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.png" ContentType="image/png"/>
  <Override PartName="/ppt/media/image2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E6DF03-9589-4429-A3A2-7D9EE4E04E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266BFB-3860-42DF-B746-888C69DD23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8CA417F-C86B-4650-B682-B3668EB3B7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35851C-6FCD-40A9-9B43-21E424EDC9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AB4184-961B-4022-930C-3C3CF0D03B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2330DA-A4C2-4D8F-8AB5-75A7C9D6501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1F919C-1140-4AB1-9A74-7C846422BF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BA7A53-C3DD-4A41-BCAF-4D1E071C5C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32AA14-99D1-4956-B82E-E85B98AE07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92E000-3583-4A1B-823D-2FB2B5D89B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0F1A25D-B8D8-4656-BAA7-C82E4B9256E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8FEEA6A-4EC7-48C3-B526-3636C4020F0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0C3AD4-8739-4EB3-A3AF-A722739353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1D3815-5482-4142-9383-081FA41307D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6D7929-0273-45F0-94F5-F3D7A419B6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2C079C-A542-4906-9E33-1F97E1CEB47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2E17BF-6DE6-4F38-B281-6C8EF2B4CE1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1EB5A3-866E-4916-AD16-A2D474BF5B4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8561B0-AE6E-4BB5-989C-748A770BC2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040F677-A72D-4B31-8FD2-A725DE8F27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7EFBFB-6D1A-4CC2-9EA5-18E8562698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F3613E0-2053-4F51-A9FD-99559738FF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D172C06-BAC3-4814-9FF8-578BC6DD042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4D87B9-33D9-4A2D-A207-810EB3825C0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2F1B6A5-350F-42EA-9DB1-44F9793825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9B04C04-DFAA-4066-9CF4-E33E7EFDE8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6A649F6-2F75-4E97-A47E-67D0BD90EB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430EE56-0EC2-4EA1-A5A6-8F7C3D077B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246AD2C-BCD3-475E-BCA1-7A4DF3921D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2F61772-BE40-4FAD-902D-48AAD1C289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71E597D-D27E-4349-8D87-9981648AD0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EBD0C0-7693-4089-B1B2-0E46A9EF8E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FA197B-C510-44E6-A03B-E2CAD19928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98F4C5F-6506-4F8A-AFF2-5BCC8BFDA8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9E74C8B-3B2D-45C8-A6D6-0426DF92B1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FF045D6-49D2-478A-BD2D-9AADD2A9FD3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hteck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0047d6"/>
          </a:solidFill>
          <a:ln>
            <a:noFill/>
          </a:ln>
          <a:effectLst>
            <a:innerShdw blurRad="114300">
              <a:srgbClr val="00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6C697AA-2309-46CD-B387-AB367879CD9E}" type="slidenum"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68440" indent="-217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3" marL="80172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F2CBCFD-9046-48A9-9EAE-47437F8A669D}" type="slidenum"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568440" indent="-2174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801720" indent="-2332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2" marL="568440" indent="-2174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801720" indent="-2332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 Light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 Light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9D5017-6FA8-4262-B546-C408CE60B412}" type="slidenum">
              <a:rPr b="0" lang="en-US" sz="1200" spc="-1" strike="noStrike">
                <a:solidFill>
                  <a:srgbClr val="8b8b8b"/>
                </a:solidFill>
                <a:latin typeface="Calibri Ligh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0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Code Generation for Control Flow Constructs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4E4792-54CA-476F-955D-EB0C48EC9245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Function Call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Two tasks: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Put argument </a:t>
            </a:r>
            <a:r>
              <a:rPr b="0" i="1" lang="en-US" sz="2800" spc="-1" strike="noStrike">
                <a:solidFill>
                  <a:srgbClr val="000000"/>
                </a:solidFill>
                <a:latin typeface="Calibri Light"/>
              </a:rPr>
              <a:t>values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on the stack (pass-by-value semantics)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Jump to the callee preamble label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Bonus 3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 Light"/>
              </a:rPr>
              <a:t>rd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task: save </a:t>
            </a:r>
            <a:r>
              <a:rPr b="0" i="1" lang="en-US" sz="2800" spc="-1" strike="noStrike">
                <a:solidFill>
                  <a:srgbClr val="000000"/>
                </a:solidFill>
                <a:latin typeface="Calibri Light"/>
              </a:rPr>
              <a:t>live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registers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68440" indent="-217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(We don’t have any in a stack machine)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Semi-bonus 4</a:t>
            </a:r>
            <a:r>
              <a:rPr b="0" lang="en-US" sz="2800" spc="-1" strike="noStrike" baseline="30000">
                <a:solidFill>
                  <a:srgbClr val="000000"/>
                </a:solidFill>
                <a:latin typeface="Calibri Light"/>
              </a:rPr>
              <a:t>th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 task: retrieve result value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5FD4EF-2238-4471-AF37-9777D52545D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Function Call Example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343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int f(int arg1, int arg2){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return 2;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int main(){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int a;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a = f(a,4);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3" name="TextBox 4"/>
          <p:cNvSpPr/>
          <p:nvPr/>
        </p:nvSpPr>
        <p:spPr>
          <a:xfrm>
            <a:off x="470880" y="4114800"/>
            <a:ext cx="498168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$t0 4         # push arg 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$t0 -8($fp)   # push arg 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jal f            # goto f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8   # tear down params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$v0 -8($fp)   # retrieve result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824F72D-0C3F-4328-ABEA-66FB260F5396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2" dur="indefinite" restart="never" nodeType="tmRoot">
          <p:childTnLst>
            <p:seq>
              <p:cTn id="333" dur="indefinite" nodeType="mainSeq">
                <p:childTnLst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We Need a New Tool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Control Flow Graph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Important representation for program optimization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Helpful way to visualize source code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296" name="Picture 2" descr=""/>
          <p:cNvPicPr/>
          <p:nvPr/>
        </p:nvPicPr>
        <p:blipFill>
          <a:blip r:embed="rId1"/>
          <a:stretch/>
        </p:blipFill>
        <p:spPr>
          <a:xfrm>
            <a:off x="4572000" y="1523880"/>
            <a:ext cx="4114440" cy="4367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5F0E7CF-F819-4505-95C6-EFC372FE167F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2" dur="indefinite" restart="never" nodeType="tmRoot">
          <p:childTnLst>
            <p:seq>
              <p:cTn id="363" dur="indefinite" nodeType="mainSeq">
                <p:childTnLst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Control Flow Graphs: the Other CFG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5809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Think of a CFG like a flowchart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Each block is a set of instructions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Execute the block, decide on next block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</p:txBody>
      </p:sp>
      <p:pic>
        <p:nvPicPr>
          <p:cNvPr id="299" name="Picture 2" descr=""/>
          <p:cNvPicPr/>
          <p:nvPr/>
        </p:nvPicPr>
        <p:blipFill>
          <a:blip r:embed="rId1"/>
          <a:stretch/>
        </p:blipFill>
        <p:spPr>
          <a:xfrm>
            <a:off x="3912840" y="1905120"/>
            <a:ext cx="5154840" cy="40381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0D7F1D8-BA0B-4DBC-BB9F-00E50E9741CF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6" dur="indefinite" restart="never" nodeType="tmRoot">
          <p:childTnLst>
            <p:seq>
              <p:cTn id="377" dur="indefinite" nodeType="mainSeq">
                <p:childTnLst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Basic Blocks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Nodes in the CFG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Largest run of instructions that will always be executed in sequence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TextBox 4"/>
          <p:cNvSpPr/>
          <p:nvPr/>
        </p:nvSpPr>
        <p:spPr>
          <a:xfrm>
            <a:off x="616320" y="3918600"/>
            <a:ext cx="2238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Line1: li $t0 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3" name="TextBox 6"/>
          <p:cNvSpPr/>
          <p:nvPr/>
        </p:nvSpPr>
        <p:spPr>
          <a:xfrm>
            <a:off x="618840" y="4191120"/>
            <a:ext cx="31986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Line2: li $t1 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Line3: add $t0 $t0 $t1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Line4: sw $t0 val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Rectangle 5"/>
          <p:cNvSpPr/>
          <p:nvPr/>
        </p:nvSpPr>
        <p:spPr>
          <a:xfrm>
            <a:off x="618480" y="4996800"/>
            <a:ext cx="30614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Line5: j Line2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Line6: sw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Line7: subu $sp $sp 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5" name="Rectangle 7"/>
          <p:cNvSpPr/>
          <p:nvPr/>
        </p:nvSpPr>
        <p:spPr>
          <a:xfrm>
            <a:off x="6248520" y="2133720"/>
            <a:ext cx="2361960" cy="30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Line1: li $t0 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6" name="Rectangle 9"/>
          <p:cNvSpPr/>
          <p:nvPr/>
        </p:nvSpPr>
        <p:spPr>
          <a:xfrm>
            <a:off x="6248520" y="2743200"/>
            <a:ext cx="2361960" cy="117504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Line2: li $t1 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Line3: add $t0 $t0 $t1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Line4: sw $t0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Line5: j Line2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7" name="Rectangle 11"/>
          <p:cNvSpPr/>
          <p:nvPr/>
        </p:nvSpPr>
        <p:spPr>
          <a:xfrm>
            <a:off x="6248520" y="4230360"/>
            <a:ext cx="2361960" cy="63828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Line6: sw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Line7: subu $sp $sp 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8" name="Elbow Connector 12"/>
          <p:cNvSpPr/>
          <p:nvPr/>
        </p:nvSpPr>
        <p:spPr>
          <a:xfrm flipH="1" rot="5400000">
            <a:off x="6416280" y="3331080"/>
            <a:ext cx="1175040" cy="12240"/>
          </a:xfrm>
          <a:prstGeom prst="bentConnector5">
            <a:avLst>
              <a:gd name="adj1" fmla="val -19451"/>
              <a:gd name="adj2" fmla="val 11100000"/>
              <a:gd name="adj3" fmla="val 119451"/>
            </a:avLst>
          </a:pr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9" name="Straight Arrow Connector 14"/>
          <p:cNvSpPr/>
          <p:nvPr/>
        </p:nvSpPr>
        <p:spPr>
          <a:xfrm>
            <a:off x="7429680" y="2438280"/>
            <a:ext cx="36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10" name="Straight Connector 18"/>
          <p:cNvSpPr/>
          <p:nvPr/>
        </p:nvSpPr>
        <p:spPr>
          <a:xfrm>
            <a:off x="685800" y="5314680"/>
            <a:ext cx="3003480" cy="360"/>
          </a:xfrm>
          <a:prstGeom prst="line">
            <a:avLst/>
          </a:prstGeom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311" name="Straight Connector 21"/>
          <p:cNvSpPr/>
          <p:nvPr/>
        </p:nvSpPr>
        <p:spPr>
          <a:xfrm>
            <a:off x="685800" y="4219560"/>
            <a:ext cx="3003480" cy="360"/>
          </a:xfrm>
          <a:prstGeom prst="line">
            <a:avLst/>
          </a:prstGeom>
          <a:ln>
            <a:solidFill>
              <a:srgbClr val="c0504d"/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DF4CBFB-503A-4B0B-9CC1-1091F6A3D0A6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0" dur="indefinite" restart="never" nodeType="tmRoot">
          <p:childTnLst>
            <p:seq>
              <p:cTn id="391" dur="indefinite" nodeType="mainSeq">
                <p:childTnLst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1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Conditional Blocks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114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Branch instructions cause a node to have multiple out-edges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TextBox 4"/>
          <p:cNvSpPr/>
          <p:nvPr/>
        </p:nvSpPr>
        <p:spPr>
          <a:xfrm>
            <a:off x="619200" y="4191120"/>
            <a:ext cx="33357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Entry: li  $t0 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$t1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beq $t0 $t1 Exit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True: sw  $t2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nop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Exit: li  $v0 10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syscall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5" name="Straight Arrow Connector 10"/>
          <p:cNvSpPr/>
          <p:nvPr/>
        </p:nvSpPr>
        <p:spPr>
          <a:xfrm flipH="1">
            <a:off x="5606640" y="2599560"/>
            <a:ext cx="1629720" cy="60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6" name="Straight Arrow Connector 12"/>
          <p:cNvSpPr/>
          <p:nvPr/>
        </p:nvSpPr>
        <p:spPr>
          <a:xfrm>
            <a:off x="7237800" y="2599560"/>
            <a:ext cx="24840" cy="2392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7" name="Straight Arrow Connector 14"/>
          <p:cNvSpPr/>
          <p:nvPr/>
        </p:nvSpPr>
        <p:spPr>
          <a:xfrm>
            <a:off x="5607360" y="3846600"/>
            <a:ext cx="1655280" cy="114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8" name="TextBox 7"/>
          <p:cNvSpPr/>
          <p:nvPr/>
        </p:nvSpPr>
        <p:spPr>
          <a:xfrm>
            <a:off x="5569560" y="1676520"/>
            <a:ext cx="3335760" cy="9126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Entry: li  $t0 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$t1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beq $t0 $t1 Exit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9" name="TextBox 8"/>
          <p:cNvSpPr/>
          <p:nvPr/>
        </p:nvSpPr>
        <p:spPr>
          <a:xfrm>
            <a:off x="4350960" y="3200400"/>
            <a:ext cx="251280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True: sw  $t2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nop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0" name="TextBox 9"/>
          <p:cNvSpPr/>
          <p:nvPr/>
        </p:nvSpPr>
        <p:spPr>
          <a:xfrm>
            <a:off x="6075000" y="4992480"/>
            <a:ext cx="237564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Exit: li  $v0 10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syscall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1" name="TextBox 15"/>
          <p:cNvSpPr/>
          <p:nvPr/>
        </p:nvSpPr>
        <p:spPr>
          <a:xfrm>
            <a:off x="5036400" y="2666880"/>
            <a:ext cx="120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fallthrough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2" name="TextBox 16"/>
          <p:cNvSpPr/>
          <p:nvPr/>
        </p:nvSpPr>
        <p:spPr>
          <a:xfrm>
            <a:off x="5112720" y="4278960"/>
            <a:ext cx="120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fallthrough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TextBox 17"/>
          <p:cNvSpPr/>
          <p:nvPr/>
        </p:nvSpPr>
        <p:spPr>
          <a:xfrm>
            <a:off x="7242480" y="3429000"/>
            <a:ext cx="659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jump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470138-3CF8-4BBF-85E7-D0A7B0467FB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4" dur="indefinite" restart="never" nodeType="tmRoot">
          <p:childTnLst>
            <p:seq>
              <p:cTn id="435" dur="indefinite" nodeType="mainSeq">
                <p:childTnLst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Generating If-then Stmts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First, get label for the exit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Generate the head of the if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Make jumps to the (not-yet placed!) exit label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Generate the true branch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Write the body of the true node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Place the exit label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65D3CD-5081-474C-872D-D2326790832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4" dur="indefinite" restart="never" nodeType="tmRoot">
          <p:childTnLst>
            <p:seq>
              <p:cTn id="475" dur="indefinite" nodeType="mainSeq">
                <p:childTnLst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If-then Stmts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228600" y="1600200"/>
            <a:ext cx="4343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…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if (val == 1){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 val = 2;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…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8" name="TextBox 4"/>
          <p:cNvSpPr/>
          <p:nvPr/>
        </p:nvSpPr>
        <p:spPr>
          <a:xfrm>
            <a:off x="2819520" y="1676520"/>
            <a:ext cx="647676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$t0 val   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evaluate condition LHS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push onto stack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$t0 1     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evaluate condition RHS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push onto stack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$t1 4($sp)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pop RHS into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$t0 4($sp)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pop LHS into $t0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bne $t0 $t1 L_0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skip if condition false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$t0 2     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If true branch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nop          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end true branch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L_0:               </a:t>
            </a:r>
            <a:r>
              <a:rPr b="0" i="1" lang="en-US" sz="1800" spc="-1" strike="noStrike">
                <a:solidFill>
                  <a:srgbClr val="000000"/>
                </a:solidFill>
                <a:latin typeface="Courier New"/>
              </a:rPr>
              <a:t># branch successor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4E2FF1-D833-4D62-818B-44F7311A497E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6" dur="indefinite" restart="never" nodeType="tmRoot">
          <p:childTnLst>
            <p:seq>
              <p:cTn id="497" dur="indefinite" nodeType="mainSeq">
                <p:childTnLst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Conditional Blocks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TextBox 4"/>
          <p:cNvSpPr/>
          <p:nvPr/>
        </p:nvSpPr>
        <p:spPr>
          <a:xfrm>
            <a:off x="94320" y="1212840"/>
            <a:ext cx="34729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Entry: li  $t0 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$t1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beq $t0 $t1 False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True: sw  $t2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j Exit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False: sw  $t2 val2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nop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Exit: li  $v0 10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syscall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1" name="Straight Arrow Connector 10"/>
          <p:cNvSpPr/>
          <p:nvPr/>
        </p:nvSpPr>
        <p:spPr>
          <a:xfrm flipH="1">
            <a:off x="4159080" y="3285360"/>
            <a:ext cx="1636920" cy="600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2" name="Straight Arrow Connector 12"/>
          <p:cNvSpPr/>
          <p:nvPr/>
        </p:nvSpPr>
        <p:spPr>
          <a:xfrm>
            <a:off x="5797080" y="3285360"/>
            <a:ext cx="1770120" cy="752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3" name="Straight Arrow Connector 14"/>
          <p:cNvSpPr/>
          <p:nvPr/>
        </p:nvSpPr>
        <p:spPr>
          <a:xfrm>
            <a:off x="4159800" y="4532400"/>
            <a:ext cx="1655280" cy="114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4" name="TextBox 7"/>
          <p:cNvSpPr/>
          <p:nvPr/>
        </p:nvSpPr>
        <p:spPr>
          <a:xfrm>
            <a:off x="4060440" y="2362320"/>
            <a:ext cx="3472920" cy="9126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Entry: li  $t0 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$t1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beq $t0 $t1 False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5" name="TextBox 8"/>
          <p:cNvSpPr/>
          <p:nvPr/>
        </p:nvSpPr>
        <p:spPr>
          <a:xfrm>
            <a:off x="2903040" y="3886200"/>
            <a:ext cx="251280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True: sw  $t2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j Exit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6" name="TextBox 9"/>
          <p:cNvSpPr/>
          <p:nvPr/>
        </p:nvSpPr>
        <p:spPr>
          <a:xfrm>
            <a:off x="4627080" y="5678280"/>
            <a:ext cx="237564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Exit: li  $v0 10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syscall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7" name="TextBox 15"/>
          <p:cNvSpPr/>
          <p:nvPr/>
        </p:nvSpPr>
        <p:spPr>
          <a:xfrm>
            <a:off x="3588480" y="3352680"/>
            <a:ext cx="120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fallthrough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8" name="TextBox 16"/>
          <p:cNvSpPr/>
          <p:nvPr/>
        </p:nvSpPr>
        <p:spPr>
          <a:xfrm>
            <a:off x="4060800" y="4964760"/>
            <a:ext cx="659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jump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9" name="TextBox 18"/>
          <p:cNvSpPr/>
          <p:nvPr/>
        </p:nvSpPr>
        <p:spPr>
          <a:xfrm>
            <a:off x="6242760" y="4038480"/>
            <a:ext cx="264996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False: sw  $t2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nop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0" name="TextBox 19"/>
          <p:cNvSpPr/>
          <p:nvPr/>
        </p:nvSpPr>
        <p:spPr>
          <a:xfrm>
            <a:off x="7242480" y="3429000"/>
            <a:ext cx="659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jump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1" name="Straight Arrow Connector 20"/>
          <p:cNvSpPr/>
          <p:nvPr/>
        </p:nvSpPr>
        <p:spPr>
          <a:xfrm flipH="1">
            <a:off x="5814360" y="4685040"/>
            <a:ext cx="1752120" cy="99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f81bd"/>
            </a:solidFill>
            <a:round/>
            <a:tailEnd len="med" type="arrow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42" name="TextBox 21"/>
          <p:cNvSpPr/>
          <p:nvPr/>
        </p:nvSpPr>
        <p:spPr>
          <a:xfrm>
            <a:off x="7017480" y="4996800"/>
            <a:ext cx="120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fallthrough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C6FCFAD-A356-4CC2-A925-C59CDF264E7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8" dur="indefinite" restart="never" nodeType="tmRoot">
          <p:childTnLst>
            <p:seq>
              <p:cTn id="549" dur="indefinite" nodeType="mainSeq">
                <p:childTnLst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Generating If-then-Else Stmts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First, get name for the false and exit labels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Generate the head of the if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Make jumps to the (not-yet placed!) exit and false labels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Generate the true branch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Write the body of the true node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Jump to the (not-yet placed!) exit label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Generate the false branch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Place the false label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Write the body of the false node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Place the exit label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F1CE63-2F47-4F0A-B430-FD5AE137342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8" dur="indefinite" restart="never" nodeType="tmRoot">
          <p:childTnLst>
            <p:seq>
              <p:cTn id="589" dur="indefinite" nodeType="mainSeq">
                <p:childTnLst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Roadmap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Rounded Rectangle 5"/>
          <p:cNvSpPr/>
          <p:nvPr/>
        </p:nvSpPr>
        <p:spPr>
          <a:xfrm>
            <a:off x="6400800" y="1752480"/>
            <a:ext cx="1447560" cy="30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prstDash val="sysDot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Scanner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7" name="Rounded Rectangle 6"/>
          <p:cNvSpPr/>
          <p:nvPr/>
        </p:nvSpPr>
        <p:spPr>
          <a:xfrm>
            <a:off x="6400800" y="2438280"/>
            <a:ext cx="1447560" cy="30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prstDash val="sysDot"/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Parser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Straight Arrow Connector 7"/>
          <p:cNvSpPr/>
          <p:nvPr/>
        </p:nvSpPr>
        <p:spPr>
          <a:xfrm>
            <a:off x="7124760" y="205740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prstDash val="sysDot"/>
            <a:round/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69" name="TextBox 8"/>
          <p:cNvSpPr/>
          <p:nvPr/>
        </p:nvSpPr>
        <p:spPr>
          <a:xfrm>
            <a:off x="7165800" y="2068920"/>
            <a:ext cx="830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Tokens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Rounded Rectangle 9"/>
          <p:cNvSpPr/>
          <p:nvPr/>
        </p:nvSpPr>
        <p:spPr>
          <a:xfrm>
            <a:off x="6400800" y="3581280"/>
            <a:ext cx="1447560" cy="5331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Semantic Analysis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Straight Arrow Connector 10"/>
          <p:cNvSpPr/>
          <p:nvPr/>
        </p:nvSpPr>
        <p:spPr>
          <a:xfrm>
            <a:off x="7124760" y="2743200"/>
            <a:ext cx="36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2" name="TextBox 11"/>
          <p:cNvSpPr/>
          <p:nvPr/>
        </p:nvSpPr>
        <p:spPr>
          <a:xfrm>
            <a:off x="7128000" y="2857680"/>
            <a:ext cx="1161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Parse Tree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3" name="Straight Arrow Connector 12"/>
          <p:cNvSpPr/>
          <p:nvPr/>
        </p:nvSpPr>
        <p:spPr>
          <a:xfrm>
            <a:off x="7124760" y="2743200"/>
            <a:ext cx="360" cy="83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4" name="Rounded Rectangle 15"/>
          <p:cNvSpPr/>
          <p:nvPr/>
        </p:nvSpPr>
        <p:spPr>
          <a:xfrm>
            <a:off x="6400800" y="4876920"/>
            <a:ext cx="1447560" cy="53316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solidFill>
              <a:srgbClr val="000000"/>
            </a:solidFill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MC Codegen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5" name="Straight Arrow Connector 16"/>
          <p:cNvSpPr/>
          <p:nvPr/>
        </p:nvSpPr>
        <p:spPr>
          <a:xfrm>
            <a:off x="7124760" y="4114800"/>
            <a:ext cx="360" cy="79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6" name="Rounded Rectangle 19"/>
          <p:cNvSpPr/>
          <p:nvPr/>
        </p:nvSpPr>
        <p:spPr>
          <a:xfrm>
            <a:off x="6400800" y="1752480"/>
            <a:ext cx="1447560" cy="3045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Scanner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Rounded Rectangle 20"/>
          <p:cNvSpPr/>
          <p:nvPr/>
        </p:nvSpPr>
        <p:spPr>
          <a:xfrm>
            <a:off x="6400800" y="2438280"/>
            <a:ext cx="1447560" cy="30456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Parser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8" name="Straight Arrow Connector 21"/>
          <p:cNvSpPr/>
          <p:nvPr/>
        </p:nvSpPr>
        <p:spPr>
          <a:xfrm>
            <a:off x="7124760" y="2057400"/>
            <a:ext cx="360" cy="38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79" name="TextBox 32"/>
          <p:cNvSpPr/>
          <p:nvPr/>
        </p:nvSpPr>
        <p:spPr>
          <a:xfrm>
            <a:off x="7232760" y="4152960"/>
            <a:ext cx="1598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Annotated AST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Rectangle 34"/>
          <p:cNvSpPr/>
          <p:nvPr/>
        </p:nvSpPr>
        <p:spPr>
          <a:xfrm>
            <a:off x="7215840" y="4393080"/>
            <a:ext cx="143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Symbol Table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95252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Last time: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Got the basics of MIPS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CodeGen for </a:t>
            </a:r>
            <a:r>
              <a:rPr b="0" i="1" lang="en-US" sz="2800" spc="-1" strike="noStrike">
                <a:solidFill>
                  <a:srgbClr val="000000"/>
                </a:solidFill>
                <a:latin typeface="Calibri Light"/>
              </a:rPr>
              <a:t>some </a:t>
            </a: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AST node types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This time: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Do the rest of the AST nodes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Introduce control flow graphs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FC81523-4E6C-46C9-A449-D6E4430A75AE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If-then-Else Stmts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228600" y="1600200"/>
            <a:ext cx="43430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…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if (val == 1){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 val = 2;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 else {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 val = 3;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…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7" name="TextBox 4"/>
          <p:cNvSpPr/>
          <p:nvPr/>
        </p:nvSpPr>
        <p:spPr>
          <a:xfrm>
            <a:off x="2743200" y="1676520"/>
            <a:ext cx="647676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$t0 val       # evaluate condition LHS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# push onto stack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$t0 1         # evaluate condition RHS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# push onto stack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$t1 4($sp)    # pop RHS into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$t0 4($sp)    # pop LHS into $t0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bne $t0 $t1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L_1  # branch if condition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 false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$t0 2         # Loop true branch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j L_0            # end true branch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L_1:               # false branch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  …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L_0:               # branch successor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2F318C-C70C-422B-A695-06C1E78A4D79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While Loops CFG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TextBox 6"/>
          <p:cNvSpPr/>
          <p:nvPr/>
        </p:nvSpPr>
        <p:spPr>
          <a:xfrm>
            <a:off x="2752920" y="1676520"/>
            <a:ext cx="3335760" cy="11869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Entry: li   $t0 3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$t1 -8($fp)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slt  $t2 $t0 $t1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bne  $t2 $0 Exit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0" name="TextBox 7"/>
          <p:cNvSpPr/>
          <p:nvPr/>
        </p:nvSpPr>
        <p:spPr>
          <a:xfrm>
            <a:off x="2752920" y="3429000"/>
            <a:ext cx="3335760" cy="11869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Body:  lw   $t0 -8($fp)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  $t1 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  $t0 $t0 $t1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j    Entry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1" name="TextBox 8"/>
          <p:cNvSpPr/>
          <p:nvPr/>
        </p:nvSpPr>
        <p:spPr>
          <a:xfrm>
            <a:off x="3133080" y="5124240"/>
            <a:ext cx="264996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Exit:  li   $v0 10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 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syscall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2" name="Freeform 17"/>
          <p:cNvSpPr/>
          <p:nvPr/>
        </p:nvSpPr>
        <p:spPr>
          <a:xfrm>
            <a:off x="4581360" y="2876400"/>
            <a:ext cx="2374560" cy="2247480"/>
          </a:xfrm>
          <a:custGeom>
            <a:avLst/>
            <a:gdLst/>
            <a:ahLst/>
            <a:rect l="l" t="t" r="r" b="b"/>
            <a:pathLst>
              <a:path w="2374851" h="2247900">
                <a:moveTo>
                  <a:pt x="0" y="0"/>
                </a:moveTo>
                <a:cubicBezTo>
                  <a:pt x="142875" y="101600"/>
                  <a:pt x="285750" y="203200"/>
                  <a:pt x="638175" y="276225"/>
                </a:cubicBezTo>
                <a:cubicBezTo>
                  <a:pt x="990600" y="349250"/>
                  <a:pt x="1844675" y="169863"/>
                  <a:pt x="2114550" y="438150"/>
                </a:cubicBezTo>
                <a:cubicBezTo>
                  <a:pt x="2384425" y="706437"/>
                  <a:pt x="2465387" y="1628775"/>
                  <a:pt x="2257425" y="1885950"/>
                </a:cubicBezTo>
                <a:cubicBezTo>
                  <a:pt x="2049463" y="2143125"/>
                  <a:pt x="1150937" y="1920875"/>
                  <a:pt x="866775" y="1981200"/>
                </a:cubicBezTo>
                <a:cubicBezTo>
                  <a:pt x="582613" y="2041525"/>
                  <a:pt x="567531" y="2144712"/>
                  <a:pt x="552450" y="2247900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stealth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Freeform 18"/>
          <p:cNvSpPr/>
          <p:nvPr/>
        </p:nvSpPr>
        <p:spPr>
          <a:xfrm>
            <a:off x="3600360" y="2876400"/>
            <a:ext cx="9000" cy="561600"/>
          </a:xfrm>
          <a:custGeom>
            <a:avLst/>
            <a:gdLst/>
            <a:ahLst/>
            <a:rect l="l" t="t" r="r" b="b"/>
            <a:pathLst>
              <a:path w="9525" h="561975">
                <a:moveTo>
                  <a:pt x="0" y="0"/>
                </a:moveTo>
                <a:lnTo>
                  <a:pt x="9525" y="561975"/>
                </a:lnTo>
              </a:path>
            </a:pathLst>
          </a:custGeom>
          <a:noFill/>
          <a:ln>
            <a:solidFill>
              <a:srgbClr val="3a5f8b"/>
            </a:solidFill>
            <a:round/>
            <a:tailEnd len="med" type="stealth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Freeform 20"/>
          <p:cNvSpPr/>
          <p:nvPr/>
        </p:nvSpPr>
        <p:spPr>
          <a:xfrm>
            <a:off x="1617480" y="1271160"/>
            <a:ext cx="2487600" cy="3850920"/>
          </a:xfrm>
          <a:custGeom>
            <a:avLst/>
            <a:gdLst/>
            <a:ahLst/>
            <a:rect l="l" t="t" r="r" b="b"/>
            <a:pathLst>
              <a:path w="2487810" h="3851261">
                <a:moveTo>
                  <a:pt x="2049660" y="3367559"/>
                </a:moveTo>
                <a:cubicBezTo>
                  <a:pt x="1371797" y="3736652"/>
                  <a:pt x="693935" y="4105746"/>
                  <a:pt x="373260" y="3615209"/>
                </a:cubicBezTo>
                <a:cubicBezTo>
                  <a:pt x="52585" y="3124672"/>
                  <a:pt x="-141090" y="1021234"/>
                  <a:pt x="125610" y="424334"/>
                </a:cubicBezTo>
                <a:cubicBezTo>
                  <a:pt x="392310" y="-172566"/>
                  <a:pt x="1579760" y="35396"/>
                  <a:pt x="1973460" y="33809"/>
                </a:cubicBezTo>
                <a:cubicBezTo>
                  <a:pt x="2367160" y="32222"/>
                  <a:pt x="2427485" y="223515"/>
                  <a:pt x="2487810" y="414809"/>
                </a:cubicBezTo>
              </a:path>
            </a:pathLst>
          </a:custGeom>
          <a:noFill/>
          <a:ln>
            <a:solidFill>
              <a:srgbClr val="3a5f8b"/>
            </a:solidFill>
            <a:round/>
            <a:tailEnd len="med" type="stealth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TextBox 21"/>
          <p:cNvSpPr/>
          <p:nvPr/>
        </p:nvSpPr>
        <p:spPr>
          <a:xfrm>
            <a:off x="2371680" y="2972880"/>
            <a:ext cx="120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fallthrough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6" name="TextBox 22"/>
          <p:cNvSpPr/>
          <p:nvPr/>
        </p:nvSpPr>
        <p:spPr>
          <a:xfrm>
            <a:off x="7018560" y="3679920"/>
            <a:ext cx="1453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Jump on false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7" name="TextBox 23"/>
          <p:cNvSpPr/>
          <p:nvPr/>
        </p:nvSpPr>
        <p:spPr>
          <a:xfrm>
            <a:off x="161640" y="3509640"/>
            <a:ext cx="1485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Unconditional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jump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C8AEB5-B205-401B-BA89-DB3F8ABDAE3D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0" dur="indefinite" restart="never" nodeType="tmRoot">
          <p:childTnLst>
            <p:seq>
              <p:cTn id="621" dur="indefinite" nodeType="mainSeq">
                <p:childTnLst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Generating While Loops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Very similar to if-then stmts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Generate a bunch of labels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Label for the head of the loop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Label for the successor of the loop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At the end of the loop body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Unconditionally jump back to the head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21D65B-0A4A-4E75-8C56-CC426D1667D0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8" dur="indefinite" restart="never" nodeType="tmRoot">
          <p:childTnLst>
            <p:seq>
              <p:cTn id="649" dur="indefinite" nodeType="mainSeq">
                <p:childTnLst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While Loop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29160" y="2590920"/>
            <a:ext cx="3504960" cy="2057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while (val == 1){</a:t>
            </a:r>
            <a:br>
              <a:rPr sz="2000"/>
            </a:b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 val = 2;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2" name="TextBox 4"/>
          <p:cNvSpPr/>
          <p:nvPr/>
        </p:nvSpPr>
        <p:spPr>
          <a:xfrm>
            <a:off x="2895480" y="1474920"/>
            <a:ext cx="647676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L_0: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$t0 val       # evaluate condition LHS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# push onto stack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$t0 1         # evaluate condition RHS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0($sp)    # push onto stack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$t1 4($sp)    # pop RHS into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$t0 4($sp)    # pop LHS into $t0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   #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bne $t0 $t1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L_1  # branch loop end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$t0 2        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# Loop body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$t0 val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j L_0            </a:t>
            </a: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# jump to loop head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L_1:               # Loop successor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  …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AC359DE-16C4-42ED-B861-F31B7BB4349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 Note on Conditionals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We lack instructions for branching on most relations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No “branch if reg1 &lt; reg2”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Instead we use the slt “set less than”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68440" indent="-217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ourier New"/>
              </a:rPr>
              <a:t>slt $t2 $t1 $t0</a:t>
            </a:r>
            <a:endParaRPr b="0" lang="en-US" sz="2400" spc="-1" strike="noStrike">
              <a:solidFill>
                <a:srgbClr val="000000"/>
              </a:solidFill>
              <a:latin typeface="Calibri Light"/>
            </a:endParaRPr>
          </a:p>
          <a:p>
            <a:pPr lvl="3" marL="80172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$t2 is 1 when $t1 &lt; $t0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  <a:p>
            <a:pPr lvl="3" marL="801720" indent="-233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 Light"/>
              </a:rPr>
              <a:t>$t2 otherwise set to 0</a:t>
            </a:r>
            <a:endParaRPr b="0" lang="en-US" sz="2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B174D9-A355-4BF7-8806-AAD2D41F2319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P6 Helper Functions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Generate (opcode, …args…)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Generate(“add”, “T0”, “T0”, “T1”) 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2" marL="568440" indent="-2174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writes out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 $t0, $t0, $t1</a:t>
            </a:r>
            <a:endParaRPr b="0" lang="en-US" sz="1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Calibri Light"/>
              </a:rPr>
              <a:t>Versions for fewer args as well</a:t>
            </a:r>
            <a:endParaRPr b="0" lang="en-US" sz="26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Generate indexed (opcode, “Reg1”, “Reg2”, offset)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GenPush(reg) / GenPop(reg)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NextLabel() – Gets you a unique label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GenLabel(L) –Places a label</a:t>
            </a:r>
            <a:endParaRPr b="0" lang="en-US" sz="30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C655AC-6674-4D70-A9ED-8FFE75D8819A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4" dur="indefinite" restart="never" nodeType="tmRoot">
          <p:childTnLst>
            <p:seq>
              <p:cTn id="665" dur="indefinite" nodeType="mainSeq">
                <p:childTnLst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Questions?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Looking forward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More uses of the CFG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Program analysis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Optimization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Homework: see QtSpim resources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3E6C45-BA6D-4931-A26D-5A2874012DD8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QtSpim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8F844A-3DD4-4792-AC77-BFBDEEA5630A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28"/>
          <p:cNvSpPr/>
          <p:nvPr/>
        </p:nvSpPr>
        <p:spPr>
          <a:xfrm>
            <a:off x="1267200" y="6172200"/>
            <a:ext cx="2390040" cy="609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83" name="Rectangle 27"/>
          <p:cNvSpPr/>
          <p:nvPr/>
        </p:nvSpPr>
        <p:spPr>
          <a:xfrm>
            <a:off x="1267200" y="5867280"/>
            <a:ext cx="2390040" cy="609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84" name="Rectangle 26"/>
          <p:cNvSpPr/>
          <p:nvPr/>
        </p:nvSpPr>
        <p:spPr>
          <a:xfrm>
            <a:off x="1267200" y="5322240"/>
            <a:ext cx="2390040" cy="609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85" name="Rectangle 25"/>
          <p:cNvSpPr/>
          <p:nvPr/>
        </p:nvSpPr>
        <p:spPr>
          <a:xfrm>
            <a:off x="1267200" y="4495680"/>
            <a:ext cx="2390040" cy="8262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86" name="Rectangle 18"/>
          <p:cNvSpPr/>
          <p:nvPr/>
        </p:nvSpPr>
        <p:spPr>
          <a:xfrm>
            <a:off x="1267200" y="914400"/>
            <a:ext cx="2390040" cy="35809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3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 Quick Warm-Up: MIPS for </a:t>
            </a:r>
            <a:r>
              <a:rPr b="0" lang="en-US" sz="3000" spc="-1" strike="noStrike">
                <a:solidFill>
                  <a:srgbClr val="000000"/>
                </a:solidFill>
                <a:latin typeface="Courier New"/>
              </a:rPr>
              <a:t>id = 1 + 2;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Rectangle 6"/>
          <p:cNvSpPr/>
          <p:nvPr/>
        </p:nvSpPr>
        <p:spPr>
          <a:xfrm>
            <a:off x="5943600" y="5867280"/>
            <a:ext cx="2514240" cy="609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caller’s AR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9" name="Rectangle 7"/>
          <p:cNvSpPr/>
          <p:nvPr/>
        </p:nvSpPr>
        <p:spPr>
          <a:xfrm>
            <a:off x="5943600" y="4952880"/>
            <a:ext cx="2514240" cy="304560"/>
          </a:xfrm>
          <a:prstGeom prst="rect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ret address (caller $ra)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0" name="Rectangle 9"/>
          <p:cNvSpPr/>
          <p:nvPr/>
        </p:nvSpPr>
        <p:spPr>
          <a:xfrm>
            <a:off x="5943600" y="4343400"/>
            <a:ext cx="2514240" cy="304560"/>
          </a:xfrm>
          <a:prstGeom prst="rect">
            <a:avLst/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(space for id)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1" name="Rectangle 10"/>
          <p:cNvSpPr/>
          <p:nvPr/>
        </p:nvSpPr>
        <p:spPr>
          <a:xfrm>
            <a:off x="5943600" y="4038480"/>
            <a:ext cx="2514240" cy="304560"/>
          </a:xfrm>
          <a:prstGeom prst="rect">
            <a:avLst/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id2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2" name="Rectangle 11"/>
          <p:cNvSpPr/>
          <p:nvPr/>
        </p:nvSpPr>
        <p:spPr>
          <a:xfrm>
            <a:off x="5943600" y="5562720"/>
            <a:ext cx="2514240" cy="30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param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3" name="Rectangle 12"/>
          <p:cNvSpPr/>
          <p:nvPr/>
        </p:nvSpPr>
        <p:spPr>
          <a:xfrm>
            <a:off x="5943600" y="5257800"/>
            <a:ext cx="2514240" cy="30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param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4" name="TextBox 13"/>
          <p:cNvSpPr/>
          <p:nvPr/>
        </p:nvSpPr>
        <p:spPr>
          <a:xfrm>
            <a:off x="8534520" y="3669120"/>
            <a:ext cx="45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TextBox 14"/>
          <p:cNvSpPr/>
          <p:nvPr/>
        </p:nvSpPr>
        <p:spPr>
          <a:xfrm>
            <a:off x="8534520" y="4952880"/>
            <a:ext cx="45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fp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Rectangle 8"/>
          <p:cNvSpPr/>
          <p:nvPr/>
        </p:nvSpPr>
        <p:spPr>
          <a:xfrm>
            <a:off x="5943600" y="4648320"/>
            <a:ext cx="2514240" cy="304560"/>
          </a:xfrm>
          <a:prstGeom prst="rect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ctrl link (caller $fp)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7" name="TextBox 15"/>
          <p:cNvSpPr/>
          <p:nvPr/>
        </p:nvSpPr>
        <p:spPr>
          <a:xfrm>
            <a:off x="5436360" y="1523880"/>
            <a:ext cx="33818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General-Purpose Algorithm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Compute RHS expr on stack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Compute LHS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location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on stack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LHS into $t1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RHS into $t0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Store value $t0 at address $t1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8" name="TextBox 16"/>
          <p:cNvSpPr/>
          <p:nvPr/>
        </p:nvSpPr>
        <p:spPr>
          <a:xfrm>
            <a:off x="1274400" y="914400"/>
            <a:ext cx="237564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  $t0 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  $t0 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$t1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$t0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  $t0 $t0 $t1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la   $t0 -8($fp)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$t1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$t0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0($t1)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9" name="Left Brace 20"/>
          <p:cNvSpPr/>
          <p:nvPr/>
        </p:nvSpPr>
        <p:spPr>
          <a:xfrm>
            <a:off x="1066680" y="403848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Left Brace 21"/>
          <p:cNvSpPr/>
          <p:nvPr/>
        </p:nvSpPr>
        <p:spPr>
          <a:xfrm>
            <a:off x="1066680" y="320040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Left Brace 22"/>
          <p:cNvSpPr/>
          <p:nvPr/>
        </p:nvSpPr>
        <p:spPr>
          <a:xfrm>
            <a:off x="1066680" y="266688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Box 5"/>
          <p:cNvSpPr/>
          <p:nvPr/>
        </p:nvSpPr>
        <p:spPr>
          <a:xfrm>
            <a:off x="104040" y="2678760"/>
            <a:ext cx="103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opR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TextBox 23"/>
          <p:cNvSpPr/>
          <p:nvPr/>
        </p:nvSpPr>
        <p:spPr>
          <a:xfrm>
            <a:off x="128880" y="321192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opL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TextBox 24"/>
          <p:cNvSpPr/>
          <p:nvPr/>
        </p:nvSpPr>
        <p:spPr>
          <a:xfrm>
            <a:off x="82800" y="4076640"/>
            <a:ext cx="105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RHS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Left Brace 29"/>
          <p:cNvSpPr/>
          <p:nvPr/>
        </p:nvSpPr>
        <p:spPr>
          <a:xfrm>
            <a:off x="1066680" y="990720"/>
            <a:ext cx="151920" cy="761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TextBox 30"/>
          <p:cNvSpPr/>
          <p:nvPr/>
        </p:nvSpPr>
        <p:spPr>
          <a:xfrm>
            <a:off x="284400" y="1219320"/>
            <a:ext cx="934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Left Brace 31"/>
          <p:cNvSpPr/>
          <p:nvPr/>
        </p:nvSpPr>
        <p:spPr>
          <a:xfrm>
            <a:off x="1066680" y="1828800"/>
            <a:ext cx="151920" cy="761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TextBox 32"/>
          <p:cNvSpPr/>
          <p:nvPr/>
        </p:nvSpPr>
        <p:spPr>
          <a:xfrm>
            <a:off x="284400" y="1992960"/>
            <a:ext cx="81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Left Brace 33"/>
          <p:cNvSpPr/>
          <p:nvPr/>
        </p:nvSpPr>
        <p:spPr>
          <a:xfrm>
            <a:off x="1066680" y="3701520"/>
            <a:ext cx="151920" cy="2606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TextBox 34"/>
          <p:cNvSpPr/>
          <p:nvPr/>
        </p:nvSpPr>
        <p:spPr>
          <a:xfrm>
            <a:off x="168480" y="3657600"/>
            <a:ext cx="891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Do  1+2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1" name="Left Brace 35"/>
          <p:cNvSpPr/>
          <p:nvPr/>
        </p:nvSpPr>
        <p:spPr>
          <a:xfrm>
            <a:off x="1087200" y="4495680"/>
            <a:ext cx="151920" cy="761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TextBox 36"/>
          <p:cNvSpPr/>
          <p:nvPr/>
        </p:nvSpPr>
        <p:spPr>
          <a:xfrm>
            <a:off x="76320" y="4724280"/>
            <a:ext cx="107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LHS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3" name="Left Brace 37"/>
          <p:cNvSpPr/>
          <p:nvPr/>
        </p:nvSpPr>
        <p:spPr>
          <a:xfrm>
            <a:off x="1066680" y="541008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TextBox 38"/>
          <p:cNvSpPr/>
          <p:nvPr/>
        </p:nvSpPr>
        <p:spPr>
          <a:xfrm>
            <a:off x="82800" y="5448240"/>
            <a:ext cx="937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LHS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5" name="Left Brace 39"/>
          <p:cNvSpPr/>
          <p:nvPr/>
        </p:nvSpPr>
        <p:spPr>
          <a:xfrm>
            <a:off x="1066680" y="594360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TextBox 40"/>
          <p:cNvSpPr/>
          <p:nvPr/>
        </p:nvSpPr>
        <p:spPr>
          <a:xfrm>
            <a:off x="82800" y="5981760"/>
            <a:ext cx="96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RHS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7" name="Left Brace 41"/>
          <p:cNvSpPr/>
          <p:nvPr/>
        </p:nvSpPr>
        <p:spPr>
          <a:xfrm>
            <a:off x="1056960" y="6521040"/>
            <a:ext cx="151920" cy="2606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TextBox 42"/>
          <p:cNvSpPr/>
          <p:nvPr/>
        </p:nvSpPr>
        <p:spPr>
          <a:xfrm>
            <a:off x="6480" y="6477120"/>
            <a:ext cx="111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Do  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F88C9C-DCE1-4521-846B-9F4C6C973F8D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7"/>
          <p:cNvSpPr/>
          <p:nvPr/>
        </p:nvSpPr>
        <p:spPr>
          <a:xfrm>
            <a:off x="1267200" y="6172200"/>
            <a:ext cx="2390040" cy="609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20" name="Rectangle 18"/>
          <p:cNvSpPr/>
          <p:nvPr/>
        </p:nvSpPr>
        <p:spPr>
          <a:xfrm>
            <a:off x="1267200" y="5867280"/>
            <a:ext cx="2390040" cy="609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21" name="Rectangle 19"/>
          <p:cNvSpPr/>
          <p:nvPr/>
        </p:nvSpPr>
        <p:spPr>
          <a:xfrm>
            <a:off x="1267200" y="5322240"/>
            <a:ext cx="2390040" cy="6091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22" name="Rectangle 20"/>
          <p:cNvSpPr/>
          <p:nvPr/>
        </p:nvSpPr>
        <p:spPr>
          <a:xfrm>
            <a:off x="1267200" y="4495680"/>
            <a:ext cx="2390040" cy="82620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23" name="Rectangle 21"/>
          <p:cNvSpPr/>
          <p:nvPr/>
        </p:nvSpPr>
        <p:spPr>
          <a:xfrm>
            <a:off x="1267200" y="914400"/>
            <a:ext cx="2390040" cy="3580920"/>
          </a:xfrm>
          <a:prstGeom prst="rect">
            <a:avLst/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24" name="TextBox 22"/>
          <p:cNvSpPr/>
          <p:nvPr/>
        </p:nvSpPr>
        <p:spPr>
          <a:xfrm>
            <a:off x="1274400" y="914400"/>
            <a:ext cx="2375640" cy="58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  $t0 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   $t0 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$t1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$t0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  $t0 $t0 $t1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la   $t0 -8($fp)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subu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$t1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lw   $t0 4($sp)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addu $sp $sp 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sw   $t0 0($t1)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5" name="Left Brace 23"/>
          <p:cNvSpPr/>
          <p:nvPr/>
        </p:nvSpPr>
        <p:spPr>
          <a:xfrm>
            <a:off x="1066680" y="403848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Left Brace 24"/>
          <p:cNvSpPr/>
          <p:nvPr/>
        </p:nvSpPr>
        <p:spPr>
          <a:xfrm>
            <a:off x="1066680" y="320040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Left Brace 25"/>
          <p:cNvSpPr/>
          <p:nvPr/>
        </p:nvSpPr>
        <p:spPr>
          <a:xfrm>
            <a:off x="1066680" y="266688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TextBox 26"/>
          <p:cNvSpPr/>
          <p:nvPr/>
        </p:nvSpPr>
        <p:spPr>
          <a:xfrm>
            <a:off x="104040" y="2678760"/>
            <a:ext cx="1038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opR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9" name="TextBox 27"/>
          <p:cNvSpPr/>
          <p:nvPr/>
        </p:nvSpPr>
        <p:spPr>
          <a:xfrm>
            <a:off x="128880" y="3211920"/>
            <a:ext cx="93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opL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TextBox 28"/>
          <p:cNvSpPr/>
          <p:nvPr/>
        </p:nvSpPr>
        <p:spPr>
          <a:xfrm>
            <a:off x="82800" y="4076640"/>
            <a:ext cx="105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RHS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1" name="Left Brace 29"/>
          <p:cNvSpPr/>
          <p:nvPr/>
        </p:nvSpPr>
        <p:spPr>
          <a:xfrm>
            <a:off x="1066680" y="990720"/>
            <a:ext cx="151920" cy="761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TextBox 30"/>
          <p:cNvSpPr/>
          <p:nvPr/>
        </p:nvSpPr>
        <p:spPr>
          <a:xfrm>
            <a:off x="284400" y="1219320"/>
            <a:ext cx="934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3" name="Left Brace 31"/>
          <p:cNvSpPr/>
          <p:nvPr/>
        </p:nvSpPr>
        <p:spPr>
          <a:xfrm>
            <a:off x="1066680" y="1828800"/>
            <a:ext cx="151920" cy="761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TextBox 32"/>
          <p:cNvSpPr/>
          <p:nvPr/>
        </p:nvSpPr>
        <p:spPr>
          <a:xfrm>
            <a:off x="284400" y="1992960"/>
            <a:ext cx="81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5" name="Left Brace 33"/>
          <p:cNvSpPr/>
          <p:nvPr/>
        </p:nvSpPr>
        <p:spPr>
          <a:xfrm>
            <a:off x="1066680" y="3701520"/>
            <a:ext cx="151920" cy="2606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TextBox 34"/>
          <p:cNvSpPr/>
          <p:nvPr/>
        </p:nvSpPr>
        <p:spPr>
          <a:xfrm>
            <a:off x="168480" y="3657600"/>
            <a:ext cx="891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Do  1+2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Left Brace 35"/>
          <p:cNvSpPr/>
          <p:nvPr/>
        </p:nvSpPr>
        <p:spPr>
          <a:xfrm>
            <a:off x="1087200" y="4495680"/>
            <a:ext cx="151920" cy="76176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TextBox 36"/>
          <p:cNvSpPr/>
          <p:nvPr/>
        </p:nvSpPr>
        <p:spPr>
          <a:xfrm>
            <a:off x="76320" y="4724280"/>
            <a:ext cx="107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push LHS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Left Brace 37"/>
          <p:cNvSpPr/>
          <p:nvPr/>
        </p:nvSpPr>
        <p:spPr>
          <a:xfrm>
            <a:off x="1066680" y="541008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TextBox 38"/>
          <p:cNvSpPr/>
          <p:nvPr/>
        </p:nvSpPr>
        <p:spPr>
          <a:xfrm>
            <a:off x="82800" y="5448240"/>
            <a:ext cx="937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LHS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1" name="Left Brace 39"/>
          <p:cNvSpPr/>
          <p:nvPr/>
        </p:nvSpPr>
        <p:spPr>
          <a:xfrm>
            <a:off x="1066680" y="5943600"/>
            <a:ext cx="151920" cy="4568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TextBox 40"/>
          <p:cNvSpPr/>
          <p:nvPr/>
        </p:nvSpPr>
        <p:spPr>
          <a:xfrm>
            <a:off x="82800" y="5981760"/>
            <a:ext cx="964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RHS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3" name="Left Brace 41"/>
          <p:cNvSpPr/>
          <p:nvPr/>
        </p:nvSpPr>
        <p:spPr>
          <a:xfrm>
            <a:off x="1056960" y="6521040"/>
            <a:ext cx="151920" cy="26064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TextBox 42"/>
          <p:cNvSpPr/>
          <p:nvPr/>
        </p:nvSpPr>
        <p:spPr>
          <a:xfrm>
            <a:off x="6480" y="6477120"/>
            <a:ext cx="1115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Do  assign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0" y="-7632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Same Example if id was Global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Rectangle 6"/>
          <p:cNvSpPr/>
          <p:nvPr/>
        </p:nvSpPr>
        <p:spPr>
          <a:xfrm>
            <a:off x="5943600" y="5867280"/>
            <a:ext cx="2514240" cy="609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caller’s AR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7" name="Rectangle 7"/>
          <p:cNvSpPr/>
          <p:nvPr/>
        </p:nvSpPr>
        <p:spPr>
          <a:xfrm>
            <a:off x="5943600" y="4952880"/>
            <a:ext cx="2514240" cy="304560"/>
          </a:xfrm>
          <a:prstGeom prst="rect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ret address (caller $ra)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8" name="Rectangle 11"/>
          <p:cNvSpPr/>
          <p:nvPr/>
        </p:nvSpPr>
        <p:spPr>
          <a:xfrm>
            <a:off x="5943600" y="5562720"/>
            <a:ext cx="2514240" cy="30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param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9" name="Rectangle 12"/>
          <p:cNvSpPr/>
          <p:nvPr/>
        </p:nvSpPr>
        <p:spPr>
          <a:xfrm>
            <a:off x="5943600" y="5257800"/>
            <a:ext cx="2514240" cy="30456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param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TextBox 13"/>
          <p:cNvSpPr/>
          <p:nvPr/>
        </p:nvSpPr>
        <p:spPr>
          <a:xfrm>
            <a:off x="8534520" y="4267080"/>
            <a:ext cx="45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1" name="TextBox 14"/>
          <p:cNvSpPr/>
          <p:nvPr/>
        </p:nvSpPr>
        <p:spPr>
          <a:xfrm>
            <a:off x="8534520" y="4952880"/>
            <a:ext cx="45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fp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Rectangle 8"/>
          <p:cNvSpPr/>
          <p:nvPr/>
        </p:nvSpPr>
        <p:spPr>
          <a:xfrm>
            <a:off x="5943600" y="4648320"/>
            <a:ext cx="2514240" cy="304560"/>
          </a:xfrm>
          <a:prstGeom prst="rect">
            <a:avLst/>
          </a:prstGeom>
          <a:solidFill>
            <a:srgbClr val="9bbb59"/>
          </a:solidFill>
          <a:ln>
            <a:solidFill>
              <a:srgbClr val="728a41"/>
            </a:solidFill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ctrl link (caller $fp)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3" name="TextBox 15"/>
          <p:cNvSpPr/>
          <p:nvPr/>
        </p:nvSpPr>
        <p:spPr>
          <a:xfrm>
            <a:off x="5436360" y="1523880"/>
            <a:ext cx="33818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General-Purpose Algorithm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Compute RHS expr on stack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Compute LHS </a:t>
            </a:r>
            <a:r>
              <a:rPr b="0" i="1" lang="en-US" sz="1800" spc="-1" strike="noStrike">
                <a:solidFill>
                  <a:srgbClr val="000000"/>
                </a:solidFill>
                <a:latin typeface="Calibri"/>
              </a:rPr>
              <a:t>location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on stack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LHS into $t1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Pop RHS into $t0</a:t>
            </a:r>
            <a:endParaRPr b="0" lang="en-US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Store value $t0 at address $t1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4" name="Straight Connector 4"/>
          <p:cNvSpPr/>
          <p:nvPr/>
        </p:nvSpPr>
        <p:spPr>
          <a:xfrm flipV="1">
            <a:off x="2590560" y="4572000"/>
            <a:ext cx="990720" cy="152280"/>
          </a:xfrm>
          <a:prstGeom prst="line">
            <a:avLst/>
          </a:prstGeom>
          <a:ln>
            <a:solidFill>
              <a:srgbClr val="c0504d"/>
            </a:solidFill>
            <a:rou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/>
        </p:style>
      </p:sp>
      <p:sp>
        <p:nvSpPr>
          <p:cNvPr id="255" name="Rectangle 5"/>
          <p:cNvSpPr/>
          <p:nvPr/>
        </p:nvSpPr>
        <p:spPr>
          <a:xfrm>
            <a:off x="3547800" y="4495680"/>
            <a:ext cx="45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</a:rPr>
              <a:t>id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7405552-A919-4CB4-8BB4-CB761549C87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" dur="indefinite" restart="never" nodeType="tmRoot">
          <p:childTnLst>
            <p:seq>
              <p:cTn id="160" dur="indefinite" nodeType="mainSeq">
                <p:childTnLst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Do We </a:t>
            </a:r>
            <a:r>
              <a:rPr b="0" i="1" lang="en-US" sz="4400" spc="-1" strike="noStrike">
                <a:solidFill>
                  <a:srgbClr val="000000"/>
                </a:solidFill>
                <a:latin typeface="Calibri Light"/>
              </a:rPr>
              <a:t>Need 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LHS computation 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This is a bit much when the LHS is a variable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 end up doing a single load to find the address, then a store, then a load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We know a lot of the computation at compile time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F58DCF-F0F5-4671-9022-285CC5F9820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Static v Dynamic Computation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Static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Perform the computation at compile-time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Dynamic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Perform the computation at runtime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As applied to memory addresses…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Global variable location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Local variable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  <a:p>
            <a:pPr lvl="1" marL="401760" indent="-351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 Light"/>
              </a:rPr>
              <a:t>Field offset</a:t>
            </a:r>
            <a:endParaRPr b="0" lang="en-US" sz="28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0513371-C135-4795-87FC-0797540C845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" dur="indefinite" restart="never" nodeType="tmRoot">
          <p:childTnLst>
            <p:seq>
              <p:cTn id="182" dur="indefinite" nodeType="mainSeq">
                <p:childTnLst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More Complex LHS addresses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Chain of dereferences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java: a.b.c.d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Array cell address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arr[1]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arr[c]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arr[1][c]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     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arr[c][1]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E7FF5D-124C-4542-8446-F72ACC99AFC5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1" dur="indefinite" restart="never" nodeType="tmRoot">
          <p:childTnLst>
            <p:seq>
              <p:cTn id="212" dur="indefinite" nodeType="mainSeq">
                <p:childTnLst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Dereference Computation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TextBox 4"/>
          <p:cNvSpPr/>
          <p:nvPr/>
        </p:nvSpPr>
        <p:spPr>
          <a:xfrm>
            <a:off x="89640" y="1371600"/>
            <a:ext cx="48445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struct LinkedList{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int num;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</a:t>
            </a: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struct LinkedList&amp; next;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   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}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ourier New"/>
              </a:rPr>
              <a:t>list.next.next.num = list.next.num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64" name="Group 18"/>
          <p:cNvGrpSpPr/>
          <p:nvPr/>
        </p:nvGrpSpPr>
        <p:grpSpPr>
          <a:xfrm>
            <a:off x="168120" y="3124080"/>
            <a:ext cx="2548440" cy="954720"/>
            <a:chOff x="168120" y="3124080"/>
            <a:chExt cx="2548440" cy="954720"/>
          </a:xfrm>
        </p:grpSpPr>
        <p:sp>
          <p:nvSpPr>
            <p:cNvPr id="265" name="Right Brace 15"/>
            <p:cNvSpPr/>
            <p:nvPr/>
          </p:nvSpPr>
          <p:spPr>
            <a:xfrm rot="5400000">
              <a:off x="1288080" y="2003760"/>
              <a:ext cx="308160" cy="25484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TextBox 16"/>
            <p:cNvSpPr/>
            <p:nvPr/>
          </p:nvSpPr>
          <p:spPr>
            <a:xfrm>
              <a:off x="430560" y="3440520"/>
              <a:ext cx="20440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 u="sng">
                  <a:solidFill>
                    <a:srgbClr val="000000"/>
                  </a:solidFill>
                  <a:uFillTx/>
                  <a:latin typeface="Calibri"/>
                </a:rPr>
                <a:t>multi-step code to load this address</a:t>
              </a:r>
              <a:endParaRPr b="0" lang="en-US" sz="1800" spc="-1" strike="noStrike">
                <a:latin typeface="Arial"/>
              </a:endParaRPr>
            </a:p>
          </p:txBody>
        </p:sp>
      </p:grpSp>
      <p:grpSp>
        <p:nvGrpSpPr>
          <p:cNvPr id="267" name="Group 19"/>
          <p:cNvGrpSpPr/>
          <p:nvPr/>
        </p:nvGrpSpPr>
        <p:grpSpPr>
          <a:xfrm>
            <a:off x="3004920" y="3132000"/>
            <a:ext cx="1997280" cy="946800"/>
            <a:chOff x="3004920" y="3132000"/>
            <a:chExt cx="1997280" cy="946800"/>
          </a:xfrm>
        </p:grpSpPr>
        <p:sp>
          <p:nvSpPr>
            <p:cNvPr id="268" name="Right Brace 14"/>
            <p:cNvSpPr/>
            <p:nvPr/>
          </p:nvSpPr>
          <p:spPr>
            <a:xfrm rot="5400000">
              <a:off x="3783960" y="2369880"/>
              <a:ext cx="308160" cy="1832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9" name="TextBox 17"/>
            <p:cNvSpPr/>
            <p:nvPr/>
          </p:nvSpPr>
          <p:spPr>
            <a:xfrm>
              <a:off x="3004920" y="3440520"/>
              <a:ext cx="19972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800" spc="-1" strike="noStrike" u="sng">
                  <a:solidFill>
                    <a:srgbClr val="000000"/>
                  </a:solidFill>
                  <a:uFillTx/>
                  <a:latin typeface="Calibri"/>
                </a:rPr>
                <a:t>multi-step code to load this value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270" name="Rectangle 6"/>
          <p:cNvSpPr/>
          <p:nvPr/>
        </p:nvSpPr>
        <p:spPr>
          <a:xfrm>
            <a:off x="6764040" y="4188600"/>
            <a:ext cx="1904760" cy="50292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</p:sp>
      <p:sp>
        <p:nvSpPr>
          <p:cNvPr id="271" name="TextBox 10"/>
          <p:cNvSpPr/>
          <p:nvPr/>
        </p:nvSpPr>
        <p:spPr>
          <a:xfrm>
            <a:off x="6300000" y="3745440"/>
            <a:ext cx="461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list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2" name="Rectangle 20"/>
          <p:cNvSpPr/>
          <p:nvPr/>
        </p:nvSpPr>
        <p:spPr>
          <a:xfrm>
            <a:off x="6764040" y="3701520"/>
            <a:ext cx="1904760" cy="50292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Rectangle 21"/>
          <p:cNvSpPr/>
          <p:nvPr/>
        </p:nvSpPr>
        <p:spPr>
          <a:xfrm>
            <a:off x="6687720" y="2670840"/>
            <a:ext cx="1904760" cy="34668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num: 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Rectangle 22"/>
          <p:cNvSpPr/>
          <p:nvPr/>
        </p:nvSpPr>
        <p:spPr>
          <a:xfrm>
            <a:off x="6687720" y="3005640"/>
            <a:ext cx="1904760" cy="34668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next: 0x1002F000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5" name="TextBox 25"/>
          <p:cNvSpPr/>
          <p:nvPr/>
        </p:nvSpPr>
        <p:spPr>
          <a:xfrm>
            <a:off x="5472360" y="3440520"/>
            <a:ext cx="939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bacc6"/>
                </a:solidFill>
                <a:latin typeface="Calibri"/>
              </a:rPr>
              <a:t>list.next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" name="Rectangle 12"/>
          <p:cNvSpPr/>
          <p:nvPr/>
        </p:nvSpPr>
        <p:spPr>
          <a:xfrm>
            <a:off x="5323320" y="2678760"/>
            <a:ext cx="1322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0x10040000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Rectangle 28"/>
          <p:cNvSpPr/>
          <p:nvPr/>
        </p:nvSpPr>
        <p:spPr>
          <a:xfrm>
            <a:off x="5264640" y="1447920"/>
            <a:ext cx="1311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0x1002F000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8" name="TextBox 30"/>
          <p:cNvSpPr/>
          <p:nvPr/>
        </p:nvSpPr>
        <p:spPr>
          <a:xfrm>
            <a:off x="5110920" y="2133720"/>
            <a:ext cx="1418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4bacc6"/>
                </a:solidFill>
                <a:latin typeface="Calibri"/>
              </a:rPr>
              <a:t>list.next.next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Rectangle 36"/>
          <p:cNvSpPr/>
          <p:nvPr/>
        </p:nvSpPr>
        <p:spPr>
          <a:xfrm>
            <a:off x="1008720" y="4267080"/>
            <a:ext cx="265392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Get base addr of list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Get offset to next field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Load value in next field 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Get offset to next field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Load value in next field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Get offset to num field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Load that address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0" name="Rectangle 37"/>
          <p:cNvSpPr/>
          <p:nvPr/>
        </p:nvSpPr>
        <p:spPr>
          <a:xfrm>
            <a:off x="6687720" y="1447920"/>
            <a:ext cx="1904760" cy="34668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num: 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1" name="Rectangle 38"/>
          <p:cNvSpPr/>
          <p:nvPr/>
        </p:nvSpPr>
        <p:spPr>
          <a:xfrm>
            <a:off x="6687720" y="1782720"/>
            <a:ext cx="1904760" cy="34668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next: 0x0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2" name="Rectangle 45"/>
          <p:cNvSpPr/>
          <p:nvPr/>
        </p:nvSpPr>
        <p:spPr>
          <a:xfrm>
            <a:off x="6764040" y="4191120"/>
            <a:ext cx="1904760" cy="50292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(+ 4) next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3" name="Rectangle 42"/>
          <p:cNvSpPr/>
          <p:nvPr/>
        </p:nvSpPr>
        <p:spPr>
          <a:xfrm>
            <a:off x="6764040" y="4191120"/>
            <a:ext cx="1904760" cy="502920"/>
          </a:xfrm>
          <a:prstGeom prst="rect">
            <a:avLst/>
          </a:prstGeom>
          <a:solidFill>
            <a:srgbClr val="ffffff"/>
          </a:solidFill>
          <a:ln>
            <a:solidFill>
              <a:srgbClr val="8064a2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next: 0x10040000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4" name="Freeform 47"/>
          <p:cNvSpPr/>
          <p:nvPr/>
        </p:nvSpPr>
        <p:spPr>
          <a:xfrm>
            <a:off x="6119280" y="2857680"/>
            <a:ext cx="2976840" cy="1609200"/>
          </a:xfrm>
          <a:custGeom>
            <a:avLst/>
            <a:gdLst/>
            <a:ahLst/>
            <a:rect l="l" t="t" r="r" b="b"/>
            <a:pathLst>
              <a:path w="2977279" h="1609725">
                <a:moveTo>
                  <a:pt x="2559396" y="1609725"/>
                </a:moveTo>
                <a:cubicBezTo>
                  <a:pt x="2874514" y="1289843"/>
                  <a:pt x="3189633" y="969962"/>
                  <a:pt x="2787996" y="800100"/>
                </a:cubicBezTo>
                <a:cubicBezTo>
                  <a:pt x="2386359" y="630238"/>
                  <a:pt x="521046" y="723900"/>
                  <a:pt x="149571" y="590550"/>
                </a:cubicBezTo>
                <a:cubicBezTo>
                  <a:pt x="-221904" y="457200"/>
                  <a:pt x="168621" y="228600"/>
                  <a:pt x="559146" y="0"/>
                </a:cubicBezTo>
              </a:path>
            </a:pathLst>
          </a:custGeom>
          <a:noFill/>
          <a:ln>
            <a:solidFill>
              <a:srgbClr val="4bacc6"/>
            </a:solidFill>
            <a:round/>
            <a:tailEnd len="med" type="stealth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5" name="Freeform 48"/>
          <p:cNvSpPr/>
          <p:nvPr/>
        </p:nvSpPr>
        <p:spPr>
          <a:xfrm>
            <a:off x="6318360" y="1552680"/>
            <a:ext cx="2694600" cy="1571400"/>
          </a:xfrm>
          <a:custGeom>
            <a:avLst/>
            <a:gdLst/>
            <a:ahLst/>
            <a:rect l="l" t="t" r="r" b="b"/>
            <a:pathLst>
              <a:path w="2694904" h="1571625">
                <a:moveTo>
                  <a:pt x="2273260" y="1571625"/>
                </a:moveTo>
                <a:cubicBezTo>
                  <a:pt x="2581235" y="1425575"/>
                  <a:pt x="2889210" y="1279525"/>
                  <a:pt x="2539960" y="1114425"/>
                </a:cubicBezTo>
                <a:cubicBezTo>
                  <a:pt x="2190710" y="949325"/>
                  <a:pt x="542885" y="766762"/>
                  <a:pt x="177760" y="581025"/>
                </a:cubicBezTo>
                <a:cubicBezTo>
                  <a:pt x="-187365" y="395288"/>
                  <a:pt x="80922" y="197644"/>
                  <a:pt x="349210" y="0"/>
                </a:cubicBezTo>
              </a:path>
            </a:pathLst>
          </a:custGeom>
          <a:noFill/>
          <a:ln>
            <a:solidFill>
              <a:srgbClr val="4bacc6"/>
            </a:solidFill>
            <a:round/>
            <a:tailEnd len="med" type="stealth" w="med"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86" name="Rounded Rectangle 49"/>
          <p:cNvSpPr/>
          <p:nvPr/>
        </p:nvSpPr>
        <p:spPr>
          <a:xfrm>
            <a:off x="6653520" y="1371600"/>
            <a:ext cx="2015280" cy="445320"/>
          </a:xfrm>
          <a:prstGeom prst="roundRect">
            <a:avLst>
              <a:gd name="adj" fmla="val 16667"/>
            </a:avLst>
          </a:prstGeom>
          <a:noFill/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C4138D-4000-41A0-B47E-5604807EF8FE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1" dur="indefinite" restart="never" nodeType="tmRoot">
          <p:childTnLst>
            <p:seq>
              <p:cTn id="242" dur="indefinite" nodeType="mainSeq">
                <p:childTnLst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0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Control Flow Constructs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Function Calls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Loops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Ifs</a:t>
            </a:r>
            <a:endParaRPr b="0" lang="en-US" sz="32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2453FEE-EE6B-4803-A9EF-F5EB0A9DB78E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</TotalTime>
  <Application>LibreOffice/7.3.7.2$Linux_X86_64 LibreOffice_project/30$Build-2</Application>
  <AppVersion>15.0000</AppVersion>
  <Words>2160</Words>
  <Paragraphs>410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2014-11-06T03:13:16Z</dcterms:created>
  <dc:creator>drew</dc:creator>
  <dc:description/>
  <dc:language>en-US</dc:language>
  <cp:lastModifiedBy/>
  <dcterms:modified xsi:type="dcterms:W3CDTF">2023-02-15T14:11:40Z</dcterms:modified>
  <cp:revision>218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1</vt:i4>
  </property>
  <property fmtid="{D5CDD505-2E9C-101B-9397-08002B2CF9AE}" pid="4" name="PresentationFormat">
    <vt:lpwstr>On-screen Show (4:3)</vt:lpwstr>
  </property>
  <property fmtid="{D5CDD505-2E9C-101B-9397-08002B2CF9AE}" pid="5" name="Slides">
    <vt:i4>28</vt:i4>
  </property>
</Properties>
</file>