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1.png" ContentType="image/png"/>
  <Override PartName="/ppt/media/image12.png" ContentType="image/png"/>
  <Override PartName="/ppt/media/image7.png" ContentType="image/png"/>
  <Override PartName="/ppt/media/image37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1.png" ContentType="image/png"/>
  <Override PartName="/ppt/media/image31.png" ContentType="image/png"/>
  <Override PartName="/ppt/media/image10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0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33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3004800" cy="97536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952560" y="5893560"/>
            <a:ext cx="110995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952560" y="589356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640200" y="589356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705200" y="261000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458200" y="261000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952560" y="589356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705200" y="589356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8458200" y="589356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E74C500-3537-4031-AE3E-D6A0BC7AAFDA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91CE2CB-F624-4E55-8AD6-B700FFB24DC6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16C6D94-6449-4A9B-97BF-5DF562FF4FE5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EACB42F-9522-4D15-8CA0-BA442E7FEC27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B427234-34BB-403C-96CF-6E412AFB6113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952560" y="-20520"/>
            <a:ext cx="11099520" cy="1000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7405B13-6EA4-4FA2-B146-51EAEFF9789A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952560" y="589356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2D59F1E-45A9-4503-AC29-F63CC1651A8D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640200" y="589356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31DCA70-A9C9-46CF-861B-B4537C7D158E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952560" y="5893560"/>
            <a:ext cx="110995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9D35DD8-807E-4421-BFBF-59A7BC211043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952560" y="5893560"/>
            <a:ext cx="110995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C0E4510-4611-41CC-A225-80A2A8ACEE16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952560" y="589356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6640200" y="589356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299776A-8CEB-40B8-A82C-C53991D9F5C2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705200" y="261000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458200" y="261000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952560" y="589356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4705200" y="589356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8458200" y="589356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F5237B5-38CC-4AAE-856B-D8668E6953B4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6261B1-56E5-4533-AC54-87876BDE4163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92B42E-E26A-40E9-8D91-0D8560FE2AB9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3D48E8-DB39-45A5-A296-EC971926970B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3C64C7-739D-4C8F-AAF7-E8CEC5187E25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FFAF9F-8379-4BB6-8CBE-831F0A5B0170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952560" y="-20520"/>
            <a:ext cx="11099520" cy="1000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860EB4-7AE3-4670-9D3C-265CB677ECBB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952560" y="589356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4DFEB72-313A-41B3-8369-EA7D23BEF48E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6640200" y="589356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6EC621-92E2-4EEF-AF89-516C0B319ECE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952560" y="5893560"/>
            <a:ext cx="110995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09A41B-1512-44C2-8020-D7AEE417A272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952560" y="5893560"/>
            <a:ext cx="110995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396140-6CC7-4656-B91D-00541B8E4114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952560" y="589356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/>
          </p:nvPr>
        </p:nvSpPr>
        <p:spPr>
          <a:xfrm>
            <a:off x="6640200" y="589356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933016-BD2B-41ED-916C-B27FD3AA3ABD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705200" y="261000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8458200" y="261000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952560" y="589356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/>
          </p:nvPr>
        </p:nvSpPr>
        <p:spPr>
          <a:xfrm>
            <a:off x="4705200" y="589356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/>
          </p:nvPr>
        </p:nvSpPr>
        <p:spPr>
          <a:xfrm>
            <a:off x="8458200" y="589356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11F0BC-C7E3-42F7-B583-9F3EC7889870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C30923-880F-4A0C-A2B1-D81A77F9FE4B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D053A7-0430-4789-867C-D723EFBF3180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D0944E-385B-428C-B10E-21849A5BF38A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854FB40-902B-4260-87AC-40A03AA685FC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5C6F86F-737B-475A-B827-CAA1C56DE365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952560" y="-20520"/>
            <a:ext cx="11099520" cy="1000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B03CC1B-C77B-442E-923C-2F940CFBBD5E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952560" y="589356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F6082F-BC94-4E14-BFC9-DE92E4DDAC81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640200" y="589356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DB959C-7543-4EF4-9A0B-FA3716F577FE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952560" y="5893560"/>
            <a:ext cx="110995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BFCAD1-5085-4984-A88F-0D45E43FF5A6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952560" y="5893560"/>
            <a:ext cx="110995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D28A55-8ECA-4748-B445-1145228102AD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952560" y="589356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/>
          </p:nvPr>
        </p:nvSpPr>
        <p:spPr>
          <a:xfrm>
            <a:off x="6640200" y="589356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D52533-53A4-444D-8DAA-F926BA709D38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705200" y="261000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8458200" y="261000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952560" y="589356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/>
          </p:nvPr>
        </p:nvSpPr>
        <p:spPr>
          <a:xfrm>
            <a:off x="4705200" y="589356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/>
          </p:nvPr>
        </p:nvSpPr>
        <p:spPr>
          <a:xfrm>
            <a:off x="8458200" y="5893560"/>
            <a:ext cx="35737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6732CF-E89A-4BAC-8F7F-18DDB4B74A57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952560" y="-20520"/>
            <a:ext cx="11099520" cy="1000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952560" y="589356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628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640200" y="589356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640200" y="2610000"/>
            <a:ext cx="541656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952560" y="5893560"/>
            <a:ext cx="11099520" cy="29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hteck 7"/>
          <p:cNvSpPr/>
          <p:nvPr/>
        </p:nvSpPr>
        <p:spPr>
          <a:xfrm>
            <a:off x="0" y="0"/>
            <a:ext cx="13004280" cy="975312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srgbClr val="0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Helvetica Neue"/>
              </a:rPr>
              <a:t>Click to edit the title text format</a:t>
            </a: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</a:rPr>
              <a:t>Click to edit the outline text format</a:t>
            </a:r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</a:rPr>
              <a:t>Second Outline Level</a:t>
            </a:r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</a:rPr>
              <a:t>Third Outline Level</a:t>
            </a:r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</a:rPr>
              <a:t>Fourth Outline Level</a:t>
            </a:r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Helvetica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Helvetica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270080" y="1638360"/>
            <a:ext cx="10464480" cy="3301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8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Title Text</a:t>
            </a:r>
            <a:endParaRPr b="0" lang="en-US" sz="80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270080" y="5029200"/>
            <a:ext cx="10464480" cy="1130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Body Level One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Body Level Two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Body Level Three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Body Level Four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Body Level Five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 idx="1"/>
          </p:nvPr>
        </p:nvSpPr>
        <p:spPr>
          <a:xfrm>
            <a:off x="6311880" y="9252000"/>
            <a:ext cx="368280" cy="3805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Helvetica Light"/>
                <a:ea typeface="Helvetica Light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97F6C814-8D65-435F-9223-93A44F2CD388}" type="slidenum">
              <a:rPr b="0" lang="en-US" sz="18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Title Text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Body Level One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Body Level Two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2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i="1" lang="en-US" sz="30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Body Level Three</a:t>
            </a:r>
            <a:endParaRPr b="0" lang="en-US" sz="3000" spc="-1" strike="noStrike">
              <a:solidFill>
                <a:srgbClr val="000000"/>
              </a:solidFill>
              <a:latin typeface="Helvetica Light"/>
            </a:endParaRPr>
          </a:p>
          <a:p>
            <a:pPr lvl="3" marL="1703880" indent="-370440">
              <a:lnSpc>
                <a:spcPct val="7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tabLst>
                <a:tab algn="l" pos="0"/>
              </a:tabLst>
            </a:pPr>
            <a:r>
              <a:rPr b="0" lang="en-US" sz="30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Body Level Four</a:t>
            </a:r>
            <a:endParaRPr b="0" lang="en-US" sz="3000" spc="-1" strike="noStrike">
              <a:solidFill>
                <a:srgbClr val="000000"/>
              </a:solidFill>
              <a:latin typeface="Helvetica Light"/>
            </a:endParaRPr>
          </a:p>
          <a:p>
            <a:pPr lvl="4" marL="2148480" indent="-370440">
              <a:lnSpc>
                <a:spcPct val="70000"/>
              </a:lnSpc>
              <a:spcBef>
                <a:spcPts val="4201"/>
              </a:spcBef>
              <a:buClr>
                <a:srgbClr val="000000"/>
              </a:buClr>
              <a:buSzPct val="75000"/>
              <a:buFont typeface="Symbol" charset="2"/>
              <a:buChar char=""/>
              <a:tabLst>
                <a:tab algn="l" pos="0"/>
              </a:tabLst>
            </a:pPr>
            <a:r>
              <a:rPr b="0" lang="en-US" sz="30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Body Level Five</a:t>
            </a:r>
            <a:endParaRPr b="0" lang="en-US" sz="3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 idx="2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DB99DED7-1F55-421A-84E8-EF7EEC2CF671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ldNum" idx="3"/>
          </p:nvPr>
        </p:nvSpPr>
        <p:spPr>
          <a:xfrm>
            <a:off x="6311880" y="9252000"/>
            <a:ext cx="368280" cy="3805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Helvetica Light"/>
                <a:ea typeface="Helvetica Light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8B7E56AC-DEF6-43C4-909F-2BDE5D2FB031}" type="slidenum">
              <a:rPr b="0" lang="en-US" sz="18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Helvetica Neue"/>
              </a:rPr>
              <a:t>Click to edit the title text format</a:t>
            </a:r>
            <a:endParaRPr b="0" lang="en-US" sz="3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</a:rPr>
              <a:t>Click to edit the outline text format</a:t>
            </a:r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</a:rPr>
              <a:t>Second Outline Level</a:t>
            </a:r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</a:rPr>
              <a:t>Third Outline Level</a:t>
            </a:r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600" spc="-1" strike="noStrike">
                <a:solidFill>
                  <a:srgbClr val="000000"/>
                </a:solidFill>
                <a:latin typeface="Helvetica Light"/>
              </a:rPr>
              <a:t>Fourth Outline Level</a:t>
            </a:r>
            <a:endParaRPr b="0" lang="en-US" sz="3600" spc="-1" strike="noStrike">
              <a:solidFill>
                <a:srgbClr val="000000"/>
              </a:solidFill>
              <a:latin typeface="Helvetica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Helvetica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Helvetica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Helvetica Light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2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2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3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270080" y="1638360"/>
            <a:ext cx="10464480" cy="3301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7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RegExps &amp; DFAs</a:t>
            </a:r>
            <a:endParaRPr b="0" lang="en-US" sz="79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1270080" y="5029200"/>
            <a:ext cx="10464480" cy="1130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CS 536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Regexp operator precedence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ldNum" idx="12"/>
          </p:nvPr>
        </p:nvSpPr>
        <p:spPr>
          <a:xfrm>
            <a:off x="12542760" y="9295560"/>
            <a:ext cx="37764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33D81C92-08F8-4EE8-A677-F34575207497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9</a:t>
            </a:fld>
            <a:endParaRPr b="0" lang="en-US" sz="2000" spc="-1" strike="noStrike">
              <a:latin typeface="Times New Roman"/>
            </a:endParaRPr>
          </a:p>
        </p:txBody>
      </p:sp>
      <p:graphicFrame>
        <p:nvGraphicFramePr>
          <p:cNvPr id="194" name="Table 170"/>
          <p:cNvGraphicFramePr/>
          <p:nvPr/>
        </p:nvGraphicFramePr>
        <p:xfrm>
          <a:off x="2437200" y="2489040"/>
          <a:ext cx="7520040" cy="5714640"/>
        </p:xfrm>
        <a:graphic>
          <a:graphicData uri="http://schemas.openxmlformats.org/drawingml/2006/table">
            <a:tbl>
              <a:tblPr/>
              <a:tblGrid>
                <a:gridCol w="2506680"/>
                <a:gridCol w="2506680"/>
                <a:gridCol w="2506680"/>
              </a:tblGrid>
              <a:tr h="14284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2600" spc="-1" strike="noStrike">
                          <a:solidFill>
                            <a:srgbClr val="ffffff"/>
                          </a:solidFill>
                          <a:latin typeface="Helvetica Light"/>
                          <a:ea typeface="Helvetica Light"/>
                        </a:rPr>
                        <a:t>Operator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26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Precedence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2600" spc="-1" strike="noStrike">
                          <a:solidFill>
                            <a:srgbClr val="ffffff"/>
                          </a:solidFill>
                          <a:latin typeface="Helvetica Light"/>
                          <a:ea typeface="Helvetica Light"/>
                        </a:rPr>
                        <a:t>Analogous math operator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0365c0"/>
                    </a:solidFill>
                  </a:tcPr>
                </a:tc>
              </a:tr>
              <a:tr h="14284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5000" spc="-1" strike="noStrike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</a:rPr>
                        <a:t>|</a:t>
                      </a:r>
                      <a:endParaRPr b="0" lang="en-US" sz="50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</a:rPr>
                        <a:t>low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</a:rPr>
                        <a:t>addition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84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5000" spc="-1" strike="noStrike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</a:rPr>
                        <a:t>.</a:t>
                      </a:r>
                      <a:endParaRPr b="0" lang="en-US" sz="50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</a:rPr>
                        <a:t>medium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</a:rPr>
                        <a:t>multiplication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e3e5e8"/>
                    </a:solidFill>
                  </a:tcPr>
                </a:tc>
              </a:tr>
              <a:tr h="142920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6400" spc="-1" strike="noStrike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</a:rPr>
                        <a:t>*</a:t>
                      </a:r>
                      <a:endParaRPr b="0" lang="en-US" sz="64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</a:rPr>
                        <a:t>high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</a:rPr>
                        <a:t>exponentiation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0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Tree representation of a regexp</a:t>
            </a:r>
            <a:endParaRPr b="0" lang="en-US" sz="60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ldNum" idx="13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AC8F94B1-3EBF-4BEF-96C6-9490B176F4F6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9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197" name="Screen Shot 2015-09-15 at 8.42.49 AM.png" descr=""/>
          <p:cNvPicPr/>
          <p:nvPr/>
        </p:nvPicPr>
        <p:blipFill>
          <a:blip r:embed="rId1"/>
          <a:stretch/>
        </p:blipFill>
        <p:spPr>
          <a:xfrm>
            <a:off x="2534400" y="2105280"/>
            <a:ext cx="6589080" cy="734760"/>
          </a:xfrm>
          <a:prstGeom prst="rect">
            <a:avLst/>
          </a:prstGeom>
          <a:ln w="12700">
            <a:noFill/>
          </a:ln>
        </p:spPr>
      </p:pic>
      <p:pic>
        <p:nvPicPr>
          <p:cNvPr id="198" name="Screen Shot 2015-09-15 at 8.43.10 AM.png" descr=""/>
          <p:cNvPicPr/>
          <p:nvPr/>
        </p:nvPicPr>
        <p:blipFill>
          <a:blip r:embed="rId2"/>
          <a:stretch/>
        </p:blipFill>
        <p:spPr>
          <a:xfrm>
            <a:off x="2815560" y="2757600"/>
            <a:ext cx="5828040" cy="1211040"/>
          </a:xfrm>
          <a:prstGeom prst="rect">
            <a:avLst/>
          </a:prstGeom>
          <a:ln w="12700">
            <a:noFill/>
          </a:ln>
        </p:spPr>
      </p:pic>
      <p:pic>
        <p:nvPicPr>
          <p:cNvPr id="199" name="Screen Shot 2015-09-15 at 8.43.29 AM.png" descr=""/>
          <p:cNvPicPr/>
          <p:nvPr/>
        </p:nvPicPr>
        <p:blipFill>
          <a:blip r:embed="rId3"/>
          <a:stretch/>
        </p:blipFill>
        <p:spPr>
          <a:xfrm>
            <a:off x="5422320" y="4096800"/>
            <a:ext cx="7080120" cy="4984560"/>
          </a:xfrm>
          <a:prstGeom prst="rect">
            <a:avLst/>
          </a:prstGeom>
          <a:ln w="12700">
            <a:noFill/>
          </a:ln>
        </p:spPr>
      </p:pic>
      <p:graphicFrame>
        <p:nvGraphicFramePr>
          <p:cNvPr id="200" name="Table 177"/>
          <p:cNvGraphicFramePr/>
          <p:nvPr/>
        </p:nvGraphicFramePr>
        <p:xfrm>
          <a:off x="646560" y="5016600"/>
          <a:ext cx="3065040" cy="3490920"/>
        </p:xfrm>
        <a:graphic>
          <a:graphicData uri="http://schemas.openxmlformats.org/drawingml/2006/table">
            <a:tbl>
              <a:tblPr/>
              <a:tblGrid>
                <a:gridCol w="1532520"/>
                <a:gridCol w="1532520"/>
              </a:tblGrid>
              <a:tr h="87264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2000" spc="-1" strike="noStrike">
                          <a:solidFill>
                            <a:srgbClr val="ffffff"/>
                          </a:solidFill>
                          <a:latin typeface="Helvetica Light"/>
                          <a:ea typeface="Helvetica Light"/>
                        </a:rPr>
                        <a:t>Operator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2000" spc="-1" strike="noStrike">
                          <a:solidFill>
                            <a:srgbClr val="ffffff"/>
                          </a:solidFill>
                          <a:latin typeface="Helvetica Light"/>
                          <a:ea typeface="Helvetica Light"/>
                        </a:rPr>
                        <a:t>Precedence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0365c0"/>
                    </a:solidFill>
                  </a:tcPr>
                </a:tc>
              </a:tr>
              <a:tr h="87264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4400" spc="-1" strike="noStrike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</a:rPr>
                        <a:t>|</a:t>
                      </a:r>
                      <a:endParaRPr b="0" lang="en-US" sz="44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</a:rPr>
                        <a:t>low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264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4400" spc="-1" strike="noStrike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</a:rPr>
                        <a:t>.</a:t>
                      </a:r>
                      <a:endParaRPr b="0" lang="en-US" sz="44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</a:rPr>
                        <a:t>medium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e3e5e8"/>
                    </a:solidFill>
                  </a:tcPr>
                </a:tc>
              </a:tr>
              <a:tr h="958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5800" spc="-1" strike="noStrike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</a:rPr>
                        <a:t>*</a:t>
                      </a:r>
                      <a:endParaRPr b="0" lang="en-US" sz="58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</a:rPr>
                        <a:t>high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nodeType="after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Bottom-up conversion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ldNum" idx="14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671D255B-9566-4729-AE35-5F1BC61A4728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9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03" name="Screen Shot 2015-09-15 at 8.45.11 AM.png" descr=""/>
          <p:cNvPicPr/>
          <p:nvPr/>
        </p:nvPicPr>
        <p:blipFill>
          <a:blip r:embed="rId1"/>
          <a:srcRect l="699" t="0" r="0" b="0"/>
          <a:stretch/>
        </p:blipFill>
        <p:spPr>
          <a:xfrm>
            <a:off x="293760" y="2618640"/>
            <a:ext cx="10800720" cy="4516200"/>
          </a:xfrm>
          <a:prstGeom prst="rect">
            <a:avLst/>
          </a:prstGeom>
          <a:ln w="12700">
            <a:noFill/>
          </a:ln>
        </p:spPr>
      </p:pic>
      <p:pic>
        <p:nvPicPr>
          <p:cNvPr id="204" name="Screen Shot 2016-09-15 at 12.20.02 PM.png" descr=""/>
          <p:cNvPicPr/>
          <p:nvPr/>
        </p:nvPicPr>
        <p:blipFill>
          <a:blip r:embed="rId2"/>
          <a:stretch/>
        </p:blipFill>
        <p:spPr>
          <a:xfrm>
            <a:off x="3519720" y="4947840"/>
            <a:ext cx="1739520" cy="44424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Bottom-up conversion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 idx="15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4EE6ED06-50C3-4DDC-85A2-7A95150DB177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9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07" name="Screen Shot 2015-09-15 at 8.45.46 AM.png" descr=""/>
          <p:cNvPicPr/>
          <p:nvPr/>
        </p:nvPicPr>
        <p:blipFill>
          <a:blip r:embed="rId1"/>
          <a:stretch/>
        </p:blipFill>
        <p:spPr>
          <a:xfrm>
            <a:off x="903960" y="2425320"/>
            <a:ext cx="10838520" cy="4902120"/>
          </a:xfrm>
          <a:prstGeom prst="rect">
            <a:avLst/>
          </a:prstGeom>
          <a:ln w="12700">
            <a:noFill/>
          </a:ln>
        </p:spPr>
      </p:pic>
      <p:pic>
        <p:nvPicPr>
          <p:cNvPr id="208" name="Screen Shot 2016-09-15 at 12.20.02 PM.png" descr=""/>
          <p:cNvPicPr/>
          <p:nvPr/>
        </p:nvPicPr>
        <p:blipFill>
          <a:blip r:embed="rId2"/>
          <a:stretch/>
        </p:blipFill>
        <p:spPr>
          <a:xfrm>
            <a:off x="4129200" y="4808160"/>
            <a:ext cx="1739520" cy="444240"/>
          </a:xfrm>
          <a:prstGeom prst="rect">
            <a:avLst/>
          </a:prstGeom>
          <a:ln w="12700">
            <a:noFill/>
          </a:ln>
        </p:spPr>
      </p:pic>
    </p:spTree>
  </p:cSld>
  <p:transition>
    <p:dissolv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Bottom-up conversion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ldNum" idx="16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C79ADBB0-EBEF-4782-9347-5BD2A1767D93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9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11" name="Screen Shot 2015-09-15 at 8.46.13 AM.png" descr=""/>
          <p:cNvPicPr/>
          <p:nvPr/>
        </p:nvPicPr>
        <p:blipFill>
          <a:blip r:embed="rId1"/>
          <a:stretch/>
        </p:blipFill>
        <p:spPr>
          <a:xfrm>
            <a:off x="729000" y="2710080"/>
            <a:ext cx="10459440" cy="4575960"/>
          </a:xfrm>
          <a:prstGeom prst="rect">
            <a:avLst/>
          </a:prstGeom>
          <a:ln w="12700">
            <a:noFill/>
          </a:ln>
        </p:spPr>
      </p:pic>
    </p:spTree>
  </p:cSld>
  <p:transition>
    <p:dissolv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Bottom-up conversion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ldNum" idx="17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3F7F963E-9FBB-41B7-B03C-9DE94AB16599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9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14" name="Screen Shot 2015-09-15 at 8.46.46 AM.png" descr=""/>
          <p:cNvPicPr/>
          <p:nvPr/>
        </p:nvPicPr>
        <p:blipFill>
          <a:blip r:embed="rId1"/>
          <a:stretch/>
        </p:blipFill>
        <p:spPr>
          <a:xfrm>
            <a:off x="1476360" y="2976480"/>
            <a:ext cx="10051920" cy="4359960"/>
          </a:xfrm>
          <a:prstGeom prst="rect">
            <a:avLst/>
          </a:prstGeom>
          <a:ln w="12700">
            <a:noFill/>
          </a:ln>
        </p:spPr>
      </p:pic>
    </p:spTree>
  </p:cSld>
  <p:transition>
    <p:dissolv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Bottom-up conversion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ldNum" idx="18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DB00911D-66F5-4CFB-B413-81E46219F295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9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17" name="Screen Shot 2015-09-15 at 8.47.31 AM.png" descr=""/>
          <p:cNvPicPr/>
          <p:nvPr/>
        </p:nvPicPr>
        <p:blipFill>
          <a:blip r:embed="rId1"/>
          <a:stretch/>
        </p:blipFill>
        <p:spPr>
          <a:xfrm>
            <a:off x="1425600" y="2626560"/>
            <a:ext cx="10153440" cy="5514120"/>
          </a:xfrm>
          <a:prstGeom prst="rect">
            <a:avLst/>
          </a:prstGeom>
          <a:ln w="12700">
            <a:noFill/>
          </a:ln>
        </p:spPr>
      </p:pic>
    </p:spTree>
  </p:cSld>
  <p:transition>
    <p:dissolv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Bottom-up conversion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ldNum" idx="19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76C4D9F4-BEBD-466E-ACB1-6629E4E1BB4F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9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20" name="Screen Shot 2015-09-15 at 8.47.48 AM.png" descr=""/>
          <p:cNvPicPr/>
          <p:nvPr/>
        </p:nvPicPr>
        <p:blipFill>
          <a:blip r:embed="rId1"/>
          <a:stretch/>
        </p:blipFill>
        <p:spPr>
          <a:xfrm>
            <a:off x="1231200" y="2453040"/>
            <a:ext cx="10251360" cy="6287760"/>
          </a:xfrm>
          <a:prstGeom prst="rect">
            <a:avLst/>
          </a:prstGeom>
          <a:ln w="12700">
            <a:noFill/>
          </a:ln>
        </p:spPr>
      </p:pic>
    </p:spTree>
  </p:cSld>
  <p:transition>
    <p:dissolv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Bottom-up conversion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sldNum" idx="20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EC8A3BEF-3F00-4FB3-8996-289C86FCCEB8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9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23" name="Screen Shot 2015-09-15 at 8.48.05 AM.png" descr=""/>
          <p:cNvPicPr/>
          <p:nvPr/>
        </p:nvPicPr>
        <p:blipFill>
          <a:blip r:embed="rId1"/>
          <a:stretch/>
        </p:blipFill>
        <p:spPr>
          <a:xfrm>
            <a:off x="1574280" y="2391120"/>
            <a:ext cx="9855720" cy="5709240"/>
          </a:xfrm>
          <a:prstGeom prst="rect">
            <a:avLst/>
          </a:prstGeom>
          <a:ln w="12700">
            <a:noFill/>
          </a:ln>
        </p:spPr>
      </p:pic>
    </p:spTree>
  </p:cSld>
  <p:transition>
    <p:dissolv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Bottom-up conversion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ldNum" idx="21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10BF62CF-85C2-4B29-9FC9-803BFEBC79ED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9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26" name="Screen Shot 2015-09-15 at 8.48.39 AM.png" descr=""/>
          <p:cNvPicPr/>
          <p:nvPr/>
        </p:nvPicPr>
        <p:blipFill>
          <a:blip r:embed="rId1"/>
          <a:stretch/>
        </p:blipFill>
        <p:spPr>
          <a:xfrm>
            <a:off x="1142640" y="1960200"/>
            <a:ext cx="10046520" cy="6240240"/>
          </a:xfrm>
          <a:prstGeom prst="rect">
            <a:avLst/>
          </a:prstGeom>
          <a:ln w="12700">
            <a:noFill/>
          </a:ln>
        </p:spPr>
      </p:pic>
    </p:spTree>
  </p:cSld>
  <p:transition>
    <p:dissolv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Pre-class warm up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Write the regexp for Fortran real literals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An optional sign (‘+’ or ‘-‘)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An integer or: 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1 or more digits followed by a ‘.’ followed by 0 or more digits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or: A ‘.’ followed by one or more digits 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3300" spc="-1" strike="noStrike">
                <a:solidFill>
                  <a:srgbClr val="000000"/>
                </a:solidFill>
                <a:latin typeface="Monaco"/>
                <a:ea typeface="Monaco"/>
              </a:rPr>
              <a:t>(‘+’|’-’|ε)(digit+(‘.’|ε))|</a:t>
            </a:r>
            <a:endParaRPr b="0" lang="en-US" sz="33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3300" spc="-1" strike="noStrike">
                <a:solidFill>
                  <a:srgbClr val="000000"/>
                </a:solidFill>
                <a:latin typeface="Monaco"/>
                <a:ea typeface="Monaco"/>
              </a:rPr>
              <a:t>                 </a:t>
            </a:r>
            <a:r>
              <a:rPr b="0" lang="en-US" sz="3300" spc="-1" strike="noStrike">
                <a:solidFill>
                  <a:srgbClr val="000000"/>
                </a:solidFill>
                <a:latin typeface="Monaco"/>
                <a:ea typeface="Monaco"/>
              </a:rPr>
              <a:t>(digit*’.’digit+)</a:t>
            </a:r>
            <a:endParaRPr b="0" lang="en-US" sz="33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sldNum" idx="4"/>
          </p:nvPr>
        </p:nvSpPr>
        <p:spPr>
          <a:xfrm>
            <a:off x="12604320" y="9295560"/>
            <a:ext cx="25524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9C50D842-6E90-45BC-9B39-C2A9517DDCAD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Bottom-up conversion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sldNum" idx="22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FF5BDD17-58FE-4A54-8B33-EEAD485FA8FC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9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29" name="Screen Shot 2015-09-15 at 8.48.55 AM.png" descr=""/>
          <p:cNvPicPr/>
          <p:nvPr/>
        </p:nvPicPr>
        <p:blipFill>
          <a:blip r:embed="rId1"/>
          <a:stretch/>
        </p:blipFill>
        <p:spPr>
          <a:xfrm>
            <a:off x="242640" y="1814400"/>
            <a:ext cx="11811600" cy="6885360"/>
          </a:xfrm>
          <a:prstGeom prst="rect">
            <a:avLst/>
          </a:prstGeom>
          <a:ln w="12700">
            <a:noFill/>
          </a:ln>
        </p:spPr>
      </p:pic>
    </p:spTree>
  </p:cSld>
  <p:transition>
    <p:dissolv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Regexp to DFAs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22500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We now have an NFA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We need to go to DFA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sldNum" idx="23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B19D38E5-34D8-4050-83B7-1367540CC622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33" name="Screen Shot 2015-09-15 at 8.50.09 AM.png" descr=""/>
          <p:cNvPicPr/>
          <p:nvPr/>
        </p:nvPicPr>
        <p:blipFill>
          <a:blip r:embed="rId1"/>
          <a:stretch/>
        </p:blipFill>
        <p:spPr>
          <a:xfrm>
            <a:off x="2034000" y="4823280"/>
            <a:ext cx="2503800" cy="4465800"/>
          </a:xfrm>
          <a:prstGeom prst="rect">
            <a:avLst/>
          </a:prstGeom>
          <a:ln w="12700">
            <a:noFill/>
          </a:ln>
        </p:spPr>
      </p:pic>
      <p:sp>
        <p:nvSpPr>
          <p:cNvPr id="234" name="Shape 221"/>
          <p:cNvSpPr/>
          <p:nvPr/>
        </p:nvSpPr>
        <p:spPr>
          <a:xfrm>
            <a:off x="5175000" y="6754320"/>
            <a:ext cx="6908760" cy="603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what’s so great about DFAs?</a:t>
            </a:r>
            <a:endParaRPr b="0" lang="en-US" sz="3300" spc="-1" strike="noStrike">
              <a:latin typeface="Arial"/>
            </a:endParaRPr>
          </a:p>
        </p:txBody>
      </p:sp>
    </p:spTree>
  </p:cSld>
  <p:transition>
    <p:dissolve/>
  </p:transition>
  <p:timing>
    <p:tnLst>
      <p:par>
        <p:cTn id="176" dur="indefinite" restart="never" nodeType="tmRoot">
          <p:childTnLst>
            <p:seq>
              <p:cTn id="177" dur="indefinite" nodeType="mainSeq">
                <p:childTnLst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Table-driven DFAs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20386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099"/>
              </a:spcBef>
              <a:buNone/>
              <a:tabLst>
                <a:tab algn="l" pos="0"/>
              </a:tabLst>
            </a:pPr>
            <a:r>
              <a:rPr b="0" lang="en-US" sz="416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Recall that </a:t>
            </a:r>
            <a:r>
              <a:rPr b="0" i="1" lang="en-US" sz="416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δ </a:t>
            </a:r>
            <a:r>
              <a:rPr b="0" lang="en-US" sz="416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can be expressed as a table</a:t>
            </a:r>
            <a:endParaRPr b="0" lang="en-US" sz="416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80000"/>
              </a:lnSpc>
              <a:spcBef>
                <a:spcPts val="4099"/>
              </a:spcBef>
              <a:buNone/>
              <a:tabLst>
                <a:tab algn="l" pos="0"/>
              </a:tabLst>
            </a:pPr>
            <a:r>
              <a:rPr b="0" lang="en-US" sz="416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This leads to a very efficient array representation</a:t>
            </a:r>
            <a:endParaRPr b="0" lang="en-US" sz="416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24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7E866A4D-D093-4890-A639-0F3C63FCEE7E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38" name="Screen Shot 2015-09-15 at 8.51.21 AM.png" descr=""/>
          <p:cNvPicPr/>
          <p:nvPr/>
        </p:nvPicPr>
        <p:blipFill>
          <a:blip r:embed="rId1"/>
          <a:stretch/>
        </p:blipFill>
        <p:spPr>
          <a:xfrm>
            <a:off x="1895400" y="4559040"/>
            <a:ext cx="8375760" cy="2387520"/>
          </a:xfrm>
          <a:prstGeom prst="rect">
            <a:avLst/>
          </a:prstGeom>
          <a:ln w="12700">
            <a:noFill/>
          </a:ln>
        </p:spPr>
      </p:pic>
      <p:sp>
        <p:nvSpPr>
          <p:cNvPr id="239" name="Shape 227"/>
          <p:cNvSpPr/>
          <p:nvPr/>
        </p:nvSpPr>
        <p:spPr>
          <a:xfrm>
            <a:off x="4440600" y="6945120"/>
            <a:ext cx="2934360" cy="2720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Monaco"/>
                <a:ea typeface="Monaco"/>
              </a:rPr>
              <a:t>s = start state</a:t>
            </a:r>
            <a:br>
              <a:rPr sz="2200"/>
            </a:br>
            <a:r>
              <a:rPr b="0" lang="en-US" sz="2200" spc="-1" strike="noStrike">
                <a:solidFill>
                  <a:srgbClr val="000000"/>
                </a:solidFill>
                <a:latin typeface="Monaco"/>
                <a:ea typeface="Monaco"/>
              </a:rPr>
              <a:t>while (more input){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Monaco"/>
                <a:ea typeface="Monaco"/>
              </a:rPr>
              <a:t>c = read char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Monaco"/>
                <a:ea typeface="Monaco"/>
              </a:rPr>
              <a:t>s = table[s][c]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Monaco"/>
                <a:ea typeface="Monaco"/>
              </a:rPr>
              <a:t>}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Monaco"/>
                <a:ea typeface="Monaco"/>
              </a:rPr>
              <a:t>if s is final, accept 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8" dur="indefinite" restart="never" nodeType="tmRoot">
          <p:childTnLst>
            <p:seq>
              <p:cTn id="189" dur="indefinite" nodeType="mainSeq">
                <p:childTnLst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3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7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02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07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1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1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1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FSMs for tokenization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FSMs only check for language membership of a string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the scanner needs to recognize a stream of many different tokens using the longest match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the scanner needs to know what was matched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Idea: imbue states with actions that will fire when state is reached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ldNum" idx="25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83459D1D-7368-41F8-8B18-0EB712FC3A91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8" dur="indefinite" restart="never" nodeType="tmRoot">
          <p:childTnLst>
            <p:seq>
              <p:cTn id="219" dur="indefinite" nodeType="mainSeq">
                <p:childTnLst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4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7" dur="10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32" dur="10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37" dur="10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2" dur="1000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A first cut at actions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1537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Consider the language of Pascal identifiers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Num" idx="26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C9D16681-7AAF-4AE4-BE36-8BB040D20CCD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46" name="Screen Shot 2015-09-15 at 8.58.38 AM.png" descr=""/>
          <p:cNvPicPr/>
          <p:nvPr/>
        </p:nvPicPr>
        <p:blipFill>
          <a:blip r:embed="rId1"/>
          <a:stretch/>
        </p:blipFill>
        <p:spPr>
          <a:xfrm>
            <a:off x="907560" y="3667680"/>
            <a:ext cx="5295600" cy="2162880"/>
          </a:xfrm>
          <a:prstGeom prst="rect">
            <a:avLst/>
          </a:prstGeom>
          <a:ln w="12700">
            <a:noFill/>
          </a:ln>
        </p:spPr>
      </p:pic>
      <p:pic>
        <p:nvPicPr>
          <p:cNvPr id="247" name="Screen Shot 2015-09-15 at 8.58.48 AM.png" descr=""/>
          <p:cNvPicPr/>
          <p:nvPr/>
        </p:nvPicPr>
        <p:blipFill>
          <a:blip r:embed="rId2"/>
          <a:stretch/>
        </p:blipFill>
        <p:spPr>
          <a:xfrm>
            <a:off x="7531920" y="3631320"/>
            <a:ext cx="3479400" cy="1546200"/>
          </a:xfrm>
          <a:prstGeom prst="rect">
            <a:avLst/>
          </a:prstGeom>
          <a:ln w="12700">
            <a:noFill/>
          </a:ln>
        </p:spPr>
      </p:pic>
      <p:sp>
        <p:nvSpPr>
          <p:cNvPr id="248" name="Shape 238"/>
          <p:cNvSpPr/>
          <p:nvPr/>
        </p:nvSpPr>
        <p:spPr>
          <a:xfrm>
            <a:off x="7176240" y="5319000"/>
            <a:ext cx="4191480" cy="512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700" spc="-1" strike="noStrike">
                <a:solidFill>
                  <a:srgbClr val="ff0000"/>
                </a:solidFill>
                <a:latin typeface="Helvetica Neue"/>
                <a:ea typeface="Helvetica Neue"/>
              </a:rPr>
              <a:t>BAD: not longest match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249" name="Shape 239"/>
          <p:cNvSpPr/>
          <p:nvPr/>
        </p:nvSpPr>
        <p:spPr>
          <a:xfrm>
            <a:off x="952560" y="5972760"/>
            <a:ext cx="11099520" cy="1332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Accounting for longest matches</a:t>
            </a:r>
            <a:endParaRPr b="0" lang="en-US" sz="4200" spc="-1" strike="noStrike">
              <a:latin typeface="Arial"/>
            </a:endParaRPr>
          </a:p>
        </p:txBody>
      </p:sp>
      <p:pic>
        <p:nvPicPr>
          <p:cNvPr id="250" name="Screen Shot 2015-09-15 at 9.00.09 AM.png" descr=""/>
          <p:cNvPicPr/>
          <p:nvPr/>
        </p:nvPicPr>
        <p:blipFill>
          <a:blip r:embed="rId3"/>
          <a:stretch/>
        </p:blipFill>
        <p:spPr>
          <a:xfrm>
            <a:off x="936720" y="6969960"/>
            <a:ext cx="4990320" cy="2716920"/>
          </a:xfrm>
          <a:prstGeom prst="rect">
            <a:avLst/>
          </a:prstGeom>
          <a:ln w="12700">
            <a:noFill/>
          </a:ln>
        </p:spPr>
      </p:pic>
      <p:pic>
        <p:nvPicPr>
          <p:cNvPr id="251" name="Screen Shot 2015-09-15 at 9.00.22 AM.png" descr=""/>
          <p:cNvPicPr/>
          <p:nvPr/>
        </p:nvPicPr>
        <p:blipFill>
          <a:blip r:embed="rId4"/>
          <a:stretch/>
        </p:blipFill>
        <p:spPr>
          <a:xfrm>
            <a:off x="7239960" y="6931440"/>
            <a:ext cx="4252680" cy="1706760"/>
          </a:xfrm>
          <a:prstGeom prst="rect">
            <a:avLst/>
          </a:prstGeom>
          <a:ln w="12700">
            <a:noFill/>
          </a:ln>
        </p:spPr>
      </p:pic>
      <p:sp>
        <p:nvSpPr>
          <p:cNvPr id="252" name="Shape 242"/>
          <p:cNvSpPr/>
          <p:nvPr/>
        </p:nvSpPr>
        <p:spPr>
          <a:xfrm>
            <a:off x="6698880" y="8631000"/>
            <a:ext cx="5145480" cy="923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700" spc="-1" strike="noStrike">
                <a:solidFill>
                  <a:srgbClr val="ff0000"/>
                </a:solidFill>
                <a:latin typeface="Helvetica Neue"/>
                <a:ea typeface="Helvetica Neue"/>
              </a:rPr>
              <a:t>BAD: maybe we needed that </a:t>
            </a:r>
            <a:endParaRPr b="0" lang="en-US" sz="27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700" spc="-1" strike="noStrike">
                <a:solidFill>
                  <a:srgbClr val="ff0000"/>
                </a:solidFill>
                <a:latin typeface="Helvetica Neue"/>
                <a:ea typeface="Helvetica Neue"/>
              </a:rPr>
              <a:t>character</a:t>
            </a:r>
            <a:endParaRPr b="0" lang="en-US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3" dur="indefinite" restart="never" nodeType="tmRoot">
          <p:childTnLst>
            <p:seq>
              <p:cTn id="244" dur="indefinite" nodeType="mainSeq">
                <p:childTnLst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nodeType="after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2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5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6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5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6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nodeType="after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70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nodeType="after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3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74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8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79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A second take at actions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17730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Give our FSMs ability to put chars back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sldNum" idx="27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EFA0EA8E-BA2D-4E64-A73E-F13C49FCCCDC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56" name="Screen Shot 2015-09-15 at 9.02.36 AM.png" descr=""/>
          <p:cNvPicPr/>
          <p:nvPr/>
        </p:nvPicPr>
        <p:blipFill>
          <a:blip r:embed="rId1"/>
          <a:stretch/>
        </p:blipFill>
        <p:spPr>
          <a:xfrm>
            <a:off x="1518120" y="4305960"/>
            <a:ext cx="4215600" cy="2412720"/>
          </a:xfrm>
          <a:prstGeom prst="rect">
            <a:avLst/>
          </a:prstGeom>
          <a:ln w="12700">
            <a:noFill/>
          </a:ln>
        </p:spPr>
      </p:pic>
      <p:pic>
        <p:nvPicPr>
          <p:cNvPr id="257" name="Screen Shot 2015-09-15 at 9.02.52 AM.png" descr=""/>
          <p:cNvPicPr/>
          <p:nvPr/>
        </p:nvPicPr>
        <p:blipFill>
          <a:blip r:embed="rId2"/>
          <a:stretch/>
        </p:blipFill>
        <p:spPr>
          <a:xfrm>
            <a:off x="6945840" y="4714200"/>
            <a:ext cx="4581360" cy="1596240"/>
          </a:xfrm>
          <a:prstGeom prst="rect">
            <a:avLst/>
          </a:prstGeom>
          <a:ln w="12700">
            <a:noFill/>
          </a:ln>
        </p:spPr>
      </p:pic>
      <p:sp>
        <p:nvSpPr>
          <p:cNvPr id="258" name="Shape 249"/>
          <p:cNvSpPr/>
          <p:nvPr/>
        </p:nvSpPr>
        <p:spPr>
          <a:xfrm>
            <a:off x="1219320" y="7098840"/>
            <a:ext cx="11099520" cy="1773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 fontScale="90000"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Since we’re allowing our FSM to peek at characters past the end of a valid token, it’s also convenient to add an EOF symbol</a:t>
            </a:r>
            <a:endParaRPr b="0" lang="en-US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0" dur="indefinite" restart="never" nodeType="tmRoot">
          <p:childTnLst>
            <p:seq>
              <p:cTn id="281" dur="indefinite" nodeType="mainSeq">
                <p:childTnLst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5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86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nodeType="after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9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90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4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9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Our first scanner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3399"/>
              </a:spcBef>
              <a:buNone/>
              <a:tabLst>
                <a:tab algn="l" pos="0"/>
              </a:tabLst>
            </a:pPr>
            <a:r>
              <a:rPr b="0" lang="en-US" sz="34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Consider a language with two statements</a:t>
            </a:r>
            <a:endParaRPr b="0" lang="en-US" sz="34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US" sz="259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assignments: </a:t>
            </a:r>
            <a:r>
              <a:rPr b="0" lang="en-US" sz="2590" spc="-1" strike="noStrike">
                <a:solidFill>
                  <a:srgbClr val="000000"/>
                </a:solidFill>
                <a:latin typeface="Monaco"/>
                <a:ea typeface="Monaco"/>
              </a:rPr>
              <a:t>ID = expr</a:t>
            </a:r>
            <a:endParaRPr b="0" lang="en-US" sz="259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US" sz="259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increments:</a:t>
            </a:r>
            <a:r>
              <a:rPr b="0" lang="en-US" sz="2590" spc="-1" strike="noStrike">
                <a:solidFill>
                  <a:srgbClr val="000000"/>
                </a:solidFill>
                <a:latin typeface="Monaco"/>
                <a:ea typeface="Monaco"/>
              </a:rPr>
              <a:t> ID += expr</a:t>
            </a:r>
            <a:endParaRPr b="0" lang="en-US" sz="259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80000"/>
              </a:lnSpc>
              <a:spcBef>
                <a:spcPts val="3399"/>
              </a:spcBef>
              <a:buNone/>
              <a:tabLst>
                <a:tab algn="l" pos="0"/>
              </a:tabLst>
            </a:pPr>
            <a:r>
              <a:rPr b="0" lang="en-US" sz="34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where </a:t>
            </a:r>
            <a:r>
              <a:rPr b="0" lang="en-US" sz="3400" spc="-1" strike="noStrike">
                <a:solidFill>
                  <a:srgbClr val="000000"/>
                </a:solidFill>
                <a:latin typeface="Monaco"/>
                <a:ea typeface="Monaco"/>
              </a:rPr>
              <a:t>expr</a:t>
            </a:r>
            <a:r>
              <a:rPr b="0" lang="en-US" sz="34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 is of the form</a:t>
            </a:r>
            <a:endParaRPr b="0" lang="en-US" sz="34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US" sz="2590" spc="-1" strike="noStrike">
                <a:solidFill>
                  <a:srgbClr val="000000"/>
                </a:solidFill>
                <a:latin typeface="Monaco"/>
                <a:ea typeface="Monaco"/>
              </a:rPr>
              <a:t>ID + ID</a:t>
            </a:r>
            <a:endParaRPr b="0" lang="en-US" sz="259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US" sz="2590" spc="-1" strike="noStrike">
                <a:solidFill>
                  <a:srgbClr val="000000"/>
                </a:solidFill>
                <a:latin typeface="Monaco"/>
                <a:ea typeface="Monaco"/>
              </a:rPr>
              <a:t>ID ^ ID</a:t>
            </a:r>
            <a:endParaRPr b="0" lang="en-US" sz="259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US" sz="2590" spc="-1" strike="noStrike">
                <a:solidFill>
                  <a:srgbClr val="000000"/>
                </a:solidFill>
                <a:latin typeface="Monaco"/>
                <a:ea typeface="Monaco"/>
              </a:rPr>
              <a:t>ID &lt; ID</a:t>
            </a:r>
            <a:endParaRPr b="0" lang="en-US" sz="259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US" sz="2590" spc="-1" strike="noStrike">
                <a:solidFill>
                  <a:srgbClr val="000000"/>
                </a:solidFill>
                <a:latin typeface="Monaco"/>
                <a:ea typeface="Monaco"/>
              </a:rPr>
              <a:t>ID &lt;= ID</a:t>
            </a:r>
            <a:endParaRPr b="0" lang="en-US" sz="259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80000"/>
              </a:lnSpc>
              <a:spcBef>
                <a:spcPts val="3399"/>
              </a:spcBef>
              <a:buNone/>
              <a:tabLst>
                <a:tab algn="l" pos="0"/>
              </a:tabLst>
            </a:pPr>
            <a:r>
              <a:rPr b="0" lang="en-US" sz="34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Identifiers ID follow C conventions</a:t>
            </a:r>
            <a:endParaRPr b="0" lang="en-US" sz="34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sldNum" idx="28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534F587F-0573-4B10-A24F-15BCC451D41C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62" name="Screen Shot 2015-09-15 at 9.06.27 AM.png" descr=""/>
          <p:cNvPicPr/>
          <p:nvPr/>
        </p:nvPicPr>
        <p:blipFill>
          <a:blip r:embed="rId1"/>
          <a:stretch/>
        </p:blipFill>
        <p:spPr>
          <a:xfrm>
            <a:off x="7081200" y="3548520"/>
            <a:ext cx="5740560" cy="440892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6" dur="indefinite" restart="never" nodeType="tmRoot">
          <p:childTnLst>
            <p:seq>
              <p:cTn id="297" dur="indefinite" nodeType="mainSeq">
                <p:childTnLst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1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0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4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05" dur="10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7" fill="hold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08" dur="1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0" fill="hold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11" dur="1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5" fill="hold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16" dur="10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8" fill="hold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19" dur="1000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1" fill="hold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2" dur="10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4" fill="hold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5" dur="1000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7" fill="hold"/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8" dur="1000"/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2" fill="hold"/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3" dur="1000"/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7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8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Combined DFA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sldNum" idx="29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C347D2A3-52A9-4DB0-80E5-85CB2B0B7F53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65" name="Screen Shot 2015-09-15 at 9.07.09 AM.png" descr=""/>
          <p:cNvPicPr/>
          <p:nvPr/>
        </p:nvPicPr>
        <p:blipFill>
          <a:blip r:embed="rId1"/>
          <a:stretch/>
        </p:blipFill>
        <p:spPr>
          <a:xfrm>
            <a:off x="1181160" y="1950480"/>
            <a:ext cx="5578200" cy="7480080"/>
          </a:xfrm>
          <a:prstGeom prst="rect">
            <a:avLst/>
          </a:prstGeom>
          <a:ln w="12700">
            <a:noFill/>
          </a:ln>
        </p:spPr>
      </p:pic>
      <p:pic>
        <p:nvPicPr>
          <p:cNvPr id="266" name="Screen Shot 2015-09-15 at 9.07.25 AM.png" descr=""/>
          <p:cNvPicPr/>
          <p:nvPr/>
        </p:nvPicPr>
        <p:blipFill>
          <a:blip r:embed="rId2"/>
          <a:stretch/>
        </p:blipFill>
        <p:spPr>
          <a:xfrm>
            <a:off x="6864120" y="2044800"/>
            <a:ext cx="4676760" cy="704232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creen Shot 2015-09-15 at 9.07.51 AM.png" descr=""/>
          <p:cNvPicPr/>
          <p:nvPr/>
        </p:nvPicPr>
        <p:blipFill>
          <a:blip r:embed="rId1"/>
          <a:stretch/>
        </p:blipFill>
        <p:spPr>
          <a:xfrm>
            <a:off x="10080" y="0"/>
            <a:ext cx="12984480" cy="9753120"/>
          </a:xfrm>
          <a:prstGeom prst="rect">
            <a:avLst/>
          </a:prstGeom>
          <a:ln w="12700">
            <a:noFill/>
          </a:ln>
        </p:spPr>
      </p:pic>
      <p:pic>
        <p:nvPicPr>
          <p:cNvPr id="268" name="Screen Shot 2016-09-15 at 12.21.19 PM.png" descr=""/>
          <p:cNvPicPr/>
          <p:nvPr/>
        </p:nvPicPr>
        <p:blipFill>
          <a:blip r:embed="rId2"/>
          <a:stretch/>
        </p:blipFill>
        <p:spPr>
          <a:xfrm>
            <a:off x="4876560" y="676800"/>
            <a:ext cx="406080" cy="418680"/>
          </a:xfrm>
          <a:prstGeom prst="rect">
            <a:avLst/>
          </a:prstGeom>
          <a:ln w="12700">
            <a:noFill/>
          </a:ln>
        </p:spPr>
      </p:pic>
      <p:pic>
        <p:nvPicPr>
          <p:cNvPr id="269" name="Screen Shot 2016-09-15 at 12.21.39 PM.png" descr=""/>
          <p:cNvPicPr/>
          <p:nvPr/>
        </p:nvPicPr>
        <p:blipFill>
          <a:blip r:embed="rId3"/>
          <a:stretch/>
        </p:blipFill>
        <p:spPr>
          <a:xfrm>
            <a:off x="6231960" y="689400"/>
            <a:ext cx="342720" cy="317160"/>
          </a:xfrm>
          <a:prstGeom prst="rect">
            <a:avLst/>
          </a:prstGeom>
          <a:ln w="12700">
            <a:noFill/>
          </a:ln>
        </p:spPr>
      </p:pic>
      <p:pic>
        <p:nvPicPr>
          <p:cNvPr id="270" name="Screen Shot 2016-09-15 at 12.21.39 PM.png" descr=""/>
          <p:cNvPicPr/>
          <p:nvPr/>
        </p:nvPicPr>
        <p:blipFill>
          <a:blip r:embed="rId4"/>
          <a:stretch/>
        </p:blipFill>
        <p:spPr>
          <a:xfrm>
            <a:off x="7612560" y="702000"/>
            <a:ext cx="342720" cy="31716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ldNum" idx="30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94212208-883A-4F96-96EC-DB4F217D9DB7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72" name="Screen Shot 2015-09-15 at 9.08.21 AM.png" descr=""/>
          <p:cNvPicPr/>
          <p:nvPr/>
        </p:nvPicPr>
        <p:blipFill>
          <a:blip r:embed="rId1"/>
          <a:stretch/>
        </p:blipFill>
        <p:spPr>
          <a:xfrm>
            <a:off x="0" y="-12240"/>
            <a:ext cx="13004280" cy="4558680"/>
          </a:xfrm>
          <a:prstGeom prst="rect">
            <a:avLst/>
          </a:prstGeom>
          <a:ln w="12700">
            <a:noFill/>
          </a:ln>
        </p:spPr>
      </p:pic>
      <p:sp>
        <p:nvSpPr>
          <p:cNvPr id="273" name="Shape 268"/>
          <p:cNvSpPr/>
          <p:nvPr/>
        </p:nvSpPr>
        <p:spPr>
          <a:xfrm>
            <a:off x="4283640" y="5402160"/>
            <a:ext cx="5220360" cy="2965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Monaco"/>
                <a:ea typeface="Monaco"/>
              </a:rPr>
              <a:t>do{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Monaco"/>
                <a:ea typeface="Monaco"/>
              </a:rPr>
              <a:t>read char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Monaco"/>
                <a:ea typeface="Monaco"/>
              </a:rPr>
              <a:t>perform action / update state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Monaco"/>
                <a:ea typeface="Monaco"/>
              </a:rPr>
              <a:t>if (action was to return a token){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Monaco"/>
                <a:ea typeface="Monaco"/>
              </a:rPr>
              <a:t>        </a:t>
            </a:r>
            <a:r>
              <a:rPr b="0" lang="en-US" sz="2400" spc="-1" strike="noStrike">
                <a:solidFill>
                  <a:srgbClr val="000000"/>
                </a:solidFill>
                <a:latin typeface="Monaco"/>
                <a:ea typeface="Monaco"/>
              </a:rPr>
              <a:t>start again in start state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Monaco"/>
                <a:ea typeface="Monaco"/>
              </a:rPr>
              <a:t>}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Monaco"/>
                <a:ea typeface="Monaco"/>
              </a:rPr>
              <a:t>} (while not EOF or stuck);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74" name="Screen Shot 2016-09-15 at 12.21.39 PM.png" descr=""/>
          <p:cNvPicPr/>
          <p:nvPr/>
        </p:nvPicPr>
        <p:blipFill>
          <a:blip r:embed="rId2"/>
          <a:stretch/>
        </p:blipFill>
        <p:spPr>
          <a:xfrm>
            <a:off x="7624440" y="662040"/>
            <a:ext cx="342720" cy="317160"/>
          </a:xfrm>
          <a:prstGeom prst="rect">
            <a:avLst/>
          </a:prstGeom>
          <a:ln w="12700">
            <a:noFill/>
          </a:ln>
        </p:spPr>
      </p:pic>
      <p:pic>
        <p:nvPicPr>
          <p:cNvPr id="275" name="Screen Shot 2016-09-15 at 12.21.39 PM.png" descr=""/>
          <p:cNvPicPr/>
          <p:nvPr/>
        </p:nvPicPr>
        <p:blipFill>
          <a:blip r:embed="rId3"/>
          <a:stretch/>
        </p:blipFill>
        <p:spPr>
          <a:xfrm>
            <a:off x="6202080" y="662040"/>
            <a:ext cx="342720" cy="317160"/>
          </a:xfrm>
          <a:prstGeom prst="rect">
            <a:avLst/>
          </a:prstGeom>
          <a:ln w="12700">
            <a:noFill/>
          </a:ln>
        </p:spPr>
      </p:pic>
      <p:pic>
        <p:nvPicPr>
          <p:cNvPr id="276" name="Screen Shot 2016-09-15 at 12.21.19 PM.png" descr=""/>
          <p:cNvPicPr/>
          <p:nvPr/>
        </p:nvPicPr>
        <p:blipFill>
          <a:blip r:embed="rId4"/>
          <a:stretch/>
        </p:blipFill>
        <p:spPr>
          <a:xfrm>
            <a:off x="4848120" y="611280"/>
            <a:ext cx="406080" cy="41868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9" dur="indefinite" restart="never" nodeType="tmRoot">
          <p:childTnLst>
            <p:seq>
              <p:cTn id="340" dur="indefinite" nodeType="mainSeq">
                <p:childTnLst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4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45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Last time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Explored NFAs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for every NFA there is an equivalent DFA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epsilon edges add no expressive power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Introduce regular languages / expressions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sldNum" idx="5"/>
          </p:nvPr>
        </p:nvSpPr>
        <p:spPr>
          <a:xfrm>
            <a:off x="12604320" y="9295560"/>
            <a:ext cx="25524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BCCC0F95-DD22-4778-9D31-9553201C3259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Lexical analyzer generators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aka scanner generators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The transformation from regexp to scanner is formally defined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Can write tools to synthesize a lexer automatically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Lex: unix scanner generator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Flex: fast lex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JLex: Java version of Lex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sldNum" idx="31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C99E4245-B6AB-43B4-A731-BE4EA60BE807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6" dur="indefinite" restart="never" nodeType="tmRoot">
          <p:childTnLst>
            <p:seq>
              <p:cTn id="347" dur="indefinite" nodeType="mainSeq">
                <p:childTnLst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5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4" fill="hold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55" dur="10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9" fill="hold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0" dur="10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4" fill="hold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5" dur="1000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7" fill="hold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8" dur="1000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0" fill="hold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71" dur="1000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3" fill="hold"/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74" dur="1000"/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JLex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Declarative specification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tell it what you want scanned, it will figure out the rest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1" lang="en-US" sz="4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Input</a:t>
            </a: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: set of regexps + associated actions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Monaco"/>
                <a:ea typeface="Monaco"/>
              </a:rPr>
              <a:t>xyz.jlex</a:t>
            </a: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 file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1" lang="en-US" sz="4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Output</a:t>
            </a: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: Java source code for a scanner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Monaco"/>
                <a:ea typeface="Monaco"/>
              </a:rPr>
              <a:t>xyz.jlex.java </a:t>
            </a: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source code of scanner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sldNum" idx="32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A0B256B3-2B9A-4118-B066-6EC2FB1E4AC6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5" dur="indefinite" restart="never" nodeType="tmRoot">
          <p:childTnLst>
            <p:seq>
              <p:cTn id="376" dur="indefinite" nodeType="mainSeq">
                <p:childTnLst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3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4" dur="10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6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7" dur="10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1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92" dur="10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4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95" dur="1000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9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00" dur="1000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2" fill="hold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03" dur="1000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jlex format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3 sections separated by %%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user code section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directives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regular expressions + actions</a:t>
            </a:r>
            <a:endParaRPr b="0" lang="en-US" sz="32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sldNum" idx="33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440765B0-CBE2-421F-A0D4-C4FFFC3E8EAB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ldNum" idx="34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D14EB697-D491-4D3A-8869-4CF058C52757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87" name="Screen Shot 2015-09-15 at 9.14.35 AM.png" descr=""/>
          <p:cNvPicPr/>
          <p:nvPr/>
        </p:nvPicPr>
        <p:blipFill>
          <a:blip r:embed="rId1"/>
          <a:stretch/>
        </p:blipFill>
        <p:spPr>
          <a:xfrm>
            <a:off x="0" y="28800"/>
            <a:ext cx="13004280" cy="969552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Rules section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2701"/>
              </a:spcBef>
              <a:buNone/>
              <a:tabLst>
                <a:tab algn="l" pos="0"/>
              </a:tabLst>
            </a:pPr>
            <a:r>
              <a:rPr b="0" lang="en-US" sz="277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Format is &lt;regex&gt;{code} where regex is a regular expression for a single token</a:t>
            </a:r>
            <a:endParaRPr b="0" lang="en-US" sz="277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1301"/>
              </a:spcBef>
              <a:buNone/>
              <a:tabLst>
                <a:tab algn="l" pos="0"/>
              </a:tabLst>
            </a:pPr>
            <a:r>
              <a:rPr b="0" lang="en-US" sz="211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can use macros from the directive sections in regex, surround with curly braces</a:t>
            </a:r>
            <a:endParaRPr b="0" lang="en-US" sz="211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80000"/>
              </a:lnSpc>
              <a:spcBef>
                <a:spcPts val="2701"/>
              </a:spcBef>
              <a:buNone/>
              <a:tabLst>
                <a:tab algn="l" pos="0"/>
              </a:tabLst>
            </a:pPr>
            <a:r>
              <a:rPr b="0" lang="en-US" sz="277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Conventions</a:t>
            </a:r>
            <a:endParaRPr b="0" lang="en-US" sz="277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1301"/>
              </a:spcBef>
              <a:buNone/>
              <a:tabLst>
                <a:tab algn="l" pos="0"/>
              </a:tabLst>
            </a:pPr>
            <a:r>
              <a:rPr b="0" lang="en-US" sz="211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chars represent themselves (except special characters)</a:t>
            </a:r>
            <a:endParaRPr b="0" lang="en-US" sz="211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1301"/>
              </a:spcBef>
              <a:buNone/>
              <a:tabLst>
                <a:tab algn="l" pos="0"/>
              </a:tabLst>
            </a:pPr>
            <a:r>
              <a:rPr b="0" lang="en-US" sz="211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chars inside “” represent themselves (except \)</a:t>
            </a:r>
            <a:endParaRPr b="0" lang="en-US" sz="211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80000"/>
              </a:lnSpc>
              <a:spcBef>
                <a:spcPts val="2701"/>
              </a:spcBef>
              <a:buNone/>
              <a:tabLst>
                <a:tab algn="l" pos="0"/>
              </a:tabLst>
            </a:pPr>
            <a:r>
              <a:rPr b="0" lang="en-US" sz="277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Regexp operators</a:t>
            </a:r>
            <a:endParaRPr b="0" lang="en-US" sz="277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1301"/>
              </a:spcBef>
              <a:buNone/>
              <a:tabLst>
                <a:tab algn="l" pos="0"/>
              </a:tabLst>
            </a:pPr>
            <a:r>
              <a:rPr b="0" lang="en-US" sz="211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| * + ? () .</a:t>
            </a:r>
            <a:endParaRPr b="0" lang="en-US" sz="211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80000"/>
              </a:lnSpc>
              <a:spcBef>
                <a:spcPts val="2701"/>
              </a:spcBef>
              <a:buNone/>
              <a:tabLst>
                <a:tab algn="l" pos="0"/>
              </a:tabLst>
            </a:pPr>
            <a:r>
              <a:rPr b="0" lang="en-US" sz="277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Character class operators</a:t>
            </a:r>
            <a:endParaRPr b="0" lang="en-US" sz="277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1301"/>
              </a:spcBef>
              <a:buNone/>
              <a:tabLst>
                <a:tab algn="l" pos="0"/>
              </a:tabLst>
            </a:pPr>
            <a:r>
              <a:rPr b="0" lang="en-US" sz="211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- range</a:t>
            </a:r>
            <a:endParaRPr b="0" lang="en-US" sz="211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1301"/>
              </a:spcBef>
              <a:buNone/>
              <a:tabLst>
                <a:tab algn="l" pos="0"/>
              </a:tabLst>
            </a:pPr>
            <a:r>
              <a:rPr b="0" lang="en-US" sz="211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^ not</a:t>
            </a:r>
            <a:endParaRPr b="0" lang="en-US" sz="211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1301"/>
              </a:spcBef>
              <a:buNone/>
              <a:tabLst>
                <a:tab algn="l" pos="0"/>
              </a:tabLst>
            </a:pPr>
            <a:r>
              <a:rPr b="0" lang="en-US" sz="211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\ escape</a:t>
            </a:r>
            <a:endParaRPr b="0" lang="en-US" sz="211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35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55C59519-328B-4072-84FF-7150116FE521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`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sldNum" idx="36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2FFC0E28-94FF-4CCA-90CA-D5F8F8BFD449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293" name="Screen Shot 2015-09-15 at 9.18.53 AM.png" descr=""/>
          <p:cNvPicPr/>
          <p:nvPr/>
        </p:nvPicPr>
        <p:blipFill>
          <a:blip r:embed="rId1"/>
          <a:stretch/>
        </p:blipFill>
        <p:spPr>
          <a:xfrm>
            <a:off x="279720" y="2405880"/>
            <a:ext cx="12156840" cy="531216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Today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62863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Convert regexps to DFAS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From language recognizers to tokenizers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 idx="6"/>
          </p:nvPr>
        </p:nvSpPr>
        <p:spPr>
          <a:xfrm>
            <a:off x="12604320" y="9295560"/>
            <a:ext cx="25524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86D3D64A-BEDF-4FD2-AE93-2C865A361B77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Regexp to NFAs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2471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Literals/epsilon correspond to simple DFAs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Operators correspond to methods of joining DFAs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 idx="7"/>
          </p:nvPr>
        </p:nvSpPr>
        <p:spPr>
          <a:xfrm>
            <a:off x="12604320" y="9295560"/>
            <a:ext cx="25524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29AEA024-8D33-4ECB-A073-93E6F2442431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170" name="Lec3eps.png" descr=""/>
          <p:cNvPicPr/>
          <p:nvPr/>
        </p:nvPicPr>
        <p:blipFill>
          <a:blip r:embed="rId1"/>
          <a:stretch/>
        </p:blipFill>
        <p:spPr>
          <a:xfrm>
            <a:off x="-1079640" y="4747320"/>
            <a:ext cx="8181720" cy="6136200"/>
          </a:xfrm>
          <a:prstGeom prst="rect">
            <a:avLst/>
          </a:prstGeom>
          <a:ln w="12700">
            <a:noFill/>
          </a:ln>
        </p:spPr>
      </p:pic>
      <p:sp>
        <p:nvSpPr>
          <p:cNvPr id="171" name="Shape 142"/>
          <p:cNvSpPr/>
          <p:nvPr/>
        </p:nvSpPr>
        <p:spPr>
          <a:xfrm>
            <a:off x="4978440" y="5553360"/>
            <a:ext cx="6385320" cy="756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/>
          </a:bodyPr>
          <a:p>
            <a:pPr>
              <a:lnSpc>
                <a:spcPct val="5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US" sz="308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x^n, where n is even </a:t>
            </a:r>
            <a:r>
              <a:rPr b="1" lang="en-US" sz="308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or</a:t>
            </a:r>
            <a:r>
              <a:rPr b="0" lang="en-US" sz="308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 divisible by 3</a:t>
            </a:r>
            <a:endParaRPr b="0" lang="en-US" sz="3080" spc="-1" strike="noStrike">
              <a:latin typeface="Arial"/>
            </a:endParaRPr>
          </a:p>
          <a:p>
            <a:pPr>
              <a:lnSpc>
                <a:spcPct val="50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3080" spc="-1" strike="noStrike">
              <a:latin typeface="Arial"/>
            </a:endParaRPr>
          </a:p>
          <a:p>
            <a:pPr>
              <a:lnSpc>
                <a:spcPct val="50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3080" spc="-1" strike="noStrike">
              <a:latin typeface="Arial"/>
            </a:endParaRPr>
          </a:p>
          <a:p>
            <a:pPr>
              <a:lnSpc>
                <a:spcPct val="50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3080" spc="-1" strike="noStrike">
              <a:latin typeface="Arial"/>
            </a:endParaRPr>
          </a:p>
          <a:p>
            <a:pPr>
              <a:lnSpc>
                <a:spcPct val="50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3080" spc="-1" strike="noStrike">
              <a:latin typeface="Arial"/>
            </a:endParaRPr>
          </a:p>
          <a:p>
            <a:pPr>
              <a:lnSpc>
                <a:spcPct val="50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308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7" dur="1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Regexp to NFA rules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952560" y="2610000"/>
            <a:ext cx="11099520" cy="9288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Rules for operands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8"/>
          </p:nvPr>
        </p:nvSpPr>
        <p:spPr>
          <a:xfrm>
            <a:off x="12604320" y="9295560"/>
            <a:ext cx="25524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9539611A-14C5-4283-84D2-3F07CB54F55A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5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175" name="Screen Shot 2015-09-15 at 8.32.59 AM.png" descr=""/>
          <p:cNvPicPr/>
          <p:nvPr/>
        </p:nvPicPr>
        <p:blipFill>
          <a:blip r:embed="rId1"/>
          <a:stretch/>
        </p:blipFill>
        <p:spPr>
          <a:xfrm>
            <a:off x="1909440" y="3664080"/>
            <a:ext cx="7583400" cy="2235240"/>
          </a:xfrm>
          <a:prstGeom prst="rect">
            <a:avLst/>
          </a:prstGeom>
          <a:ln w="12700">
            <a:noFill/>
          </a:ln>
        </p:spPr>
      </p:pic>
      <p:pic>
        <p:nvPicPr>
          <p:cNvPr id="176" name="Screen Shot 2015-09-15 at 8.33.12 AM.png" descr=""/>
          <p:cNvPicPr/>
          <p:nvPr/>
        </p:nvPicPr>
        <p:blipFill>
          <a:blip r:embed="rId2"/>
          <a:stretch/>
        </p:blipFill>
        <p:spPr>
          <a:xfrm>
            <a:off x="2096280" y="6195960"/>
            <a:ext cx="8812080" cy="237096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Regexp to NFA rules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952560" y="1911240"/>
            <a:ext cx="11099520" cy="9288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Rules for alternation A|B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sldNum" idx="9"/>
          </p:nvPr>
        </p:nvSpPr>
        <p:spPr>
          <a:xfrm>
            <a:off x="12604320" y="9295560"/>
            <a:ext cx="25524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151AB76C-A6A4-48D2-9DFD-906509D1089C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5</a:t>
            </a:fld>
            <a:endParaRPr b="0" lang="en-US" sz="2000" spc="-1" strike="noStrike">
              <a:latin typeface="Times New Roman"/>
            </a:endParaRPr>
          </a:p>
        </p:txBody>
      </p:sp>
      <p:pic>
        <p:nvPicPr>
          <p:cNvPr id="180" name="Screen Shot 2015-09-15 at 8.34.15 AM.png" descr=""/>
          <p:cNvPicPr/>
          <p:nvPr/>
        </p:nvPicPr>
        <p:blipFill>
          <a:blip r:embed="rId1"/>
          <a:stretch/>
        </p:blipFill>
        <p:spPr>
          <a:xfrm>
            <a:off x="1313640" y="2790360"/>
            <a:ext cx="9754200" cy="3535560"/>
          </a:xfrm>
          <a:prstGeom prst="rect">
            <a:avLst/>
          </a:prstGeom>
          <a:ln w="12700">
            <a:noFill/>
          </a:ln>
        </p:spPr>
      </p:pic>
      <p:sp>
        <p:nvSpPr>
          <p:cNvPr id="181" name="Shape 154"/>
          <p:cNvSpPr/>
          <p:nvPr/>
        </p:nvSpPr>
        <p:spPr>
          <a:xfrm>
            <a:off x="640800" y="6013440"/>
            <a:ext cx="11099520" cy="353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/>
          </a:bodyPr>
          <a:p>
            <a:pPr>
              <a:lnSpc>
                <a:spcPct val="80000"/>
              </a:lnSpc>
              <a:spcBef>
                <a:spcPts val="2599"/>
              </a:spcBef>
              <a:buNone/>
              <a:tabLst>
                <a:tab algn="l" pos="0"/>
              </a:tabLst>
            </a:pPr>
            <a:r>
              <a:rPr b="0" lang="en-US" sz="261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Make new start state q’ and new final state f’</a:t>
            </a:r>
            <a:endParaRPr b="0" lang="en-US" sz="261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2599"/>
              </a:spcBef>
              <a:buNone/>
              <a:tabLst>
                <a:tab algn="l" pos="0"/>
              </a:tabLst>
            </a:pPr>
            <a:r>
              <a:rPr b="0" lang="en-US" sz="261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Make original final states non-final</a:t>
            </a:r>
            <a:endParaRPr b="0" lang="en-US" sz="261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2599"/>
              </a:spcBef>
              <a:buNone/>
              <a:tabLst>
                <a:tab algn="l" pos="0"/>
              </a:tabLst>
            </a:pPr>
            <a:r>
              <a:rPr b="0" lang="en-US" sz="261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Add to </a:t>
            </a:r>
            <a:r>
              <a:rPr b="0" i="1" lang="en-US" sz="261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δ</a:t>
            </a:r>
            <a:r>
              <a:rPr b="0" lang="en-US" sz="261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:</a:t>
            </a:r>
            <a:endParaRPr b="0" lang="en-US" sz="2610" spc="-1" strike="noStrike">
              <a:latin typeface="Arial"/>
            </a:endParaRPr>
          </a:p>
          <a:p>
            <a:pPr marL="283320" indent="-141840">
              <a:lnSpc>
                <a:spcPct val="50000"/>
              </a:lnSpc>
              <a:spcBef>
                <a:spcPts val="1400"/>
              </a:spcBef>
              <a:buNone/>
              <a:tabLst>
                <a:tab algn="l" pos="0"/>
              </a:tabLst>
            </a:pPr>
            <a:r>
              <a:rPr b="0" lang="en-US" sz="285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q’,ε → q</a:t>
            </a:r>
            <a:r>
              <a:rPr b="0" lang="en-US" sz="2358" spc="-1" strike="noStrike" baseline="-2300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endParaRPr b="0" lang="en-US" sz="2360" spc="-1" strike="noStrike">
              <a:latin typeface="Arial"/>
            </a:endParaRPr>
          </a:p>
          <a:p>
            <a:pPr marL="283320" indent="-141840">
              <a:lnSpc>
                <a:spcPct val="50000"/>
              </a:lnSpc>
              <a:spcBef>
                <a:spcPts val="1400"/>
              </a:spcBef>
              <a:buNone/>
              <a:tabLst>
                <a:tab algn="l" pos="0"/>
              </a:tabLst>
            </a:pPr>
            <a:r>
              <a:rPr b="0" lang="en-US" sz="285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q’,ε → q</a:t>
            </a:r>
            <a:r>
              <a:rPr b="0" lang="en-US" sz="2358" spc="-1" strike="noStrike" baseline="-23000">
                <a:solidFill>
                  <a:srgbClr val="000000"/>
                </a:solidFill>
                <a:latin typeface="Times New Roman"/>
                <a:ea typeface="Times New Roman"/>
              </a:rPr>
              <a:t>B </a:t>
            </a:r>
            <a:endParaRPr b="0" lang="en-US" sz="2360" spc="-1" strike="noStrike">
              <a:latin typeface="Arial"/>
            </a:endParaRPr>
          </a:p>
          <a:p>
            <a:pPr marL="283320" indent="-141840">
              <a:lnSpc>
                <a:spcPct val="50000"/>
              </a:lnSpc>
              <a:spcBef>
                <a:spcPts val="1400"/>
              </a:spcBef>
              <a:buNone/>
              <a:tabLst>
                <a:tab algn="l" pos="0"/>
              </a:tabLst>
            </a:pPr>
            <a:r>
              <a:rPr b="0" lang="en-US" sz="285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b="0" lang="en-US" sz="2358" spc="-1" strike="noStrike" baseline="-2300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b="0" lang="en-US" sz="285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,ε→f’ </a:t>
            </a:r>
            <a:endParaRPr b="0" lang="en-US" sz="2850" spc="-1" strike="noStrike">
              <a:latin typeface="Arial"/>
            </a:endParaRPr>
          </a:p>
          <a:p>
            <a:pPr marL="283320" indent="-141840">
              <a:lnSpc>
                <a:spcPct val="50000"/>
              </a:lnSpc>
              <a:spcBef>
                <a:spcPts val="1400"/>
              </a:spcBef>
              <a:buNone/>
              <a:tabLst>
                <a:tab algn="l" pos="0"/>
              </a:tabLst>
            </a:pPr>
            <a:r>
              <a:rPr b="0" lang="en-US" sz="285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b="0" lang="en-US" sz="2358" spc="-1" strike="noStrike" baseline="-2300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b="0" lang="en-US" sz="285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,ε→f’ </a:t>
            </a:r>
            <a:endParaRPr b="0" lang="en-US" sz="28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4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9" dur="1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4" dur="10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7" dur="10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0" dur="10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3" dur="1000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6" dur="1000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Regexp to NFA rules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952560" y="1911240"/>
            <a:ext cx="11099520" cy="9288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Rule for catenation A.B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sldNum" idx="10"/>
          </p:nvPr>
        </p:nvSpPr>
        <p:spPr>
          <a:xfrm>
            <a:off x="12604320" y="9295560"/>
            <a:ext cx="25524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255EF464-7F04-4813-BC87-F0AD66BF69CC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7</a:t>
            </a:fld>
            <a:endParaRPr b="0" lang="en-US" sz="2000" spc="-1" strike="noStrike">
              <a:latin typeface="Times New Roman"/>
            </a:endParaRPr>
          </a:p>
        </p:txBody>
      </p:sp>
      <p:sp>
        <p:nvSpPr>
          <p:cNvPr id="185" name="Shape 159"/>
          <p:cNvSpPr/>
          <p:nvPr/>
        </p:nvSpPr>
        <p:spPr>
          <a:xfrm>
            <a:off x="640800" y="6013440"/>
            <a:ext cx="11099520" cy="353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/>
          </a:bodyPr>
          <a:p>
            <a:pPr>
              <a:lnSpc>
                <a:spcPct val="80000"/>
              </a:lnSpc>
              <a:spcBef>
                <a:spcPts val="3300"/>
              </a:spcBef>
              <a:buNone/>
              <a:tabLst>
                <a:tab algn="l" pos="0"/>
              </a:tabLst>
            </a:pPr>
            <a:r>
              <a:rPr b="0" lang="en-US" sz="332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Make new start state q’ and new final state f’</a:t>
            </a:r>
            <a:endParaRPr b="0" lang="en-US" sz="332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3300"/>
              </a:spcBef>
              <a:buNone/>
              <a:tabLst>
                <a:tab algn="l" pos="0"/>
              </a:tabLst>
            </a:pPr>
            <a:r>
              <a:rPr b="0" lang="en-US" sz="332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Make original final states non-final</a:t>
            </a:r>
            <a:endParaRPr b="0" lang="en-US" sz="332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3300"/>
              </a:spcBef>
              <a:buNone/>
              <a:tabLst>
                <a:tab algn="l" pos="0"/>
              </a:tabLst>
            </a:pPr>
            <a:r>
              <a:rPr b="0" lang="en-US" sz="332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Add to </a:t>
            </a:r>
            <a:r>
              <a:rPr b="0" i="1" lang="en-US" sz="332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δ</a:t>
            </a:r>
            <a:r>
              <a:rPr b="0" lang="en-US" sz="332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:</a:t>
            </a:r>
            <a:endParaRPr b="0" lang="en-US" sz="3320" spc="-1" strike="noStrike">
              <a:latin typeface="Arial"/>
            </a:endParaRPr>
          </a:p>
          <a:p>
            <a:pPr marL="361080" indent="-180720">
              <a:lnSpc>
                <a:spcPct val="4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US" sz="276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q’,ε → q</a:t>
            </a:r>
            <a:r>
              <a:rPr b="0" lang="en-US" sz="2129" spc="-1" strike="noStrike" baseline="-2500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endParaRPr b="0" lang="en-US" sz="2130" spc="-1" strike="noStrike">
              <a:latin typeface="Arial"/>
            </a:endParaRPr>
          </a:p>
          <a:p>
            <a:pPr marL="361080" indent="-180720">
              <a:lnSpc>
                <a:spcPct val="4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US" sz="276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b="0" lang="en-US" sz="2129" spc="-1" strike="noStrike" baseline="-2500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b="0" lang="en-US" sz="276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,ε → q</a:t>
            </a:r>
            <a:r>
              <a:rPr b="0" lang="en-US" sz="2129" spc="-1" strike="noStrike" baseline="-25000">
                <a:solidFill>
                  <a:srgbClr val="000000"/>
                </a:solidFill>
                <a:latin typeface="Times New Roman"/>
                <a:ea typeface="Times New Roman"/>
              </a:rPr>
              <a:t>B </a:t>
            </a:r>
            <a:endParaRPr b="0" lang="en-US" sz="2130" spc="-1" strike="noStrike">
              <a:latin typeface="Arial"/>
            </a:endParaRPr>
          </a:p>
          <a:p>
            <a:pPr marL="361080" indent="-180720">
              <a:lnSpc>
                <a:spcPct val="4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US" sz="276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b="0" lang="en-US" sz="2129" spc="-1" strike="noStrike" baseline="-2500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b="0" lang="en-US" sz="276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,ε→f’ </a:t>
            </a:r>
            <a:endParaRPr b="0" lang="en-US" sz="2760" spc="-1" strike="noStrike">
              <a:latin typeface="Arial"/>
            </a:endParaRPr>
          </a:p>
        </p:txBody>
      </p:sp>
      <p:pic>
        <p:nvPicPr>
          <p:cNvPr id="186" name="Screen Shot 2015-09-15 at 8.38.05 AM.png" descr=""/>
          <p:cNvPicPr/>
          <p:nvPr/>
        </p:nvPicPr>
        <p:blipFill>
          <a:blip r:embed="rId1"/>
          <a:stretch/>
        </p:blipFill>
        <p:spPr>
          <a:xfrm>
            <a:off x="1243440" y="2738160"/>
            <a:ext cx="10517760" cy="320220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1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6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1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4" dur="1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7" dur="10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0" dur="10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952560" y="-20520"/>
            <a:ext cx="11099520" cy="21585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Regexp to NFA rules</a:t>
            </a:r>
            <a:endParaRPr b="0" lang="en-US" sz="6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952560" y="1911240"/>
            <a:ext cx="11099520" cy="9288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>
              <a:lnSpc>
                <a:spcPct val="80000"/>
              </a:lnSpc>
              <a:spcBef>
                <a:spcPts val="4201"/>
              </a:spcBef>
              <a:buNone/>
              <a:tabLst>
                <a:tab algn="l" pos="0"/>
              </a:tabLst>
            </a:pPr>
            <a:r>
              <a:rPr b="0" lang="en-US" sz="42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Rule for iteration A*</a:t>
            </a:r>
            <a:endParaRPr b="0" lang="en-US" sz="42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 idx="11"/>
          </p:nvPr>
        </p:nvSpPr>
        <p:spPr>
          <a:xfrm>
            <a:off x="12533400" y="9295560"/>
            <a:ext cx="396360" cy="40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20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fld id="{80DD4C27-6664-4F31-A280-BFDA7025E7F3}" type="slidenum"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8</a:t>
            </a:fld>
            <a:endParaRPr b="0" lang="en-US" sz="2000" spc="-1" strike="noStrike">
              <a:latin typeface="Times New Roman"/>
            </a:endParaRPr>
          </a:p>
        </p:txBody>
      </p:sp>
      <p:sp>
        <p:nvSpPr>
          <p:cNvPr id="190" name="Shape 165"/>
          <p:cNvSpPr/>
          <p:nvPr/>
        </p:nvSpPr>
        <p:spPr>
          <a:xfrm>
            <a:off x="640800" y="6013440"/>
            <a:ext cx="11099520" cy="3535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/>
          </a:bodyPr>
          <a:p>
            <a:pPr>
              <a:lnSpc>
                <a:spcPct val="80000"/>
              </a:lnSpc>
              <a:spcBef>
                <a:spcPts val="3399"/>
              </a:spcBef>
              <a:buNone/>
              <a:tabLst>
                <a:tab algn="l" pos="0"/>
              </a:tabLst>
            </a:pPr>
            <a:r>
              <a:rPr b="0" lang="en-US" sz="348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Make new start state q’ and new final state f’</a:t>
            </a:r>
            <a:endParaRPr b="0" lang="en-US" sz="348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3399"/>
              </a:spcBef>
              <a:buNone/>
              <a:tabLst>
                <a:tab algn="l" pos="0"/>
              </a:tabLst>
            </a:pPr>
            <a:r>
              <a:rPr b="0" lang="en-US" sz="348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Make original final states non-final</a:t>
            </a:r>
            <a:endParaRPr b="0" lang="en-US" sz="348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3399"/>
              </a:spcBef>
              <a:buNone/>
              <a:tabLst>
                <a:tab algn="l" pos="0"/>
              </a:tabLst>
            </a:pPr>
            <a:r>
              <a:rPr b="0" lang="en-US" sz="348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Add to </a:t>
            </a:r>
            <a:r>
              <a:rPr b="0" i="1" lang="en-US" sz="348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δ</a:t>
            </a:r>
            <a:r>
              <a:rPr b="0" lang="en-US" sz="348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:</a:t>
            </a:r>
            <a:endParaRPr b="0" lang="en-US" sz="3480" spc="-1" strike="noStrike">
              <a:latin typeface="Arial"/>
            </a:endParaRPr>
          </a:p>
          <a:p>
            <a:pPr>
              <a:lnSpc>
                <a:spcPct val="50000"/>
              </a:lnSpc>
              <a:spcBef>
                <a:spcPts val="901"/>
              </a:spcBef>
              <a:buNone/>
              <a:tabLst>
                <a:tab algn="l" pos="0"/>
              </a:tabLst>
            </a:pPr>
            <a:r>
              <a:rPr b="0" lang="en-US" sz="274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q’,ε → q</a:t>
            </a:r>
            <a:r>
              <a:rPr b="0" lang="en-US" sz="2068" spc="-1" strike="noStrike" baseline="-2600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endParaRPr b="0" lang="en-US" sz="2070" spc="-1" strike="noStrike">
              <a:latin typeface="Arial"/>
            </a:endParaRPr>
          </a:p>
          <a:p>
            <a:pPr>
              <a:lnSpc>
                <a:spcPct val="50000"/>
              </a:lnSpc>
              <a:spcBef>
                <a:spcPts val="901"/>
              </a:spcBef>
              <a:buNone/>
              <a:tabLst>
                <a:tab algn="l" pos="0"/>
              </a:tabLst>
            </a:pPr>
            <a:r>
              <a:rPr b="0" lang="en-US" sz="274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q’,ε→f’ </a:t>
            </a:r>
            <a:endParaRPr b="0" lang="en-US" sz="2740" spc="-1" strike="noStrike">
              <a:latin typeface="Arial"/>
            </a:endParaRPr>
          </a:p>
          <a:p>
            <a:pPr>
              <a:lnSpc>
                <a:spcPct val="50000"/>
              </a:lnSpc>
              <a:spcBef>
                <a:spcPts val="901"/>
              </a:spcBef>
              <a:buNone/>
              <a:tabLst>
                <a:tab algn="l" pos="0"/>
              </a:tabLst>
            </a:pPr>
            <a:r>
              <a:rPr b="0" lang="en-US" sz="274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f’,ε→q</a:t>
            </a:r>
            <a:r>
              <a:rPr b="0" lang="en-US" sz="2068" spc="-1" strike="noStrike" baseline="-2600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endParaRPr b="0" lang="en-US" sz="2070" spc="-1" strike="noStrike">
              <a:latin typeface="Arial"/>
            </a:endParaRPr>
          </a:p>
        </p:txBody>
      </p:sp>
      <p:pic>
        <p:nvPicPr>
          <p:cNvPr id="191" name="Screen Shot 2015-09-15 at 8.39.33 AM.png" descr=""/>
          <p:cNvPicPr/>
          <p:nvPr/>
        </p:nvPicPr>
        <p:blipFill>
          <a:blip r:embed="rId1"/>
          <a:stretch/>
        </p:blipFill>
        <p:spPr>
          <a:xfrm>
            <a:off x="686880" y="2692800"/>
            <a:ext cx="10576080" cy="337608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5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0" dur="10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5" dur="10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8" dur="10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1" dur="10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nodeType="with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4" dur="10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LibreOffice/7.3.7.2$Linux_X86_64 LibreOffice_project/30$Build-2</Application>
  <AppVersion>15.0000</AppVersion>
  <Words>814</Words>
  <Paragraphs>193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2023-02-15T14:04:19Z</dcterms:modified>
  <cp:revision>8</cp:revision>
  <dc:subject/>
  <dc:title>Announcements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1</vt:i4>
  </property>
  <property fmtid="{D5CDD505-2E9C-101B-9397-08002B2CF9AE}" pid="4" name="PresentationFormat">
    <vt:lpwstr>Custom</vt:lpwstr>
  </property>
  <property fmtid="{D5CDD505-2E9C-101B-9397-08002B2CF9AE}" pid="5" name="Slides">
    <vt:i4>36</vt:i4>
  </property>
</Properties>
</file>