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52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_rels/notesSlide47.xml.rels" ContentType="application/vnd.openxmlformats-package.relationships+xml"/>
  <Override PartName="/ppt/notesSlides/_rels/notesSlide56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9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49.xml.rels" ContentType="application/vnd.openxmlformats-package.relationships+xml"/>
  <Override PartName="/ppt/notesSlides/_rels/notesSlide50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58.xml.rels" ContentType="application/vnd.openxmlformats-package.relationships+xml"/>
  <Override PartName="/ppt/notesSlides/_rels/notesSlide57.xml.rels" ContentType="application/vnd.openxmlformats-package.relationships+xml"/>
  <Override PartName="/ppt/notesSlides/_rels/notesSlide48.xml.rels" ContentType="application/vnd.openxmlformats-package.relationships+xml"/>
  <Override PartName="/ppt/notesSlides/_rels/notesSlide52.xml.rels" ContentType="application/vnd.openxmlformats-package.relationships+xml"/>
  <Override PartName="/ppt/notesSlides/_rels/notesSlide55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60.xml.rels" ContentType="application/vnd.openxmlformats-package.relationships+xml"/>
  <Override PartName="/ppt/notesSlides/_rels/notesSlide59.xml.rels" ContentType="application/vnd.openxmlformats-package.relationships+xml"/>
  <Override PartName="/ppt/notesSlides/_rels/notesSlide53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5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54.xml.rels" ContentType="application/vnd.openxmlformats-package.relationships+xml"/>
  <Override PartName="/ppt/notesSlides/_rels/notesSlide61.xml.rels" ContentType="application/vnd.openxmlformats-package.relationships+xml"/>
  <Override PartName="/ppt/notesSlides/_rels/notesSlide51.xml.rels" ContentType="application/vnd.openxmlformats-package.relationships+xml"/>
  <Override PartName="/ppt/notesSlides/_rels/notesSlide28.xml.rels" ContentType="application/vnd.openxmlformats-package.relationships+xml"/>
  <Override PartName="/ppt/notesSlides/notesSlide51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7.xml" ContentType="application/vnd.openxmlformats-officedocument.presentationml.notesSlide+xml"/>
  <Override PartName="/ppt/_rels/presentation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.png" ContentType="image/png"/>
  <Override PartName="/ppt/media/image3.jpeg" ContentType="image/jpeg"/>
  <Override PartName="/ppt/media/image2.jpeg" ContentType="image/jpeg"/>
  <Override PartName="/ppt/media/image4.tif" ContentType="image/tiff"/>
  <Override PartName="/ppt/media/image5.png" ContentType="image/png"/>
  <Override PartName="/ppt/media/image6.png" ContentType="image/png"/>
  <Override PartName="/ppt/media/image7.png" ContentType="image/png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47.xml" ContentType="application/vnd.openxmlformats-officedocument.presentationml.slide+xml"/>
  <Override PartName="/ppt/slides/slide42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60.xml" ContentType="application/vnd.openxmlformats-officedocument.presentationml.slide+xml"/>
  <Override PartName="/ppt/slides/slide20.xml" ContentType="application/vnd.openxmlformats-officedocument.presentationml.slide+xml"/>
  <Override PartName="/ppt/slides/slide57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62.xml" ContentType="application/vnd.openxmlformats-officedocument.presentationml.slide+xml"/>
  <Override PartName="/ppt/slides/slide25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58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61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59.xml" ContentType="application/vnd.openxmlformats-officedocument.presentationml.slide+xml"/>
  <Override PartName="/ppt/slides/slide22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43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48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49.xml" ContentType="application/vnd.openxmlformats-officedocument.presentationml.slide+xml"/>
  <Override PartName="/ppt/slides/_rels/slide59.xml.rels" ContentType="application/vnd.openxmlformats-package.relationships+xml"/>
  <Override PartName="/ppt/slides/_rels/slide10.xml.rels" ContentType="application/vnd.openxmlformats-package.relationships+xml"/>
  <Override PartName="/ppt/slides/_rels/slide62.xml.rels" ContentType="application/vnd.openxmlformats-package.relationships+xml"/>
  <Override PartName="/ppt/slides/_rels/slide46.xml.rels" ContentType="application/vnd.openxmlformats-package.relationships+xml"/>
  <Override PartName="/ppt/slides/_rels/slide53.xml.rels" ContentType="application/vnd.openxmlformats-package.relationships+xml"/>
  <Override PartName="/ppt/slides/_rels/slide58.xml.rels" ContentType="application/vnd.openxmlformats-package.relationships+xml"/>
  <Override PartName="/ppt/slides/_rels/slide13.xml.rels" ContentType="application/vnd.openxmlformats-package.relationships+xml"/>
  <Override PartName="/ppt/slides/_rels/slide36.xml.rels" ContentType="application/vnd.openxmlformats-package.relationships+xml"/>
  <Override PartName="/ppt/slides/_rels/slide27.xml.rels" ContentType="application/vnd.openxmlformats-package.relationships+xml"/>
  <Override PartName="/ppt/slides/_rels/slide43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21.xml.rels" ContentType="application/vnd.openxmlformats-package.relationships+xml"/>
  <Override PartName="/ppt/slides/_rels/slide17.xml.rels" ContentType="application/vnd.openxmlformats-package.relationships+xml"/>
  <Override PartName="/ppt/slides/_rels/slide11.xml.rels" ContentType="application/vnd.openxmlformats-package.relationships+xml"/>
  <Override PartName="/ppt/slides/_rels/slide26.xml.rels" ContentType="application/vnd.openxmlformats-package.relationships+xml"/>
  <Override PartName="/ppt/slides/_rels/slide12.xml.rels" ContentType="application/vnd.openxmlformats-package.relationships+xml"/>
  <Override PartName="/ppt/slides/_rels/slide48.xml.rels" ContentType="application/vnd.openxmlformats-package.relationships+xml"/>
  <Override PartName="/ppt/slides/_rels/slide5.xml.rels" ContentType="application/vnd.openxmlformats-package.relationships+xml"/>
  <Override PartName="/ppt/slides/_rels/slide40.xml.rels" ContentType="application/vnd.openxmlformats-package.relationships+xml"/>
  <Override PartName="/ppt/slides/_rels/slide55.xml.rels" ContentType="application/vnd.openxmlformats-package.relationships+xml"/>
  <Override PartName="/ppt/slides/_rels/slide35.xml.rels" ContentType="application/vnd.openxmlformats-package.relationships+xml"/>
  <Override PartName="/ppt/slides/_rels/slide51.xml.rels" ContentType="application/vnd.openxmlformats-package.relationships+xml"/>
  <Override PartName="/ppt/slides/_rels/slide42.xml.rels" ContentType="application/vnd.openxmlformats-package.relationships+xml"/>
  <Override PartName="/ppt/slides/_rels/slide7.xml.rels" ContentType="application/vnd.openxmlformats-package.relationships+xml"/>
  <Override PartName="/ppt/slides/_rels/slide54.xml.rels" ContentType="application/vnd.openxmlformats-package.relationships+xml"/>
  <Override PartName="/ppt/slides/_rels/slide47.xml.rels" ContentType="application/vnd.openxmlformats-package.relationships+xml"/>
  <Override PartName="/ppt/slides/_rels/slide4.xml.rels" ContentType="application/vnd.openxmlformats-package.relationships+xml"/>
  <Override PartName="/ppt/slides/_rels/slide41.xml.rels" ContentType="application/vnd.openxmlformats-package.relationships+xml"/>
  <Override PartName="/ppt/slides/_rels/slide6.xml.rels" ContentType="application/vnd.openxmlformats-package.relationships+xml"/>
  <Override PartName="/ppt/slides/_rels/slide34.xml.rels" ContentType="application/vnd.openxmlformats-package.relationships+xml"/>
  <Override PartName="/ppt/slides/_rels/slide49.xml.rels" ContentType="application/vnd.openxmlformats-package.relationships+xml"/>
  <Override PartName="/ppt/slides/_rels/slide50.xml.rels" ContentType="application/vnd.openxmlformats-package.relationships+xml"/>
  <Override PartName="/ppt/slides/_rels/slide60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61.xml.rels" ContentType="application/vnd.openxmlformats-package.relationships+xml"/>
  <Override PartName="/ppt/slides/_rels/slide52.xml.rels" ContentType="application/vnd.openxmlformats-package.relationships+xml"/>
  <Override PartName="/ppt/slides/_rels/slide14.xml.rels" ContentType="application/vnd.openxmlformats-package.relationships+xml"/>
  <Override PartName="/ppt/slides/_rels/slide33.xml.rels" ContentType="application/vnd.openxmlformats-package.relationships+xml"/>
  <Override PartName="/ppt/slides/_rels/slide29.xml.rels" ContentType="application/vnd.openxmlformats-package.relationships+xml"/>
  <Override PartName="/ppt/slides/_rels/slide19.xml.rels" ContentType="application/vnd.openxmlformats-package.relationships+xml"/>
  <Override PartName="/ppt/slides/_rels/slide23.xml.rels" ContentType="application/vnd.openxmlformats-package.relationships+xml"/>
  <Override PartName="/ppt/slides/_rels/slide30.xml.rels" ContentType="application/vnd.openxmlformats-package.relationships+xml"/>
  <Override PartName="/ppt/slides/_rels/slide38.xml.rels" ContentType="application/vnd.openxmlformats-package.relationships+xml"/>
  <Override PartName="/ppt/slides/_rels/slide45.xml.rels" ContentType="application/vnd.openxmlformats-package.relationships+xml"/>
  <Override PartName="/ppt/slides/_rels/slide28.xml.rels" ContentType="application/vnd.openxmlformats-package.relationships+xml"/>
  <Override PartName="/ppt/slides/_rels/slide18.xml.rels" ContentType="application/vnd.openxmlformats-package.relationships+xml"/>
  <Override PartName="/ppt/slides/_rels/slide22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44.xml.rels" ContentType="application/vnd.openxmlformats-package.relationships+xml"/>
  <Override PartName="/ppt/slides/_rels/slide37.xml.rels" ContentType="application/vnd.openxmlformats-package.relationships+xml"/>
  <Override PartName="/ppt/slides/_rels/slide25.xml.rels" ContentType="application/vnd.openxmlformats-package.relationships+xml"/>
  <Override PartName="/ppt/slides/_rels/slide20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32.xml.rels" ContentType="application/vnd.openxmlformats-package.relationships+xml"/>
  <Override PartName="/ppt/slides/_rels/slide24.xml.rels" ContentType="application/vnd.openxmlformats-package.relationships+xml"/>
  <Override PartName="/ppt/slides/_rels/slide15.xml.rels" ContentType="application/vnd.openxmlformats-package.relationships+xml"/>
  <Override PartName="/ppt/slides/_rels/slide31.xml.rels" ContentType="application/vnd.openxmlformats-package.relationships+xml"/>
  <Override PartName="/ppt/slides/_rels/slide39.xml.rels" ContentType="application/vnd.openxmlformats-package.relationships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640" cy="3428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Click to move the slide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2975760" cy="45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dt" idx="10"/>
          </p:nvPr>
        </p:nvSpPr>
        <p:spPr>
          <a:xfrm>
            <a:off x="3881880" y="0"/>
            <a:ext cx="2975760" cy="45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66" name="PlaceHolder 5"/>
          <p:cNvSpPr>
            <a:spLocks noGrp="1"/>
          </p:cNvSpPr>
          <p:nvPr>
            <p:ph type="ftr" idx="11"/>
          </p:nvPr>
        </p:nvSpPr>
        <p:spPr>
          <a:xfrm>
            <a:off x="0" y="8686800"/>
            <a:ext cx="2975760" cy="45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67" name="PlaceHolder 6"/>
          <p:cNvSpPr>
            <a:spLocks noGrp="1"/>
          </p:cNvSpPr>
          <p:nvPr>
            <p:ph type="sldNum" idx="12"/>
          </p:nvPr>
        </p:nvSpPr>
        <p:spPr>
          <a:xfrm>
            <a:off x="3881880" y="8686800"/>
            <a:ext cx="2975760" cy="45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6E104E32-0353-4CCA-85C2-6997BE3E9053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47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
</Relationships>
</file>

<file path=ppt/notesSlides/_rels/notesSlide48.xml.rels><?xml version="1.0" encoding="UTF-8"?>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
</Relationships>
</file>

<file path=ppt/notesSlides/_rels/notesSlide49.xml.rels><?xml version="1.0" encoding="UTF-8"?>
<Relationships xmlns="http://schemas.openxmlformats.org/package/2006/relationships"><Relationship Id="rId1" Type="http://schemas.openxmlformats.org/officeDocument/2006/relationships/slide" Target="../slides/slide49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50.xml.rels><?xml version="1.0" encoding="UTF-8"?>
<Relationships xmlns="http://schemas.openxmlformats.org/package/2006/relationships"><Relationship Id="rId1" Type="http://schemas.openxmlformats.org/officeDocument/2006/relationships/slide" Target="../slides/slide50.xml"/><Relationship Id="rId2" Type="http://schemas.openxmlformats.org/officeDocument/2006/relationships/notesMaster" Target="../notesMasters/notesMaster1.xml"/>
</Relationships>
</file>

<file path=ppt/notesSlides/_rels/notesSlide51.xml.rels><?xml version="1.0" encoding="UTF-8"?>
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
</Relationships>
</file>

<file path=ppt/notesSlides/_rels/notesSlide52.xml.rels><?xml version="1.0" encoding="UTF-8"?>
<Relationships xmlns="http://schemas.openxmlformats.org/package/2006/relationships"><Relationship Id="rId1" Type="http://schemas.openxmlformats.org/officeDocument/2006/relationships/slide" Target="../slides/slide52.xml"/><Relationship Id="rId2" Type="http://schemas.openxmlformats.org/officeDocument/2006/relationships/notesMaster" Target="../notesMasters/notesMaster1.xml"/>
</Relationships>
</file>

<file path=ppt/notesSlides/_rels/notesSlide53.xml.rels><?xml version="1.0" encoding="UTF-8"?>
<Relationships xmlns="http://schemas.openxmlformats.org/package/2006/relationships"><Relationship Id="rId1" Type="http://schemas.openxmlformats.org/officeDocument/2006/relationships/slide" Target="../slides/slide53.xml"/><Relationship Id="rId2" Type="http://schemas.openxmlformats.org/officeDocument/2006/relationships/notesMaster" Target="../notesMasters/notesMaster1.xml"/>
</Relationships>
</file>

<file path=ppt/notesSlides/_rels/notesSlide54.xml.rels><?xml version="1.0" encoding="UTF-8"?>
<Relationships xmlns="http://schemas.openxmlformats.org/package/2006/relationships"><Relationship Id="rId1" Type="http://schemas.openxmlformats.org/officeDocument/2006/relationships/slide" Target="../slides/slide54.xml"/><Relationship Id="rId2" Type="http://schemas.openxmlformats.org/officeDocument/2006/relationships/notesMaster" Target="../notesMasters/notesMaster1.xml"/>
</Relationships>
</file>

<file path=ppt/notesSlides/_rels/notesSlide55.xml.rels><?xml version="1.0" encoding="UTF-8"?>
<Relationships xmlns="http://schemas.openxmlformats.org/package/2006/relationships"><Relationship Id="rId1" Type="http://schemas.openxmlformats.org/officeDocument/2006/relationships/slide" Target="../slides/slide55.xml"/><Relationship Id="rId2" Type="http://schemas.openxmlformats.org/officeDocument/2006/relationships/notesMaster" Target="../notesMasters/notesMaster1.xml"/>
</Relationships>
</file>

<file path=ppt/notesSlides/_rels/notesSlide56.xml.rels><?xml version="1.0" encoding="UTF-8"?>
<Relationships xmlns="http://schemas.openxmlformats.org/package/2006/relationships"><Relationship Id="rId1" Type="http://schemas.openxmlformats.org/officeDocument/2006/relationships/slide" Target="../slides/slide56.xml"/><Relationship Id="rId2" Type="http://schemas.openxmlformats.org/officeDocument/2006/relationships/notesMaster" Target="../notesMasters/notesMaster1.xml"/>
</Relationships>
</file>

<file path=ppt/notesSlides/_rels/notesSlide57.xml.rels><?xml version="1.0" encoding="UTF-8"?>
<Relationships xmlns="http://schemas.openxmlformats.org/package/2006/relationships"><Relationship Id="rId1" Type="http://schemas.openxmlformats.org/officeDocument/2006/relationships/slide" Target="../slides/slide57.xml"/><Relationship Id="rId2" Type="http://schemas.openxmlformats.org/officeDocument/2006/relationships/notesMaster" Target="../notesMasters/notesMaster1.xml"/>
</Relationships>
</file>

<file path=ppt/notesSlides/_rels/notesSlide58.xml.rels><?xml version="1.0" encoding="UTF-8"?>
<Relationships xmlns="http://schemas.openxmlformats.org/package/2006/relationships"><Relationship Id="rId1" Type="http://schemas.openxmlformats.org/officeDocument/2006/relationships/slide" Target="../slides/slide58.xml"/><Relationship Id="rId2" Type="http://schemas.openxmlformats.org/officeDocument/2006/relationships/notesMaster" Target="../notesMasters/notesMaster1.xml"/>
</Relationships>
</file>

<file path=ppt/notesSlides/_rels/notesSlide59.xml.rels><?xml version="1.0" encoding="UTF-8"?>
<Relationships xmlns="http://schemas.openxmlformats.org/package/2006/relationships"><Relationship Id="rId1" Type="http://schemas.openxmlformats.org/officeDocument/2006/relationships/slide" Target="../slides/slide59.xml"/><Relationship Id="rId2" Type="http://schemas.openxmlformats.org/officeDocument/2006/relationships/notesMaster" Target="../notesMasters/notesMaster1.xml"/>
</Relationships>
</file>

<file path=ppt/notesSlides/_rels/notesSlide60.xml.rels><?xml version="1.0" encoding="UTF-8"?>
<Relationships xmlns="http://schemas.openxmlformats.org/package/2006/relationships"><Relationship Id="rId1" Type="http://schemas.openxmlformats.org/officeDocument/2006/relationships/slide" Target="../slides/slide60.xml"/><Relationship Id="rId2" Type="http://schemas.openxmlformats.org/officeDocument/2006/relationships/notesMaster" Target="../notesMasters/notesMaster1.xml"/>
</Relationships>
</file>

<file path=ppt/notesSlides/_rels/notesSlide61.xml.rels><?xml version="1.0" encoding="UTF-8"?>
<Relationships xmlns="http://schemas.openxmlformats.org/package/2006/relationships"><Relationship Id="rId1" Type="http://schemas.openxmlformats.org/officeDocument/2006/relationships/slide" Target="../slides/slide61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77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76" name="PlaceHolder 3"/>
          <p:cNvSpPr>
            <a:spLocks noGrp="1"/>
          </p:cNvSpPr>
          <p:nvPr>
            <p:ph type="sldNum" idx="15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B7AA795-DCA3-4F72-9593-6463AC37BCA8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77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79" name="PlaceHolder 3"/>
          <p:cNvSpPr>
            <a:spLocks noGrp="1"/>
          </p:cNvSpPr>
          <p:nvPr>
            <p:ph type="sldNum" idx="16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4026187-93C3-461C-86AA-C96E108EA83C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78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82" name="PlaceHolder 3"/>
          <p:cNvSpPr>
            <a:spLocks noGrp="1"/>
          </p:cNvSpPr>
          <p:nvPr>
            <p:ph type="sldNum" idx="17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95EFB53-779A-4041-8F85-514B00FE6C02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78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85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9618359-6EF7-4907-B594-21C36839CE45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78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88" name="PlaceHolder 3"/>
          <p:cNvSpPr>
            <a:spLocks noGrp="1"/>
          </p:cNvSpPr>
          <p:nvPr>
            <p:ph type="sldNum" idx="19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567742C-F9C5-4DA4-8C82-DC18D87C079F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79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91" name="PlaceHolder 3"/>
          <p:cNvSpPr>
            <a:spLocks noGrp="1"/>
          </p:cNvSpPr>
          <p:nvPr>
            <p:ph type="sldNum" idx="20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0F827A3-9F37-4C97-BD06-355045A561F7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79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94" name="PlaceHolder 3"/>
          <p:cNvSpPr>
            <a:spLocks noGrp="1"/>
          </p:cNvSpPr>
          <p:nvPr>
            <p:ph type="sldNum" idx="21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B289D38-3EDD-44E4-83A0-7E87E61E8E5A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79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97" name="PlaceHolder 3"/>
          <p:cNvSpPr>
            <a:spLocks noGrp="1"/>
          </p:cNvSpPr>
          <p:nvPr>
            <p:ph type="sldNum" idx="2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E0B1952-3D92-4507-8C0D-9DD93A2074B3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79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800" name="PlaceHolder 3"/>
          <p:cNvSpPr>
            <a:spLocks noGrp="1"/>
          </p:cNvSpPr>
          <p:nvPr>
            <p:ph type="sldNum" idx="23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A9D1750-8ED1-40A7-87C8-11C82121DAFA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80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803" name="PlaceHolder 3"/>
          <p:cNvSpPr>
            <a:spLocks noGrp="1"/>
          </p:cNvSpPr>
          <p:nvPr>
            <p:ph type="sldNum" idx="24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91048B3-2AD5-484C-8263-F4C82C595708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80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806" name="PlaceHolder 3"/>
          <p:cNvSpPr>
            <a:spLocks noGrp="1"/>
          </p:cNvSpPr>
          <p:nvPr>
            <p:ph type="sldNum" idx="25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0AB5108-FFE2-482F-98B2-73D9D09D0502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80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809" name="PlaceHolder 3"/>
          <p:cNvSpPr>
            <a:spLocks noGrp="1"/>
          </p:cNvSpPr>
          <p:nvPr>
            <p:ph type="sldNum" idx="26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B2B69A7-1B64-4325-80D6-07578DAA38B8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81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812" name="PlaceHolder 3"/>
          <p:cNvSpPr>
            <a:spLocks noGrp="1"/>
          </p:cNvSpPr>
          <p:nvPr>
            <p:ph type="sldNum" idx="27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963562E-E1D2-4483-BDCF-7369BBE23A79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81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815" name="PlaceHolder 3"/>
          <p:cNvSpPr>
            <a:spLocks noGrp="1"/>
          </p:cNvSpPr>
          <p:nvPr>
            <p:ph type="sldNum" idx="28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C19D277-0188-4AFB-948F-58B6371D231F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81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818" name="PlaceHolder 3"/>
          <p:cNvSpPr>
            <a:spLocks noGrp="1"/>
          </p:cNvSpPr>
          <p:nvPr>
            <p:ph type="sldNum" idx="29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71C3FD0-CAEA-48BF-9961-04F10A2C881B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82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821" name="PlaceHolder 3"/>
          <p:cNvSpPr>
            <a:spLocks noGrp="1"/>
          </p:cNvSpPr>
          <p:nvPr>
            <p:ph type="sldNum" idx="30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DD85A71-BA47-4BCC-8AA9-6F06DC8F38DE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82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824" name="PlaceHolder 3"/>
          <p:cNvSpPr>
            <a:spLocks noGrp="1"/>
          </p:cNvSpPr>
          <p:nvPr>
            <p:ph type="sldNum" idx="31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D11B04D-5650-4A0F-B959-596D4616A91D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4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82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827" name="PlaceHolder 3"/>
          <p:cNvSpPr>
            <a:spLocks noGrp="1"/>
          </p:cNvSpPr>
          <p:nvPr>
            <p:ph type="sldNum" idx="3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A2BAFBB-B007-4D9C-898F-C92344B89945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4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82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830" name="PlaceHolder 3"/>
          <p:cNvSpPr>
            <a:spLocks noGrp="1"/>
          </p:cNvSpPr>
          <p:nvPr>
            <p:ph type="sldNum" idx="33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232B5F7-71BE-4ED9-A437-F2424B95B823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76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70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FA00473-3CDF-4F9E-A290-5019CCEBE796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5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83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833" name="PlaceHolder 3"/>
          <p:cNvSpPr>
            <a:spLocks noGrp="1"/>
          </p:cNvSpPr>
          <p:nvPr>
            <p:ph type="sldNum" idx="34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62700BB-41CE-4E45-AE59-1324D9D27177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5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83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836" name="PlaceHolder 3"/>
          <p:cNvSpPr>
            <a:spLocks noGrp="1"/>
          </p:cNvSpPr>
          <p:nvPr>
            <p:ph type="sldNum" idx="35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B677C05-46B1-47E7-91A8-56AFAC79FC1F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5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83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839" name="PlaceHolder 3"/>
          <p:cNvSpPr>
            <a:spLocks noGrp="1"/>
          </p:cNvSpPr>
          <p:nvPr>
            <p:ph type="sldNum" idx="36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DBF017E-2543-4602-9132-56129F3F3414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5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84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842" name="PlaceHolder 3"/>
          <p:cNvSpPr>
            <a:spLocks noGrp="1"/>
          </p:cNvSpPr>
          <p:nvPr>
            <p:ph type="sldNum" idx="37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7B8E8D2-F35B-48C7-8051-F3D6A9A99C1F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5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84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845" name="PlaceHolder 3"/>
          <p:cNvSpPr>
            <a:spLocks noGrp="1"/>
          </p:cNvSpPr>
          <p:nvPr>
            <p:ph type="sldNum" idx="38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2BF51ED-BC2F-413A-B8D8-9C2E39C68525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5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84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848" name="PlaceHolder 3"/>
          <p:cNvSpPr>
            <a:spLocks noGrp="1"/>
          </p:cNvSpPr>
          <p:nvPr>
            <p:ph type="sldNum" idx="39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D0126EC-60D3-4AE5-8297-3DD69309139F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5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85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851" name="PlaceHolder 3"/>
          <p:cNvSpPr>
            <a:spLocks noGrp="1"/>
          </p:cNvSpPr>
          <p:nvPr>
            <p:ph type="sldNum" idx="40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0329D47-732D-4B10-93ED-48828F9BD845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5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85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854" name="PlaceHolder 3"/>
          <p:cNvSpPr>
            <a:spLocks noGrp="1"/>
          </p:cNvSpPr>
          <p:nvPr>
            <p:ph type="sldNum" idx="41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73BD4B7-6121-48A8-AAA0-E5C25709CD72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5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85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857" name="PlaceHolder 3"/>
          <p:cNvSpPr>
            <a:spLocks noGrp="1"/>
          </p:cNvSpPr>
          <p:nvPr>
            <p:ph type="sldNum" idx="4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742A4D9-073F-47E4-B6D8-26AB1DDAAC7E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5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85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860" name="PlaceHolder 3"/>
          <p:cNvSpPr>
            <a:spLocks noGrp="1"/>
          </p:cNvSpPr>
          <p:nvPr>
            <p:ph type="sldNum" idx="43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1F8C010-DD11-441F-803F-BAAB01DB8506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6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86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863" name="PlaceHolder 3"/>
          <p:cNvSpPr>
            <a:spLocks noGrp="1"/>
          </p:cNvSpPr>
          <p:nvPr>
            <p:ph type="sldNum" idx="44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D9E9648-D381-49CF-BF17-67170BA7296E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6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86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866" name="PlaceHolder 3"/>
          <p:cNvSpPr>
            <a:spLocks noGrp="1"/>
          </p:cNvSpPr>
          <p:nvPr>
            <p:ph type="sldNum" idx="45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AA8B1EA-C71D-464B-8D15-308B3C65848E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77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73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6B18BA1-F398-4C4C-9673-A41358290EF4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E881016-D7AD-4A21-A51A-63581A369C5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3A065EE-0996-4F8B-9180-25280597470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D086EE0-5192-4A0A-91FD-C9F78876E61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47F0D11-36BC-463A-A1B2-0C16CB047B6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FE9245E-A401-472C-8135-32A9794EB1F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28945DB-8772-4045-B119-24DBF99E09A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F3CC5A8-6F40-4FA1-AB37-807B88FAF9A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75D08A3-44D1-4BE4-B52C-7DF2A83E98B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CE980CA-775F-4F35-B2D5-F3E5ADE3A07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1D04DBF-0728-406F-9850-809F4905EEB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FCFB273-A93F-418F-B0C6-0A661E34B0A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985D4DF-751D-455D-B976-1AAB0028ED9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05CE911-F9D8-4377-9A25-FD42432B058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5C3682C-511E-4140-89D7-F13830AEB5D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78289FD-FE37-4591-84B8-92B1A4721F8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CE3177C-A096-4BE1-985D-E2D4C467925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41BBB74-3BB5-4995-A3A4-74A63B1A797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A44F0CF-069D-4BE0-B85F-655765ACD1E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78D2934-8DD2-4780-AF93-BE3D7DC8C8A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C188D41-8857-4C3E-A3FB-6014B286B05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AA69D80-AD60-42BB-8A89-3C0D621E0B8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2BAB5B2-90B3-49B3-AC20-F2BF2BF3052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F458968-2CC8-44C6-B58F-B407CBC30D0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20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0B54EE7-3EDB-4DF0-A8C3-CEA41338A69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8BD05A4-401D-4454-897F-367F7468644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AF30AC2-32AD-425A-B0BB-74A614B0CEE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2159F9A-6737-4D6C-A2EE-775954CD675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06799B0-AD6C-4D58-A5C0-F055180D81C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E85A120-D65E-4867-838C-2E96A621BAC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F76D60C-3827-4722-86F0-7B9944880F2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C17F920-A62F-4A0F-B271-4DF098FBFD8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1C6C47FD-29BE-4891-825D-7588B824F16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4AC5521-F67C-4B16-A61D-55E6B1807C6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A5F7414-D1DA-4074-87AE-7656DDF3019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A3A311B-3786-4EEF-9763-8EF869B894B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60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61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FA9738E-A9EB-4BFE-A7F9-DB44A6E6776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hteck 7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0047d6"/>
          </a:solidFill>
          <a:ln>
            <a:noFill/>
          </a:ln>
          <a:effectLst>
            <a:innerShdw blurRad="114300">
              <a:srgbClr val="0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 Light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 Light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&lt;date/time&gt;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2294915-5B97-4288-A00F-C47D92B9AF2B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 Light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 Light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Click to edit Master text styles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Second level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 Light"/>
              </a:rPr>
              <a:t>Third level</a:t>
            </a:r>
            <a:endParaRPr b="0" lang="en-US" sz="2400" spc="-1" strike="noStrike">
              <a:solidFill>
                <a:srgbClr val="000000"/>
              </a:solidFill>
              <a:latin typeface="Calibri Light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Fourth level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Fifth level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&lt;date/time&gt;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086A7CA-FF74-45A9-A3D5-132C091345B3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4000" spc="-1" strike="noStrike" cap="all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8b8b8b"/>
                </a:solidFill>
                <a:latin typeface="Calibri Light"/>
              </a:rPr>
              <a:t>Click to edit Master text styles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dt" idx="7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&lt;date/time&gt;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ftr" idx="8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sldNum" idx="9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628EFDF-863F-4D88-A1A0-6FD1022E19BE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8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0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2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4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6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7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8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5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60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61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image" Target="../media/image4.tif"/><Relationship Id="rId4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Context-free grammars (CFGs)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Context Free Grammars (CFGs)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A CFG is a 4-tuple (N,Σ,P,S)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N is a set of non-terminals, e.g., A, B, S…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Σ is the set of terminals 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P is a set of production rules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S (in N) is the initial non-terminal symbol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Context Free Grammars (CFGs)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A CFG is a 4-tuple (N,Σ,P,S)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N is a set of non-terminals, e.g., A, B, S…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Σ is the set of terminals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P is a set of production rules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S (in N) is the initial non-terminal symbol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33" name="TextBox 4"/>
          <p:cNvSpPr/>
          <p:nvPr/>
        </p:nvSpPr>
        <p:spPr>
          <a:xfrm>
            <a:off x="6222600" y="1371600"/>
            <a:ext cx="28936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1f497d"/>
                </a:solidFill>
                <a:latin typeface="Calibri"/>
              </a:rPr>
              <a:t>Placeholder / interior nodes 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1f497d"/>
                </a:solidFill>
                <a:latin typeface="Calibri"/>
              </a:rPr>
              <a:t>in the  parse tree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4" name="Freeform 5"/>
          <p:cNvSpPr/>
          <p:nvPr/>
        </p:nvSpPr>
        <p:spPr>
          <a:xfrm>
            <a:off x="7620120" y="2133720"/>
            <a:ext cx="1158840" cy="408960"/>
          </a:xfrm>
          <a:custGeom>
            <a:avLst/>
            <a:gdLst/>
            <a:ahLst/>
            <a:rect l="l" t="t" r="r" b="b"/>
            <a:pathLst>
              <a:path w="1159098" h="409426">
                <a:moveTo>
                  <a:pt x="1159098" y="0"/>
                </a:moveTo>
                <a:cubicBezTo>
                  <a:pt x="1081825" y="155620"/>
                  <a:pt x="1004552" y="311240"/>
                  <a:pt x="811369" y="373488"/>
                </a:cubicBezTo>
                <a:cubicBezTo>
                  <a:pt x="618186" y="435736"/>
                  <a:pt x="309093" y="404612"/>
                  <a:pt x="0" y="373488"/>
                </a:cubicBezTo>
              </a:path>
            </a:pathLst>
          </a:custGeom>
          <a:noFill/>
          <a:ln>
            <a:solidFill>
              <a:srgbClr val="3a5f8b"/>
            </a:solidFill>
            <a:round/>
            <a:tailEnd len="med" type="arrow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5" name="TextBox 6"/>
          <p:cNvSpPr/>
          <p:nvPr/>
        </p:nvSpPr>
        <p:spPr>
          <a:xfrm>
            <a:off x="6635520" y="3048120"/>
            <a:ext cx="13928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1f497d"/>
                </a:solidFill>
                <a:latin typeface="Calibri"/>
              </a:rPr>
              <a:t>Tokens from 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1f497d"/>
                </a:solidFill>
                <a:latin typeface="Calibri"/>
              </a:rPr>
              <a:t>scanner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6" name="Freeform 7"/>
          <p:cNvSpPr/>
          <p:nvPr/>
        </p:nvSpPr>
        <p:spPr>
          <a:xfrm>
            <a:off x="5181480" y="2982960"/>
            <a:ext cx="1373400" cy="338400"/>
          </a:xfrm>
          <a:custGeom>
            <a:avLst/>
            <a:gdLst/>
            <a:ahLst/>
            <a:rect l="l" t="t" r="r" b="b"/>
            <a:pathLst>
              <a:path w="2086377" h="338835">
                <a:moveTo>
                  <a:pt x="2086377" y="338835"/>
                </a:moveTo>
                <a:cubicBezTo>
                  <a:pt x="1873875" y="210046"/>
                  <a:pt x="1661374" y="81257"/>
                  <a:pt x="1313645" y="29742"/>
                </a:cubicBezTo>
                <a:cubicBezTo>
                  <a:pt x="965915" y="-21774"/>
                  <a:pt x="482957" y="3984"/>
                  <a:pt x="0" y="29742"/>
                </a:cubicBezTo>
              </a:path>
            </a:pathLst>
          </a:custGeom>
          <a:noFill/>
          <a:ln>
            <a:solidFill>
              <a:srgbClr val="3a5f8b"/>
            </a:solidFill>
            <a:round/>
            <a:tailEnd len="med" type="arrow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7" name="Freeform 8"/>
          <p:cNvSpPr/>
          <p:nvPr/>
        </p:nvSpPr>
        <p:spPr>
          <a:xfrm>
            <a:off x="5638680" y="3733920"/>
            <a:ext cx="2514240" cy="747720"/>
          </a:xfrm>
          <a:custGeom>
            <a:avLst/>
            <a:gdLst/>
            <a:ahLst/>
            <a:rect l="l" t="t" r="r" b="b"/>
            <a:pathLst>
              <a:path w="1596980" h="1017431">
                <a:moveTo>
                  <a:pt x="0" y="0"/>
                </a:moveTo>
                <a:cubicBezTo>
                  <a:pt x="478664" y="44002"/>
                  <a:pt x="957329" y="88005"/>
                  <a:pt x="1223492" y="257577"/>
                </a:cubicBezTo>
                <a:cubicBezTo>
                  <a:pt x="1489655" y="427149"/>
                  <a:pt x="1543317" y="722290"/>
                  <a:pt x="1596980" y="1017431"/>
                </a:cubicBezTo>
              </a:path>
            </a:pathLst>
          </a:custGeom>
          <a:noFill/>
          <a:ln>
            <a:solidFill>
              <a:srgbClr val="3a5f8b"/>
            </a:solidFill>
            <a:round/>
            <a:headEnd len="med" type="arrow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8" name="TextBox 9"/>
          <p:cNvSpPr/>
          <p:nvPr/>
        </p:nvSpPr>
        <p:spPr>
          <a:xfrm>
            <a:off x="6487200" y="4572000"/>
            <a:ext cx="2518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1f497d"/>
                </a:solidFill>
                <a:latin typeface="Calibri"/>
              </a:rPr>
              <a:t>Rules for deriving strings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9" name="TextBox 10"/>
          <p:cNvSpPr/>
          <p:nvPr/>
        </p:nvSpPr>
        <p:spPr>
          <a:xfrm>
            <a:off x="1557000" y="5649480"/>
            <a:ext cx="38448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1f497d"/>
                </a:solidFill>
                <a:latin typeface="Calibri"/>
              </a:rPr>
              <a:t>If not otherwise specified, use the 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1f497d"/>
                </a:solidFill>
                <a:latin typeface="Calibri"/>
              </a:rPr>
              <a:t>non-terminal that  appears on the LHS 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1f497d"/>
                </a:solidFill>
                <a:latin typeface="Calibri"/>
              </a:rPr>
              <a:t>of the first production as the start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40" name="Straight Arrow Connector 11"/>
          <p:cNvSpPr/>
          <p:nvPr/>
        </p:nvSpPr>
        <p:spPr>
          <a:xfrm flipH="1" flipV="1">
            <a:off x="1066680" y="4495680"/>
            <a:ext cx="2412720" cy="1153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f81bd"/>
            </a:solidFill>
            <a:round/>
            <a:tailEnd len="med" type="arrow" w="med"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9" dur="indefinite" restart="never" nodeType="tmRoot">
          <p:childTnLst>
            <p:seq>
              <p:cTn id="170" dur="indefinite" nodeType="mainSeq">
                <p:childTnLst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Production Syntax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2" name="TextBox 14"/>
          <p:cNvSpPr/>
          <p:nvPr/>
        </p:nvSpPr>
        <p:spPr>
          <a:xfrm>
            <a:off x="4953600" y="3685680"/>
            <a:ext cx="28022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1f497d"/>
                </a:solidFill>
                <a:latin typeface="Calibri"/>
              </a:rPr>
              <a:t>Expression: Sequence of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1f497d"/>
                </a:solidFill>
                <a:latin typeface="Calibri"/>
              </a:rPr>
              <a:t>terminals and nonterminals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43" name="Rectangle 17"/>
          <p:cNvSpPr/>
          <p:nvPr/>
        </p:nvSpPr>
        <p:spPr>
          <a:xfrm>
            <a:off x="3506040" y="2431440"/>
            <a:ext cx="2351160" cy="66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3800" spc="-1" strike="noStrike">
                <a:solidFill>
                  <a:srgbClr val="000000"/>
                </a:solidFill>
                <a:latin typeface="Calibri"/>
              </a:rPr>
              <a:t>LHS → RHS</a:t>
            </a:r>
            <a:endParaRPr b="0" lang="en-US" sz="3800" spc="-1" strike="noStrike">
              <a:latin typeface="Arial"/>
            </a:endParaRPr>
          </a:p>
        </p:txBody>
      </p:sp>
      <p:sp>
        <p:nvSpPr>
          <p:cNvPr id="244" name="Freeform 18"/>
          <p:cNvSpPr/>
          <p:nvPr/>
        </p:nvSpPr>
        <p:spPr>
          <a:xfrm>
            <a:off x="5409000" y="3026520"/>
            <a:ext cx="969840" cy="657360"/>
          </a:xfrm>
          <a:custGeom>
            <a:avLst/>
            <a:gdLst/>
            <a:ahLst/>
            <a:rect l="l" t="t" r="r" b="b"/>
            <a:pathLst>
              <a:path w="970181" h="657759">
                <a:moveTo>
                  <a:pt x="940158" y="656823"/>
                </a:moveTo>
                <a:cubicBezTo>
                  <a:pt x="972355" y="658969"/>
                  <a:pt x="1004552" y="661116"/>
                  <a:pt x="888642" y="618186"/>
                </a:cubicBezTo>
                <a:cubicBezTo>
                  <a:pt x="772732" y="575256"/>
                  <a:pt x="392805" y="502276"/>
                  <a:pt x="244698" y="399245"/>
                </a:cubicBezTo>
                <a:cubicBezTo>
                  <a:pt x="96591" y="296214"/>
                  <a:pt x="48295" y="148107"/>
                  <a:pt x="0" y="0"/>
                </a:cubicBezTo>
              </a:path>
            </a:pathLst>
          </a:custGeom>
          <a:noFill/>
          <a:ln>
            <a:solidFill>
              <a:srgbClr val="3a5f8b"/>
            </a:solidFill>
            <a:round/>
            <a:tailEnd len="med" type="arrow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5" name="TextBox 19"/>
          <p:cNvSpPr/>
          <p:nvPr/>
        </p:nvSpPr>
        <p:spPr>
          <a:xfrm>
            <a:off x="1380600" y="4008600"/>
            <a:ext cx="2707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1f497d"/>
                </a:solidFill>
                <a:latin typeface="Calibri"/>
              </a:rPr>
              <a:t>Single nonterminal symbol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46" name="Freeform 21"/>
          <p:cNvSpPr/>
          <p:nvPr/>
        </p:nvSpPr>
        <p:spPr>
          <a:xfrm>
            <a:off x="2678760" y="3065040"/>
            <a:ext cx="1235880" cy="939960"/>
          </a:xfrm>
          <a:custGeom>
            <a:avLst/>
            <a:gdLst/>
            <a:ahLst/>
            <a:rect l="l" t="t" r="r" b="b"/>
            <a:pathLst>
              <a:path w="1236371" h="940158">
                <a:moveTo>
                  <a:pt x="0" y="940158"/>
                </a:moveTo>
                <a:cubicBezTo>
                  <a:pt x="386366" y="838200"/>
                  <a:pt x="772732" y="736242"/>
                  <a:pt x="978794" y="579549"/>
                </a:cubicBezTo>
                <a:cubicBezTo>
                  <a:pt x="1184856" y="422856"/>
                  <a:pt x="1210613" y="211428"/>
                  <a:pt x="1236371" y="0"/>
                </a:cubicBezTo>
              </a:path>
            </a:pathLst>
          </a:custGeom>
          <a:noFill/>
          <a:ln>
            <a:solidFill>
              <a:srgbClr val="3a5f8b"/>
            </a:solidFill>
            <a:round/>
            <a:tailEnd len="med" type="arrow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7" name="TextBox 2"/>
          <p:cNvSpPr/>
          <p:nvPr/>
        </p:nvSpPr>
        <p:spPr>
          <a:xfrm>
            <a:off x="3429000" y="4952880"/>
            <a:ext cx="2567880" cy="100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Examples: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 </a:t>
            </a:r>
            <a:r>
              <a:rPr b="0" lang="en-US" sz="20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 ‘(‘ S ‘)’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 </a:t>
            </a:r>
            <a:r>
              <a:rPr b="0" lang="en-US" sz="20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ε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9" dur="indefinite" restart="never" nodeType="tmRoot">
          <p:childTnLst>
            <p:seq>
              <p:cTn id="190" dur="indefinite" nodeType="mainSeq">
                <p:childTnLst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Production Shorthand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Nonterm → expression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Nonterm→ </a:t>
            </a:r>
            <a:r>
              <a:rPr b="0" lang="el-GR" sz="3200" spc="-1" strike="noStrike">
                <a:solidFill>
                  <a:srgbClr val="000000"/>
                </a:solidFill>
                <a:latin typeface="Calibri Light"/>
              </a:rPr>
              <a:t>ε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i="1" lang="en-US" sz="3200" spc="-1" strike="noStrike">
                <a:solidFill>
                  <a:srgbClr val="000000"/>
                </a:solidFill>
                <a:latin typeface="Calibri Light"/>
              </a:rPr>
              <a:t>equivalently</a:t>
            </a:r>
            <a:r>
              <a:rPr b="1" lang="en-US" sz="3200" spc="-1" strike="noStrike">
                <a:solidFill>
                  <a:srgbClr val="000000"/>
                </a:solidFill>
                <a:latin typeface="Calibri Light"/>
              </a:rPr>
              <a:t>: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Nonterm → expression 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                   </a:t>
            </a: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| </a:t>
            </a:r>
            <a:r>
              <a:rPr b="0" lang="el-GR" sz="3200" spc="-1" strike="noStrike">
                <a:solidFill>
                  <a:srgbClr val="000000"/>
                </a:solidFill>
                <a:latin typeface="Calibri Light"/>
              </a:rPr>
              <a:t>ε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i="1" lang="en-US" sz="3200" spc="-1" strike="noStrike">
                <a:solidFill>
                  <a:srgbClr val="000000"/>
                </a:solidFill>
                <a:latin typeface="Calibri Light"/>
              </a:rPr>
              <a:t>equivalently</a:t>
            </a:r>
            <a:r>
              <a:rPr b="1" lang="en-US" sz="3200" spc="-1" strike="noStrike">
                <a:solidFill>
                  <a:srgbClr val="000000"/>
                </a:solidFill>
                <a:latin typeface="Calibri Light"/>
              </a:rPr>
              <a:t>: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Nonterm → expression | </a:t>
            </a:r>
            <a:r>
              <a:rPr b="0" lang="el-GR" sz="3200" spc="-1" strike="noStrike">
                <a:solidFill>
                  <a:srgbClr val="000000"/>
                </a:solidFill>
                <a:latin typeface="Calibri Light"/>
              </a:rPr>
              <a:t>ε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50" name="Rectangle 3"/>
          <p:cNvSpPr/>
          <p:nvPr/>
        </p:nvSpPr>
        <p:spPr>
          <a:xfrm>
            <a:off x="5410080" y="1752480"/>
            <a:ext cx="289512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 </a:t>
            </a:r>
            <a:r>
              <a:rPr b="0" lang="en-US" sz="28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‘(‘ S ‘)’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 </a:t>
            </a:r>
            <a:r>
              <a:rPr b="0" lang="en-US" sz="28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l-GR" sz="2800" spc="-1" strike="noStrike">
                <a:solidFill>
                  <a:srgbClr val="000000"/>
                </a:solidFill>
                <a:latin typeface="Calibri"/>
              </a:rPr>
              <a:t>ε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51" name="Rectangle 6"/>
          <p:cNvSpPr/>
          <p:nvPr/>
        </p:nvSpPr>
        <p:spPr>
          <a:xfrm>
            <a:off x="5410080" y="3505320"/>
            <a:ext cx="289512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 </a:t>
            </a:r>
            <a:r>
              <a:rPr b="0" lang="en-US" sz="28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‘(‘ S ‘)’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    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|  </a:t>
            </a:r>
            <a:r>
              <a:rPr b="0" lang="el-GR" sz="2800" spc="-1" strike="noStrike">
                <a:solidFill>
                  <a:srgbClr val="000000"/>
                </a:solidFill>
                <a:latin typeface="Calibri"/>
              </a:rPr>
              <a:t>ε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52" name="Rectangle 7"/>
          <p:cNvSpPr/>
          <p:nvPr/>
        </p:nvSpPr>
        <p:spPr>
          <a:xfrm>
            <a:off x="5410080" y="4952880"/>
            <a:ext cx="289512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 </a:t>
            </a:r>
            <a:r>
              <a:rPr b="0" lang="en-US" sz="28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‘(‘ S ‘)’ |  </a:t>
            </a:r>
            <a:r>
              <a:rPr b="0" lang="el-GR" sz="2800" spc="-1" strike="noStrike">
                <a:solidFill>
                  <a:srgbClr val="000000"/>
                </a:solidFill>
                <a:latin typeface="Calibri"/>
              </a:rPr>
              <a:t>ε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5" dur="indefinite" restart="never" nodeType="tmRoot">
          <p:childTnLst>
            <p:seq>
              <p:cTn id="196" dur="indefinite" nodeType="mainSeq">
                <p:childTnLst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01" dur="500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06" dur="500"/>
                                        <p:tgtEl>
                                          <p:spTgt spid="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11" dur="500"/>
                                        <p:tgtEl>
                                          <p:spTgt spid="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14" dur="500"/>
                                        <p:tgtEl>
                                          <p:spTgt spid="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17" dur="500"/>
                                        <p:tgtEl>
                                          <p:spTgt spid="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22" dur="500"/>
                                        <p:tgtEl>
                                          <p:spTgt spid="2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27" dur="500"/>
                                        <p:tgtEl>
                                          <p:spTgt spid="2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Derivations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304920" y="1600200"/>
            <a:ext cx="838152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9000"/>
          </a:bodyPr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To derive a string: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Start by setting “</a:t>
            </a:r>
            <a:r>
              <a:rPr b="0" i="1" lang="en-US" sz="3200" spc="-1" strike="noStrike">
                <a:solidFill>
                  <a:srgbClr val="000000"/>
                </a:solidFill>
                <a:latin typeface="Calibri Light"/>
              </a:rPr>
              <a:t>Current Sequence”</a:t>
            </a: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 to the start symbol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Repeat: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Find a Nonterminal X in the Current Sequence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Find a production of the form X→</a:t>
            </a:r>
            <a:r>
              <a:rPr b="0" lang="el-GR" sz="2800" spc="-1" strike="noStrike">
                <a:solidFill>
                  <a:srgbClr val="000000"/>
                </a:solidFill>
                <a:latin typeface="Calibri Light"/>
              </a:rPr>
              <a:t>α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“</a:t>
            </a: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Apply” the production: create a new “current sequence” in which </a:t>
            </a:r>
            <a:r>
              <a:rPr b="0" lang="el-GR" sz="2800" spc="-1" strike="noStrike">
                <a:solidFill>
                  <a:srgbClr val="000000"/>
                </a:solidFill>
                <a:latin typeface="Calibri Light"/>
              </a:rPr>
              <a:t>α</a:t>
            </a: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 replaces X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Stop when there are no more non-terminals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This process derives a string of terminal symbols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6" dur="indefinite" restart="never" nodeType="tmRoot">
          <p:childTnLst>
            <p:seq>
              <p:cTn id="237" dur="indefinite" nodeType="mainSeq">
                <p:childTnLst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Derivation Syntax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/>
          </p:nvPr>
        </p:nvSpPr>
        <p:spPr>
          <a:xfrm>
            <a:off x="304920" y="1600200"/>
            <a:ext cx="838152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We’ll use the symbol   for </a:t>
            </a:r>
            <a:r>
              <a:rPr b="0" i="1" lang="en-US" sz="3200" spc="-1" strike="noStrike">
                <a:solidFill>
                  <a:srgbClr val="000000"/>
                </a:solidFill>
                <a:latin typeface="Calibri Light"/>
              </a:rPr>
              <a:t>derives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We’ll use the symbol  for </a:t>
            </a:r>
            <a:r>
              <a:rPr b="0" i="1" lang="en-US" sz="3200" spc="-1" strike="noStrike">
                <a:solidFill>
                  <a:srgbClr val="000000"/>
                </a:solidFill>
                <a:latin typeface="Calibri Light"/>
              </a:rPr>
              <a:t>derives in one or more steps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We’ll use the symbol  for </a:t>
            </a:r>
            <a:r>
              <a:rPr b="0" i="1" lang="en-US" sz="3200" spc="-1" strike="noStrike">
                <a:solidFill>
                  <a:srgbClr val="000000"/>
                </a:solidFill>
                <a:latin typeface="Calibri Light"/>
              </a:rPr>
              <a:t>derives in zero or more steps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6" dur="indefinite" restart="never" nodeType="tmRoot">
          <p:childTnLst>
            <p:seq>
              <p:cTn id="257" dur="indefinite" nodeType="mainSeq">
                <p:childTnLst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62" dur="500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67" dur="500"/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72" dur="500"/>
                                        <p:tgtEl>
                                          <p:spTgt spid="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An Example Grammar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An Example Grammar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9" name="TextBox 93"/>
          <p:cNvSpPr/>
          <p:nvPr/>
        </p:nvSpPr>
        <p:spPr>
          <a:xfrm>
            <a:off x="13680" y="1523880"/>
            <a:ext cx="1150200" cy="20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Terminals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end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semicolon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assign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plus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An Example Grammar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1" name="TextBox 93"/>
          <p:cNvSpPr/>
          <p:nvPr/>
        </p:nvSpPr>
        <p:spPr>
          <a:xfrm>
            <a:off x="13680" y="1523880"/>
            <a:ext cx="1150200" cy="20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Terminals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end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semicolon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assign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plus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62" name="TextBox 120"/>
          <p:cNvSpPr/>
          <p:nvPr/>
        </p:nvSpPr>
        <p:spPr>
          <a:xfrm>
            <a:off x="371520" y="1230840"/>
            <a:ext cx="3497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For readability, bold and lowercase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An Example Grammar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4" name="TextBox 93"/>
          <p:cNvSpPr/>
          <p:nvPr/>
        </p:nvSpPr>
        <p:spPr>
          <a:xfrm>
            <a:off x="13680" y="1523880"/>
            <a:ext cx="1150200" cy="20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Terminals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end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semicolon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assign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plus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65" name="Right Brace 95"/>
          <p:cNvSpPr/>
          <p:nvPr/>
        </p:nvSpPr>
        <p:spPr>
          <a:xfrm>
            <a:off x="685800" y="1905120"/>
            <a:ext cx="228240" cy="45684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6" name="TextBox 96"/>
          <p:cNvSpPr/>
          <p:nvPr/>
        </p:nvSpPr>
        <p:spPr>
          <a:xfrm>
            <a:off x="924480" y="1792080"/>
            <a:ext cx="10954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Program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boundary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67" name="TextBox 120"/>
          <p:cNvSpPr/>
          <p:nvPr/>
        </p:nvSpPr>
        <p:spPr>
          <a:xfrm>
            <a:off x="371520" y="1230840"/>
            <a:ext cx="3497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For readability, bold and lowercase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Roadmap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8000"/>
          </a:bodyPr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Last time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Regex == DFA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JLex: a tool for generating (Java code for) Lexers/Scanners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This time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CFGs, the underlying abstraction for Parsers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Next week 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       </a:t>
            </a: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- Java CUP: A tool for generating (Java code for) parser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     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An Example Grammar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9" name="TextBox 93"/>
          <p:cNvSpPr/>
          <p:nvPr/>
        </p:nvSpPr>
        <p:spPr>
          <a:xfrm>
            <a:off x="13680" y="1523880"/>
            <a:ext cx="1150200" cy="20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Terminals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end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semicolon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assign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plus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0" name="Right Brace 95"/>
          <p:cNvSpPr/>
          <p:nvPr/>
        </p:nvSpPr>
        <p:spPr>
          <a:xfrm>
            <a:off x="685800" y="1905120"/>
            <a:ext cx="228240" cy="45684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1" name="TextBox 96"/>
          <p:cNvSpPr/>
          <p:nvPr/>
        </p:nvSpPr>
        <p:spPr>
          <a:xfrm>
            <a:off x="924480" y="1792080"/>
            <a:ext cx="10954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Program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boundary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2" name="TextBox 98"/>
          <p:cNvSpPr/>
          <p:nvPr/>
        </p:nvSpPr>
        <p:spPr>
          <a:xfrm>
            <a:off x="2216520" y="2248200"/>
            <a:ext cx="22248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Represents “;”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Separates statements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3" name="TextBox 120"/>
          <p:cNvSpPr/>
          <p:nvPr/>
        </p:nvSpPr>
        <p:spPr>
          <a:xfrm>
            <a:off x="371520" y="1230840"/>
            <a:ext cx="3497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For readability, bold and lowercase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4" name="Freeform 8"/>
          <p:cNvSpPr/>
          <p:nvPr/>
        </p:nvSpPr>
        <p:spPr>
          <a:xfrm>
            <a:off x="1171800" y="2545560"/>
            <a:ext cx="1055880" cy="129600"/>
          </a:xfrm>
          <a:custGeom>
            <a:avLst/>
            <a:gdLst/>
            <a:ahLst/>
            <a:rect l="l" t="t" r="r" b="b"/>
            <a:pathLst>
              <a:path w="1056068" h="129894">
                <a:moveTo>
                  <a:pt x="1056068" y="0"/>
                </a:moveTo>
                <a:cubicBezTo>
                  <a:pt x="770586" y="60101"/>
                  <a:pt x="485104" y="120203"/>
                  <a:pt x="309093" y="128789"/>
                </a:cubicBezTo>
                <a:cubicBezTo>
                  <a:pt x="133082" y="137375"/>
                  <a:pt x="66541" y="94445"/>
                  <a:pt x="0" y="51515"/>
                </a:cubicBezTo>
              </a:path>
            </a:pathLst>
          </a:custGeom>
          <a:noFill/>
          <a:ln w="28575">
            <a:solidFill>
              <a:srgbClr val="4f81bd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An Example Grammar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6" name="TextBox 93"/>
          <p:cNvSpPr/>
          <p:nvPr/>
        </p:nvSpPr>
        <p:spPr>
          <a:xfrm>
            <a:off x="13680" y="1523880"/>
            <a:ext cx="1150200" cy="20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Terminals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end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semicolon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assign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plus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7" name="Right Brace 95"/>
          <p:cNvSpPr/>
          <p:nvPr/>
        </p:nvSpPr>
        <p:spPr>
          <a:xfrm>
            <a:off x="685800" y="1905120"/>
            <a:ext cx="228240" cy="45684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8" name="TextBox 96"/>
          <p:cNvSpPr/>
          <p:nvPr/>
        </p:nvSpPr>
        <p:spPr>
          <a:xfrm>
            <a:off x="924480" y="1792080"/>
            <a:ext cx="10954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Program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boundary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9" name="TextBox 98"/>
          <p:cNvSpPr/>
          <p:nvPr/>
        </p:nvSpPr>
        <p:spPr>
          <a:xfrm>
            <a:off x="2216520" y="2248200"/>
            <a:ext cx="22248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Represents “;”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Separates statements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80" name="Freeform 101"/>
          <p:cNvSpPr/>
          <p:nvPr/>
        </p:nvSpPr>
        <p:spPr>
          <a:xfrm>
            <a:off x="772560" y="2905560"/>
            <a:ext cx="1571040" cy="348480"/>
          </a:xfrm>
          <a:custGeom>
            <a:avLst/>
            <a:gdLst/>
            <a:ahLst/>
            <a:rect l="l" t="t" r="r" b="b"/>
            <a:pathLst>
              <a:path w="1571223" h="348667">
                <a:moveTo>
                  <a:pt x="0" y="937"/>
                </a:moveTo>
                <a:cubicBezTo>
                  <a:pt x="5366" y="-1210"/>
                  <a:pt x="10733" y="-3356"/>
                  <a:pt x="141668" y="39574"/>
                </a:cubicBezTo>
                <a:cubicBezTo>
                  <a:pt x="272603" y="82504"/>
                  <a:pt x="547353" y="207000"/>
                  <a:pt x="785612" y="258515"/>
                </a:cubicBezTo>
                <a:cubicBezTo>
                  <a:pt x="1023871" y="310031"/>
                  <a:pt x="1297547" y="329349"/>
                  <a:pt x="1571223" y="348667"/>
                </a:cubicBezTo>
              </a:path>
            </a:pathLst>
          </a:custGeom>
          <a:noFill/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1" name="TextBox 102"/>
          <p:cNvSpPr/>
          <p:nvPr/>
        </p:nvSpPr>
        <p:spPr>
          <a:xfrm>
            <a:off x="2371680" y="3059640"/>
            <a:ext cx="2624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Represents “=“ statement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82" name="TextBox 120"/>
          <p:cNvSpPr/>
          <p:nvPr/>
        </p:nvSpPr>
        <p:spPr>
          <a:xfrm>
            <a:off x="371520" y="1230840"/>
            <a:ext cx="3497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For readability, bold and lowercase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83" name="Freeform 10"/>
          <p:cNvSpPr/>
          <p:nvPr/>
        </p:nvSpPr>
        <p:spPr>
          <a:xfrm>
            <a:off x="1171800" y="2545560"/>
            <a:ext cx="1055880" cy="129600"/>
          </a:xfrm>
          <a:custGeom>
            <a:avLst/>
            <a:gdLst/>
            <a:ahLst/>
            <a:rect l="l" t="t" r="r" b="b"/>
            <a:pathLst>
              <a:path w="1056068" h="129894">
                <a:moveTo>
                  <a:pt x="1056068" y="0"/>
                </a:moveTo>
                <a:cubicBezTo>
                  <a:pt x="770586" y="60101"/>
                  <a:pt x="485104" y="120203"/>
                  <a:pt x="309093" y="128789"/>
                </a:cubicBezTo>
                <a:cubicBezTo>
                  <a:pt x="133082" y="137375"/>
                  <a:pt x="66541" y="94445"/>
                  <a:pt x="0" y="51515"/>
                </a:cubicBezTo>
              </a:path>
            </a:pathLst>
          </a:custGeom>
          <a:noFill/>
          <a:ln w="28575">
            <a:solidFill>
              <a:srgbClr val="4f81bd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An Example Grammar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5" name="TextBox 93"/>
          <p:cNvSpPr/>
          <p:nvPr/>
        </p:nvSpPr>
        <p:spPr>
          <a:xfrm>
            <a:off x="13680" y="1523880"/>
            <a:ext cx="1150200" cy="20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Terminals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end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semicolon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assign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plus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86" name="Right Brace 95"/>
          <p:cNvSpPr/>
          <p:nvPr/>
        </p:nvSpPr>
        <p:spPr>
          <a:xfrm>
            <a:off x="685800" y="1905120"/>
            <a:ext cx="228240" cy="45684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7" name="TextBox 96"/>
          <p:cNvSpPr/>
          <p:nvPr/>
        </p:nvSpPr>
        <p:spPr>
          <a:xfrm>
            <a:off x="924480" y="1792080"/>
            <a:ext cx="10954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Program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boundary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88" name="TextBox 98"/>
          <p:cNvSpPr/>
          <p:nvPr/>
        </p:nvSpPr>
        <p:spPr>
          <a:xfrm>
            <a:off x="2216520" y="2248200"/>
            <a:ext cx="22248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Represents “;”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Separates statements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89" name="Freeform 99"/>
          <p:cNvSpPr/>
          <p:nvPr/>
        </p:nvSpPr>
        <p:spPr>
          <a:xfrm>
            <a:off x="1171800" y="2545560"/>
            <a:ext cx="1055880" cy="129600"/>
          </a:xfrm>
          <a:custGeom>
            <a:avLst/>
            <a:gdLst/>
            <a:ahLst/>
            <a:rect l="l" t="t" r="r" b="b"/>
            <a:pathLst>
              <a:path w="1056068" h="129894">
                <a:moveTo>
                  <a:pt x="1056068" y="0"/>
                </a:moveTo>
                <a:cubicBezTo>
                  <a:pt x="770586" y="60101"/>
                  <a:pt x="485104" y="120203"/>
                  <a:pt x="309093" y="128789"/>
                </a:cubicBezTo>
                <a:cubicBezTo>
                  <a:pt x="133082" y="137375"/>
                  <a:pt x="66541" y="94445"/>
                  <a:pt x="0" y="51515"/>
                </a:cubicBezTo>
              </a:path>
            </a:pathLst>
          </a:custGeom>
          <a:noFill/>
          <a:ln w="28575">
            <a:solidFill>
              <a:srgbClr val="4f81bd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90" name="Freeform 101"/>
          <p:cNvSpPr/>
          <p:nvPr/>
        </p:nvSpPr>
        <p:spPr>
          <a:xfrm>
            <a:off x="772560" y="2905560"/>
            <a:ext cx="1571040" cy="348480"/>
          </a:xfrm>
          <a:custGeom>
            <a:avLst/>
            <a:gdLst/>
            <a:ahLst/>
            <a:rect l="l" t="t" r="r" b="b"/>
            <a:pathLst>
              <a:path w="1571223" h="348667">
                <a:moveTo>
                  <a:pt x="0" y="937"/>
                </a:moveTo>
                <a:cubicBezTo>
                  <a:pt x="5366" y="-1210"/>
                  <a:pt x="10733" y="-3356"/>
                  <a:pt x="141668" y="39574"/>
                </a:cubicBezTo>
                <a:cubicBezTo>
                  <a:pt x="272603" y="82504"/>
                  <a:pt x="547353" y="207000"/>
                  <a:pt x="785612" y="258515"/>
                </a:cubicBezTo>
                <a:cubicBezTo>
                  <a:pt x="1023871" y="310031"/>
                  <a:pt x="1297547" y="329349"/>
                  <a:pt x="1571223" y="348667"/>
                </a:cubicBezTo>
              </a:path>
            </a:pathLst>
          </a:custGeom>
          <a:noFill/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1" name="TextBox 102"/>
          <p:cNvSpPr/>
          <p:nvPr/>
        </p:nvSpPr>
        <p:spPr>
          <a:xfrm>
            <a:off x="2371680" y="3059640"/>
            <a:ext cx="2624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Represents “=“ statement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92" name="Freeform 104"/>
          <p:cNvSpPr/>
          <p:nvPr/>
        </p:nvSpPr>
        <p:spPr>
          <a:xfrm>
            <a:off x="476640" y="3099600"/>
            <a:ext cx="2034360" cy="669240"/>
          </a:xfrm>
          <a:custGeom>
            <a:avLst/>
            <a:gdLst/>
            <a:ahLst/>
            <a:rect l="l" t="t" r="r" b="b"/>
            <a:pathLst>
              <a:path w="2034862" h="669702">
                <a:moveTo>
                  <a:pt x="0" y="0"/>
                </a:moveTo>
                <a:cubicBezTo>
                  <a:pt x="429296" y="182451"/>
                  <a:pt x="858592" y="364902"/>
                  <a:pt x="1197736" y="476519"/>
                </a:cubicBezTo>
                <a:cubicBezTo>
                  <a:pt x="1536880" y="588136"/>
                  <a:pt x="1785871" y="628919"/>
                  <a:pt x="2034862" y="669702"/>
                </a:cubicBezTo>
              </a:path>
            </a:pathLst>
          </a:custGeom>
          <a:noFill/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3" name="TextBox 105"/>
          <p:cNvSpPr/>
          <p:nvPr/>
        </p:nvSpPr>
        <p:spPr>
          <a:xfrm>
            <a:off x="2523240" y="3584520"/>
            <a:ext cx="2608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Identifier / variable name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94" name="TextBox 120"/>
          <p:cNvSpPr/>
          <p:nvPr/>
        </p:nvSpPr>
        <p:spPr>
          <a:xfrm>
            <a:off x="371520" y="1230840"/>
            <a:ext cx="3497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For readability, bold and lowercase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An Example Grammar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6" name="TextBox 93"/>
          <p:cNvSpPr/>
          <p:nvPr/>
        </p:nvSpPr>
        <p:spPr>
          <a:xfrm>
            <a:off x="13680" y="1523880"/>
            <a:ext cx="1150200" cy="20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Terminals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end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semicolon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assign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plus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97" name="Right Brace 95"/>
          <p:cNvSpPr/>
          <p:nvPr/>
        </p:nvSpPr>
        <p:spPr>
          <a:xfrm>
            <a:off x="685800" y="1905120"/>
            <a:ext cx="228240" cy="45684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8" name="TextBox 96"/>
          <p:cNvSpPr/>
          <p:nvPr/>
        </p:nvSpPr>
        <p:spPr>
          <a:xfrm>
            <a:off x="924480" y="1792080"/>
            <a:ext cx="10954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Program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boundary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99" name="TextBox 98"/>
          <p:cNvSpPr/>
          <p:nvPr/>
        </p:nvSpPr>
        <p:spPr>
          <a:xfrm>
            <a:off x="2216520" y="2248200"/>
            <a:ext cx="22248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Represents “;”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Separates statements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00" name="Freeform 101"/>
          <p:cNvSpPr/>
          <p:nvPr/>
        </p:nvSpPr>
        <p:spPr>
          <a:xfrm>
            <a:off x="772560" y="2905560"/>
            <a:ext cx="1571040" cy="348480"/>
          </a:xfrm>
          <a:custGeom>
            <a:avLst/>
            <a:gdLst/>
            <a:ahLst/>
            <a:rect l="l" t="t" r="r" b="b"/>
            <a:pathLst>
              <a:path w="1571223" h="348667">
                <a:moveTo>
                  <a:pt x="0" y="937"/>
                </a:moveTo>
                <a:cubicBezTo>
                  <a:pt x="5366" y="-1210"/>
                  <a:pt x="10733" y="-3356"/>
                  <a:pt x="141668" y="39574"/>
                </a:cubicBezTo>
                <a:cubicBezTo>
                  <a:pt x="272603" y="82504"/>
                  <a:pt x="547353" y="207000"/>
                  <a:pt x="785612" y="258515"/>
                </a:cubicBezTo>
                <a:cubicBezTo>
                  <a:pt x="1023871" y="310031"/>
                  <a:pt x="1297547" y="329349"/>
                  <a:pt x="1571223" y="348667"/>
                </a:cubicBezTo>
              </a:path>
            </a:pathLst>
          </a:custGeom>
          <a:noFill/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1" name="TextBox 102"/>
          <p:cNvSpPr/>
          <p:nvPr/>
        </p:nvSpPr>
        <p:spPr>
          <a:xfrm>
            <a:off x="2371680" y="3059640"/>
            <a:ext cx="2624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Represents “=“ statement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02" name="Freeform 104"/>
          <p:cNvSpPr/>
          <p:nvPr/>
        </p:nvSpPr>
        <p:spPr>
          <a:xfrm>
            <a:off x="476640" y="3099600"/>
            <a:ext cx="2034360" cy="669240"/>
          </a:xfrm>
          <a:custGeom>
            <a:avLst/>
            <a:gdLst/>
            <a:ahLst/>
            <a:rect l="l" t="t" r="r" b="b"/>
            <a:pathLst>
              <a:path w="2034862" h="669702">
                <a:moveTo>
                  <a:pt x="0" y="0"/>
                </a:moveTo>
                <a:cubicBezTo>
                  <a:pt x="429296" y="182451"/>
                  <a:pt x="858592" y="364902"/>
                  <a:pt x="1197736" y="476519"/>
                </a:cubicBezTo>
                <a:cubicBezTo>
                  <a:pt x="1536880" y="588136"/>
                  <a:pt x="1785871" y="628919"/>
                  <a:pt x="2034862" y="669702"/>
                </a:cubicBezTo>
              </a:path>
            </a:pathLst>
          </a:custGeom>
          <a:noFill/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3" name="TextBox 105"/>
          <p:cNvSpPr/>
          <p:nvPr/>
        </p:nvSpPr>
        <p:spPr>
          <a:xfrm>
            <a:off x="2523240" y="3584520"/>
            <a:ext cx="2608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Identifier / variable name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04" name="TextBox 108"/>
          <p:cNvSpPr/>
          <p:nvPr/>
        </p:nvSpPr>
        <p:spPr>
          <a:xfrm>
            <a:off x="2243880" y="3962520"/>
            <a:ext cx="2671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Represents “+“ expression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05" name="TextBox 120"/>
          <p:cNvSpPr/>
          <p:nvPr/>
        </p:nvSpPr>
        <p:spPr>
          <a:xfrm>
            <a:off x="371520" y="1230840"/>
            <a:ext cx="3497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For readability, bold and lowercase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06" name="Freeform 122"/>
          <p:cNvSpPr/>
          <p:nvPr/>
        </p:nvSpPr>
        <p:spPr>
          <a:xfrm>
            <a:off x="463680" y="3515760"/>
            <a:ext cx="1789920" cy="630720"/>
          </a:xfrm>
          <a:custGeom>
            <a:avLst/>
            <a:gdLst/>
            <a:ahLst/>
            <a:rect l="l" t="t" r="r" b="b"/>
            <a:pathLst>
              <a:path w="1790164" h="631065">
                <a:moveTo>
                  <a:pt x="1790164" y="631065"/>
                </a:moveTo>
                <a:cubicBezTo>
                  <a:pt x="1205248" y="522667"/>
                  <a:pt x="620333" y="414270"/>
                  <a:pt x="321972" y="309093"/>
                </a:cubicBezTo>
                <a:cubicBezTo>
                  <a:pt x="23611" y="203916"/>
                  <a:pt x="11805" y="101958"/>
                  <a:pt x="0" y="0"/>
                </a:cubicBezTo>
              </a:path>
            </a:pathLst>
          </a:custGeom>
          <a:noFill/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7" name="Freeform 14"/>
          <p:cNvSpPr/>
          <p:nvPr/>
        </p:nvSpPr>
        <p:spPr>
          <a:xfrm>
            <a:off x="1143000" y="2537280"/>
            <a:ext cx="1055880" cy="129600"/>
          </a:xfrm>
          <a:custGeom>
            <a:avLst/>
            <a:gdLst/>
            <a:ahLst/>
            <a:rect l="l" t="t" r="r" b="b"/>
            <a:pathLst>
              <a:path w="1056068" h="129894">
                <a:moveTo>
                  <a:pt x="1056068" y="0"/>
                </a:moveTo>
                <a:cubicBezTo>
                  <a:pt x="770586" y="60101"/>
                  <a:pt x="485104" y="120203"/>
                  <a:pt x="309093" y="128789"/>
                </a:cubicBezTo>
                <a:cubicBezTo>
                  <a:pt x="133082" y="137375"/>
                  <a:pt x="66541" y="94445"/>
                  <a:pt x="0" y="51515"/>
                </a:cubicBezTo>
              </a:path>
            </a:pathLst>
          </a:custGeom>
          <a:noFill/>
          <a:ln w="28575">
            <a:solidFill>
              <a:srgbClr val="4f81bd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An Example Grammar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9" name="TextBox 93"/>
          <p:cNvSpPr/>
          <p:nvPr/>
        </p:nvSpPr>
        <p:spPr>
          <a:xfrm>
            <a:off x="13680" y="1523880"/>
            <a:ext cx="1150200" cy="20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Terminals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end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semicolon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assign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plus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10" name="TextBox 94"/>
          <p:cNvSpPr/>
          <p:nvPr/>
        </p:nvSpPr>
        <p:spPr>
          <a:xfrm>
            <a:off x="16560" y="4847400"/>
            <a:ext cx="147348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Nonterminals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Prog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Stmts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Expr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11" name="TextBox 120"/>
          <p:cNvSpPr/>
          <p:nvPr/>
        </p:nvSpPr>
        <p:spPr>
          <a:xfrm>
            <a:off x="371520" y="1230840"/>
            <a:ext cx="3497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For readability, bold and lowercase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An Example Grammar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3" name="TextBox 93"/>
          <p:cNvSpPr/>
          <p:nvPr/>
        </p:nvSpPr>
        <p:spPr>
          <a:xfrm>
            <a:off x="13680" y="1523880"/>
            <a:ext cx="1150200" cy="20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Terminals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end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semicolon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assign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plus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14" name="TextBox 94"/>
          <p:cNvSpPr/>
          <p:nvPr/>
        </p:nvSpPr>
        <p:spPr>
          <a:xfrm>
            <a:off x="16560" y="4847400"/>
            <a:ext cx="147348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Nonterminals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Prog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Stmts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Expr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15" name="TextBox 120"/>
          <p:cNvSpPr/>
          <p:nvPr/>
        </p:nvSpPr>
        <p:spPr>
          <a:xfrm>
            <a:off x="371520" y="1230840"/>
            <a:ext cx="3497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For readability, bold and lowercase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16" name="TextBox 121"/>
          <p:cNvSpPr/>
          <p:nvPr/>
        </p:nvSpPr>
        <p:spPr>
          <a:xfrm>
            <a:off x="154440" y="4572000"/>
            <a:ext cx="4291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For readability, Italics and UpperCamelCase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An Example Grammar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8" name="TextBox 93"/>
          <p:cNvSpPr/>
          <p:nvPr/>
        </p:nvSpPr>
        <p:spPr>
          <a:xfrm>
            <a:off x="13680" y="1523880"/>
            <a:ext cx="1150200" cy="20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Terminals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end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semicolon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assign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plus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19" name="TextBox 94"/>
          <p:cNvSpPr/>
          <p:nvPr/>
        </p:nvSpPr>
        <p:spPr>
          <a:xfrm>
            <a:off x="16560" y="4847400"/>
            <a:ext cx="147348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Nonterminals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Prog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Stmts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Expr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20" name="TextBox 109"/>
          <p:cNvSpPr/>
          <p:nvPr/>
        </p:nvSpPr>
        <p:spPr>
          <a:xfrm>
            <a:off x="1746000" y="5117040"/>
            <a:ext cx="2261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Root of the parse tree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21" name="Straight Connector 114"/>
          <p:cNvSpPr/>
          <p:nvPr/>
        </p:nvSpPr>
        <p:spPr>
          <a:xfrm flipH="1">
            <a:off x="685800" y="5301720"/>
            <a:ext cx="105156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2" name="TextBox 120"/>
          <p:cNvSpPr/>
          <p:nvPr/>
        </p:nvSpPr>
        <p:spPr>
          <a:xfrm>
            <a:off x="371520" y="1230840"/>
            <a:ext cx="3497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For readability, bold and lowercase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23" name="TextBox 121"/>
          <p:cNvSpPr/>
          <p:nvPr/>
        </p:nvSpPr>
        <p:spPr>
          <a:xfrm>
            <a:off x="154440" y="4572000"/>
            <a:ext cx="4291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For readability, Italics and UpperCamelCase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An Example Grammar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5" name="TextBox 93"/>
          <p:cNvSpPr/>
          <p:nvPr/>
        </p:nvSpPr>
        <p:spPr>
          <a:xfrm>
            <a:off x="13680" y="1523880"/>
            <a:ext cx="1150200" cy="20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Terminals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end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semicolon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assign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plus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26" name="TextBox 94"/>
          <p:cNvSpPr/>
          <p:nvPr/>
        </p:nvSpPr>
        <p:spPr>
          <a:xfrm>
            <a:off x="16560" y="4847400"/>
            <a:ext cx="147348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Nonterminals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Prog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Stmts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Expr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27" name="TextBox 109"/>
          <p:cNvSpPr/>
          <p:nvPr/>
        </p:nvSpPr>
        <p:spPr>
          <a:xfrm>
            <a:off x="1746000" y="5117040"/>
            <a:ext cx="2261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Root of the parse tree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28" name="TextBox 110"/>
          <p:cNvSpPr/>
          <p:nvPr/>
        </p:nvSpPr>
        <p:spPr>
          <a:xfrm>
            <a:off x="1760040" y="5421960"/>
            <a:ext cx="1861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List of statements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29" name="Straight Connector 114"/>
          <p:cNvSpPr/>
          <p:nvPr/>
        </p:nvSpPr>
        <p:spPr>
          <a:xfrm flipH="1">
            <a:off x="685800" y="5301720"/>
            <a:ext cx="105156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0" name="Straight Connector 115"/>
          <p:cNvSpPr/>
          <p:nvPr/>
        </p:nvSpPr>
        <p:spPr>
          <a:xfrm flipH="1">
            <a:off x="685800" y="5562360"/>
            <a:ext cx="105156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1" name="TextBox 120"/>
          <p:cNvSpPr/>
          <p:nvPr/>
        </p:nvSpPr>
        <p:spPr>
          <a:xfrm>
            <a:off x="371520" y="1230840"/>
            <a:ext cx="3497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For readability, bold and lowercase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32" name="TextBox 121"/>
          <p:cNvSpPr/>
          <p:nvPr/>
        </p:nvSpPr>
        <p:spPr>
          <a:xfrm>
            <a:off x="154440" y="4572000"/>
            <a:ext cx="4291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For readability, Italics and UpperCamelCase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An Example Grammar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4" name="TextBox 93"/>
          <p:cNvSpPr/>
          <p:nvPr/>
        </p:nvSpPr>
        <p:spPr>
          <a:xfrm>
            <a:off x="13680" y="1523880"/>
            <a:ext cx="1150200" cy="20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Terminals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end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semicolon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assign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plus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35" name="TextBox 94"/>
          <p:cNvSpPr/>
          <p:nvPr/>
        </p:nvSpPr>
        <p:spPr>
          <a:xfrm>
            <a:off x="16560" y="4847400"/>
            <a:ext cx="147348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Nonterminals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Prog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Stmts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Expr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36" name="TextBox 109"/>
          <p:cNvSpPr/>
          <p:nvPr/>
        </p:nvSpPr>
        <p:spPr>
          <a:xfrm>
            <a:off x="1746000" y="5117040"/>
            <a:ext cx="2261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Root of the parse tree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37" name="TextBox 110"/>
          <p:cNvSpPr/>
          <p:nvPr/>
        </p:nvSpPr>
        <p:spPr>
          <a:xfrm>
            <a:off x="1760040" y="5421960"/>
            <a:ext cx="1861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List of statements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38" name="TextBox 111"/>
          <p:cNvSpPr/>
          <p:nvPr/>
        </p:nvSpPr>
        <p:spPr>
          <a:xfrm>
            <a:off x="1758600" y="5726520"/>
            <a:ext cx="1944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A single statement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39" name="Straight Connector 114"/>
          <p:cNvSpPr/>
          <p:nvPr/>
        </p:nvSpPr>
        <p:spPr>
          <a:xfrm flipH="1">
            <a:off x="685800" y="5301720"/>
            <a:ext cx="105156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0" name="Straight Connector 115"/>
          <p:cNvSpPr/>
          <p:nvPr/>
        </p:nvSpPr>
        <p:spPr>
          <a:xfrm flipH="1">
            <a:off x="685800" y="5562360"/>
            <a:ext cx="105156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1" name="Straight Connector 116"/>
          <p:cNvSpPr/>
          <p:nvPr/>
        </p:nvSpPr>
        <p:spPr>
          <a:xfrm flipH="1">
            <a:off x="685800" y="5867280"/>
            <a:ext cx="105156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2" name="TextBox 120"/>
          <p:cNvSpPr/>
          <p:nvPr/>
        </p:nvSpPr>
        <p:spPr>
          <a:xfrm>
            <a:off x="371520" y="1230840"/>
            <a:ext cx="3497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For readability, bold and lowercase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43" name="TextBox 121"/>
          <p:cNvSpPr/>
          <p:nvPr/>
        </p:nvSpPr>
        <p:spPr>
          <a:xfrm>
            <a:off x="154440" y="4572000"/>
            <a:ext cx="4291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For readability, Italics and UpperCamelCase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An Example Grammar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5" name="TextBox 93"/>
          <p:cNvSpPr/>
          <p:nvPr/>
        </p:nvSpPr>
        <p:spPr>
          <a:xfrm>
            <a:off x="13680" y="1523880"/>
            <a:ext cx="1150200" cy="20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Terminals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end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semicolon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assign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plus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46" name="TextBox 94"/>
          <p:cNvSpPr/>
          <p:nvPr/>
        </p:nvSpPr>
        <p:spPr>
          <a:xfrm>
            <a:off x="16560" y="4847400"/>
            <a:ext cx="147348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Nonterminals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Prog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Stmts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Expr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47" name="TextBox 109"/>
          <p:cNvSpPr/>
          <p:nvPr/>
        </p:nvSpPr>
        <p:spPr>
          <a:xfrm>
            <a:off x="1746000" y="5117040"/>
            <a:ext cx="2261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Root of the parse tree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48" name="TextBox 110"/>
          <p:cNvSpPr/>
          <p:nvPr/>
        </p:nvSpPr>
        <p:spPr>
          <a:xfrm>
            <a:off x="1760040" y="5421960"/>
            <a:ext cx="1861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List of statements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49" name="TextBox 111"/>
          <p:cNvSpPr/>
          <p:nvPr/>
        </p:nvSpPr>
        <p:spPr>
          <a:xfrm>
            <a:off x="1758600" y="5726520"/>
            <a:ext cx="1944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A single statement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50" name="TextBox 112"/>
          <p:cNvSpPr/>
          <p:nvPr/>
        </p:nvSpPr>
        <p:spPr>
          <a:xfrm>
            <a:off x="1761840" y="6031440"/>
            <a:ext cx="2750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A mathematical expression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51" name="Straight Connector 114"/>
          <p:cNvSpPr/>
          <p:nvPr/>
        </p:nvSpPr>
        <p:spPr>
          <a:xfrm flipH="1">
            <a:off x="685800" y="5301720"/>
            <a:ext cx="105156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2" name="Straight Connector 115"/>
          <p:cNvSpPr/>
          <p:nvPr/>
        </p:nvSpPr>
        <p:spPr>
          <a:xfrm flipH="1">
            <a:off x="685800" y="5562360"/>
            <a:ext cx="105156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3" name="Straight Connector 116"/>
          <p:cNvSpPr/>
          <p:nvPr/>
        </p:nvSpPr>
        <p:spPr>
          <a:xfrm flipH="1">
            <a:off x="685800" y="5867280"/>
            <a:ext cx="105156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4" name="Straight Connector 117"/>
          <p:cNvSpPr/>
          <p:nvPr/>
        </p:nvSpPr>
        <p:spPr>
          <a:xfrm flipH="1">
            <a:off x="685800" y="6172200"/>
            <a:ext cx="105156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5" name="TextBox 120"/>
          <p:cNvSpPr/>
          <p:nvPr/>
        </p:nvSpPr>
        <p:spPr>
          <a:xfrm>
            <a:off x="371520" y="1230840"/>
            <a:ext cx="3497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For readability, bold and lowercase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56" name="TextBox 121"/>
          <p:cNvSpPr/>
          <p:nvPr/>
        </p:nvSpPr>
        <p:spPr>
          <a:xfrm>
            <a:off x="154440" y="4572000"/>
            <a:ext cx="4291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For readability, Italics and UpperCamelCase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RegExs Are Great!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Perfect for tokenizing a language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They do have some limitations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Limited class of language that cannot specify all programming constructs we need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No notion of structure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Let’s explore both of these issues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" dur="5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2" dur="500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5" dur="500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8" dur="500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3" dur="500"/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TextBox 8"/>
          <p:cNvSpPr/>
          <p:nvPr/>
        </p:nvSpPr>
        <p:spPr>
          <a:xfrm>
            <a:off x="5521320" y="2133720"/>
            <a:ext cx="3391920" cy="283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Productions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       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Prog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→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Stmts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end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    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Stmts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→ Stmts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semicolon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          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|  Stmt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      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Stmt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→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assign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Expr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       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Expr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→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           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| Expr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plus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An Example Grammar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9" name="TextBox 93"/>
          <p:cNvSpPr/>
          <p:nvPr/>
        </p:nvSpPr>
        <p:spPr>
          <a:xfrm>
            <a:off x="13680" y="1523880"/>
            <a:ext cx="1150200" cy="20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Terminals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end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semicolon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assign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plus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60" name="TextBox 94"/>
          <p:cNvSpPr/>
          <p:nvPr/>
        </p:nvSpPr>
        <p:spPr>
          <a:xfrm>
            <a:off x="16560" y="4847400"/>
            <a:ext cx="147348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Nonterminals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Prog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Stmts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Expr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61" name="TextBox 120"/>
          <p:cNvSpPr/>
          <p:nvPr/>
        </p:nvSpPr>
        <p:spPr>
          <a:xfrm>
            <a:off x="371520" y="1230840"/>
            <a:ext cx="3497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For readability, bold and lowercase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62" name="TextBox 121"/>
          <p:cNvSpPr/>
          <p:nvPr/>
        </p:nvSpPr>
        <p:spPr>
          <a:xfrm>
            <a:off x="154440" y="4572000"/>
            <a:ext cx="4291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For readability, Italics and UpperCamelCase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63" name="TextBox 27"/>
          <p:cNvSpPr/>
          <p:nvPr/>
        </p:nvSpPr>
        <p:spPr>
          <a:xfrm>
            <a:off x="5407200" y="1688040"/>
            <a:ext cx="36208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Defines the syntax of legal programs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TextBox 8"/>
          <p:cNvSpPr/>
          <p:nvPr/>
        </p:nvSpPr>
        <p:spPr>
          <a:xfrm>
            <a:off x="5521320" y="2133720"/>
            <a:ext cx="3391920" cy="283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Productions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       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Prog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→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Stmts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end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    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Stmts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→ Stmts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semicolon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          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|  Stmt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      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Stmt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→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assign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Expr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       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Expr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→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           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| Expr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plus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An Example Grammar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6" name="TextBox 93"/>
          <p:cNvSpPr/>
          <p:nvPr/>
        </p:nvSpPr>
        <p:spPr>
          <a:xfrm>
            <a:off x="13680" y="1523880"/>
            <a:ext cx="1150200" cy="20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Terminals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end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semicolon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assign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plus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67" name="TextBox 94"/>
          <p:cNvSpPr/>
          <p:nvPr/>
        </p:nvSpPr>
        <p:spPr>
          <a:xfrm>
            <a:off x="16560" y="4847400"/>
            <a:ext cx="147348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Nonterminals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Prog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Stmts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Expr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68" name="Right Brace 95"/>
          <p:cNvSpPr/>
          <p:nvPr/>
        </p:nvSpPr>
        <p:spPr>
          <a:xfrm>
            <a:off x="685800" y="1905120"/>
            <a:ext cx="228240" cy="45684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9" name="TextBox 96"/>
          <p:cNvSpPr/>
          <p:nvPr/>
        </p:nvSpPr>
        <p:spPr>
          <a:xfrm>
            <a:off x="924480" y="1792080"/>
            <a:ext cx="10954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Program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boundary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70" name="TextBox 98"/>
          <p:cNvSpPr/>
          <p:nvPr/>
        </p:nvSpPr>
        <p:spPr>
          <a:xfrm>
            <a:off x="2216520" y="2248200"/>
            <a:ext cx="22248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Represents “;”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Separates statements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71" name="Freeform 99"/>
          <p:cNvSpPr/>
          <p:nvPr/>
        </p:nvSpPr>
        <p:spPr>
          <a:xfrm>
            <a:off x="1171800" y="2545560"/>
            <a:ext cx="1055880" cy="129600"/>
          </a:xfrm>
          <a:custGeom>
            <a:avLst/>
            <a:gdLst/>
            <a:ahLst/>
            <a:rect l="l" t="t" r="r" b="b"/>
            <a:pathLst>
              <a:path w="1056068" h="129894">
                <a:moveTo>
                  <a:pt x="1056068" y="0"/>
                </a:moveTo>
                <a:cubicBezTo>
                  <a:pt x="770586" y="60101"/>
                  <a:pt x="485104" y="120203"/>
                  <a:pt x="309093" y="128789"/>
                </a:cubicBezTo>
                <a:cubicBezTo>
                  <a:pt x="133082" y="137375"/>
                  <a:pt x="66541" y="94445"/>
                  <a:pt x="0" y="51515"/>
                </a:cubicBezTo>
              </a:path>
            </a:pathLst>
          </a:custGeom>
          <a:noFill/>
          <a:ln>
            <a:solidFill>
              <a:srgbClr val="4bacc6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372" name="Freeform 101"/>
          <p:cNvSpPr/>
          <p:nvPr/>
        </p:nvSpPr>
        <p:spPr>
          <a:xfrm>
            <a:off x="772560" y="2905560"/>
            <a:ext cx="1571040" cy="348480"/>
          </a:xfrm>
          <a:custGeom>
            <a:avLst/>
            <a:gdLst/>
            <a:ahLst/>
            <a:rect l="l" t="t" r="r" b="b"/>
            <a:pathLst>
              <a:path w="1571223" h="348667">
                <a:moveTo>
                  <a:pt x="0" y="937"/>
                </a:moveTo>
                <a:cubicBezTo>
                  <a:pt x="5366" y="-1210"/>
                  <a:pt x="10733" y="-3356"/>
                  <a:pt x="141668" y="39574"/>
                </a:cubicBezTo>
                <a:cubicBezTo>
                  <a:pt x="272603" y="82504"/>
                  <a:pt x="547353" y="207000"/>
                  <a:pt x="785612" y="258515"/>
                </a:cubicBezTo>
                <a:cubicBezTo>
                  <a:pt x="1023871" y="310031"/>
                  <a:pt x="1297547" y="329349"/>
                  <a:pt x="1571223" y="348667"/>
                </a:cubicBezTo>
              </a:path>
            </a:pathLst>
          </a:custGeom>
          <a:noFill/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3" name="TextBox 102"/>
          <p:cNvSpPr/>
          <p:nvPr/>
        </p:nvSpPr>
        <p:spPr>
          <a:xfrm>
            <a:off x="2371680" y="3059640"/>
            <a:ext cx="2624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Represents “=“ statement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74" name="Freeform 104"/>
          <p:cNvSpPr/>
          <p:nvPr/>
        </p:nvSpPr>
        <p:spPr>
          <a:xfrm>
            <a:off x="476640" y="3099600"/>
            <a:ext cx="2034360" cy="669240"/>
          </a:xfrm>
          <a:custGeom>
            <a:avLst/>
            <a:gdLst/>
            <a:ahLst/>
            <a:rect l="l" t="t" r="r" b="b"/>
            <a:pathLst>
              <a:path w="2034862" h="669702">
                <a:moveTo>
                  <a:pt x="0" y="0"/>
                </a:moveTo>
                <a:cubicBezTo>
                  <a:pt x="429296" y="182451"/>
                  <a:pt x="858592" y="364902"/>
                  <a:pt x="1197736" y="476519"/>
                </a:cubicBezTo>
                <a:cubicBezTo>
                  <a:pt x="1536880" y="588136"/>
                  <a:pt x="1785871" y="628919"/>
                  <a:pt x="2034862" y="669702"/>
                </a:cubicBezTo>
              </a:path>
            </a:pathLst>
          </a:custGeom>
          <a:noFill/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5" name="TextBox 105"/>
          <p:cNvSpPr/>
          <p:nvPr/>
        </p:nvSpPr>
        <p:spPr>
          <a:xfrm>
            <a:off x="2523240" y="3584520"/>
            <a:ext cx="2608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Identifier / variable name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76" name="TextBox 108"/>
          <p:cNvSpPr/>
          <p:nvPr/>
        </p:nvSpPr>
        <p:spPr>
          <a:xfrm>
            <a:off x="2243880" y="3962520"/>
            <a:ext cx="2671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Represents “+“ expression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77" name="TextBox 109"/>
          <p:cNvSpPr/>
          <p:nvPr/>
        </p:nvSpPr>
        <p:spPr>
          <a:xfrm>
            <a:off x="1746000" y="5117040"/>
            <a:ext cx="2261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Root of the parse tree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78" name="TextBox 110"/>
          <p:cNvSpPr/>
          <p:nvPr/>
        </p:nvSpPr>
        <p:spPr>
          <a:xfrm>
            <a:off x="1760040" y="5421960"/>
            <a:ext cx="1861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List of statements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79" name="TextBox 111"/>
          <p:cNvSpPr/>
          <p:nvPr/>
        </p:nvSpPr>
        <p:spPr>
          <a:xfrm>
            <a:off x="1758600" y="5726520"/>
            <a:ext cx="1944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A single statement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80" name="TextBox 112"/>
          <p:cNvSpPr/>
          <p:nvPr/>
        </p:nvSpPr>
        <p:spPr>
          <a:xfrm>
            <a:off x="1761840" y="6031440"/>
            <a:ext cx="2750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A mathematical expression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81" name="Straight Connector 114"/>
          <p:cNvSpPr/>
          <p:nvPr/>
        </p:nvSpPr>
        <p:spPr>
          <a:xfrm flipH="1">
            <a:off x="685800" y="5301720"/>
            <a:ext cx="105156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2" name="Straight Connector 115"/>
          <p:cNvSpPr/>
          <p:nvPr/>
        </p:nvSpPr>
        <p:spPr>
          <a:xfrm flipH="1">
            <a:off x="685800" y="5562360"/>
            <a:ext cx="105156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3" name="Straight Connector 116"/>
          <p:cNvSpPr/>
          <p:nvPr/>
        </p:nvSpPr>
        <p:spPr>
          <a:xfrm flipH="1">
            <a:off x="685800" y="5867280"/>
            <a:ext cx="105156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4" name="Straight Connector 117"/>
          <p:cNvSpPr/>
          <p:nvPr/>
        </p:nvSpPr>
        <p:spPr>
          <a:xfrm flipH="1">
            <a:off x="685800" y="6172200"/>
            <a:ext cx="105156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5" name="TextBox 119"/>
          <p:cNvSpPr/>
          <p:nvPr/>
        </p:nvSpPr>
        <p:spPr>
          <a:xfrm>
            <a:off x="5407200" y="1688040"/>
            <a:ext cx="36208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Defines the syntax of legal programs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86" name="TextBox 120"/>
          <p:cNvSpPr/>
          <p:nvPr/>
        </p:nvSpPr>
        <p:spPr>
          <a:xfrm>
            <a:off x="371520" y="1230840"/>
            <a:ext cx="3497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For readability, bold and lowercase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87" name="TextBox 121"/>
          <p:cNvSpPr/>
          <p:nvPr/>
        </p:nvSpPr>
        <p:spPr>
          <a:xfrm>
            <a:off x="154440" y="4572000"/>
            <a:ext cx="4291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For readability, Italics and UpperCamelCase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88" name="Freeform 122"/>
          <p:cNvSpPr/>
          <p:nvPr/>
        </p:nvSpPr>
        <p:spPr>
          <a:xfrm>
            <a:off x="463680" y="3515760"/>
            <a:ext cx="1789920" cy="630720"/>
          </a:xfrm>
          <a:custGeom>
            <a:avLst/>
            <a:gdLst/>
            <a:ahLst/>
            <a:rect l="l" t="t" r="r" b="b"/>
            <a:pathLst>
              <a:path w="1790164" h="631065">
                <a:moveTo>
                  <a:pt x="1790164" y="631065"/>
                </a:moveTo>
                <a:cubicBezTo>
                  <a:pt x="1205248" y="522667"/>
                  <a:pt x="620333" y="414270"/>
                  <a:pt x="321972" y="309093"/>
                </a:cubicBezTo>
                <a:cubicBezTo>
                  <a:pt x="23611" y="203916"/>
                  <a:pt x="11805" y="101958"/>
                  <a:pt x="0" y="0"/>
                </a:cubicBezTo>
              </a:path>
            </a:pathLst>
          </a:custGeom>
          <a:noFill/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TextBox 8"/>
          <p:cNvSpPr/>
          <p:nvPr/>
        </p:nvSpPr>
        <p:spPr>
          <a:xfrm>
            <a:off x="17640" y="-12960"/>
            <a:ext cx="3392280" cy="283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Productions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Prog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→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Stmts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end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Stmts →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Stmts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semicolon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          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| 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→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assign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Expr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Expr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→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           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|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Expr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plus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Rectangle 5"/>
          <p:cNvSpPr/>
          <p:nvPr/>
        </p:nvSpPr>
        <p:spPr>
          <a:xfrm>
            <a:off x="-380880" y="3095280"/>
            <a:ext cx="769572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        </a:t>
            </a: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Derivation Sequence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391" name="TextBox 8"/>
          <p:cNvSpPr/>
          <p:nvPr/>
        </p:nvSpPr>
        <p:spPr>
          <a:xfrm>
            <a:off x="17640" y="-12960"/>
            <a:ext cx="3392280" cy="283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Productions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Prog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→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Stmts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end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Stmts →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Stmts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semicolon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          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| 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→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assign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Expr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Expr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→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           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|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Expr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plus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Rectangle 5"/>
          <p:cNvSpPr/>
          <p:nvPr/>
        </p:nvSpPr>
        <p:spPr>
          <a:xfrm>
            <a:off x="-380880" y="3095280"/>
            <a:ext cx="76957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        </a:t>
            </a: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Derivation Sequence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      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93" name="TextBox 8"/>
          <p:cNvSpPr/>
          <p:nvPr/>
        </p:nvSpPr>
        <p:spPr>
          <a:xfrm>
            <a:off x="17640" y="-12960"/>
            <a:ext cx="3392280" cy="283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Productions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Prog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→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Stmts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end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Stmts →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Stmts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semicolon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          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| 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→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assign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Expr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Expr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→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           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|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Expr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plus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94" name="Rectangle 66"/>
          <p:cNvSpPr/>
          <p:nvPr/>
        </p:nvSpPr>
        <p:spPr>
          <a:xfrm>
            <a:off x="5693400" y="-14040"/>
            <a:ext cx="1161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Parse Tree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Rectangle 5"/>
          <p:cNvSpPr/>
          <p:nvPr/>
        </p:nvSpPr>
        <p:spPr>
          <a:xfrm>
            <a:off x="-380880" y="3095280"/>
            <a:ext cx="76957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        </a:t>
            </a: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Derivation Sequence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      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96" name="TextBox 8"/>
          <p:cNvSpPr/>
          <p:nvPr/>
        </p:nvSpPr>
        <p:spPr>
          <a:xfrm>
            <a:off x="17640" y="-12960"/>
            <a:ext cx="3392280" cy="283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Productions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Prog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→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Stmts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end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Stmts →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Stmts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semicolon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          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| 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→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assign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Expr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Expr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→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           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|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Expr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plus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97" name="Rectangle 66"/>
          <p:cNvSpPr/>
          <p:nvPr/>
        </p:nvSpPr>
        <p:spPr>
          <a:xfrm>
            <a:off x="5693400" y="-14040"/>
            <a:ext cx="1161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Parse Tree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98" name="Rectangle 84"/>
          <p:cNvSpPr/>
          <p:nvPr/>
        </p:nvSpPr>
        <p:spPr>
          <a:xfrm>
            <a:off x="7525080" y="4145760"/>
            <a:ext cx="522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Key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99" name="TextBox 85"/>
          <p:cNvSpPr/>
          <p:nvPr/>
        </p:nvSpPr>
        <p:spPr>
          <a:xfrm>
            <a:off x="7618320" y="4640400"/>
            <a:ext cx="98712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terminal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00" name="TextBox 86"/>
          <p:cNvSpPr/>
          <p:nvPr/>
        </p:nvSpPr>
        <p:spPr>
          <a:xfrm>
            <a:off x="7640280" y="5100840"/>
            <a:ext cx="134388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Nonterminal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01" name="Oval 87"/>
          <p:cNvSpPr/>
          <p:nvPr/>
        </p:nvSpPr>
        <p:spPr>
          <a:xfrm>
            <a:off x="7607520" y="5622480"/>
            <a:ext cx="945720" cy="70164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Rule used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Rectangle 5"/>
          <p:cNvSpPr/>
          <p:nvPr/>
        </p:nvSpPr>
        <p:spPr>
          <a:xfrm>
            <a:off x="-380880" y="3095280"/>
            <a:ext cx="769572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        </a:t>
            </a: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Derivation Sequence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       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Prog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403" name="TextBox 8"/>
          <p:cNvSpPr/>
          <p:nvPr/>
        </p:nvSpPr>
        <p:spPr>
          <a:xfrm>
            <a:off x="17640" y="-12960"/>
            <a:ext cx="3392280" cy="283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Productions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Prog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→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Stmts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end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Stmts →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Stmts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semicolon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          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| 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→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assign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Expr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Expr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→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           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|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Expr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plus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04" name="TextBox 47"/>
          <p:cNvSpPr/>
          <p:nvPr/>
        </p:nvSpPr>
        <p:spPr>
          <a:xfrm>
            <a:off x="5987520" y="445680"/>
            <a:ext cx="61092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Prog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05" name="Rectangle 66"/>
          <p:cNvSpPr/>
          <p:nvPr/>
        </p:nvSpPr>
        <p:spPr>
          <a:xfrm>
            <a:off x="5693400" y="-14040"/>
            <a:ext cx="1161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Parse Tree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06" name="Rectangle 84"/>
          <p:cNvSpPr/>
          <p:nvPr/>
        </p:nvSpPr>
        <p:spPr>
          <a:xfrm>
            <a:off x="7525080" y="4145760"/>
            <a:ext cx="522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Key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07" name="TextBox 85"/>
          <p:cNvSpPr/>
          <p:nvPr/>
        </p:nvSpPr>
        <p:spPr>
          <a:xfrm>
            <a:off x="7618320" y="4640400"/>
            <a:ext cx="98712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terminal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08" name="TextBox 86"/>
          <p:cNvSpPr/>
          <p:nvPr/>
        </p:nvSpPr>
        <p:spPr>
          <a:xfrm>
            <a:off x="7640280" y="5100840"/>
            <a:ext cx="134388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Nonterminal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09" name="Oval 87"/>
          <p:cNvSpPr/>
          <p:nvPr/>
        </p:nvSpPr>
        <p:spPr>
          <a:xfrm>
            <a:off x="7607520" y="5622480"/>
            <a:ext cx="945720" cy="70164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Rule used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Rectangle 5"/>
          <p:cNvSpPr/>
          <p:nvPr/>
        </p:nvSpPr>
        <p:spPr>
          <a:xfrm>
            <a:off x="-380880" y="3095280"/>
            <a:ext cx="76957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        </a:t>
            </a: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Derivation Sequence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       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Prog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Stmts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end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11" name="TextBox 8"/>
          <p:cNvSpPr/>
          <p:nvPr/>
        </p:nvSpPr>
        <p:spPr>
          <a:xfrm>
            <a:off x="17640" y="-12960"/>
            <a:ext cx="3392280" cy="283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Productions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Prog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→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Stmts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end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Stmts →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Stmts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semicolon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          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| 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→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assign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Expr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Expr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→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           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|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Expr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plus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12" name="TextBox 47"/>
          <p:cNvSpPr/>
          <p:nvPr/>
        </p:nvSpPr>
        <p:spPr>
          <a:xfrm>
            <a:off x="5987520" y="445680"/>
            <a:ext cx="61092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Prog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13" name="Rectangle 66"/>
          <p:cNvSpPr/>
          <p:nvPr/>
        </p:nvSpPr>
        <p:spPr>
          <a:xfrm>
            <a:off x="5693400" y="-14040"/>
            <a:ext cx="1161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Parse Tree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14" name="Oval 74"/>
          <p:cNvSpPr/>
          <p:nvPr/>
        </p:nvSpPr>
        <p:spPr>
          <a:xfrm>
            <a:off x="2743200" y="3416040"/>
            <a:ext cx="380520" cy="31752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15" name="Rectangle 84"/>
          <p:cNvSpPr/>
          <p:nvPr/>
        </p:nvSpPr>
        <p:spPr>
          <a:xfrm>
            <a:off x="7525080" y="4145760"/>
            <a:ext cx="522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Key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16" name="TextBox 85"/>
          <p:cNvSpPr/>
          <p:nvPr/>
        </p:nvSpPr>
        <p:spPr>
          <a:xfrm>
            <a:off x="7618320" y="4640400"/>
            <a:ext cx="98712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terminal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17" name="TextBox 86"/>
          <p:cNvSpPr/>
          <p:nvPr/>
        </p:nvSpPr>
        <p:spPr>
          <a:xfrm>
            <a:off x="7640280" y="5100840"/>
            <a:ext cx="134388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Nonterminal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18" name="Oval 87"/>
          <p:cNvSpPr/>
          <p:nvPr/>
        </p:nvSpPr>
        <p:spPr>
          <a:xfrm>
            <a:off x="7607520" y="5622480"/>
            <a:ext cx="945720" cy="70164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Rule used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Rectangle 5"/>
          <p:cNvSpPr/>
          <p:nvPr/>
        </p:nvSpPr>
        <p:spPr>
          <a:xfrm>
            <a:off x="-380880" y="3095280"/>
            <a:ext cx="76957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        </a:t>
            </a: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Derivation Sequence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       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Prog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Stmts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end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20" name="TextBox 8"/>
          <p:cNvSpPr/>
          <p:nvPr/>
        </p:nvSpPr>
        <p:spPr>
          <a:xfrm>
            <a:off x="17640" y="-12960"/>
            <a:ext cx="3392280" cy="283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Productions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Prog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→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Stmts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end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Stmts →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Stmts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semicolon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          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| 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→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assign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Expr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Expr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→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           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|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Expr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plus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21" name="TextBox 44"/>
          <p:cNvSpPr/>
          <p:nvPr/>
        </p:nvSpPr>
        <p:spPr>
          <a:xfrm>
            <a:off x="6860880" y="1066680"/>
            <a:ext cx="54072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end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22" name="TextBox 45"/>
          <p:cNvSpPr/>
          <p:nvPr/>
        </p:nvSpPr>
        <p:spPr>
          <a:xfrm>
            <a:off x="5024520" y="1066680"/>
            <a:ext cx="70524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23" name="TextBox 46"/>
          <p:cNvSpPr/>
          <p:nvPr/>
        </p:nvSpPr>
        <p:spPr>
          <a:xfrm>
            <a:off x="5941080" y="1066680"/>
            <a:ext cx="70380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24" name="TextBox 47"/>
          <p:cNvSpPr/>
          <p:nvPr/>
        </p:nvSpPr>
        <p:spPr>
          <a:xfrm>
            <a:off x="5987520" y="445680"/>
            <a:ext cx="61092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Prog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25" name="Straight Connector 53"/>
          <p:cNvSpPr/>
          <p:nvPr/>
        </p:nvSpPr>
        <p:spPr>
          <a:xfrm>
            <a:off x="6293160" y="814680"/>
            <a:ext cx="360" cy="25200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426" name="Straight Connector 61"/>
          <p:cNvSpPr/>
          <p:nvPr/>
        </p:nvSpPr>
        <p:spPr>
          <a:xfrm flipH="1">
            <a:off x="5377320" y="814680"/>
            <a:ext cx="915840" cy="25200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427" name="Straight Connector 64"/>
          <p:cNvSpPr/>
          <p:nvPr/>
        </p:nvSpPr>
        <p:spPr>
          <a:xfrm>
            <a:off x="6293160" y="814680"/>
            <a:ext cx="838080" cy="25200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428" name="Rectangle 66"/>
          <p:cNvSpPr/>
          <p:nvPr/>
        </p:nvSpPr>
        <p:spPr>
          <a:xfrm>
            <a:off x="5693400" y="-14040"/>
            <a:ext cx="1161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Parse Tree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29" name="Rectangle 84"/>
          <p:cNvSpPr/>
          <p:nvPr/>
        </p:nvSpPr>
        <p:spPr>
          <a:xfrm>
            <a:off x="7525080" y="4145760"/>
            <a:ext cx="522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Key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30" name="TextBox 85"/>
          <p:cNvSpPr/>
          <p:nvPr/>
        </p:nvSpPr>
        <p:spPr>
          <a:xfrm>
            <a:off x="7618320" y="4640400"/>
            <a:ext cx="98712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terminal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31" name="TextBox 86"/>
          <p:cNvSpPr/>
          <p:nvPr/>
        </p:nvSpPr>
        <p:spPr>
          <a:xfrm>
            <a:off x="7640280" y="5100840"/>
            <a:ext cx="134388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Nonterminal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32" name="Oval 87"/>
          <p:cNvSpPr/>
          <p:nvPr/>
        </p:nvSpPr>
        <p:spPr>
          <a:xfrm>
            <a:off x="7607520" y="5622480"/>
            <a:ext cx="945720" cy="70164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Rule used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33" name="Oval 16"/>
          <p:cNvSpPr/>
          <p:nvPr/>
        </p:nvSpPr>
        <p:spPr>
          <a:xfrm>
            <a:off x="2743200" y="3416040"/>
            <a:ext cx="380520" cy="31752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1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Rectangle 5"/>
          <p:cNvSpPr/>
          <p:nvPr/>
        </p:nvSpPr>
        <p:spPr>
          <a:xfrm>
            <a:off x="-380880" y="3095280"/>
            <a:ext cx="769572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        </a:t>
            </a: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Derivation Sequence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       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Prog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Stmts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end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Stmts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semicolon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 end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35" name="TextBox 8"/>
          <p:cNvSpPr/>
          <p:nvPr/>
        </p:nvSpPr>
        <p:spPr>
          <a:xfrm>
            <a:off x="17640" y="-12960"/>
            <a:ext cx="3392280" cy="283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Productions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Prog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→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Stmts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end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Stmts →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Stmts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semicolon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          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| 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→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assign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Expr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Expr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→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           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|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Expr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plus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36" name="TextBox 36"/>
          <p:cNvSpPr/>
          <p:nvPr/>
        </p:nvSpPr>
        <p:spPr>
          <a:xfrm>
            <a:off x="7236000" y="1840320"/>
            <a:ext cx="61560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37" name="TextBox 41"/>
          <p:cNvSpPr/>
          <p:nvPr/>
        </p:nvSpPr>
        <p:spPr>
          <a:xfrm>
            <a:off x="4654440" y="1840320"/>
            <a:ext cx="70380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38" name="TextBox 44"/>
          <p:cNvSpPr/>
          <p:nvPr/>
        </p:nvSpPr>
        <p:spPr>
          <a:xfrm>
            <a:off x="6860880" y="1066680"/>
            <a:ext cx="54072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end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39" name="TextBox 45"/>
          <p:cNvSpPr/>
          <p:nvPr/>
        </p:nvSpPr>
        <p:spPr>
          <a:xfrm>
            <a:off x="5024520" y="1066680"/>
            <a:ext cx="70524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40" name="TextBox 46"/>
          <p:cNvSpPr/>
          <p:nvPr/>
        </p:nvSpPr>
        <p:spPr>
          <a:xfrm>
            <a:off x="5941080" y="1066680"/>
            <a:ext cx="70380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41" name="TextBox 47"/>
          <p:cNvSpPr/>
          <p:nvPr/>
        </p:nvSpPr>
        <p:spPr>
          <a:xfrm>
            <a:off x="5987520" y="445680"/>
            <a:ext cx="61092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Prog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42" name="TextBox 48"/>
          <p:cNvSpPr/>
          <p:nvPr/>
        </p:nvSpPr>
        <p:spPr>
          <a:xfrm>
            <a:off x="5717880" y="1840320"/>
            <a:ext cx="115020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semicolon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43" name="Straight Connector 53"/>
          <p:cNvSpPr/>
          <p:nvPr/>
        </p:nvSpPr>
        <p:spPr>
          <a:xfrm>
            <a:off x="6293160" y="814680"/>
            <a:ext cx="360" cy="25200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444" name="Straight Connector 55"/>
          <p:cNvSpPr/>
          <p:nvPr/>
        </p:nvSpPr>
        <p:spPr>
          <a:xfrm flipH="1">
            <a:off x="5006160" y="1436040"/>
            <a:ext cx="1287000" cy="40428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445" name="Straight Connector 57"/>
          <p:cNvSpPr/>
          <p:nvPr/>
        </p:nvSpPr>
        <p:spPr>
          <a:xfrm>
            <a:off x="6293160" y="1436040"/>
            <a:ext cx="0" cy="40428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446" name="Straight Connector 59"/>
          <p:cNvSpPr/>
          <p:nvPr/>
        </p:nvSpPr>
        <p:spPr>
          <a:xfrm>
            <a:off x="6293160" y="1436040"/>
            <a:ext cx="1250640" cy="40428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447" name="Straight Connector 61"/>
          <p:cNvSpPr/>
          <p:nvPr/>
        </p:nvSpPr>
        <p:spPr>
          <a:xfrm flipH="1">
            <a:off x="5377320" y="814680"/>
            <a:ext cx="915840" cy="25200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448" name="Straight Connector 64"/>
          <p:cNvSpPr/>
          <p:nvPr/>
        </p:nvSpPr>
        <p:spPr>
          <a:xfrm>
            <a:off x="6293160" y="814680"/>
            <a:ext cx="838080" cy="25200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449" name="Rectangle 66"/>
          <p:cNvSpPr/>
          <p:nvPr/>
        </p:nvSpPr>
        <p:spPr>
          <a:xfrm>
            <a:off x="5693400" y="-14040"/>
            <a:ext cx="1161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Parse Tree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50" name="Oval 77"/>
          <p:cNvSpPr/>
          <p:nvPr/>
        </p:nvSpPr>
        <p:spPr>
          <a:xfrm>
            <a:off x="4191120" y="3657600"/>
            <a:ext cx="380520" cy="31752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2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51" name="Rectangle 84"/>
          <p:cNvSpPr/>
          <p:nvPr/>
        </p:nvSpPr>
        <p:spPr>
          <a:xfrm>
            <a:off x="7525080" y="4145760"/>
            <a:ext cx="522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Key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52" name="TextBox 85"/>
          <p:cNvSpPr/>
          <p:nvPr/>
        </p:nvSpPr>
        <p:spPr>
          <a:xfrm>
            <a:off x="7618320" y="4640400"/>
            <a:ext cx="98712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terminal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53" name="TextBox 86"/>
          <p:cNvSpPr/>
          <p:nvPr/>
        </p:nvSpPr>
        <p:spPr>
          <a:xfrm>
            <a:off x="7640280" y="5100840"/>
            <a:ext cx="134388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Nonterminal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54" name="Oval 87"/>
          <p:cNvSpPr/>
          <p:nvPr/>
        </p:nvSpPr>
        <p:spPr>
          <a:xfrm>
            <a:off x="7607520" y="5622480"/>
            <a:ext cx="945720" cy="70164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Rule used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55" name="Oval 23"/>
          <p:cNvSpPr/>
          <p:nvPr/>
        </p:nvSpPr>
        <p:spPr>
          <a:xfrm>
            <a:off x="2743200" y="3416040"/>
            <a:ext cx="380520" cy="31752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1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Limitations of RegExps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8000"/>
          </a:bodyPr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Cannot handle “matching”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marL="225360" indent="-22536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E.g., language of balanced parentheses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marL="4572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   </a:t>
            </a: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L</a:t>
            </a:r>
            <a:r>
              <a:rPr b="0" lang="en-US" sz="2800" spc="-1" strike="noStrike" baseline="-25000">
                <a:solidFill>
                  <a:srgbClr val="000000"/>
                </a:solidFill>
                <a:latin typeface="Calibri Light"/>
              </a:rPr>
              <a:t>()</a:t>
            </a: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 = </a:t>
            </a:r>
            <a:r>
              <a:rPr b="1" lang="en-US" sz="2800" spc="-1" strike="noStrike">
                <a:solidFill>
                  <a:srgbClr val="000000"/>
                </a:solidFill>
                <a:latin typeface="Calibri Light"/>
              </a:rPr>
              <a:t>{</a:t>
            </a: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 (</a:t>
            </a:r>
            <a:r>
              <a:rPr b="0" lang="en-US" sz="2800" spc="-1" strike="noStrike" baseline="30000">
                <a:solidFill>
                  <a:srgbClr val="000000"/>
                </a:solidFill>
                <a:latin typeface="Calibri Light"/>
              </a:rPr>
              <a:t>n </a:t>
            </a: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)</a:t>
            </a:r>
            <a:r>
              <a:rPr b="0" lang="en-US" sz="2800" spc="-1" strike="noStrike" baseline="30000">
                <a:solidFill>
                  <a:srgbClr val="000000"/>
                </a:solidFill>
                <a:latin typeface="Calibri Light"/>
              </a:rPr>
              <a:t>n</a:t>
            </a: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  where n &gt; 0</a:t>
            </a:r>
            <a:r>
              <a:rPr b="1" lang="en-US" sz="2800" spc="-1" strike="noStrike">
                <a:solidFill>
                  <a:srgbClr val="000000"/>
                </a:solidFill>
                <a:latin typeface="Calibri Light"/>
              </a:rPr>
              <a:t>}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 marL="4572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rgbClr val="000000"/>
                </a:solidFill>
                <a:latin typeface="Calibri Light"/>
              </a:rPr>
              <a:t>No DFA exists for this language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 marL="169920" indent="-16992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Calibri Light"/>
              </a:rPr>
              <a:t>Intuition:</a:t>
            </a: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 A given FSM only has a fixed, finite amount of memory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For an FSM, memory = the states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With a fixed, finite amount of memory, how could an FSM remember how many “(“ characters it has seen?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Rectangle 5"/>
          <p:cNvSpPr/>
          <p:nvPr/>
        </p:nvSpPr>
        <p:spPr>
          <a:xfrm>
            <a:off x="-380880" y="3095280"/>
            <a:ext cx="769572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        </a:t>
            </a: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Derivation Sequence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       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Prog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Stmts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end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Stmts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semicolon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 end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Stmt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semicolon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 end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57" name="TextBox 8"/>
          <p:cNvSpPr/>
          <p:nvPr/>
        </p:nvSpPr>
        <p:spPr>
          <a:xfrm>
            <a:off x="17640" y="-12960"/>
            <a:ext cx="3392280" cy="283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Productions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Prog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→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Stmts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end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Stmts →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Stmts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semicolon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          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| 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→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assign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Expr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Expr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→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           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|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Expr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plus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58" name="TextBox 36"/>
          <p:cNvSpPr/>
          <p:nvPr/>
        </p:nvSpPr>
        <p:spPr>
          <a:xfrm>
            <a:off x="7236000" y="1840320"/>
            <a:ext cx="61560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59" name="TextBox 37"/>
          <p:cNvSpPr/>
          <p:nvPr/>
        </p:nvSpPr>
        <p:spPr>
          <a:xfrm>
            <a:off x="4715640" y="2436480"/>
            <a:ext cx="61560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60" name="TextBox 41"/>
          <p:cNvSpPr/>
          <p:nvPr/>
        </p:nvSpPr>
        <p:spPr>
          <a:xfrm>
            <a:off x="4654440" y="1840320"/>
            <a:ext cx="70380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61" name="Straight Connector 42"/>
          <p:cNvSpPr/>
          <p:nvPr/>
        </p:nvSpPr>
        <p:spPr>
          <a:xfrm>
            <a:off x="5006160" y="2209680"/>
            <a:ext cx="17280" cy="2264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462" name="TextBox 44"/>
          <p:cNvSpPr/>
          <p:nvPr/>
        </p:nvSpPr>
        <p:spPr>
          <a:xfrm>
            <a:off x="6860880" y="1066680"/>
            <a:ext cx="54072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end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63" name="TextBox 45"/>
          <p:cNvSpPr/>
          <p:nvPr/>
        </p:nvSpPr>
        <p:spPr>
          <a:xfrm>
            <a:off x="5024520" y="1066680"/>
            <a:ext cx="70524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64" name="TextBox 46"/>
          <p:cNvSpPr/>
          <p:nvPr/>
        </p:nvSpPr>
        <p:spPr>
          <a:xfrm>
            <a:off x="5941080" y="1066680"/>
            <a:ext cx="70380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65" name="TextBox 47"/>
          <p:cNvSpPr/>
          <p:nvPr/>
        </p:nvSpPr>
        <p:spPr>
          <a:xfrm>
            <a:off x="5987520" y="445680"/>
            <a:ext cx="61092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Prog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66" name="TextBox 48"/>
          <p:cNvSpPr/>
          <p:nvPr/>
        </p:nvSpPr>
        <p:spPr>
          <a:xfrm>
            <a:off x="5717880" y="1840320"/>
            <a:ext cx="115020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semicolon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67" name="Straight Connector 53"/>
          <p:cNvSpPr/>
          <p:nvPr/>
        </p:nvSpPr>
        <p:spPr>
          <a:xfrm>
            <a:off x="6293160" y="814680"/>
            <a:ext cx="360" cy="25200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468" name="Straight Connector 55"/>
          <p:cNvSpPr/>
          <p:nvPr/>
        </p:nvSpPr>
        <p:spPr>
          <a:xfrm flipH="1">
            <a:off x="5006160" y="1436040"/>
            <a:ext cx="1287000" cy="40428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469" name="Straight Connector 57"/>
          <p:cNvSpPr/>
          <p:nvPr/>
        </p:nvSpPr>
        <p:spPr>
          <a:xfrm>
            <a:off x="6293160" y="1436040"/>
            <a:ext cx="0" cy="40428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470" name="Straight Connector 59"/>
          <p:cNvSpPr/>
          <p:nvPr/>
        </p:nvSpPr>
        <p:spPr>
          <a:xfrm>
            <a:off x="6293160" y="1436040"/>
            <a:ext cx="1250640" cy="40428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471" name="Straight Connector 61"/>
          <p:cNvSpPr/>
          <p:nvPr/>
        </p:nvSpPr>
        <p:spPr>
          <a:xfrm flipH="1">
            <a:off x="5377320" y="814680"/>
            <a:ext cx="915840" cy="25200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472" name="Straight Connector 64"/>
          <p:cNvSpPr/>
          <p:nvPr/>
        </p:nvSpPr>
        <p:spPr>
          <a:xfrm>
            <a:off x="6293160" y="814680"/>
            <a:ext cx="838080" cy="25200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473" name="Rectangle 66"/>
          <p:cNvSpPr/>
          <p:nvPr/>
        </p:nvSpPr>
        <p:spPr>
          <a:xfrm>
            <a:off x="5693400" y="-14040"/>
            <a:ext cx="1161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Parse Tree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74" name="Oval 78"/>
          <p:cNvSpPr/>
          <p:nvPr/>
        </p:nvSpPr>
        <p:spPr>
          <a:xfrm>
            <a:off x="4191120" y="4038480"/>
            <a:ext cx="380520" cy="31752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3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75" name="Rectangle 84"/>
          <p:cNvSpPr/>
          <p:nvPr/>
        </p:nvSpPr>
        <p:spPr>
          <a:xfrm>
            <a:off x="7525080" y="4145760"/>
            <a:ext cx="522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Key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76" name="TextBox 85"/>
          <p:cNvSpPr/>
          <p:nvPr/>
        </p:nvSpPr>
        <p:spPr>
          <a:xfrm>
            <a:off x="7618320" y="4640400"/>
            <a:ext cx="98712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terminal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77" name="TextBox 86"/>
          <p:cNvSpPr/>
          <p:nvPr/>
        </p:nvSpPr>
        <p:spPr>
          <a:xfrm>
            <a:off x="7640280" y="5100840"/>
            <a:ext cx="134388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Nonterminal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78" name="Oval 87"/>
          <p:cNvSpPr/>
          <p:nvPr/>
        </p:nvSpPr>
        <p:spPr>
          <a:xfrm>
            <a:off x="7607520" y="5622480"/>
            <a:ext cx="945720" cy="70164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Rule used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79" name="Oval 26"/>
          <p:cNvSpPr/>
          <p:nvPr/>
        </p:nvSpPr>
        <p:spPr>
          <a:xfrm>
            <a:off x="4191120" y="3657600"/>
            <a:ext cx="380520" cy="31752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2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80" name="Oval 27"/>
          <p:cNvSpPr/>
          <p:nvPr/>
        </p:nvSpPr>
        <p:spPr>
          <a:xfrm>
            <a:off x="2743200" y="3416040"/>
            <a:ext cx="380520" cy="31752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1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Rectangle 5"/>
          <p:cNvSpPr/>
          <p:nvPr/>
        </p:nvSpPr>
        <p:spPr>
          <a:xfrm>
            <a:off x="-380880" y="3095280"/>
            <a:ext cx="769572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        </a:t>
            </a: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Derivation Sequence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       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Prog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Stmts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end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Stmts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semicolon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 end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Stmt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semicolon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 end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assign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Expr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semicolon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 end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482" name="TextBox 8"/>
          <p:cNvSpPr/>
          <p:nvPr/>
        </p:nvSpPr>
        <p:spPr>
          <a:xfrm>
            <a:off x="17640" y="-12960"/>
            <a:ext cx="3392280" cy="283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Productions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Prog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→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Stmts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end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Stmts →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Stmts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semicolon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          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| 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→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assign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Expr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Expr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→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           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|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Expr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plus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83" name="TextBox 31"/>
          <p:cNvSpPr/>
          <p:nvPr/>
        </p:nvSpPr>
        <p:spPr>
          <a:xfrm>
            <a:off x="4200480" y="3166920"/>
            <a:ext cx="35928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84" name="TextBox 32"/>
          <p:cNvSpPr/>
          <p:nvPr/>
        </p:nvSpPr>
        <p:spPr>
          <a:xfrm>
            <a:off x="5479920" y="3166920"/>
            <a:ext cx="59112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Expr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85" name="TextBox 33"/>
          <p:cNvSpPr/>
          <p:nvPr/>
        </p:nvSpPr>
        <p:spPr>
          <a:xfrm>
            <a:off x="4633560" y="3166920"/>
            <a:ext cx="76320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assign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86" name="TextBox 36"/>
          <p:cNvSpPr/>
          <p:nvPr/>
        </p:nvSpPr>
        <p:spPr>
          <a:xfrm>
            <a:off x="7236000" y="1840320"/>
            <a:ext cx="61560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87" name="TextBox 37"/>
          <p:cNvSpPr/>
          <p:nvPr/>
        </p:nvSpPr>
        <p:spPr>
          <a:xfrm>
            <a:off x="4715640" y="2436480"/>
            <a:ext cx="61560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88" name="Straight Connector 38"/>
          <p:cNvSpPr/>
          <p:nvPr/>
        </p:nvSpPr>
        <p:spPr>
          <a:xfrm flipH="1">
            <a:off x="4449240" y="2805480"/>
            <a:ext cx="574200" cy="3614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489" name="Straight Connector 39"/>
          <p:cNvSpPr/>
          <p:nvPr/>
        </p:nvSpPr>
        <p:spPr>
          <a:xfrm>
            <a:off x="5023440" y="2805480"/>
            <a:ext cx="585720" cy="3614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490" name="Straight Connector 40"/>
          <p:cNvSpPr/>
          <p:nvPr/>
        </p:nvSpPr>
        <p:spPr>
          <a:xfrm>
            <a:off x="5023440" y="2805480"/>
            <a:ext cx="360" cy="3614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491" name="TextBox 41"/>
          <p:cNvSpPr/>
          <p:nvPr/>
        </p:nvSpPr>
        <p:spPr>
          <a:xfrm>
            <a:off x="4654440" y="1840320"/>
            <a:ext cx="70380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92" name="Straight Connector 42"/>
          <p:cNvSpPr/>
          <p:nvPr/>
        </p:nvSpPr>
        <p:spPr>
          <a:xfrm>
            <a:off x="5006160" y="2209680"/>
            <a:ext cx="17280" cy="2264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493" name="TextBox 44"/>
          <p:cNvSpPr/>
          <p:nvPr/>
        </p:nvSpPr>
        <p:spPr>
          <a:xfrm>
            <a:off x="6860880" y="1066680"/>
            <a:ext cx="54072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end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94" name="TextBox 45"/>
          <p:cNvSpPr/>
          <p:nvPr/>
        </p:nvSpPr>
        <p:spPr>
          <a:xfrm>
            <a:off x="5024520" y="1066680"/>
            <a:ext cx="70524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95" name="TextBox 46"/>
          <p:cNvSpPr/>
          <p:nvPr/>
        </p:nvSpPr>
        <p:spPr>
          <a:xfrm>
            <a:off x="5941080" y="1066680"/>
            <a:ext cx="70380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96" name="TextBox 47"/>
          <p:cNvSpPr/>
          <p:nvPr/>
        </p:nvSpPr>
        <p:spPr>
          <a:xfrm>
            <a:off x="5987520" y="445680"/>
            <a:ext cx="61092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Prog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97" name="TextBox 48"/>
          <p:cNvSpPr/>
          <p:nvPr/>
        </p:nvSpPr>
        <p:spPr>
          <a:xfrm>
            <a:off x="5717880" y="1840320"/>
            <a:ext cx="115020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semicolon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98" name="Straight Connector 53"/>
          <p:cNvSpPr/>
          <p:nvPr/>
        </p:nvSpPr>
        <p:spPr>
          <a:xfrm>
            <a:off x="6293160" y="814680"/>
            <a:ext cx="360" cy="25200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499" name="Straight Connector 55"/>
          <p:cNvSpPr/>
          <p:nvPr/>
        </p:nvSpPr>
        <p:spPr>
          <a:xfrm flipH="1">
            <a:off x="5006160" y="1436040"/>
            <a:ext cx="1287000" cy="40428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500" name="Straight Connector 57"/>
          <p:cNvSpPr/>
          <p:nvPr/>
        </p:nvSpPr>
        <p:spPr>
          <a:xfrm>
            <a:off x="6293160" y="1436040"/>
            <a:ext cx="0" cy="40428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501" name="Straight Connector 59"/>
          <p:cNvSpPr/>
          <p:nvPr/>
        </p:nvSpPr>
        <p:spPr>
          <a:xfrm>
            <a:off x="6293160" y="1436040"/>
            <a:ext cx="1250640" cy="40428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502" name="Straight Connector 61"/>
          <p:cNvSpPr/>
          <p:nvPr/>
        </p:nvSpPr>
        <p:spPr>
          <a:xfrm flipH="1">
            <a:off x="5377320" y="814680"/>
            <a:ext cx="915840" cy="25200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503" name="Straight Connector 64"/>
          <p:cNvSpPr/>
          <p:nvPr/>
        </p:nvSpPr>
        <p:spPr>
          <a:xfrm>
            <a:off x="6293160" y="814680"/>
            <a:ext cx="838080" cy="25200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504" name="Rectangle 66"/>
          <p:cNvSpPr/>
          <p:nvPr/>
        </p:nvSpPr>
        <p:spPr>
          <a:xfrm>
            <a:off x="5693400" y="-14040"/>
            <a:ext cx="1161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Parse Tree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05" name="Oval 79"/>
          <p:cNvSpPr/>
          <p:nvPr/>
        </p:nvSpPr>
        <p:spPr>
          <a:xfrm>
            <a:off x="4876920" y="4191120"/>
            <a:ext cx="380520" cy="31752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4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06" name="Rectangle 84"/>
          <p:cNvSpPr/>
          <p:nvPr/>
        </p:nvSpPr>
        <p:spPr>
          <a:xfrm>
            <a:off x="7525080" y="4145760"/>
            <a:ext cx="522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Key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07" name="TextBox 85"/>
          <p:cNvSpPr/>
          <p:nvPr/>
        </p:nvSpPr>
        <p:spPr>
          <a:xfrm>
            <a:off x="7618320" y="4640400"/>
            <a:ext cx="98712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terminal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08" name="TextBox 86"/>
          <p:cNvSpPr/>
          <p:nvPr/>
        </p:nvSpPr>
        <p:spPr>
          <a:xfrm>
            <a:off x="7640280" y="5100840"/>
            <a:ext cx="134388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Nonterminal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09" name="Oval 87"/>
          <p:cNvSpPr/>
          <p:nvPr/>
        </p:nvSpPr>
        <p:spPr>
          <a:xfrm>
            <a:off x="7607520" y="5622480"/>
            <a:ext cx="945720" cy="70164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Rule used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10" name="Oval 34"/>
          <p:cNvSpPr/>
          <p:nvPr/>
        </p:nvSpPr>
        <p:spPr>
          <a:xfrm>
            <a:off x="4191120" y="4038480"/>
            <a:ext cx="380520" cy="31752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3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11" name="Oval 35"/>
          <p:cNvSpPr/>
          <p:nvPr/>
        </p:nvSpPr>
        <p:spPr>
          <a:xfrm>
            <a:off x="4191120" y="3657600"/>
            <a:ext cx="380520" cy="31752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2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12" name="Oval 43"/>
          <p:cNvSpPr/>
          <p:nvPr/>
        </p:nvSpPr>
        <p:spPr>
          <a:xfrm>
            <a:off x="2743200" y="3416040"/>
            <a:ext cx="380520" cy="31752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1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Rectangle 5"/>
          <p:cNvSpPr/>
          <p:nvPr/>
        </p:nvSpPr>
        <p:spPr>
          <a:xfrm>
            <a:off x="-380880" y="3095280"/>
            <a:ext cx="7695720" cy="20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        </a:t>
            </a: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Derivation Sequence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       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Prog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Stmts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end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Stmts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semicolon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 end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Stmt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semicolon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 end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assign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Expr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semicolon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 end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assign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Expr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semicolon id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assign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Expr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 end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514" name="TextBox 8"/>
          <p:cNvSpPr/>
          <p:nvPr/>
        </p:nvSpPr>
        <p:spPr>
          <a:xfrm>
            <a:off x="17640" y="-12960"/>
            <a:ext cx="3392280" cy="283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Productions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Prog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→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Stmts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end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Stmts →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Stmts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semicolon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          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| 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→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assign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Expr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Expr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→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           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|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Expr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plus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15" name="TextBox 17"/>
          <p:cNvSpPr/>
          <p:nvPr/>
        </p:nvSpPr>
        <p:spPr>
          <a:xfrm>
            <a:off x="6724440" y="2479320"/>
            <a:ext cx="35928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16" name="TextBox 18"/>
          <p:cNvSpPr/>
          <p:nvPr/>
        </p:nvSpPr>
        <p:spPr>
          <a:xfrm>
            <a:off x="8006760" y="2479320"/>
            <a:ext cx="58644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Expr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17" name="TextBox 19"/>
          <p:cNvSpPr/>
          <p:nvPr/>
        </p:nvSpPr>
        <p:spPr>
          <a:xfrm>
            <a:off x="7157880" y="2479320"/>
            <a:ext cx="76320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assign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18" name="TextBox 31"/>
          <p:cNvSpPr/>
          <p:nvPr/>
        </p:nvSpPr>
        <p:spPr>
          <a:xfrm>
            <a:off x="4200480" y="3166920"/>
            <a:ext cx="35928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19" name="TextBox 32"/>
          <p:cNvSpPr/>
          <p:nvPr/>
        </p:nvSpPr>
        <p:spPr>
          <a:xfrm>
            <a:off x="5479920" y="3166920"/>
            <a:ext cx="59112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Expr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20" name="TextBox 33"/>
          <p:cNvSpPr/>
          <p:nvPr/>
        </p:nvSpPr>
        <p:spPr>
          <a:xfrm>
            <a:off x="4633560" y="3166920"/>
            <a:ext cx="76320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assign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21" name="TextBox 36"/>
          <p:cNvSpPr/>
          <p:nvPr/>
        </p:nvSpPr>
        <p:spPr>
          <a:xfrm>
            <a:off x="7236000" y="1840320"/>
            <a:ext cx="61560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22" name="TextBox 37"/>
          <p:cNvSpPr/>
          <p:nvPr/>
        </p:nvSpPr>
        <p:spPr>
          <a:xfrm>
            <a:off x="4715640" y="2436480"/>
            <a:ext cx="61560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23" name="Straight Connector 38"/>
          <p:cNvSpPr/>
          <p:nvPr/>
        </p:nvSpPr>
        <p:spPr>
          <a:xfrm flipH="1">
            <a:off x="4449240" y="2805480"/>
            <a:ext cx="574200" cy="3614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524" name="Straight Connector 39"/>
          <p:cNvSpPr/>
          <p:nvPr/>
        </p:nvSpPr>
        <p:spPr>
          <a:xfrm>
            <a:off x="5023440" y="2805480"/>
            <a:ext cx="585720" cy="3614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525" name="Straight Connector 40"/>
          <p:cNvSpPr/>
          <p:nvPr/>
        </p:nvSpPr>
        <p:spPr>
          <a:xfrm>
            <a:off x="5023440" y="2805480"/>
            <a:ext cx="360" cy="3614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526" name="TextBox 41"/>
          <p:cNvSpPr/>
          <p:nvPr/>
        </p:nvSpPr>
        <p:spPr>
          <a:xfrm>
            <a:off x="4654440" y="1840320"/>
            <a:ext cx="70380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27" name="Straight Connector 42"/>
          <p:cNvSpPr/>
          <p:nvPr/>
        </p:nvSpPr>
        <p:spPr>
          <a:xfrm>
            <a:off x="5006160" y="2209680"/>
            <a:ext cx="17280" cy="2264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528" name="TextBox 44"/>
          <p:cNvSpPr/>
          <p:nvPr/>
        </p:nvSpPr>
        <p:spPr>
          <a:xfrm>
            <a:off x="6860880" y="1066680"/>
            <a:ext cx="54072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end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29" name="TextBox 45"/>
          <p:cNvSpPr/>
          <p:nvPr/>
        </p:nvSpPr>
        <p:spPr>
          <a:xfrm>
            <a:off x="5024520" y="1066680"/>
            <a:ext cx="70524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30" name="TextBox 46"/>
          <p:cNvSpPr/>
          <p:nvPr/>
        </p:nvSpPr>
        <p:spPr>
          <a:xfrm>
            <a:off x="5941080" y="1066680"/>
            <a:ext cx="70380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31" name="TextBox 47"/>
          <p:cNvSpPr/>
          <p:nvPr/>
        </p:nvSpPr>
        <p:spPr>
          <a:xfrm>
            <a:off x="5987520" y="445680"/>
            <a:ext cx="61092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Prog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32" name="TextBox 48"/>
          <p:cNvSpPr/>
          <p:nvPr/>
        </p:nvSpPr>
        <p:spPr>
          <a:xfrm>
            <a:off x="5717880" y="1840320"/>
            <a:ext cx="115020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semicolon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33" name="Straight Connector 49"/>
          <p:cNvSpPr/>
          <p:nvPr/>
        </p:nvSpPr>
        <p:spPr>
          <a:xfrm flipH="1">
            <a:off x="6904440" y="2209680"/>
            <a:ext cx="639360" cy="2696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534" name="Straight Connector 50"/>
          <p:cNvSpPr/>
          <p:nvPr/>
        </p:nvSpPr>
        <p:spPr>
          <a:xfrm>
            <a:off x="7543800" y="2209680"/>
            <a:ext cx="756000" cy="2696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535" name="Straight Connector 51"/>
          <p:cNvSpPr/>
          <p:nvPr/>
        </p:nvSpPr>
        <p:spPr>
          <a:xfrm flipH="1">
            <a:off x="7539840" y="2209680"/>
            <a:ext cx="3960" cy="2696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536" name="Straight Connector 53"/>
          <p:cNvSpPr/>
          <p:nvPr/>
        </p:nvSpPr>
        <p:spPr>
          <a:xfrm>
            <a:off x="6293160" y="814680"/>
            <a:ext cx="360" cy="25200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537" name="Straight Connector 55"/>
          <p:cNvSpPr/>
          <p:nvPr/>
        </p:nvSpPr>
        <p:spPr>
          <a:xfrm flipH="1">
            <a:off x="5006160" y="1436040"/>
            <a:ext cx="1287000" cy="40428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538" name="Straight Connector 57"/>
          <p:cNvSpPr/>
          <p:nvPr/>
        </p:nvSpPr>
        <p:spPr>
          <a:xfrm>
            <a:off x="6293160" y="1436040"/>
            <a:ext cx="0" cy="40428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539" name="Straight Connector 59"/>
          <p:cNvSpPr/>
          <p:nvPr/>
        </p:nvSpPr>
        <p:spPr>
          <a:xfrm>
            <a:off x="6293160" y="1436040"/>
            <a:ext cx="1250640" cy="40428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540" name="Straight Connector 61"/>
          <p:cNvSpPr/>
          <p:nvPr/>
        </p:nvSpPr>
        <p:spPr>
          <a:xfrm flipH="1">
            <a:off x="5377320" y="814680"/>
            <a:ext cx="915840" cy="25200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541" name="Straight Connector 64"/>
          <p:cNvSpPr/>
          <p:nvPr/>
        </p:nvSpPr>
        <p:spPr>
          <a:xfrm>
            <a:off x="6293160" y="814680"/>
            <a:ext cx="838080" cy="25200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542" name="Rectangle 66"/>
          <p:cNvSpPr/>
          <p:nvPr/>
        </p:nvSpPr>
        <p:spPr>
          <a:xfrm>
            <a:off x="5693400" y="-14040"/>
            <a:ext cx="1161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Parse Tree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43" name="Oval 80"/>
          <p:cNvSpPr/>
          <p:nvPr/>
        </p:nvSpPr>
        <p:spPr>
          <a:xfrm>
            <a:off x="5715000" y="4495680"/>
            <a:ext cx="380520" cy="31752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4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44" name="Rectangle 84"/>
          <p:cNvSpPr/>
          <p:nvPr/>
        </p:nvSpPr>
        <p:spPr>
          <a:xfrm>
            <a:off x="7525080" y="4145760"/>
            <a:ext cx="522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Key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45" name="TextBox 85"/>
          <p:cNvSpPr/>
          <p:nvPr/>
        </p:nvSpPr>
        <p:spPr>
          <a:xfrm>
            <a:off x="7618320" y="4640400"/>
            <a:ext cx="98712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terminal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46" name="TextBox 86"/>
          <p:cNvSpPr/>
          <p:nvPr/>
        </p:nvSpPr>
        <p:spPr>
          <a:xfrm>
            <a:off x="7640280" y="5100840"/>
            <a:ext cx="134388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Nonterminal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47" name="Oval 87"/>
          <p:cNvSpPr/>
          <p:nvPr/>
        </p:nvSpPr>
        <p:spPr>
          <a:xfrm>
            <a:off x="7607520" y="5622480"/>
            <a:ext cx="945720" cy="70164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Rule used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48" name="Oval 43"/>
          <p:cNvSpPr/>
          <p:nvPr/>
        </p:nvSpPr>
        <p:spPr>
          <a:xfrm>
            <a:off x="4876920" y="4191120"/>
            <a:ext cx="380520" cy="31752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4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49" name="Oval 52"/>
          <p:cNvSpPr/>
          <p:nvPr/>
        </p:nvSpPr>
        <p:spPr>
          <a:xfrm>
            <a:off x="4191120" y="4038480"/>
            <a:ext cx="380520" cy="31752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3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50" name="Oval 54"/>
          <p:cNvSpPr/>
          <p:nvPr/>
        </p:nvSpPr>
        <p:spPr>
          <a:xfrm>
            <a:off x="4191120" y="3657600"/>
            <a:ext cx="380520" cy="31752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2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51" name="Oval 56"/>
          <p:cNvSpPr/>
          <p:nvPr/>
        </p:nvSpPr>
        <p:spPr>
          <a:xfrm>
            <a:off x="2743200" y="3416040"/>
            <a:ext cx="380520" cy="31752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1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Rectangle 5"/>
          <p:cNvSpPr/>
          <p:nvPr/>
        </p:nvSpPr>
        <p:spPr>
          <a:xfrm>
            <a:off x="-380880" y="3095280"/>
            <a:ext cx="769572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        </a:t>
            </a: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Derivation Sequence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       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Prog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Stmts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end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Stmts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semicolon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 end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Stmt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semicolon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 end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assign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Expr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semicolon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 end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assign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Expr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semicolon id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assign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Expr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 end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assign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semicolon id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assign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Expr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 end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553" name="TextBox 8"/>
          <p:cNvSpPr/>
          <p:nvPr/>
        </p:nvSpPr>
        <p:spPr>
          <a:xfrm>
            <a:off x="17640" y="-12960"/>
            <a:ext cx="3392280" cy="283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Productions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Prog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→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Stmts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end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Stmts →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Stmts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semicolon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          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| 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→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assign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Expr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Expr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→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           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|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Expr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plus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54" name="TextBox 17"/>
          <p:cNvSpPr/>
          <p:nvPr/>
        </p:nvSpPr>
        <p:spPr>
          <a:xfrm>
            <a:off x="6724440" y="2479320"/>
            <a:ext cx="35928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55" name="TextBox 18"/>
          <p:cNvSpPr/>
          <p:nvPr/>
        </p:nvSpPr>
        <p:spPr>
          <a:xfrm>
            <a:off x="8006760" y="2479320"/>
            <a:ext cx="58644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Expr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56" name="TextBox 19"/>
          <p:cNvSpPr/>
          <p:nvPr/>
        </p:nvSpPr>
        <p:spPr>
          <a:xfrm>
            <a:off x="7157880" y="2479320"/>
            <a:ext cx="76320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assign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57" name="TextBox 31"/>
          <p:cNvSpPr/>
          <p:nvPr/>
        </p:nvSpPr>
        <p:spPr>
          <a:xfrm>
            <a:off x="4200480" y="3166920"/>
            <a:ext cx="35928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58" name="TextBox 32"/>
          <p:cNvSpPr/>
          <p:nvPr/>
        </p:nvSpPr>
        <p:spPr>
          <a:xfrm>
            <a:off x="5479920" y="3166920"/>
            <a:ext cx="59112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Expr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59" name="TextBox 33"/>
          <p:cNvSpPr/>
          <p:nvPr/>
        </p:nvSpPr>
        <p:spPr>
          <a:xfrm>
            <a:off x="4633560" y="3166920"/>
            <a:ext cx="76320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assign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60" name="TextBox 34"/>
          <p:cNvSpPr/>
          <p:nvPr/>
        </p:nvSpPr>
        <p:spPr>
          <a:xfrm>
            <a:off x="5595840" y="3897720"/>
            <a:ext cx="35928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61" name="Straight Connector 35"/>
          <p:cNvSpPr/>
          <p:nvPr/>
        </p:nvSpPr>
        <p:spPr>
          <a:xfrm>
            <a:off x="5775840" y="3536280"/>
            <a:ext cx="0" cy="3614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562" name="TextBox 36"/>
          <p:cNvSpPr/>
          <p:nvPr/>
        </p:nvSpPr>
        <p:spPr>
          <a:xfrm>
            <a:off x="7236000" y="1840320"/>
            <a:ext cx="61560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63" name="TextBox 37"/>
          <p:cNvSpPr/>
          <p:nvPr/>
        </p:nvSpPr>
        <p:spPr>
          <a:xfrm>
            <a:off x="4715640" y="2436480"/>
            <a:ext cx="61560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64" name="Straight Connector 38"/>
          <p:cNvSpPr/>
          <p:nvPr/>
        </p:nvSpPr>
        <p:spPr>
          <a:xfrm flipH="1">
            <a:off x="4449240" y="2805480"/>
            <a:ext cx="574200" cy="3614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565" name="Straight Connector 39"/>
          <p:cNvSpPr/>
          <p:nvPr/>
        </p:nvSpPr>
        <p:spPr>
          <a:xfrm>
            <a:off x="5023440" y="2805480"/>
            <a:ext cx="585720" cy="3614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566" name="Straight Connector 40"/>
          <p:cNvSpPr/>
          <p:nvPr/>
        </p:nvSpPr>
        <p:spPr>
          <a:xfrm>
            <a:off x="5023440" y="2805480"/>
            <a:ext cx="360" cy="3614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567" name="TextBox 41"/>
          <p:cNvSpPr/>
          <p:nvPr/>
        </p:nvSpPr>
        <p:spPr>
          <a:xfrm>
            <a:off x="4654440" y="1840320"/>
            <a:ext cx="70380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68" name="Straight Connector 42"/>
          <p:cNvSpPr/>
          <p:nvPr/>
        </p:nvSpPr>
        <p:spPr>
          <a:xfrm>
            <a:off x="5006160" y="2209680"/>
            <a:ext cx="17280" cy="2264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569" name="TextBox 44"/>
          <p:cNvSpPr/>
          <p:nvPr/>
        </p:nvSpPr>
        <p:spPr>
          <a:xfrm>
            <a:off x="6860880" y="1066680"/>
            <a:ext cx="54072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end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70" name="TextBox 45"/>
          <p:cNvSpPr/>
          <p:nvPr/>
        </p:nvSpPr>
        <p:spPr>
          <a:xfrm>
            <a:off x="5024520" y="1066680"/>
            <a:ext cx="70524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71" name="TextBox 46"/>
          <p:cNvSpPr/>
          <p:nvPr/>
        </p:nvSpPr>
        <p:spPr>
          <a:xfrm>
            <a:off x="5941080" y="1066680"/>
            <a:ext cx="70380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72" name="TextBox 47"/>
          <p:cNvSpPr/>
          <p:nvPr/>
        </p:nvSpPr>
        <p:spPr>
          <a:xfrm>
            <a:off x="5987520" y="445680"/>
            <a:ext cx="61092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Prog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73" name="TextBox 48"/>
          <p:cNvSpPr/>
          <p:nvPr/>
        </p:nvSpPr>
        <p:spPr>
          <a:xfrm>
            <a:off x="5717880" y="1840320"/>
            <a:ext cx="115020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semicolon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74" name="Straight Connector 49"/>
          <p:cNvSpPr/>
          <p:nvPr/>
        </p:nvSpPr>
        <p:spPr>
          <a:xfrm flipH="1">
            <a:off x="6904440" y="2209680"/>
            <a:ext cx="639360" cy="2696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575" name="Straight Connector 50"/>
          <p:cNvSpPr/>
          <p:nvPr/>
        </p:nvSpPr>
        <p:spPr>
          <a:xfrm>
            <a:off x="7543800" y="2209680"/>
            <a:ext cx="756000" cy="2696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576" name="Straight Connector 51"/>
          <p:cNvSpPr/>
          <p:nvPr/>
        </p:nvSpPr>
        <p:spPr>
          <a:xfrm flipH="1">
            <a:off x="7539840" y="2209680"/>
            <a:ext cx="3960" cy="2696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577" name="Straight Connector 53"/>
          <p:cNvSpPr/>
          <p:nvPr/>
        </p:nvSpPr>
        <p:spPr>
          <a:xfrm>
            <a:off x="6293160" y="814680"/>
            <a:ext cx="360" cy="25200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578" name="Straight Connector 55"/>
          <p:cNvSpPr/>
          <p:nvPr/>
        </p:nvSpPr>
        <p:spPr>
          <a:xfrm flipH="1">
            <a:off x="5006160" y="1436040"/>
            <a:ext cx="1287000" cy="40428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579" name="Straight Connector 57"/>
          <p:cNvSpPr/>
          <p:nvPr/>
        </p:nvSpPr>
        <p:spPr>
          <a:xfrm>
            <a:off x="6293160" y="1436040"/>
            <a:ext cx="0" cy="40428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580" name="Straight Connector 59"/>
          <p:cNvSpPr/>
          <p:nvPr/>
        </p:nvSpPr>
        <p:spPr>
          <a:xfrm>
            <a:off x="6293160" y="1436040"/>
            <a:ext cx="1250640" cy="40428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581" name="Straight Connector 61"/>
          <p:cNvSpPr/>
          <p:nvPr/>
        </p:nvSpPr>
        <p:spPr>
          <a:xfrm flipH="1">
            <a:off x="5377320" y="814680"/>
            <a:ext cx="915840" cy="25200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582" name="Straight Connector 64"/>
          <p:cNvSpPr/>
          <p:nvPr/>
        </p:nvSpPr>
        <p:spPr>
          <a:xfrm>
            <a:off x="6293160" y="814680"/>
            <a:ext cx="838080" cy="25200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583" name="Rectangle 66"/>
          <p:cNvSpPr/>
          <p:nvPr/>
        </p:nvSpPr>
        <p:spPr>
          <a:xfrm>
            <a:off x="5693400" y="-14040"/>
            <a:ext cx="1161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Parse Tree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84" name="Oval 81"/>
          <p:cNvSpPr/>
          <p:nvPr/>
        </p:nvSpPr>
        <p:spPr>
          <a:xfrm>
            <a:off x="5486400" y="4800600"/>
            <a:ext cx="380520" cy="31752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5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85" name="Rectangle 84"/>
          <p:cNvSpPr/>
          <p:nvPr/>
        </p:nvSpPr>
        <p:spPr>
          <a:xfrm>
            <a:off x="7525080" y="4145760"/>
            <a:ext cx="522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Key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86" name="TextBox 85"/>
          <p:cNvSpPr/>
          <p:nvPr/>
        </p:nvSpPr>
        <p:spPr>
          <a:xfrm>
            <a:off x="7618320" y="4640400"/>
            <a:ext cx="98712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terminal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87" name="TextBox 86"/>
          <p:cNvSpPr/>
          <p:nvPr/>
        </p:nvSpPr>
        <p:spPr>
          <a:xfrm>
            <a:off x="7640280" y="5100840"/>
            <a:ext cx="134388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Nonterminal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88" name="Oval 87"/>
          <p:cNvSpPr/>
          <p:nvPr/>
        </p:nvSpPr>
        <p:spPr>
          <a:xfrm>
            <a:off x="7607520" y="5622480"/>
            <a:ext cx="945720" cy="70164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Rule used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89" name="Oval 43"/>
          <p:cNvSpPr/>
          <p:nvPr/>
        </p:nvSpPr>
        <p:spPr>
          <a:xfrm>
            <a:off x="5715000" y="4495680"/>
            <a:ext cx="380520" cy="31752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4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90" name="Oval 52"/>
          <p:cNvSpPr/>
          <p:nvPr/>
        </p:nvSpPr>
        <p:spPr>
          <a:xfrm>
            <a:off x="4876920" y="4191120"/>
            <a:ext cx="380520" cy="31752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4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91" name="Oval 54"/>
          <p:cNvSpPr/>
          <p:nvPr/>
        </p:nvSpPr>
        <p:spPr>
          <a:xfrm>
            <a:off x="4191120" y="4038480"/>
            <a:ext cx="380520" cy="31752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3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92" name="Oval 56"/>
          <p:cNvSpPr/>
          <p:nvPr/>
        </p:nvSpPr>
        <p:spPr>
          <a:xfrm>
            <a:off x="4191120" y="3657600"/>
            <a:ext cx="380520" cy="31752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2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93" name="Oval 58"/>
          <p:cNvSpPr/>
          <p:nvPr/>
        </p:nvSpPr>
        <p:spPr>
          <a:xfrm>
            <a:off x="2743200" y="3416040"/>
            <a:ext cx="380520" cy="31752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1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Rectangle 5"/>
          <p:cNvSpPr/>
          <p:nvPr/>
        </p:nvSpPr>
        <p:spPr>
          <a:xfrm>
            <a:off x="-380880" y="3095280"/>
            <a:ext cx="7695720" cy="283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        </a:t>
            </a: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Derivation Sequence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       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Prog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Stmts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end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Stmts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semicolon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 end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Stmt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semicolon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 end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assign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Expr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semicolon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 end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assign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Expr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semicolon id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assign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Expr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 end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assign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semicolon id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assign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Expr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 end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assign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semicolon id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assign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Expr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plus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 end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595" name="TextBox 8"/>
          <p:cNvSpPr/>
          <p:nvPr/>
        </p:nvSpPr>
        <p:spPr>
          <a:xfrm>
            <a:off x="17640" y="-12960"/>
            <a:ext cx="3392280" cy="283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Productions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Prog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→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Stmts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end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Stmts →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Stmts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semicolon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          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| 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→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assign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Expr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Expr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→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           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|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Expr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plus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96" name="TextBox 17"/>
          <p:cNvSpPr/>
          <p:nvPr/>
        </p:nvSpPr>
        <p:spPr>
          <a:xfrm>
            <a:off x="6724440" y="2479320"/>
            <a:ext cx="35928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97" name="TextBox 18"/>
          <p:cNvSpPr/>
          <p:nvPr/>
        </p:nvSpPr>
        <p:spPr>
          <a:xfrm>
            <a:off x="8006760" y="2479320"/>
            <a:ext cx="58644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Expr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98" name="TextBox 19"/>
          <p:cNvSpPr/>
          <p:nvPr/>
        </p:nvSpPr>
        <p:spPr>
          <a:xfrm>
            <a:off x="7157880" y="2479320"/>
            <a:ext cx="76320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assign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99" name="TextBox 21"/>
          <p:cNvSpPr/>
          <p:nvPr/>
        </p:nvSpPr>
        <p:spPr>
          <a:xfrm>
            <a:off x="7318440" y="3210120"/>
            <a:ext cx="58644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Expr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00" name="TextBox 22"/>
          <p:cNvSpPr/>
          <p:nvPr/>
        </p:nvSpPr>
        <p:spPr>
          <a:xfrm>
            <a:off x="8013600" y="3210120"/>
            <a:ext cx="57276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plus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01" name="TextBox 23"/>
          <p:cNvSpPr/>
          <p:nvPr/>
        </p:nvSpPr>
        <p:spPr>
          <a:xfrm>
            <a:off x="8705880" y="3210120"/>
            <a:ext cx="35928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02" name="Straight Connector 4"/>
          <p:cNvSpPr/>
          <p:nvPr/>
        </p:nvSpPr>
        <p:spPr>
          <a:xfrm flipH="1">
            <a:off x="7611840" y="2848680"/>
            <a:ext cx="687960" cy="3614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603" name="Straight Connector 25"/>
          <p:cNvSpPr/>
          <p:nvPr/>
        </p:nvSpPr>
        <p:spPr>
          <a:xfrm>
            <a:off x="8299800" y="2848680"/>
            <a:ext cx="585720" cy="3614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604" name="Straight Connector 27"/>
          <p:cNvSpPr/>
          <p:nvPr/>
        </p:nvSpPr>
        <p:spPr>
          <a:xfrm>
            <a:off x="8299800" y="2848680"/>
            <a:ext cx="360" cy="3614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605" name="TextBox 31"/>
          <p:cNvSpPr/>
          <p:nvPr/>
        </p:nvSpPr>
        <p:spPr>
          <a:xfrm>
            <a:off x="4200480" y="3166920"/>
            <a:ext cx="35928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06" name="TextBox 32"/>
          <p:cNvSpPr/>
          <p:nvPr/>
        </p:nvSpPr>
        <p:spPr>
          <a:xfrm>
            <a:off x="5479920" y="3166920"/>
            <a:ext cx="59112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Expr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07" name="TextBox 33"/>
          <p:cNvSpPr/>
          <p:nvPr/>
        </p:nvSpPr>
        <p:spPr>
          <a:xfrm>
            <a:off x="4633560" y="3166920"/>
            <a:ext cx="76320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assign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08" name="TextBox 34"/>
          <p:cNvSpPr/>
          <p:nvPr/>
        </p:nvSpPr>
        <p:spPr>
          <a:xfrm>
            <a:off x="5595840" y="3897720"/>
            <a:ext cx="35928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09" name="Straight Connector 35"/>
          <p:cNvSpPr/>
          <p:nvPr/>
        </p:nvSpPr>
        <p:spPr>
          <a:xfrm>
            <a:off x="5775840" y="3536280"/>
            <a:ext cx="0" cy="3614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610" name="TextBox 36"/>
          <p:cNvSpPr/>
          <p:nvPr/>
        </p:nvSpPr>
        <p:spPr>
          <a:xfrm>
            <a:off x="7236000" y="1840320"/>
            <a:ext cx="61560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11" name="TextBox 37"/>
          <p:cNvSpPr/>
          <p:nvPr/>
        </p:nvSpPr>
        <p:spPr>
          <a:xfrm>
            <a:off x="4715640" y="2436480"/>
            <a:ext cx="61560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12" name="Straight Connector 38"/>
          <p:cNvSpPr/>
          <p:nvPr/>
        </p:nvSpPr>
        <p:spPr>
          <a:xfrm flipH="1">
            <a:off x="4449240" y="2805480"/>
            <a:ext cx="574200" cy="3614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613" name="Straight Connector 39"/>
          <p:cNvSpPr/>
          <p:nvPr/>
        </p:nvSpPr>
        <p:spPr>
          <a:xfrm>
            <a:off x="5023440" y="2805480"/>
            <a:ext cx="585720" cy="3614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614" name="Straight Connector 40"/>
          <p:cNvSpPr/>
          <p:nvPr/>
        </p:nvSpPr>
        <p:spPr>
          <a:xfrm>
            <a:off x="5023440" y="2805480"/>
            <a:ext cx="360" cy="3614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615" name="TextBox 41"/>
          <p:cNvSpPr/>
          <p:nvPr/>
        </p:nvSpPr>
        <p:spPr>
          <a:xfrm>
            <a:off x="4654440" y="1840320"/>
            <a:ext cx="70380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16" name="Straight Connector 42"/>
          <p:cNvSpPr/>
          <p:nvPr/>
        </p:nvSpPr>
        <p:spPr>
          <a:xfrm>
            <a:off x="5006160" y="2209680"/>
            <a:ext cx="17280" cy="2264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617" name="TextBox 44"/>
          <p:cNvSpPr/>
          <p:nvPr/>
        </p:nvSpPr>
        <p:spPr>
          <a:xfrm>
            <a:off x="6860880" y="1066680"/>
            <a:ext cx="54072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end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18" name="TextBox 45"/>
          <p:cNvSpPr/>
          <p:nvPr/>
        </p:nvSpPr>
        <p:spPr>
          <a:xfrm>
            <a:off x="5024520" y="1066680"/>
            <a:ext cx="70524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19" name="TextBox 46"/>
          <p:cNvSpPr/>
          <p:nvPr/>
        </p:nvSpPr>
        <p:spPr>
          <a:xfrm>
            <a:off x="5941080" y="1066680"/>
            <a:ext cx="70380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20" name="TextBox 47"/>
          <p:cNvSpPr/>
          <p:nvPr/>
        </p:nvSpPr>
        <p:spPr>
          <a:xfrm>
            <a:off x="5987520" y="445680"/>
            <a:ext cx="61092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Prog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21" name="TextBox 48"/>
          <p:cNvSpPr/>
          <p:nvPr/>
        </p:nvSpPr>
        <p:spPr>
          <a:xfrm>
            <a:off x="5717880" y="1840320"/>
            <a:ext cx="115020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semicolon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22" name="Straight Connector 49"/>
          <p:cNvSpPr/>
          <p:nvPr/>
        </p:nvSpPr>
        <p:spPr>
          <a:xfrm flipH="1">
            <a:off x="6904440" y="2209680"/>
            <a:ext cx="639360" cy="2696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623" name="Straight Connector 50"/>
          <p:cNvSpPr/>
          <p:nvPr/>
        </p:nvSpPr>
        <p:spPr>
          <a:xfrm>
            <a:off x="7543800" y="2209680"/>
            <a:ext cx="756000" cy="2696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624" name="Straight Connector 51"/>
          <p:cNvSpPr/>
          <p:nvPr/>
        </p:nvSpPr>
        <p:spPr>
          <a:xfrm flipH="1">
            <a:off x="7539840" y="2209680"/>
            <a:ext cx="3960" cy="2696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625" name="Straight Connector 53"/>
          <p:cNvSpPr/>
          <p:nvPr/>
        </p:nvSpPr>
        <p:spPr>
          <a:xfrm>
            <a:off x="6293160" y="814680"/>
            <a:ext cx="360" cy="25200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626" name="Straight Connector 55"/>
          <p:cNvSpPr/>
          <p:nvPr/>
        </p:nvSpPr>
        <p:spPr>
          <a:xfrm flipH="1">
            <a:off x="5006160" y="1436040"/>
            <a:ext cx="1287000" cy="40428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627" name="Straight Connector 57"/>
          <p:cNvSpPr/>
          <p:nvPr/>
        </p:nvSpPr>
        <p:spPr>
          <a:xfrm>
            <a:off x="6293160" y="1436040"/>
            <a:ext cx="0" cy="40428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628" name="Straight Connector 59"/>
          <p:cNvSpPr/>
          <p:nvPr/>
        </p:nvSpPr>
        <p:spPr>
          <a:xfrm>
            <a:off x="6293160" y="1436040"/>
            <a:ext cx="1250640" cy="40428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629" name="Straight Connector 61"/>
          <p:cNvSpPr/>
          <p:nvPr/>
        </p:nvSpPr>
        <p:spPr>
          <a:xfrm flipH="1">
            <a:off x="5377320" y="814680"/>
            <a:ext cx="915840" cy="25200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630" name="Straight Connector 64"/>
          <p:cNvSpPr/>
          <p:nvPr/>
        </p:nvSpPr>
        <p:spPr>
          <a:xfrm>
            <a:off x="6293160" y="814680"/>
            <a:ext cx="838080" cy="25200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631" name="Rectangle 66"/>
          <p:cNvSpPr/>
          <p:nvPr/>
        </p:nvSpPr>
        <p:spPr>
          <a:xfrm>
            <a:off x="5693400" y="-14040"/>
            <a:ext cx="1161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Parse Tree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32" name="Oval 82"/>
          <p:cNvSpPr/>
          <p:nvPr/>
        </p:nvSpPr>
        <p:spPr>
          <a:xfrm>
            <a:off x="6095880" y="5029200"/>
            <a:ext cx="380520" cy="31752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6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33" name="Rectangle 84"/>
          <p:cNvSpPr/>
          <p:nvPr/>
        </p:nvSpPr>
        <p:spPr>
          <a:xfrm>
            <a:off x="7525080" y="4145760"/>
            <a:ext cx="522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Key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34" name="TextBox 85"/>
          <p:cNvSpPr/>
          <p:nvPr/>
        </p:nvSpPr>
        <p:spPr>
          <a:xfrm>
            <a:off x="7618320" y="4640400"/>
            <a:ext cx="98712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terminal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35" name="TextBox 86"/>
          <p:cNvSpPr/>
          <p:nvPr/>
        </p:nvSpPr>
        <p:spPr>
          <a:xfrm>
            <a:off x="7640280" y="5100840"/>
            <a:ext cx="134388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Nonterminal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36" name="Oval 87"/>
          <p:cNvSpPr/>
          <p:nvPr/>
        </p:nvSpPr>
        <p:spPr>
          <a:xfrm>
            <a:off x="7607520" y="5622480"/>
            <a:ext cx="945720" cy="70164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Rule used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37" name="Oval 52"/>
          <p:cNvSpPr/>
          <p:nvPr/>
        </p:nvSpPr>
        <p:spPr>
          <a:xfrm>
            <a:off x="5486400" y="4800600"/>
            <a:ext cx="380520" cy="31752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5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38" name="Oval 54"/>
          <p:cNvSpPr/>
          <p:nvPr/>
        </p:nvSpPr>
        <p:spPr>
          <a:xfrm>
            <a:off x="5715000" y="4495680"/>
            <a:ext cx="380520" cy="31752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4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39" name="Oval 56"/>
          <p:cNvSpPr/>
          <p:nvPr/>
        </p:nvSpPr>
        <p:spPr>
          <a:xfrm>
            <a:off x="4876920" y="4191120"/>
            <a:ext cx="380520" cy="31752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4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40" name="Oval 58"/>
          <p:cNvSpPr/>
          <p:nvPr/>
        </p:nvSpPr>
        <p:spPr>
          <a:xfrm>
            <a:off x="4191120" y="4038480"/>
            <a:ext cx="380520" cy="31752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3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41" name="Oval 60"/>
          <p:cNvSpPr/>
          <p:nvPr/>
        </p:nvSpPr>
        <p:spPr>
          <a:xfrm>
            <a:off x="4191120" y="3657600"/>
            <a:ext cx="380520" cy="31752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2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42" name="Oval 62"/>
          <p:cNvSpPr/>
          <p:nvPr/>
        </p:nvSpPr>
        <p:spPr>
          <a:xfrm>
            <a:off x="2743200" y="3416040"/>
            <a:ext cx="380520" cy="31752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1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Rectangle 5"/>
          <p:cNvSpPr/>
          <p:nvPr/>
        </p:nvSpPr>
        <p:spPr>
          <a:xfrm>
            <a:off x="-380880" y="3095280"/>
            <a:ext cx="7695720" cy="338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        </a:t>
            </a: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Derivation Sequence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       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Prog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Stmts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end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Stmts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semicolon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 end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Stmt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semicolon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 end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assign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Expr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semicolon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 end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assign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Expr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semicolon id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assign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Expr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 end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assign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semicolon id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assign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Expr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 end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assign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semicolon id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assign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Expr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plus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 end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assign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semicolon id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assign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plus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 end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644" name="TextBox 8"/>
          <p:cNvSpPr/>
          <p:nvPr/>
        </p:nvSpPr>
        <p:spPr>
          <a:xfrm>
            <a:off x="17640" y="-12960"/>
            <a:ext cx="3392280" cy="283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Productions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Prog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→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Stmts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end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Stmts →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Stmts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semicolon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          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| 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→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assign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Expr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Expr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→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           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|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Expr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plus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45" name="TextBox 17"/>
          <p:cNvSpPr/>
          <p:nvPr/>
        </p:nvSpPr>
        <p:spPr>
          <a:xfrm>
            <a:off x="6724440" y="2479320"/>
            <a:ext cx="35928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46" name="TextBox 18"/>
          <p:cNvSpPr/>
          <p:nvPr/>
        </p:nvSpPr>
        <p:spPr>
          <a:xfrm>
            <a:off x="8006760" y="2479320"/>
            <a:ext cx="58644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Expr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47" name="TextBox 19"/>
          <p:cNvSpPr/>
          <p:nvPr/>
        </p:nvSpPr>
        <p:spPr>
          <a:xfrm>
            <a:off x="7157880" y="2479320"/>
            <a:ext cx="76320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assign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48" name="TextBox 21"/>
          <p:cNvSpPr/>
          <p:nvPr/>
        </p:nvSpPr>
        <p:spPr>
          <a:xfrm>
            <a:off x="7326360" y="3210120"/>
            <a:ext cx="58644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Expr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49" name="TextBox 22"/>
          <p:cNvSpPr/>
          <p:nvPr/>
        </p:nvSpPr>
        <p:spPr>
          <a:xfrm>
            <a:off x="8013600" y="3210120"/>
            <a:ext cx="57276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plus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50" name="TextBox 23"/>
          <p:cNvSpPr/>
          <p:nvPr/>
        </p:nvSpPr>
        <p:spPr>
          <a:xfrm>
            <a:off x="8705880" y="3210120"/>
            <a:ext cx="35928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51" name="Straight Connector 4"/>
          <p:cNvSpPr/>
          <p:nvPr/>
        </p:nvSpPr>
        <p:spPr>
          <a:xfrm flipH="1">
            <a:off x="7619760" y="2848680"/>
            <a:ext cx="680040" cy="3614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652" name="Straight Connector 25"/>
          <p:cNvSpPr/>
          <p:nvPr/>
        </p:nvSpPr>
        <p:spPr>
          <a:xfrm>
            <a:off x="8299800" y="2848680"/>
            <a:ext cx="585720" cy="3614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653" name="Straight Connector 27"/>
          <p:cNvSpPr/>
          <p:nvPr/>
        </p:nvSpPr>
        <p:spPr>
          <a:xfrm>
            <a:off x="8299800" y="2848680"/>
            <a:ext cx="360" cy="3614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654" name="TextBox 31"/>
          <p:cNvSpPr/>
          <p:nvPr/>
        </p:nvSpPr>
        <p:spPr>
          <a:xfrm>
            <a:off x="4200480" y="3166920"/>
            <a:ext cx="35928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55" name="TextBox 32"/>
          <p:cNvSpPr/>
          <p:nvPr/>
        </p:nvSpPr>
        <p:spPr>
          <a:xfrm>
            <a:off x="5479920" y="3166920"/>
            <a:ext cx="59112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Expr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56" name="TextBox 33"/>
          <p:cNvSpPr/>
          <p:nvPr/>
        </p:nvSpPr>
        <p:spPr>
          <a:xfrm>
            <a:off x="4633560" y="3166920"/>
            <a:ext cx="76320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assign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57" name="TextBox 34"/>
          <p:cNvSpPr/>
          <p:nvPr/>
        </p:nvSpPr>
        <p:spPr>
          <a:xfrm>
            <a:off x="5595840" y="3897720"/>
            <a:ext cx="35928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58" name="Straight Connector 35"/>
          <p:cNvSpPr/>
          <p:nvPr/>
        </p:nvSpPr>
        <p:spPr>
          <a:xfrm>
            <a:off x="5775840" y="3536280"/>
            <a:ext cx="0" cy="3614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659" name="TextBox 36"/>
          <p:cNvSpPr/>
          <p:nvPr/>
        </p:nvSpPr>
        <p:spPr>
          <a:xfrm>
            <a:off x="7236000" y="1840320"/>
            <a:ext cx="61560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60" name="TextBox 37"/>
          <p:cNvSpPr/>
          <p:nvPr/>
        </p:nvSpPr>
        <p:spPr>
          <a:xfrm>
            <a:off x="4715640" y="2436480"/>
            <a:ext cx="61560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61" name="Straight Connector 38"/>
          <p:cNvSpPr/>
          <p:nvPr/>
        </p:nvSpPr>
        <p:spPr>
          <a:xfrm flipH="1">
            <a:off x="4449240" y="2805480"/>
            <a:ext cx="574200" cy="3614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662" name="Straight Connector 39"/>
          <p:cNvSpPr/>
          <p:nvPr/>
        </p:nvSpPr>
        <p:spPr>
          <a:xfrm>
            <a:off x="5023440" y="2805480"/>
            <a:ext cx="585720" cy="3614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663" name="Straight Connector 40"/>
          <p:cNvSpPr/>
          <p:nvPr/>
        </p:nvSpPr>
        <p:spPr>
          <a:xfrm>
            <a:off x="5023440" y="2805480"/>
            <a:ext cx="360" cy="3614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664" name="TextBox 41"/>
          <p:cNvSpPr/>
          <p:nvPr/>
        </p:nvSpPr>
        <p:spPr>
          <a:xfrm>
            <a:off x="4654440" y="1840320"/>
            <a:ext cx="70380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65" name="Straight Connector 42"/>
          <p:cNvSpPr/>
          <p:nvPr/>
        </p:nvSpPr>
        <p:spPr>
          <a:xfrm>
            <a:off x="5006160" y="2209680"/>
            <a:ext cx="17280" cy="2264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666" name="TextBox 44"/>
          <p:cNvSpPr/>
          <p:nvPr/>
        </p:nvSpPr>
        <p:spPr>
          <a:xfrm>
            <a:off x="6860880" y="1066680"/>
            <a:ext cx="54072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end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67" name="TextBox 45"/>
          <p:cNvSpPr/>
          <p:nvPr/>
        </p:nvSpPr>
        <p:spPr>
          <a:xfrm>
            <a:off x="5024520" y="1066680"/>
            <a:ext cx="70524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begin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68" name="TextBox 46"/>
          <p:cNvSpPr/>
          <p:nvPr/>
        </p:nvSpPr>
        <p:spPr>
          <a:xfrm>
            <a:off x="5941080" y="1066680"/>
            <a:ext cx="70380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Stmts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69" name="TextBox 47"/>
          <p:cNvSpPr/>
          <p:nvPr/>
        </p:nvSpPr>
        <p:spPr>
          <a:xfrm>
            <a:off x="5987520" y="445680"/>
            <a:ext cx="61092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Prog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70" name="TextBox 48"/>
          <p:cNvSpPr/>
          <p:nvPr/>
        </p:nvSpPr>
        <p:spPr>
          <a:xfrm>
            <a:off x="5717880" y="1840320"/>
            <a:ext cx="115020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semicolon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71" name="Straight Connector 49"/>
          <p:cNvSpPr/>
          <p:nvPr/>
        </p:nvSpPr>
        <p:spPr>
          <a:xfrm flipH="1">
            <a:off x="6904440" y="2209680"/>
            <a:ext cx="639360" cy="2696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672" name="Straight Connector 50"/>
          <p:cNvSpPr/>
          <p:nvPr/>
        </p:nvSpPr>
        <p:spPr>
          <a:xfrm>
            <a:off x="7543800" y="2209680"/>
            <a:ext cx="756000" cy="2696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673" name="Straight Connector 51"/>
          <p:cNvSpPr/>
          <p:nvPr/>
        </p:nvSpPr>
        <p:spPr>
          <a:xfrm flipH="1">
            <a:off x="7539840" y="2209680"/>
            <a:ext cx="3960" cy="26964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674" name="Straight Connector 53"/>
          <p:cNvSpPr/>
          <p:nvPr/>
        </p:nvSpPr>
        <p:spPr>
          <a:xfrm>
            <a:off x="6293160" y="814680"/>
            <a:ext cx="360" cy="25200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675" name="Straight Connector 55"/>
          <p:cNvSpPr/>
          <p:nvPr/>
        </p:nvSpPr>
        <p:spPr>
          <a:xfrm flipH="1">
            <a:off x="5006160" y="1436040"/>
            <a:ext cx="1287000" cy="40428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676" name="Straight Connector 57"/>
          <p:cNvSpPr/>
          <p:nvPr/>
        </p:nvSpPr>
        <p:spPr>
          <a:xfrm>
            <a:off x="6293160" y="1436040"/>
            <a:ext cx="0" cy="40428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677" name="Straight Connector 59"/>
          <p:cNvSpPr/>
          <p:nvPr/>
        </p:nvSpPr>
        <p:spPr>
          <a:xfrm>
            <a:off x="6293160" y="1436040"/>
            <a:ext cx="1250640" cy="40428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678" name="Straight Connector 61"/>
          <p:cNvSpPr/>
          <p:nvPr/>
        </p:nvSpPr>
        <p:spPr>
          <a:xfrm flipH="1">
            <a:off x="5377320" y="814680"/>
            <a:ext cx="915840" cy="25200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679" name="Straight Connector 64"/>
          <p:cNvSpPr/>
          <p:nvPr/>
        </p:nvSpPr>
        <p:spPr>
          <a:xfrm>
            <a:off x="6293160" y="814680"/>
            <a:ext cx="838080" cy="25200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680" name="Rectangle 66"/>
          <p:cNvSpPr/>
          <p:nvPr/>
        </p:nvSpPr>
        <p:spPr>
          <a:xfrm>
            <a:off x="5693400" y="-14040"/>
            <a:ext cx="1161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Parse Tree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81" name="Oval 83"/>
          <p:cNvSpPr/>
          <p:nvPr/>
        </p:nvSpPr>
        <p:spPr>
          <a:xfrm>
            <a:off x="5943600" y="5397120"/>
            <a:ext cx="380520" cy="31752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5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82" name="Rectangle 84"/>
          <p:cNvSpPr/>
          <p:nvPr/>
        </p:nvSpPr>
        <p:spPr>
          <a:xfrm>
            <a:off x="7525080" y="4145760"/>
            <a:ext cx="522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Key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83" name="TextBox 85"/>
          <p:cNvSpPr/>
          <p:nvPr/>
        </p:nvSpPr>
        <p:spPr>
          <a:xfrm>
            <a:off x="7618320" y="4640400"/>
            <a:ext cx="98712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terminal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84" name="TextBox 86"/>
          <p:cNvSpPr/>
          <p:nvPr/>
        </p:nvSpPr>
        <p:spPr>
          <a:xfrm>
            <a:off x="7640280" y="5100840"/>
            <a:ext cx="134388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Nonterminal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85" name="Oval 87"/>
          <p:cNvSpPr/>
          <p:nvPr/>
        </p:nvSpPr>
        <p:spPr>
          <a:xfrm>
            <a:off x="7607520" y="5622480"/>
            <a:ext cx="945720" cy="70164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Rule used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86" name="TextBox 52"/>
          <p:cNvSpPr/>
          <p:nvPr/>
        </p:nvSpPr>
        <p:spPr>
          <a:xfrm>
            <a:off x="7393680" y="3790440"/>
            <a:ext cx="35928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87" name="Straight Connector 54"/>
          <p:cNvSpPr/>
          <p:nvPr/>
        </p:nvSpPr>
        <p:spPr>
          <a:xfrm flipH="1">
            <a:off x="7573320" y="3579120"/>
            <a:ext cx="46440" cy="211320"/>
          </a:xfrm>
          <a:prstGeom prst="line">
            <a:avLst/>
          </a:prstGeom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688" name="Oval 56"/>
          <p:cNvSpPr/>
          <p:nvPr/>
        </p:nvSpPr>
        <p:spPr>
          <a:xfrm>
            <a:off x="6095880" y="5029200"/>
            <a:ext cx="380520" cy="31752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6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89" name="Oval 58"/>
          <p:cNvSpPr/>
          <p:nvPr/>
        </p:nvSpPr>
        <p:spPr>
          <a:xfrm>
            <a:off x="5486400" y="4800600"/>
            <a:ext cx="380520" cy="31752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5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90" name="Oval 60"/>
          <p:cNvSpPr/>
          <p:nvPr/>
        </p:nvSpPr>
        <p:spPr>
          <a:xfrm>
            <a:off x="5715000" y="4495680"/>
            <a:ext cx="380520" cy="31752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4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91" name="Oval 62"/>
          <p:cNvSpPr/>
          <p:nvPr/>
        </p:nvSpPr>
        <p:spPr>
          <a:xfrm>
            <a:off x="4876920" y="4191120"/>
            <a:ext cx="380520" cy="31752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4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92" name="Oval 63"/>
          <p:cNvSpPr/>
          <p:nvPr/>
        </p:nvSpPr>
        <p:spPr>
          <a:xfrm>
            <a:off x="4191120" y="4038480"/>
            <a:ext cx="380520" cy="31752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3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93" name="Oval 65"/>
          <p:cNvSpPr/>
          <p:nvPr/>
        </p:nvSpPr>
        <p:spPr>
          <a:xfrm>
            <a:off x="4191120" y="3657600"/>
            <a:ext cx="380520" cy="31752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2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94" name="Oval 67"/>
          <p:cNvSpPr/>
          <p:nvPr/>
        </p:nvSpPr>
        <p:spPr>
          <a:xfrm>
            <a:off x="2743200" y="3416040"/>
            <a:ext cx="380520" cy="31752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1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4000" spc="-1" strike="noStrike" cap="all">
                <a:solidFill>
                  <a:srgbClr val="000000"/>
                </a:solidFill>
                <a:latin typeface="Calibri Light"/>
              </a:rPr>
              <a:t>Makefile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6" name="PlaceHolder 2"/>
          <p:cNvSpPr>
            <a:spLocks noGrp="1"/>
          </p:cNvSpPr>
          <p:nvPr>
            <p:ph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8b8b8b"/>
                </a:solidFill>
                <a:latin typeface="Calibri Light"/>
              </a:rPr>
              <a:t>A five minute introduction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Makefiles: Motivation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0000"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Typing the series of commands to generate our code can be tedious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Multiple steps that depend on each other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Somewhat complicated commands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May not need to rebuild everything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Makefiles solve these issues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Record a series of commands in a script-like DSL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Specify dependency rules and Make generates the results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Makefiles: Basic Structure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4000"/>
          </a:bodyPr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&lt;target&gt;:  &lt;dependency list&gt;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	</a:t>
            </a: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&lt;command to satisfy target&gt;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en-US" sz="3200" spc="-1" strike="noStrike" u="sng">
                <a:solidFill>
                  <a:srgbClr val="ffffff"/>
                </a:solidFill>
                <a:uFillTx/>
                <a:latin typeface="Calibri Light"/>
              </a:rPr>
              <a:t>Example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Courier New"/>
              </a:rPr>
              <a:t>Example.class: Example.java IO.class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Courier New"/>
              </a:rPr>
              <a:t>	</a:t>
            </a:r>
            <a:r>
              <a:rPr b="0" lang="en-US" sz="2800" spc="-1" strike="noStrike">
                <a:solidFill>
                  <a:srgbClr val="ffffff"/>
                </a:solidFill>
                <a:latin typeface="Courier New"/>
              </a:rPr>
              <a:t>javac Example.java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Courier New"/>
              </a:rPr>
              <a:t>IO.class: IO.java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Courier New"/>
              </a:rPr>
              <a:t>	</a:t>
            </a:r>
            <a:r>
              <a:rPr b="0" lang="en-US" sz="2800" spc="-1" strike="noStrike">
                <a:solidFill>
                  <a:srgbClr val="ffffff"/>
                </a:solidFill>
                <a:latin typeface="Courier New"/>
              </a:rPr>
              <a:t>javac IO.java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01" name="TextBox 2"/>
          <p:cNvSpPr/>
          <p:nvPr/>
        </p:nvSpPr>
        <p:spPr>
          <a:xfrm>
            <a:off x="689040" y="2145240"/>
            <a:ext cx="636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(tab)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Makefiles: Basic Structure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4000"/>
          </a:bodyPr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&lt;target&gt;:  &lt;dependency list&gt;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	</a:t>
            </a: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&lt;command to satisfy target&gt;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en-US" sz="3200" spc="-1" strike="noStrike" u="sng">
                <a:solidFill>
                  <a:srgbClr val="000000"/>
                </a:solidFill>
                <a:uFillTx/>
                <a:latin typeface="Calibri Light"/>
              </a:rPr>
              <a:t>Example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ourier New"/>
              </a:rPr>
              <a:t>Example.class: Example.java IO.class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Courier New"/>
              </a:rPr>
              <a:t>javac Example.java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ourier New"/>
              </a:rPr>
              <a:t>IO.class: IO.java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Courier New"/>
              </a:rPr>
              <a:t>javac IO.java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04" name="TextBox 2"/>
          <p:cNvSpPr/>
          <p:nvPr/>
        </p:nvSpPr>
        <p:spPr>
          <a:xfrm>
            <a:off x="689040" y="2145240"/>
            <a:ext cx="636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(tab)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icture 7" descr=""/>
          <p:cNvPicPr/>
          <p:nvPr/>
        </p:nvPicPr>
        <p:blipFill>
          <a:blip r:embed="rId1"/>
          <a:stretch/>
        </p:blipFill>
        <p:spPr>
          <a:xfrm>
            <a:off x="7315200" y="152280"/>
            <a:ext cx="1676160" cy="2114280"/>
          </a:xfrm>
          <a:prstGeom prst="rect">
            <a:avLst/>
          </a:prstGeom>
          <a:ln w="0">
            <a:noFill/>
          </a:ln>
        </p:spPr>
      </p:pic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2000"/>
          </a:bodyPr>
          <a:p>
            <a:pPr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 Light"/>
              </a:rPr>
              <a:t>Theorem: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 No RegEx/DFA can describe the language L</a:t>
            </a:r>
            <a:r>
              <a:rPr b="0" lang="en-US" sz="4400" spc="-1" strike="noStrike" baseline="-25000">
                <a:solidFill>
                  <a:srgbClr val="000000"/>
                </a:solidFill>
                <a:latin typeface="Calibri Light"/>
              </a:rPr>
              <a:t>()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457200" y="1676520"/>
            <a:ext cx="8457840" cy="5028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8000"/>
          </a:bodyPr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By contradiction: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Let’s say there exists a DFA A for L</a:t>
            </a:r>
            <a:r>
              <a:rPr b="0" lang="en-US" sz="3200" spc="-1" strike="noStrike" baseline="-25000">
                <a:solidFill>
                  <a:srgbClr val="000000"/>
                </a:solidFill>
                <a:latin typeface="Calibri Light"/>
              </a:rPr>
              <a:t>() </a:t>
            </a: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and such a DFA has </a:t>
            </a:r>
            <a:r>
              <a:rPr b="1" lang="en-US" sz="3200" spc="-1" strike="noStrike">
                <a:solidFill>
                  <a:srgbClr val="000000"/>
                </a:solidFill>
                <a:latin typeface="Calibri Light"/>
              </a:rPr>
              <a:t>N</a:t>
            </a: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 states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A has to accept the string </a:t>
            </a:r>
            <a:r>
              <a:rPr b="1" lang="en-US" sz="3200" spc="-1" strike="noStrike">
                <a:solidFill>
                  <a:srgbClr val="000000"/>
                </a:solidFill>
                <a:latin typeface="Calibri Light"/>
              </a:rPr>
              <a:t>(</a:t>
            </a:r>
            <a:r>
              <a:rPr b="1" lang="en-US" sz="3200" spc="-1" strike="noStrike" baseline="30000">
                <a:solidFill>
                  <a:srgbClr val="000000"/>
                </a:solidFill>
                <a:latin typeface="Calibri Light"/>
              </a:rPr>
              <a:t>N</a:t>
            </a:r>
            <a:r>
              <a:rPr b="1" lang="en-US" sz="3200" spc="-1" strike="noStrike">
                <a:solidFill>
                  <a:srgbClr val="000000"/>
                </a:solidFill>
                <a:latin typeface="Calibri Light"/>
              </a:rPr>
              <a:t> )</a:t>
            </a:r>
            <a:r>
              <a:rPr b="1" lang="en-US" sz="3200" spc="-1" strike="noStrike" baseline="30000">
                <a:solidFill>
                  <a:srgbClr val="000000"/>
                </a:solidFill>
                <a:latin typeface="Calibri Light"/>
              </a:rPr>
              <a:t>N </a:t>
            </a: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with some path </a:t>
            </a:r>
            <a:r>
              <a:rPr b="1" lang="en-US" sz="3200" spc="-1" strike="noStrike">
                <a:solidFill>
                  <a:srgbClr val="000000"/>
                </a:solidFill>
                <a:latin typeface="Calibri Light"/>
              </a:rPr>
              <a:t>q</a:t>
            </a:r>
            <a:r>
              <a:rPr b="1" lang="en-US" sz="3200" spc="-1" strike="noStrike" baseline="-25000">
                <a:solidFill>
                  <a:srgbClr val="000000"/>
                </a:solidFill>
                <a:latin typeface="Calibri Light"/>
              </a:rPr>
              <a:t>0</a:t>
            </a:r>
            <a:r>
              <a:rPr b="1" lang="en-US" sz="3200" spc="-1" strike="noStrike">
                <a:solidFill>
                  <a:srgbClr val="000000"/>
                </a:solidFill>
                <a:latin typeface="Calibri Light"/>
              </a:rPr>
              <a:t>q</a:t>
            </a:r>
            <a:r>
              <a:rPr b="1" lang="en-US" sz="3200" spc="-1" strike="noStrike" baseline="-25000">
                <a:solidFill>
                  <a:srgbClr val="000000"/>
                </a:solidFill>
                <a:latin typeface="Calibri Light"/>
              </a:rPr>
              <a:t>1</a:t>
            </a:r>
            <a:r>
              <a:rPr b="1" lang="en-US" sz="3200" spc="-1" strike="noStrike">
                <a:solidFill>
                  <a:srgbClr val="000000"/>
                </a:solidFill>
                <a:latin typeface="Calibri Light"/>
              </a:rPr>
              <a:t>…q</a:t>
            </a:r>
            <a:r>
              <a:rPr b="1" lang="en-US" sz="3200" spc="-1" strike="noStrike" baseline="-25000">
                <a:solidFill>
                  <a:srgbClr val="000000"/>
                </a:solidFill>
                <a:latin typeface="Calibri Light"/>
              </a:rPr>
              <a:t>N</a:t>
            </a:r>
            <a:r>
              <a:rPr b="1" lang="en-US" sz="3200" spc="-1" strike="noStrike">
                <a:solidFill>
                  <a:srgbClr val="000000"/>
                </a:solidFill>
                <a:latin typeface="Calibri Light"/>
              </a:rPr>
              <a:t>…q</a:t>
            </a:r>
            <a:r>
              <a:rPr b="1" lang="en-US" sz="3200" spc="-1" strike="noStrike" baseline="-25000">
                <a:solidFill>
                  <a:srgbClr val="000000"/>
                </a:solidFill>
                <a:latin typeface="Calibri Light"/>
              </a:rPr>
              <a:t>2N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By </a:t>
            </a:r>
            <a:r>
              <a:rPr b="0" i="1" lang="en-US" sz="3200" spc="-1" strike="noStrike">
                <a:solidFill>
                  <a:srgbClr val="000000"/>
                </a:solidFill>
                <a:latin typeface="Calibri Light"/>
              </a:rPr>
              <a:t>pigeonhole</a:t>
            </a: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i="1" lang="en-US" sz="3200" spc="-1" strike="noStrike">
                <a:solidFill>
                  <a:srgbClr val="000000"/>
                </a:solidFill>
                <a:latin typeface="Calibri Light"/>
              </a:rPr>
              <a:t>principle</a:t>
            </a: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 some state has repeated: </a:t>
            </a:r>
            <a:br>
              <a:rPr sz="3200"/>
            </a:b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q</a:t>
            </a:r>
            <a:r>
              <a:rPr b="0" lang="en-US" sz="3200" spc="-1" strike="noStrike" baseline="-25000">
                <a:solidFill>
                  <a:srgbClr val="000000"/>
                </a:solidFill>
                <a:latin typeface="Calibri Light"/>
              </a:rPr>
              <a:t>i</a:t>
            </a: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 = q</a:t>
            </a:r>
            <a:r>
              <a:rPr b="0" lang="en-US" sz="3200" spc="-1" strike="noStrike" baseline="-25000">
                <a:solidFill>
                  <a:srgbClr val="000000"/>
                </a:solidFill>
                <a:latin typeface="Calibri Light"/>
              </a:rPr>
              <a:t>j</a:t>
            </a: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 for some i&lt;j&lt;=N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Therefore the run </a:t>
            </a:r>
            <a:r>
              <a:rPr b="1" lang="en-US" sz="3200" spc="-1" strike="noStrike">
                <a:solidFill>
                  <a:srgbClr val="000000"/>
                </a:solidFill>
                <a:latin typeface="Calibri Light"/>
              </a:rPr>
              <a:t>q</a:t>
            </a:r>
            <a:r>
              <a:rPr b="1" lang="en-US" sz="3200" spc="-1" strike="noStrike" baseline="-25000">
                <a:solidFill>
                  <a:srgbClr val="000000"/>
                </a:solidFill>
                <a:latin typeface="Calibri Light"/>
              </a:rPr>
              <a:t>0</a:t>
            </a:r>
            <a:r>
              <a:rPr b="1" lang="en-US" sz="3200" spc="-1" strike="noStrike">
                <a:solidFill>
                  <a:srgbClr val="000000"/>
                </a:solidFill>
                <a:latin typeface="Calibri Light"/>
              </a:rPr>
              <a:t>q</a:t>
            </a:r>
            <a:r>
              <a:rPr b="1" lang="en-US" sz="3200" spc="-1" strike="noStrike" baseline="-25000">
                <a:solidFill>
                  <a:srgbClr val="000000"/>
                </a:solidFill>
                <a:latin typeface="Calibri Light"/>
              </a:rPr>
              <a:t>1</a:t>
            </a:r>
            <a:r>
              <a:rPr b="1" lang="en-US" sz="3200" spc="-1" strike="noStrike">
                <a:solidFill>
                  <a:srgbClr val="000000"/>
                </a:solidFill>
                <a:latin typeface="Calibri Light"/>
              </a:rPr>
              <a:t>…q</a:t>
            </a:r>
            <a:r>
              <a:rPr b="1" lang="en-US" sz="3200" spc="-1" strike="noStrike" baseline="-25000">
                <a:solidFill>
                  <a:srgbClr val="000000"/>
                </a:solidFill>
                <a:latin typeface="Calibri Light"/>
              </a:rPr>
              <a:t>i</a:t>
            </a:r>
            <a:r>
              <a:rPr b="1" lang="en-US" sz="3200" spc="-1" strike="noStrike">
                <a:solidFill>
                  <a:srgbClr val="000000"/>
                </a:solidFill>
                <a:latin typeface="Calibri Light"/>
              </a:rPr>
              <a:t>q</a:t>
            </a:r>
            <a:r>
              <a:rPr b="1" lang="en-US" sz="3200" spc="-1" strike="noStrike" baseline="-25000">
                <a:solidFill>
                  <a:srgbClr val="000000"/>
                </a:solidFill>
                <a:latin typeface="Calibri Light"/>
              </a:rPr>
              <a:t>j+1</a:t>
            </a:r>
            <a:r>
              <a:rPr b="1" lang="en-US" sz="3200" spc="-1" strike="noStrike">
                <a:solidFill>
                  <a:srgbClr val="000000"/>
                </a:solidFill>
                <a:latin typeface="Calibri Light"/>
              </a:rPr>
              <a:t>…q</a:t>
            </a:r>
            <a:r>
              <a:rPr b="1" lang="en-US" sz="3200" spc="-1" strike="noStrike" baseline="-25000">
                <a:solidFill>
                  <a:srgbClr val="000000"/>
                </a:solidFill>
                <a:latin typeface="Calibri Light"/>
              </a:rPr>
              <a:t>N</a:t>
            </a:r>
            <a:r>
              <a:rPr b="1" lang="en-US" sz="3200" spc="-1" strike="noStrike">
                <a:solidFill>
                  <a:srgbClr val="000000"/>
                </a:solidFill>
                <a:latin typeface="Calibri Light"/>
              </a:rPr>
              <a:t>…q</a:t>
            </a:r>
            <a:r>
              <a:rPr b="1" lang="en-US" sz="3200" spc="-1" strike="noStrike" baseline="-25000">
                <a:solidFill>
                  <a:srgbClr val="000000"/>
                </a:solidFill>
                <a:latin typeface="Calibri Light"/>
              </a:rPr>
              <a:t>2N</a:t>
            </a: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 is also accepting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A accepts the string </a:t>
            </a:r>
            <a:r>
              <a:rPr b="1" lang="en-US" sz="3200" spc="-1" strike="noStrike">
                <a:solidFill>
                  <a:srgbClr val="000000"/>
                </a:solidFill>
                <a:latin typeface="Calibri Light"/>
              </a:rPr>
              <a:t>(</a:t>
            </a:r>
            <a:r>
              <a:rPr b="1" lang="en-US" sz="3200" spc="-1" strike="noStrike" baseline="30000">
                <a:solidFill>
                  <a:srgbClr val="000000"/>
                </a:solidFill>
                <a:latin typeface="Calibri Light"/>
              </a:rPr>
              <a:t>N-(j-i)</a:t>
            </a:r>
            <a:r>
              <a:rPr b="1" lang="en-US" sz="3200" spc="-1" strike="noStrike">
                <a:solidFill>
                  <a:srgbClr val="000000"/>
                </a:solidFill>
                <a:latin typeface="Calibri Light"/>
              </a:rPr>
              <a:t> )</a:t>
            </a:r>
            <a:r>
              <a:rPr b="1" lang="en-US" sz="3200" spc="-1" strike="noStrike" baseline="30000">
                <a:solidFill>
                  <a:srgbClr val="000000"/>
                </a:solidFill>
                <a:latin typeface="Calibri Light"/>
              </a:rPr>
              <a:t>N  </a:t>
            </a:r>
            <a:r>
              <a:rPr b="1" lang="en-US" sz="3200" spc="-1" strike="noStrike">
                <a:solidFill>
                  <a:srgbClr val="000000"/>
                </a:solidFill>
                <a:latin typeface="Calibri Light"/>
              </a:rPr>
              <a:t>not in </a:t>
            </a: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L</a:t>
            </a:r>
            <a:r>
              <a:rPr b="0" lang="en-US" sz="3200" spc="-1" strike="noStrike" baseline="-25000">
                <a:solidFill>
                  <a:srgbClr val="000000"/>
                </a:solidFill>
                <a:latin typeface="Calibri Light"/>
              </a:rPr>
              <a:t>()  </a:t>
            </a:r>
            <a:r>
              <a:rPr b="0" lang="en-US" sz="32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 contradiction!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4" dur="indefinite" restart="never" nodeType="tmRoot">
          <p:childTnLst>
            <p:seq>
              <p:cTn id="25" dur="indefinite" nodeType="mainSeq">
                <p:childTnLst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0" dur="5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5" dur="500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40" dur="500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45" dur="500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50" dur="500"/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55" dur="500"/>
                                        <p:tgtEl>
                                          <p:spTgt spid="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Makefiles: Basic Structure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4000"/>
          </a:bodyPr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&lt;target&gt;:  &lt;dependency list&gt;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	</a:t>
            </a: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&lt;command to satisfy target&gt;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en-US" sz="3200" spc="-1" strike="noStrike" u="sng">
                <a:solidFill>
                  <a:srgbClr val="000000"/>
                </a:solidFill>
                <a:uFillTx/>
                <a:latin typeface="Calibri Light"/>
              </a:rPr>
              <a:t>Example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ourier New"/>
              </a:rPr>
              <a:t>Example.class: Example.java IO.class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Courier New"/>
              </a:rPr>
              <a:t>javac Example.java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ourier New"/>
              </a:rPr>
              <a:t>IO.class: IO.java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Courier New"/>
              </a:rPr>
              <a:t>javac IO.java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07" name="TextBox 2"/>
          <p:cNvSpPr/>
          <p:nvPr/>
        </p:nvSpPr>
        <p:spPr>
          <a:xfrm>
            <a:off x="689040" y="2145240"/>
            <a:ext cx="636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(tab)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708" name="TextBox 3"/>
          <p:cNvSpPr/>
          <p:nvPr/>
        </p:nvSpPr>
        <p:spPr>
          <a:xfrm>
            <a:off x="3141000" y="3048120"/>
            <a:ext cx="51418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Example.class depends on example.java and IO.class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Makefiles: Basic Structure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4000"/>
          </a:bodyPr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&lt;target&gt;:  &lt;dependency list&gt;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	</a:t>
            </a: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&lt;command to satisfy target&gt;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en-US" sz="3200" spc="-1" strike="noStrike" u="sng">
                <a:solidFill>
                  <a:srgbClr val="000000"/>
                </a:solidFill>
                <a:uFillTx/>
                <a:latin typeface="Calibri Light"/>
              </a:rPr>
              <a:t>Example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ourier New"/>
              </a:rPr>
              <a:t>Example.class: Example.java IO.class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Courier New"/>
              </a:rPr>
              <a:t>javac Example.java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ourier New"/>
              </a:rPr>
              <a:t>IO.class: IO.java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Courier New"/>
              </a:rPr>
              <a:t>javac IO.java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11" name="TextBox 2"/>
          <p:cNvSpPr/>
          <p:nvPr/>
        </p:nvSpPr>
        <p:spPr>
          <a:xfrm>
            <a:off x="689040" y="2145240"/>
            <a:ext cx="636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(tab)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712" name="TextBox 3"/>
          <p:cNvSpPr/>
          <p:nvPr/>
        </p:nvSpPr>
        <p:spPr>
          <a:xfrm>
            <a:off x="3141000" y="3048120"/>
            <a:ext cx="51418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Example.class depends on example.java and IO.class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713" name="TextBox 5"/>
          <p:cNvSpPr/>
          <p:nvPr/>
        </p:nvSpPr>
        <p:spPr>
          <a:xfrm>
            <a:off x="5571360" y="4184280"/>
            <a:ext cx="30430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Example.class is generated by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javac Example.java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Makefiles: Dependencies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4000"/>
          </a:bodyPr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	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en-US" sz="3200" spc="-1" strike="noStrike" u="sng">
                <a:solidFill>
                  <a:srgbClr val="000000"/>
                </a:solidFill>
                <a:uFillTx/>
                <a:latin typeface="Calibri Light"/>
              </a:rPr>
              <a:t>Example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ourier New"/>
              </a:rPr>
              <a:t>Example.class: Example.java IO.class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Courier New"/>
              </a:rPr>
              <a:t>javac Example.java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ourier New"/>
              </a:rPr>
              <a:t>IO.class: IO.java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Courier New"/>
              </a:rPr>
              <a:t>javac IO.java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16" name="TextBox 4"/>
          <p:cNvSpPr/>
          <p:nvPr/>
        </p:nvSpPr>
        <p:spPr>
          <a:xfrm>
            <a:off x="3773160" y="1447920"/>
            <a:ext cx="146124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Example.class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717" name="TextBox 7"/>
          <p:cNvSpPr/>
          <p:nvPr/>
        </p:nvSpPr>
        <p:spPr>
          <a:xfrm>
            <a:off x="3038760" y="2221560"/>
            <a:ext cx="139428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Example.java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718" name="TextBox 8"/>
          <p:cNvSpPr/>
          <p:nvPr/>
        </p:nvSpPr>
        <p:spPr>
          <a:xfrm>
            <a:off x="4828680" y="2209680"/>
            <a:ext cx="88200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IO.class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719" name="TextBox 6"/>
          <p:cNvSpPr/>
          <p:nvPr/>
        </p:nvSpPr>
        <p:spPr>
          <a:xfrm>
            <a:off x="4862160" y="2895480"/>
            <a:ext cx="81504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IO.java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720" name="Straight Arrow Connector 10"/>
          <p:cNvSpPr/>
          <p:nvPr/>
        </p:nvSpPr>
        <p:spPr>
          <a:xfrm flipV="1">
            <a:off x="3736080" y="1817280"/>
            <a:ext cx="767880" cy="403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round/>
            <a:headEnd len="med" type="arrow" w="med"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721" name="Straight Arrow Connector 12"/>
          <p:cNvSpPr/>
          <p:nvPr/>
        </p:nvSpPr>
        <p:spPr>
          <a:xfrm flipH="1" flipV="1">
            <a:off x="4504320" y="1817280"/>
            <a:ext cx="765360" cy="392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round/>
            <a:headEnd len="med" type="arrow" w="med"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722" name="Straight Arrow Connector 14"/>
          <p:cNvSpPr/>
          <p:nvPr/>
        </p:nvSpPr>
        <p:spPr>
          <a:xfrm flipV="1">
            <a:off x="5270040" y="2590920"/>
            <a:ext cx="360" cy="304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round/>
            <a:headEnd len="med" type="arrow" w="med"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Makefiles: Dependencies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4000"/>
          </a:bodyPr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	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en-US" sz="3200" spc="-1" strike="noStrike" u="sng">
                <a:solidFill>
                  <a:srgbClr val="000000"/>
                </a:solidFill>
                <a:uFillTx/>
                <a:latin typeface="Calibri Light"/>
              </a:rPr>
              <a:t>Example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ourier New"/>
              </a:rPr>
              <a:t>Example.class: Example.java IO.class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Courier New"/>
              </a:rPr>
              <a:t>javac Example.java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ourier New"/>
              </a:rPr>
              <a:t>IO.class: IO.java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Courier New"/>
              </a:rPr>
              <a:t>javac IO.java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25" name="TextBox 4"/>
          <p:cNvSpPr/>
          <p:nvPr/>
        </p:nvSpPr>
        <p:spPr>
          <a:xfrm>
            <a:off x="3773160" y="1447920"/>
            <a:ext cx="146124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Example.class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726" name="TextBox 7"/>
          <p:cNvSpPr/>
          <p:nvPr/>
        </p:nvSpPr>
        <p:spPr>
          <a:xfrm>
            <a:off x="3038760" y="2221560"/>
            <a:ext cx="139428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Example.java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727" name="TextBox 8"/>
          <p:cNvSpPr/>
          <p:nvPr/>
        </p:nvSpPr>
        <p:spPr>
          <a:xfrm>
            <a:off x="4828680" y="2209680"/>
            <a:ext cx="88200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IO.class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728" name="TextBox 6"/>
          <p:cNvSpPr/>
          <p:nvPr/>
        </p:nvSpPr>
        <p:spPr>
          <a:xfrm>
            <a:off x="4862160" y="2895480"/>
            <a:ext cx="81504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IO.java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729" name="Straight Arrow Connector 10"/>
          <p:cNvSpPr/>
          <p:nvPr/>
        </p:nvSpPr>
        <p:spPr>
          <a:xfrm flipV="1">
            <a:off x="3736080" y="1817280"/>
            <a:ext cx="767880" cy="403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round/>
            <a:headEnd len="med" type="arrow" w="med"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730" name="Straight Arrow Connector 12"/>
          <p:cNvSpPr/>
          <p:nvPr/>
        </p:nvSpPr>
        <p:spPr>
          <a:xfrm flipH="1" flipV="1">
            <a:off x="4504320" y="1817280"/>
            <a:ext cx="765360" cy="392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round/>
            <a:headEnd len="med" type="arrow" w="med"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731" name="Straight Arrow Connector 14"/>
          <p:cNvSpPr/>
          <p:nvPr/>
        </p:nvSpPr>
        <p:spPr>
          <a:xfrm flipV="1">
            <a:off x="5270040" y="2590920"/>
            <a:ext cx="360" cy="304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round/>
            <a:headEnd len="med" type="arrow" w="med"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732" name="TextBox 16"/>
          <p:cNvSpPr/>
          <p:nvPr/>
        </p:nvSpPr>
        <p:spPr>
          <a:xfrm>
            <a:off x="468360" y="1447920"/>
            <a:ext cx="27550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Internal Dependency graph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Makefiles: Dependencies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4000"/>
          </a:bodyPr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	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en-US" sz="3200" spc="-1" strike="noStrike" u="sng">
                <a:solidFill>
                  <a:srgbClr val="000000"/>
                </a:solidFill>
                <a:uFillTx/>
                <a:latin typeface="Calibri Light"/>
              </a:rPr>
              <a:t>Example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ourier New"/>
              </a:rPr>
              <a:t>Example.class: Example.java IO.class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Courier New"/>
              </a:rPr>
              <a:t>javac Example.java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ourier New"/>
              </a:rPr>
              <a:t>IO.class: IO.java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Courier New"/>
              </a:rPr>
              <a:t>javac IO.java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35" name="TextBox 4"/>
          <p:cNvSpPr/>
          <p:nvPr/>
        </p:nvSpPr>
        <p:spPr>
          <a:xfrm>
            <a:off x="3773160" y="1447920"/>
            <a:ext cx="146124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Example.class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736" name="TextBox 7"/>
          <p:cNvSpPr/>
          <p:nvPr/>
        </p:nvSpPr>
        <p:spPr>
          <a:xfrm>
            <a:off x="3038760" y="2221560"/>
            <a:ext cx="139428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Example.java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737" name="TextBox 8"/>
          <p:cNvSpPr/>
          <p:nvPr/>
        </p:nvSpPr>
        <p:spPr>
          <a:xfrm>
            <a:off x="4828680" y="2209680"/>
            <a:ext cx="88200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IO.class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738" name="TextBox 6"/>
          <p:cNvSpPr/>
          <p:nvPr/>
        </p:nvSpPr>
        <p:spPr>
          <a:xfrm>
            <a:off x="4862160" y="2895480"/>
            <a:ext cx="815040" cy="363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IO.java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739" name="Straight Arrow Connector 10"/>
          <p:cNvSpPr/>
          <p:nvPr/>
        </p:nvSpPr>
        <p:spPr>
          <a:xfrm flipV="1">
            <a:off x="3736080" y="1817280"/>
            <a:ext cx="767880" cy="403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round/>
            <a:headEnd len="med" type="arrow" w="med"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740" name="Straight Arrow Connector 12"/>
          <p:cNvSpPr/>
          <p:nvPr/>
        </p:nvSpPr>
        <p:spPr>
          <a:xfrm flipH="1" flipV="1">
            <a:off x="4504320" y="1817280"/>
            <a:ext cx="765360" cy="392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round/>
            <a:headEnd len="med" type="arrow" w="med"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741" name="Straight Arrow Connector 14"/>
          <p:cNvSpPr/>
          <p:nvPr/>
        </p:nvSpPr>
        <p:spPr>
          <a:xfrm flipV="1">
            <a:off x="5270040" y="2590920"/>
            <a:ext cx="360" cy="304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round/>
            <a:headEnd len="med" type="arrow" w="med"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742" name="TextBox 16"/>
          <p:cNvSpPr/>
          <p:nvPr/>
        </p:nvSpPr>
        <p:spPr>
          <a:xfrm>
            <a:off x="468360" y="1447920"/>
            <a:ext cx="27550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Internal Dependency graph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743" name="TextBox 18"/>
          <p:cNvSpPr/>
          <p:nvPr/>
        </p:nvSpPr>
        <p:spPr>
          <a:xfrm>
            <a:off x="6162480" y="2221560"/>
            <a:ext cx="27748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A file is rebuilt if one of it’s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dependencies changes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Makefiles: Variables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9000"/>
          </a:bodyPr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You can thread common configuration values through your makefile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en-US" sz="3200" spc="-1" strike="noStrike" u="sng">
                <a:solidFill>
                  <a:srgbClr val="000000"/>
                </a:solidFill>
                <a:uFillTx/>
                <a:latin typeface="Calibri Light"/>
              </a:rPr>
              <a:t> 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 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 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ourier New"/>
              </a:rPr>
              <a:t> 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ourier New"/>
              </a:rPr>
              <a:t>	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ourier New"/>
              </a:rPr>
              <a:t> 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Makefiles: Variables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9000"/>
          </a:bodyPr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You can thread common configuration values through your makefile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en-US" sz="3200" spc="-1" strike="noStrike" u="sng">
                <a:solidFill>
                  <a:srgbClr val="000000"/>
                </a:solidFill>
                <a:uFillTx/>
                <a:latin typeface="Calibri Light"/>
              </a:rPr>
              <a:t>Example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JC = /s/std/bin/javac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JFLAGS = -g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ourier New"/>
              </a:rPr>
              <a:t> 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ourier New"/>
              </a:rPr>
              <a:t>	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ourier New"/>
              </a:rPr>
              <a:t> 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Makefiles: Variables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9000"/>
          </a:bodyPr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You can thread common configuration values through your makefile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en-US" sz="3200" spc="-1" strike="noStrike" u="sng">
                <a:solidFill>
                  <a:srgbClr val="000000"/>
                </a:solidFill>
                <a:uFillTx/>
                <a:latin typeface="Calibri Light"/>
              </a:rPr>
              <a:t>Example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JC = /s/std/bin/javac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JFLAGS = -g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ourier New"/>
              </a:rPr>
              <a:t> 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ourier New"/>
              </a:rPr>
              <a:t>	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ourier New"/>
              </a:rPr>
              <a:t> 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50" name="TextBox 2"/>
          <p:cNvSpPr/>
          <p:nvPr/>
        </p:nvSpPr>
        <p:spPr>
          <a:xfrm>
            <a:off x="2128680" y="3505320"/>
            <a:ext cx="16318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Build for debug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Makefiles: Variables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2000"/>
          </a:bodyPr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You can thread common configuration values through your makefile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en-US" sz="3200" spc="-1" strike="noStrike" u="sng">
                <a:solidFill>
                  <a:srgbClr val="000000"/>
                </a:solidFill>
                <a:uFillTx/>
                <a:latin typeface="Calibri Light"/>
              </a:rPr>
              <a:t>Example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JC = /s/std/bin/javac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JFLAGS = -g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ourier New"/>
              </a:rPr>
              <a:t>Example.class: Example.java IO.class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Courier New"/>
              </a:rPr>
              <a:t>$(JC) $(JFLAGS) Example.java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ourier New"/>
              </a:rPr>
              <a:t>IO.class: IO.java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Courier New"/>
              </a:rPr>
              <a:t>$(JC) $(JFLAGS) IO.java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53" name="TextBox 2"/>
          <p:cNvSpPr/>
          <p:nvPr/>
        </p:nvSpPr>
        <p:spPr>
          <a:xfrm>
            <a:off x="2128680" y="3505320"/>
            <a:ext cx="16318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f81bd"/>
                </a:solidFill>
                <a:latin typeface="Calibri"/>
              </a:rPr>
              <a:t>Build for debug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Makefiles: Phony Targets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510516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3000"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You can run commands through make. 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Write a target with no dependencies (called phony)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Will cause it to execute the command every time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  <a:p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  <a:p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ffffff"/>
                </a:solidFill>
                <a:latin typeface="Calibri Light"/>
              </a:rPr>
              <a:t>Example</a:t>
            </a:r>
            <a:endParaRPr b="0" lang="en-US" sz="24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clean:</a:t>
            </a:r>
            <a:endParaRPr b="0" lang="en-US" sz="24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rm –f *.class</a:t>
            </a:r>
            <a:endParaRPr b="0" lang="en-US" sz="24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test:</a:t>
            </a:r>
            <a:endParaRPr b="0" lang="en-US" sz="24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java –cp . Test.class</a:t>
            </a:r>
            <a:endParaRPr b="0" lang="en-US" sz="2400" spc="-1" strike="noStrike">
              <a:solidFill>
                <a:srgbClr val="000000"/>
              </a:solidFill>
              <a:latin typeface="Calibri Light"/>
            </a:endParaRPr>
          </a:p>
          <a:p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56" name="Auto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57" name="Picture 3" descr=""/>
          <p:cNvPicPr/>
          <p:nvPr/>
        </p:nvPicPr>
        <p:blipFill>
          <a:blip r:embed="rId1"/>
          <a:stretch/>
        </p:blipFill>
        <p:spPr>
          <a:xfrm>
            <a:off x="6248520" y="2590920"/>
            <a:ext cx="2304720" cy="1980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8000"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Limitations of RegEx: Structure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Our Enhanced-RegEx scanner can emit a stream of tokens: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marL="4572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X          =           Y           +           Z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 marL="4572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 marL="4572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 marL="4572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… </a:t>
            </a: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but this doesn’t really enforce any order of operations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81" name="Straight Arrow Connector 6"/>
          <p:cNvSpPr/>
          <p:nvPr/>
        </p:nvSpPr>
        <p:spPr>
          <a:xfrm flipH="1" flipV="1">
            <a:off x="1065960" y="3124080"/>
            <a:ext cx="75960" cy="609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2" name="TextBox 7"/>
          <p:cNvSpPr/>
          <p:nvPr/>
        </p:nvSpPr>
        <p:spPr>
          <a:xfrm>
            <a:off x="953280" y="3740400"/>
            <a:ext cx="3790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83" name="Straight Arrow Connector 8"/>
          <p:cNvSpPr/>
          <p:nvPr/>
        </p:nvSpPr>
        <p:spPr>
          <a:xfrm flipH="1" flipV="1">
            <a:off x="2096640" y="3124080"/>
            <a:ext cx="75960" cy="609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TextBox 9"/>
          <p:cNvSpPr/>
          <p:nvPr/>
        </p:nvSpPr>
        <p:spPr>
          <a:xfrm>
            <a:off x="1756080" y="3740400"/>
            <a:ext cx="874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ASSIGN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85" name="Straight Arrow Connector 10"/>
          <p:cNvSpPr/>
          <p:nvPr/>
        </p:nvSpPr>
        <p:spPr>
          <a:xfrm flipH="1" flipV="1">
            <a:off x="3239640" y="3135960"/>
            <a:ext cx="75960" cy="609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6" name="TextBox 11"/>
          <p:cNvSpPr/>
          <p:nvPr/>
        </p:nvSpPr>
        <p:spPr>
          <a:xfrm>
            <a:off x="3199320" y="3752280"/>
            <a:ext cx="3790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87" name="Straight Arrow Connector 12"/>
          <p:cNvSpPr/>
          <p:nvPr/>
        </p:nvSpPr>
        <p:spPr>
          <a:xfrm flipH="1" flipV="1">
            <a:off x="4310640" y="3135960"/>
            <a:ext cx="75960" cy="609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8" name="TextBox 13"/>
          <p:cNvSpPr/>
          <p:nvPr/>
        </p:nvSpPr>
        <p:spPr>
          <a:xfrm>
            <a:off x="4271040" y="3752280"/>
            <a:ext cx="6411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PLUS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89" name="Straight Arrow Connector 14"/>
          <p:cNvSpPr/>
          <p:nvPr/>
        </p:nvSpPr>
        <p:spPr>
          <a:xfrm flipH="1" flipV="1">
            <a:off x="5373360" y="3135960"/>
            <a:ext cx="75960" cy="609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0" name="TextBox 15"/>
          <p:cNvSpPr/>
          <p:nvPr/>
        </p:nvSpPr>
        <p:spPr>
          <a:xfrm>
            <a:off x="5260680" y="3752280"/>
            <a:ext cx="3790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ID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6" dur="indefinite" restart="never" nodeType="tmRoot">
          <p:childTnLst>
            <p:seq>
              <p:cTn id="57" dur="indefinite" nodeType="mainSeq">
                <p:childTnLst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6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6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8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8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8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8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9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9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00" dur="500"/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Makefiles: Phony Targets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510516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3000"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You can run commands through make. 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Write a target with no dependencies (called phony)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Will cause it to execute the command every time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  <a:p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  <a:p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000000"/>
                </a:solidFill>
                <a:latin typeface="Calibri Light"/>
              </a:rPr>
              <a:t>Example</a:t>
            </a:r>
            <a:endParaRPr b="0" lang="en-US" sz="24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ourier New"/>
              </a:rPr>
              <a:t>clean:</a:t>
            </a:r>
            <a:endParaRPr b="0" lang="en-US" sz="24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latin typeface="Courier New"/>
              </a:rPr>
              <a:t>rm –f *.class</a:t>
            </a:r>
            <a:endParaRPr b="0" lang="en-US" sz="24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test:</a:t>
            </a:r>
            <a:endParaRPr b="0" lang="en-US" sz="24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java –cp . Test.class</a:t>
            </a:r>
            <a:endParaRPr b="0" lang="en-US" sz="2400" spc="-1" strike="noStrike">
              <a:solidFill>
                <a:srgbClr val="000000"/>
              </a:solidFill>
              <a:latin typeface="Calibri Light"/>
            </a:endParaRPr>
          </a:p>
          <a:p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60" name="Auto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61" name="Picture 3" descr=""/>
          <p:cNvPicPr/>
          <p:nvPr/>
        </p:nvPicPr>
        <p:blipFill>
          <a:blip r:embed="rId1"/>
          <a:stretch/>
        </p:blipFill>
        <p:spPr>
          <a:xfrm>
            <a:off x="6248520" y="2590920"/>
            <a:ext cx="2304720" cy="1980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Makefiles: Phony Targets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510516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3000"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You can run commands through make. 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Write a target with no dependencies (called phony)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Will cause it to execute the command every time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  <a:p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  <a:p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000000"/>
                </a:solidFill>
                <a:latin typeface="Calibri Light"/>
              </a:rPr>
              <a:t>Example</a:t>
            </a:r>
            <a:endParaRPr b="0" lang="en-US" sz="24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ourier New"/>
              </a:rPr>
              <a:t>clean:</a:t>
            </a:r>
            <a:endParaRPr b="0" lang="en-US" sz="24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latin typeface="Courier New"/>
              </a:rPr>
              <a:t>rm –f *.class</a:t>
            </a:r>
            <a:endParaRPr b="0" lang="en-US" sz="24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ourier New"/>
              </a:rPr>
              <a:t>test:</a:t>
            </a:r>
            <a:endParaRPr b="0" lang="en-US" sz="24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latin typeface="Courier New"/>
              </a:rPr>
              <a:t>java –cp . Test.class</a:t>
            </a:r>
            <a:endParaRPr b="0" lang="en-US" sz="2400" spc="-1" strike="noStrike">
              <a:solidFill>
                <a:srgbClr val="000000"/>
              </a:solidFill>
              <a:latin typeface="Calibri Light"/>
            </a:endParaRPr>
          </a:p>
          <a:p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64" name="Auto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65" name="Picture 3" descr=""/>
          <p:cNvPicPr/>
          <p:nvPr/>
        </p:nvPicPr>
        <p:blipFill>
          <a:blip r:embed="rId1"/>
          <a:stretch/>
        </p:blipFill>
        <p:spPr>
          <a:xfrm>
            <a:off x="6248520" y="2590920"/>
            <a:ext cx="2304720" cy="1980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Recap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We’ve defined context-free grammars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More powerful than regular expressions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Learned a bit about makefile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Next time we’ll look at grammars in more detail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The Chomsky Hierarchy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Auto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3" name="TextBox 2"/>
          <p:cNvSpPr/>
          <p:nvPr/>
        </p:nvSpPr>
        <p:spPr>
          <a:xfrm>
            <a:off x="4025880" y="3975840"/>
            <a:ext cx="1142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Regular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4" name="TextBox 5"/>
          <p:cNvSpPr/>
          <p:nvPr/>
        </p:nvSpPr>
        <p:spPr>
          <a:xfrm>
            <a:off x="3720960" y="3366360"/>
            <a:ext cx="17521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Context-Free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5" name="TextBox 6"/>
          <p:cNvSpPr/>
          <p:nvPr/>
        </p:nvSpPr>
        <p:spPr>
          <a:xfrm>
            <a:off x="3568680" y="2756880"/>
            <a:ext cx="2057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Context-Sensitive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6" name="TextBox 7"/>
          <p:cNvSpPr/>
          <p:nvPr/>
        </p:nvSpPr>
        <p:spPr>
          <a:xfrm>
            <a:off x="3267000" y="2147040"/>
            <a:ext cx="2663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Recursively enumerable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7" name="Straight Arrow Connector 9"/>
          <p:cNvSpPr/>
          <p:nvPr/>
        </p:nvSpPr>
        <p:spPr>
          <a:xfrm flipV="1">
            <a:off x="6311880" y="2147040"/>
            <a:ext cx="360" cy="2356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round/>
            <a:tailEnd len="med" type="arrow" w="med"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198" name="TextBox 10"/>
          <p:cNvSpPr/>
          <p:nvPr/>
        </p:nvSpPr>
        <p:spPr>
          <a:xfrm>
            <a:off x="5934960" y="1608480"/>
            <a:ext cx="7768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power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9" name="TextBox 13"/>
          <p:cNvSpPr/>
          <p:nvPr/>
        </p:nvSpPr>
        <p:spPr>
          <a:xfrm>
            <a:off x="7160040" y="1649160"/>
            <a:ext cx="1058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efficiency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0" name="Straight Arrow Connector 14"/>
          <p:cNvSpPr/>
          <p:nvPr/>
        </p:nvSpPr>
        <p:spPr>
          <a:xfrm>
            <a:off x="7607160" y="2147040"/>
            <a:ext cx="360" cy="2356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round/>
            <a:tailEnd len="med" type="arrow" w="med"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201" name="TextBox 16"/>
          <p:cNvSpPr/>
          <p:nvPr/>
        </p:nvSpPr>
        <p:spPr>
          <a:xfrm>
            <a:off x="3515760" y="1608480"/>
            <a:ext cx="1935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LANGUAGE CLASS: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2" name="Straight Arrow Connector 20"/>
          <p:cNvSpPr/>
          <p:nvPr/>
        </p:nvSpPr>
        <p:spPr>
          <a:xfrm flipV="1">
            <a:off x="3505320" y="4345200"/>
            <a:ext cx="520200" cy="615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f81bd"/>
            </a:solidFill>
            <a:round/>
            <a:tailEnd len="med" type="arrow" w="med"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203" name="Picture 2" descr="http://bigstickcombat.files.wordpress.com/2010/04/2008-07-17_125513_wwi_trench_club.jpg"/>
          <p:cNvPicPr/>
          <p:nvPr/>
        </p:nvPicPr>
        <p:blipFill>
          <a:blip r:embed="rId1"/>
          <a:stretch/>
        </p:blipFill>
        <p:spPr>
          <a:xfrm>
            <a:off x="1755720" y="4934520"/>
            <a:ext cx="1602360" cy="1161000"/>
          </a:xfrm>
          <a:prstGeom prst="rect">
            <a:avLst/>
          </a:prstGeom>
          <a:ln w="0">
            <a:noFill/>
          </a:ln>
        </p:spPr>
      </p:pic>
      <p:sp>
        <p:nvSpPr>
          <p:cNvPr id="204" name="AutoShape 2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05" name="Picture 4" descr="http://img2.wikia.nocookie.net/__cb20080722194007/starwars/images/1/15/Deathstar_negwt.jpg"/>
          <p:cNvPicPr/>
          <p:nvPr/>
        </p:nvPicPr>
        <p:blipFill>
          <a:blip r:embed="rId2"/>
          <a:stretch/>
        </p:blipFill>
        <p:spPr>
          <a:xfrm>
            <a:off x="336960" y="825840"/>
            <a:ext cx="2253600" cy="2253600"/>
          </a:xfrm>
          <a:prstGeom prst="rect">
            <a:avLst/>
          </a:prstGeom>
          <a:ln w="0">
            <a:noFill/>
          </a:ln>
        </p:spPr>
      </p:pic>
      <p:sp>
        <p:nvSpPr>
          <p:cNvPr id="206" name="Straight Arrow Connector 17"/>
          <p:cNvSpPr/>
          <p:nvPr/>
        </p:nvSpPr>
        <p:spPr>
          <a:xfrm>
            <a:off x="2557080" y="2147040"/>
            <a:ext cx="566640" cy="184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f81bd"/>
            </a:solidFill>
            <a:round/>
            <a:tailEnd len="med" type="arrow" w="med"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07" name="TextBox 18"/>
          <p:cNvSpPr/>
          <p:nvPr/>
        </p:nvSpPr>
        <p:spPr>
          <a:xfrm>
            <a:off x="1740600" y="4591080"/>
            <a:ext cx="583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FSM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8" name="TextBox 22"/>
          <p:cNvSpPr/>
          <p:nvPr/>
        </p:nvSpPr>
        <p:spPr>
          <a:xfrm>
            <a:off x="711720" y="2997000"/>
            <a:ext cx="1605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Turing machine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9" name="Straight Arrow Connector 11"/>
          <p:cNvSpPr/>
          <p:nvPr/>
        </p:nvSpPr>
        <p:spPr>
          <a:xfrm flipV="1">
            <a:off x="2557080" y="3817800"/>
            <a:ext cx="1208160" cy="157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4f81bd"/>
          </a:solidFill>
          <a:ln>
            <a:solidFill>
              <a:srgbClr val="3a5f8b"/>
            </a:solidFill>
            <a:round/>
            <a:tailEnd len="med" type="arrow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0" name="TextBox 12"/>
          <p:cNvSpPr/>
          <p:nvPr/>
        </p:nvSpPr>
        <p:spPr>
          <a:xfrm>
            <a:off x="924480" y="3818520"/>
            <a:ext cx="1706760" cy="36396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Happy medium?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11" name="Picture 21" descr=""/>
          <p:cNvPicPr/>
          <p:nvPr/>
        </p:nvPicPr>
        <p:blipFill>
          <a:blip r:embed="rId3"/>
          <a:stretch/>
        </p:blipFill>
        <p:spPr>
          <a:xfrm>
            <a:off x="4142520" y="4653360"/>
            <a:ext cx="3785400" cy="2129400"/>
          </a:xfrm>
          <a:prstGeom prst="rect">
            <a:avLst/>
          </a:prstGeom>
          <a:ln w="0">
            <a:noFill/>
          </a:ln>
        </p:spPr>
      </p:pic>
      <p:sp>
        <p:nvSpPr>
          <p:cNvPr id="212" name="TextBox 23"/>
          <p:cNvSpPr/>
          <p:nvPr/>
        </p:nvSpPr>
        <p:spPr>
          <a:xfrm>
            <a:off x="7933680" y="5071680"/>
            <a:ext cx="10238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Noam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Chomsky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1" dur="indefinite" restart="never" nodeType="tmRoot">
          <p:childTnLst>
            <p:seq>
              <p:cTn id="102" dur="indefinite" nodeType="mainSeq">
                <p:childTnLst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0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1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1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1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2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2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2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3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Context Free Grammars (CFGs)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A set of (recursive) rewriting rules to generate patterns of strings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Can envision a “parse tree” that keeps structure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CFG: Intuition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" name="TextBox 8"/>
          <p:cNvSpPr/>
          <p:nvPr/>
        </p:nvSpPr>
        <p:spPr>
          <a:xfrm>
            <a:off x="3654000" y="1332720"/>
            <a:ext cx="21657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3600" spc="-1" strike="noStrike">
                <a:solidFill>
                  <a:srgbClr val="000000"/>
                </a:solidFill>
                <a:latin typeface="Calibri"/>
              </a:rPr>
              <a:t>S</a:t>
            </a: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 → ‘</a:t>
            </a:r>
            <a:r>
              <a:rPr b="1" lang="en-US" sz="3600" spc="-1" strike="noStrike">
                <a:solidFill>
                  <a:srgbClr val="000000"/>
                </a:solidFill>
                <a:latin typeface="Calibri"/>
              </a:rPr>
              <a:t>(</a:t>
            </a: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‘ </a:t>
            </a:r>
            <a:r>
              <a:rPr b="0" i="1" lang="en-US" sz="3600" spc="-1" strike="noStrike">
                <a:solidFill>
                  <a:srgbClr val="000000"/>
                </a:solidFill>
                <a:latin typeface="Calibri"/>
              </a:rPr>
              <a:t>S</a:t>
            </a: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 ‘</a:t>
            </a:r>
            <a:r>
              <a:rPr b="1" lang="en-US" sz="3600" spc="-1" strike="noStrike">
                <a:solidFill>
                  <a:srgbClr val="000000"/>
                </a:solidFill>
                <a:latin typeface="Calibri"/>
              </a:rPr>
              <a:t>)</a:t>
            </a: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’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17" name="TextBox 9"/>
          <p:cNvSpPr/>
          <p:nvPr/>
        </p:nvSpPr>
        <p:spPr>
          <a:xfrm>
            <a:off x="3039840" y="2390400"/>
            <a:ext cx="383724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1f497d"/>
                </a:solidFill>
                <a:latin typeface="Calibri"/>
              </a:rPr>
              <a:t>A </a:t>
            </a:r>
            <a:r>
              <a:rPr b="1" i="1" lang="en-US" sz="1800" spc="-1" strike="noStrike">
                <a:solidFill>
                  <a:srgbClr val="1f497d"/>
                </a:solidFill>
                <a:latin typeface="Calibri"/>
              </a:rPr>
              <a:t>rule</a:t>
            </a:r>
            <a:r>
              <a:rPr b="1" lang="en-US" sz="1800" spc="-1" strike="noStrike">
                <a:solidFill>
                  <a:srgbClr val="1f497d"/>
                </a:solidFill>
                <a:latin typeface="Calibri"/>
              </a:rPr>
              <a:t> that says that you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1f497d"/>
                </a:solidFill>
                <a:latin typeface="Calibri"/>
              </a:rPr>
              <a:t>can rewrite S to be an S surrounded by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1f497d"/>
                </a:solidFill>
                <a:latin typeface="Calibri"/>
              </a:rPr>
              <a:t>a single set of parenthesis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18" name="Left Brace 10"/>
          <p:cNvSpPr/>
          <p:nvPr/>
        </p:nvSpPr>
        <p:spPr>
          <a:xfrm rot="16200000">
            <a:off x="4256280" y="1247760"/>
            <a:ext cx="412560" cy="178380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9" name="Rectangle 11"/>
          <p:cNvSpPr/>
          <p:nvPr/>
        </p:nvSpPr>
        <p:spPr>
          <a:xfrm>
            <a:off x="1550880" y="4813200"/>
            <a:ext cx="388440" cy="6382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3600" spc="-1" strike="noStrike">
                <a:solidFill>
                  <a:srgbClr val="000000"/>
                </a:solidFill>
                <a:latin typeface="Calibri"/>
              </a:rPr>
              <a:t>S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20" name="Rectangle 16"/>
          <p:cNvSpPr/>
          <p:nvPr/>
        </p:nvSpPr>
        <p:spPr>
          <a:xfrm>
            <a:off x="3501720" y="4835520"/>
            <a:ext cx="388440" cy="6382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3600" spc="-1" strike="noStrike">
                <a:solidFill>
                  <a:srgbClr val="000000"/>
                </a:solidFill>
                <a:latin typeface="Calibri"/>
              </a:rPr>
              <a:t>S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21" name="Straight Arrow Connector 14"/>
          <p:cNvSpPr/>
          <p:nvPr/>
        </p:nvSpPr>
        <p:spPr>
          <a:xfrm flipH="1">
            <a:off x="3022920" y="5442480"/>
            <a:ext cx="490680" cy="572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round/>
            <a:tailEnd len="med" type="arrow" w="med"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222" name="Straight Arrow Connector 19"/>
          <p:cNvSpPr/>
          <p:nvPr/>
        </p:nvSpPr>
        <p:spPr>
          <a:xfrm>
            <a:off x="3861720" y="5442480"/>
            <a:ext cx="380520" cy="572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round/>
            <a:tailEnd len="med" type="arrow" w="med"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223" name="Rectangle 21"/>
          <p:cNvSpPr/>
          <p:nvPr/>
        </p:nvSpPr>
        <p:spPr>
          <a:xfrm>
            <a:off x="3483000" y="6059160"/>
            <a:ext cx="388440" cy="6382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3600" spc="-1" strike="noStrike">
                <a:solidFill>
                  <a:srgbClr val="000000"/>
                </a:solidFill>
                <a:latin typeface="Calibri"/>
              </a:rPr>
              <a:t>S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24" name="Straight Arrow Connector 22"/>
          <p:cNvSpPr/>
          <p:nvPr/>
        </p:nvSpPr>
        <p:spPr>
          <a:xfrm>
            <a:off x="3711240" y="5482080"/>
            <a:ext cx="360" cy="533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round/>
            <a:tailEnd len="med" type="arrow" w="med"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225" name="Rectangle 20"/>
          <p:cNvSpPr/>
          <p:nvPr/>
        </p:nvSpPr>
        <p:spPr>
          <a:xfrm>
            <a:off x="2783160" y="6059160"/>
            <a:ext cx="322920" cy="6382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Calibri"/>
              </a:rPr>
              <a:t>(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26" name="Rectangle 26"/>
          <p:cNvSpPr/>
          <p:nvPr/>
        </p:nvSpPr>
        <p:spPr>
          <a:xfrm>
            <a:off x="4293720" y="6059160"/>
            <a:ext cx="322920" cy="6382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Calibri"/>
              </a:rPr>
              <a:t>)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27" name="TextBox 2"/>
          <p:cNvSpPr/>
          <p:nvPr/>
        </p:nvSpPr>
        <p:spPr>
          <a:xfrm>
            <a:off x="2791800" y="4316760"/>
            <a:ext cx="19458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After applying rule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28" name="TextBox 17"/>
          <p:cNvSpPr/>
          <p:nvPr/>
        </p:nvSpPr>
        <p:spPr>
          <a:xfrm>
            <a:off x="560520" y="4316760"/>
            <a:ext cx="2095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Before applying rule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3" dur="indefinite" restart="never" nodeType="tmRoot">
          <p:childTnLst>
            <p:seq>
              <p:cTn id="134" dur="indefinite" nodeType="mainSeq">
                <p:childTnLst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39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4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4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5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5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56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5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6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65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68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</TotalTime>
  <Application>LibreOffice/7.3.7.2$Linux_X86_64 LibreOffice_project/30$Build-2</Application>
  <AppVersion>15.0000</AppVersion>
  <Words>1940</Words>
  <Paragraphs>938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2014-09-17T00:49:18Z</dcterms:created>
  <dc:creator>drew</dc:creator>
  <dc:description/>
  <dc:language>en-US</dc:language>
  <cp:lastModifiedBy/>
  <cp:lastPrinted>2015-09-17T21:18:49Z</cp:lastPrinted>
  <dcterms:modified xsi:type="dcterms:W3CDTF">2023-02-15T14:04:01Z</dcterms:modified>
  <cp:revision>67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1</vt:i4>
  </property>
  <property fmtid="{D5CDD505-2E9C-101B-9397-08002B2CF9AE}" pid="3" name="MMClips">
    <vt:i4>1</vt:i4>
  </property>
  <property fmtid="{D5CDD505-2E9C-101B-9397-08002B2CF9AE}" pid="4" name="Notes">
    <vt:i4>34</vt:i4>
  </property>
  <property fmtid="{D5CDD505-2E9C-101B-9397-08002B2CF9AE}" pid="5" name="PresentationFormat">
    <vt:lpwstr>On-screen Show (4:3)</vt:lpwstr>
  </property>
  <property fmtid="{D5CDD505-2E9C-101B-9397-08002B2CF9AE}" pid="6" name="Slides">
    <vt:i4>63</vt:i4>
  </property>
</Properties>
</file>