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_rels/presentation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9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1BF5A21-2771-4DDE-91A3-1FEA5332CC2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F0D0F67-17DB-46C3-8CB8-1038C258EEC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51C972-02AF-4025-8BA6-C228273A04D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64D8A7D-CE08-4D53-8EE8-327B4407F87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6541476-47C3-40DB-9CA4-7B982F05C02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88220CE-9DAE-4D25-9A13-BD6D18A2D50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983E661-BF83-45D5-BF1B-1DD8D30BE49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B1A1500-E915-461B-ABA9-1B4AB1FCC32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9AF8035-3C20-4386-834A-9698C4A4689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DD6DC69-C52A-4A79-801E-FE9A9FD42EB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5983EAF-63DC-4E77-AD84-7D9A4AEA09C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BF06F1A-F8A8-4293-8742-D1CE1EF65CD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F6BB757-8F78-4511-87B7-9E9518F59A9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2CE9157-F951-47C0-AF0C-DD166F494D9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8DB15A1-D46B-4F2D-9F3C-9FC1B358AAF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742CB21-C21E-416C-A6C1-54B148EA6E1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67927DA-BB48-4B73-93B8-494EBAB99BF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C090411-CD06-4716-8639-EB667EFFB6C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7F5AC18-1BCE-479E-A1D8-5C18DBDE0C6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7FA12D3-E010-442D-B767-59637C5268F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D56934F-2FCE-4C55-88DC-BD29F65DA91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0FBDADC-EE89-41F9-AFA1-A69C1FB8045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D22750D-E9BB-4612-82E3-87F860A5103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9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20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BCFF084-79D2-401E-A7D9-2A5BD258F3B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7A00932-E594-48DA-8D56-AE22BA8B022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118E5D3-0AF8-436A-B699-1D2B5065AF7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82F9C80F-0FB9-44F8-8D9B-46940DC609E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830B78B-F0C6-4059-86E4-1C752F3C0EB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6FA8469-5C33-44F5-9239-C89B628A136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0253960-7DFB-4A36-B5D6-7C369C39B36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98521A4-5401-4706-96F8-FD7ECE17410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1037BDB-1E8B-4D66-AC70-CAA7F0ED01D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FED585F-3C4B-418B-AD11-E46E3758B94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A2CAC0C-0ED7-45FD-8E60-ADAF72D76F0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08DEEA0-F0B7-49A6-B836-21821908630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1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2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CBFB34C-AD85-4F25-8910-AA3FB6B4DA0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hteck 7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0047d6"/>
          </a:solidFill>
          <a:ln>
            <a:noFill/>
          </a:ln>
          <a:effectLst>
            <a:innerShdw blurRad="114300">
              <a:srgbClr val="00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8F1908D-41DD-470B-A857-D4A5FDF286C2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3" marL="16002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ftr" idx="5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sldNum" idx="6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DA07033-939C-46E0-995B-068E6B7B776C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11430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16002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  <a:p>
            <a:pPr lvl="4" marL="20574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11430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16002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  <a:p>
            <a:pPr lvl="4" marL="20574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dt" idx="7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 type="ftr" idx="8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26" name="PlaceHolder 6"/>
          <p:cNvSpPr>
            <a:spLocks noGrp="1"/>
          </p:cNvSpPr>
          <p:nvPr>
            <p:ph type="sldNum" idx="9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82DC4A8-CCE8-4E64-B117-A49D4B1353B7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Syntax Directed Translation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CD0999-BE08-4B7B-91DD-07A39B4C0102}" type="slidenum">
              <a:t>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Abstract Syntax Trees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6" name="PlaceHolder 2"/>
          <p:cNvSpPr>
            <a:spLocks noGrp="1"/>
          </p:cNvSpPr>
          <p:nvPr>
            <p:ph/>
          </p:nvPr>
        </p:nvSpPr>
        <p:spPr>
          <a:xfrm>
            <a:off x="457200" y="1066680"/>
            <a:ext cx="38858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30040" indent="-2300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A condensed form of the parse tree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marL="230040" indent="-2300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Operators at internal nodes (not leaves)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marL="230040" indent="-2300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Chains of productions are collapsed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marL="230040" indent="-2300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Syntactic details omitted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77" name="PlaceHolder 3"/>
          <p:cNvSpPr>
            <a:spLocks noGrp="1"/>
          </p:cNvSpPr>
          <p:nvPr>
            <p:ph type="sldNum" idx="10"/>
          </p:nvPr>
        </p:nvSpPr>
        <p:spPr>
          <a:xfrm>
            <a:off x="6590160" y="634536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3D3E639-99F9-40B2-BF20-610277593808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grpSp>
        <p:nvGrpSpPr>
          <p:cNvPr id="278" name="Group 11"/>
          <p:cNvGrpSpPr/>
          <p:nvPr/>
        </p:nvGrpSpPr>
        <p:grpSpPr>
          <a:xfrm>
            <a:off x="4957200" y="1066680"/>
            <a:ext cx="3762000" cy="5457960"/>
            <a:chOff x="4957200" y="1066680"/>
            <a:chExt cx="3762000" cy="5457960"/>
          </a:xfrm>
        </p:grpSpPr>
        <p:sp>
          <p:nvSpPr>
            <p:cNvPr id="279" name="Rectangle 29"/>
            <p:cNvSpPr/>
            <p:nvPr/>
          </p:nvSpPr>
          <p:spPr>
            <a:xfrm>
              <a:off x="6026760" y="4495680"/>
              <a:ext cx="295560" cy="36396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+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80" name="TextBox 34"/>
            <p:cNvSpPr/>
            <p:nvPr/>
          </p:nvSpPr>
          <p:spPr>
            <a:xfrm>
              <a:off x="6481440" y="5703480"/>
              <a:ext cx="93996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intlit (2)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81" name="TextBox 4"/>
            <p:cNvSpPr/>
            <p:nvPr/>
          </p:nvSpPr>
          <p:spPr>
            <a:xfrm>
              <a:off x="6965640" y="1066680"/>
              <a:ext cx="586440" cy="36396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Expr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82" name="TextBox 5"/>
            <p:cNvSpPr/>
            <p:nvPr/>
          </p:nvSpPr>
          <p:spPr>
            <a:xfrm>
              <a:off x="6938280" y="1752480"/>
              <a:ext cx="641160" cy="36396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Term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83" name="TextBox 6"/>
            <p:cNvSpPr/>
            <p:nvPr/>
          </p:nvSpPr>
          <p:spPr>
            <a:xfrm>
              <a:off x="5845680" y="2450160"/>
              <a:ext cx="641160" cy="36396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Term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84" name="TextBox 7"/>
            <p:cNvSpPr/>
            <p:nvPr/>
          </p:nvSpPr>
          <p:spPr>
            <a:xfrm>
              <a:off x="7122600" y="2450160"/>
              <a:ext cx="295560" cy="36396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*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85" name="TextBox 8"/>
            <p:cNvSpPr/>
            <p:nvPr/>
          </p:nvSpPr>
          <p:spPr>
            <a:xfrm>
              <a:off x="7857720" y="2438280"/>
              <a:ext cx="763200" cy="36396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Factor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86" name="TextBox 9"/>
            <p:cNvSpPr/>
            <p:nvPr/>
          </p:nvSpPr>
          <p:spPr>
            <a:xfrm>
              <a:off x="7779240" y="3011400"/>
              <a:ext cx="939960" cy="36396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intlit (8)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87" name="Straight Connector 14"/>
            <p:cNvSpPr/>
            <p:nvPr/>
          </p:nvSpPr>
          <p:spPr>
            <a:xfrm>
              <a:off x="7258680" y="1436040"/>
              <a:ext cx="0" cy="316440"/>
            </a:xfrm>
            <a:prstGeom prst="line">
              <a:avLst/>
            </a:prstGeom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288" name="Straight Connector 16"/>
            <p:cNvSpPr/>
            <p:nvPr/>
          </p:nvSpPr>
          <p:spPr>
            <a:xfrm flipH="1">
              <a:off x="6166440" y="2121840"/>
              <a:ext cx="1092240" cy="327960"/>
            </a:xfrm>
            <a:prstGeom prst="line">
              <a:avLst/>
            </a:prstGeom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289" name="Straight Connector 18"/>
            <p:cNvSpPr/>
            <p:nvPr/>
          </p:nvSpPr>
          <p:spPr>
            <a:xfrm>
              <a:off x="7258680" y="2121840"/>
              <a:ext cx="981000" cy="316440"/>
            </a:xfrm>
            <a:prstGeom prst="line">
              <a:avLst/>
            </a:prstGeom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290" name="Straight Connector 20"/>
            <p:cNvSpPr/>
            <p:nvPr/>
          </p:nvSpPr>
          <p:spPr>
            <a:xfrm>
              <a:off x="7258680" y="2121840"/>
              <a:ext cx="11520" cy="327960"/>
            </a:xfrm>
            <a:prstGeom prst="line">
              <a:avLst/>
            </a:prstGeom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291" name="TextBox 21"/>
            <p:cNvSpPr/>
            <p:nvPr/>
          </p:nvSpPr>
          <p:spPr>
            <a:xfrm>
              <a:off x="5784480" y="3048120"/>
              <a:ext cx="763200" cy="36396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Factor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92" name="TextBox 22"/>
            <p:cNvSpPr/>
            <p:nvPr/>
          </p:nvSpPr>
          <p:spPr>
            <a:xfrm>
              <a:off x="5873040" y="3722040"/>
              <a:ext cx="586440" cy="36396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Expr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93" name="TextBox 23"/>
            <p:cNvSpPr/>
            <p:nvPr/>
          </p:nvSpPr>
          <p:spPr>
            <a:xfrm>
              <a:off x="5103000" y="5037840"/>
              <a:ext cx="641160" cy="36396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Term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94" name="TextBox 24"/>
            <p:cNvSpPr/>
            <p:nvPr/>
          </p:nvSpPr>
          <p:spPr>
            <a:xfrm>
              <a:off x="5041800" y="5647680"/>
              <a:ext cx="763200" cy="36396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Factor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95" name="TextBox 25"/>
            <p:cNvSpPr/>
            <p:nvPr/>
          </p:nvSpPr>
          <p:spPr>
            <a:xfrm>
              <a:off x="4957200" y="6160680"/>
              <a:ext cx="939960" cy="36396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intlit (5)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96" name="Rectangle 26"/>
            <p:cNvSpPr/>
            <p:nvPr/>
          </p:nvSpPr>
          <p:spPr>
            <a:xfrm>
              <a:off x="5428080" y="3722040"/>
              <a:ext cx="2527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(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97" name="TextBox 27"/>
            <p:cNvSpPr/>
            <p:nvPr/>
          </p:nvSpPr>
          <p:spPr>
            <a:xfrm>
              <a:off x="5130360" y="4484160"/>
              <a:ext cx="586440" cy="36396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Expr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98" name="Rectangle 28"/>
            <p:cNvSpPr/>
            <p:nvPr/>
          </p:nvSpPr>
          <p:spPr>
            <a:xfrm>
              <a:off x="6603120" y="3722040"/>
              <a:ext cx="2527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99" name="TextBox 32"/>
            <p:cNvSpPr/>
            <p:nvPr/>
          </p:nvSpPr>
          <p:spPr>
            <a:xfrm>
              <a:off x="6626160" y="4516200"/>
              <a:ext cx="641160" cy="36396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Term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00" name="TextBox 33"/>
            <p:cNvSpPr/>
            <p:nvPr/>
          </p:nvSpPr>
          <p:spPr>
            <a:xfrm>
              <a:off x="6557760" y="5125680"/>
              <a:ext cx="763200" cy="36396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Factor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01" name="Straight Connector 36"/>
            <p:cNvSpPr/>
            <p:nvPr/>
          </p:nvSpPr>
          <p:spPr>
            <a:xfrm>
              <a:off x="6166440" y="2819160"/>
              <a:ext cx="0" cy="228600"/>
            </a:xfrm>
            <a:prstGeom prst="line">
              <a:avLst/>
            </a:prstGeom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302" name="Straight Connector 38"/>
            <p:cNvSpPr/>
            <p:nvPr/>
          </p:nvSpPr>
          <p:spPr>
            <a:xfrm flipH="1">
              <a:off x="5554440" y="3417120"/>
              <a:ext cx="612000" cy="304920"/>
            </a:xfrm>
            <a:prstGeom prst="line">
              <a:avLst/>
            </a:prstGeom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303" name="Straight Connector 40"/>
            <p:cNvSpPr/>
            <p:nvPr/>
          </p:nvSpPr>
          <p:spPr>
            <a:xfrm>
              <a:off x="6166440" y="3417120"/>
              <a:ext cx="563040" cy="304920"/>
            </a:xfrm>
            <a:prstGeom prst="line">
              <a:avLst/>
            </a:prstGeom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304" name="Straight Connector 42"/>
            <p:cNvSpPr/>
            <p:nvPr/>
          </p:nvSpPr>
          <p:spPr>
            <a:xfrm>
              <a:off x="6166440" y="3417120"/>
              <a:ext cx="0" cy="304920"/>
            </a:xfrm>
            <a:prstGeom prst="line">
              <a:avLst/>
            </a:prstGeom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305" name="Straight Connector 44"/>
            <p:cNvSpPr/>
            <p:nvPr/>
          </p:nvSpPr>
          <p:spPr>
            <a:xfrm flipH="1">
              <a:off x="5423760" y="4091400"/>
              <a:ext cx="742680" cy="392400"/>
            </a:xfrm>
            <a:prstGeom prst="line">
              <a:avLst/>
            </a:prstGeom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306" name="Straight Connector 47"/>
            <p:cNvSpPr/>
            <p:nvPr/>
          </p:nvSpPr>
          <p:spPr>
            <a:xfrm>
              <a:off x="6166440" y="4091400"/>
              <a:ext cx="780120" cy="424440"/>
            </a:xfrm>
            <a:prstGeom prst="line">
              <a:avLst/>
            </a:prstGeom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307" name="Straight Connector 49"/>
            <p:cNvSpPr/>
            <p:nvPr/>
          </p:nvSpPr>
          <p:spPr>
            <a:xfrm>
              <a:off x="6166440" y="4091400"/>
              <a:ext cx="7920" cy="404280"/>
            </a:xfrm>
            <a:prstGeom prst="line">
              <a:avLst/>
            </a:prstGeom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308" name="Straight Connector 51"/>
            <p:cNvSpPr/>
            <p:nvPr/>
          </p:nvSpPr>
          <p:spPr>
            <a:xfrm>
              <a:off x="5423760" y="4853160"/>
              <a:ext cx="360" cy="184680"/>
            </a:xfrm>
            <a:prstGeom prst="line">
              <a:avLst/>
            </a:prstGeom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309" name="Straight Connector 53"/>
            <p:cNvSpPr/>
            <p:nvPr/>
          </p:nvSpPr>
          <p:spPr>
            <a:xfrm>
              <a:off x="5423760" y="5407200"/>
              <a:ext cx="0" cy="240120"/>
            </a:xfrm>
            <a:prstGeom prst="line">
              <a:avLst/>
            </a:prstGeom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310" name="Straight Connector 55"/>
            <p:cNvSpPr/>
            <p:nvPr/>
          </p:nvSpPr>
          <p:spPr>
            <a:xfrm>
              <a:off x="5423760" y="6016680"/>
              <a:ext cx="3600" cy="143640"/>
            </a:xfrm>
            <a:prstGeom prst="line">
              <a:avLst/>
            </a:prstGeom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/>
          </p:style>
        </p:sp>
        <p:sp>
          <p:nvSpPr>
            <p:cNvPr id="311" name="Straight Connector 58"/>
            <p:cNvSpPr/>
            <p:nvPr/>
          </p:nvSpPr>
          <p:spPr>
            <a:xfrm flipH="1">
              <a:off x="6939720" y="4885200"/>
              <a:ext cx="6840" cy="240480"/>
            </a:xfrm>
            <a:prstGeom prst="line">
              <a:avLst/>
            </a:prstGeom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312" name="Straight Connector 61"/>
            <p:cNvSpPr/>
            <p:nvPr/>
          </p:nvSpPr>
          <p:spPr>
            <a:xfrm>
              <a:off x="6939720" y="5495040"/>
              <a:ext cx="11520" cy="208080"/>
            </a:xfrm>
            <a:prstGeom prst="line">
              <a:avLst/>
            </a:prstGeom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313" name="Straight Connector 64"/>
            <p:cNvSpPr/>
            <p:nvPr/>
          </p:nvSpPr>
          <p:spPr>
            <a:xfrm>
              <a:off x="8239680" y="2807640"/>
              <a:ext cx="9360" cy="203400"/>
            </a:xfrm>
            <a:prstGeom prst="line">
              <a:avLst/>
            </a:prstGeom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</p:grpSp>
      <p:sp>
        <p:nvSpPr>
          <p:cNvPr id="314" name="TextBox 67"/>
          <p:cNvSpPr/>
          <p:nvPr/>
        </p:nvSpPr>
        <p:spPr>
          <a:xfrm>
            <a:off x="4423680" y="5562720"/>
            <a:ext cx="4784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4f81bd"/>
                </a:solidFill>
                <a:latin typeface="Calibri"/>
              </a:rPr>
              <a:t>int 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4f81bd"/>
                </a:solidFill>
                <a:latin typeface="Calibri"/>
              </a:rPr>
              <a:t>(5)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5" name="Rectangle 68"/>
          <p:cNvSpPr/>
          <p:nvPr/>
        </p:nvSpPr>
        <p:spPr>
          <a:xfrm>
            <a:off x="5337360" y="3962520"/>
            <a:ext cx="531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4f81bd"/>
                </a:solidFill>
                <a:latin typeface="Calibri"/>
              </a:rPr>
              <a:t>add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6" name="TextBox 69"/>
          <p:cNvSpPr/>
          <p:nvPr/>
        </p:nvSpPr>
        <p:spPr>
          <a:xfrm>
            <a:off x="7365600" y="5029200"/>
            <a:ext cx="4784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4f81bd"/>
                </a:solidFill>
                <a:latin typeface="Calibri"/>
              </a:rPr>
              <a:t>int 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4f81bd"/>
                </a:solidFill>
                <a:latin typeface="Calibri"/>
              </a:rPr>
              <a:t>(2)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7" name="Rectangle 70"/>
          <p:cNvSpPr/>
          <p:nvPr/>
        </p:nvSpPr>
        <p:spPr>
          <a:xfrm>
            <a:off x="6317640" y="1447920"/>
            <a:ext cx="6123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4f81bd"/>
                </a:solidFill>
                <a:latin typeface="Calibri"/>
              </a:rPr>
              <a:t>mult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8" name="TextBox 71"/>
          <p:cNvSpPr/>
          <p:nvPr/>
        </p:nvSpPr>
        <p:spPr>
          <a:xfrm>
            <a:off x="8660880" y="2286000"/>
            <a:ext cx="4784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4f81bd"/>
                </a:solidFill>
                <a:latin typeface="Calibri"/>
              </a:rPr>
              <a:t>int 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4f81bd"/>
                </a:solidFill>
                <a:latin typeface="Calibri"/>
              </a:rPr>
              <a:t>(8)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9" name="Straight Connector 77"/>
          <p:cNvSpPr/>
          <p:nvPr/>
        </p:nvSpPr>
        <p:spPr>
          <a:xfrm flipV="1">
            <a:off x="4731840" y="5222520"/>
            <a:ext cx="68760" cy="376560"/>
          </a:xfrm>
          <a:prstGeom prst="line">
            <a:avLst/>
          </a:prstGeom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20" name="Straight Connector 80"/>
          <p:cNvSpPr/>
          <p:nvPr/>
        </p:nvSpPr>
        <p:spPr>
          <a:xfrm flipV="1">
            <a:off x="4800600" y="4598280"/>
            <a:ext cx="137160" cy="624240"/>
          </a:xfrm>
          <a:prstGeom prst="line">
            <a:avLst/>
          </a:prstGeom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21" name="Straight Connector 81"/>
          <p:cNvSpPr/>
          <p:nvPr/>
        </p:nvSpPr>
        <p:spPr>
          <a:xfrm flipV="1">
            <a:off x="4937760" y="4331520"/>
            <a:ext cx="189000" cy="284040"/>
          </a:xfrm>
          <a:prstGeom prst="line">
            <a:avLst/>
          </a:prstGeom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22" name="Straight Connector 83"/>
          <p:cNvSpPr/>
          <p:nvPr/>
        </p:nvSpPr>
        <p:spPr>
          <a:xfrm flipV="1">
            <a:off x="5126760" y="4146840"/>
            <a:ext cx="207000" cy="184680"/>
          </a:xfrm>
          <a:prstGeom prst="line">
            <a:avLst/>
          </a:prstGeom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23" name="Straight Connector 91"/>
          <p:cNvSpPr/>
          <p:nvPr/>
        </p:nvSpPr>
        <p:spPr>
          <a:xfrm flipH="1" flipV="1">
            <a:off x="7557840" y="4700520"/>
            <a:ext cx="25560" cy="362160"/>
          </a:xfrm>
          <a:prstGeom prst="line">
            <a:avLst/>
          </a:prstGeom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24" name="Straight Connector 93"/>
          <p:cNvSpPr/>
          <p:nvPr/>
        </p:nvSpPr>
        <p:spPr>
          <a:xfrm flipH="1" flipV="1">
            <a:off x="7271280" y="4331520"/>
            <a:ext cx="286560" cy="369000"/>
          </a:xfrm>
          <a:prstGeom prst="line">
            <a:avLst/>
          </a:prstGeom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25" name="Straight Connector 95"/>
          <p:cNvSpPr/>
          <p:nvPr/>
        </p:nvSpPr>
        <p:spPr>
          <a:xfrm flipH="1" flipV="1">
            <a:off x="5872680" y="4146840"/>
            <a:ext cx="1398600" cy="184680"/>
          </a:xfrm>
          <a:prstGeom prst="line">
            <a:avLst/>
          </a:prstGeom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26" name="Straight Connector 99"/>
          <p:cNvSpPr/>
          <p:nvPr/>
        </p:nvSpPr>
        <p:spPr>
          <a:xfrm flipV="1">
            <a:off x="5603400" y="3232440"/>
            <a:ext cx="360" cy="729720"/>
          </a:xfrm>
          <a:prstGeom prst="line">
            <a:avLst/>
          </a:prstGeom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27" name="Straight Connector 102"/>
          <p:cNvSpPr/>
          <p:nvPr/>
        </p:nvSpPr>
        <p:spPr>
          <a:xfrm flipV="1">
            <a:off x="5603400" y="2743200"/>
            <a:ext cx="360" cy="531000"/>
          </a:xfrm>
          <a:prstGeom prst="line">
            <a:avLst/>
          </a:prstGeom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28" name="Straight Connector 104"/>
          <p:cNvSpPr/>
          <p:nvPr/>
        </p:nvSpPr>
        <p:spPr>
          <a:xfrm flipV="1">
            <a:off x="5603400" y="2279880"/>
            <a:ext cx="144720" cy="463320"/>
          </a:xfrm>
          <a:prstGeom prst="line">
            <a:avLst/>
          </a:prstGeom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29" name="Straight Connector 106"/>
          <p:cNvSpPr/>
          <p:nvPr/>
        </p:nvSpPr>
        <p:spPr>
          <a:xfrm flipV="1">
            <a:off x="5748120" y="1632240"/>
            <a:ext cx="565200" cy="653760"/>
          </a:xfrm>
          <a:prstGeom prst="line">
            <a:avLst/>
          </a:prstGeom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30" name="Straight Connector 111"/>
          <p:cNvSpPr/>
          <p:nvPr/>
        </p:nvSpPr>
        <p:spPr>
          <a:xfrm flipH="1" flipV="1">
            <a:off x="8458200" y="1937160"/>
            <a:ext cx="380880" cy="390600"/>
          </a:xfrm>
          <a:prstGeom prst="line">
            <a:avLst/>
          </a:prstGeom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31" name="Straight Connector 113"/>
          <p:cNvSpPr/>
          <p:nvPr/>
        </p:nvSpPr>
        <p:spPr>
          <a:xfrm flipH="1" flipV="1">
            <a:off x="6959520" y="1594080"/>
            <a:ext cx="1498680" cy="343080"/>
          </a:xfrm>
          <a:prstGeom prst="line">
            <a:avLst/>
          </a:prstGeom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32" name="Straight Connector 120"/>
          <p:cNvSpPr/>
          <p:nvPr/>
        </p:nvSpPr>
        <p:spPr>
          <a:xfrm flipV="1">
            <a:off x="6614280" y="1066680"/>
            <a:ext cx="7920" cy="380880"/>
          </a:xfrm>
          <a:prstGeom prst="line">
            <a:avLst/>
          </a:prstGeom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grpSp>
        <p:nvGrpSpPr>
          <p:cNvPr id="333" name="Group 2"/>
          <p:cNvGrpSpPr/>
          <p:nvPr/>
        </p:nvGrpSpPr>
        <p:grpSpPr>
          <a:xfrm>
            <a:off x="959760" y="4627440"/>
            <a:ext cx="1931040" cy="1802160"/>
            <a:chOff x="959760" y="4627440"/>
            <a:chExt cx="1931040" cy="1802160"/>
          </a:xfrm>
        </p:grpSpPr>
        <p:sp>
          <p:nvSpPr>
            <p:cNvPr id="334" name="TextBox 66"/>
            <p:cNvSpPr/>
            <p:nvPr/>
          </p:nvSpPr>
          <p:spPr>
            <a:xfrm>
              <a:off x="959760" y="5754600"/>
              <a:ext cx="478440" cy="638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4f81bd"/>
                  </a:solidFill>
                  <a:latin typeface="Calibri"/>
                </a:rPr>
                <a:t>int </a:t>
              </a:r>
              <a:endParaRPr b="0" lang="en-US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4f81bd"/>
                  </a:solidFill>
                  <a:latin typeface="Calibri"/>
                </a:rPr>
                <a:t>(5)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35" name="Rectangle 72"/>
            <p:cNvSpPr/>
            <p:nvPr/>
          </p:nvSpPr>
          <p:spPr>
            <a:xfrm>
              <a:off x="1334520" y="5125680"/>
              <a:ext cx="5317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4f81bd"/>
                  </a:solidFill>
                  <a:latin typeface="Calibri"/>
                </a:rPr>
                <a:t>add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36" name="TextBox 73"/>
            <p:cNvSpPr/>
            <p:nvPr/>
          </p:nvSpPr>
          <p:spPr>
            <a:xfrm>
              <a:off x="1773000" y="5791320"/>
              <a:ext cx="478440" cy="638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4f81bd"/>
                  </a:solidFill>
                  <a:latin typeface="Calibri"/>
                </a:rPr>
                <a:t>int </a:t>
              </a:r>
              <a:endParaRPr b="0" lang="en-US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4f81bd"/>
                  </a:solidFill>
                  <a:latin typeface="Calibri"/>
                </a:rPr>
                <a:t>(2)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37" name="Rectangle 74"/>
            <p:cNvSpPr/>
            <p:nvPr/>
          </p:nvSpPr>
          <p:spPr>
            <a:xfrm>
              <a:off x="1753920" y="4627440"/>
              <a:ext cx="61236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4f81bd"/>
                  </a:solidFill>
                  <a:latin typeface="Calibri"/>
                </a:rPr>
                <a:t>mult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38" name="TextBox 75"/>
            <p:cNvSpPr/>
            <p:nvPr/>
          </p:nvSpPr>
          <p:spPr>
            <a:xfrm>
              <a:off x="2412360" y="5144760"/>
              <a:ext cx="478440" cy="638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4f81bd"/>
                  </a:solidFill>
                  <a:latin typeface="Calibri"/>
                </a:rPr>
                <a:t>int </a:t>
              </a:r>
              <a:endParaRPr b="0" lang="en-US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4f81bd"/>
                  </a:solidFill>
                  <a:latin typeface="Calibri"/>
                </a:rPr>
                <a:t>(8)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39" name="Straight Connector 76"/>
            <p:cNvSpPr/>
            <p:nvPr/>
          </p:nvSpPr>
          <p:spPr>
            <a:xfrm flipV="1">
              <a:off x="1600560" y="4996800"/>
              <a:ext cx="459360" cy="128880"/>
            </a:xfrm>
            <a:prstGeom prst="line">
              <a:avLst/>
            </a:prstGeom>
            <a:ln>
              <a:solidFill>
                <a:srgbClr val="4f81bd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40" name="Straight Connector 78"/>
            <p:cNvSpPr/>
            <p:nvPr/>
          </p:nvSpPr>
          <p:spPr>
            <a:xfrm flipH="1" flipV="1">
              <a:off x="2059920" y="4996800"/>
              <a:ext cx="591840" cy="147960"/>
            </a:xfrm>
            <a:prstGeom prst="line">
              <a:avLst/>
            </a:prstGeom>
            <a:ln>
              <a:solidFill>
                <a:srgbClr val="4f81bd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41" name="Straight Connector 79"/>
            <p:cNvSpPr/>
            <p:nvPr/>
          </p:nvSpPr>
          <p:spPr>
            <a:xfrm flipV="1">
              <a:off x="1199160" y="5495040"/>
              <a:ext cx="401400" cy="259200"/>
            </a:xfrm>
            <a:prstGeom prst="line">
              <a:avLst/>
            </a:prstGeom>
            <a:ln>
              <a:solidFill>
                <a:srgbClr val="4f81bd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42" name="Straight Connector 82"/>
            <p:cNvSpPr/>
            <p:nvPr/>
          </p:nvSpPr>
          <p:spPr>
            <a:xfrm flipH="1" flipV="1">
              <a:off x="1600560" y="5495040"/>
              <a:ext cx="411840" cy="295920"/>
            </a:xfrm>
            <a:prstGeom prst="line">
              <a:avLst/>
            </a:prstGeom>
            <a:ln>
              <a:solidFill>
                <a:srgbClr val="4f81bd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343" name="TextBox 35"/>
          <p:cNvSpPr/>
          <p:nvPr/>
        </p:nvSpPr>
        <p:spPr>
          <a:xfrm>
            <a:off x="7853760" y="685800"/>
            <a:ext cx="1138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Parse Tree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4" name="TextBox 37"/>
          <p:cNvSpPr/>
          <p:nvPr/>
        </p:nvSpPr>
        <p:spPr>
          <a:xfrm>
            <a:off x="1167840" y="4038480"/>
            <a:ext cx="1792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Example: (5+2)*8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80" dur="indefinite" restart="never" nodeType="tmRoot">
          <p:childTnLst>
            <p:seq>
              <p:cTn id="281" dur="indefinite" nodeType="mainSeq">
                <p:childTnLst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Exercise #2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6" name="PlaceHolder 2"/>
          <p:cNvSpPr>
            <a:spLocks noGrp="1"/>
          </p:cNvSpPr>
          <p:nvPr>
            <p:ph/>
          </p:nvPr>
        </p:nvSpPr>
        <p:spPr>
          <a:xfrm>
            <a:off x="457200" y="1066680"/>
            <a:ext cx="716256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Show the AST for: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(1 + 2) * (3 + 4) * 5 + 6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47" name="PlaceHolder 3"/>
          <p:cNvSpPr>
            <a:spLocks noGrp="1"/>
          </p:cNvSpPr>
          <p:nvPr>
            <p:ph type="sldNum" idx="11"/>
          </p:nvPr>
        </p:nvSpPr>
        <p:spPr>
          <a:xfrm>
            <a:off x="6590160" y="634536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04D75B6-1CA4-4AF3-824E-A05A6046D980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348" name="Rectangle 2"/>
          <p:cNvSpPr/>
          <p:nvPr/>
        </p:nvSpPr>
        <p:spPr>
          <a:xfrm>
            <a:off x="5867280" y="990720"/>
            <a:ext cx="3123720" cy="173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Expr    -&gt;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Expr + Term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Term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Term   -&gt;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Term * Factor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Factor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Factor -&gt;  intlit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 ( Expr 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9" name="TextBox 5"/>
          <p:cNvSpPr/>
          <p:nvPr/>
        </p:nvSpPr>
        <p:spPr>
          <a:xfrm>
            <a:off x="838080" y="3497400"/>
            <a:ext cx="7314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Expr -&gt; Expr + Term      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Expr1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 = MkPlusNode(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.trans,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.trans)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AST for Parsing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1" name="PlaceHolder 2"/>
          <p:cNvSpPr>
            <a:spLocks noGrp="1"/>
          </p:cNvSpPr>
          <p:nvPr>
            <p:ph/>
          </p:nvPr>
        </p:nvSpPr>
        <p:spPr>
          <a:xfrm>
            <a:off x="457200" y="1066680"/>
            <a:ext cx="80006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In previous slides we did our translation in two steps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Structure the stream of tokens into a parse tree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Use the parse tree to build an abstract syntax tree, throw away the parse tree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In practice, we will combine these into 1 step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0000"/>
                </a:solidFill>
                <a:latin typeface="Calibri Light"/>
              </a:rPr>
              <a:t>Question:</a:t>
            </a: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 Why do we even need an AST? 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More of a “logical” view of the program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Generally easier to work with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52" name="PlaceHolder 3"/>
          <p:cNvSpPr>
            <a:spLocks noGrp="1"/>
          </p:cNvSpPr>
          <p:nvPr>
            <p:ph type="sldNum" idx="12"/>
          </p:nvPr>
        </p:nvSpPr>
        <p:spPr>
          <a:xfrm>
            <a:off x="6590160" y="634536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6FE6B23-7FAE-4CA0-97B8-BC84D808E0E4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66" dur="indefinite" restart="never" nodeType="tmRoot">
          <p:childTnLst>
            <p:seq>
              <p:cTn id="367" dur="indefinite" nodeType="mainSeq">
                <p:childTnLst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72" dur="500"/>
                                        <p:tgtEl>
                                          <p:spTgt spid="3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77" dur="500"/>
                                        <p:tgtEl>
                                          <p:spTgt spid="3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80" dur="500"/>
                                        <p:tgtEl>
                                          <p:spTgt spid="3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AST Implementation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0006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How do we actually represent an AST in code?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A3E1E99-7A8D-4626-BC83-E30E35B393F0}" type="slidenum">
              <a:t>13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ASTs in Code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6" name="PlaceHolder 2"/>
          <p:cNvSpPr>
            <a:spLocks noGrp="1"/>
          </p:cNvSpPr>
          <p:nvPr>
            <p:ph/>
          </p:nvPr>
        </p:nvSpPr>
        <p:spPr>
          <a:xfrm>
            <a:off x="457200" y="1066680"/>
            <a:ext cx="8152920" cy="5181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5000"/>
          </a:bodyPr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Note that we’ve assumed a field-like structure in our SDT actions: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DList.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trans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=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Decl.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trans + “ “ +  DList</a:t>
            </a:r>
            <a:r>
              <a:rPr b="0" lang="en-US" sz="2000" spc="-1" strike="noStrike" baseline="-25000">
                <a:solidFill>
                  <a:srgbClr val="000000"/>
                </a:solidFill>
                <a:latin typeface="Calibri Light"/>
              </a:rPr>
              <a:t>2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.trans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In our parser, we’ll define classes for each type of nonterminal, and create a new nonterminal in each rule.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In the above rule we might represent DList as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For ASTs: when we execute an SDT rule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2" marL="11430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we construct a new node object for the RHS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  <a:p>
            <a:pPr lvl="2" marL="11430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propagate its fields with the fields of the LHS nodes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57" name="PlaceHolder 3"/>
          <p:cNvSpPr>
            <a:spLocks noGrp="1"/>
          </p:cNvSpPr>
          <p:nvPr>
            <p:ph type="sldNum" idx="13"/>
          </p:nvPr>
        </p:nvSpPr>
        <p:spPr>
          <a:xfrm>
            <a:off x="6590160" y="634536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3984A01-7684-4458-8AF8-8C9FEAA93F73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358" name="TextBox 2"/>
          <p:cNvSpPr/>
          <p:nvPr/>
        </p:nvSpPr>
        <p:spPr>
          <a:xfrm>
            <a:off x="1686240" y="3581280"/>
            <a:ext cx="3335760" cy="9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public class DList{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public String trans;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81" dur="indefinite" restart="never" nodeType="tmRoot">
          <p:childTnLst>
            <p:seq>
              <p:cTn id="382" dur="indefinite" nodeType="mainSeq">
                <p:childTnLst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87" dur="500"/>
                                        <p:tgtEl>
                                          <p:spTgt spid="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90" dur="500"/>
                                        <p:tgtEl>
                                          <p:spTgt spid="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95" dur="500"/>
                                        <p:tgtEl>
                                          <p:spTgt spid="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98" dur="500"/>
                                        <p:tgtEl>
                                          <p:spTgt spid="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01" dur="500"/>
                                        <p:tgtEl>
                                          <p:spTgt spid="3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04" dur="500"/>
                                        <p:tgtEl>
                                          <p:spTgt spid="3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07" dur="500"/>
                                        <p:tgtEl>
                                          <p:spTgt spid="3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10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3000"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Thinking about implementing ASTs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0" name="PlaceHolder 2"/>
          <p:cNvSpPr>
            <a:spLocks noGrp="1"/>
          </p:cNvSpPr>
          <p:nvPr>
            <p:ph/>
          </p:nvPr>
        </p:nvSpPr>
        <p:spPr>
          <a:xfrm>
            <a:off x="424800" y="1122120"/>
            <a:ext cx="80006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Consider the AST for a simple language of Expressions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61" name="PlaceHolder 3"/>
          <p:cNvSpPr>
            <a:spLocks noGrp="1"/>
          </p:cNvSpPr>
          <p:nvPr>
            <p:ph type="sldNum" idx="14"/>
          </p:nvPr>
        </p:nvSpPr>
        <p:spPr>
          <a:xfrm>
            <a:off x="6590160" y="634536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C587B0F-A1FA-4B59-82E1-EAC07B1570CF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362" name="TextBox 4"/>
          <p:cNvSpPr/>
          <p:nvPr/>
        </p:nvSpPr>
        <p:spPr>
          <a:xfrm>
            <a:off x="384840" y="1828800"/>
            <a:ext cx="6764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Input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1 + 2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3" name="TextBox 7"/>
          <p:cNvSpPr/>
          <p:nvPr/>
        </p:nvSpPr>
        <p:spPr>
          <a:xfrm>
            <a:off x="1536480" y="1828800"/>
            <a:ext cx="151776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Tokenization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intlit plus intlit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4" name="TextBox 8"/>
          <p:cNvSpPr/>
          <p:nvPr/>
        </p:nvSpPr>
        <p:spPr>
          <a:xfrm>
            <a:off x="843120" y="2863440"/>
            <a:ext cx="1138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Parse Tree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5" name="TextBox 5"/>
          <p:cNvSpPr/>
          <p:nvPr/>
        </p:nvSpPr>
        <p:spPr>
          <a:xfrm>
            <a:off x="1154880" y="3472920"/>
            <a:ext cx="58644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6" name="TextBox 11"/>
          <p:cNvSpPr/>
          <p:nvPr/>
        </p:nvSpPr>
        <p:spPr>
          <a:xfrm>
            <a:off x="437040" y="5636520"/>
            <a:ext cx="629280" cy="6382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intlit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7" name="TextBox 14"/>
          <p:cNvSpPr/>
          <p:nvPr/>
        </p:nvSpPr>
        <p:spPr>
          <a:xfrm>
            <a:off x="1145880" y="4082400"/>
            <a:ext cx="57276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plus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8" name="Straight Connector 9"/>
          <p:cNvSpPr/>
          <p:nvPr/>
        </p:nvSpPr>
        <p:spPr>
          <a:xfrm flipH="1">
            <a:off x="772200" y="3841920"/>
            <a:ext cx="675720" cy="24048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369" name="Straight Connector 16"/>
          <p:cNvSpPr/>
          <p:nvPr/>
        </p:nvSpPr>
        <p:spPr>
          <a:xfrm>
            <a:off x="1447920" y="3841920"/>
            <a:ext cx="864000" cy="24048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370" name="Straight Connector 18"/>
          <p:cNvSpPr/>
          <p:nvPr/>
        </p:nvSpPr>
        <p:spPr>
          <a:xfrm flipH="1">
            <a:off x="1432440" y="3841920"/>
            <a:ext cx="15480" cy="24048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371" name="TextBox 19"/>
          <p:cNvSpPr/>
          <p:nvPr/>
        </p:nvSpPr>
        <p:spPr>
          <a:xfrm>
            <a:off x="4326480" y="1895760"/>
            <a:ext cx="5284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AST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72" name="TextBox 20"/>
          <p:cNvSpPr/>
          <p:nvPr/>
        </p:nvSpPr>
        <p:spPr>
          <a:xfrm>
            <a:off x="4461840" y="234612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4f81bd"/>
                </a:solidFill>
                <a:latin typeface="Calibri"/>
              </a:rPr>
              <a:t>+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73" name="TextBox 21"/>
          <p:cNvSpPr/>
          <p:nvPr/>
        </p:nvSpPr>
        <p:spPr>
          <a:xfrm>
            <a:off x="4080600" y="2918880"/>
            <a:ext cx="29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4f81bd"/>
                </a:solidFill>
                <a:latin typeface="Calibri"/>
              </a:rPr>
              <a:t>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74" name="TextBox 22"/>
          <p:cNvSpPr/>
          <p:nvPr/>
        </p:nvSpPr>
        <p:spPr>
          <a:xfrm>
            <a:off x="4769640" y="2918880"/>
            <a:ext cx="29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4f81bd"/>
                </a:solidFill>
                <a:latin typeface="Calibri"/>
              </a:rPr>
              <a:t>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75" name="Straight Connector 24"/>
          <p:cNvSpPr/>
          <p:nvPr/>
        </p:nvSpPr>
        <p:spPr>
          <a:xfrm flipH="1">
            <a:off x="4229280" y="2715120"/>
            <a:ext cx="380160" cy="203760"/>
          </a:xfrm>
          <a:prstGeom prst="line">
            <a:avLst/>
          </a:prstGeom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76" name="Straight Connector 26"/>
          <p:cNvSpPr/>
          <p:nvPr/>
        </p:nvSpPr>
        <p:spPr>
          <a:xfrm>
            <a:off x="4609440" y="2715120"/>
            <a:ext cx="308520" cy="203760"/>
          </a:xfrm>
          <a:prstGeom prst="line">
            <a:avLst/>
          </a:prstGeom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77" name="TextBox 27"/>
          <p:cNvSpPr/>
          <p:nvPr/>
        </p:nvSpPr>
        <p:spPr>
          <a:xfrm>
            <a:off x="6059520" y="1904040"/>
            <a:ext cx="264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Naïve AST Implementation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78" name="TextBox 28"/>
          <p:cNvSpPr/>
          <p:nvPr/>
        </p:nvSpPr>
        <p:spPr>
          <a:xfrm>
            <a:off x="6055200" y="2514600"/>
            <a:ext cx="301572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class PlusNode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IntNode left;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IntNode right;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79" name="TextBox 29"/>
          <p:cNvSpPr/>
          <p:nvPr/>
        </p:nvSpPr>
        <p:spPr>
          <a:xfrm>
            <a:off x="478800" y="4082400"/>
            <a:ext cx="58644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80" name="TextBox 30"/>
          <p:cNvSpPr/>
          <p:nvPr/>
        </p:nvSpPr>
        <p:spPr>
          <a:xfrm>
            <a:off x="1991160" y="4082400"/>
            <a:ext cx="64116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81" name="Straight Connector 38"/>
          <p:cNvSpPr/>
          <p:nvPr/>
        </p:nvSpPr>
        <p:spPr>
          <a:xfrm flipH="1">
            <a:off x="751680" y="4451760"/>
            <a:ext cx="20520" cy="118476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382" name="TextBox 35"/>
          <p:cNvSpPr/>
          <p:nvPr/>
        </p:nvSpPr>
        <p:spPr>
          <a:xfrm>
            <a:off x="406080" y="4566600"/>
            <a:ext cx="64116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83" name="TextBox 36"/>
          <p:cNvSpPr/>
          <p:nvPr/>
        </p:nvSpPr>
        <p:spPr>
          <a:xfrm>
            <a:off x="344880" y="5090040"/>
            <a:ext cx="76320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84" name="Straight Connector 41"/>
          <p:cNvSpPr/>
          <p:nvPr/>
        </p:nvSpPr>
        <p:spPr>
          <a:xfrm flipH="1">
            <a:off x="2320200" y="4451760"/>
            <a:ext cx="20520" cy="118476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385" name="TextBox 13"/>
          <p:cNvSpPr/>
          <p:nvPr/>
        </p:nvSpPr>
        <p:spPr>
          <a:xfrm>
            <a:off x="2005560" y="5149440"/>
            <a:ext cx="629280" cy="6382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intlit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86" name="TextBox 31"/>
          <p:cNvSpPr/>
          <p:nvPr/>
        </p:nvSpPr>
        <p:spPr>
          <a:xfrm>
            <a:off x="1929960" y="4605840"/>
            <a:ext cx="76320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87" name="TextBox 42"/>
          <p:cNvSpPr/>
          <p:nvPr/>
        </p:nvSpPr>
        <p:spPr>
          <a:xfrm>
            <a:off x="6029280" y="4055400"/>
            <a:ext cx="2467080" cy="9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class IntNode{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int value;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11" dur="indefinite" restart="never" nodeType="tmRoot">
          <p:childTnLst>
            <p:seq>
              <p:cTn id="412" dur="indefinite" nodeType="mainSeq">
                <p:childTnLst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17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22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27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30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33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36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39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42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45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48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51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54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57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60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63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66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69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74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5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77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8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80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1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83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4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86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7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89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94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5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97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8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00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3000"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Thinking about implementing ASTs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9" name="PlaceHolder 2"/>
          <p:cNvSpPr>
            <a:spLocks noGrp="1"/>
          </p:cNvSpPr>
          <p:nvPr>
            <p:ph/>
          </p:nvPr>
        </p:nvSpPr>
        <p:spPr>
          <a:xfrm>
            <a:off x="424800" y="1122120"/>
            <a:ext cx="80006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Consider AST node classes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We’d like the classes to have a common inheritance tree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90" name="PlaceHolder 3"/>
          <p:cNvSpPr>
            <a:spLocks noGrp="1"/>
          </p:cNvSpPr>
          <p:nvPr>
            <p:ph type="sldNum" idx="15"/>
          </p:nvPr>
        </p:nvSpPr>
        <p:spPr>
          <a:xfrm>
            <a:off x="6590160" y="634536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21BE9F1-094B-47F1-BE62-FC38565B0F28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391" name="TextBox 19"/>
          <p:cNvSpPr/>
          <p:nvPr/>
        </p:nvSpPr>
        <p:spPr>
          <a:xfrm>
            <a:off x="764640" y="2412720"/>
            <a:ext cx="5284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AST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92" name="TextBox 20"/>
          <p:cNvSpPr/>
          <p:nvPr/>
        </p:nvSpPr>
        <p:spPr>
          <a:xfrm>
            <a:off x="917280" y="286776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4f81bd"/>
                </a:solidFill>
                <a:latin typeface="Calibri"/>
              </a:rPr>
              <a:t>+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93" name="TextBox 21"/>
          <p:cNvSpPr/>
          <p:nvPr/>
        </p:nvSpPr>
        <p:spPr>
          <a:xfrm>
            <a:off x="536400" y="3440520"/>
            <a:ext cx="29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4f81bd"/>
                </a:solidFill>
                <a:latin typeface="Calibri"/>
              </a:rPr>
              <a:t>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94" name="TextBox 22"/>
          <p:cNvSpPr/>
          <p:nvPr/>
        </p:nvSpPr>
        <p:spPr>
          <a:xfrm>
            <a:off x="1225080" y="3440520"/>
            <a:ext cx="29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4f81bd"/>
                </a:solidFill>
                <a:latin typeface="Calibri"/>
              </a:rPr>
              <a:t>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95" name="Straight Connector 24"/>
          <p:cNvSpPr/>
          <p:nvPr/>
        </p:nvSpPr>
        <p:spPr>
          <a:xfrm flipH="1">
            <a:off x="684720" y="3237120"/>
            <a:ext cx="380160" cy="203400"/>
          </a:xfrm>
          <a:prstGeom prst="line">
            <a:avLst/>
          </a:prstGeom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96" name="Straight Connector 26"/>
          <p:cNvSpPr/>
          <p:nvPr/>
        </p:nvSpPr>
        <p:spPr>
          <a:xfrm>
            <a:off x="1064880" y="3237120"/>
            <a:ext cx="308880" cy="203400"/>
          </a:xfrm>
          <a:prstGeom prst="line">
            <a:avLst/>
          </a:prstGeom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97" name="TextBox 27"/>
          <p:cNvSpPr/>
          <p:nvPr/>
        </p:nvSpPr>
        <p:spPr>
          <a:xfrm>
            <a:off x="2453400" y="2286000"/>
            <a:ext cx="264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Naïve AST Implementation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98" name="TextBox 28"/>
          <p:cNvSpPr/>
          <p:nvPr/>
        </p:nvSpPr>
        <p:spPr>
          <a:xfrm>
            <a:off x="2169000" y="2895480"/>
            <a:ext cx="301572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class PlusNode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{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IntNode left;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IntNode right;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99" name="TextBox 42"/>
          <p:cNvSpPr/>
          <p:nvPr/>
        </p:nvSpPr>
        <p:spPr>
          <a:xfrm>
            <a:off x="2143080" y="4436640"/>
            <a:ext cx="2467080" cy="9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class IntNode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{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int value;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00" name="TextBox 44"/>
          <p:cNvSpPr/>
          <p:nvPr/>
        </p:nvSpPr>
        <p:spPr>
          <a:xfrm>
            <a:off x="5867280" y="3052440"/>
            <a:ext cx="2209320" cy="91260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PlusNode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IntNode left: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IntNode right: 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01" name="TextBox 32"/>
          <p:cNvSpPr/>
          <p:nvPr/>
        </p:nvSpPr>
        <p:spPr>
          <a:xfrm>
            <a:off x="6093000" y="2286000"/>
            <a:ext cx="15267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Naïve java AST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02" name="Rectangle 2"/>
          <p:cNvSpPr/>
          <p:nvPr/>
        </p:nvSpPr>
        <p:spPr>
          <a:xfrm>
            <a:off x="7315200" y="3396600"/>
            <a:ext cx="380520" cy="1843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3" name="Rectangle 34"/>
          <p:cNvSpPr/>
          <p:nvPr/>
        </p:nvSpPr>
        <p:spPr>
          <a:xfrm>
            <a:off x="7391520" y="3701520"/>
            <a:ext cx="380520" cy="1843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4" name="Freeform 3"/>
          <p:cNvSpPr/>
          <p:nvPr/>
        </p:nvSpPr>
        <p:spPr>
          <a:xfrm>
            <a:off x="6419880" y="3505320"/>
            <a:ext cx="1095120" cy="1152000"/>
          </a:xfrm>
          <a:custGeom>
            <a:avLst/>
            <a:gdLst/>
            <a:ahLst/>
            <a:rect l="l" t="t" r="r" b="b"/>
            <a:pathLst>
              <a:path w="1095375" h="1152525">
                <a:moveTo>
                  <a:pt x="1095375" y="0"/>
                </a:moveTo>
                <a:cubicBezTo>
                  <a:pt x="1024731" y="41275"/>
                  <a:pt x="954087" y="82550"/>
                  <a:pt x="904875" y="219075"/>
                </a:cubicBezTo>
                <a:cubicBezTo>
                  <a:pt x="855663" y="355600"/>
                  <a:pt x="912812" y="712788"/>
                  <a:pt x="800100" y="819150"/>
                </a:cubicBezTo>
                <a:cubicBezTo>
                  <a:pt x="687388" y="925512"/>
                  <a:pt x="361950" y="801688"/>
                  <a:pt x="228600" y="857250"/>
                </a:cubicBezTo>
                <a:cubicBezTo>
                  <a:pt x="95250" y="912813"/>
                  <a:pt x="47625" y="1032669"/>
                  <a:pt x="0" y="1152525"/>
                </a:cubicBezTo>
              </a:path>
            </a:pathLst>
          </a:cu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5" name="Freeform 6"/>
          <p:cNvSpPr/>
          <p:nvPr/>
        </p:nvSpPr>
        <p:spPr>
          <a:xfrm>
            <a:off x="7572240" y="3819600"/>
            <a:ext cx="676080" cy="847440"/>
          </a:xfrm>
          <a:custGeom>
            <a:avLst/>
            <a:gdLst/>
            <a:ahLst/>
            <a:rect l="l" t="t" r="r" b="b"/>
            <a:pathLst>
              <a:path w="676275" h="847725">
                <a:moveTo>
                  <a:pt x="0" y="0"/>
                </a:moveTo>
                <a:cubicBezTo>
                  <a:pt x="15875" y="126206"/>
                  <a:pt x="31750" y="252413"/>
                  <a:pt x="114300" y="342900"/>
                </a:cubicBezTo>
                <a:cubicBezTo>
                  <a:pt x="196850" y="433388"/>
                  <a:pt x="401638" y="458788"/>
                  <a:pt x="495300" y="542925"/>
                </a:cubicBezTo>
                <a:cubicBezTo>
                  <a:pt x="588962" y="627062"/>
                  <a:pt x="632618" y="737393"/>
                  <a:pt x="676275" y="847725"/>
                </a:cubicBezTo>
              </a:path>
            </a:pathLst>
          </a:cu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6" name="TextBox 37"/>
          <p:cNvSpPr/>
          <p:nvPr/>
        </p:nvSpPr>
        <p:spPr>
          <a:xfrm>
            <a:off x="5734080" y="4657680"/>
            <a:ext cx="1352160" cy="91260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IntNode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value: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07" name="TextBox 39"/>
          <p:cNvSpPr/>
          <p:nvPr/>
        </p:nvSpPr>
        <p:spPr>
          <a:xfrm>
            <a:off x="7628040" y="4657680"/>
            <a:ext cx="1371240" cy="91260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IntNode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value: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08" name="TextBox 4"/>
          <p:cNvSpPr/>
          <p:nvPr/>
        </p:nvSpPr>
        <p:spPr>
          <a:xfrm>
            <a:off x="6558480" y="5117040"/>
            <a:ext cx="297000" cy="3639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09" name="TextBox 23"/>
          <p:cNvSpPr/>
          <p:nvPr/>
        </p:nvSpPr>
        <p:spPr>
          <a:xfrm>
            <a:off x="8463600" y="5117040"/>
            <a:ext cx="297000" cy="3639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2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3000"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Thinking about implementing ASTs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1" name="PlaceHolder 2"/>
          <p:cNvSpPr>
            <a:spLocks noGrp="1"/>
          </p:cNvSpPr>
          <p:nvPr>
            <p:ph/>
          </p:nvPr>
        </p:nvSpPr>
        <p:spPr>
          <a:xfrm>
            <a:off x="424800" y="1122120"/>
            <a:ext cx="80006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Consider AST node classes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We’d like the classes to have a common inheritance tree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12" name="PlaceHolder 3"/>
          <p:cNvSpPr>
            <a:spLocks noGrp="1"/>
          </p:cNvSpPr>
          <p:nvPr>
            <p:ph type="sldNum" idx="16"/>
          </p:nvPr>
        </p:nvSpPr>
        <p:spPr>
          <a:xfrm>
            <a:off x="6590160" y="634536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5EE618A-1A11-4BA9-B71D-35A3D4A20985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13" name="TextBox 19"/>
          <p:cNvSpPr/>
          <p:nvPr/>
        </p:nvSpPr>
        <p:spPr>
          <a:xfrm>
            <a:off x="764640" y="2412720"/>
            <a:ext cx="5284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AST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14" name="TextBox 20"/>
          <p:cNvSpPr/>
          <p:nvPr/>
        </p:nvSpPr>
        <p:spPr>
          <a:xfrm>
            <a:off x="917280" y="286776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4f81bd"/>
                </a:solidFill>
                <a:latin typeface="Calibri"/>
              </a:rPr>
              <a:t>+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15" name="TextBox 21"/>
          <p:cNvSpPr/>
          <p:nvPr/>
        </p:nvSpPr>
        <p:spPr>
          <a:xfrm>
            <a:off x="536400" y="3440520"/>
            <a:ext cx="29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4f81bd"/>
                </a:solidFill>
                <a:latin typeface="Calibri"/>
              </a:rPr>
              <a:t>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16" name="TextBox 22"/>
          <p:cNvSpPr/>
          <p:nvPr/>
        </p:nvSpPr>
        <p:spPr>
          <a:xfrm>
            <a:off x="1225080" y="3440520"/>
            <a:ext cx="29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4f81bd"/>
                </a:solidFill>
                <a:latin typeface="Calibri"/>
              </a:rPr>
              <a:t>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17" name="Straight Connector 24"/>
          <p:cNvSpPr/>
          <p:nvPr/>
        </p:nvSpPr>
        <p:spPr>
          <a:xfrm flipH="1">
            <a:off x="684720" y="3237120"/>
            <a:ext cx="380160" cy="203400"/>
          </a:xfrm>
          <a:prstGeom prst="line">
            <a:avLst/>
          </a:prstGeom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18" name="Straight Connector 26"/>
          <p:cNvSpPr/>
          <p:nvPr/>
        </p:nvSpPr>
        <p:spPr>
          <a:xfrm>
            <a:off x="1064880" y="3237120"/>
            <a:ext cx="308880" cy="203400"/>
          </a:xfrm>
          <a:prstGeom prst="line">
            <a:avLst/>
          </a:prstGeom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19" name="TextBox 27"/>
          <p:cNvSpPr/>
          <p:nvPr/>
        </p:nvSpPr>
        <p:spPr>
          <a:xfrm>
            <a:off x="2453400" y="2286000"/>
            <a:ext cx="264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Naïve AST Implementation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20" name="TextBox 28"/>
          <p:cNvSpPr/>
          <p:nvPr/>
        </p:nvSpPr>
        <p:spPr>
          <a:xfrm>
            <a:off x="2169000" y="2895480"/>
            <a:ext cx="301572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class PlusNode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{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IntNode left;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IntNode right;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21" name="TextBox 42"/>
          <p:cNvSpPr/>
          <p:nvPr/>
        </p:nvSpPr>
        <p:spPr>
          <a:xfrm>
            <a:off x="2143080" y="4436640"/>
            <a:ext cx="2467080" cy="9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class IntNode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{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int value;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22" name="TextBox 44"/>
          <p:cNvSpPr/>
          <p:nvPr/>
        </p:nvSpPr>
        <p:spPr>
          <a:xfrm>
            <a:off x="5867280" y="3052440"/>
            <a:ext cx="2209320" cy="91260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PlusNode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79646"/>
                </a:solidFill>
                <a:latin typeface="Calibri"/>
              </a:rPr>
              <a:t>ExpNode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left: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79646"/>
                </a:solidFill>
                <a:latin typeface="Calibri"/>
              </a:rPr>
              <a:t>ExpNode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right: 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23" name="TextBox 32"/>
          <p:cNvSpPr/>
          <p:nvPr/>
        </p:nvSpPr>
        <p:spPr>
          <a:xfrm>
            <a:off x="6094440" y="2286000"/>
            <a:ext cx="15771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Better java AST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24" name="Rectangle 2"/>
          <p:cNvSpPr/>
          <p:nvPr/>
        </p:nvSpPr>
        <p:spPr>
          <a:xfrm>
            <a:off x="7315200" y="3396600"/>
            <a:ext cx="380520" cy="1843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5" name="Rectangle 34"/>
          <p:cNvSpPr/>
          <p:nvPr/>
        </p:nvSpPr>
        <p:spPr>
          <a:xfrm>
            <a:off x="7391520" y="3701520"/>
            <a:ext cx="380520" cy="1843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6" name="Freeform 3"/>
          <p:cNvSpPr/>
          <p:nvPr/>
        </p:nvSpPr>
        <p:spPr>
          <a:xfrm>
            <a:off x="6419880" y="3505320"/>
            <a:ext cx="1095120" cy="1152000"/>
          </a:xfrm>
          <a:custGeom>
            <a:avLst/>
            <a:gdLst/>
            <a:ahLst/>
            <a:rect l="l" t="t" r="r" b="b"/>
            <a:pathLst>
              <a:path w="1095375" h="1152525">
                <a:moveTo>
                  <a:pt x="1095375" y="0"/>
                </a:moveTo>
                <a:cubicBezTo>
                  <a:pt x="1024731" y="41275"/>
                  <a:pt x="954087" y="82550"/>
                  <a:pt x="904875" y="219075"/>
                </a:cubicBezTo>
                <a:cubicBezTo>
                  <a:pt x="855663" y="355600"/>
                  <a:pt x="912812" y="712788"/>
                  <a:pt x="800100" y="819150"/>
                </a:cubicBezTo>
                <a:cubicBezTo>
                  <a:pt x="687388" y="925512"/>
                  <a:pt x="361950" y="801688"/>
                  <a:pt x="228600" y="857250"/>
                </a:cubicBezTo>
                <a:cubicBezTo>
                  <a:pt x="95250" y="912813"/>
                  <a:pt x="47625" y="1032669"/>
                  <a:pt x="0" y="1152525"/>
                </a:cubicBezTo>
              </a:path>
            </a:pathLst>
          </a:cu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7" name="Freeform 6"/>
          <p:cNvSpPr/>
          <p:nvPr/>
        </p:nvSpPr>
        <p:spPr>
          <a:xfrm>
            <a:off x="7572240" y="3819600"/>
            <a:ext cx="676080" cy="847440"/>
          </a:xfrm>
          <a:custGeom>
            <a:avLst/>
            <a:gdLst/>
            <a:ahLst/>
            <a:rect l="l" t="t" r="r" b="b"/>
            <a:pathLst>
              <a:path w="676275" h="847725">
                <a:moveTo>
                  <a:pt x="0" y="0"/>
                </a:moveTo>
                <a:cubicBezTo>
                  <a:pt x="15875" y="126206"/>
                  <a:pt x="31750" y="252413"/>
                  <a:pt x="114300" y="342900"/>
                </a:cubicBezTo>
                <a:cubicBezTo>
                  <a:pt x="196850" y="433388"/>
                  <a:pt x="401638" y="458788"/>
                  <a:pt x="495300" y="542925"/>
                </a:cubicBezTo>
                <a:cubicBezTo>
                  <a:pt x="588962" y="627062"/>
                  <a:pt x="632618" y="737393"/>
                  <a:pt x="676275" y="847725"/>
                </a:cubicBezTo>
              </a:path>
            </a:pathLst>
          </a:cu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8" name="TextBox 4"/>
          <p:cNvSpPr/>
          <p:nvPr/>
        </p:nvSpPr>
        <p:spPr>
          <a:xfrm>
            <a:off x="163440" y="5486400"/>
            <a:ext cx="2005200" cy="63828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Make these extend 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ExpNode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29" name="Straight Arrow Connector 9"/>
          <p:cNvSpPr/>
          <p:nvPr/>
        </p:nvSpPr>
        <p:spPr>
          <a:xfrm flipV="1">
            <a:off x="1029240" y="3236400"/>
            <a:ext cx="1104120" cy="2248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0" name="Straight Arrow Connector 13"/>
          <p:cNvSpPr/>
          <p:nvPr/>
        </p:nvSpPr>
        <p:spPr>
          <a:xfrm flipV="1">
            <a:off x="1029240" y="4656960"/>
            <a:ext cx="1104120" cy="828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1" name="TextBox 25"/>
          <p:cNvSpPr/>
          <p:nvPr/>
        </p:nvSpPr>
        <p:spPr>
          <a:xfrm>
            <a:off x="5734080" y="4657680"/>
            <a:ext cx="1352160" cy="91260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IntNode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value: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32" name="TextBox 29"/>
          <p:cNvSpPr/>
          <p:nvPr/>
        </p:nvSpPr>
        <p:spPr>
          <a:xfrm>
            <a:off x="7628040" y="4657680"/>
            <a:ext cx="1371240" cy="91260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IntNode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value: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33" name="TextBox 30"/>
          <p:cNvSpPr/>
          <p:nvPr/>
        </p:nvSpPr>
        <p:spPr>
          <a:xfrm>
            <a:off x="6558480" y="5117040"/>
            <a:ext cx="297000" cy="3639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34" name="TextBox 31"/>
          <p:cNvSpPr/>
          <p:nvPr/>
        </p:nvSpPr>
        <p:spPr>
          <a:xfrm>
            <a:off x="8384040" y="5105520"/>
            <a:ext cx="297000" cy="3639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2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0000"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Implementing ASTs for Expressions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6" name="PlaceHolder 2"/>
          <p:cNvSpPr>
            <a:spLocks noGrp="1"/>
          </p:cNvSpPr>
          <p:nvPr>
            <p:ph type="sldNum" idx="17"/>
          </p:nvPr>
        </p:nvSpPr>
        <p:spPr>
          <a:xfrm>
            <a:off x="6590160" y="634536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818920B-4BFB-40F6-A673-0CAEC6D1C997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37" name="TextBox 44"/>
          <p:cNvSpPr/>
          <p:nvPr/>
        </p:nvSpPr>
        <p:spPr>
          <a:xfrm>
            <a:off x="5132520" y="3865680"/>
            <a:ext cx="2209320" cy="91260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PlusNode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79646"/>
                </a:solidFill>
                <a:latin typeface="Calibri"/>
              </a:rPr>
              <a:t>ExpNode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left: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79646"/>
                </a:solidFill>
                <a:latin typeface="Calibri"/>
              </a:rPr>
              <a:t>ExpNode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right: 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38" name="Rectangle 2"/>
          <p:cNvSpPr/>
          <p:nvPr/>
        </p:nvSpPr>
        <p:spPr>
          <a:xfrm>
            <a:off x="6580440" y="4209840"/>
            <a:ext cx="380520" cy="1843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9" name="Rectangle 34"/>
          <p:cNvSpPr/>
          <p:nvPr/>
        </p:nvSpPr>
        <p:spPr>
          <a:xfrm>
            <a:off x="6656760" y="4514760"/>
            <a:ext cx="380520" cy="1843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0" name="Freeform 3"/>
          <p:cNvSpPr/>
          <p:nvPr/>
        </p:nvSpPr>
        <p:spPr>
          <a:xfrm>
            <a:off x="5685120" y="4318200"/>
            <a:ext cx="1095120" cy="1152000"/>
          </a:xfrm>
          <a:custGeom>
            <a:avLst/>
            <a:gdLst/>
            <a:ahLst/>
            <a:rect l="l" t="t" r="r" b="b"/>
            <a:pathLst>
              <a:path w="1095375" h="1152525">
                <a:moveTo>
                  <a:pt x="1095375" y="0"/>
                </a:moveTo>
                <a:cubicBezTo>
                  <a:pt x="1024731" y="41275"/>
                  <a:pt x="954087" y="82550"/>
                  <a:pt x="904875" y="219075"/>
                </a:cubicBezTo>
                <a:cubicBezTo>
                  <a:pt x="855663" y="355600"/>
                  <a:pt x="912812" y="712788"/>
                  <a:pt x="800100" y="819150"/>
                </a:cubicBezTo>
                <a:cubicBezTo>
                  <a:pt x="687388" y="925512"/>
                  <a:pt x="361950" y="801688"/>
                  <a:pt x="228600" y="857250"/>
                </a:cubicBezTo>
                <a:cubicBezTo>
                  <a:pt x="95250" y="912813"/>
                  <a:pt x="47625" y="1032669"/>
                  <a:pt x="0" y="1152525"/>
                </a:cubicBezTo>
              </a:path>
            </a:pathLst>
          </a:cu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1" name="Freeform 6"/>
          <p:cNvSpPr/>
          <p:nvPr/>
        </p:nvSpPr>
        <p:spPr>
          <a:xfrm>
            <a:off x="6837480" y="4632840"/>
            <a:ext cx="676080" cy="847440"/>
          </a:xfrm>
          <a:custGeom>
            <a:avLst/>
            <a:gdLst/>
            <a:ahLst/>
            <a:rect l="l" t="t" r="r" b="b"/>
            <a:pathLst>
              <a:path w="676275" h="847725">
                <a:moveTo>
                  <a:pt x="0" y="0"/>
                </a:moveTo>
                <a:cubicBezTo>
                  <a:pt x="15875" y="126206"/>
                  <a:pt x="31750" y="252413"/>
                  <a:pt x="114300" y="342900"/>
                </a:cubicBezTo>
                <a:cubicBezTo>
                  <a:pt x="196850" y="433388"/>
                  <a:pt x="401638" y="458788"/>
                  <a:pt x="495300" y="542925"/>
                </a:cubicBezTo>
                <a:cubicBezTo>
                  <a:pt x="588962" y="627062"/>
                  <a:pt x="632618" y="737393"/>
                  <a:pt x="676275" y="847725"/>
                </a:cubicBezTo>
              </a:path>
            </a:pathLst>
          </a:cu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2" name="TextBox 25"/>
          <p:cNvSpPr/>
          <p:nvPr/>
        </p:nvSpPr>
        <p:spPr>
          <a:xfrm>
            <a:off x="4724280" y="5495760"/>
            <a:ext cx="1352160" cy="91260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IntNode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value: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443" name="TextBox 29"/>
          <p:cNvSpPr/>
          <p:nvPr/>
        </p:nvSpPr>
        <p:spPr>
          <a:xfrm>
            <a:off x="6629400" y="5477040"/>
            <a:ext cx="1371240" cy="91260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IntNode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value: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444" name="TextBox 30"/>
          <p:cNvSpPr/>
          <p:nvPr/>
        </p:nvSpPr>
        <p:spPr>
          <a:xfrm>
            <a:off x="5488560" y="5860800"/>
            <a:ext cx="297000" cy="3639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45" name="TextBox 31"/>
          <p:cNvSpPr/>
          <p:nvPr/>
        </p:nvSpPr>
        <p:spPr>
          <a:xfrm>
            <a:off x="7344720" y="5822280"/>
            <a:ext cx="297000" cy="3639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46" name="Rectangle 5"/>
          <p:cNvSpPr/>
          <p:nvPr/>
        </p:nvSpPr>
        <p:spPr>
          <a:xfrm>
            <a:off x="457200" y="990720"/>
            <a:ext cx="3123720" cy="200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CFG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Expr    -&gt;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Expr + Term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Term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Term   -&gt;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Term * Factor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Factor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Factor -&gt;  intlit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 ( Expr )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47" name="TextBox 8"/>
          <p:cNvSpPr/>
          <p:nvPr/>
        </p:nvSpPr>
        <p:spPr>
          <a:xfrm>
            <a:off x="86040" y="3276720"/>
            <a:ext cx="15282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Example: 1 + 2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48" name="TextBox 33"/>
          <p:cNvSpPr/>
          <p:nvPr/>
        </p:nvSpPr>
        <p:spPr>
          <a:xfrm>
            <a:off x="2526480" y="3743280"/>
            <a:ext cx="58644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49" name="TextBox 35"/>
          <p:cNvSpPr/>
          <p:nvPr/>
        </p:nvSpPr>
        <p:spPr>
          <a:xfrm>
            <a:off x="1808640" y="5906880"/>
            <a:ext cx="629280" cy="6382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intlit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50" name="TextBox 36"/>
          <p:cNvSpPr/>
          <p:nvPr/>
        </p:nvSpPr>
        <p:spPr>
          <a:xfrm>
            <a:off x="2517480" y="4352760"/>
            <a:ext cx="57276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plus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51" name="Straight Connector 37"/>
          <p:cNvSpPr/>
          <p:nvPr/>
        </p:nvSpPr>
        <p:spPr>
          <a:xfrm flipH="1">
            <a:off x="2143800" y="4112280"/>
            <a:ext cx="675720" cy="24048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452" name="Straight Connector 38"/>
          <p:cNvSpPr/>
          <p:nvPr/>
        </p:nvSpPr>
        <p:spPr>
          <a:xfrm>
            <a:off x="2819520" y="4112280"/>
            <a:ext cx="864000" cy="24048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453" name="Straight Connector 39"/>
          <p:cNvSpPr/>
          <p:nvPr/>
        </p:nvSpPr>
        <p:spPr>
          <a:xfrm flipH="1">
            <a:off x="2804040" y="4112280"/>
            <a:ext cx="15480" cy="24048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454" name="TextBox 40"/>
          <p:cNvSpPr/>
          <p:nvPr/>
        </p:nvSpPr>
        <p:spPr>
          <a:xfrm>
            <a:off x="1850400" y="4352760"/>
            <a:ext cx="58644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55" name="TextBox 41"/>
          <p:cNvSpPr/>
          <p:nvPr/>
        </p:nvSpPr>
        <p:spPr>
          <a:xfrm>
            <a:off x="3362760" y="4352760"/>
            <a:ext cx="64116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56" name="Straight Connector 43"/>
          <p:cNvSpPr/>
          <p:nvPr/>
        </p:nvSpPr>
        <p:spPr>
          <a:xfrm flipH="1">
            <a:off x="2123280" y="4722120"/>
            <a:ext cx="20520" cy="118440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457" name="TextBox 45"/>
          <p:cNvSpPr/>
          <p:nvPr/>
        </p:nvSpPr>
        <p:spPr>
          <a:xfrm>
            <a:off x="1777680" y="4836960"/>
            <a:ext cx="64116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58" name="TextBox 46"/>
          <p:cNvSpPr/>
          <p:nvPr/>
        </p:nvSpPr>
        <p:spPr>
          <a:xfrm>
            <a:off x="1716480" y="5360400"/>
            <a:ext cx="76320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59" name="Straight Connector 47"/>
          <p:cNvSpPr/>
          <p:nvPr/>
        </p:nvSpPr>
        <p:spPr>
          <a:xfrm flipH="1">
            <a:off x="3691800" y="4722120"/>
            <a:ext cx="20520" cy="118440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460" name="TextBox 48"/>
          <p:cNvSpPr/>
          <p:nvPr/>
        </p:nvSpPr>
        <p:spPr>
          <a:xfrm>
            <a:off x="3377160" y="5419800"/>
            <a:ext cx="629280" cy="6382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intlit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61" name="TextBox 49"/>
          <p:cNvSpPr/>
          <p:nvPr/>
        </p:nvSpPr>
        <p:spPr>
          <a:xfrm>
            <a:off x="3301560" y="4876200"/>
            <a:ext cx="76320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62" name="Freeform 11"/>
          <p:cNvSpPr/>
          <p:nvPr/>
        </p:nvSpPr>
        <p:spPr>
          <a:xfrm>
            <a:off x="2476440" y="5553000"/>
            <a:ext cx="2247480" cy="850680"/>
          </a:xfrm>
          <a:custGeom>
            <a:avLst/>
            <a:gdLst/>
            <a:ahLst/>
            <a:rect l="l" t="t" r="r" b="b"/>
            <a:pathLst>
              <a:path w="2247900" h="850950">
                <a:moveTo>
                  <a:pt x="0" y="0"/>
                </a:moveTo>
                <a:cubicBezTo>
                  <a:pt x="141287" y="91281"/>
                  <a:pt x="282575" y="182563"/>
                  <a:pt x="476250" y="323850"/>
                </a:cubicBezTo>
                <a:cubicBezTo>
                  <a:pt x="669925" y="465137"/>
                  <a:pt x="866775" y="817563"/>
                  <a:pt x="1162050" y="847725"/>
                </a:cubicBezTo>
                <a:cubicBezTo>
                  <a:pt x="1457325" y="877887"/>
                  <a:pt x="1852612" y="691356"/>
                  <a:pt x="2247900" y="504825"/>
                </a:cubicBezTo>
              </a:path>
            </a:pathLst>
          </a:custGeom>
          <a:noFill/>
          <a:ln>
            <a:solidFill>
              <a:srgbClr val="9bbb59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463" name="Freeform 14"/>
          <p:cNvSpPr/>
          <p:nvPr/>
        </p:nvSpPr>
        <p:spPr>
          <a:xfrm>
            <a:off x="2419200" y="5019840"/>
            <a:ext cx="2314080" cy="1380240"/>
          </a:xfrm>
          <a:custGeom>
            <a:avLst/>
            <a:gdLst/>
            <a:ahLst/>
            <a:rect l="l" t="t" r="r" b="b"/>
            <a:pathLst>
              <a:path w="2314575" h="1380534">
                <a:moveTo>
                  <a:pt x="0" y="0"/>
                </a:moveTo>
                <a:cubicBezTo>
                  <a:pt x="216694" y="211931"/>
                  <a:pt x="433388" y="423863"/>
                  <a:pt x="590550" y="638175"/>
                </a:cubicBezTo>
                <a:cubicBezTo>
                  <a:pt x="747712" y="852487"/>
                  <a:pt x="790575" y="1166812"/>
                  <a:pt x="942975" y="1285875"/>
                </a:cubicBezTo>
                <a:cubicBezTo>
                  <a:pt x="1095375" y="1404938"/>
                  <a:pt x="1276350" y="1392237"/>
                  <a:pt x="1504950" y="1352550"/>
                </a:cubicBezTo>
                <a:cubicBezTo>
                  <a:pt x="1733550" y="1312863"/>
                  <a:pt x="2024062" y="1180306"/>
                  <a:pt x="2314575" y="1047750"/>
                </a:cubicBezTo>
              </a:path>
            </a:pathLst>
          </a:custGeom>
          <a:noFill/>
          <a:ln>
            <a:solidFill>
              <a:srgbClr val="9bbb59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464" name="Freeform 15"/>
          <p:cNvSpPr/>
          <p:nvPr/>
        </p:nvSpPr>
        <p:spPr>
          <a:xfrm>
            <a:off x="2428920" y="4734000"/>
            <a:ext cx="704520" cy="1152000"/>
          </a:xfrm>
          <a:custGeom>
            <a:avLst/>
            <a:gdLst/>
            <a:ahLst/>
            <a:rect l="l" t="t" r="r" b="b"/>
            <a:pathLst>
              <a:path w="704850" h="1152525">
                <a:moveTo>
                  <a:pt x="0" y="0"/>
                </a:moveTo>
                <a:cubicBezTo>
                  <a:pt x="136525" y="102394"/>
                  <a:pt x="273050" y="204788"/>
                  <a:pt x="371475" y="342900"/>
                </a:cubicBezTo>
                <a:cubicBezTo>
                  <a:pt x="469900" y="481013"/>
                  <a:pt x="534988" y="693738"/>
                  <a:pt x="590550" y="828675"/>
                </a:cubicBezTo>
                <a:cubicBezTo>
                  <a:pt x="646113" y="963613"/>
                  <a:pt x="675481" y="1058069"/>
                  <a:pt x="704850" y="1152525"/>
                </a:cubicBezTo>
              </a:path>
            </a:pathLst>
          </a:custGeom>
          <a:noFill/>
          <a:ln>
            <a:solidFill>
              <a:srgbClr val="9bbb59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465" name="Freeform 16"/>
          <p:cNvSpPr/>
          <p:nvPr/>
        </p:nvSpPr>
        <p:spPr>
          <a:xfrm>
            <a:off x="4057560" y="4980600"/>
            <a:ext cx="2590560" cy="848160"/>
          </a:xfrm>
          <a:custGeom>
            <a:avLst/>
            <a:gdLst/>
            <a:ahLst/>
            <a:rect l="l" t="t" r="r" b="b"/>
            <a:pathLst>
              <a:path w="2590800" h="848676">
                <a:moveTo>
                  <a:pt x="0" y="48576"/>
                </a:moveTo>
                <a:cubicBezTo>
                  <a:pt x="628650" y="6507"/>
                  <a:pt x="1257300" y="-35561"/>
                  <a:pt x="1638300" y="48576"/>
                </a:cubicBezTo>
                <a:cubicBezTo>
                  <a:pt x="2019300" y="132713"/>
                  <a:pt x="2127250" y="420051"/>
                  <a:pt x="2286000" y="553401"/>
                </a:cubicBezTo>
                <a:cubicBezTo>
                  <a:pt x="2444750" y="686751"/>
                  <a:pt x="2517775" y="767713"/>
                  <a:pt x="2590800" y="848676"/>
                </a:cubicBezTo>
              </a:path>
            </a:pathLst>
          </a:custGeom>
          <a:noFill/>
          <a:ln>
            <a:solidFill>
              <a:srgbClr val="9bbb59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466" name="Freeform 23"/>
          <p:cNvSpPr/>
          <p:nvPr/>
        </p:nvSpPr>
        <p:spPr>
          <a:xfrm>
            <a:off x="4029120" y="4552920"/>
            <a:ext cx="1352160" cy="458280"/>
          </a:xfrm>
          <a:custGeom>
            <a:avLst/>
            <a:gdLst/>
            <a:ahLst/>
            <a:rect l="l" t="t" r="r" b="b"/>
            <a:pathLst>
              <a:path w="1352550" h="458760">
                <a:moveTo>
                  <a:pt x="0" y="0"/>
                </a:moveTo>
                <a:cubicBezTo>
                  <a:pt x="111125" y="26987"/>
                  <a:pt x="222250" y="53975"/>
                  <a:pt x="371475" y="123825"/>
                </a:cubicBezTo>
                <a:cubicBezTo>
                  <a:pt x="520700" y="193675"/>
                  <a:pt x="731838" y="365125"/>
                  <a:pt x="895350" y="419100"/>
                </a:cubicBezTo>
                <a:cubicBezTo>
                  <a:pt x="1058862" y="473075"/>
                  <a:pt x="1205706" y="460375"/>
                  <a:pt x="1352550" y="447675"/>
                </a:cubicBezTo>
              </a:path>
            </a:pathLst>
          </a:custGeom>
          <a:noFill/>
          <a:ln>
            <a:solidFill>
              <a:srgbClr val="9bbb59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467" name="Freeform 64"/>
          <p:cNvSpPr/>
          <p:nvPr/>
        </p:nvSpPr>
        <p:spPr>
          <a:xfrm>
            <a:off x="3105000" y="3618720"/>
            <a:ext cx="2066400" cy="324000"/>
          </a:xfrm>
          <a:custGeom>
            <a:avLst/>
            <a:gdLst/>
            <a:ahLst/>
            <a:rect l="l" t="t" r="r" b="b"/>
            <a:pathLst>
              <a:path w="2066925" h="324496">
                <a:moveTo>
                  <a:pt x="0" y="324496"/>
                </a:moveTo>
                <a:cubicBezTo>
                  <a:pt x="561181" y="168127"/>
                  <a:pt x="1122362" y="11759"/>
                  <a:pt x="1466850" y="646"/>
                </a:cubicBezTo>
                <a:cubicBezTo>
                  <a:pt x="1811338" y="-10467"/>
                  <a:pt x="1939131" y="123677"/>
                  <a:pt x="2066925" y="257821"/>
                </a:cubicBezTo>
              </a:path>
            </a:pathLst>
          </a:custGeom>
          <a:noFill/>
          <a:ln>
            <a:solidFill>
              <a:srgbClr val="9bbb59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468" name="Rectangle 42"/>
          <p:cNvSpPr/>
          <p:nvPr/>
        </p:nvSpPr>
        <p:spPr>
          <a:xfrm>
            <a:off x="2971800" y="990720"/>
            <a:ext cx="6171840" cy="200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Translation Rules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Expr1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 = new PlusNode(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.trans,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 = Term.trans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Term1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 = new TimesNode(Term2.trans,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 =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 = new IntNode(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intlit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.value)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 =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01" dur="indefinite" restart="never" nodeType="tmRoot">
          <p:childTnLst>
            <p:seq>
              <p:cTn id="502" dur="indefinite" nodeType="mainSeq">
                <p:childTnLst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" fill="hold">
                      <p:stCondLst>
                        <p:cond delay="indefinite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Rounded Rectangle 70"/>
          <p:cNvSpPr/>
          <p:nvPr/>
        </p:nvSpPr>
        <p:spPr>
          <a:xfrm>
            <a:off x="4390920" y="4419720"/>
            <a:ext cx="1047240" cy="761760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470" name="Rounded Rectangle 69"/>
          <p:cNvSpPr/>
          <p:nvPr/>
        </p:nvSpPr>
        <p:spPr>
          <a:xfrm>
            <a:off x="1752480" y="4343400"/>
            <a:ext cx="1047240" cy="761760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471" name="Rounded Rectangle 63"/>
          <p:cNvSpPr/>
          <p:nvPr/>
        </p:nvSpPr>
        <p:spPr>
          <a:xfrm>
            <a:off x="5819760" y="3296880"/>
            <a:ext cx="1266480" cy="949320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472" name="Rounded Rectangle 62"/>
          <p:cNvSpPr/>
          <p:nvPr/>
        </p:nvSpPr>
        <p:spPr>
          <a:xfrm>
            <a:off x="3533760" y="3268440"/>
            <a:ext cx="1266480" cy="949320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473" name="Rounded Rectangle 32"/>
          <p:cNvSpPr/>
          <p:nvPr/>
        </p:nvSpPr>
        <p:spPr>
          <a:xfrm>
            <a:off x="1219320" y="3279240"/>
            <a:ext cx="952200" cy="949320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474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An AST for a code snippet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5" name="PlaceHolder 2"/>
          <p:cNvSpPr>
            <a:spLocks noGrp="1"/>
          </p:cNvSpPr>
          <p:nvPr>
            <p:ph type="sldNum" idx="18"/>
          </p:nvPr>
        </p:nvSpPr>
        <p:spPr>
          <a:xfrm>
            <a:off x="6590160" y="634536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6311808-5704-4765-8B45-E3E6003152CF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76" name="Rectangle 5"/>
          <p:cNvSpPr/>
          <p:nvPr/>
        </p:nvSpPr>
        <p:spPr>
          <a:xfrm>
            <a:off x="5433840" y="892080"/>
            <a:ext cx="3123720" cy="22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void foo(int x, int y){</a:t>
            </a:r>
            <a:br>
              <a:rPr sz="1600"/>
            </a:b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   if (x == y){</a:t>
            </a:r>
            <a:br>
              <a:rPr sz="1600"/>
            </a:b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       return;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while ( x &lt; y){</a:t>
            </a:r>
            <a:br>
              <a:rPr sz="1600"/>
            </a:b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       cout &lt;&lt; “hello”;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      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x = x + 1;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477" name="Rectangle 4"/>
          <p:cNvSpPr/>
          <p:nvPr/>
        </p:nvSpPr>
        <p:spPr>
          <a:xfrm>
            <a:off x="990720" y="2286000"/>
            <a:ext cx="1523520" cy="60660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FuncBody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78" name="Rectangle 12"/>
          <p:cNvSpPr/>
          <p:nvPr/>
        </p:nvSpPr>
        <p:spPr>
          <a:xfrm>
            <a:off x="1409760" y="3505320"/>
            <a:ext cx="6091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79" name="Rectangle 42"/>
          <p:cNvSpPr/>
          <p:nvPr/>
        </p:nvSpPr>
        <p:spPr>
          <a:xfrm>
            <a:off x="3733920" y="3476520"/>
            <a:ext cx="8377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while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80" name="Rectangle 50"/>
          <p:cNvSpPr/>
          <p:nvPr/>
        </p:nvSpPr>
        <p:spPr>
          <a:xfrm>
            <a:off x="6033960" y="3505320"/>
            <a:ext cx="8377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return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81" name="Straight Arrow Connector 17"/>
          <p:cNvSpPr/>
          <p:nvPr/>
        </p:nvSpPr>
        <p:spPr>
          <a:xfrm flipH="1">
            <a:off x="914400" y="4038480"/>
            <a:ext cx="609120" cy="399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82" name="Rectangle 51"/>
          <p:cNvSpPr/>
          <p:nvPr/>
        </p:nvSpPr>
        <p:spPr>
          <a:xfrm>
            <a:off x="609480" y="4438800"/>
            <a:ext cx="6091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==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83" name="Rectangle 52"/>
          <p:cNvSpPr/>
          <p:nvPr/>
        </p:nvSpPr>
        <p:spPr>
          <a:xfrm>
            <a:off x="76320" y="5334120"/>
            <a:ext cx="6091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x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84" name="Rectangle 53"/>
          <p:cNvSpPr/>
          <p:nvPr/>
        </p:nvSpPr>
        <p:spPr>
          <a:xfrm>
            <a:off x="1066680" y="5334120"/>
            <a:ext cx="6091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y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85" name="Rectangle 54"/>
          <p:cNvSpPr/>
          <p:nvPr/>
        </p:nvSpPr>
        <p:spPr>
          <a:xfrm>
            <a:off x="1828800" y="4438800"/>
            <a:ext cx="8377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return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86" name="Straight Arrow Connector 21"/>
          <p:cNvSpPr/>
          <p:nvPr/>
        </p:nvSpPr>
        <p:spPr>
          <a:xfrm>
            <a:off x="1828800" y="4038480"/>
            <a:ext cx="447480" cy="30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87" name="Straight Arrow Connector 24"/>
          <p:cNvSpPr/>
          <p:nvPr/>
        </p:nvSpPr>
        <p:spPr>
          <a:xfrm flipH="1">
            <a:off x="380160" y="4971960"/>
            <a:ext cx="380520" cy="361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88" name="Straight Arrow Connector 27"/>
          <p:cNvSpPr/>
          <p:nvPr/>
        </p:nvSpPr>
        <p:spPr>
          <a:xfrm>
            <a:off x="1066680" y="4971960"/>
            <a:ext cx="304560" cy="361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89" name="Rectangle 55"/>
          <p:cNvSpPr/>
          <p:nvPr/>
        </p:nvSpPr>
        <p:spPr>
          <a:xfrm>
            <a:off x="3124080" y="4438800"/>
            <a:ext cx="6091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&lt;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90" name="Rectangle 56"/>
          <p:cNvSpPr/>
          <p:nvPr/>
        </p:nvSpPr>
        <p:spPr>
          <a:xfrm>
            <a:off x="2590920" y="5334120"/>
            <a:ext cx="6091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x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91" name="Rectangle 57"/>
          <p:cNvSpPr/>
          <p:nvPr/>
        </p:nvSpPr>
        <p:spPr>
          <a:xfrm>
            <a:off x="3581280" y="5334120"/>
            <a:ext cx="6091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y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92" name="Straight Arrow Connector 58"/>
          <p:cNvSpPr/>
          <p:nvPr/>
        </p:nvSpPr>
        <p:spPr>
          <a:xfrm flipH="1">
            <a:off x="2894760" y="4971960"/>
            <a:ext cx="380520" cy="361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93" name="Straight Arrow Connector 59"/>
          <p:cNvSpPr/>
          <p:nvPr/>
        </p:nvSpPr>
        <p:spPr>
          <a:xfrm>
            <a:off x="3581280" y="4971960"/>
            <a:ext cx="304560" cy="361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94" name="Rectangle 60"/>
          <p:cNvSpPr/>
          <p:nvPr/>
        </p:nvSpPr>
        <p:spPr>
          <a:xfrm>
            <a:off x="4495680" y="4533840"/>
            <a:ext cx="8377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print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95" name="Rectangle 61"/>
          <p:cNvSpPr/>
          <p:nvPr/>
        </p:nvSpPr>
        <p:spPr>
          <a:xfrm>
            <a:off x="4505400" y="5448240"/>
            <a:ext cx="904680" cy="5331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hello”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96" name="Freeform 66"/>
          <p:cNvSpPr/>
          <p:nvPr/>
        </p:nvSpPr>
        <p:spPr>
          <a:xfrm>
            <a:off x="4791240" y="3704760"/>
            <a:ext cx="1028520" cy="158760"/>
          </a:xfrm>
          <a:custGeom>
            <a:avLst/>
            <a:gdLst/>
            <a:ahLst/>
            <a:rect l="l" t="t" r="r" b="b"/>
            <a:pathLst>
              <a:path w="1028700" h="159029">
                <a:moveTo>
                  <a:pt x="0" y="114761"/>
                </a:moveTo>
                <a:cubicBezTo>
                  <a:pt x="165894" y="54436"/>
                  <a:pt x="331788" y="-5889"/>
                  <a:pt x="485775" y="461"/>
                </a:cubicBezTo>
                <a:cubicBezTo>
                  <a:pt x="639763" y="6811"/>
                  <a:pt x="833437" y="133811"/>
                  <a:pt x="923925" y="152861"/>
                </a:cubicBezTo>
                <a:cubicBezTo>
                  <a:pt x="1014413" y="171911"/>
                  <a:pt x="1021556" y="143336"/>
                  <a:pt x="1028700" y="114761"/>
                </a:cubicBezTo>
              </a:path>
            </a:pathLst>
          </a:custGeom>
          <a:noFill/>
          <a:ln>
            <a:solidFill>
              <a:srgbClr val="9bbb59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497" name="Freeform 68"/>
          <p:cNvSpPr/>
          <p:nvPr/>
        </p:nvSpPr>
        <p:spPr>
          <a:xfrm>
            <a:off x="2171880" y="3595320"/>
            <a:ext cx="1333080" cy="291960"/>
          </a:xfrm>
          <a:custGeom>
            <a:avLst/>
            <a:gdLst/>
            <a:ahLst/>
            <a:rect l="l" t="t" r="r" b="b"/>
            <a:pathLst>
              <a:path w="1333500" h="292314">
                <a:moveTo>
                  <a:pt x="0" y="100474"/>
                </a:moveTo>
                <a:cubicBezTo>
                  <a:pt x="165894" y="202867"/>
                  <a:pt x="331788" y="305261"/>
                  <a:pt x="523875" y="290974"/>
                </a:cubicBezTo>
                <a:cubicBezTo>
                  <a:pt x="715962" y="276687"/>
                  <a:pt x="1017588" y="52849"/>
                  <a:pt x="1152525" y="14749"/>
                </a:cubicBezTo>
                <a:cubicBezTo>
                  <a:pt x="1287463" y="-23351"/>
                  <a:pt x="1310481" y="19511"/>
                  <a:pt x="1333500" y="62374"/>
                </a:cubicBezTo>
              </a:path>
            </a:pathLst>
          </a:custGeom>
          <a:noFill/>
          <a:ln>
            <a:solidFill>
              <a:srgbClr val="9bbb59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498" name="Straight Arrow Connector 74"/>
          <p:cNvSpPr/>
          <p:nvPr/>
        </p:nvSpPr>
        <p:spPr>
          <a:xfrm flipH="1">
            <a:off x="1695600" y="2892960"/>
            <a:ext cx="56880" cy="386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99" name="Straight Arrow Connector 78"/>
          <p:cNvSpPr/>
          <p:nvPr/>
        </p:nvSpPr>
        <p:spPr>
          <a:xfrm>
            <a:off x="4390920" y="4010040"/>
            <a:ext cx="523440" cy="409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00" name="Straight Arrow Connector 81"/>
          <p:cNvSpPr/>
          <p:nvPr/>
        </p:nvSpPr>
        <p:spPr>
          <a:xfrm flipH="1">
            <a:off x="3428280" y="4010040"/>
            <a:ext cx="456840" cy="428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01" name="Rounded Rectangle 84"/>
          <p:cNvSpPr/>
          <p:nvPr/>
        </p:nvSpPr>
        <p:spPr>
          <a:xfrm>
            <a:off x="5962680" y="4419720"/>
            <a:ext cx="1047240" cy="761760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502" name="Rectangle 85"/>
          <p:cNvSpPr/>
          <p:nvPr/>
        </p:nvSpPr>
        <p:spPr>
          <a:xfrm>
            <a:off x="6067440" y="4533840"/>
            <a:ext cx="8377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=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03" name="Rectangle 87"/>
          <p:cNvSpPr/>
          <p:nvPr/>
        </p:nvSpPr>
        <p:spPr>
          <a:xfrm>
            <a:off x="5686560" y="5410080"/>
            <a:ext cx="6091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x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04" name="Rectangle 88"/>
          <p:cNvSpPr/>
          <p:nvPr/>
        </p:nvSpPr>
        <p:spPr>
          <a:xfrm>
            <a:off x="6676920" y="5410080"/>
            <a:ext cx="6091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+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05" name="Straight Arrow Connector 89"/>
          <p:cNvSpPr/>
          <p:nvPr/>
        </p:nvSpPr>
        <p:spPr>
          <a:xfrm flipH="1">
            <a:off x="5990400" y="5029200"/>
            <a:ext cx="380520" cy="361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06" name="Straight Arrow Connector 90"/>
          <p:cNvSpPr/>
          <p:nvPr/>
        </p:nvSpPr>
        <p:spPr>
          <a:xfrm>
            <a:off x="6676920" y="5029200"/>
            <a:ext cx="304560" cy="361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07" name="Rectangle 91"/>
          <p:cNvSpPr/>
          <p:nvPr/>
        </p:nvSpPr>
        <p:spPr>
          <a:xfrm>
            <a:off x="6219720" y="6248520"/>
            <a:ext cx="6091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x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08" name="Rectangle 92"/>
          <p:cNvSpPr/>
          <p:nvPr/>
        </p:nvSpPr>
        <p:spPr>
          <a:xfrm>
            <a:off x="7086600" y="6248520"/>
            <a:ext cx="6091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09" name="Freeform 93"/>
          <p:cNvSpPr/>
          <p:nvPr/>
        </p:nvSpPr>
        <p:spPr>
          <a:xfrm>
            <a:off x="5438880" y="4762440"/>
            <a:ext cx="514080" cy="104400"/>
          </a:xfrm>
          <a:custGeom>
            <a:avLst/>
            <a:gdLst/>
            <a:ahLst/>
            <a:rect l="l" t="t" r="r" b="b"/>
            <a:pathLst>
              <a:path w="514350" h="104593">
                <a:moveTo>
                  <a:pt x="0" y="76378"/>
                </a:moveTo>
                <a:cubicBezTo>
                  <a:pt x="91281" y="36690"/>
                  <a:pt x="182563" y="-2997"/>
                  <a:pt x="247650" y="178"/>
                </a:cubicBezTo>
                <a:cubicBezTo>
                  <a:pt x="312738" y="3353"/>
                  <a:pt x="346075" y="79553"/>
                  <a:pt x="390525" y="95428"/>
                </a:cubicBezTo>
                <a:cubicBezTo>
                  <a:pt x="434975" y="111303"/>
                  <a:pt x="474662" y="103365"/>
                  <a:pt x="514350" y="95428"/>
                </a:cubicBezTo>
              </a:path>
            </a:pathLst>
          </a:custGeom>
          <a:noFill/>
          <a:ln>
            <a:solidFill>
              <a:srgbClr val="9bbb59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510" name="Straight Arrow Connector 95"/>
          <p:cNvSpPr/>
          <p:nvPr/>
        </p:nvSpPr>
        <p:spPr>
          <a:xfrm flipH="1">
            <a:off x="6553080" y="5943600"/>
            <a:ext cx="275760" cy="30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11" name="Straight Arrow Connector 97"/>
          <p:cNvSpPr/>
          <p:nvPr/>
        </p:nvSpPr>
        <p:spPr>
          <a:xfrm>
            <a:off x="7215120" y="5943600"/>
            <a:ext cx="204480" cy="30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12" name="Straight Connector 3"/>
          <p:cNvSpPr/>
          <p:nvPr/>
        </p:nvSpPr>
        <p:spPr>
          <a:xfrm>
            <a:off x="4914720" y="5067000"/>
            <a:ext cx="42840" cy="381240"/>
          </a:xfrm>
          <a:prstGeom prst="line">
            <a:avLst/>
          </a:prstGeom>
          <a:ln>
            <a:solidFill>
              <a:srgbClr val="4f81bd"/>
            </a:solidFill>
            <a:round/>
            <a:tailEnd len="med" type="arrow" w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83" dur="indefinite" restart="never" nodeType="tmRoot">
          <p:childTnLst>
            <p:seq>
              <p:cTn id="584" dur="indefinite" nodeType="mainSeq">
                <p:childTnLst>
                  <p:par>
                    <p:cTn id="585" fill="hold">
                      <p:stCondLst>
                        <p:cond delay="indefinite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9" fill="hold">
                      <p:stCondLst>
                        <p:cond delay="indefinite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>
                      <p:stCondLst>
                        <p:cond delay="indefinite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9" fill="hold">
                      <p:stCondLst>
                        <p:cond delay="indefinite"/>
                      </p:stCondLst>
                      <p:childTnLst>
                        <p:par>
                          <p:cTn id="600" fill="hold">
                            <p:stCondLst>
                              <p:cond delay="0"/>
                            </p:stCondLst>
                            <p:childTnLst>
                              <p:par>
                                <p:cTn id="6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7" fill="hold">
                      <p:stCondLst>
                        <p:cond delay="indefinite"/>
                      </p:stCondLst>
                      <p:childTnLst>
                        <p:par>
                          <p:cTn id="608" fill="hold">
                            <p:stCondLst>
                              <p:cond delay="0"/>
                            </p:stCondLst>
                            <p:childTnLst>
                              <p:par>
                                <p:cTn id="6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5" fill="hold">
                      <p:stCondLst>
                        <p:cond delay="indefinite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fill="hold">
                      <p:stCondLst>
                        <p:cond delay="indefinite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7" fill="hold">
                      <p:stCondLst>
                        <p:cond delay="indefinite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3" fill="hold">
                      <p:stCondLst>
                        <p:cond delay="indefinite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9" fill="hold">
                      <p:stCondLst>
                        <p:cond delay="indefinite"/>
                      </p:stCondLst>
                      <p:childTnLst>
                        <p:par>
                          <p:cTn id="640" fill="hold">
                            <p:stCondLst>
                              <p:cond delay="0"/>
                            </p:stCondLst>
                            <p:childTnLst>
                              <p:par>
                                <p:cTn id="6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3" fill="hold">
                      <p:stCondLst>
                        <p:cond delay="indefinite"/>
                      </p:stCondLst>
                      <p:childTnLst>
                        <p:par>
                          <p:cTn id="644" fill="hold">
                            <p:stCondLst>
                              <p:cond delay="0"/>
                            </p:stCondLst>
                            <p:childTnLst>
                              <p:par>
                                <p:cTn id="6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7" fill="hold">
                      <p:stCondLst>
                        <p:cond delay="indefinite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5" fill="hold">
                      <p:stCondLst>
                        <p:cond delay="indefinite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1" fill="hold">
                      <p:stCondLst>
                        <p:cond delay="indefinite"/>
                      </p:stCondLst>
                      <p:childTnLst>
                        <p:par>
                          <p:cTn id="672" fill="hold">
                            <p:stCondLst>
                              <p:cond delay="0"/>
                            </p:stCondLst>
                            <p:childTnLst>
                              <p:par>
                                <p:cTn id="6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9" fill="hold">
                      <p:stCondLst>
                        <p:cond delay="indefinite"/>
                      </p:stCondLst>
                      <p:childTnLst>
                        <p:par>
                          <p:cTn id="680" fill="hold">
                            <p:stCondLst>
                              <p:cond delay="0"/>
                            </p:stCondLst>
                            <p:childTnLst>
                              <p:par>
                                <p:cTn id="6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>
                      <p:stCondLst>
                        <p:cond delay="indefinite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1" fill="hold">
                      <p:stCondLst>
                        <p:cond delay="indefinite"/>
                      </p:stCondLst>
                      <p:childTnLst>
                        <p:par>
                          <p:cTn id="692" fill="hold">
                            <p:stCondLst>
                              <p:cond delay="0"/>
                            </p:stCondLst>
                            <p:childTnLst>
                              <p:par>
                                <p:cTn id="6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CFGs so Far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CFGs for Language </a:t>
            </a:r>
            <a:r>
              <a:rPr b="0" i="1" lang="en-US" sz="3200" spc="-1" strike="noStrike">
                <a:solidFill>
                  <a:srgbClr val="000000"/>
                </a:solidFill>
                <a:latin typeface="Calibri Light"/>
              </a:rPr>
              <a:t>Definition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The CFGs we’ve discussed can generate/define languages of valid strings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So far, we </a:t>
            </a:r>
            <a:r>
              <a:rPr b="1" lang="en-US" sz="2800" spc="-1" strike="noStrike">
                <a:solidFill>
                  <a:srgbClr val="000000"/>
                </a:solidFill>
                <a:latin typeface="Calibri Light"/>
              </a:rPr>
              <a:t>start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 by building a parse tree and </a:t>
            </a:r>
            <a:r>
              <a:rPr b="1" lang="en-US" sz="2800" spc="-1" strike="noStrike">
                <a:solidFill>
                  <a:srgbClr val="000000"/>
                </a:solidFill>
                <a:latin typeface="Calibri Light"/>
              </a:rPr>
              <a:t>end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 with some valid string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CFGs for Language </a:t>
            </a:r>
            <a:r>
              <a:rPr b="0" i="1" lang="en-US" sz="3200" spc="-1" strike="noStrike">
                <a:solidFill>
                  <a:srgbClr val="000000"/>
                </a:solidFill>
                <a:latin typeface="Calibri Light"/>
              </a:rPr>
              <a:t>Recognition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Start with a string and end with a parse tree for it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C234A3B-B1C1-4A81-A027-8F41F27DD7C2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" dur="500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0" dur="500"/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3" dur="500"/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8" dur="500"/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1" dur="500"/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Summary (1 of 2)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4" name="PlaceHolder 2"/>
          <p:cNvSpPr>
            <a:spLocks noGrp="1"/>
          </p:cNvSpPr>
          <p:nvPr>
            <p:ph/>
          </p:nvPr>
        </p:nvSpPr>
        <p:spPr>
          <a:xfrm>
            <a:off x="304920" y="1600200"/>
            <a:ext cx="784836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Today we learned about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Syntax-Directed Translation (SDT)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Consumes a parse tree with actions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Actions yield some result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Abstract Syntax Trees (ASTs)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The result of SDT for parsing in a compiler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Some practical examples of ASTs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15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B4FC207-F4F0-4835-AD4E-AA7D4659AFE2}" type="slidenum">
              <a:t>20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Summary (2 of 2)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7" name="Rectangle 3"/>
          <p:cNvSpPr/>
          <p:nvPr/>
        </p:nvSpPr>
        <p:spPr>
          <a:xfrm>
            <a:off x="685800" y="1600200"/>
            <a:ext cx="1294920" cy="8377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Scanner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18" name="TextBox 4"/>
          <p:cNvSpPr/>
          <p:nvPr/>
        </p:nvSpPr>
        <p:spPr>
          <a:xfrm>
            <a:off x="2232360" y="1466640"/>
            <a:ext cx="374580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Language abstraction: RegEx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Output: Token Stream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Tool: JLex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Implementation: DFA walking via table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19" name="Rectangle 6"/>
          <p:cNvSpPr/>
          <p:nvPr/>
        </p:nvSpPr>
        <p:spPr>
          <a:xfrm>
            <a:off x="685800" y="3200400"/>
            <a:ext cx="1294920" cy="8377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Parser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20" name="TextBox 7"/>
          <p:cNvSpPr/>
          <p:nvPr/>
        </p:nvSpPr>
        <p:spPr>
          <a:xfrm>
            <a:off x="2226600" y="2990520"/>
            <a:ext cx="325332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Language abstraction: CFG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Output: AST by way of Parse Tree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Tool: Java CUP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Implementation: ???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21" name="Freeform 2"/>
          <p:cNvSpPr/>
          <p:nvPr/>
        </p:nvSpPr>
        <p:spPr>
          <a:xfrm>
            <a:off x="3695760" y="3722400"/>
            <a:ext cx="2173680" cy="239400"/>
          </a:xfrm>
          <a:custGeom>
            <a:avLst/>
            <a:gdLst/>
            <a:ahLst/>
            <a:rect l="l" t="t" r="r" b="b"/>
            <a:pathLst>
              <a:path w="2173933" h="239893">
                <a:moveTo>
                  <a:pt x="2143125" y="219768"/>
                </a:moveTo>
                <a:cubicBezTo>
                  <a:pt x="2175669" y="231674"/>
                  <a:pt x="2208213" y="243581"/>
                  <a:pt x="2095500" y="238818"/>
                </a:cubicBezTo>
                <a:cubicBezTo>
                  <a:pt x="1982787" y="234056"/>
                  <a:pt x="1719262" y="226118"/>
                  <a:pt x="1466850" y="191193"/>
                </a:cubicBezTo>
                <a:cubicBezTo>
                  <a:pt x="1214438" y="156268"/>
                  <a:pt x="825500" y="61018"/>
                  <a:pt x="581025" y="29268"/>
                </a:cubicBezTo>
                <a:cubicBezTo>
                  <a:pt x="336550" y="-2482"/>
                  <a:pt x="168275" y="-895"/>
                  <a:pt x="0" y="693"/>
                </a:cubicBezTo>
              </a:path>
            </a:pathLst>
          </a:custGeom>
          <a:noFill/>
          <a:ln>
            <a:solidFill>
              <a:srgbClr val="4f81bd"/>
            </a:solidFill>
            <a:round/>
            <a:tailEnd len="med" type="triangle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22" name="TextBox 5"/>
          <p:cNvSpPr/>
          <p:nvPr/>
        </p:nvSpPr>
        <p:spPr>
          <a:xfrm>
            <a:off x="5895720" y="3745440"/>
            <a:ext cx="10908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4f81bd"/>
                </a:solidFill>
                <a:latin typeface="Calibri"/>
              </a:rPr>
              <a:t>Next time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23" name="Freeform 8"/>
          <p:cNvSpPr/>
          <p:nvPr/>
        </p:nvSpPr>
        <p:spPr>
          <a:xfrm>
            <a:off x="3540960" y="4200480"/>
            <a:ext cx="738720" cy="756360"/>
          </a:xfrm>
          <a:custGeom>
            <a:avLst/>
            <a:gdLst/>
            <a:ahLst/>
            <a:rect l="l" t="t" r="r" b="b"/>
            <a:pathLst>
              <a:path w="739085" h="756782">
                <a:moveTo>
                  <a:pt x="49833" y="752475"/>
                </a:moveTo>
                <a:cubicBezTo>
                  <a:pt x="3795" y="759618"/>
                  <a:pt x="-42242" y="766762"/>
                  <a:pt x="68883" y="695325"/>
                </a:cubicBezTo>
                <a:cubicBezTo>
                  <a:pt x="180008" y="623888"/>
                  <a:pt x="627683" y="439738"/>
                  <a:pt x="716583" y="323850"/>
                </a:cubicBezTo>
                <a:cubicBezTo>
                  <a:pt x="805483" y="207962"/>
                  <a:pt x="602283" y="0"/>
                  <a:pt x="602283" y="0"/>
                </a:cubicBezTo>
              </a:path>
            </a:pathLst>
          </a:custGeom>
          <a:noFill/>
          <a:ln>
            <a:solidFill>
              <a:srgbClr val="4f81bd"/>
            </a:solidFill>
            <a:round/>
            <a:tailEnd len="med" type="triangle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24" name="TextBox 11"/>
          <p:cNvSpPr/>
          <p:nvPr/>
        </p:nvSpPr>
        <p:spPr>
          <a:xfrm>
            <a:off x="2952720" y="4957200"/>
            <a:ext cx="1159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4f81bd"/>
                </a:solidFill>
                <a:latin typeface="Calibri"/>
              </a:rPr>
              <a:t>Next week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D8ABC96-E9D5-4519-AC68-842BF6F6D206}" type="slidenum">
              <a:t>21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01" dur="indefinite" restart="never" nodeType="tmRoot">
          <p:childTnLst>
            <p:seq>
              <p:cTn id="702" dur="indefinite" nodeType="mainSeq">
                <p:childTnLst>
                  <p:par>
                    <p:cTn id="703" fill="hold">
                      <p:stCondLst>
                        <p:cond delay="indefinite"/>
                      </p:stCondLst>
                      <p:childTnLst>
                        <p:par>
                          <p:cTn id="704" fill="hold">
                            <p:stCondLst>
                              <p:cond delay="0"/>
                            </p:stCondLst>
                            <p:childTnLst>
                              <p:par>
                                <p:cTn id="7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9" fill="hold">
                      <p:stCondLst>
                        <p:cond delay="indefinite"/>
                      </p:stCondLst>
                      <p:childTnLst>
                        <p:par>
                          <p:cTn id="710" fill="hold">
                            <p:stCondLst>
                              <p:cond delay="0"/>
                            </p:stCondLst>
                            <p:childTnLst>
                              <p:par>
                                <p:cTn id="7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CFGs for Parsing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Language Recognition isn’t enough for a parser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We also want to </a:t>
            </a:r>
            <a:r>
              <a:rPr b="0" i="1" lang="en-US" sz="2800" spc="-1" strike="noStrike">
                <a:solidFill>
                  <a:srgbClr val="000000"/>
                </a:solidFill>
                <a:latin typeface="Calibri Light"/>
              </a:rPr>
              <a:t>translate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 the sequence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Parsing is a special case of </a:t>
            </a:r>
            <a:r>
              <a:rPr b="0" i="1" lang="en-US" sz="3200" spc="-1" strike="noStrike">
                <a:solidFill>
                  <a:srgbClr val="000000"/>
                </a:solidFill>
                <a:latin typeface="Calibri Light"/>
              </a:rPr>
              <a:t>Syntax-Directed Translation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Translate a sequence of tokens into a sequence of actions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ED6633C-B0E9-40B6-8161-52C9717EF90D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2" dur="indefinite" restart="never" nodeType="tmRoot">
          <p:childTnLst>
            <p:seq>
              <p:cTn id="23" dur="indefinite" nodeType="mainSeq">
                <p:childTnLst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8" dur="500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1" dur="500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6" dur="500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9" dur="500"/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Syntax Directed Translation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Augment CFG rules with translation rules (at least 1 per production)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573120" indent="-2286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Define translation of LHS nonterminal as function of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Constants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RHS nonterminal translations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RHS terminal value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Assign rules bottom-up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F6790B4-4B46-47E3-A44D-BE26B2375357}" type="slidenum">
              <a:t>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0" dur="indefinite" restart="never" nodeType="tmRoot">
          <p:childTnLst>
            <p:seq>
              <p:cTn id="41" dur="indefinite" nodeType="mainSeq">
                <p:childTnLst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6" dur="500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9" dur="500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2" dur="500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5" dur="500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8" dur="500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63" dur="500"/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SDT Example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510516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    </a:t>
            </a:r>
            <a:r>
              <a:rPr b="0" lang="en-US" sz="2000" spc="-1" strike="noStrike" u="sng">
                <a:solidFill>
                  <a:srgbClr val="000000"/>
                </a:solidFill>
                <a:uFillTx/>
                <a:latin typeface="Calibri Light"/>
              </a:rPr>
              <a:t>CFG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lang="en-US" sz="2000" spc="-1" strike="noStrike" u="sng">
                <a:solidFill>
                  <a:srgbClr val="000000"/>
                </a:solidFill>
                <a:uFillTx/>
                <a:latin typeface="Calibri Light"/>
              </a:rPr>
              <a:t>Rules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B -&gt; 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0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B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.trans = 0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    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| 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1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B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.trans = 1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    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| </a:t>
            </a: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B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0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B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.trans = </a:t>
            </a: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B</a:t>
            </a:r>
            <a:r>
              <a:rPr b="0" i="1" lang="en-US" sz="2000" spc="-1" strike="noStrike" baseline="-25000">
                <a:solidFill>
                  <a:srgbClr val="000000"/>
                </a:solidFill>
                <a:latin typeface="Calibri Light"/>
              </a:rPr>
              <a:t>2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.trans * 2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    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| </a:t>
            </a: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B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1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B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.trans = </a:t>
            </a: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B</a:t>
            </a:r>
            <a:r>
              <a:rPr b="0" i="1" lang="en-US" sz="2000" spc="-1" strike="noStrike" baseline="-25000">
                <a:solidFill>
                  <a:srgbClr val="000000"/>
                </a:solidFill>
                <a:latin typeface="Calibri Light"/>
              </a:rPr>
              <a:t>2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.trans * 2 + 1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73" name="TextBox 3"/>
          <p:cNvSpPr/>
          <p:nvPr/>
        </p:nvSpPr>
        <p:spPr>
          <a:xfrm>
            <a:off x="5645880" y="1639800"/>
            <a:ext cx="125100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Input string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10110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4" name="TextBox 4"/>
          <p:cNvSpPr/>
          <p:nvPr/>
        </p:nvSpPr>
        <p:spPr>
          <a:xfrm>
            <a:off x="6407280" y="3124080"/>
            <a:ext cx="30600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B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5" name="TextBox 5"/>
          <p:cNvSpPr/>
          <p:nvPr/>
        </p:nvSpPr>
        <p:spPr>
          <a:xfrm>
            <a:off x="6102360" y="3657600"/>
            <a:ext cx="30600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B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6" name="TextBox 6"/>
          <p:cNvSpPr/>
          <p:nvPr/>
        </p:nvSpPr>
        <p:spPr>
          <a:xfrm>
            <a:off x="5868720" y="4179240"/>
            <a:ext cx="30600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B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7" name="TextBox 7"/>
          <p:cNvSpPr/>
          <p:nvPr/>
        </p:nvSpPr>
        <p:spPr>
          <a:xfrm>
            <a:off x="5564160" y="4701240"/>
            <a:ext cx="30600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B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8" name="TextBox 8"/>
          <p:cNvSpPr/>
          <p:nvPr/>
        </p:nvSpPr>
        <p:spPr>
          <a:xfrm>
            <a:off x="5259240" y="5234400"/>
            <a:ext cx="30600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B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9" name="TextBox 9"/>
          <p:cNvSpPr/>
          <p:nvPr/>
        </p:nvSpPr>
        <p:spPr>
          <a:xfrm>
            <a:off x="5263200" y="5802840"/>
            <a:ext cx="29700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0" name="TextBox 10"/>
          <p:cNvSpPr/>
          <p:nvPr/>
        </p:nvSpPr>
        <p:spPr>
          <a:xfrm>
            <a:off x="5796360" y="5234400"/>
            <a:ext cx="29700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0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1" name="TextBox 11"/>
          <p:cNvSpPr/>
          <p:nvPr/>
        </p:nvSpPr>
        <p:spPr>
          <a:xfrm>
            <a:off x="6098040" y="4736160"/>
            <a:ext cx="29700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2" name="TextBox 12"/>
          <p:cNvSpPr/>
          <p:nvPr/>
        </p:nvSpPr>
        <p:spPr>
          <a:xfrm>
            <a:off x="6406200" y="4191120"/>
            <a:ext cx="29700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3" name="TextBox 13"/>
          <p:cNvSpPr/>
          <p:nvPr/>
        </p:nvSpPr>
        <p:spPr>
          <a:xfrm>
            <a:off x="6710760" y="3657600"/>
            <a:ext cx="29700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0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4" name="Straight Connector 15"/>
          <p:cNvSpPr/>
          <p:nvPr/>
        </p:nvSpPr>
        <p:spPr>
          <a:xfrm flipH="1">
            <a:off x="5411520" y="5603760"/>
            <a:ext cx="1080" cy="19908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85" name="Straight Connector 17"/>
          <p:cNvSpPr/>
          <p:nvPr/>
        </p:nvSpPr>
        <p:spPr>
          <a:xfrm flipH="1">
            <a:off x="5412600" y="5070240"/>
            <a:ext cx="304560" cy="16416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86" name="Straight Connector 19"/>
          <p:cNvSpPr/>
          <p:nvPr/>
        </p:nvSpPr>
        <p:spPr>
          <a:xfrm>
            <a:off x="5717160" y="5070240"/>
            <a:ext cx="227880" cy="16416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87" name="Straight Connector 21"/>
          <p:cNvSpPr/>
          <p:nvPr/>
        </p:nvSpPr>
        <p:spPr>
          <a:xfrm flipH="1">
            <a:off x="5717160" y="4548600"/>
            <a:ext cx="304920" cy="15228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88" name="Straight Connector 23"/>
          <p:cNvSpPr/>
          <p:nvPr/>
        </p:nvSpPr>
        <p:spPr>
          <a:xfrm>
            <a:off x="6022080" y="4548600"/>
            <a:ext cx="224640" cy="18720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89" name="Straight Connector 25"/>
          <p:cNvSpPr/>
          <p:nvPr/>
        </p:nvSpPr>
        <p:spPr>
          <a:xfrm flipH="1">
            <a:off x="6022080" y="4026600"/>
            <a:ext cx="233640" cy="15264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90" name="Straight Connector 27"/>
          <p:cNvSpPr/>
          <p:nvPr/>
        </p:nvSpPr>
        <p:spPr>
          <a:xfrm>
            <a:off x="6255720" y="4026600"/>
            <a:ext cx="298800" cy="16416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91" name="Straight Connector 29"/>
          <p:cNvSpPr/>
          <p:nvPr/>
        </p:nvSpPr>
        <p:spPr>
          <a:xfrm flipH="1">
            <a:off x="6255720" y="3493440"/>
            <a:ext cx="304560" cy="16416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92" name="Straight Connector 31"/>
          <p:cNvSpPr/>
          <p:nvPr/>
        </p:nvSpPr>
        <p:spPr>
          <a:xfrm>
            <a:off x="6560280" y="3493440"/>
            <a:ext cx="299160" cy="16416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93" name="TextBox 32"/>
          <p:cNvSpPr/>
          <p:nvPr/>
        </p:nvSpPr>
        <p:spPr>
          <a:xfrm>
            <a:off x="4837680" y="5161680"/>
            <a:ext cx="341280" cy="4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500" spc="-1" strike="noStrike">
                <a:solidFill>
                  <a:srgbClr val="4f81bd"/>
                </a:solidFill>
                <a:latin typeface="Calibri"/>
              </a:rPr>
              <a:t>1</a:t>
            </a:r>
            <a:endParaRPr b="0" lang="en-US" sz="2500" spc="-1" strike="noStrike">
              <a:latin typeface="Arial"/>
            </a:endParaRPr>
          </a:p>
        </p:txBody>
      </p:sp>
      <p:sp>
        <p:nvSpPr>
          <p:cNvPr id="194" name="TextBox 33"/>
          <p:cNvSpPr/>
          <p:nvPr/>
        </p:nvSpPr>
        <p:spPr>
          <a:xfrm>
            <a:off x="5142240" y="4628520"/>
            <a:ext cx="341280" cy="4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500" spc="-1" strike="noStrike">
                <a:solidFill>
                  <a:srgbClr val="4f81bd"/>
                </a:solidFill>
                <a:latin typeface="Calibri"/>
              </a:rPr>
              <a:t>2</a:t>
            </a:r>
            <a:endParaRPr b="0" lang="en-US" sz="2500" spc="-1" strike="noStrike">
              <a:latin typeface="Arial"/>
            </a:endParaRPr>
          </a:p>
        </p:txBody>
      </p:sp>
      <p:sp>
        <p:nvSpPr>
          <p:cNvPr id="195" name="TextBox 34"/>
          <p:cNvSpPr/>
          <p:nvPr/>
        </p:nvSpPr>
        <p:spPr>
          <a:xfrm>
            <a:off x="5523480" y="4114800"/>
            <a:ext cx="341280" cy="4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500" spc="-1" strike="noStrike">
                <a:solidFill>
                  <a:srgbClr val="4f81bd"/>
                </a:solidFill>
                <a:latin typeface="Calibri"/>
              </a:rPr>
              <a:t>5</a:t>
            </a:r>
            <a:endParaRPr b="0" lang="en-US" sz="2500" spc="-1" strike="noStrike">
              <a:latin typeface="Arial"/>
            </a:endParaRPr>
          </a:p>
        </p:txBody>
      </p:sp>
      <p:sp>
        <p:nvSpPr>
          <p:cNvPr id="196" name="TextBox 35"/>
          <p:cNvSpPr/>
          <p:nvPr/>
        </p:nvSpPr>
        <p:spPr>
          <a:xfrm>
            <a:off x="5590800" y="3637800"/>
            <a:ext cx="501120" cy="4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500" spc="-1" strike="noStrike">
                <a:solidFill>
                  <a:srgbClr val="4f81bd"/>
                </a:solidFill>
                <a:latin typeface="Calibri"/>
              </a:rPr>
              <a:t>11</a:t>
            </a:r>
            <a:endParaRPr b="0" lang="en-US" sz="2500" spc="-1" strike="noStrike">
              <a:latin typeface="Arial"/>
            </a:endParaRPr>
          </a:p>
        </p:txBody>
      </p:sp>
      <p:sp>
        <p:nvSpPr>
          <p:cNvPr id="197" name="TextBox 36"/>
          <p:cNvSpPr/>
          <p:nvPr/>
        </p:nvSpPr>
        <p:spPr>
          <a:xfrm>
            <a:off x="5895720" y="3048120"/>
            <a:ext cx="501120" cy="4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500" spc="-1" strike="noStrike">
                <a:solidFill>
                  <a:srgbClr val="4f81bd"/>
                </a:solidFill>
                <a:latin typeface="Calibri"/>
              </a:rPr>
              <a:t>22</a:t>
            </a:r>
            <a:endParaRPr b="0" lang="en-US" sz="2500" spc="-1" strike="noStrike">
              <a:latin typeface="Arial"/>
            </a:endParaRPr>
          </a:p>
        </p:txBody>
      </p:sp>
      <p:sp>
        <p:nvSpPr>
          <p:cNvPr id="198" name="Cloud 38"/>
          <p:cNvSpPr/>
          <p:nvPr/>
        </p:nvSpPr>
        <p:spPr>
          <a:xfrm>
            <a:off x="1295280" y="4026960"/>
            <a:ext cx="2437920" cy="1960200"/>
          </a:xfrm>
          <a:prstGeom prst="cloud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Translation is the value of the input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96DE8A2-E4AA-4E42-9F24-C0AC1A913533}" type="slidenum">
              <a:t>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4" dur="indefinite" restart="never" nodeType="tmRoot">
          <p:childTnLst>
            <p:seq>
              <p:cTn id="65" dur="indefinite" nodeType="mainSeq">
                <p:childTnLst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-762120" y="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SDT Example 2: Declarations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/>
          </p:nvPr>
        </p:nvSpPr>
        <p:spPr>
          <a:xfrm>
            <a:off x="304920" y="1219320"/>
            <a:ext cx="853416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    </a:t>
            </a:r>
            <a:r>
              <a:rPr b="0" lang="en-US" sz="2000" spc="-1" strike="noStrike" u="sng">
                <a:solidFill>
                  <a:srgbClr val="000000"/>
                </a:solidFill>
                <a:uFillTx/>
                <a:latin typeface="Calibri Light"/>
              </a:rPr>
              <a:t>CFG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0" lang="en-US" sz="2000" spc="-1" strike="noStrike" u="sng">
                <a:solidFill>
                  <a:srgbClr val="000000"/>
                </a:solidFill>
                <a:uFillTx/>
                <a:latin typeface="Calibri Light"/>
              </a:rPr>
              <a:t>Rules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DList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→  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ε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DList.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trans = “”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  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 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|   </a:t>
            </a: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DList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Decl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DList.trans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=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Decl.trans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+ “ “ +  DList</a:t>
            </a:r>
            <a:r>
              <a:rPr b="0" lang="en-US" sz="2000" spc="-1" strike="noStrike" baseline="-25000">
                <a:solidFill>
                  <a:srgbClr val="000000"/>
                </a:solidFill>
                <a:latin typeface="Calibri Light"/>
              </a:rPr>
              <a:t>2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.trans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marL="5724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Decl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→  </a:t>
            </a: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Type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id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Decl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.trans = 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id</a:t>
            </a: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.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value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marL="5724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Type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→   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int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marL="5724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|    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bool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01" name="TextBox 3"/>
          <p:cNvSpPr/>
          <p:nvPr/>
        </p:nvSpPr>
        <p:spPr>
          <a:xfrm>
            <a:off x="417960" y="3962520"/>
            <a:ext cx="1251000" cy="9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Input string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int xx;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bool yy;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2" name="TextBox 4"/>
          <p:cNvSpPr/>
          <p:nvPr/>
        </p:nvSpPr>
        <p:spPr>
          <a:xfrm>
            <a:off x="6296760" y="3505320"/>
            <a:ext cx="63216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DList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3" name="TextBox 5"/>
          <p:cNvSpPr/>
          <p:nvPr/>
        </p:nvSpPr>
        <p:spPr>
          <a:xfrm>
            <a:off x="4775760" y="4267080"/>
            <a:ext cx="63216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DList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4" name="TextBox 6"/>
          <p:cNvSpPr/>
          <p:nvPr/>
        </p:nvSpPr>
        <p:spPr>
          <a:xfrm>
            <a:off x="3399120" y="5029200"/>
            <a:ext cx="63216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DList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5" name="TextBox 12"/>
          <p:cNvSpPr/>
          <p:nvPr/>
        </p:nvSpPr>
        <p:spPr>
          <a:xfrm>
            <a:off x="5826960" y="5029200"/>
            <a:ext cx="57744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Decl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6" name="TextBox 13"/>
          <p:cNvSpPr/>
          <p:nvPr/>
        </p:nvSpPr>
        <p:spPr>
          <a:xfrm>
            <a:off x="7667280" y="4267080"/>
            <a:ext cx="57744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Decl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7" name="Straight Connector 23"/>
          <p:cNvSpPr/>
          <p:nvPr/>
        </p:nvSpPr>
        <p:spPr>
          <a:xfrm>
            <a:off x="3715560" y="5398200"/>
            <a:ext cx="0" cy="32832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08" name="Straight Connector 25"/>
          <p:cNvSpPr/>
          <p:nvPr/>
        </p:nvSpPr>
        <p:spPr>
          <a:xfrm flipH="1">
            <a:off x="3715560" y="4636440"/>
            <a:ext cx="1376280" cy="39276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09" name="Straight Connector 27"/>
          <p:cNvSpPr/>
          <p:nvPr/>
        </p:nvSpPr>
        <p:spPr>
          <a:xfrm>
            <a:off x="5091840" y="4636440"/>
            <a:ext cx="1024200" cy="39276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10" name="Straight Connector 29"/>
          <p:cNvSpPr/>
          <p:nvPr/>
        </p:nvSpPr>
        <p:spPr>
          <a:xfrm flipH="1">
            <a:off x="5091840" y="3874320"/>
            <a:ext cx="1521000" cy="39276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11" name="Straight Connector 31"/>
          <p:cNvSpPr/>
          <p:nvPr/>
        </p:nvSpPr>
        <p:spPr>
          <a:xfrm>
            <a:off x="6612840" y="3874320"/>
            <a:ext cx="1343160" cy="39276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12" name="TextBox 34"/>
          <p:cNvSpPr/>
          <p:nvPr/>
        </p:nvSpPr>
        <p:spPr>
          <a:xfrm>
            <a:off x="2899080" y="4964760"/>
            <a:ext cx="446400" cy="4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500" spc="-1" strike="noStrike">
                <a:solidFill>
                  <a:srgbClr val="4f81bd"/>
                </a:solidFill>
                <a:latin typeface="Calibri"/>
              </a:rPr>
              <a:t>“”</a:t>
            </a:r>
            <a:endParaRPr b="0" lang="en-US" sz="2500" spc="-1" strike="noStrike">
              <a:latin typeface="Arial"/>
            </a:endParaRPr>
          </a:p>
        </p:txBody>
      </p:sp>
      <p:sp>
        <p:nvSpPr>
          <p:cNvPr id="213" name="TextBox 35"/>
          <p:cNvSpPr/>
          <p:nvPr/>
        </p:nvSpPr>
        <p:spPr>
          <a:xfrm>
            <a:off x="3967920" y="4191120"/>
            <a:ext cx="792000" cy="4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500" spc="-1" strike="noStrike">
                <a:solidFill>
                  <a:srgbClr val="4f81bd"/>
                </a:solidFill>
                <a:latin typeface="Calibri"/>
              </a:rPr>
              <a:t>“</a:t>
            </a:r>
            <a:r>
              <a:rPr b="0" lang="en-US" sz="2500" spc="-1" strike="noStrike">
                <a:solidFill>
                  <a:srgbClr val="4f81bd"/>
                </a:solidFill>
                <a:latin typeface="Calibri"/>
              </a:rPr>
              <a:t>xx ”</a:t>
            </a:r>
            <a:endParaRPr b="0" lang="en-US" sz="2500" spc="-1" strike="noStrike">
              <a:latin typeface="Arial"/>
            </a:endParaRPr>
          </a:p>
        </p:txBody>
      </p:sp>
      <p:sp>
        <p:nvSpPr>
          <p:cNvPr id="214" name="TextBox 36"/>
          <p:cNvSpPr/>
          <p:nvPr/>
        </p:nvSpPr>
        <p:spPr>
          <a:xfrm>
            <a:off x="5223600" y="3429000"/>
            <a:ext cx="1151640" cy="4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500" spc="-1" strike="noStrike">
                <a:solidFill>
                  <a:srgbClr val="4f81bd"/>
                </a:solidFill>
                <a:latin typeface="Calibri"/>
              </a:rPr>
              <a:t>“</a:t>
            </a:r>
            <a:r>
              <a:rPr b="0" lang="en-US" sz="2500" spc="-1" strike="noStrike">
                <a:solidFill>
                  <a:srgbClr val="4f81bd"/>
                </a:solidFill>
                <a:latin typeface="Calibri"/>
              </a:rPr>
              <a:t>yy xx ”</a:t>
            </a:r>
            <a:endParaRPr b="0" lang="en-US" sz="2500" spc="-1" strike="noStrike">
              <a:latin typeface="Arial"/>
            </a:endParaRPr>
          </a:p>
        </p:txBody>
      </p:sp>
      <p:sp>
        <p:nvSpPr>
          <p:cNvPr id="215" name="Cloud 38"/>
          <p:cNvSpPr/>
          <p:nvPr/>
        </p:nvSpPr>
        <p:spPr>
          <a:xfrm>
            <a:off x="6705720" y="0"/>
            <a:ext cx="2437920" cy="1960200"/>
          </a:xfrm>
          <a:prstGeom prst="cloud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Translation is a String of ids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6" name="TextBox 30"/>
          <p:cNvSpPr/>
          <p:nvPr/>
        </p:nvSpPr>
        <p:spPr>
          <a:xfrm>
            <a:off x="7344000" y="4800600"/>
            <a:ext cx="61236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Type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7" name="TextBox 37"/>
          <p:cNvSpPr/>
          <p:nvPr/>
        </p:nvSpPr>
        <p:spPr>
          <a:xfrm>
            <a:off x="8248680" y="4800600"/>
            <a:ext cx="35928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8" name="Rectangle 16"/>
          <p:cNvSpPr/>
          <p:nvPr/>
        </p:nvSpPr>
        <p:spPr>
          <a:xfrm>
            <a:off x="3583080" y="5726520"/>
            <a:ext cx="2862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ε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9" name="Straight Connector 39"/>
          <p:cNvSpPr/>
          <p:nvPr/>
        </p:nvSpPr>
        <p:spPr>
          <a:xfrm>
            <a:off x="7956000" y="4636440"/>
            <a:ext cx="472320" cy="16416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20" name="Straight Connector 40"/>
          <p:cNvSpPr/>
          <p:nvPr/>
        </p:nvSpPr>
        <p:spPr>
          <a:xfrm flipH="1">
            <a:off x="7650000" y="4636440"/>
            <a:ext cx="306000" cy="16416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21" name="TextBox 41"/>
          <p:cNvSpPr/>
          <p:nvPr/>
        </p:nvSpPr>
        <p:spPr>
          <a:xfrm>
            <a:off x="7317360" y="5497920"/>
            <a:ext cx="60624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bool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22" name="Straight Connector 42"/>
          <p:cNvSpPr/>
          <p:nvPr/>
        </p:nvSpPr>
        <p:spPr>
          <a:xfrm flipH="1">
            <a:off x="7620480" y="5169600"/>
            <a:ext cx="29520" cy="32832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23" name="TextBox 43"/>
          <p:cNvSpPr/>
          <p:nvPr/>
        </p:nvSpPr>
        <p:spPr>
          <a:xfrm>
            <a:off x="5515200" y="5562720"/>
            <a:ext cx="61236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Type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24" name="TextBox 44"/>
          <p:cNvSpPr/>
          <p:nvPr/>
        </p:nvSpPr>
        <p:spPr>
          <a:xfrm>
            <a:off x="6419880" y="5562720"/>
            <a:ext cx="35928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25" name="Straight Connector 45"/>
          <p:cNvSpPr/>
          <p:nvPr/>
        </p:nvSpPr>
        <p:spPr>
          <a:xfrm>
            <a:off x="6127200" y="5398200"/>
            <a:ext cx="472320" cy="16416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26" name="Straight Connector 46"/>
          <p:cNvSpPr/>
          <p:nvPr/>
        </p:nvSpPr>
        <p:spPr>
          <a:xfrm flipH="1">
            <a:off x="5821200" y="5398200"/>
            <a:ext cx="306000" cy="16416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27" name="TextBox 47"/>
          <p:cNvSpPr/>
          <p:nvPr/>
        </p:nvSpPr>
        <p:spPr>
          <a:xfrm>
            <a:off x="5590440" y="6260040"/>
            <a:ext cx="43704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28" name="Straight Connector 48"/>
          <p:cNvSpPr/>
          <p:nvPr/>
        </p:nvSpPr>
        <p:spPr>
          <a:xfrm flipH="1">
            <a:off x="5809320" y="5931720"/>
            <a:ext cx="11880" cy="32832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29" name="TextBox 49"/>
          <p:cNvSpPr/>
          <p:nvPr/>
        </p:nvSpPr>
        <p:spPr>
          <a:xfrm>
            <a:off x="5111640" y="4952880"/>
            <a:ext cx="727920" cy="4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500" spc="-1" strike="noStrike">
                <a:solidFill>
                  <a:srgbClr val="4f81bd"/>
                </a:solidFill>
                <a:latin typeface="Calibri"/>
              </a:rPr>
              <a:t>“</a:t>
            </a:r>
            <a:r>
              <a:rPr b="0" lang="en-US" sz="2500" spc="-1" strike="noStrike">
                <a:solidFill>
                  <a:srgbClr val="4f81bd"/>
                </a:solidFill>
                <a:latin typeface="Calibri"/>
              </a:rPr>
              <a:t>xx”</a:t>
            </a:r>
            <a:endParaRPr b="0" lang="en-US" sz="2500" spc="-1" strike="noStrike">
              <a:latin typeface="Arial"/>
            </a:endParaRPr>
          </a:p>
        </p:txBody>
      </p:sp>
      <p:sp>
        <p:nvSpPr>
          <p:cNvPr id="230" name="TextBox 50"/>
          <p:cNvSpPr/>
          <p:nvPr/>
        </p:nvSpPr>
        <p:spPr>
          <a:xfrm>
            <a:off x="6940800" y="4191120"/>
            <a:ext cx="743400" cy="4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500" spc="-1" strike="noStrike">
                <a:solidFill>
                  <a:srgbClr val="4f81bd"/>
                </a:solidFill>
                <a:latin typeface="Calibri"/>
              </a:rPr>
              <a:t>“</a:t>
            </a:r>
            <a:r>
              <a:rPr b="0" lang="en-US" sz="2500" spc="-1" strike="noStrike">
                <a:solidFill>
                  <a:srgbClr val="4f81bd"/>
                </a:solidFill>
                <a:latin typeface="Calibri"/>
              </a:rPr>
              <a:t>yy”</a:t>
            </a:r>
            <a:endParaRPr b="0" lang="en-US" sz="25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0DB070A-1D9F-4417-9D06-B68FC48B606C}" type="slidenum">
              <a:t>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44" dur="indefinite" restart="never" nodeType="tmRoot">
          <p:childTnLst>
            <p:seq>
              <p:cTn id="145" dur="indefinite" nodeType="mainSeq">
                <p:childTnLst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Exercise Time 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/>
          </p:nvPr>
        </p:nvSpPr>
        <p:spPr>
          <a:xfrm>
            <a:off x="380880" y="1219320"/>
            <a:ext cx="84578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0" lang="en-US" sz="3000" spc="-1" strike="noStrike">
                <a:solidFill>
                  <a:srgbClr val="000000"/>
                </a:solidFill>
                <a:latin typeface="Calibri Light"/>
              </a:rPr>
              <a:t>Only add declarations of type int to the output String.</a:t>
            </a:r>
            <a:endParaRPr b="0" lang="en-US" sz="30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1" lang="en-US" sz="3000" spc="-1" strike="noStrike">
                <a:solidFill>
                  <a:srgbClr val="000000"/>
                </a:solidFill>
                <a:latin typeface="Calibri Light"/>
              </a:rPr>
              <a:t>Augment the previous grammar:</a:t>
            </a:r>
            <a:endParaRPr b="0" lang="en-US" sz="30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33" name="Content Placeholder 2"/>
          <p:cNvSpPr/>
          <p:nvPr/>
        </p:nvSpPr>
        <p:spPr>
          <a:xfrm>
            <a:off x="838080" y="2514600"/>
            <a:ext cx="7619760" cy="243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 fontScale="98000"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pc="-1" strike="noStrike" u="sng">
                <a:solidFill>
                  <a:srgbClr val="000000"/>
                </a:solidFill>
                <a:uFillTx/>
                <a:latin typeface="Calibri"/>
              </a:rPr>
              <a:t>CFG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2000" spc="-1" strike="noStrike" u="sng">
                <a:solidFill>
                  <a:srgbClr val="000000"/>
                </a:solidFill>
                <a:uFillTx/>
                <a:latin typeface="Calibri"/>
              </a:rPr>
              <a:t>Rules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i="1" lang="en-US" sz="2000" spc="-1" strike="noStrike">
                <a:solidFill>
                  <a:srgbClr val="000000"/>
                </a:solidFill>
                <a:latin typeface="Calibri"/>
              </a:rPr>
              <a:t>DList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→  </a:t>
            </a: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ε</a:t>
            </a: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i="1" lang="en-US" sz="2000" spc="-1" strike="noStrike">
                <a:solidFill>
                  <a:srgbClr val="000000"/>
                </a:solidFill>
                <a:latin typeface="Calibri"/>
              </a:rPr>
              <a:t>DList.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trans = “”</a:t>
            </a:r>
            <a:endParaRPr b="0" lang="en-US" sz="20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|  </a:t>
            </a:r>
            <a:r>
              <a:rPr b="0" i="1" lang="en-US" sz="2000" spc="-1" strike="noStrike">
                <a:solidFill>
                  <a:srgbClr val="000000"/>
                </a:solidFill>
                <a:latin typeface="Calibri"/>
              </a:rPr>
              <a:t>DList Decl</a:t>
            </a: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i="1" lang="en-US" sz="2000" spc="-1" strike="noStrike">
                <a:solidFill>
                  <a:srgbClr val="000000"/>
                </a:solidFill>
                <a:latin typeface="Calibri"/>
              </a:rPr>
              <a:t>DList.trans</a:t>
            </a: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=</a:t>
            </a: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000" spc="-1" strike="noStrike">
                <a:solidFill>
                  <a:srgbClr val="000000"/>
                </a:solidFill>
                <a:latin typeface="Calibri"/>
              </a:rPr>
              <a:t>Decl.trans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+ “ “ +  DList</a:t>
            </a:r>
            <a:r>
              <a:rPr b="0" lang="en-US" sz="20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.trans</a:t>
            </a:r>
            <a:endParaRPr b="0" lang="en-US" sz="2000" spc="-1" strike="noStrike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i="1" lang="en-US" sz="2000" spc="-1" strike="noStrike">
                <a:solidFill>
                  <a:srgbClr val="000000"/>
                </a:solidFill>
                <a:latin typeface="Calibri"/>
              </a:rPr>
              <a:t>Decl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→  </a:t>
            </a:r>
            <a:r>
              <a:rPr b="0" i="1" lang="en-US" sz="2000" spc="-1" strike="noStrike">
                <a:solidFill>
                  <a:srgbClr val="000000"/>
                </a:solidFill>
                <a:latin typeface="Calibri"/>
              </a:rPr>
              <a:t>Type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id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;</a:t>
            </a: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i="1" lang="en-US" sz="2000" spc="-1" strike="noStrike">
                <a:solidFill>
                  <a:srgbClr val="000000"/>
                </a:solidFill>
                <a:latin typeface="Calibri"/>
              </a:rPr>
              <a:t>Decl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.trans = </a:t>
            </a: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id</a:t>
            </a:r>
            <a:r>
              <a:rPr b="0" i="1" lang="en-US" sz="2000" spc="-1" strike="noStrike">
                <a:solidFill>
                  <a:srgbClr val="000000"/>
                </a:solidFill>
                <a:latin typeface="Calibri"/>
              </a:rPr>
              <a:t>.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value</a:t>
            </a:r>
            <a:endParaRPr b="0" lang="en-US" sz="2000" spc="-1" strike="noStrike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i="1" lang="en-US" sz="2000" spc="-1" strike="noStrike">
                <a:solidFill>
                  <a:srgbClr val="000000"/>
                </a:solidFill>
                <a:latin typeface="Calibri"/>
              </a:rPr>
              <a:t>Type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→   </a:t>
            </a: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int</a:t>
            </a:r>
            <a:endParaRPr b="0" lang="en-US" sz="2000" spc="-1" strike="noStrike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|   </a:t>
            </a: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bool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34" name="TextBox 5"/>
          <p:cNvSpPr/>
          <p:nvPr/>
        </p:nvSpPr>
        <p:spPr>
          <a:xfrm>
            <a:off x="930240" y="5257800"/>
            <a:ext cx="23270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Different nonterms can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have different types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5" name="TextBox 6"/>
          <p:cNvSpPr/>
          <p:nvPr/>
        </p:nvSpPr>
        <p:spPr>
          <a:xfrm>
            <a:off x="3826800" y="5257800"/>
            <a:ext cx="27291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Rules can have conditionals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AD9378F-F43C-409C-9881-06BEDC69F3D3}" type="slidenum">
              <a:t>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6" dur="indefinite" restart="never" nodeType="tmRoot">
          <p:childTnLst>
            <p:seq>
              <p:cTn id="237" dur="indefinite" nodeType="mainSeq">
                <p:childTnLst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-762120" y="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SDT Example 2b: ints only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/>
          </p:nvPr>
        </p:nvSpPr>
        <p:spPr>
          <a:xfrm>
            <a:off x="152280" y="1219320"/>
            <a:ext cx="88387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    </a:t>
            </a:r>
            <a:r>
              <a:rPr b="0" lang="en-US" sz="2000" spc="-1" strike="noStrike" u="sng">
                <a:solidFill>
                  <a:srgbClr val="000000"/>
                </a:solidFill>
                <a:uFillTx/>
                <a:latin typeface="Calibri Light"/>
              </a:rPr>
              <a:t>CFG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lang="en-US" sz="2000" spc="-1" strike="noStrike" u="sng">
                <a:solidFill>
                  <a:srgbClr val="000000"/>
                </a:solidFill>
                <a:uFillTx/>
                <a:latin typeface="Calibri Light"/>
              </a:rPr>
              <a:t>Rules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DList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→  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ε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DList.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trans = “”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  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|   </a:t>
            </a: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Decl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DList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DList.trans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=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Decl.trans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+ “ “ +  DList</a:t>
            </a:r>
            <a:r>
              <a:rPr b="0" lang="en-US" sz="2000" spc="-1" strike="noStrike" baseline="-25000">
                <a:solidFill>
                  <a:srgbClr val="000000"/>
                </a:solidFill>
                <a:latin typeface="Calibri Light"/>
              </a:rPr>
              <a:t>2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.trans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marL="5724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Decl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→  </a:t>
            </a: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Type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id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;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if (Type.trans)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{</a:t>
            </a: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Decl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.trans = 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id</a:t>
            </a: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.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value} else {</a:t>
            </a: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Decl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.trans = “”}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marL="5724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Type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→   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int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Type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.trans = true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marL="5724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|    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bool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1" lang="en-US" sz="20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i="1" lang="en-US" sz="2000" spc="-1" strike="noStrike">
                <a:solidFill>
                  <a:srgbClr val="000000"/>
                </a:solidFill>
                <a:latin typeface="Calibri Light"/>
              </a:rPr>
              <a:t>Type</a:t>
            </a: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.trans = false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38" name="TextBox 3"/>
          <p:cNvSpPr/>
          <p:nvPr/>
        </p:nvSpPr>
        <p:spPr>
          <a:xfrm>
            <a:off x="417960" y="3657600"/>
            <a:ext cx="1251000" cy="9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Input string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int xx;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bool yy;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9" name="TextBox 4"/>
          <p:cNvSpPr/>
          <p:nvPr/>
        </p:nvSpPr>
        <p:spPr>
          <a:xfrm>
            <a:off x="6296760" y="3505320"/>
            <a:ext cx="63216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DList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0" name="TextBox 5"/>
          <p:cNvSpPr/>
          <p:nvPr/>
        </p:nvSpPr>
        <p:spPr>
          <a:xfrm>
            <a:off x="4394880" y="4267080"/>
            <a:ext cx="63216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DList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1" name="TextBox 6"/>
          <p:cNvSpPr/>
          <p:nvPr/>
        </p:nvSpPr>
        <p:spPr>
          <a:xfrm>
            <a:off x="3401280" y="5029200"/>
            <a:ext cx="63216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DList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2" name="TextBox 12"/>
          <p:cNvSpPr/>
          <p:nvPr/>
        </p:nvSpPr>
        <p:spPr>
          <a:xfrm>
            <a:off x="5446080" y="5029200"/>
            <a:ext cx="57744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Decl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3" name="TextBox 13"/>
          <p:cNvSpPr/>
          <p:nvPr/>
        </p:nvSpPr>
        <p:spPr>
          <a:xfrm>
            <a:off x="7946280" y="4267080"/>
            <a:ext cx="57744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Decl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4" name="Straight Connector 23"/>
          <p:cNvSpPr/>
          <p:nvPr/>
        </p:nvSpPr>
        <p:spPr>
          <a:xfrm>
            <a:off x="3717360" y="5398200"/>
            <a:ext cx="0" cy="32832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45" name="Straight Connector 25"/>
          <p:cNvSpPr/>
          <p:nvPr/>
        </p:nvSpPr>
        <p:spPr>
          <a:xfrm flipH="1">
            <a:off x="3717360" y="4636440"/>
            <a:ext cx="993600" cy="39276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46" name="Straight Connector 27"/>
          <p:cNvSpPr/>
          <p:nvPr/>
        </p:nvSpPr>
        <p:spPr>
          <a:xfrm>
            <a:off x="4710960" y="4636440"/>
            <a:ext cx="1023840" cy="39276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47" name="Straight Connector 29"/>
          <p:cNvSpPr/>
          <p:nvPr/>
        </p:nvSpPr>
        <p:spPr>
          <a:xfrm flipH="1">
            <a:off x="4710960" y="3874320"/>
            <a:ext cx="1901880" cy="39276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48" name="Straight Connector 31"/>
          <p:cNvSpPr/>
          <p:nvPr/>
        </p:nvSpPr>
        <p:spPr>
          <a:xfrm>
            <a:off x="6612840" y="3874320"/>
            <a:ext cx="1622160" cy="39276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49" name="TextBox 34"/>
          <p:cNvSpPr/>
          <p:nvPr/>
        </p:nvSpPr>
        <p:spPr>
          <a:xfrm>
            <a:off x="2901240" y="4964760"/>
            <a:ext cx="446400" cy="4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500" spc="-1" strike="noStrike">
                <a:solidFill>
                  <a:srgbClr val="4f81bd"/>
                </a:solidFill>
                <a:latin typeface="Calibri"/>
              </a:rPr>
              <a:t>“”</a:t>
            </a:r>
            <a:endParaRPr b="0" lang="en-US" sz="2500" spc="-1" strike="noStrike">
              <a:latin typeface="Arial"/>
            </a:endParaRPr>
          </a:p>
        </p:txBody>
      </p:sp>
      <p:sp>
        <p:nvSpPr>
          <p:cNvPr id="250" name="TextBox 35"/>
          <p:cNvSpPr/>
          <p:nvPr/>
        </p:nvSpPr>
        <p:spPr>
          <a:xfrm>
            <a:off x="3586680" y="4191120"/>
            <a:ext cx="792000" cy="4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500" spc="-1" strike="noStrike">
                <a:solidFill>
                  <a:srgbClr val="4f81bd"/>
                </a:solidFill>
                <a:latin typeface="Calibri"/>
              </a:rPr>
              <a:t>“</a:t>
            </a:r>
            <a:r>
              <a:rPr b="0" lang="en-US" sz="2500" spc="-1" strike="noStrike">
                <a:solidFill>
                  <a:srgbClr val="4f81bd"/>
                </a:solidFill>
                <a:latin typeface="Calibri"/>
              </a:rPr>
              <a:t>xx ”</a:t>
            </a:r>
            <a:endParaRPr b="0" lang="en-US" sz="2500" spc="-1" strike="noStrike">
              <a:latin typeface="Arial"/>
            </a:endParaRPr>
          </a:p>
        </p:txBody>
      </p:sp>
      <p:sp>
        <p:nvSpPr>
          <p:cNvPr id="251" name="TextBox 36"/>
          <p:cNvSpPr/>
          <p:nvPr/>
        </p:nvSpPr>
        <p:spPr>
          <a:xfrm>
            <a:off x="5492160" y="3429000"/>
            <a:ext cx="863640" cy="4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500" spc="-1" strike="noStrike">
                <a:solidFill>
                  <a:srgbClr val="4f81bd"/>
                </a:solidFill>
                <a:latin typeface="Calibri"/>
              </a:rPr>
              <a:t>“ </a:t>
            </a:r>
            <a:r>
              <a:rPr b="0" lang="en-US" sz="2500" spc="-1" strike="noStrike">
                <a:solidFill>
                  <a:srgbClr val="4f81bd"/>
                </a:solidFill>
                <a:latin typeface="Calibri"/>
              </a:rPr>
              <a:t>xx ”</a:t>
            </a:r>
            <a:endParaRPr b="0" lang="en-US" sz="2500" spc="-1" strike="noStrike">
              <a:latin typeface="Arial"/>
            </a:endParaRPr>
          </a:p>
        </p:txBody>
      </p:sp>
      <p:sp>
        <p:nvSpPr>
          <p:cNvPr id="252" name="Cloud 38"/>
          <p:cNvSpPr/>
          <p:nvPr/>
        </p:nvSpPr>
        <p:spPr>
          <a:xfrm>
            <a:off x="6629400" y="0"/>
            <a:ext cx="2437920" cy="1960200"/>
          </a:xfrm>
          <a:prstGeom prst="cloud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Translation is a String of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ids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only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53" name="TextBox 30"/>
          <p:cNvSpPr/>
          <p:nvPr/>
        </p:nvSpPr>
        <p:spPr>
          <a:xfrm>
            <a:off x="7267680" y="4800600"/>
            <a:ext cx="61236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Type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54" name="TextBox 37"/>
          <p:cNvSpPr/>
          <p:nvPr/>
        </p:nvSpPr>
        <p:spPr>
          <a:xfrm>
            <a:off x="8705880" y="4800600"/>
            <a:ext cx="35928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55" name="Rectangle 16"/>
          <p:cNvSpPr/>
          <p:nvPr/>
        </p:nvSpPr>
        <p:spPr>
          <a:xfrm>
            <a:off x="3585240" y="5726520"/>
            <a:ext cx="2862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ε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56" name="Straight Connector 39"/>
          <p:cNvSpPr/>
          <p:nvPr/>
        </p:nvSpPr>
        <p:spPr>
          <a:xfrm>
            <a:off x="8235000" y="4636440"/>
            <a:ext cx="650520" cy="16416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57" name="Straight Connector 40"/>
          <p:cNvSpPr/>
          <p:nvPr/>
        </p:nvSpPr>
        <p:spPr>
          <a:xfrm flipH="1">
            <a:off x="7574040" y="4636440"/>
            <a:ext cx="660960" cy="16416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58" name="TextBox 41"/>
          <p:cNvSpPr/>
          <p:nvPr/>
        </p:nvSpPr>
        <p:spPr>
          <a:xfrm>
            <a:off x="7241040" y="5497920"/>
            <a:ext cx="60624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bool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59" name="Straight Connector 42"/>
          <p:cNvSpPr/>
          <p:nvPr/>
        </p:nvSpPr>
        <p:spPr>
          <a:xfrm flipH="1">
            <a:off x="7544520" y="5169600"/>
            <a:ext cx="29520" cy="32832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60" name="TextBox 43"/>
          <p:cNvSpPr/>
          <p:nvPr/>
        </p:nvSpPr>
        <p:spPr>
          <a:xfrm>
            <a:off x="5133960" y="5562720"/>
            <a:ext cx="61236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Type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61" name="TextBox 44"/>
          <p:cNvSpPr/>
          <p:nvPr/>
        </p:nvSpPr>
        <p:spPr>
          <a:xfrm>
            <a:off x="6038640" y="5562720"/>
            <a:ext cx="35928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62" name="Straight Connector 45"/>
          <p:cNvSpPr/>
          <p:nvPr/>
        </p:nvSpPr>
        <p:spPr>
          <a:xfrm>
            <a:off x="5746320" y="5398200"/>
            <a:ext cx="472320" cy="16416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63" name="Straight Connector 46"/>
          <p:cNvSpPr/>
          <p:nvPr/>
        </p:nvSpPr>
        <p:spPr>
          <a:xfrm flipH="1">
            <a:off x="5440320" y="5398200"/>
            <a:ext cx="306000" cy="16416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64" name="TextBox 47"/>
          <p:cNvSpPr/>
          <p:nvPr/>
        </p:nvSpPr>
        <p:spPr>
          <a:xfrm>
            <a:off x="5209560" y="6260040"/>
            <a:ext cx="43704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65" name="Straight Connector 48"/>
          <p:cNvSpPr/>
          <p:nvPr/>
        </p:nvSpPr>
        <p:spPr>
          <a:xfrm flipH="1">
            <a:off x="5428440" y="5931720"/>
            <a:ext cx="11880" cy="328320"/>
          </a:xfrm>
          <a:prstGeom prst="line">
            <a:avLst/>
          </a:prstGeom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66" name="TextBox 49"/>
          <p:cNvSpPr/>
          <p:nvPr/>
        </p:nvSpPr>
        <p:spPr>
          <a:xfrm>
            <a:off x="4730400" y="4952880"/>
            <a:ext cx="727920" cy="4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500" spc="-1" strike="noStrike">
                <a:solidFill>
                  <a:srgbClr val="4f81bd"/>
                </a:solidFill>
                <a:latin typeface="Calibri"/>
              </a:rPr>
              <a:t>“</a:t>
            </a:r>
            <a:r>
              <a:rPr b="0" lang="en-US" sz="2500" spc="-1" strike="noStrike">
                <a:solidFill>
                  <a:srgbClr val="4f81bd"/>
                </a:solidFill>
                <a:latin typeface="Calibri"/>
              </a:rPr>
              <a:t>xx”</a:t>
            </a:r>
            <a:endParaRPr b="0" lang="en-US" sz="2500" spc="-1" strike="noStrike">
              <a:latin typeface="Arial"/>
            </a:endParaRPr>
          </a:p>
        </p:txBody>
      </p:sp>
      <p:sp>
        <p:nvSpPr>
          <p:cNvPr id="267" name="TextBox 50"/>
          <p:cNvSpPr/>
          <p:nvPr/>
        </p:nvSpPr>
        <p:spPr>
          <a:xfrm>
            <a:off x="7448760" y="4191120"/>
            <a:ext cx="446400" cy="4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500" spc="-1" strike="noStrike">
                <a:solidFill>
                  <a:srgbClr val="4f81bd"/>
                </a:solidFill>
                <a:latin typeface="Calibri"/>
              </a:rPr>
              <a:t>“”</a:t>
            </a:r>
            <a:endParaRPr b="0" lang="en-US" sz="2500" spc="-1" strike="noStrike">
              <a:latin typeface="Arial"/>
            </a:endParaRPr>
          </a:p>
        </p:txBody>
      </p:sp>
      <p:sp>
        <p:nvSpPr>
          <p:cNvPr id="268" name="TextBox 51"/>
          <p:cNvSpPr/>
          <p:nvPr/>
        </p:nvSpPr>
        <p:spPr>
          <a:xfrm>
            <a:off x="6482880" y="4724280"/>
            <a:ext cx="776880" cy="4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500" spc="-1" strike="noStrike">
                <a:solidFill>
                  <a:srgbClr val="4f81bd"/>
                </a:solidFill>
                <a:latin typeface="Calibri"/>
              </a:rPr>
              <a:t>false</a:t>
            </a:r>
            <a:endParaRPr b="0" lang="en-US" sz="2500" spc="-1" strike="noStrike">
              <a:latin typeface="Arial"/>
            </a:endParaRPr>
          </a:p>
        </p:txBody>
      </p:sp>
      <p:sp>
        <p:nvSpPr>
          <p:cNvPr id="269" name="TextBox 52"/>
          <p:cNvSpPr/>
          <p:nvPr/>
        </p:nvSpPr>
        <p:spPr>
          <a:xfrm>
            <a:off x="4377600" y="5486400"/>
            <a:ext cx="722160" cy="4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500" spc="-1" strike="noStrike">
                <a:solidFill>
                  <a:srgbClr val="4f81bd"/>
                </a:solidFill>
                <a:latin typeface="Calibri"/>
              </a:rPr>
              <a:t>true</a:t>
            </a:r>
            <a:endParaRPr b="0" lang="en-US" sz="2500" spc="-1" strike="noStrike">
              <a:latin typeface="Arial"/>
            </a:endParaRPr>
          </a:p>
        </p:txBody>
      </p:sp>
      <p:sp>
        <p:nvSpPr>
          <p:cNvPr id="270" name="TextBox 54"/>
          <p:cNvSpPr/>
          <p:nvPr/>
        </p:nvSpPr>
        <p:spPr>
          <a:xfrm>
            <a:off x="15840" y="5029200"/>
            <a:ext cx="23270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Different nonterms can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have different types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1" name="TextBox 55"/>
          <p:cNvSpPr/>
          <p:nvPr/>
        </p:nvSpPr>
        <p:spPr>
          <a:xfrm>
            <a:off x="16920" y="5791320"/>
            <a:ext cx="27291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Rules can have conditionals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2" name="Rounded Rectangle 8"/>
          <p:cNvSpPr/>
          <p:nvPr/>
        </p:nvSpPr>
        <p:spPr>
          <a:xfrm>
            <a:off x="2897640" y="2286000"/>
            <a:ext cx="6093720" cy="1142640"/>
          </a:xfrm>
          <a:prstGeom prst="roundRect">
            <a:avLst>
              <a:gd name="adj" fmla="val 16667"/>
            </a:avLst>
          </a:prstGeom>
          <a:noFill/>
          <a:ln>
            <a:solidFill>
              <a:srgbClr val="f79646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D6F2B0B-F300-4B4D-B5F2-E0B35E76A276}" type="slidenum">
              <a:t>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44" dur="indefinite" restart="never" nodeType="tmRoot">
          <p:childTnLst>
            <p:seq>
              <p:cTn id="245" dur="indefinite" nodeType="mainSeq">
                <p:childTnLst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SDT for Parsing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In the previous examples, the SDT process assigned different types to the translation: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Example 1: tokenized stream to an </a:t>
            </a:r>
            <a:r>
              <a:rPr b="1" lang="en-US" sz="2800" spc="-1" strike="noStrike">
                <a:solidFill>
                  <a:srgbClr val="000000"/>
                </a:solidFill>
                <a:latin typeface="Calibri Light"/>
              </a:rPr>
              <a:t>integer value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Example 2: tokenized stream to a (java) </a:t>
            </a:r>
            <a:r>
              <a:rPr b="1" lang="en-US" sz="2800" spc="-1" strike="noStrike">
                <a:solidFill>
                  <a:srgbClr val="000000"/>
                </a:solidFill>
                <a:latin typeface="Calibri Light"/>
              </a:rPr>
              <a:t>String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For parsing, we’ll go from tokens to an Abstract-Syntax Tree (AST)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DD54F11-6F27-4F60-97E1-BE18914F1A5A}" type="slidenum">
              <a:t>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74" dur="indefinite" restart="never" nodeType="tmRoot">
          <p:childTnLst>
            <p:seq>
              <p:cTn id="275" dur="indefinite" nodeType="mainSeq">
                <p:childTnLst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1314</TotalTime>
  <Application>LibreOffice/7.3.7.2$Linux_X86_64 LibreOffice_project/30$Build-2</Application>
  <AppVersion>15.0000</AppVersion>
  <Words>1009</Words>
  <Paragraphs>389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2014-09-28T19:00:34Z</dcterms:created>
  <dc:creator>drew</dc:creator>
  <dc:description/>
  <dc:language>en-US</dc:language>
  <cp:lastModifiedBy/>
  <dcterms:modified xsi:type="dcterms:W3CDTF">2023-02-15T14:06:04Z</dcterms:modified>
  <cp:revision>82</cp:revision>
  <dc:subject/>
  <dc:title>CS536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1</vt:i4>
  </property>
  <property fmtid="{D5CDD505-2E9C-101B-9397-08002B2CF9AE}" pid="3" name="Notes">
    <vt:i4>1</vt:i4>
  </property>
  <property fmtid="{D5CDD505-2E9C-101B-9397-08002B2CF9AE}" pid="4" name="PresentationFormat">
    <vt:lpwstr>On-screen Show (4:3)</vt:lpwstr>
  </property>
  <property fmtid="{D5CDD505-2E9C-101B-9397-08002B2CF9AE}" pid="5" name="Slides">
    <vt:i4>22</vt:i4>
  </property>
</Properties>
</file>