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media/image2.png" ContentType="image/png"/>
  <Override PartName="/ppt/presProps.xml" ContentType="application/vnd.openxmlformats-officedocument.presentationml.presPro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FB3D83-CEAA-409B-9B0F-C62BE702BF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40A224-E1DF-4676-9449-642516E1A71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922F70-2DBE-4853-9A55-E145429A8B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98AA28-EB01-4047-B64A-DB631CF2BD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9218223-2C7B-42E5-ADC9-EF5EBC91CE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6B1A12-01DE-4521-B330-D5E92343BA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A724A5-6375-490C-8674-B5E6789CA3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94D1BE-25B1-4B9E-85DE-F917FBF747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775BA3-F691-4FCB-A2D2-4AC3584B91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582670-0E6A-4A10-966F-CF683A7829D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219FDD-45B8-4DBE-BFEB-E94CBFB87DB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E8665B-F52E-4FC1-A997-BCF0C2F823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A55498-FECC-4DE8-B844-F707AF1AF5A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ECCCD1A-9A3F-4271-9F36-C2AAD661B7B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A79049-6A23-4006-959E-0BD24E2243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F56083-E140-4A30-B6EC-6F7C2091B5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BAA54D2-4DEC-45C9-BD19-03A55CDBA6D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DD1B907-4F70-4004-AA78-A4FE5F7CC04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14AAF4E-5E3C-4A99-B4DB-12AA016FBD4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A5D7004-6EE4-4808-BAEF-95EEF47965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A63BC5A-F354-4F69-B951-C13B6AEA1D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6E6BF03-A92E-41F3-80B6-871D07F81B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5D9B9B2-C0B8-4A03-BD1A-B17E697F0B0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BBC129E-C592-4935-943F-08B4E5D5ACF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83567C4-F9EE-484C-A00E-8545956212A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9144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120636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E9B0BAD-2820-4BEB-B10F-5E79FE29926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029EA7-B0CE-45ED-8072-67F6EC7646F4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TextBox 6"/>
          <p:cNvSpPr/>
          <p:nvPr/>
        </p:nvSpPr>
        <p:spPr>
          <a:xfrm>
            <a:off x="246240" y="872640"/>
            <a:ext cx="6490440" cy="585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Expr ::= intliteral:i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new IntLitNode(i.intVal);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plus Expr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times Expr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lparen Expr rparen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561F51-08DA-47D4-B473-677BF3D385CC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TextBox 6"/>
          <p:cNvSpPr/>
          <p:nvPr/>
        </p:nvSpPr>
        <p:spPr>
          <a:xfrm>
            <a:off x="246240" y="872640"/>
            <a:ext cx="6490440" cy="585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Expr ::= intliteral:i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new IntLitNode(i.intVal);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id:i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new IdNode(i.idVal);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Expr:e1 plus Expr:e2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new PlusNode(e1,e2);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Expr:e1 times Expr:e2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new TimesNode(e1,e2);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lparen Expr:e rparen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RESULT = e;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7D82EB7-F92B-4F2D-BAF8-3CA496326824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-1828800" y="-228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TextBox 6"/>
          <p:cNvSpPr/>
          <p:nvPr/>
        </p:nvSpPr>
        <p:spPr>
          <a:xfrm>
            <a:off x="238320" y="872640"/>
            <a:ext cx="1827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Input: 2 + 3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2" name="TextBox 2"/>
          <p:cNvSpPr/>
          <p:nvPr/>
        </p:nvSpPr>
        <p:spPr>
          <a:xfrm>
            <a:off x="4956120" y="1523880"/>
            <a:ext cx="59112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3" name="TextBox 5"/>
          <p:cNvSpPr/>
          <p:nvPr/>
        </p:nvSpPr>
        <p:spPr>
          <a:xfrm>
            <a:off x="4281840" y="2286000"/>
            <a:ext cx="59112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4" name="TextBox 7"/>
          <p:cNvSpPr/>
          <p:nvPr/>
        </p:nvSpPr>
        <p:spPr>
          <a:xfrm>
            <a:off x="5641920" y="2286000"/>
            <a:ext cx="59112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Expr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5" name="TextBox 8"/>
          <p:cNvSpPr/>
          <p:nvPr/>
        </p:nvSpPr>
        <p:spPr>
          <a:xfrm>
            <a:off x="4956120" y="2286000"/>
            <a:ext cx="5637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plus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6" name="TextBox 9"/>
          <p:cNvSpPr/>
          <p:nvPr/>
        </p:nvSpPr>
        <p:spPr>
          <a:xfrm>
            <a:off x="4041720" y="3135960"/>
            <a:ext cx="98712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intliteral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7" name="TextBox 10"/>
          <p:cNvSpPr/>
          <p:nvPr/>
        </p:nvSpPr>
        <p:spPr>
          <a:xfrm>
            <a:off x="5486400" y="3124080"/>
            <a:ext cx="98712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intliteral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8" name="Straight Arrow Connector 11"/>
          <p:cNvSpPr/>
          <p:nvPr/>
        </p:nvSpPr>
        <p:spPr>
          <a:xfrm flipH="1">
            <a:off x="4577760" y="1893240"/>
            <a:ext cx="673920" cy="39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99" name="Straight Arrow Connector 13"/>
          <p:cNvSpPr/>
          <p:nvPr/>
        </p:nvSpPr>
        <p:spPr>
          <a:xfrm>
            <a:off x="5252040" y="1893240"/>
            <a:ext cx="685440" cy="39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0" name="Straight Arrow Connector 15"/>
          <p:cNvSpPr/>
          <p:nvPr/>
        </p:nvSpPr>
        <p:spPr>
          <a:xfrm flipH="1">
            <a:off x="5237640" y="1893240"/>
            <a:ext cx="13320" cy="39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1" name="Straight Arrow Connector 17"/>
          <p:cNvSpPr/>
          <p:nvPr/>
        </p:nvSpPr>
        <p:spPr>
          <a:xfrm flipH="1">
            <a:off x="4535640" y="2655360"/>
            <a:ext cx="41760" cy="480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2" name="Straight Arrow Connector 19"/>
          <p:cNvSpPr/>
          <p:nvPr/>
        </p:nvSpPr>
        <p:spPr>
          <a:xfrm>
            <a:off x="5937840" y="2655360"/>
            <a:ext cx="41760" cy="46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round/>
            <a:tailEnd len="med" type="arrow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203" name="TextBox 20"/>
          <p:cNvSpPr/>
          <p:nvPr/>
        </p:nvSpPr>
        <p:spPr>
          <a:xfrm>
            <a:off x="2446920" y="3308760"/>
            <a:ext cx="1478160" cy="11869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IntLitTokenVal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linenum:  …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charnum: …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intVal: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4" name="TextBox 21"/>
          <p:cNvSpPr/>
          <p:nvPr/>
        </p:nvSpPr>
        <p:spPr>
          <a:xfrm>
            <a:off x="6714360" y="3308760"/>
            <a:ext cx="1478160" cy="1186920"/>
          </a:xfrm>
          <a:prstGeom prst="rect">
            <a:avLst/>
          </a:prstGeom>
          <a:solidFill>
            <a:srgbClr val="8064a2"/>
          </a:solidFill>
          <a:ln>
            <a:solidFill>
              <a:srgbClr val="5e4977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IntLitTokenVal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linenum:  …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charnum: …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intVal: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5" name="Freeform 22"/>
          <p:cNvSpPr/>
          <p:nvPr/>
        </p:nvSpPr>
        <p:spPr>
          <a:xfrm>
            <a:off x="3209760" y="2979000"/>
            <a:ext cx="809280" cy="363960"/>
          </a:xfrm>
          <a:custGeom>
            <a:avLst/>
            <a:gdLst/>
            <a:ahLst/>
            <a:rect l="l" t="t" r="r" b="b"/>
            <a:pathLst>
              <a:path w="809768" h="364397">
                <a:moveTo>
                  <a:pt x="809768" y="364397"/>
                </a:moveTo>
                <a:cubicBezTo>
                  <a:pt x="754999" y="196122"/>
                  <a:pt x="700231" y="27847"/>
                  <a:pt x="581168" y="2447"/>
                </a:cubicBezTo>
                <a:cubicBezTo>
                  <a:pt x="462105" y="-22953"/>
                  <a:pt x="192230" y="156435"/>
                  <a:pt x="95393" y="211997"/>
                </a:cubicBezTo>
                <a:cubicBezTo>
                  <a:pt x="-1444" y="267559"/>
                  <a:pt x="-651" y="301690"/>
                  <a:pt x="143" y="335822"/>
                </a:cubicBezTo>
              </a:path>
            </a:pathLst>
          </a:custGeom>
          <a:noFill/>
          <a:ln>
            <a:solidFill>
              <a:srgbClr val="8064a2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206" name="Freeform 23"/>
          <p:cNvSpPr/>
          <p:nvPr/>
        </p:nvSpPr>
        <p:spPr>
          <a:xfrm>
            <a:off x="6562800" y="3024360"/>
            <a:ext cx="1001160" cy="289800"/>
          </a:xfrm>
          <a:custGeom>
            <a:avLst/>
            <a:gdLst/>
            <a:ahLst/>
            <a:rect l="l" t="t" r="r" b="b"/>
            <a:pathLst>
              <a:path w="1001670" h="290172">
                <a:moveTo>
                  <a:pt x="0" y="290172"/>
                </a:moveTo>
                <a:cubicBezTo>
                  <a:pt x="66675" y="177459"/>
                  <a:pt x="133350" y="64747"/>
                  <a:pt x="285750" y="23472"/>
                </a:cubicBezTo>
                <a:cubicBezTo>
                  <a:pt x="438150" y="-17803"/>
                  <a:pt x="798513" y="-341"/>
                  <a:pt x="914400" y="42522"/>
                </a:cubicBezTo>
                <a:cubicBezTo>
                  <a:pt x="1030288" y="85384"/>
                  <a:pt x="1005681" y="183015"/>
                  <a:pt x="981075" y="280647"/>
                </a:cubicBezTo>
              </a:path>
            </a:pathLst>
          </a:custGeom>
          <a:noFill/>
          <a:ln>
            <a:solidFill>
              <a:srgbClr val="8064a2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207" name="Rectangle 24"/>
          <p:cNvSpPr/>
          <p:nvPr/>
        </p:nvSpPr>
        <p:spPr>
          <a:xfrm>
            <a:off x="2666880" y="2209680"/>
            <a:ext cx="1267200" cy="6854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val: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8" name="Rectangle 25"/>
          <p:cNvSpPr/>
          <p:nvPr/>
        </p:nvSpPr>
        <p:spPr>
          <a:xfrm>
            <a:off x="6733440" y="2209680"/>
            <a:ext cx="1267200" cy="6854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IntLitNode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val: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9" name="Rectangle 26"/>
          <p:cNvSpPr/>
          <p:nvPr/>
        </p:nvSpPr>
        <p:spPr>
          <a:xfrm>
            <a:off x="5653080" y="594000"/>
            <a:ext cx="1267200" cy="96768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PlusNode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left: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right: 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0" name="Rectangle 27"/>
          <p:cNvSpPr/>
          <p:nvPr/>
        </p:nvSpPr>
        <p:spPr>
          <a:xfrm>
            <a:off x="3136680" y="256068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1" name="Rectangle 28"/>
          <p:cNvSpPr/>
          <p:nvPr/>
        </p:nvSpPr>
        <p:spPr>
          <a:xfrm>
            <a:off x="7250400" y="256068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2" name="Rectangle 29"/>
          <p:cNvSpPr/>
          <p:nvPr/>
        </p:nvSpPr>
        <p:spPr>
          <a:xfrm>
            <a:off x="3408120" y="421200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3" name="Rectangle 30"/>
          <p:cNvSpPr/>
          <p:nvPr/>
        </p:nvSpPr>
        <p:spPr>
          <a:xfrm>
            <a:off x="7701480" y="423504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4" name="Rectangle 31"/>
          <p:cNvSpPr/>
          <p:nvPr/>
        </p:nvSpPr>
        <p:spPr>
          <a:xfrm>
            <a:off x="6417360" y="95796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5" name="Rectangle 32"/>
          <p:cNvSpPr/>
          <p:nvPr/>
        </p:nvSpPr>
        <p:spPr>
          <a:xfrm>
            <a:off x="6433920" y="126504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216" name="Freeform 33"/>
          <p:cNvSpPr/>
          <p:nvPr/>
        </p:nvSpPr>
        <p:spPr>
          <a:xfrm>
            <a:off x="3247920" y="1085760"/>
            <a:ext cx="3304800" cy="1114200"/>
          </a:xfrm>
          <a:custGeom>
            <a:avLst/>
            <a:gdLst/>
            <a:ahLst/>
            <a:rect l="l" t="t" r="r" b="b"/>
            <a:pathLst>
              <a:path w="3305175" h="1114425">
                <a:moveTo>
                  <a:pt x="3305175" y="0"/>
                </a:moveTo>
                <a:cubicBezTo>
                  <a:pt x="3109912" y="314325"/>
                  <a:pt x="2914650" y="628650"/>
                  <a:pt x="2724150" y="666750"/>
                </a:cubicBezTo>
                <a:cubicBezTo>
                  <a:pt x="2533650" y="704850"/>
                  <a:pt x="2500313" y="287338"/>
                  <a:pt x="2162175" y="228600"/>
                </a:cubicBezTo>
                <a:cubicBezTo>
                  <a:pt x="1824037" y="169862"/>
                  <a:pt x="1055687" y="166688"/>
                  <a:pt x="695325" y="314325"/>
                </a:cubicBezTo>
                <a:cubicBezTo>
                  <a:pt x="334963" y="461962"/>
                  <a:pt x="167481" y="788193"/>
                  <a:pt x="0" y="111442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Freeform 34"/>
          <p:cNvSpPr/>
          <p:nvPr/>
        </p:nvSpPr>
        <p:spPr>
          <a:xfrm>
            <a:off x="6581520" y="1428840"/>
            <a:ext cx="743040" cy="790200"/>
          </a:xfrm>
          <a:custGeom>
            <a:avLst/>
            <a:gdLst/>
            <a:ahLst/>
            <a:rect l="l" t="t" r="r" b="b"/>
            <a:pathLst>
              <a:path w="743350" h="790575">
                <a:moveTo>
                  <a:pt x="400" y="0"/>
                </a:moveTo>
                <a:cubicBezTo>
                  <a:pt x="-1188" y="138906"/>
                  <a:pt x="-2775" y="277813"/>
                  <a:pt x="95650" y="342900"/>
                </a:cubicBezTo>
                <a:cubicBezTo>
                  <a:pt x="194075" y="407987"/>
                  <a:pt x="483000" y="315913"/>
                  <a:pt x="590950" y="390525"/>
                </a:cubicBezTo>
                <a:cubicBezTo>
                  <a:pt x="698900" y="465137"/>
                  <a:pt x="721125" y="627856"/>
                  <a:pt x="743350" y="790575"/>
                </a:cubicBezTo>
              </a:path>
            </a:pathLst>
          </a:custGeom>
          <a:noFill/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Rectangle 35"/>
          <p:cNvSpPr/>
          <p:nvPr/>
        </p:nvSpPr>
        <p:spPr>
          <a:xfrm>
            <a:off x="3136680" y="256068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9" name="Rectangle 36"/>
          <p:cNvSpPr/>
          <p:nvPr/>
        </p:nvSpPr>
        <p:spPr>
          <a:xfrm>
            <a:off x="7250400" y="256068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0" name="Rectangle 37"/>
          <p:cNvSpPr/>
          <p:nvPr/>
        </p:nvSpPr>
        <p:spPr>
          <a:xfrm>
            <a:off x="3408120" y="421200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2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1" name="Rectangle 38"/>
          <p:cNvSpPr/>
          <p:nvPr/>
        </p:nvSpPr>
        <p:spPr>
          <a:xfrm>
            <a:off x="7701480" y="4235040"/>
            <a:ext cx="271080" cy="2584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3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2" name="TextBox 39"/>
          <p:cNvSpPr/>
          <p:nvPr/>
        </p:nvSpPr>
        <p:spPr>
          <a:xfrm>
            <a:off x="939240" y="5029200"/>
            <a:ext cx="40824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Purple = Terminal Token (Built by Scanner)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Blue = Symbol (Built by Parser)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7320870-DE5A-453C-BC71-6396B45145E0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Demo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Auto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AutoShape 4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26" name="Picture 6" descr="http://upload.wikimedia.org/wikipedia/en/thumb/e/ed/CoffeeCup.svg/400px-CoffeeCup.svg.png"/>
          <p:cNvPicPr/>
          <p:nvPr/>
        </p:nvPicPr>
        <p:blipFill>
          <a:blip r:embed="rId1"/>
          <a:stretch/>
        </p:blipFill>
        <p:spPr>
          <a:xfrm>
            <a:off x="2666880" y="1531800"/>
            <a:ext cx="3809520" cy="380952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B5D9BD-AB2C-4E19-8B51-1BB16A716DF6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Last Time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What do we want?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An AST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When do we want it?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Now!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125" name="Picture 4" descr="http://files.abovetopsecret.com/files/img/lz53a8d53e.jpg"/>
          <p:cNvPicPr/>
          <p:nvPr/>
        </p:nvPicPr>
        <p:blipFill>
          <a:blip r:embed="rId1"/>
          <a:stretch/>
        </p:blipFill>
        <p:spPr>
          <a:xfrm>
            <a:off x="5029200" y="1600200"/>
            <a:ext cx="3809520" cy="38095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A16E85A-2148-41F0-A5F1-04523B5CE673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This Time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 little review of ASTs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The philosophy and use of a </a:t>
            </a:r>
            <a:r>
              <a:rPr b="0" i="1" lang="en-US" sz="3200" spc="-1" strike="noStrike">
                <a:solidFill>
                  <a:srgbClr val="000000"/>
                </a:solidFill>
                <a:latin typeface="Calibri Light"/>
              </a:rPr>
              <a:t>Parser Generator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BFF0F22-7587-4830-AB10-651F0CE78A68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-1828800" y="-228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Translating Lists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Box 6"/>
          <p:cNvSpPr/>
          <p:nvPr/>
        </p:nvSpPr>
        <p:spPr>
          <a:xfrm>
            <a:off x="10080" y="762120"/>
            <a:ext cx="3610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ourier New"/>
              </a:rPr>
              <a:t>CFG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-&gt;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</a:t>
            </a:r>
            <a:r>
              <a:rPr b="0" i="1" lang="en-US" sz="1800" spc="-1" strike="noStrike">
                <a:solidFill>
                  <a:srgbClr val="000000"/>
                </a:solidFill>
                <a:latin typeface="Courier New"/>
              </a:rPr>
              <a:t>IdList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comma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id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0" name="TextBox 40"/>
          <p:cNvSpPr/>
          <p:nvPr/>
        </p:nvSpPr>
        <p:spPr>
          <a:xfrm>
            <a:off x="154800" y="1868400"/>
            <a:ext cx="5925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AST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1" name="Rounded Rectangle 4"/>
          <p:cNvSpPr/>
          <p:nvPr/>
        </p:nvSpPr>
        <p:spPr>
          <a:xfrm>
            <a:off x="162000" y="2238480"/>
            <a:ext cx="1294920" cy="9140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2" name="Rectangle 41"/>
          <p:cNvSpPr/>
          <p:nvPr/>
        </p:nvSpPr>
        <p:spPr>
          <a:xfrm>
            <a:off x="352440" y="2352600"/>
            <a:ext cx="914040" cy="6854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x”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3" name="TextBox 42"/>
          <p:cNvSpPr/>
          <p:nvPr/>
        </p:nvSpPr>
        <p:spPr>
          <a:xfrm>
            <a:off x="4423680" y="762120"/>
            <a:ext cx="114120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ourier New"/>
              </a:rPr>
              <a:t>Input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x, y, z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Rounded Rectangle 43"/>
          <p:cNvSpPr/>
          <p:nvPr/>
        </p:nvSpPr>
        <p:spPr>
          <a:xfrm>
            <a:off x="1762200" y="2238480"/>
            <a:ext cx="1294920" cy="9140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5" name="Rectangle 44"/>
          <p:cNvSpPr/>
          <p:nvPr/>
        </p:nvSpPr>
        <p:spPr>
          <a:xfrm>
            <a:off x="1952640" y="2352600"/>
            <a:ext cx="914040" cy="6854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y”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6" name="Rounded Rectangle 45"/>
          <p:cNvSpPr/>
          <p:nvPr/>
        </p:nvSpPr>
        <p:spPr>
          <a:xfrm>
            <a:off x="3362400" y="2228760"/>
            <a:ext cx="1294920" cy="914040"/>
          </a:xfrm>
          <a:prstGeom prst="roundRect">
            <a:avLst>
              <a:gd name="adj" fmla="val 16667"/>
            </a:avLst>
          </a:prstGeom>
          <a:solidFill>
            <a:srgbClr val="9bbb59"/>
          </a:solidFill>
          <a:ln>
            <a:solidFill>
              <a:srgbClr val="728a41"/>
            </a:solidFill>
            <a:rou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137" name="Rectangle 46"/>
          <p:cNvSpPr/>
          <p:nvPr/>
        </p:nvSpPr>
        <p:spPr>
          <a:xfrm>
            <a:off x="3552840" y="2343240"/>
            <a:ext cx="914040" cy="6854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IdNode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z”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8" name="TextBox 12"/>
          <p:cNvSpPr/>
          <p:nvPr/>
        </p:nvSpPr>
        <p:spPr>
          <a:xfrm>
            <a:off x="6489360" y="1600200"/>
            <a:ext cx="6670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9" name="TextBox 47"/>
          <p:cNvSpPr/>
          <p:nvPr/>
        </p:nvSpPr>
        <p:spPr>
          <a:xfrm>
            <a:off x="5844600" y="2419920"/>
            <a:ext cx="6670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0" name="TextBox 48"/>
          <p:cNvSpPr/>
          <p:nvPr/>
        </p:nvSpPr>
        <p:spPr>
          <a:xfrm>
            <a:off x="5187240" y="3182040"/>
            <a:ext cx="6670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i="1" lang="en-US" sz="1800" spc="-1" strike="noStrike">
                <a:solidFill>
                  <a:srgbClr val="000000"/>
                </a:solidFill>
                <a:latin typeface="Calibri"/>
              </a:rPr>
              <a:t>IdList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1" name="TextBox 49"/>
          <p:cNvSpPr/>
          <p:nvPr/>
        </p:nvSpPr>
        <p:spPr>
          <a:xfrm>
            <a:off x="5262840" y="3886200"/>
            <a:ext cx="47844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x”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2" name="TextBox 51"/>
          <p:cNvSpPr/>
          <p:nvPr/>
        </p:nvSpPr>
        <p:spPr>
          <a:xfrm>
            <a:off x="6084360" y="3200400"/>
            <a:ext cx="2376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3" name="Straight Arrow Connector 5"/>
          <p:cNvSpPr/>
          <p:nvPr/>
        </p:nvSpPr>
        <p:spPr>
          <a:xfrm flipH="1">
            <a:off x="6177600" y="1969560"/>
            <a:ext cx="644760" cy="450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4" name="Straight Arrow Connector 8"/>
          <p:cNvSpPr/>
          <p:nvPr/>
        </p:nvSpPr>
        <p:spPr>
          <a:xfrm flipH="1">
            <a:off x="5520240" y="2789280"/>
            <a:ext cx="657000" cy="39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5" name="Straight Arrow Connector 10"/>
          <p:cNvSpPr/>
          <p:nvPr/>
        </p:nvSpPr>
        <p:spPr>
          <a:xfrm>
            <a:off x="6178320" y="2789280"/>
            <a:ext cx="646920" cy="410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6" name="Straight Arrow Connector 13"/>
          <p:cNvSpPr/>
          <p:nvPr/>
        </p:nvSpPr>
        <p:spPr>
          <a:xfrm flipH="1">
            <a:off x="5501880" y="3551400"/>
            <a:ext cx="18360" cy="33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7" name="TextBox 27"/>
          <p:cNvSpPr/>
          <p:nvPr/>
        </p:nvSpPr>
        <p:spPr>
          <a:xfrm>
            <a:off x="6707880" y="2419920"/>
            <a:ext cx="237600" cy="363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,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48" name="Straight Arrow Connector 15"/>
          <p:cNvSpPr/>
          <p:nvPr/>
        </p:nvSpPr>
        <p:spPr>
          <a:xfrm>
            <a:off x="6178320" y="2789280"/>
            <a:ext cx="24840" cy="410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49" name="TextBox 30"/>
          <p:cNvSpPr/>
          <p:nvPr/>
        </p:nvSpPr>
        <p:spPr>
          <a:xfrm>
            <a:off x="6630120" y="3240000"/>
            <a:ext cx="48312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y”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0" name="TextBox 32"/>
          <p:cNvSpPr/>
          <p:nvPr/>
        </p:nvSpPr>
        <p:spPr>
          <a:xfrm>
            <a:off x="7402320" y="2438280"/>
            <a:ext cx="466200" cy="6382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alibri"/>
              </a:rPr>
              <a:t>id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z”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Straight Arrow Connector 33"/>
          <p:cNvSpPr/>
          <p:nvPr/>
        </p:nvSpPr>
        <p:spPr>
          <a:xfrm>
            <a:off x="6823440" y="1969560"/>
            <a:ext cx="3240" cy="450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52" name="Straight Arrow Connector 36"/>
          <p:cNvSpPr/>
          <p:nvPr/>
        </p:nvSpPr>
        <p:spPr>
          <a:xfrm>
            <a:off x="6823440" y="1969560"/>
            <a:ext cx="811800" cy="468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  <a:round/>
            <a:tailEnd len="med" type="arrow" w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sp>
        <p:nvSpPr>
          <p:cNvPr id="153" name="Straight Connector 21"/>
          <p:cNvSpPr/>
          <p:nvPr/>
        </p:nvSpPr>
        <p:spPr>
          <a:xfrm>
            <a:off x="1457280" y="2695320"/>
            <a:ext cx="304560" cy="36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54" name="Straight Connector 23"/>
          <p:cNvSpPr/>
          <p:nvPr/>
        </p:nvSpPr>
        <p:spPr>
          <a:xfrm flipV="1">
            <a:off x="3057480" y="2685960"/>
            <a:ext cx="304560" cy="9360"/>
          </a:xfrm>
          <a:prstGeom prst="line">
            <a:avLst/>
          </a:prstGeom>
          <a:ln>
            <a:solidFill>
              <a:srgbClr val="9bbb59"/>
            </a:solidFill>
            <a:rou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E33F6FC-813C-4A95-9231-7B83D45901AB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2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3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4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6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Parser Generators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Tools that take an SDT spec and build an AST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YACC: Yet Another Compiler Compiler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Java CUP: Constructor of Useful Parsers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Conceptually similar to JLex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Input: Language rules + actions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Output: java code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7" name="Rectangle 4"/>
          <p:cNvSpPr/>
          <p:nvPr/>
        </p:nvSpPr>
        <p:spPr>
          <a:xfrm>
            <a:off x="6553080" y="4467960"/>
            <a:ext cx="129492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Java CUP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8" name="TextBox 5"/>
          <p:cNvSpPr/>
          <p:nvPr/>
        </p:nvSpPr>
        <p:spPr>
          <a:xfrm>
            <a:off x="6553080" y="3553560"/>
            <a:ext cx="1294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 spec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(xxx.cup)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9" name="TextBox 6"/>
          <p:cNvSpPr/>
          <p:nvPr/>
        </p:nvSpPr>
        <p:spPr>
          <a:xfrm>
            <a:off x="5638680" y="5497920"/>
            <a:ext cx="15235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 Source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(parser.java)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0" name="TextBox 7"/>
          <p:cNvSpPr/>
          <p:nvPr/>
        </p:nvSpPr>
        <p:spPr>
          <a:xfrm>
            <a:off x="7315200" y="5497920"/>
            <a:ext cx="14475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Symbols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(sym.java)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1" name="Straight Arrow Connector 9"/>
          <p:cNvSpPr/>
          <p:nvPr/>
        </p:nvSpPr>
        <p:spPr>
          <a:xfrm>
            <a:off x="7201080" y="4199760"/>
            <a:ext cx="360" cy="267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Straight Arrow Connector 11"/>
          <p:cNvSpPr/>
          <p:nvPr/>
        </p:nvSpPr>
        <p:spPr>
          <a:xfrm flipH="1">
            <a:off x="6400800" y="5077440"/>
            <a:ext cx="799920" cy="420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Straight Arrow Connector 13"/>
          <p:cNvSpPr/>
          <p:nvPr/>
        </p:nvSpPr>
        <p:spPr>
          <a:xfrm>
            <a:off x="7201080" y="5077440"/>
            <a:ext cx="952200" cy="48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36F82D-B6C4-42D8-B1F1-A4AE90878753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4" dur="indefinite" restart="never" nodeType="tmRoot">
          <p:childTnLst>
            <p:seq>
              <p:cTn id="85" dur="indefinite" nodeType="mainSeq">
                <p:childTnLst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0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3" dur="5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96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1" dur="5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4" dur="5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nodeType="with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07" dur="5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/>
          </p:nvPr>
        </p:nvSpPr>
        <p:spPr>
          <a:xfrm>
            <a:off x="380880" y="1600200"/>
            <a:ext cx="83815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Parser.java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Constructor takes arg of type Scanner (i.e., yylex)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Contains a parsing method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9144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return: Symbol whose value contains </a:t>
            </a:r>
            <a:br>
              <a:rPr sz="2400"/>
            </a:b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translation of root nonterminal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Uses output of JLex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9144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Depends on scanner and TokenVals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Uses defs of AST classes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9144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Also in xxx.cup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6" name="Rectangle 4"/>
          <p:cNvSpPr/>
          <p:nvPr/>
        </p:nvSpPr>
        <p:spPr>
          <a:xfrm>
            <a:off x="6858000" y="3733920"/>
            <a:ext cx="1294920" cy="6091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Java CUP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7" name="TextBox 5"/>
          <p:cNvSpPr/>
          <p:nvPr/>
        </p:nvSpPr>
        <p:spPr>
          <a:xfrm>
            <a:off x="6858000" y="2819520"/>
            <a:ext cx="1294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 spec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(xxx.cup)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8" name="TextBox 6"/>
          <p:cNvSpPr/>
          <p:nvPr/>
        </p:nvSpPr>
        <p:spPr>
          <a:xfrm>
            <a:off x="5943600" y="4763880"/>
            <a:ext cx="15235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Parser Source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(parser.java)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9" name="TextBox 7"/>
          <p:cNvSpPr/>
          <p:nvPr/>
        </p:nvSpPr>
        <p:spPr>
          <a:xfrm>
            <a:off x="7620120" y="4763880"/>
            <a:ext cx="14475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Symbols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(sym.java)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0" name="Straight Arrow Connector 9"/>
          <p:cNvSpPr/>
          <p:nvPr/>
        </p:nvSpPr>
        <p:spPr>
          <a:xfrm>
            <a:off x="7505640" y="3465720"/>
            <a:ext cx="360" cy="267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Straight Arrow Connector 11"/>
          <p:cNvSpPr/>
          <p:nvPr/>
        </p:nvSpPr>
        <p:spPr>
          <a:xfrm flipH="1">
            <a:off x="6705720" y="4343400"/>
            <a:ext cx="799920" cy="420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Straight Arrow Connector 13"/>
          <p:cNvSpPr/>
          <p:nvPr/>
        </p:nvSpPr>
        <p:spPr>
          <a:xfrm>
            <a:off x="7505640" y="4343400"/>
            <a:ext cx="952200" cy="484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Speech Bubble: Rectangle with Corners Rounded 8"/>
          <p:cNvSpPr/>
          <p:nvPr/>
        </p:nvSpPr>
        <p:spPr>
          <a:xfrm>
            <a:off x="6172200" y="5830560"/>
            <a:ext cx="2361960" cy="874440"/>
          </a:xfrm>
          <a:prstGeom prst="wedgeRoundRectCallout">
            <a:avLst>
              <a:gd name="adj1" fmla="val 36171"/>
              <a:gd name="adj2" fmla="val -10285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Defines the token names used by both JLex and Java CUP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FA29A88-918C-4573-A3F8-F434E3E75B35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0" dur="indefinite" restart="never" nodeType="tmRoot">
          <p:childTnLst>
            <p:seq>
              <p:cTn id="131" dur="indefinite" nodeType="mainSeq">
                <p:childTnLst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3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Input Spec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1144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Terminal &amp; nonterminal declarations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Optional precedence and associativity declarations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Grammar with rules and actions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6" name="TextBox 8"/>
          <p:cNvSpPr/>
          <p:nvPr/>
        </p:nvSpPr>
        <p:spPr>
          <a:xfrm>
            <a:off x="4888440" y="1219320"/>
            <a:ext cx="4158720" cy="173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Grammar rules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Expr ::=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intliteral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plus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Expr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times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Expr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lparens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Expr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rparens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7" name="TextBox 12"/>
          <p:cNvSpPr/>
          <p:nvPr/>
        </p:nvSpPr>
        <p:spPr>
          <a:xfrm>
            <a:off x="4893840" y="3150360"/>
            <a:ext cx="2924280" cy="228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Terminal and Nonterminals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intliteral;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id;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plus;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times;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lparen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</a:t>
            </a:r>
            <a:r>
              <a:rPr b="1" lang="en-US" sz="1800" spc="-1" strike="noStrike">
                <a:solidFill>
                  <a:srgbClr val="000000"/>
                </a:solidFill>
                <a:latin typeface="Courier New"/>
              </a:rPr>
              <a:t>rparen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non terminal Expr;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8" name="TextBox 6"/>
          <p:cNvSpPr/>
          <p:nvPr/>
        </p:nvSpPr>
        <p:spPr>
          <a:xfrm>
            <a:off x="4810680" y="5334120"/>
            <a:ext cx="36100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Precedence and Associativity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precedence left plus;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precedence left times;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prededence nonassoc less;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9" name="TextBox 5"/>
          <p:cNvSpPr/>
          <p:nvPr/>
        </p:nvSpPr>
        <p:spPr>
          <a:xfrm>
            <a:off x="7486920" y="4038480"/>
            <a:ext cx="12675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lowest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precedence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0" name="Freeform 7"/>
          <p:cNvSpPr/>
          <p:nvPr/>
        </p:nvSpPr>
        <p:spPr>
          <a:xfrm>
            <a:off x="7800840" y="4724280"/>
            <a:ext cx="798480" cy="1119600"/>
          </a:xfrm>
          <a:custGeom>
            <a:avLst/>
            <a:gdLst/>
            <a:ahLst/>
            <a:rect l="l" t="t" r="r" b="b"/>
            <a:pathLst>
              <a:path w="798790" h="1120121">
                <a:moveTo>
                  <a:pt x="209550" y="0"/>
                </a:moveTo>
                <a:cubicBezTo>
                  <a:pt x="403225" y="90487"/>
                  <a:pt x="596900" y="180975"/>
                  <a:pt x="685800" y="352425"/>
                </a:cubicBezTo>
                <a:cubicBezTo>
                  <a:pt x="774700" y="523875"/>
                  <a:pt x="857250" y="904875"/>
                  <a:pt x="742950" y="1028700"/>
                </a:cubicBezTo>
                <a:cubicBezTo>
                  <a:pt x="628650" y="1152525"/>
                  <a:pt x="314325" y="1123950"/>
                  <a:pt x="0" y="1095375"/>
                </a:cubicBezTo>
              </a:path>
            </a:pathLst>
          </a:custGeom>
          <a:noFill/>
          <a:ln>
            <a:solidFill>
              <a:srgbClr val="3a5f8b"/>
            </a:solidFill>
            <a:round/>
            <a:tailEnd len="med" type="arrow" w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B0799AE-AC40-4D42-B95E-1A2C0AAB9730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3" dur="5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3" dur="5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5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69" dur="5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17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152280" y="1600200"/>
            <a:ext cx="39621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Assume ExpNode Subclasses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</a:rPr>
              <a:t>PlusNode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, </a:t>
            </a:r>
            <a:r>
              <a:rPr b="0" lang="en-US" sz="1900" spc="-1" strike="noStrike">
                <a:solidFill>
                  <a:srgbClr val="000000"/>
                </a:solidFill>
                <a:latin typeface="Courier New"/>
              </a:rPr>
              <a:t>TimesNode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 have 2 children for operands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</a:rPr>
              <a:t>IdNode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 has a String field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</a:rPr>
              <a:t>IntLitNode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 has an int field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Assume Token classes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ourier New"/>
              </a:rPr>
              <a:t>IntLitTokenVal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 with field intVal for int literal token 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  <a:p>
            <a:pPr lvl="1" marL="685800" indent="-343080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900" spc="-1" strike="noStrike">
                <a:solidFill>
                  <a:srgbClr val="000000"/>
                </a:solidFill>
                <a:latin typeface="Courier New"/>
              </a:rPr>
              <a:t>IdTokenVal</a:t>
            </a:r>
            <a:r>
              <a:rPr b="0" lang="en-US" sz="2200" spc="-1" strike="noStrike">
                <a:solidFill>
                  <a:srgbClr val="000000"/>
                </a:solidFill>
                <a:latin typeface="Calibri Light"/>
              </a:rPr>
              <a:t> with field idVal for identifier token</a:t>
            </a:r>
            <a:endParaRPr b="0" lang="en-US" sz="2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3" name="TextBox 12"/>
          <p:cNvSpPr/>
          <p:nvPr/>
        </p:nvSpPr>
        <p:spPr>
          <a:xfrm>
            <a:off x="4204800" y="1633320"/>
            <a:ext cx="498168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800" spc="-1" strike="noStrike" u="sng">
                <a:solidFill>
                  <a:srgbClr val="000000"/>
                </a:solidFill>
                <a:uFillTx/>
                <a:latin typeface="Calibri"/>
              </a:rPr>
              <a:t>Step 1: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Add types to terminals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IntLitTokenVal intliteral;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IdTokenVal id;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plus;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times;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lparen;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terminal rparen;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non terminal ExpNode Expr;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4F7BA1-DDE6-4B00-8515-FDA705595DEC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CUP Example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TextBox 6"/>
          <p:cNvSpPr/>
          <p:nvPr/>
        </p:nvSpPr>
        <p:spPr>
          <a:xfrm>
            <a:off x="239400" y="872640"/>
            <a:ext cx="3884400" cy="585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Expr ::= intliteral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  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id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plus Expr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Expr times Expr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|  lparen Expr rparen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{: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:}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      </a:t>
            </a:r>
            <a:r>
              <a:rPr b="0" lang="en-US" sz="1800" spc="-1" strike="noStrike">
                <a:solidFill>
                  <a:srgbClr val="000000"/>
                </a:solidFill>
                <a:latin typeface="Courier New"/>
              </a:rPr>
              <a:t>;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A49B7BC-D018-4FE6-9A44-3C03A74BD9A1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2654</TotalTime>
  <Application>LibreOffice/7.3.7.2$Linux_X86_64 LibreOffice_project/30$Build-2</Application>
  <AppVersion>15.0000</AppVersion>
  <Words>515</Words>
  <Paragraphs>216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2014-09-28T19:00:34Z</dcterms:created>
  <dc:creator>drew</dc:creator>
  <dc:description/>
  <dc:language>en-US</dc:language>
  <cp:lastModifiedBy/>
  <dcterms:modified xsi:type="dcterms:W3CDTF">2023-02-15T14:06:22Z</dcterms:modified>
  <cp:revision>88</cp:revision>
  <dc:subject/>
  <dc:title>CS536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14</vt:i4>
  </property>
</Properties>
</file>