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2.xml" ContentType="application/vnd.ms-office.chartcolorstyle+xml"/>
  <Override PartName="/ppt/charts/style2.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52"/>
  </p:notesMasterIdLst>
  <p:sldIdLst>
    <p:sldId id="256" r:id="rId2"/>
    <p:sldId id="276" r:id="rId3"/>
    <p:sldId id="323" r:id="rId4"/>
    <p:sldId id="305" r:id="rId5"/>
    <p:sldId id="261" r:id="rId6"/>
    <p:sldId id="306" r:id="rId7"/>
    <p:sldId id="327" r:id="rId8"/>
    <p:sldId id="315" r:id="rId9"/>
    <p:sldId id="349" r:id="rId10"/>
    <p:sldId id="330" r:id="rId11"/>
    <p:sldId id="346" r:id="rId12"/>
    <p:sldId id="361" r:id="rId13"/>
    <p:sldId id="312" r:id="rId14"/>
    <p:sldId id="271" r:id="rId15"/>
    <p:sldId id="272" r:id="rId16"/>
    <p:sldId id="273" r:id="rId17"/>
    <p:sldId id="350" r:id="rId18"/>
    <p:sldId id="313" r:id="rId19"/>
    <p:sldId id="362" r:id="rId20"/>
    <p:sldId id="351" r:id="rId21"/>
    <p:sldId id="352" r:id="rId22"/>
    <p:sldId id="355" r:id="rId23"/>
    <p:sldId id="363" r:id="rId24"/>
    <p:sldId id="347" r:id="rId25"/>
    <p:sldId id="332" r:id="rId26"/>
    <p:sldId id="366" r:id="rId27"/>
    <p:sldId id="370" r:id="rId28"/>
    <p:sldId id="278" r:id="rId29"/>
    <p:sldId id="342" r:id="rId30"/>
    <p:sldId id="371" r:id="rId31"/>
    <p:sldId id="340" r:id="rId32"/>
    <p:sldId id="360" r:id="rId33"/>
    <p:sldId id="295" r:id="rId34"/>
    <p:sldId id="341" r:id="rId35"/>
    <p:sldId id="301" r:id="rId36"/>
    <p:sldId id="264" r:id="rId37"/>
    <p:sldId id="319" r:id="rId38"/>
    <p:sldId id="357" r:id="rId39"/>
    <p:sldId id="358" r:id="rId40"/>
    <p:sldId id="359" r:id="rId41"/>
    <p:sldId id="364" r:id="rId42"/>
    <p:sldId id="367" r:id="rId43"/>
    <p:sldId id="365" r:id="rId44"/>
    <p:sldId id="368" r:id="rId45"/>
    <p:sldId id="369" r:id="rId46"/>
    <p:sldId id="372" r:id="rId47"/>
    <p:sldId id="373" r:id="rId48"/>
    <p:sldId id="374" r:id="rId49"/>
    <p:sldId id="375" r:id="rId50"/>
    <p:sldId id="37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54B14E7-7A3C-4E1F-BFE6-ADC2D57E07B8}">
          <p14:sldIdLst>
            <p14:sldId id="256"/>
          </p14:sldIdLst>
        </p14:section>
        <p14:section name="Vision and motivation" id="{4177C6D8-D236-4375-8465-1BF746BB3F5E}">
          <p14:sldIdLst>
            <p14:sldId id="276"/>
            <p14:sldId id="323"/>
            <p14:sldId id="305"/>
          </p14:sldIdLst>
        </p14:section>
        <p14:section name="Approach outline" id="{D90BE466-B3DB-4E57-A4BD-5EF578DCC7A6}">
          <p14:sldIdLst>
            <p14:sldId id="261"/>
            <p14:sldId id="306"/>
            <p14:sldId id="327"/>
            <p14:sldId id="315"/>
            <p14:sldId id="349"/>
            <p14:sldId id="330"/>
            <p14:sldId id="346"/>
          </p14:sldIdLst>
        </p14:section>
        <p14:section name="SFA manipulation" id="{592804EF-C368-4CDF-A8A1-44FCF656FDED}">
          <p14:sldIdLst>
            <p14:sldId id="361"/>
            <p14:sldId id="312"/>
            <p14:sldId id="271"/>
            <p14:sldId id="272"/>
            <p14:sldId id="273"/>
            <p14:sldId id="350"/>
            <p14:sldId id="313"/>
            <p14:sldId id="362"/>
          </p14:sldIdLst>
        </p14:section>
        <p14:section name="Crowd-Sourcing setup" id="{FF845A70-A7FA-44E5-B681-893F0AF7ACB4}">
          <p14:sldIdLst>
            <p14:sldId id="351"/>
            <p14:sldId id="352"/>
            <p14:sldId id="355"/>
          </p14:sldIdLst>
        </p14:section>
        <p14:section name="Experiments" id="{CEBEFC0A-D587-4113-AC1E-87F5FFFA5884}">
          <p14:sldIdLst>
            <p14:sldId id="363"/>
            <p14:sldId id="347"/>
            <p14:sldId id="332"/>
            <p14:sldId id="366"/>
          </p14:sldIdLst>
        </p14:section>
        <p14:section name="Conclusions" id="{CDC009A0-1E3F-41DF-ADB2-B768EEB72E0D}">
          <p14:sldIdLst>
            <p14:sldId id="370"/>
            <p14:sldId id="278"/>
          </p14:sldIdLst>
        </p14:section>
        <p14:section name="Backup" id="{0A73AFA5-060E-45DB-9B96-D717A2A43097}">
          <p14:sldIdLst>
            <p14:sldId id="342"/>
            <p14:sldId id="371"/>
            <p14:sldId id="340"/>
            <p14:sldId id="360"/>
            <p14:sldId id="295"/>
            <p14:sldId id="341"/>
            <p14:sldId id="301"/>
            <p14:sldId id="264"/>
            <p14:sldId id="319"/>
            <p14:sldId id="357"/>
            <p14:sldId id="358"/>
            <p14:sldId id="359"/>
            <p14:sldId id="364"/>
            <p14:sldId id="367"/>
            <p14:sldId id="365"/>
            <p14:sldId id="368"/>
            <p14:sldId id="369"/>
            <p14:sldId id="372"/>
            <p14:sldId id="373"/>
            <p14:sldId id="374"/>
            <p14:sldId id="375"/>
            <p14:sldId id="37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5" autoAdjust="0"/>
    <p:restoredTop sz="84983" autoAdjust="0"/>
  </p:normalViewPr>
  <p:slideViewPr>
    <p:cSldViewPr snapToGrid="0">
      <p:cViewPr varScale="1">
        <p:scale>
          <a:sx n="98" d="100"/>
          <a:sy n="98" d="100"/>
        </p:scale>
        <p:origin x="-488"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ColorStyle" Target="colors2.xml"/><Relationship Id="rId3"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ColorStyle" Target="colors6.xml"/><Relationship Id="rId3" Type="http://schemas.microsoft.com/office/2011/relationships/chartStyle" Target="style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1361981874907"/>
          <c:y val="0.018842530282638"/>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Fitness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General</c:formatCode>
                <c:ptCount val="11"/>
                <c:pt idx="0">
                  <c:v>0.58</c:v>
                </c:pt>
                <c:pt idx="1">
                  <c:v>0.62</c:v>
                </c:pt>
                <c:pt idx="2">
                  <c:v>0.69</c:v>
                </c:pt>
                <c:pt idx="3">
                  <c:v>0.74</c:v>
                </c:pt>
                <c:pt idx="4">
                  <c:v>0.76</c:v>
                </c:pt>
                <c:pt idx="5">
                  <c:v>0.78</c:v>
                </c:pt>
                <c:pt idx="6">
                  <c:v>0.81</c:v>
                </c:pt>
                <c:pt idx="7">
                  <c:v>0.81</c:v>
                </c:pt>
                <c:pt idx="8">
                  <c:v>0.82</c:v>
                </c:pt>
                <c:pt idx="9">
                  <c:v>0.81</c:v>
                </c:pt>
                <c:pt idx="10">
                  <c:v>0.85</c:v>
                </c:pt>
              </c:numCache>
            </c:numRef>
          </c:val>
          <c:smooth val="0"/>
        </c:ser>
        <c:dLbls>
          <c:showLegendKey val="0"/>
          <c:showVal val="1"/>
          <c:showCatName val="0"/>
          <c:showSerName val="0"/>
          <c:showPercent val="0"/>
          <c:showBubbleSize val="0"/>
        </c:dLbls>
        <c:marker val="1"/>
        <c:smooth val="0"/>
        <c:axId val="-2145208504"/>
        <c:axId val="-2145217864"/>
      </c:lineChart>
      <c:catAx>
        <c:axId val="-214520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45217864"/>
        <c:crosses val="autoZero"/>
        <c:auto val="1"/>
        <c:lblAlgn val="ctr"/>
        <c:lblOffset val="100"/>
        <c:noMultiLvlLbl val="0"/>
      </c:catAx>
      <c:valAx>
        <c:axId val="-2145217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4520850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Open</c:v>
                </c:pt>
              </c:strCache>
            </c:strRef>
          </c:tx>
          <c:spPr>
            <a:ln w="28575" cap="rnd">
              <a:noFill/>
              <a:round/>
            </a:ln>
            <a:effectLst/>
          </c:spPr>
          <c:marker>
            <c:symbol val="none"/>
          </c:marker>
          <c:cat>
            <c:strRef>
              <c:f>Sheet1!$A$2:$A$5</c:f>
              <c:strCache>
                <c:ptCount val="4"/>
                <c:pt idx="0">
                  <c:v>Phone</c:v>
                </c:pt>
                <c:pt idx="1">
                  <c:v>Date</c:v>
                </c:pt>
                <c:pt idx="2">
                  <c:v>Email</c:v>
                </c:pt>
                <c:pt idx="3">
                  <c:v>URLs</c:v>
                </c:pt>
              </c:strCache>
            </c:strRef>
          </c:cat>
          <c:val>
            <c:numRef>
              <c:f>Sheet1!$B$2:$B$5</c:f>
              <c:numCache>
                <c:formatCode>General</c:formatCode>
                <c:ptCount val="4"/>
                <c:pt idx="0">
                  <c:v>0.0</c:v>
                </c:pt>
                <c:pt idx="1">
                  <c:v>29.0</c:v>
                </c:pt>
                <c:pt idx="2">
                  <c:v>1.0</c:v>
                </c:pt>
                <c:pt idx="3">
                  <c:v>77.0</c:v>
                </c:pt>
              </c:numCache>
            </c:numRef>
          </c:val>
          <c:smooth val="0"/>
        </c:ser>
        <c:ser>
          <c:idx val="1"/>
          <c:order val="1"/>
          <c:tx>
            <c:strRef>
              <c:f>Sheet1!$C$1</c:f>
              <c:strCache>
                <c:ptCount val="1"/>
                <c:pt idx="0">
                  <c:v>High</c:v>
                </c:pt>
              </c:strCache>
            </c:strRef>
          </c:tx>
          <c:spPr>
            <a:ln w="28575" cap="rnd">
              <a:noFill/>
              <a:round/>
            </a:ln>
            <a:effectLst/>
          </c:spPr>
          <c:marker>
            <c:symbol val="none"/>
          </c:marker>
          <c:cat>
            <c:strRef>
              <c:f>Sheet1!$A$2:$A$5</c:f>
              <c:strCache>
                <c:ptCount val="4"/>
                <c:pt idx="0">
                  <c:v>Phone</c:v>
                </c:pt>
                <c:pt idx="1">
                  <c:v>Date</c:v>
                </c:pt>
                <c:pt idx="2">
                  <c:v>Email</c:v>
                </c:pt>
                <c:pt idx="3">
                  <c:v>URLs</c:v>
                </c:pt>
              </c:strCache>
            </c:strRef>
          </c:cat>
          <c:val>
            <c:numRef>
              <c:f>Sheet1!$C$2:$C$5</c:f>
              <c:numCache>
                <c:formatCode>General</c:formatCode>
                <c:ptCount val="4"/>
                <c:pt idx="0">
                  <c:v>83.0</c:v>
                </c:pt>
                <c:pt idx="1">
                  <c:v>207.0</c:v>
                </c:pt>
                <c:pt idx="2">
                  <c:v>39.0</c:v>
                </c:pt>
                <c:pt idx="3">
                  <c:v>198.0</c:v>
                </c:pt>
              </c:numCache>
            </c:numRef>
          </c:val>
          <c:smooth val="0"/>
        </c:ser>
        <c:ser>
          <c:idx val="2"/>
          <c:order val="2"/>
          <c:tx>
            <c:strRef>
              <c:f>Sheet1!$D$1</c:f>
              <c:strCache>
                <c:ptCount val="1"/>
                <c:pt idx="0">
                  <c:v>Low</c:v>
                </c:pt>
              </c:strCache>
            </c:strRef>
          </c:tx>
          <c:spPr>
            <a:ln w="28575" cap="rnd">
              <a:noFill/>
              <a:round/>
            </a:ln>
            <a:effectLst/>
          </c:spPr>
          <c:marker>
            <c:symbol val="none"/>
          </c:marker>
          <c:cat>
            <c:strRef>
              <c:f>Sheet1!$A$2:$A$5</c:f>
              <c:strCache>
                <c:ptCount val="4"/>
                <c:pt idx="0">
                  <c:v>Phone</c:v>
                </c:pt>
                <c:pt idx="1">
                  <c:v>Date</c:v>
                </c:pt>
                <c:pt idx="2">
                  <c:v>Email</c:v>
                </c:pt>
                <c:pt idx="3">
                  <c:v>URLs</c:v>
                </c:pt>
              </c:strCache>
            </c:strRef>
          </c:cat>
          <c:val>
            <c:numRef>
              <c:f>Sheet1!$D$2:$D$5</c:f>
              <c:numCache>
                <c:formatCode>General</c:formatCode>
                <c:ptCount val="4"/>
                <c:pt idx="0">
                  <c:v>0.0</c:v>
                </c:pt>
                <c:pt idx="1">
                  <c:v>0.0</c:v>
                </c:pt>
                <c:pt idx="2">
                  <c:v>0.0</c:v>
                </c:pt>
                <c:pt idx="3">
                  <c:v>0.0</c:v>
                </c:pt>
              </c:numCache>
            </c:numRef>
          </c:val>
          <c:smooth val="0"/>
        </c:ser>
        <c:ser>
          <c:idx val="3"/>
          <c:order val="3"/>
          <c:tx>
            <c:strRef>
              <c:f>Sheet1!$E$1</c:f>
              <c:strCache>
                <c:ptCount val="1"/>
                <c:pt idx="0">
                  <c:v>Close</c:v>
                </c:pt>
              </c:strCache>
            </c:strRef>
          </c:tx>
          <c:spPr>
            <a:ln w="28575" cap="rnd">
              <a:noFill/>
              <a:round/>
            </a:ln>
            <a:effectLst/>
          </c:spPr>
          <c:marker>
            <c:symbol val="none"/>
          </c:marker>
          <c:cat>
            <c:strRef>
              <c:f>Sheet1!$A$2:$A$5</c:f>
              <c:strCache>
                <c:ptCount val="4"/>
                <c:pt idx="0">
                  <c:v>Phone</c:v>
                </c:pt>
                <c:pt idx="1">
                  <c:v>Date</c:v>
                </c:pt>
                <c:pt idx="2">
                  <c:v>Email</c:v>
                </c:pt>
                <c:pt idx="3">
                  <c:v>URLs</c:v>
                </c:pt>
              </c:strCache>
            </c:strRef>
          </c:cat>
          <c:val>
            <c:numRef>
              <c:f>Sheet1!$E$2:$E$5</c:f>
              <c:numCache>
                <c:formatCode>General</c:formatCode>
                <c:ptCount val="4"/>
                <c:pt idx="0">
                  <c:v>12.0</c:v>
                </c:pt>
                <c:pt idx="1">
                  <c:v>136.0</c:v>
                </c:pt>
                <c:pt idx="2">
                  <c:v>17.0</c:v>
                </c:pt>
                <c:pt idx="3">
                  <c:v>143.0</c:v>
                </c:pt>
              </c:numCache>
            </c:numRef>
          </c:val>
          <c:smooth val="0"/>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lt1"/>
              </a:solidFill>
              <a:ln w="95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2116775432"/>
        <c:axId val="-2116778920"/>
      </c:stockChart>
      <c:catAx>
        <c:axId val="-2116775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16778920"/>
        <c:crosses val="autoZero"/>
        <c:auto val="1"/>
        <c:lblAlgn val="ctr"/>
        <c:lblOffset val="100"/>
        <c:noMultiLvlLbl val="0"/>
      </c:catAx>
      <c:valAx>
        <c:axId val="-21167789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16775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Phone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Shuffles</c:v>
                </c:pt>
                <c:pt idx="1">
                  <c:v>Mutations</c:v>
                </c:pt>
              </c:strCache>
            </c:strRef>
          </c:cat>
          <c:val>
            <c:numRef>
              <c:f>Sheet1!$B$2:$B$3</c:f>
              <c:numCache>
                <c:formatCode>General</c:formatCode>
                <c:ptCount val="2"/>
                <c:pt idx="0">
                  <c:v>0.071</c:v>
                </c:pt>
                <c:pt idx="1">
                  <c:v>5.5</c:v>
                </c:pt>
              </c:numCache>
            </c:numRef>
          </c:val>
        </c:ser>
        <c:ser>
          <c:idx val="1"/>
          <c:order val="1"/>
          <c:tx>
            <c:strRef>
              <c:f>Sheet1!$C$1</c:f>
              <c:strCache>
                <c:ptCount val="1"/>
                <c:pt idx="0">
                  <c:v>Dates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Shuffles</c:v>
                </c:pt>
                <c:pt idx="1">
                  <c:v>Mutations</c:v>
                </c:pt>
              </c:strCache>
            </c:strRef>
          </c:cat>
          <c:val>
            <c:numRef>
              <c:f>Sheet1!$C$2:$C$3</c:f>
              <c:numCache>
                <c:formatCode>General</c:formatCode>
                <c:ptCount val="2"/>
                <c:pt idx="0">
                  <c:v>1.51</c:v>
                </c:pt>
                <c:pt idx="1">
                  <c:v>31.0</c:v>
                </c:pt>
              </c:numCache>
            </c:numRef>
          </c:val>
        </c:ser>
        <c:ser>
          <c:idx val="2"/>
          <c:order val="2"/>
          <c:tx>
            <c:strRef>
              <c:f>Sheet1!$D$1</c:f>
              <c:strCache>
                <c:ptCount val="1"/>
                <c:pt idx="0">
                  <c:v>Email</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Shuffles</c:v>
                </c:pt>
                <c:pt idx="1">
                  <c:v>Mutations</c:v>
                </c:pt>
              </c:strCache>
            </c:strRef>
          </c:cat>
          <c:val>
            <c:numRef>
              <c:f>Sheet1!$D$2:$D$3</c:f>
              <c:numCache>
                <c:formatCode>General</c:formatCode>
                <c:ptCount val="2"/>
                <c:pt idx="0">
                  <c:v>1.62</c:v>
                </c:pt>
                <c:pt idx="1">
                  <c:v>54.0</c:v>
                </c:pt>
              </c:numCache>
            </c:numRef>
          </c:val>
        </c:ser>
        <c:ser>
          <c:idx val="3"/>
          <c:order val="3"/>
          <c:tx>
            <c:strRef>
              <c:f>Sheet1!$E$1</c:f>
              <c:strCache>
                <c:ptCount val="1"/>
                <c:pt idx="0">
                  <c:v>URLs</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Shuffles</c:v>
                </c:pt>
                <c:pt idx="1">
                  <c:v>Mutations</c:v>
                </c:pt>
              </c:strCache>
            </c:strRef>
          </c:cat>
          <c:val>
            <c:numRef>
              <c:f>Sheet1!$E$2:$E$3</c:f>
              <c:numCache>
                <c:formatCode>General</c:formatCode>
                <c:ptCount val="2"/>
                <c:pt idx="0">
                  <c:v>30.0</c:v>
                </c:pt>
                <c:pt idx="1">
                  <c:v>32.0</c:v>
                </c:pt>
              </c:numCache>
            </c:numRef>
          </c:val>
        </c:ser>
        <c:dLbls>
          <c:showLegendKey val="0"/>
          <c:showVal val="0"/>
          <c:showCatName val="0"/>
          <c:showSerName val="0"/>
          <c:showPercent val="0"/>
          <c:showBubbleSize val="0"/>
        </c:dLbls>
        <c:gapWidth val="219"/>
        <c:overlap val="-27"/>
        <c:axId val="-2116718088"/>
        <c:axId val="-2116721816"/>
      </c:barChart>
      <c:catAx>
        <c:axId val="-211671808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16721816"/>
        <c:crosses val="autoZero"/>
        <c:auto val="1"/>
        <c:lblAlgn val="ctr"/>
        <c:lblOffset val="100"/>
        <c:noMultiLvlLbl val="0"/>
      </c:catAx>
      <c:valAx>
        <c:axId val="-2116721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6718088"/>
        <c:crosses val="autoZero"/>
        <c:crossBetween val="between"/>
      </c:valAx>
      <c:spPr>
        <a:noFill/>
        <a:ln>
          <a:solidFill>
            <a:schemeClr val="tx1"/>
          </a:solidFill>
        </a:ln>
        <a:effectLst/>
      </c:spPr>
    </c:plotArea>
    <c:legend>
      <c:legendPos val="r"/>
      <c:layout>
        <c:manualLayout>
          <c:xMode val="edge"/>
          <c:yMode val="edge"/>
          <c:x val="0.88520933581219"/>
          <c:y val="0.0522711614173228"/>
          <c:w val="0.0923825277048702"/>
          <c:h val="0.314279035433071"/>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Phone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Regex length</c:v>
                </c:pt>
                <c:pt idx="1">
                  <c:v>State count</c:v>
                </c:pt>
              </c:strCache>
            </c:strRef>
          </c:cat>
          <c:val>
            <c:numRef>
              <c:f>Sheet1!$B$2:$B$3</c:f>
              <c:numCache>
                <c:formatCode>General</c:formatCode>
                <c:ptCount val="2"/>
                <c:pt idx="0">
                  <c:v>45.0</c:v>
                </c:pt>
                <c:pt idx="1">
                  <c:v>14.0</c:v>
                </c:pt>
              </c:numCache>
            </c:numRef>
          </c:val>
        </c:ser>
        <c:ser>
          <c:idx val="1"/>
          <c:order val="1"/>
          <c:tx>
            <c:strRef>
              <c:f>Sheet1!$C$1</c:f>
              <c:strCache>
                <c:ptCount val="1"/>
                <c:pt idx="0">
                  <c:v>Dates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Regex length</c:v>
                </c:pt>
                <c:pt idx="1">
                  <c:v>State count</c:v>
                </c:pt>
              </c:strCache>
            </c:strRef>
          </c:cat>
          <c:val>
            <c:numRef>
              <c:f>Sheet1!$C$2:$C$3</c:f>
              <c:numCache>
                <c:formatCode>General</c:formatCode>
                <c:ptCount val="2"/>
                <c:pt idx="0">
                  <c:v>288.0</c:v>
                </c:pt>
                <c:pt idx="1">
                  <c:v>40.0</c:v>
                </c:pt>
              </c:numCache>
            </c:numRef>
          </c:val>
        </c:ser>
        <c:ser>
          <c:idx val="2"/>
          <c:order val="2"/>
          <c:tx>
            <c:strRef>
              <c:f>Sheet1!$D$1</c:f>
              <c:strCache>
                <c:ptCount val="1"/>
                <c:pt idx="0">
                  <c:v>Email</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Regex length</c:v>
                </c:pt>
                <c:pt idx="1">
                  <c:v>State count</c:v>
                </c:pt>
              </c:strCache>
            </c:strRef>
          </c:cat>
          <c:val>
            <c:numRef>
              <c:f>Sheet1!$D$2:$D$3</c:f>
              <c:numCache>
                <c:formatCode>General</c:formatCode>
                <c:ptCount val="2"/>
                <c:pt idx="0">
                  <c:v>83.0</c:v>
                </c:pt>
                <c:pt idx="1">
                  <c:v>10.0</c:v>
                </c:pt>
              </c:numCache>
            </c:numRef>
          </c:val>
        </c:ser>
        <c:ser>
          <c:idx val="3"/>
          <c:order val="3"/>
          <c:tx>
            <c:strRef>
              <c:f>Sheet1!$E$1</c:f>
              <c:strCache>
                <c:ptCount val="1"/>
                <c:pt idx="0">
                  <c:v>URLs</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Regex length</c:v>
                </c:pt>
                <c:pt idx="1">
                  <c:v>State count</c:v>
                </c:pt>
              </c:strCache>
            </c:strRef>
          </c:cat>
          <c:val>
            <c:numRef>
              <c:f>Sheet1!$E$2:$E$3</c:f>
              <c:numCache>
                <c:formatCode>General</c:formatCode>
                <c:ptCount val="2"/>
                <c:pt idx="0">
                  <c:v>225.0</c:v>
                </c:pt>
                <c:pt idx="1">
                  <c:v>23.0</c:v>
                </c:pt>
              </c:numCache>
            </c:numRef>
          </c:val>
        </c:ser>
        <c:dLbls>
          <c:showLegendKey val="0"/>
          <c:showVal val="0"/>
          <c:showCatName val="0"/>
          <c:showSerName val="0"/>
          <c:showPercent val="0"/>
          <c:showBubbleSize val="0"/>
        </c:dLbls>
        <c:gapWidth val="219"/>
        <c:overlap val="-27"/>
        <c:axId val="-2117847592"/>
        <c:axId val="-2117843992"/>
      </c:barChart>
      <c:catAx>
        <c:axId val="-21178475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7843992"/>
        <c:crosses val="autoZero"/>
        <c:auto val="1"/>
        <c:lblAlgn val="ctr"/>
        <c:lblOffset val="100"/>
        <c:noMultiLvlLbl val="0"/>
      </c:catAx>
      <c:valAx>
        <c:axId val="-2117843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7847592"/>
        <c:crosses val="autoZero"/>
        <c:crossBetween val="between"/>
      </c:valAx>
      <c:spPr>
        <a:noFill/>
        <a:ln>
          <a:solidFill>
            <a:schemeClr val="tx1"/>
          </a:solidFill>
        </a:ln>
        <a:effectLst/>
      </c:spPr>
    </c:plotArea>
    <c:legend>
      <c:legendPos val="r"/>
      <c:layout>
        <c:manualLayout>
          <c:xMode val="edge"/>
          <c:yMode val="edge"/>
          <c:x val="0.809977854330709"/>
          <c:y val="0.106958661417323"/>
          <c:w val="0.0923825277048702"/>
          <c:h val="0.314279035433071"/>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Phone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Shuffles</c:v>
                </c:pt>
                <c:pt idx="1">
                  <c:v>Mutations</c:v>
                </c:pt>
              </c:strCache>
            </c:strRef>
          </c:cat>
          <c:val>
            <c:numRef>
              <c:f>Sheet1!$B$2:$B$3</c:f>
              <c:numCache>
                <c:formatCode>General</c:formatCode>
                <c:ptCount val="2"/>
                <c:pt idx="0">
                  <c:v>98.0</c:v>
                </c:pt>
                <c:pt idx="1">
                  <c:v>6.0</c:v>
                </c:pt>
              </c:numCache>
            </c:numRef>
          </c:val>
        </c:ser>
        <c:ser>
          <c:idx val="1"/>
          <c:order val="1"/>
          <c:tx>
            <c:strRef>
              <c:f>Sheet1!$C$1</c:f>
              <c:strCache>
                <c:ptCount val="1"/>
                <c:pt idx="0">
                  <c:v>Dates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Shuffles</c:v>
                </c:pt>
                <c:pt idx="1">
                  <c:v>Mutations</c:v>
                </c:pt>
              </c:strCache>
            </c:strRef>
          </c:cat>
          <c:val>
            <c:numRef>
              <c:f>Sheet1!$C$2:$C$3</c:f>
              <c:numCache>
                <c:formatCode>General</c:formatCode>
                <c:ptCount val="2"/>
                <c:pt idx="0">
                  <c:v>108.0</c:v>
                </c:pt>
                <c:pt idx="1">
                  <c:v>12.0</c:v>
                </c:pt>
              </c:numCache>
            </c:numRef>
          </c:val>
        </c:ser>
        <c:ser>
          <c:idx val="2"/>
          <c:order val="2"/>
          <c:tx>
            <c:strRef>
              <c:f>Sheet1!$D$1</c:f>
              <c:strCache>
                <c:ptCount val="1"/>
                <c:pt idx="0">
                  <c:v>Email</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Shuffles</c:v>
                </c:pt>
                <c:pt idx="1">
                  <c:v>Mutations</c:v>
                </c:pt>
              </c:strCache>
            </c:strRef>
          </c:cat>
          <c:val>
            <c:numRef>
              <c:f>Sheet1!$D$2:$D$3</c:f>
              <c:numCache>
                <c:formatCode>General</c:formatCode>
                <c:ptCount val="2"/>
                <c:pt idx="0">
                  <c:v>8.0</c:v>
                </c:pt>
                <c:pt idx="1">
                  <c:v>1.0</c:v>
                </c:pt>
              </c:numCache>
            </c:numRef>
          </c:val>
        </c:ser>
        <c:ser>
          <c:idx val="3"/>
          <c:order val="3"/>
          <c:tx>
            <c:strRef>
              <c:f>Sheet1!$E$1</c:f>
              <c:strCache>
                <c:ptCount val="1"/>
                <c:pt idx="0">
                  <c:v>URLs</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Shuffles</c:v>
                </c:pt>
                <c:pt idx="1">
                  <c:v>Mutations</c:v>
                </c:pt>
              </c:strCache>
            </c:strRef>
          </c:cat>
          <c:val>
            <c:numRef>
              <c:f>Sheet1!$E$2:$E$3</c:f>
              <c:numCache>
                <c:formatCode>General</c:formatCode>
                <c:ptCount val="2"/>
                <c:pt idx="0">
                  <c:v>179.0</c:v>
                </c:pt>
                <c:pt idx="1">
                  <c:v>60.0</c:v>
                </c:pt>
              </c:numCache>
            </c:numRef>
          </c:val>
        </c:ser>
        <c:dLbls>
          <c:showLegendKey val="0"/>
          <c:showVal val="0"/>
          <c:showCatName val="0"/>
          <c:showSerName val="0"/>
          <c:showPercent val="0"/>
          <c:showBubbleSize val="0"/>
        </c:dLbls>
        <c:gapWidth val="219"/>
        <c:overlap val="-27"/>
        <c:axId val="-2116349960"/>
        <c:axId val="-2117728744"/>
      </c:barChart>
      <c:catAx>
        <c:axId val="-21163499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17728744"/>
        <c:crosses val="autoZero"/>
        <c:auto val="1"/>
        <c:lblAlgn val="ctr"/>
        <c:lblOffset val="100"/>
        <c:noMultiLvlLbl val="0"/>
      </c:catAx>
      <c:valAx>
        <c:axId val="-2117728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6349960"/>
        <c:crosses val="autoZero"/>
        <c:crossBetween val="between"/>
      </c:valAx>
      <c:spPr>
        <a:noFill/>
        <a:ln>
          <a:solidFill>
            <a:schemeClr val="tx1"/>
          </a:solidFill>
        </a:ln>
        <a:effectLst/>
      </c:spPr>
    </c:plotArea>
    <c:legend>
      <c:legendPos val="r"/>
      <c:layout>
        <c:manualLayout>
          <c:xMode val="edge"/>
          <c:yMode val="edge"/>
          <c:x val="0.809977854330709"/>
          <c:y val="0.106958661417323"/>
          <c:w val="0.0923825277048702"/>
          <c:h val="0.314279035433071"/>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US" sz="1800" dirty="0" smtClean="0"/>
              <a:t>Length</a:t>
            </a:r>
            <a:r>
              <a:rPr lang="en-US" sz="1800" baseline="0" dirty="0" smtClean="0"/>
              <a:t> of URL Regexes</a:t>
            </a:r>
            <a:endParaRPr lang="en-US" sz="1800" dirty="0"/>
          </a:p>
        </c:rich>
      </c:tx>
      <c:layout/>
      <c:overlay val="0"/>
      <c:spPr>
        <a:noFill/>
        <a:ln>
          <a:noFill/>
        </a:ln>
        <a:effectLst/>
      </c:spPr>
    </c:title>
    <c:autoTitleDeleted val="0"/>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Pt>
            <c:idx val="8"/>
            <c:invertIfNegative val="0"/>
            <c:bubble3D val="0"/>
            <c:spPr>
              <a:solidFill>
                <a:srgbClr val="FF0000"/>
              </a:solidFill>
              <a:ln w="9525" cap="flat" cmpd="sng" algn="ctr">
                <a:solidFill>
                  <a:schemeClr val="accent1">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Sheet1!$A$1:$A$12</c:f>
              <c:strCache>
                <c:ptCount val="12"/>
                <c:pt idx="0">
                  <c:v>@stephenhay</c:v>
                </c:pt>
                <c:pt idx="1">
                  <c:v>@imme_emosol</c:v>
                </c:pt>
                <c:pt idx="2">
                  <c:v>@gruber</c:v>
                </c:pt>
                <c:pt idx="3">
                  <c:v>@rodneyrehm</c:v>
                </c:pt>
                <c:pt idx="4">
                  <c:v>@krijnhoetmer</c:v>
                </c:pt>
                <c:pt idx="5">
                  <c:v>@gruber</c:v>
                </c:pt>
                <c:pt idx="6">
                  <c:v>Jeffrey Friedl</c:v>
                </c:pt>
                <c:pt idx="7">
                  <c:v>@mattfarina</c:v>
                </c:pt>
                <c:pt idx="8">
                  <c:v>@diegoperini</c:v>
                </c:pt>
                <c:pt idx="9">
                  <c:v>Spoon Library</c:v>
                </c:pt>
                <c:pt idx="10">
                  <c:v>@cowboy</c:v>
                </c:pt>
                <c:pt idx="11">
                  <c:v>@scottgonzales</c:v>
                </c:pt>
              </c:strCache>
            </c:strRef>
          </c:cat>
          <c:val>
            <c:numRef>
              <c:f>Sheet1!$B$1:$B$12</c:f>
              <c:numCache>
                <c:formatCode>General</c:formatCode>
                <c:ptCount val="12"/>
                <c:pt idx="0">
                  <c:v>38.0</c:v>
                </c:pt>
                <c:pt idx="1">
                  <c:v>54.0</c:v>
                </c:pt>
                <c:pt idx="2">
                  <c:v>71.0</c:v>
                </c:pt>
                <c:pt idx="3">
                  <c:v>109.0</c:v>
                </c:pt>
                <c:pt idx="4">
                  <c:v>115.0</c:v>
                </c:pt>
                <c:pt idx="5">
                  <c:v>218.0</c:v>
                </c:pt>
                <c:pt idx="6">
                  <c:v>241.0</c:v>
                </c:pt>
                <c:pt idx="7">
                  <c:v>287.0</c:v>
                </c:pt>
                <c:pt idx="8">
                  <c:v>502.0</c:v>
                </c:pt>
                <c:pt idx="9">
                  <c:v>979.0</c:v>
                </c:pt>
                <c:pt idx="10">
                  <c:v>1241.0</c:v>
                </c:pt>
                <c:pt idx="11">
                  <c:v>1347.0</c:v>
                </c:pt>
              </c:numCache>
            </c:numRef>
          </c:val>
        </c:ser>
        <c:dLbls>
          <c:showLegendKey val="0"/>
          <c:showVal val="0"/>
          <c:showCatName val="0"/>
          <c:showSerName val="0"/>
          <c:showPercent val="0"/>
          <c:showBubbleSize val="0"/>
        </c:dLbls>
        <c:gapWidth val="100"/>
        <c:axId val="-2116279880"/>
        <c:axId val="-2116276344"/>
      </c:barChart>
      <c:catAx>
        <c:axId val="-2116279880"/>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2116276344"/>
        <c:crosses val="autoZero"/>
        <c:auto val="1"/>
        <c:lblAlgn val="ctr"/>
        <c:lblOffset val="100"/>
        <c:noMultiLvlLbl val="0"/>
      </c:catAx>
      <c:valAx>
        <c:axId val="-2116276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b" anchorCtr="1"/>
          <a:lstStyle/>
          <a:p>
            <a:pPr>
              <a:defRPr sz="1600" b="0" i="0" u="none" strike="noStrike" kern="1200" baseline="0">
                <a:solidFill>
                  <a:schemeClr val="tx1"/>
                </a:solidFill>
                <a:latin typeface="+mn-lt"/>
                <a:ea typeface="+mn-ea"/>
                <a:cs typeface="+mn-cs"/>
              </a:defRPr>
            </a:pPr>
            <a:endParaRPr lang="en-US"/>
          </a:p>
        </c:txPr>
        <c:crossAx val="-2116279880"/>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2C06A-1EFF-4617-9A1C-08B42B1C3002}"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1CBEBC19-DEC1-4731-9B4E-E1DB2BFA01B9}">
      <dgm:prSet phldrT="[Text]"/>
      <dgm:spPr/>
      <dgm:t>
        <a:bodyPr/>
        <a:lstStyle/>
        <a:p>
          <a:r>
            <a:rPr lang="en-US" dirty="0" smtClean="0"/>
            <a:t>Training set</a:t>
          </a:r>
          <a:endParaRPr lang="en-US" dirty="0"/>
        </a:p>
      </dgm:t>
    </dgm:pt>
    <dgm:pt modelId="{92127A49-431A-4FF4-94F1-802AD690FF2F}" type="parTrans" cxnId="{FBBA9245-B392-411D-8706-36BEDABD4CD4}">
      <dgm:prSet/>
      <dgm:spPr/>
      <dgm:t>
        <a:bodyPr/>
        <a:lstStyle/>
        <a:p>
          <a:endParaRPr lang="en-US"/>
        </a:p>
      </dgm:t>
    </dgm:pt>
    <dgm:pt modelId="{E485AA08-3A10-463D-A4FA-D51CF4E1B7B2}" type="sibTrans" cxnId="{FBBA9245-B392-411D-8706-36BEDABD4CD4}">
      <dgm:prSet/>
      <dgm:spPr/>
      <dgm:t>
        <a:bodyPr/>
        <a:lstStyle/>
        <a:p>
          <a:endParaRPr lang="en-US"/>
        </a:p>
      </dgm:t>
    </dgm:pt>
    <dgm:pt modelId="{ED5D421F-9A7E-45B6-97D2-491B4E5CB8B4}">
      <dgm:prSet phldrT="[Text]"/>
      <dgm:spPr/>
      <dgm:t>
        <a:bodyPr/>
        <a:lstStyle/>
        <a:p>
          <a:r>
            <a:rPr lang="en-US" dirty="0" smtClean="0"/>
            <a:t>Provided by whoever defines the task</a:t>
          </a:r>
          <a:endParaRPr lang="en-US" dirty="0"/>
        </a:p>
      </dgm:t>
    </dgm:pt>
    <dgm:pt modelId="{65AE600B-9988-4444-BC8B-EA3A2BBACFC6}" type="parTrans" cxnId="{E5D09A33-168F-4162-A552-EACC450E0FDF}">
      <dgm:prSet/>
      <dgm:spPr/>
      <dgm:t>
        <a:bodyPr/>
        <a:lstStyle/>
        <a:p>
          <a:endParaRPr lang="en-US"/>
        </a:p>
      </dgm:t>
    </dgm:pt>
    <dgm:pt modelId="{B6A2A12D-8245-486D-BA2B-52C7B254EC49}" type="sibTrans" cxnId="{E5D09A33-168F-4162-A552-EACC450E0FDF}">
      <dgm:prSet/>
      <dgm:spPr/>
      <dgm:t>
        <a:bodyPr/>
        <a:lstStyle/>
        <a:p>
          <a:endParaRPr lang="en-US"/>
        </a:p>
      </dgm:t>
    </dgm:pt>
    <dgm:pt modelId="{C42A2CD3-100F-48EC-8647-75179B8B5742}">
      <dgm:prSet phldrT="[Text]"/>
      <dgm:spPr/>
      <dgm:t>
        <a:bodyPr/>
        <a:lstStyle/>
        <a:p>
          <a:r>
            <a:rPr lang="en-US" dirty="0" smtClean="0"/>
            <a:t>Initial programs</a:t>
          </a:r>
          <a:endParaRPr lang="en-US" dirty="0"/>
        </a:p>
      </dgm:t>
    </dgm:pt>
    <dgm:pt modelId="{90CA3A13-AD68-4F16-950D-6B3DD5B6C8D1}" type="parTrans" cxnId="{361CDEBA-34D5-4B0B-9DFF-E20641B56AD9}">
      <dgm:prSet/>
      <dgm:spPr/>
      <dgm:t>
        <a:bodyPr/>
        <a:lstStyle/>
        <a:p>
          <a:endParaRPr lang="en-US"/>
        </a:p>
      </dgm:t>
    </dgm:pt>
    <dgm:pt modelId="{6972E4D5-3C17-464E-92DD-979FF8ED5AEA}" type="sibTrans" cxnId="{361CDEBA-34D5-4B0B-9DFF-E20641B56AD9}">
      <dgm:prSet/>
      <dgm:spPr/>
      <dgm:t>
        <a:bodyPr/>
        <a:lstStyle/>
        <a:p>
          <a:endParaRPr lang="en-US"/>
        </a:p>
      </dgm:t>
    </dgm:pt>
    <dgm:pt modelId="{A7CA7669-5EBE-4AA4-B09A-A5D92AB037C9}">
      <dgm:prSet phldrT="[Text]"/>
      <dgm:spPr/>
      <dgm:t>
        <a:bodyPr/>
        <a:lstStyle/>
        <a:p>
          <a:r>
            <a:rPr lang="en-US" dirty="0" smtClean="0"/>
            <a:t>Get something right</a:t>
          </a:r>
          <a:endParaRPr lang="en-US" dirty="0"/>
        </a:p>
      </dgm:t>
    </dgm:pt>
    <dgm:pt modelId="{BC65A238-33BC-4C10-81D1-BBF3B8EE80BE}" type="parTrans" cxnId="{607E2BD6-6DE7-472A-8C35-E74288C2923B}">
      <dgm:prSet/>
      <dgm:spPr/>
      <dgm:t>
        <a:bodyPr/>
        <a:lstStyle/>
        <a:p>
          <a:endParaRPr lang="en-US"/>
        </a:p>
      </dgm:t>
    </dgm:pt>
    <dgm:pt modelId="{C5CC2B85-396E-4F70-B6A3-00E4053D00A5}" type="sibTrans" cxnId="{607E2BD6-6DE7-472A-8C35-E74288C2923B}">
      <dgm:prSet/>
      <dgm:spPr/>
      <dgm:t>
        <a:bodyPr/>
        <a:lstStyle/>
        <a:p>
          <a:endParaRPr lang="en-US"/>
        </a:p>
      </dgm:t>
    </dgm:pt>
    <dgm:pt modelId="{99C814F8-6071-4237-9AA1-189019FFAEC9}">
      <dgm:prSet phldrT="[Text]"/>
      <dgm:spPr/>
      <dgm:t>
        <a:bodyPr/>
        <a:lstStyle/>
        <a:p>
          <a:r>
            <a:rPr lang="en-US" dirty="0" smtClean="0"/>
            <a:t>Specification</a:t>
          </a:r>
          <a:endParaRPr lang="en-US" dirty="0"/>
        </a:p>
      </dgm:t>
    </dgm:pt>
    <dgm:pt modelId="{BBC370CB-362A-4602-8899-6AB6A93B4258}" type="parTrans" cxnId="{32CA7050-B3AE-4B15-B0AA-62B4BE8ECE0A}">
      <dgm:prSet/>
      <dgm:spPr/>
      <dgm:t>
        <a:bodyPr/>
        <a:lstStyle/>
        <a:p>
          <a:endParaRPr lang="en-US"/>
        </a:p>
      </dgm:t>
    </dgm:pt>
    <dgm:pt modelId="{DAF3146A-897E-48EC-BDFA-CFDEC00C9D95}" type="sibTrans" cxnId="{32CA7050-B3AE-4B15-B0AA-62B4BE8ECE0A}">
      <dgm:prSet/>
      <dgm:spPr/>
      <dgm:t>
        <a:bodyPr/>
        <a:lstStyle/>
        <a:p>
          <a:endParaRPr lang="en-US"/>
        </a:p>
      </dgm:t>
    </dgm:pt>
    <dgm:pt modelId="{EFE5A560-0D78-4673-900E-EB45621E2DAE}">
      <dgm:prSet phldrT="[Text]"/>
      <dgm:spPr/>
      <dgm:t>
        <a:bodyPr/>
        <a:lstStyle/>
        <a:p>
          <a:r>
            <a:rPr lang="en-US" dirty="0" smtClean="0"/>
            <a:t>Textual description</a:t>
          </a:r>
          <a:endParaRPr lang="en-US" dirty="0"/>
        </a:p>
      </dgm:t>
    </dgm:pt>
    <dgm:pt modelId="{DFB9CA29-8539-46FC-9F74-3E25327CBD56}" type="parTrans" cxnId="{AED9FFF8-1C49-42A5-97EA-8C12468BFC84}">
      <dgm:prSet/>
      <dgm:spPr/>
      <dgm:t>
        <a:bodyPr/>
        <a:lstStyle/>
        <a:p>
          <a:endParaRPr lang="en-US"/>
        </a:p>
      </dgm:t>
    </dgm:pt>
    <dgm:pt modelId="{8056A2DD-D936-4C7E-B70D-A9CB62013EF3}" type="sibTrans" cxnId="{AED9FFF8-1C49-42A5-97EA-8C12468BFC84}">
      <dgm:prSet/>
      <dgm:spPr/>
      <dgm:t>
        <a:bodyPr/>
        <a:lstStyle/>
        <a:p>
          <a:endParaRPr lang="en-US"/>
        </a:p>
      </dgm:t>
    </dgm:pt>
    <dgm:pt modelId="{1B02AEC0-FF73-4BD7-A5F6-37C9BFFE0FEC}">
      <dgm:prSet phldrT="[Text]"/>
      <dgm:spPr/>
      <dgm:t>
        <a:bodyPr/>
        <a:lstStyle/>
        <a:p>
          <a:r>
            <a:rPr lang="en-US" dirty="0" smtClean="0"/>
            <a:t>Open to interpretation</a:t>
          </a:r>
          <a:endParaRPr lang="en-US" dirty="0"/>
        </a:p>
      </dgm:t>
    </dgm:pt>
    <dgm:pt modelId="{265EB584-B35F-4D62-9223-26FA13D860DC}" type="parTrans" cxnId="{6C7EA5EF-991B-49E3-956B-0EB4F3E3D85D}">
      <dgm:prSet/>
      <dgm:spPr/>
      <dgm:t>
        <a:bodyPr/>
        <a:lstStyle/>
        <a:p>
          <a:endParaRPr lang="en-US"/>
        </a:p>
      </dgm:t>
    </dgm:pt>
    <dgm:pt modelId="{B1BDB677-0D44-4ECC-9BCB-FBD7578FC091}" type="sibTrans" cxnId="{6C7EA5EF-991B-49E3-956B-0EB4F3E3D85D}">
      <dgm:prSet/>
      <dgm:spPr/>
      <dgm:t>
        <a:bodyPr/>
        <a:lstStyle/>
        <a:p>
          <a:endParaRPr lang="en-US"/>
        </a:p>
      </dgm:t>
    </dgm:pt>
    <dgm:pt modelId="{0040AD3F-44E0-4BA7-9649-8D503B8F4DAD}">
      <dgm:prSet phldrT="[Text]"/>
      <dgm:spPr/>
      <dgm:t>
        <a:bodyPr/>
        <a:lstStyle/>
        <a:p>
          <a:r>
            <a:rPr lang="en-US" dirty="0" smtClean="0"/>
            <a:t>Positive and negative examples</a:t>
          </a:r>
          <a:endParaRPr lang="en-US" dirty="0"/>
        </a:p>
      </dgm:t>
    </dgm:pt>
    <dgm:pt modelId="{DE3389D6-2DD0-4893-8B2F-504CBE87A749}" type="parTrans" cxnId="{B681235E-F722-4251-9CBC-F629ECCB2A8F}">
      <dgm:prSet/>
      <dgm:spPr/>
      <dgm:t>
        <a:bodyPr/>
        <a:lstStyle/>
        <a:p>
          <a:endParaRPr lang="en-US"/>
        </a:p>
      </dgm:t>
    </dgm:pt>
    <dgm:pt modelId="{6B36D632-D50D-4F6B-86BD-45230CF5A3C5}" type="sibTrans" cxnId="{B681235E-F722-4251-9CBC-F629ECCB2A8F}">
      <dgm:prSet/>
      <dgm:spPr/>
      <dgm:t>
        <a:bodyPr/>
        <a:lstStyle/>
        <a:p>
          <a:endParaRPr lang="en-US"/>
        </a:p>
      </dgm:t>
    </dgm:pt>
    <dgm:pt modelId="{9B1D61C1-2B34-4316-891F-0B6E222FF51E}">
      <dgm:prSet phldrT="[Text]"/>
      <dgm:spPr/>
      <dgm:t>
        <a:bodyPr/>
        <a:lstStyle/>
        <a:p>
          <a:r>
            <a:rPr lang="en-US" dirty="0" smtClean="0"/>
            <a:t>But usually get something wrong</a:t>
          </a:r>
          <a:endParaRPr lang="en-US" dirty="0"/>
        </a:p>
      </dgm:t>
    </dgm:pt>
    <dgm:pt modelId="{02EF5710-4D78-489E-8469-2A73B30EA072}" type="parTrans" cxnId="{342F4962-4398-4328-91AF-17723C705B28}">
      <dgm:prSet/>
      <dgm:spPr/>
      <dgm:t>
        <a:bodyPr/>
        <a:lstStyle/>
        <a:p>
          <a:endParaRPr lang="en-US"/>
        </a:p>
      </dgm:t>
    </dgm:pt>
    <dgm:pt modelId="{29AF534B-3D43-42A1-890A-B30B5928CEA6}" type="sibTrans" cxnId="{342F4962-4398-4328-91AF-17723C705B28}">
      <dgm:prSet/>
      <dgm:spPr/>
      <dgm:t>
        <a:bodyPr/>
        <a:lstStyle/>
        <a:p>
          <a:endParaRPr lang="en-US"/>
        </a:p>
      </dgm:t>
    </dgm:pt>
    <dgm:pt modelId="{F2981EED-F1BD-469F-BA10-6D74F4238B05}" type="pres">
      <dgm:prSet presAssocID="{E002C06A-1EFF-4617-9A1C-08B42B1C3002}" presName="linear" presStyleCnt="0">
        <dgm:presLayoutVars>
          <dgm:animLvl val="lvl"/>
          <dgm:resizeHandles val="exact"/>
        </dgm:presLayoutVars>
      </dgm:prSet>
      <dgm:spPr/>
      <dgm:t>
        <a:bodyPr/>
        <a:lstStyle/>
        <a:p>
          <a:endParaRPr lang="en-US"/>
        </a:p>
      </dgm:t>
    </dgm:pt>
    <dgm:pt modelId="{368774F2-7C0B-4BDB-AEE3-6B44DBF4F1A1}" type="pres">
      <dgm:prSet presAssocID="{99C814F8-6071-4237-9AA1-189019FFAEC9}" presName="parentText" presStyleLbl="node1" presStyleIdx="0" presStyleCnt="3">
        <dgm:presLayoutVars>
          <dgm:chMax val="0"/>
          <dgm:bulletEnabled val="1"/>
        </dgm:presLayoutVars>
      </dgm:prSet>
      <dgm:spPr/>
      <dgm:t>
        <a:bodyPr/>
        <a:lstStyle/>
        <a:p>
          <a:endParaRPr lang="en-US"/>
        </a:p>
      </dgm:t>
    </dgm:pt>
    <dgm:pt modelId="{CDF54A9C-0FB4-485C-BB0B-21D0FFAF6FD1}" type="pres">
      <dgm:prSet presAssocID="{99C814F8-6071-4237-9AA1-189019FFAEC9}" presName="childText" presStyleLbl="revTx" presStyleIdx="0" presStyleCnt="3">
        <dgm:presLayoutVars>
          <dgm:bulletEnabled val="1"/>
        </dgm:presLayoutVars>
      </dgm:prSet>
      <dgm:spPr/>
      <dgm:t>
        <a:bodyPr/>
        <a:lstStyle/>
        <a:p>
          <a:endParaRPr lang="en-US"/>
        </a:p>
      </dgm:t>
    </dgm:pt>
    <dgm:pt modelId="{E49337A5-E80C-46E2-AC11-0B4114311716}" type="pres">
      <dgm:prSet presAssocID="{1CBEBC19-DEC1-4731-9B4E-E1DB2BFA01B9}" presName="parentText" presStyleLbl="node1" presStyleIdx="1" presStyleCnt="3">
        <dgm:presLayoutVars>
          <dgm:chMax val="0"/>
          <dgm:bulletEnabled val="1"/>
        </dgm:presLayoutVars>
      </dgm:prSet>
      <dgm:spPr/>
      <dgm:t>
        <a:bodyPr/>
        <a:lstStyle/>
        <a:p>
          <a:endParaRPr lang="en-US"/>
        </a:p>
      </dgm:t>
    </dgm:pt>
    <dgm:pt modelId="{83FCAA4A-A68E-4885-947B-DA29380B65BC}" type="pres">
      <dgm:prSet presAssocID="{1CBEBC19-DEC1-4731-9B4E-E1DB2BFA01B9}" presName="childText" presStyleLbl="revTx" presStyleIdx="1" presStyleCnt="3">
        <dgm:presLayoutVars>
          <dgm:bulletEnabled val="1"/>
        </dgm:presLayoutVars>
      </dgm:prSet>
      <dgm:spPr/>
      <dgm:t>
        <a:bodyPr/>
        <a:lstStyle/>
        <a:p>
          <a:endParaRPr lang="en-US"/>
        </a:p>
      </dgm:t>
    </dgm:pt>
    <dgm:pt modelId="{C9D15268-2541-41B9-9CD4-D96B2846B3F6}" type="pres">
      <dgm:prSet presAssocID="{C42A2CD3-100F-48EC-8647-75179B8B5742}" presName="parentText" presStyleLbl="node1" presStyleIdx="2" presStyleCnt="3" custLinFactNeighborY="1107">
        <dgm:presLayoutVars>
          <dgm:chMax val="0"/>
          <dgm:bulletEnabled val="1"/>
        </dgm:presLayoutVars>
      </dgm:prSet>
      <dgm:spPr/>
      <dgm:t>
        <a:bodyPr/>
        <a:lstStyle/>
        <a:p>
          <a:endParaRPr lang="en-US"/>
        </a:p>
      </dgm:t>
    </dgm:pt>
    <dgm:pt modelId="{01ED53B7-8D08-405A-B594-F14CDA720F06}" type="pres">
      <dgm:prSet presAssocID="{C42A2CD3-100F-48EC-8647-75179B8B5742}" presName="childText" presStyleLbl="revTx" presStyleIdx="2" presStyleCnt="3">
        <dgm:presLayoutVars>
          <dgm:bulletEnabled val="1"/>
        </dgm:presLayoutVars>
      </dgm:prSet>
      <dgm:spPr/>
      <dgm:t>
        <a:bodyPr/>
        <a:lstStyle/>
        <a:p>
          <a:endParaRPr lang="en-US"/>
        </a:p>
      </dgm:t>
    </dgm:pt>
  </dgm:ptLst>
  <dgm:cxnLst>
    <dgm:cxn modelId="{EB14F02D-389E-4F01-A83F-7528AAD4E2F0}" type="presOf" srcId="{1CBEBC19-DEC1-4731-9B4E-E1DB2BFA01B9}" destId="{E49337A5-E80C-46E2-AC11-0B4114311716}" srcOrd="0" destOrd="0" presId="urn:microsoft.com/office/officeart/2005/8/layout/vList2"/>
    <dgm:cxn modelId="{0B3A05AB-9C48-46E9-A3FD-FBC100F69537}" type="presOf" srcId="{ED5D421F-9A7E-45B6-97D2-491B4E5CB8B4}" destId="{83FCAA4A-A68E-4885-947B-DA29380B65BC}" srcOrd="0" destOrd="0" presId="urn:microsoft.com/office/officeart/2005/8/layout/vList2"/>
    <dgm:cxn modelId="{32CA7050-B3AE-4B15-B0AA-62B4BE8ECE0A}" srcId="{E002C06A-1EFF-4617-9A1C-08B42B1C3002}" destId="{99C814F8-6071-4237-9AA1-189019FFAEC9}" srcOrd="0" destOrd="0" parTransId="{BBC370CB-362A-4602-8899-6AB6A93B4258}" sibTransId="{DAF3146A-897E-48EC-BDFA-CFDEC00C9D95}"/>
    <dgm:cxn modelId="{C78C178B-A4C5-437B-AC5C-5A70C3C27400}" type="presOf" srcId="{E002C06A-1EFF-4617-9A1C-08B42B1C3002}" destId="{F2981EED-F1BD-469F-BA10-6D74F4238B05}" srcOrd="0" destOrd="0" presId="urn:microsoft.com/office/officeart/2005/8/layout/vList2"/>
    <dgm:cxn modelId="{C178CB92-2025-4252-A5C9-E3452147FD3E}" type="presOf" srcId="{EFE5A560-0D78-4673-900E-EB45621E2DAE}" destId="{CDF54A9C-0FB4-485C-BB0B-21D0FFAF6FD1}" srcOrd="0" destOrd="0" presId="urn:microsoft.com/office/officeart/2005/8/layout/vList2"/>
    <dgm:cxn modelId="{5A9D4820-1307-44A8-85E0-CBA57B8DCDAB}" type="presOf" srcId="{C42A2CD3-100F-48EC-8647-75179B8B5742}" destId="{C9D15268-2541-41B9-9CD4-D96B2846B3F6}" srcOrd="0" destOrd="0" presId="urn:microsoft.com/office/officeart/2005/8/layout/vList2"/>
    <dgm:cxn modelId="{5B4E921F-CE70-43DB-BE59-13137BC832A5}" type="presOf" srcId="{A7CA7669-5EBE-4AA4-B09A-A5D92AB037C9}" destId="{01ED53B7-8D08-405A-B594-F14CDA720F06}" srcOrd="0" destOrd="0" presId="urn:microsoft.com/office/officeart/2005/8/layout/vList2"/>
    <dgm:cxn modelId="{7DB55AD2-D48B-42EA-BBA9-27F86BB6F0C1}" type="presOf" srcId="{99C814F8-6071-4237-9AA1-189019FFAEC9}" destId="{368774F2-7C0B-4BDB-AEE3-6B44DBF4F1A1}" srcOrd="0" destOrd="0" presId="urn:microsoft.com/office/officeart/2005/8/layout/vList2"/>
    <dgm:cxn modelId="{B7E80E6D-4EDA-4248-B929-15CD8F3F3325}" type="presOf" srcId="{9B1D61C1-2B34-4316-891F-0B6E222FF51E}" destId="{01ED53B7-8D08-405A-B594-F14CDA720F06}" srcOrd="0" destOrd="1" presId="urn:microsoft.com/office/officeart/2005/8/layout/vList2"/>
    <dgm:cxn modelId="{FBBA9245-B392-411D-8706-36BEDABD4CD4}" srcId="{E002C06A-1EFF-4617-9A1C-08B42B1C3002}" destId="{1CBEBC19-DEC1-4731-9B4E-E1DB2BFA01B9}" srcOrd="1" destOrd="0" parTransId="{92127A49-431A-4FF4-94F1-802AD690FF2F}" sibTransId="{E485AA08-3A10-463D-A4FA-D51CF4E1B7B2}"/>
    <dgm:cxn modelId="{6C7EA5EF-991B-49E3-956B-0EB4F3E3D85D}" srcId="{99C814F8-6071-4237-9AA1-189019FFAEC9}" destId="{1B02AEC0-FF73-4BD7-A5F6-37C9BFFE0FEC}" srcOrd="1" destOrd="0" parTransId="{265EB584-B35F-4D62-9223-26FA13D860DC}" sibTransId="{B1BDB677-0D44-4ECC-9BCB-FBD7578FC091}"/>
    <dgm:cxn modelId="{361CDEBA-34D5-4B0B-9DFF-E20641B56AD9}" srcId="{E002C06A-1EFF-4617-9A1C-08B42B1C3002}" destId="{C42A2CD3-100F-48EC-8647-75179B8B5742}" srcOrd="2" destOrd="0" parTransId="{90CA3A13-AD68-4F16-950D-6B3DD5B6C8D1}" sibTransId="{6972E4D5-3C17-464E-92DD-979FF8ED5AEA}"/>
    <dgm:cxn modelId="{342F4962-4398-4328-91AF-17723C705B28}" srcId="{C42A2CD3-100F-48EC-8647-75179B8B5742}" destId="{9B1D61C1-2B34-4316-891F-0B6E222FF51E}" srcOrd="1" destOrd="0" parTransId="{02EF5710-4D78-489E-8469-2A73B30EA072}" sibTransId="{29AF534B-3D43-42A1-890A-B30B5928CEA6}"/>
    <dgm:cxn modelId="{0EAF490F-45A6-483C-B125-01D01409BCBB}" type="presOf" srcId="{1B02AEC0-FF73-4BD7-A5F6-37C9BFFE0FEC}" destId="{CDF54A9C-0FB4-485C-BB0B-21D0FFAF6FD1}" srcOrd="0" destOrd="1" presId="urn:microsoft.com/office/officeart/2005/8/layout/vList2"/>
    <dgm:cxn modelId="{367152AD-FB68-4DE3-9412-8CDDBF93A3C9}" type="presOf" srcId="{0040AD3F-44E0-4BA7-9649-8D503B8F4DAD}" destId="{83FCAA4A-A68E-4885-947B-DA29380B65BC}" srcOrd="0" destOrd="1" presId="urn:microsoft.com/office/officeart/2005/8/layout/vList2"/>
    <dgm:cxn modelId="{B681235E-F722-4251-9CBC-F629ECCB2A8F}" srcId="{1CBEBC19-DEC1-4731-9B4E-E1DB2BFA01B9}" destId="{0040AD3F-44E0-4BA7-9649-8D503B8F4DAD}" srcOrd="1" destOrd="0" parTransId="{DE3389D6-2DD0-4893-8B2F-504CBE87A749}" sibTransId="{6B36D632-D50D-4F6B-86BD-45230CF5A3C5}"/>
    <dgm:cxn modelId="{AED9FFF8-1C49-42A5-97EA-8C12468BFC84}" srcId="{99C814F8-6071-4237-9AA1-189019FFAEC9}" destId="{EFE5A560-0D78-4673-900E-EB45621E2DAE}" srcOrd="0" destOrd="0" parTransId="{DFB9CA29-8539-46FC-9F74-3E25327CBD56}" sibTransId="{8056A2DD-D936-4C7E-B70D-A9CB62013EF3}"/>
    <dgm:cxn modelId="{E5D09A33-168F-4162-A552-EACC450E0FDF}" srcId="{1CBEBC19-DEC1-4731-9B4E-E1DB2BFA01B9}" destId="{ED5D421F-9A7E-45B6-97D2-491B4E5CB8B4}" srcOrd="0" destOrd="0" parTransId="{65AE600B-9988-4444-BC8B-EA3A2BBACFC6}" sibTransId="{B6A2A12D-8245-486D-BA2B-52C7B254EC49}"/>
    <dgm:cxn modelId="{607E2BD6-6DE7-472A-8C35-E74288C2923B}" srcId="{C42A2CD3-100F-48EC-8647-75179B8B5742}" destId="{A7CA7669-5EBE-4AA4-B09A-A5D92AB037C9}" srcOrd="0" destOrd="0" parTransId="{BC65A238-33BC-4C10-81D1-BBF3B8EE80BE}" sibTransId="{C5CC2B85-396E-4F70-B6A3-00E4053D00A5}"/>
    <dgm:cxn modelId="{2685553D-2A63-4965-9F94-3516490CDF45}" type="presParOf" srcId="{F2981EED-F1BD-469F-BA10-6D74F4238B05}" destId="{368774F2-7C0B-4BDB-AEE3-6B44DBF4F1A1}" srcOrd="0" destOrd="0" presId="urn:microsoft.com/office/officeart/2005/8/layout/vList2"/>
    <dgm:cxn modelId="{9F51F0B1-ACA8-4ECE-B708-B1B50A8EF8E4}" type="presParOf" srcId="{F2981EED-F1BD-469F-BA10-6D74F4238B05}" destId="{CDF54A9C-0FB4-485C-BB0B-21D0FFAF6FD1}" srcOrd="1" destOrd="0" presId="urn:microsoft.com/office/officeart/2005/8/layout/vList2"/>
    <dgm:cxn modelId="{0203DD9E-E73D-4074-A7F1-A82562B3C231}" type="presParOf" srcId="{F2981EED-F1BD-469F-BA10-6D74F4238B05}" destId="{E49337A5-E80C-46E2-AC11-0B4114311716}" srcOrd="2" destOrd="0" presId="urn:microsoft.com/office/officeart/2005/8/layout/vList2"/>
    <dgm:cxn modelId="{5E08B1B8-58D1-4B58-BE0C-52E1DF7B16B8}" type="presParOf" srcId="{F2981EED-F1BD-469F-BA10-6D74F4238B05}" destId="{83FCAA4A-A68E-4885-947B-DA29380B65BC}" srcOrd="3" destOrd="0" presId="urn:microsoft.com/office/officeart/2005/8/layout/vList2"/>
    <dgm:cxn modelId="{BDA4C72F-2C95-401A-A762-A358AC328B9D}" type="presParOf" srcId="{F2981EED-F1BD-469F-BA10-6D74F4238B05}" destId="{C9D15268-2541-41B9-9CD4-D96B2846B3F6}" srcOrd="4" destOrd="0" presId="urn:microsoft.com/office/officeart/2005/8/layout/vList2"/>
    <dgm:cxn modelId="{28AAC596-10CF-4B7C-BB16-820194C7BD30}" type="presParOf" srcId="{F2981EED-F1BD-469F-BA10-6D74F4238B05}" destId="{01ED53B7-8D08-405A-B594-F14CDA720F0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E733F-AB1A-4150-9747-7EF689A87048}" type="doc">
      <dgm:prSet loTypeId="urn:microsoft.com/office/officeart/2005/8/layout/cycle1" loCatId="cycle" qsTypeId="urn:microsoft.com/office/officeart/2005/8/quickstyle/simple1" qsCatId="simple" csTypeId="urn:microsoft.com/office/officeart/2005/8/colors/colorful1#4" csCatId="colorful" phldr="1"/>
      <dgm:spPr/>
      <dgm:t>
        <a:bodyPr/>
        <a:lstStyle/>
        <a:p>
          <a:endParaRPr lang="en-US"/>
        </a:p>
      </dgm:t>
    </dgm:pt>
    <dgm:pt modelId="{82D586BA-808A-4E4F-9A8B-8FAF977D570C}">
      <dgm:prSet phldrT="[Text]" custT="1"/>
      <dgm:spPr/>
      <dgm:t>
        <a:bodyPr/>
        <a:lstStyle/>
        <a:p>
          <a:r>
            <a:rPr lang="en-US" sz="2400" dirty="0" smtClean="0">
              <a:latin typeface="Calibri Light" panose="020F0302020204030204" pitchFamily="34" charset="0"/>
            </a:rPr>
            <a:t>Shuffle / Mutate</a:t>
          </a:r>
        </a:p>
      </dgm:t>
    </dgm:pt>
    <dgm:pt modelId="{9184994E-B192-4AF5-853C-E69882651073}" type="parTrans" cxnId="{B13C0427-4B69-43AB-A9E5-A0B327DE0C4E}">
      <dgm:prSet/>
      <dgm:spPr/>
      <dgm:t>
        <a:bodyPr/>
        <a:lstStyle/>
        <a:p>
          <a:endParaRPr lang="en-US" sz="1600">
            <a:latin typeface="Calibri Light" panose="020F0302020204030204" pitchFamily="34" charset="0"/>
          </a:endParaRPr>
        </a:p>
      </dgm:t>
    </dgm:pt>
    <dgm:pt modelId="{C386EA38-717C-4DCC-948B-842080627129}" type="sibTrans" cxnId="{B13C0427-4B69-43AB-A9E5-A0B327DE0C4E}">
      <dgm:prSet/>
      <dgm:spPr/>
      <dgm:t>
        <a:bodyPr/>
        <a:lstStyle/>
        <a:p>
          <a:endParaRPr lang="en-US" sz="1600">
            <a:latin typeface="Calibri Light" panose="020F0302020204030204" pitchFamily="34" charset="0"/>
          </a:endParaRPr>
        </a:p>
      </dgm:t>
    </dgm:pt>
    <dgm:pt modelId="{A047C09E-0E6E-4177-BD15-41825C923A14}">
      <dgm:prSet phldrT="[Text]" custT="1"/>
      <dgm:spPr/>
      <dgm:t>
        <a:bodyPr/>
        <a:lstStyle/>
        <a:p>
          <a:r>
            <a:rPr lang="en-US" sz="2400" dirty="0" smtClean="0">
              <a:latin typeface="Calibri Light" panose="020F0302020204030204" pitchFamily="34" charset="0"/>
            </a:rPr>
            <a:t>Refine training set</a:t>
          </a:r>
          <a:endParaRPr lang="en-US" sz="2400" dirty="0">
            <a:latin typeface="Calibri Light" panose="020F0302020204030204" pitchFamily="34" charset="0"/>
          </a:endParaRPr>
        </a:p>
      </dgm:t>
    </dgm:pt>
    <dgm:pt modelId="{51FA6915-D85E-4118-85CC-D3848F8C8EF3}" type="parTrans" cxnId="{67EA432D-29C7-4170-94A7-C51C5278CE36}">
      <dgm:prSet/>
      <dgm:spPr/>
      <dgm:t>
        <a:bodyPr/>
        <a:lstStyle/>
        <a:p>
          <a:endParaRPr lang="en-US" sz="1600">
            <a:latin typeface="Calibri Light" panose="020F0302020204030204" pitchFamily="34" charset="0"/>
          </a:endParaRPr>
        </a:p>
      </dgm:t>
    </dgm:pt>
    <dgm:pt modelId="{06091F98-FF2E-412E-8592-BD7E7ABB385C}" type="sibTrans" cxnId="{67EA432D-29C7-4170-94A7-C51C5278CE36}">
      <dgm:prSet/>
      <dgm:spPr/>
      <dgm:t>
        <a:bodyPr/>
        <a:lstStyle/>
        <a:p>
          <a:endParaRPr lang="en-US" sz="1600">
            <a:latin typeface="Calibri Light" panose="020F0302020204030204" pitchFamily="34" charset="0"/>
          </a:endParaRPr>
        </a:p>
      </dgm:t>
    </dgm:pt>
    <dgm:pt modelId="{5F77D545-A6BD-4C4C-8A1D-168C37F21A80}">
      <dgm:prSet phldrT="[Text]" custT="1"/>
      <dgm:spPr/>
      <dgm:t>
        <a:bodyPr/>
        <a:lstStyle/>
        <a:p>
          <a:r>
            <a:rPr lang="en-US" sz="2400" dirty="0" smtClean="0">
              <a:latin typeface="Calibri Light" panose="020F0302020204030204" pitchFamily="34" charset="0"/>
            </a:rPr>
            <a:t>Select successful candidates</a:t>
          </a:r>
          <a:endParaRPr lang="en-US" sz="2400" dirty="0">
            <a:latin typeface="Calibri Light" panose="020F0302020204030204" pitchFamily="34" charset="0"/>
          </a:endParaRPr>
        </a:p>
      </dgm:t>
    </dgm:pt>
    <dgm:pt modelId="{71713B66-D33A-4909-8E05-65AAF6921D69}" type="parTrans" cxnId="{57A31E6E-B6CE-4017-86E5-21D9BF65F488}">
      <dgm:prSet/>
      <dgm:spPr/>
      <dgm:t>
        <a:bodyPr/>
        <a:lstStyle/>
        <a:p>
          <a:endParaRPr lang="en-US" sz="1600">
            <a:latin typeface="Calibri Light" panose="020F0302020204030204" pitchFamily="34" charset="0"/>
          </a:endParaRPr>
        </a:p>
      </dgm:t>
    </dgm:pt>
    <dgm:pt modelId="{EFC03DE4-0672-4DB2-96BF-BADB16D3498C}" type="sibTrans" cxnId="{57A31E6E-B6CE-4017-86E5-21D9BF65F488}">
      <dgm:prSet/>
      <dgm:spPr/>
      <dgm:t>
        <a:bodyPr/>
        <a:lstStyle/>
        <a:p>
          <a:endParaRPr lang="en-US" sz="1600">
            <a:latin typeface="Calibri Light" panose="020F0302020204030204" pitchFamily="34" charset="0"/>
          </a:endParaRPr>
        </a:p>
      </dgm:t>
    </dgm:pt>
    <dgm:pt modelId="{F5B0E530-B7EF-4A85-B6FB-F529DF144142}">
      <dgm:prSet phldrT="[Text]" custT="1"/>
      <dgm:spPr/>
      <dgm:t>
        <a:bodyPr/>
        <a:lstStyle/>
        <a:p>
          <a:r>
            <a:rPr lang="en-US" sz="2400" dirty="0" smtClean="0">
              <a:latin typeface="Calibri Light" panose="020F0302020204030204" pitchFamily="34" charset="0"/>
            </a:rPr>
            <a:t>Assess fitness</a:t>
          </a:r>
          <a:endParaRPr lang="en-US" sz="2400" dirty="0">
            <a:latin typeface="Calibri Light" panose="020F0302020204030204" pitchFamily="34" charset="0"/>
          </a:endParaRPr>
        </a:p>
      </dgm:t>
    </dgm:pt>
    <dgm:pt modelId="{FCB00B51-BD1B-42CA-BBFB-F021F8D55EAF}" type="parTrans" cxnId="{7F27B39B-B00D-4760-8AE2-ABF8B830FE35}">
      <dgm:prSet/>
      <dgm:spPr/>
      <dgm:t>
        <a:bodyPr/>
        <a:lstStyle/>
        <a:p>
          <a:endParaRPr lang="en-US" sz="1600">
            <a:latin typeface="Calibri Light" panose="020F0302020204030204" pitchFamily="34" charset="0"/>
          </a:endParaRPr>
        </a:p>
      </dgm:t>
    </dgm:pt>
    <dgm:pt modelId="{EE393D46-0E66-486B-96A0-B01DE76D555C}" type="sibTrans" cxnId="{7F27B39B-B00D-4760-8AE2-ABF8B830FE35}">
      <dgm:prSet/>
      <dgm:spPr/>
      <dgm:t>
        <a:bodyPr/>
        <a:lstStyle/>
        <a:p>
          <a:endParaRPr lang="en-US" sz="1600">
            <a:latin typeface="Calibri Light" panose="020F0302020204030204" pitchFamily="34" charset="0"/>
          </a:endParaRPr>
        </a:p>
      </dgm:t>
    </dgm:pt>
    <dgm:pt modelId="{F0208ED4-6190-48E8-B3A6-B64CC2E0E822}" type="pres">
      <dgm:prSet presAssocID="{774E733F-AB1A-4150-9747-7EF689A87048}" presName="cycle" presStyleCnt="0">
        <dgm:presLayoutVars>
          <dgm:dir/>
          <dgm:resizeHandles val="exact"/>
        </dgm:presLayoutVars>
      </dgm:prSet>
      <dgm:spPr/>
      <dgm:t>
        <a:bodyPr/>
        <a:lstStyle/>
        <a:p>
          <a:endParaRPr lang="en-US"/>
        </a:p>
      </dgm:t>
    </dgm:pt>
    <dgm:pt modelId="{BFA339CE-E4EF-4875-AD6E-A57704083E2C}" type="pres">
      <dgm:prSet presAssocID="{82D586BA-808A-4E4F-9A8B-8FAF977D570C}" presName="dummy" presStyleCnt="0"/>
      <dgm:spPr/>
    </dgm:pt>
    <dgm:pt modelId="{8BCBFD43-741E-44AF-9671-6B5D27C3A6A5}" type="pres">
      <dgm:prSet presAssocID="{82D586BA-808A-4E4F-9A8B-8FAF977D570C}" presName="node" presStyleLbl="revTx" presStyleIdx="0" presStyleCnt="4">
        <dgm:presLayoutVars>
          <dgm:bulletEnabled val="1"/>
        </dgm:presLayoutVars>
      </dgm:prSet>
      <dgm:spPr/>
      <dgm:t>
        <a:bodyPr/>
        <a:lstStyle/>
        <a:p>
          <a:endParaRPr lang="en-US"/>
        </a:p>
      </dgm:t>
    </dgm:pt>
    <dgm:pt modelId="{233FE480-45B9-46DC-98E7-D24F20EC61AC}" type="pres">
      <dgm:prSet presAssocID="{C386EA38-717C-4DCC-948B-842080627129}" presName="sibTrans" presStyleLbl="node1" presStyleIdx="0" presStyleCnt="4"/>
      <dgm:spPr/>
      <dgm:t>
        <a:bodyPr/>
        <a:lstStyle/>
        <a:p>
          <a:endParaRPr lang="en-US"/>
        </a:p>
      </dgm:t>
    </dgm:pt>
    <dgm:pt modelId="{10ACC9FB-E9F2-45B7-BD9F-9F79E2E39AA9}" type="pres">
      <dgm:prSet presAssocID="{A047C09E-0E6E-4177-BD15-41825C923A14}" presName="dummy" presStyleCnt="0"/>
      <dgm:spPr/>
    </dgm:pt>
    <dgm:pt modelId="{C258C18D-DF74-4091-84CE-A65E71EC5CFE}" type="pres">
      <dgm:prSet presAssocID="{A047C09E-0E6E-4177-BD15-41825C923A14}" presName="node" presStyleLbl="revTx" presStyleIdx="1" presStyleCnt="4">
        <dgm:presLayoutVars>
          <dgm:bulletEnabled val="1"/>
        </dgm:presLayoutVars>
      </dgm:prSet>
      <dgm:spPr/>
      <dgm:t>
        <a:bodyPr/>
        <a:lstStyle/>
        <a:p>
          <a:endParaRPr lang="en-US"/>
        </a:p>
      </dgm:t>
    </dgm:pt>
    <dgm:pt modelId="{D580A279-2E64-4D80-9D2B-D29E74F2BBFC}" type="pres">
      <dgm:prSet presAssocID="{06091F98-FF2E-412E-8592-BD7E7ABB385C}" presName="sibTrans" presStyleLbl="node1" presStyleIdx="1" presStyleCnt="4"/>
      <dgm:spPr/>
      <dgm:t>
        <a:bodyPr/>
        <a:lstStyle/>
        <a:p>
          <a:endParaRPr lang="en-US"/>
        </a:p>
      </dgm:t>
    </dgm:pt>
    <dgm:pt modelId="{83D38DAC-574F-4E73-BA1D-CFABCF54F543}" type="pres">
      <dgm:prSet presAssocID="{F5B0E530-B7EF-4A85-B6FB-F529DF144142}" presName="dummy" presStyleCnt="0"/>
      <dgm:spPr/>
    </dgm:pt>
    <dgm:pt modelId="{08034F58-6FF1-4B9B-BAF6-B8AAF16908DD}" type="pres">
      <dgm:prSet presAssocID="{F5B0E530-B7EF-4A85-B6FB-F529DF144142}" presName="node" presStyleLbl="revTx" presStyleIdx="2" presStyleCnt="4">
        <dgm:presLayoutVars>
          <dgm:bulletEnabled val="1"/>
        </dgm:presLayoutVars>
      </dgm:prSet>
      <dgm:spPr/>
      <dgm:t>
        <a:bodyPr/>
        <a:lstStyle/>
        <a:p>
          <a:endParaRPr lang="en-US"/>
        </a:p>
      </dgm:t>
    </dgm:pt>
    <dgm:pt modelId="{6F18CF0E-62F1-45B4-AA65-A28C64A447D0}" type="pres">
      <dgm:prSet presAssocID="{EE393D46-0E66-486B-96A0-B01DE76D555C}" presName="sibTrans" presStyleLbl="node1" presStyleIdx="2" presStyleCnt="4"/>
      <dgm:spPr/>
      <dgm:t>
        <a:bodyPr/>
        <a:lstStyle/>
        <a:p>
          <a:endParaRPr lang="en-US"/>
        </a:p>
      </dgm:t>
    </dgm:pt>
    <dgm:pt modelId="{325BDE77-0EA0-4AAD-8F99-DF44D71A711A}" type="pres">
      <dgm:prSet presAssocID="{5F77D545-A6BD-4C4C-8A1D-168C37F21A80}" presName="dummy" presStyleCnt="0"/>
      <dgm:spPr/>
    </dgm:pt>
    <dgm:pt modelId="{587673B5-3AE0-458D-AAE4-AEF4E02F4AFF}" type="pres">
      <dgm:prSet presAssocID="{5F77D545-A6BD-4C4C-8A1D-168C37F21A80}" presName="node" presStyleLbl="revTx" presStyleIdx="3" presStyleCnt="4">
        <dgm:presLayoutVars>
          <dgm:bulletEnabled val="1"/>
        </dgm:presLayoutVars>
      </dgm:prSet>
      <dgm:spPr/>
      <dgm:t>
        <a:bodyPr/>
        <a:lstStyle/>
        <a:p>
          <a:endParaRPr lang="en-US"/>
        </a:p>
      </dgm:t>
    </dgm:pt>
    <dgm:pt modelId="{11AF206D-EA43-427A-BA73-5C1B39776B0E}" type="pres">
      <dgm:prSet presAssocID="{EFC03DE4-0672-4DB2-96BF-BADB16D3498C}" presName="sibTrans" presStyleLbl="node1" presStyleIdx="3" presStyleCnt="4"/>
      <dgm:spPr/>
      <dgm:t>
        <a:bodyPr/>
        <a:lstStyle/>
        <a:p>
          <a:endParaRPr lang="en-US"/>
        </a:p>
      </dgm:t>
    </dgm:pt>
  </dgm:ptLst>
  <dgm:cxnLst>
    <dgm:cxn modelId="{32526851-BF41-4924-BD54-A2C7850C2C95}" type="presOf" srcId="{A047C09E-0E6E-4177-BD15-41825C923A14}" destId="{C258C18D-DF74-4091-84CE-A65E71EC5CFE}" srcOrd="0" destOrd="0" presId="urn:microsoft.com/office/officeart/2005/8/layout/cycle1"/>
    <dgm:cxn modelId="{88625F40-D781-4FDD-95EE-E9D124666684}" type="presOf" srcId="{82D586BA-808A-4E4F-9A8B-8FAF977D570C}" destId="{8BCBFD43-741E-44AF-9671-6B5D27C3A6A5}" srcOrd="0" destOrd="0" presId="urn:microsoft.com/office/officeart/2005/8/layout/cycle1"/>
    <dgm:cxn modelId="{2C8835DF-AD31-421D-B1C8-4133BE56BB71}" type="presOf" srcId="{5F77D545-A6BD-4C4C-8A1D-168C37F21A80}" destId="{587673B5-3AE0-458D-AAE4-AEF4E02F4AFF}" srcOrd="0" destOrd="0" presId="urn:microsoft.com/office/officeart/2005/8/layout/cycle1"/>
    <dgm:cxn modelId="{57A31E6E-B6CE-4017-86E5-21D9BF65F488}" srcId="{774E733F-AB1A-4150-9747-7EF689A87048}" destId="{5F77D545-A6BD-4C4C-8A1D-168C37F21A80}" srcOrd="3" destOrd="0" parTransId="{71713B66-D33A-4909-8E05-65AAF6921D69}" sibTransId="{EFC03DE4-0672-4DB2-96BF-BADB16D3498C}"/>
    <dgm:cxn modelId="{0908863F-CFE0-44D3-B251-8BC6EB54C8E6}" type="presOf" srcId="{06091F98-FF2E-412E-8592-BD7E7ABB385C}" destId="{D580A279-2E64-4D80-9D2B-D29E74F2BBFC}" srcOrd="0" destOrd="0" presId="urn:microsoft.com/office/officeart/2005/8/layout/cycle1"/>
    <dgm:cxn modelId="{2F1CF1B4-91F8-499D-8B05-8A89B1E7D222}" type="presOf" srcId="{EE393D46-0E66-486B-96A0-B01DE76D555C}" destId="{6F18CF0E-62F1-45B4-AA65-A28C64A447D0}" srcOrd="0" destOrd="0" presId="urn:microsoft.com/office/officeart/2005/8/layout/cycle1"/>
    <dgm:cxn modelId="{257B43D2-AFC8-46DC-BBE2-FB9257E98AAB}" type="presOf" srcId="{774E733F-AB1A-4150-9747-7EF689A87048}" destId="{F0208ED4-6190-48E8-B3A6-B64CC2E0E822}" srcOrd="0" destOrd="0" presId="urn:microsoft.com/office/officeart/2005/8/layout/cycle1"/>
    <dgm:cxn modelId="{4461E597-8696-430F-8E1E-3215631C2D11}" type="presOf" srcId="{EFC03DE4-0672-4DB2-96BF-BADB16D3498C}" destId="{11AF206D-EA43-427A-BA73-5C1B39776B0E}" srcOrd="0" destOrd="0" presId="urn:microsoft.com/office/officeart/2005/8/layout/cycle1"/>
    <dgm:cxn modelId="{B13C0427-4B69-43AB-A9E5-A0B327DE0C4E}" srcId="{774E733F-AB1A-4150-9747-7EF689A87048}" destId="{82D586BA-808A-4E4F-9A8B-8FAF977D570C}" srcOrd="0" destOrd="0" parTransId="{9184994E-B192-4AF5-853C-E69882651073}" sibTransId="{C386EA38-717C-4DCC-948B-842080627129}"/>
    <dgm:cxn modelId="{30E3B040-5BD1-4293-BE5C-C1255A20CFA1}" type="presOf" srcId="{F5B0E530-B7EF-4A85-B6FB-F529DF144142}" destId="{08034F58-6FF1-4B9B-BAF6-B8AAF16908DD}" srcOrd="0" destOrd="0" presId="urn:microsoft.com/office/officeart/2005/8/layout/cycle1"/>
    <dgm:cxn modelId="{7F27B39B-B00D-4760-8AE2-ABF8B830FE35}" srcId="{774E733F-AB1A-4150-9747-7EF689A87048}" destId="{F5B0E530-B7EF-4A85-B6FB-F529DF144142}" srcOrd="2" destOrd="0" parTransId="{FCB00B51-BD1B-42CA-BBFB-F021F8D55EAF}" sibTransId="{EE393D46-0E66-486B-96A0-B01DE76D555C}"/>
    <dgm:cxn modelId="{67EA432D-29C7-4170-94A7-C51C5278CE36}" srcId="{774E733F-AB1A-4150-9747-7EF689A87048}" destId="{A047C09E-0E6E-4177-BD15-41825C923A14}" srcOrd="1" destOrd="0" parTransId="{51FA6915-D85E-4118-85CC-D3848F8C8EF3}" sibTransId="{06091F98-FF2E-412E-8592-BD7E7ABB385C}"/>
    <dgm:cxn modelId="{A2819B10-8247-42B6-9C46-A1546F089A72}" type="presOf" srcId="{C386EA38-717C-4DCC-948B-842080627129}" destId="{233FE480-45B9-46DC-98E7-D24F20EC61AC}" srcOrd="0" destOrd="0" presId="urn:microsoft.com/office/officeart/2005/8/layout/cycle1"/>
    <dgm:cxn modelId="{2D151A79-D532-4EB6-B030-F6BB5067AA3B}" type="presParOf" srcId="{F0208ED4-6190-48E8-B3A6-B64CC2E0E822}" destId="{BFA339CE-E4EF-4875-AD6E-A57704083E2C}" srcOrd="0" destOrd="0" presId="urn:microsoft.com/office/officeart/2005/8/layout/cycle1"/>
    <dgm:cxn modelId="{03D3C839-0D44-4FA2-B297-F0ECEE2686F3}" type="presParOf" srcId="{F0208ED4-6190-48E8-B3A6-B64CC2E0E822}" destId="{8BCBFD43-741E-44AF-9671-6B5D27C3A6A5}" srcOrd="1" destOrd="0" presId="urn:microsoft.com/office/officeart/2005/8/layout/cycle1"/>
    <dgm:cxn modelId="{C526890C-085B-4C10-9E60-7D17CABD7BDD}" type="presParOf" srcId="{F0208ED4-6190-48E8-B3A6-B64CC2E0E822}" destId="{233FE480-45B9-46DC-98E7-D24F20EC61AC}" srcOrd="2" destOrd="0" presId="urn:microsoft.com/office/officeart/2005/8/layout/cycle1"/>
    <dgm:cxn modelId="{40AD2A57-C95E-4EBE-9552-7C95D418E03C}" type="presParOf" srcId="{F0208ED4-6190-48E8-B3A6-B64CC2E0E822}" destId="{10ACC9FB-E9F2-45B7-BD9F-9F79E2E39AA9}" srcOrd="3" destOrd="0" presId="urn:microsoft.com/office/officeart/2005/8/layout/cycle1"/>
    <dgm:cxn modelId="{88C3D815-E8BE-4CE6-9C8F-D3A8D3726BF4}" type="presParOf" srcId="{F0208ED4-6190-48E8-B3A6-B64CC2E0E822}" destId="{C258C18D-DF74-4091-84CE-A65E71EC5CFE}" srcOrd="4" destOrd="0" presId="urn:microsoft.com/office/officeart/2005/8/layout/cycle1"/>
    <dgm:cxn modelId="{F079212E-5E21-44D6-933E-4875BABF365C}" type="presParOf" srcId="{F0208ED4-6190-48E8-B3A6-B64CC2E0E822}" destId="{D580A279-2E64-4D80-9D2B-D29E74F2BBFC}" srcOrd="5" destOrd="0" presId="urn:microsoft.com/office/officeart/2005/8/layout/cycle1"/>
    <dgm:cxn modelId="{9A369580-413D-48AA-89A4-5E5189AF26CA}" type="presParOf" srcId="{F0208ED4-6190-48E8-B3A6-B64CC2E0E822}" destId="{83D38DAC-574F-4E73-BA1D-CFABCF54F543}" srcOrd="6" destOrd="0" presId="urn:microsoft.com/office/officeart/2005/8/layout/cycle1"/>
    <dgm:cxn modelId="{5CE7DB64-7553-46E1-A0E4-BB8DA8FE2FCB}" type="presParOf" srcId="{F0208ED4-6190-48E8-B3A6-B64CC2E0E822}" destId="{08034F58-6FF1-4B9B-BAF6-B8AAF16908DD}" srcOrd="7" destOrd="0" presId="urn:microsoft.com/office/officeart/2005/8/layout/cycle1"/>
    <dgm:cxn modelId="{C12F89FB-235A-4C26-BE2E-F50EF439AC48}" type="presParOf" srcId="{F0208ED4-6190-48E8-B3A6-B64CC2E0E822}" destId="{6F18CF0E-62F1-45B4-AA65-A28C64A447D0}" srcOrd="8" destOrd="0" presId="urn:microsoft.com/office/officeart/2005/8/layout/cycle1"/>
    <dgm:cxn modelId="{D09724B7-1BE3-4B0E-A1F8-F9160FD088D0}" type="presParOf" srcId="{F0208ED4-6190-48E8-B3A6-B64CC2E0E822}" destId="{325BDE77-0EA0-4AAD-8F99-DF44D71A711A}" srcOrd="9" destOrd="0" presId="urn:microsoft.com/office/officeart/2005/8/layout/cycle1"/>
    <dgm:cxn modelId="{CC82E40A-39F6-49CD-949D-C95069E08490}" type="presParOf" srcId="{F0208ED4-6190-48E8-B3A6-B64CC2E0E822}" destId="{587673B5-3AE0-458D-AAE4-AEF4E02F4AFF}" srcOrd="10" destOrd="0" presId="urn:microsoft.com/office/officeart/2005/8/layout/cycle1"/>
    <dgm:cxn modelId="{3381DE7A-09F4-4AD4-A7F0-ABA2485EC668}" type="presParOf" srcId="{F0208ED4-6190-48E8-B3A6-B64CC2E0E822}" destId="{11AF206D-EA43-427A-BA73-5C1B39776B0E}" srcOrd="11" destOrd="0" presId="urn:microsoft.com/office/officeart/2005/8/layout/cycle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4E733F-AB1A-4150-9747-7EF689A87048}" type="doc">
      <dgm:prSet loTypeId="urn:microsoft.com/office/officeart/2005/8/layout/cycle1" loCatId="cycle" qsTypeId="urn:microsoft.com/office/officeart/2005/8/quickstyle/simple1" qsCatId="simple" csTypeId="urn:microsoft.com/office/officeart/2005/8/colors/colorful1#5" csCatId="colorful" phldr="1"/>
      <dgm:spPr/>
      <dgm:t>
        <a:bodyPr/>
        <a:lstStyle/>
        <a:p>
          <a:endParaRPr lang="en-US"/>
        </a:p>
      </dgm:t>
    </dgm:pt>
    <dgm:pt modelId="{F5B0E530-B7EF-4A85-B6FB-F529DF144142}">
      <dgm:prSet phldrT="[Text]" custT="1"/>
      <dgm:spPr/>
      <dgm:t>
        <a:bodyPr/>
        <a:lstStyle/>
        <a:p>
          <a:r>
            <a:rPr lang="en-US" sz="1800" dirty="0" smtClean="0">
              <a:latin typeface="Calibri Light" panose="020F0302020204030204" pitchFamily="34" charset="0"/>
            </a:rPr>
            <a:t>Measure fitness using gold and refined example set</a:t>
          </a:r>
          <a:endParaRPr lang="en-US" sz="1800" dirty="0">
            <a:latin typeface="Calibri Light" panose="020F0302020204030204" pitchFamily="34" charset="0"/>
          </a:endParaRPr>
        </a:p>
      </dgm:t>
    </dgm:pt>
    <dgm:pt modelId="{FCB00B51-BD1B-42CA-BBFB-F021F8D55EAF}" type="parTrans" cxnId="{7F27B39B-B00D-4760-8AE2-ABF8B830FE35}">
      <dgm:prSet/>
      <dgm:spPr/>
      <dgm:t>
        <a:bodyPr/>
        <a:lstStyle/>
        <a:p>
          <a:endParaRPr lang="en-US" sz="1200">
            <a:latin typeface="Calibri Light" panose="020F0302020204030204" pitchFamily="34" charset="0"/>
          </a:endParaRPr>
        </a:p>
      </dgm:t>
    </dgm:pt>
    <dgm:pt modelId="{EE393D46-0E66-486B-96A0-B01DE76D555C}" type="sibTrans" cxnId="{7F27B39B-B00D-4760-8AE2-ABF8B830FE35}">
      <dgm:prSet/>
      <dgm:spPr/>
      <dgm:t>
        <a:bodyPr/>
        <a:lstStyle/>
        <a:p>
          <a:endParaRPr lang="en-US" sz="1200">
            <a:latin typeface="Calibri Light" panose="020F0302020204030204" pitchFamily="34" charset="0"/>
          </a:endParaRPr>
        </a:p>
      </dgm:t>
    </dgm:pt>
    <dgm:pt modelId="{0057705C-F5EA-491F-B42C-6460C9856C04}">
      <dgm:prSet phldrT="[Text]" custT="1"/>
      <dgm:spPr/>
      <dgm:t>
        <a:bodyPr/>
        <a:lstStyle/>
        <a:p>
          <a:r>
            <a:rPr lang="en-US" sz="1800" dirty="0" smtClean="0">
              <a:latin typeface="Calibri Light" panose="020F0302020204030204" pitchFamily="34" charset="0"/>
            </a:rPr>
            <a:t>Generate examples using edit distance for state coverage</a:t>
          </a:r>
          <a:endParaRPr lang="en-US" sz="1800" dirty="0">
            <a:latin typeface="Calibri Light" panose="020F0302020204030204" pitchFamily="34" charset="0"/>
          </a:endParaRPr>
        </a:p>
      </dgm:t>
    </dgm:pt>
    <dgm:pt modelId="{7EC32687-7C62-4F96-8E99-80E965D26E3B}" type="parTrans" cxnId="{1F0C9CE6-990F-4B20-BF7D-81D348CD9996}">
      <dgm:prSet/>
      <dgm:spPr/>
      <dgm:t>
        <a:bodyPr/>
        <a:lstStyle/>
        <a:p>
          <a:endParaRPr lang="en-US" sz="1400"/>
        </a:p>
      </dgm:t>
    </dgm:pt>
    <dgm:pt modelId="{862CDC19-1B83-4DA6-A2E8-F9F873849C96}" type="sibTrans" cxnId="{1F0C9CE6-990F-4B20-BF7D-81D348CD9996}">
      <dgm:prSet/>
      <dgm:spPr/>
      <dgm:t>
        <a:bodyPr/>
        <a:lstStyle/>
        <a:p>
          <a:endParaRPr lang="en-US" sz="1400"/>
        </a:p>
      </dgm:t>
    </dgm:pt>
    <dgm:pt modelId="{7670CBA7-C636-4F80-921A-BF32B3D7A094}">
      <dgm:prSet phldrT="[Text]" custT="1"/>
      <dgm:spPr/>
      <dgm:t>
        <a:bodyPr/>
        <a:lstStyle/>
        <a:p>
          <a:r>
            <a:rPr lang="en-US" sz="1800" dirty="0" smtClean="0">
              <a:latin typeface="Calibri Light" panose="020F0302020204030204" pitchFamily="34" charset="0"/>
            </a:rPr>
            <a:t>Classify new examples using </a:t>
          </a:r>
          <a:r>
            <a:rPr lang="en-US" sz="1800" dirty="0" err="1" smtClean="0">
              <a:latin typeface="Calibri Light" panose="020F0302020204030204" pitchFamily="34" charset="0"/>
            </a:rPr>
            <a:t>Mturk</a:t>
          </a:r>
          <a:endParaRPr lang="en-US" sz="1800" dirty="0">
            <a:latin typeface="Calibri Light" panose="020F0302020204030204" pitchFamily="34" charset="0"/>
          </a:endParaRPr>
        </a:p>
      </dgm:t>
    </dgm:pt>
    <dgm:pt modelId="{1A25B0A0-0CF7-4E0A-A8E4-CBA39D99CD8E}" type="parTrans" cxnId="{8CA06D4E-758E-433A-85EE-E02CD0E02692}">
      <dgm:prSet/>
      <dgm:spPr/>
      <dgm:t>
        <a:bodyPr/>
        <a:lstStyle/>
        <a:p>
          <a:endParaRPr lang="en-US" sz="1600"/>
        </a:p>
      </dgm:t>
    </dgm:pt>
    <dgm:pt modelId="{2528E419-A668-45F1-98AF-EB9BC5B3FF8F}" type="sibTrans" cxnId="{8CA06D4E-758E-433A-85EE-E02CD0E02692}">
      <dgm:prSet/>
      <dgm:spPr/>
      <dgm:t>
        <a:bodyPr/>
        <a:lstStyle/>
        <a:p>
          <a:endParaRPr lang="en-US" sz="1600"/>
        </a:p>
      </dgm:t>
    </dgm:pt>
    <dgm:pt modelId="{9D22266C-72A3-44FA-B3C5-70814508CA4F}">
      <dgm:prSet phldrT="[Text]" custT="1"/>
      <dgm:spPr/>
      <dgm:t>
        <a:bodyPr/>
        <a:lstStyle/>
        <a:p>
          <a:r>
            <a:rPr lang="en-US" sz="1800" dirty="0" smtClean="0">
              <a:latin typeface="Calibri Light" panose="020F0302020204030204" pitchFamily="34" charset="0"/>
            </a:rPr>
            <a:t>SFA Shuffle / SFA Mutate</a:t>
          </a:r>
          <a:endParaRPr lang="en-US" dirty="0"/>
        </a:p>
      </dgm:t>
    </dgm:pt>
    <dgm:pt modelId="{0985EB26-431E-4634-AC3E-F8023B6E5FCF}" type="sibTrans" cxnId="{36D84040-39A1-48C7-89EB-49E35A520D5B}">
      <dgm:prSet/>
      <dgm:spPr/>
      <dgm:t>
        <a:bodyPr/>
        <a:lstStyle/>
        <a:p>
          <a:endParaRPr lang="en-US"/>
        </a:p>
      </dgm:t>
    </dgm:pt>
    <dgm:pt modelId="{D0B2690F-8459-48DF-819F-0DEDFAA43551}" type="parTrans" cxnId="{36D84040-39A1-48C7-89EB-49E35A520D5B}">
      <dgm:prSet/>
      <dgm:spPr/>
      <dgm:t>
        <a:bodyPr/>
        <a:lstStyle/>
        <a:p>
          <a:endParaRPr lang="en-US"/>
        </a:p>
      </dgm:t>
    </dgm:pt>
    <dgm:pt modelId="{7F74274E-D55E-4AE5-B7BE-537E3EF15DEF}">
      <dgm:prSet phldrT="[Text]" custT="1"/>
      <dgm:spPr/>
      <dgm:t>
        <a:bodyPr/>
        <a:lstStyle/>
        <a:p>
          <a:r>
            <a:rPr lang="en-US" sz="1800" dirty="0" smtClean="0">
              <a:latin typeface="Calibri Light" panose="020F0302020204030204" pitchFamily="34" charset="0"/>
            </a:rPr>
            <a:t>Select successful candidates</a:t>
          </a:r>
          <a:endParaRPr lang="en-US" sz="1800" dirty="0">
            <a:latin typeface="Calibri Light" panose="020F0302020204030204" pitchFamily="34" charset="0"/>
          </a:endParaRPr>
        </a:p>
      </dgm:t>
    </dgm:pt>
    <dgm:pt modelId="{26AF7A74-06D7-41F1-B616-7D13D4ADCCCD}" type="sibTrans" cxnId="{4B559E08-BEF3-4881-A83A-63C9DE8F061B}">
      <dgm:prSet/>
      <dgm:spPr/>
      <dgm:t>
        <a:bodyPr/>
        <a:lstStyle/>
        <a:p>
          <a:endParaRPr lang="en-US"/>
        </a:p>
      </dgm:t>
    </dgm:pt>
    <dgm:pt modelId="{4DAEBA6F-9ABF-4921-923E-139CAA2B8B22}" type="parTrans" cxnId="{4B559E08-BEF3-4881-A83A-63C9DE8F061B}">
      <dgm:prSet/>
      <dgm:spPr/>
      <dgm:t>
        <a:bodyPr/>
        <a:lstStyle/>
        <a:p>
          <a:endParaRPr lang="en-US"/>
        </a:p>
      </dgm:t>
    </dgm:pt>
    <dgm:pt modelId="{F0208ED4-6190-48E8-B3A6-B64CC2E0E822}" type="pres">
      <dgm:prSet presAssocID="{774E733F-AB1A-4150-9747-7EF689A87048}" presName="cycle" presStyleCnt="0">
        <dgm:presLayoutVars>
          <dgm:dir/>
          <dgm:resizeHandles val="exact"/>
        </dgm:presLayoutVars>
      </dgm:prSet>
      <dgm:spPr/>
      <dgm:t>
        <a:bodyPr/>
        <a:lstStyle/>
        <a:p>
          <a:endParaRPr lang="en-US"/>
        </a:p>
      </dgm:t>
    </dgm:pt>
    <dgm:pt modelId="{0C70EC5A-281F-46D2-B946-D1649127E24B}" type="pres">
      <dgm:prSet presAssocID="{9D22266C-72A3-44FA-B3C5-70814508CA4F}" presName="dummy" presStyleCnt="0"/>
      <dgm:spPr/>
    </dgm:pt>
    <dgm:pt modelId="{C41A7DBC-94CE-4353-BC5C-D8D83978F4B3}" type="pres">
      <dgm:prSet presAssocID="{9D22266C-72A3-44FA-B3C5-70814508CA4F}" presName="node" presStyleLbl="revTx" presStyleIdx="0" presStyleCnt="5">
        <dgm:presLayoutVars>
          <dgm:bulletEnabled val="1"/>
        </dgm:presLayoutVars>
      </dgm:prSet>
      <dgm:spPr/>
      <dgm:t>
        <a:bodyPr/>
        <a:lstStyle/>
        <a:p>
          <a:endParaRPr lang="en-US"/>
        </a:p>
      </dgm:t>
    </dgm:pt>
    <dgm:pt modelId="{85F86D11-87DF-4F07-A1A9-A0ABBA3A924C}" type="pres">
      <dgm:prSet presAssocID="{0985EB26-431E-4634-AC3E-F8023B6E5FCF}" presName="sibTrans" presStyleLbl="node1" presStyleIdx="0" presStyleCnt="5"/>
      <dgm:spPr/>
      <dgm:t>
        <a:bodyPr/>
        <a:lstStyle/>
        <a:p>
          <a:endParaRPr lang="en-US"/>
        </a:p>
      </dgm:t>
    </dgm:pt>
    <dgm:pt modelId="{82D59687-8D0A-4175-A2CF-C75EA01180B3}" type="pres">
      <dgm:prSet presAssocID="{0057705C-F5EA-491F-B42C-6460C9856C04}" presName="dummy" presStyleCnt="0"/>
      <dgm:spPr/>
    </dgm:pt>
    <dgm:pt modelId="{BDBD8E00-BBBE-40F3-9CAF-FAFB0E454266}" type="pres">
      <dgm:prSet presAssocID="{0057705C-F5EA-491F-B42C-6460C9856C04}" presName="node" presStyleLbl="revTx" presStyleIdx="1" presStyleCnt="5" custScaleX="144635">
        <dgm:presLayoutVars>
          <dgm:bulletEnabled val="1"/>
        </dgm:presLayoutVars>
      </dgm:prSet>
      <dgm:spPr/>
      <dgm:t>
        <a:bodyPr/>
        <a:lstStyle/>
        <a:p>
          <a:endParaRPr lang="en-US"/>
        </a:p>
      </dgm:t>
    </dgm:pt>
    <dgm:pt modelId="{E9F85D42-A5BA-4CD2-ABF3-CF148AE09227}" type="pres">
      <dgm:prSet presAssocID="{862CDC19-1B83-4DA6-A2E8-F9F873849C96}" presName="sibTrans" presStyleLbl="node1" presStyleIdx="1" presStyleCnt="5"/>
      <dgm:spPr/>
      <dgm:t>
        <a:bodyPr/>
        <a:lstStyle/>
        <a:p>
          <a:endParaRPr lang="en-US"/>
        </a:p>
      </dgm:t>
    </dgm:pt>
    <dgm:pt modelId="{8EBD66A3-16D8-48D9-9D20-91F5D898EB38}" type="pres">
      <dgm:prSet presAssocID="{7670CBA7-C636-4F80-921A-BF32B3D7A094}" presName="dummy" presStyleCnt="0"/>
      <dgm:spPr/>
    </dgm:pt>
    <dgm:pt modelId="{11C9C418-017E-43FB-8C7C-C96AA359C348}" type="pres">
      <dgm:prSet presAssocID="{7670CBA7-C636-4F80-921A-BF32B3D7A094}" presName="node" presStyleLbl="revTx" presStyleIdx="2" presStyleCnt="5">
        <dgm:presLayoutVars>
          <dgm:bulletEnabled val="1"/>
        </dgm:presLayoutVars>
      </dgm:prSet>
      <dgm:spPr/>
      <dgm:t>
        <a:bodyPr/>
        <a:lstStyle/>
        <a:p>
          <a:endParaRPr lang="en-US"/>
        </a:p>
      </dgm:t>
    </dgm:pt>
    <dgm:pt modelId="{29E7F69F-AA0E-46AB-A962-7165C2B8E0F7}" type="pres">
      <dgm:prSet presAssocID="{2528E419-A668-45F1-98AF-EB9BC5B3FF8F}" presName="sibTrans" presStyleLbl="node1" presStyleIdx="2" presStyleCnt="5"/>
      <dgm:spPr/>
      <dgm:t>
        <a:bodyPr/>
        <a:lstStyle/>
        <a:p>
          <a:endParaRPr lang="en-US"/>
        </a:p>
      </dgm:t>
    </dgm:pt>
    <dgm:pt modelId="{83D38DAC-574F-4E73-BA1D-CFABCF54F543}" type="pres">
      <dgm:prSet presAssocID="{F5B0E530-B7EF-4A85-B6FB-F529DF144142}" presName="dummy" presStyleCnt="0"/>
      <dgm:spPr/>
    </dgm:pt>
    <dgm:pt modelId="{08034F58-6FF1-4B9B-BAF6-B8AAF16908DD}" type="pres">
      <dgm:prSet presAssocID="{F5B0E530-B7EF-4A85-B6FB-F529DF144142}" presName="node" presStyleLbl="revTx" presStyleIdx="3" presStyleCnt="5" custScaleX="167602">
        <dgm:presLayoutVars>
          <dgm:bulletEnabled val="1"/>
        </dgm:presLayoutVars>
      </dgm:prSet>
      <dgm:spPr/>
      <dgm:t>
        <a:bodyPr/>
        <a:lstStyle/>
        <a:p>
          <a:endParaRPr lang="en-US"/>
        </a:p>
      </dgm:t>
    </dgm:pt>
    <dgm:pt modelId="{6F18CF0E-62F1-45B4-AA65-A28C64A447D0}" type="pres">
      <dgm:prSet presAssocID="{EE393D46-0E66-486B-96A0-B01DE76D555C}" presName="sibTrans" presStyleLbl="node1" presStyleIdx="3" presStyleCnt="5"/>
      <dgm:spPr/>
      <dgm:t>
        <a:bodyPr/>
        <a:lstStyle/>
        <a:p>
          <a:endParaRPr lang="en-US"/>
        </a:p>
      </dgm:t>
    </dgm:pt>
    <dgm:pt modelId="{7EF6E2D3-B0DA-4342-9D02-33A09FE30334}" type="pres">
      <dgm:prSet presAssocID="{7F74274E-D55E-4AE5-B7BE-537E3EF15DEF}" presName="dummy" presStyleCnt="0"/>
      <dgm:spPr/>
    </dgm:pt>
    <dgm:pt modelId="{8F18E3D2-8258-465D-A2AB-CF9EC3173539}" type="pres">
      <dgm:prSet presAssocID="{7F74274E-D55E-4AE5-B7BE-537E3EF15DEF}" presName="node" presStyleLbl="revTx" presStyleIdx="4" presStyleCnt="5">
        <dgm:presLayoutVars>
          <dgm:bulletEnabled val="1"/>
        </dgm:presLayoutVars>
      </dgm:prSet>
      <dgm:spPr/>
      <dgm:t>
        <a:bodyPr/>
        <a:lstStyle/>
        <a:p>
          <a:endParaRPr lang="en-US"/>
        </a:p>
      </dgm:t>
    </dgm:pt>
    <dgm:pt modelId="{6BF0A5FD-4545-4EE3-AB33-A25F042EBCDF}" type="pres">
      <dgm:prSet presAssocID="{26AF7A74-06D7-41F1-B616-7D13D4ADCCCD}" presName="sibTrans" presStyleLbl="node1" presStyleIdx="4" presStyleCnt="5"/>
      <dgm:spPr/>
      <dgm:t>
        <a:bodyPr/>
        <a:lstStyle/>
        <a:p>
          <a:endParaRPr lang="en-US"/>
        </a:p>
      </dgm:t>
    </dgm:pt>
  </dgm:ptLst>
  <dgm:cxnLst>
    <dgm:cxn modelId="{AE6F47EA-6A67-43EB-9B8D-357D47515E1D}" type="presOf" srcId="{9D22266C-72A3-44FA-B3C5-70814508CA4F}" destId="{C41A7DBC-94CE-4353-BC5C-D8D83978F4B3}" srcOrd="0" destOrd="0" presId="urn:microsoft.com/office/officeart/2005/8/layout/cycle1"/>
    <dgm:cxn modelId="{1DB97F35-3783-4F7E-B347-40A9431C718A}" type="presOf" srcId="{862CDC19-1B83-4DA6-A2E8-F9F873849C96}" destId="{E9F85D42-A5BA-4CD2-ABF3-CF148AE09227}" srcOrd="0" destOrd="0" presId="urn:microsoft.com/office/officeart/2005/8/layout/cycle1"/>
    <dgm:cxn modelId="{34DC6FC5-5DB7-4CB1-B890-06EECA0E25CC}" type="presOf" srcId="{7670CBA7-C636-4F80-921A-BF32B3D7A094}" destId="{11C9C418-017E-43FB-8C7C-C96AA359C348}" srcOrd="0" destOrd="0" presId="urn:microsoft.com/office/officeart/2005/8/layout/cycle1"/>
    <dgm:cxn modelId="{B28FE621-7F01-4BC3-ADFB-916B12E1EAA3}" type="presOf" srcId="{F5B0E530-B7EF-4A85-B6FB-F529DF144142}" destId="{08034F58-6FF1-4B9B-BAF6-B8AAF16908DD}" srcOrd="0" destOrd="0" presId="urn:microsoft.com/office/officeart/2005/8/layout/cycle1"/>
    <dgm:cxn modelId="{AC71A10B-9422-4A3D-848A-81F6BFC28F8E}" type="presOf" srcId="{774E733F-AB1A-4150-9747-7EF689A87048}" destId="{F0208ED4-6190-48E8-B3A6-B64CC2E0E822}" srcOrd="0" destOrd="0" presId="urn:microsoft.com/office/officeart/2005/8/layout/cycle1"/>
    <dgm:cxn modelId="{7F27B39B-B00D-4760-8AE2-ABF8B830FE35}" srcId="{774E733F-AB1A-4150-9747-7EF689A87048}" destId="{F5B0E530-B7EF-4A85-B6FB-F529DF144142}" srcOrd="3" destOrd="0" parTransId="{FCB00B51-BD1B-42CA-BBFB-F021F8D55EAF}" sibTransId="{EE393D46-0E66-486B-96A0-B01DE76D555C}"/>
    <dgm:cxn modelId="{46B091F9-735D-42C9-8D0D-D2E7924BF01D}" type="presOf" srcId="{26AF7A74-06D7-41F1-B616-7D13D4ADCCCD}" destId="{6BF0A5FD-4545-4EE3-AB33-A25F042EBCDF}" srcOrd="0" destOrd="0" presId="urn:microsoft.com/office/officeart/2005/8/layout/cycle1"/>
    <dgm:cxn modelId="{F111A50F-F90A-45F9-958B-EA406F198BCD}" type="presOf" srcId="{7F74274E-D55E-4AE5-B7BE-537E3EF15DEF}" destId="{8F18E3D2-8258-465D-A2AB-CF9EC3173539}" srcOrd="0" destOrd="0" presId="urn:microsoft.com/office/officeart/2005/8/layout/cycle1"/>
    <dgm:cxn modelId="{32408F13-5D90-4592-9388-F8801ED4D10D}" type="presOf" srcId="{2528E419-A668-45F1-98AF-EB9BC5B3FF8F}" destId="{29E7F69F-AA0E-46AB-A962-7165C2B8E0F7}" srcOrd="0" destOrd="0" presId="urn:microsoft.com/office/officeart/2005/8/layout/cycle1"/>
    <dgm:cxn modelId="{1F0C9CE6-990F-4B20-BF7D-81D348CD9996}" srcId="{774E733F-AB1A-4150-9747-7EF689A87048}" destId="{0057705C-F5EA-491F-B42C-6460C9856C04}" srcOrd="1" destOrd="0" parTransId="{7EC32687-7C62-4F96-8E99-80E965D26E3B}" sibTransId="{862CDC19-1B83-4DA6-A2E8-F9F873849C96}"/>
    <dgm:cxn modelId="{3F5D10B9-C11C-4E18-92AA-19D2DEC3A4A5}" type="presOf" srcId="{0985EB26-431E-4634-AC3E-F8023B6E5FCF}" destId="{85F86D11-87DF-4F07-A1A9-A0ABBA3A924C}" srcOrd="0" destOrd="0" presId="urn:microsoft.com/office/officeart/2005/8/layout/cycle1"/>
    <dgm:cxn modelId="{36D84040-39A1-48C7-89EB-49E35A520D5B}" srcId="{774E733F-AB1A-4150-9747-7EF689A87048}" destId="{9D22266C-72A3-44FA-B3C5-70814508CA4F}" srcOrd="0" destOrd="0" parTransId="{D0B2690F-8459-48DF-819F-0DEDFAA43551}" sibTransId="{0985EB26-431E-4634-AC3E-F8023B6E5FCF}"/>
    <dgm:cxn modelId="{8CA06D4E-758E-433A-85EE-E02CD0E02692}" srcId="{774E733F-AB1A-4150-9747-7EF689A87048}" destId="{7670CBA7-C636-4F80-921A-BF32B3D7A094}" srcOrd="2" destOrd="0" parTransId="{1A25B0A0-0CF7-4E0A-A8E4-CBA39D99CD8E}" sibTransId="{2528E419-A668-45F1-98AF-EB9BC5B3FF8F}"/>
    <dgm:cxn modelId="{1D53AEE7-E313-443D-9278-6B64506AC68B}" type="presOf" srcId="{EE393D46-0E66-486B-96A0-B01DE76D555C}" destId="{6F18CF0E-62F1-45B4-AA65-A28C64A447D0}" srcOrd="0" destOrd="0" presId="urn:microsoft.com/office/officeart/2005/8/layout/cycle1"/>
    <dgm:cxn modelId="{662F7299-C2F8-4B82-861F-0F25CBB9329F}" type="presOf" srcId="{0057705C-F5EA-491F-B42C-6460C9856C04}" destId="{BDBD8E00-BBBE-40F3-9CAF-FAFB0E454266}" srcOrd="0" destOrd="0" presId="urn:microsoft.com/office/officeart/2005/8/layout/cycle1"/>
    <dgm:cxn modelId="{4B559E08-BEF3-4881-A83A-63C9DE8F061B}" srcId="{774E733F-AB1A-4150-9747-7EF689A87048}" destId="{7F74274E-D55E-4AE5-B7BE-537E3EF15DEF}" srcOrd="4" destOrd="0" parTransId="{4DAEBA6F-9ABF-4921-923E-139CAA2B8B22}" sibTransId="{26AF7A74-06D7-41F1-B616-7D13D4ADCCCD}"/>
    <dgm:cxn modelId="{911AE922-638C-40F0-81DB-078446E543A0}" type="presParOf" srcId="{F0208ED4-6190-48E8-B3A6-B64CC2E0E822}" destId="{0C70EC5A-281F-46D2-B946-D1649127E24B}" srcOrd="0" destOrd="0" presId="urn:microsoft.com/office/officeart/2005/8/layout/cycle1"/>
    <dgm:cxn modelId="{6C59BADA-0FF1-45EF-8856-AC8B6A7C86CC}" type="presParOf" srcId="{F0208ED4-6190-48E8-B3A6-B64CC2E0E822}" destId="{C41A7DBC-94CE-4353-BC5C-D8D83978F4B3}" srcOrd="1" destOrd="0" presId="urn:microsoft.com/office/officeart/2005/8/layout/cycle1"/>
    <dgm:cxn modelId="{B8B1B7C1-AE28-4118-AF34-56CDFE4B3BC5}" type="presParOf" srcId="{F0208ED4-6190-48E8-B3A6-B64CC2E0E822}" destId="{85F86D11-87DF-4F07-A1A9-A0ABBA3A924C}" srcOrd="2" destOrd="0" presId="urn:microsoft.com/office/officeart/2005/8/layout/cycle1"/>
    <dgm:cxn modelId="{BE6EA342-49BF-47D2-A073-DFDF607D27AF}" type="presParOf" srcId="{F0208ED4-6190-48E8-B3A6-B64CC2E0E822}" destId="{82D59687-8D0A-4175-A2CF-C75EA01180B3}" srcOrd="3" destOrd="0" presId="urn:microsoft.com/office/officeart/2005/8/layout/cycle1"/>
    <dgm:cxn modelId="{B7B57A69-89D0-411C-989D-29E739B32F4F}" type="presParOf" srcId="{F0208ED4-6190-48E8-B3A6-B64CC2E0E822}" destId="{BDBD8E00-BBBE-40F3-9CAF-FAFB0E454266}" srcOrd="4" destOrd="0" presId="urn:microsoft.com/office/officeart/2005/8/layout/cycle1"/>
    <dgm:cxn modelId="{33EBF18A-3E27-429A-A3FC-58DC36A27578}" type="presParOf" srcId="{F0208ED4-6190-48E8-B3A6-B64CC2E0E822}" destId="{E9F85D42-A5BA-4CD2-ABF3-CF148AE09227}" srcOrd="5" destOrd="0" presId="urn:microsoft.com/office/officeart/2005/8/layout/cycle1"/>
    <dgm:cxn modelId="{79467DB8-85B0-491F-9F88-82343A72BC77}" type="presParOf" srcId="{F0208ED4-6190-48E8-B3A6-B64CC2E0E822}" destId="{8EBD66A3-16D8-48D9-9D20-91F5D898EB38}" srcOrd="6" destOrd="0" presId="urn:microsoft.com/office/officeart/2005/8/layout/cycle1"/>
    <dgm:cxn modelId="{E9B3931E-E39C-4DC0-9171-566C5353564F}" type="presParOf" srcId="{F0208ED4-6190-48E8-B3A6-B64CC2E0E822}" destId="{11C9C418-017E-43FB-8C7C-C96AA359C348}" srcOrd="7" destOrd="0" presId="urn:microsoft.com/office/officeart/2005/8/layout/cycle1"/>
    <dgm:cxn modelId="{1B68D781-D4F9-4E5C-908E-50A415A1E5C0}" type="presParOf" srcId="{F0208ED4-6190-48E8-B3A6-B64CC2E0E822}" destId="{29E7F69F-AA0E-46AB-A962-7165C2B8E0F7}" srcOrd="8" destOrd="0" presId="urn:microsoft.com/office/officeart/2005/8/layout/cycle1"/>
    <dgm:cxn modelId="{3880A538-AB8C-46CA-9FF5-EB46FE19F397}" type="presParOf" srcId="{F0208ED4-6190-48E8-B3A6-B64CC2E0E822}" destId="{83D38DAC-574F-4E73-BA1D-CFABCF54F543}" srcOrd="9" destOrd="0" presId="urn:microsoft.com/office/officeart/2005/8/layout/cycle1"/>
    <dgm:cxn modelId="{21E01B50-B00C-471E-A78F-7369558632E3}" type="presParOf" srcId="{F0208ED4-6190-48E8-B3A6-B64CC2E0E822}" destId="{08034F58-6FF1-4B9B-BAF6-B8AAF16908DD}" srcOrd="10" destOrd="0" presId="urn:microsoft.com/office/officeart/2005/8/layout/cycle1"/>
    <dgm:cxn modelId="{AAB7638B-45EB-4171-83D2-5AAF79E2A064}" type="presParOf" srcId="{F0208ED4-6190-48E8-B3A6-B64CC2E0E822}" destId="{6F18CF0E-62F1-45B4-AA65-A28C64A447D0}" srcOrd="11" destOrd="0" presId="urn:microsoft.com/office/officeart/2005/8/layout/cycle1"/>
    <dgm:cxn modelId="{017F0ACB-49A5-4F9E-904B-125AC61FA572}" type="presParOf" srcId="{F0208ED4-6190-48E8-B3A6-B64CC2E0E822}" destId="{7EF6E2D3-B0DA-4342-9D02-33A09FE30334}" srcOrd="12" destOrd="0" presId="urn:microsoft.com/office/officeart/2005/8/layout/cycle1"/>
    <dgm:cxn modelId="{25010DAB-74D7-46F7-9485-858C74E7296D}" type="presParOf" srcId="{F0208ED4-6190-48E8-B3A6-B64CC2E0E822}" destId="{8F18E3D2-8258-465D-A2AB-CF9EC3173539}" srcOrd="13" destOrd="0" presId="urn:microsoft.com/office/officeart/2005/8/layout/cycle1"/>
    <dgm:cxn modelId="{174EED7D-B00A-4E39-87A6-ABA0E8583134}" type="presParOf" srcId="{F0208ED4-6190-48E8-B3A6-B64CC2E0E822}" destId="{6BF0A5FD-4545-4EE3-AB33-A25F042EBCDF}" srcOrd="14" destOrd="0" presId="urn:microsoft.com/office/officeart/2005/8/layout/cycle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02C06A-1EFF-4617-9A1C-08B42B1C3002}"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1CBEBC19-DEC1-4731-9B4E-E1DB2BFA01B9}">
      <dgm:prSet phldrT="[Text]"/>
      <dgm:spPr/>
      <dgm:t>
        <a:bodyPr/>
        <a:lstStyle/>
        <a:p>
          <a:r>
            <a:rPr lang="en-US" dirty="0" smtClean="0"/>
            <a:t>Training set</a:t>
          </a:r>
          <a:endParaRPr lang="en-US" dirty="0"/>
        </a:p>
      </dgm:t>
    </dgm:pt>
    <dgm:pt modelId="{92127A49-431A-4FF4-94F1-802AD690FF2F}" type="parTrans" cxnId="{FBBA9245-B392-411D-8706-36BEDABD4CD4}">
      <dgm:prSet/>
      <dgm:spPr/>
      <dgm:t>
        <a:bodyPr/>
        <a:lstStyle/>
        <a:p>
          <a:endParaRPr lang="en-US"/>
        </a:p>
      </dgm:t>
    </dgm:pt>
    <dgm:pt modelId="{E485AA08-3A10-463D-A4FA-D51CF4E1B7B2}" type="sibTrans" cxnId="{FBBA9245-B392-411D-8706-36BEDABD4CD4}">
      <dgm:prSet/>
      <dgm:spPr/>
      <dgm:t>
        <a:bodyPr/>
        <a:lstStyle/>
        <a:p>
          <a:endParaRPr lang="en-US"/>
        </a:p>
      </dgm:t>
    </dgm:pt>
    <dgm:pt modelId="{ED5D421F-9A7E-45B6-97D2-491B4E5CB8B4}">
      <dgm:prSet phldrT="[Text]"/>
      <dgm:spPr/>
      <dgm:t>
        <a:bodyPr/>
        <a:lstStyle/>
        <a:p>
          <a:r>
            <a:rPr lang="en-US" dirty="0" smtClean="0"/>
            <a:t>Input/output pairs</a:t>
          </a:r>
          <a:endParaRPr lang="en-US" dirty="0"/>
        </a:p>
      </dgm:t>
    </dgm:pt>
    <dgm:pt modelId="{65AE600B-9988-4444-BC8B-EA3A2BBACFC6}" type="parTrans" cxnId="{E5D09A33-168F-4162-A552-EACC450E0FDF}">
      <dgm:prSet/>
      <dgm:spPr/>
      <dgm:t>
        <a:bodyPr/>
        <a:lstStyle/>
        <a:p>
          <a:endParaRPr lang="en-US"/>
        </a:p>
      </dgm:t>
    </dgm:pt>
    <dgm:pt modelId="{B6A2A12D-8245-486D-BA2B-52C7B254EC49}" type="sibTrans" cxnId="{E5D09A33-168F-4162-A552-EACC450E0FDF}">
      <dgm:prSet/>
      <dgm:spPr/>
      <dgm:t>
        <a:bodyPr/>
        <a:lstStyle/>
        <a:p>
          <a:endParaRPr lang="en-US"/>
        </a:p>
      </dgm:t>
    </dgm:pt>
    <dgm:pt modelId="{C42A2CD3-100F-48EC-8647-75179B8B5742}">
      <dgm:prSet phldrT="[Text]"/>
      <dgm:spPr/>
      <dgm:t>
        <a:bodyPr/>
        <a:lstStyle/>
        <a:p>
          <a:r>
            <a:rPr lang="en-US" dirty="0" smtClean="0"/>
            <a:t>Initial programs</a:t>
          </a:r>
          <a:endParaRPr lang="en-US" dirty="0"/>
        </a:p>
      </dgm:t>
    </dgm:pt>
    <dgm:pt modelId="{90CA3A13-AD68-4F16-950D-6B3DD5B6C8D1}" type="parTrans" cxnId="{361CDEBA-34D5-4B0B-9DFF-E20641B56AD9}">
      <dgm:prSet/>
      <dgm:spPr/>
      <dgm:t>
        <a:bodyPr/>
        <a:lstStyle/>
        <a:p>
          <a:endParaRPr lang="en-US"/>
        </a:p>
      </dgm:t>
    </dgm:pt>
    <dgm:pt modelId="{6972E4D5-3C17-464E-92DD-979FF8ED5AEA}" type="sibTrans" cxnId="{361CDEBA-34D5-4B0B-9DFF-E20641B56AD9}">
      <dgm:prSet/>
      <dgm:spPr/>
      <dgm:t>
        <a:bodyPr/>
        <a:lstStyle/>
        <a:p>
          <a:endParaRPr lang="en-US"/>
        </a:p>
      </dgm:t>
    </dgm:pt>
    <dgm:pt modelId="{A7CA7669-5EBE-4AA4-B09A-A5D92AB037C9}">
      <dgm:prSet phldrT="[Text]"/>
      <dgm:spPr/>
      <dgm:t>
        <a:bodyPr/>
        <a:lstStyle/>
        <a:p>
          <a:r>
            <a:rPr lang="en-US" dirty="0" smtClean="0"/>
            <a:t>Sanitizers produced by developers</a:t>
          </a:r>
          <a:endParaRPr lang="en-US" dirty="0"/>
        </a:p>
      </dgm:t>
    </dgm:pt>
    <dgm:pt modelId="{BC65A238-33BC-4C10-81D1-BBF3B8EE80BE}" type="parTrans" cxnId="{607E2BD6-6DE7-472A-8C35-E74288C2923B}">
      <dgm:prSet/>
      <dgm:spPr/>
      <dgm:t>
        <a:bodyPr/>
        <a:lstStyle/>
        <a:p>
          <a:endParaRPr lang="en-US"/>
        </a:p>
      </dgm:t>
    </dgm:pt>
    <dgm:pt modelId="{C5CC2B85-396E-4F70-B6A3-00E4053D00A5}" type="sibTrans" cxnId="{607E2BD6-6DE7-472A-8C35-E74288C2923B}">
      <dgm:prSet/>
      <dgm:spPr/>
      <dgm:t>
        <a:bodyPr/>
        <a:lstStyle/>
        <a:p>
          <a:endParaRPr lang="en-US"/>
        </a:p>
      </dgm:t>
    </dgm:pt>
    <dgm:pt modelId="{99C814F8-6071-4237-9AA1-189019FFAEC9}">
      <dgm:prSet phldrT="[Text]"/>
      <dgm:spPr/>
      <dgm:t>
        <a:bodyPr/>
        <a:lstStyle/>
        <a:p>
          <a:r>
            <a:rPr lang="en-US" dirty="0" smtClean="0"/>
            <a:t>Specification</a:t>
          </a:r>
          <a:endParaRPr lang="en-US" dirty="0"/>
        </a:p>
      </dgm:t>
    </dgm:pt>
    <dgm:pt modelId="{BBC370CB-362A-4602-8899-6AB6A93B4258}" type="parTrans" cxnId="{32CA7050-B3AE-4B15-B0AA-62B4BE8ECE0A}">
      <dgm:prSet/>
      <dgm:spPr/>
      <dgm:t>
        <a:bodyPr/>
        <a:lstStyle/>
        <a:p>
          <a:endParaRPr lang="en-US"/>
        </a:p>
      </dgm:t>
    </dgm:pt>
    <dgm:pt modelId="{DAF3146A-897E-48EC-BDFA-CFDEC00C9D95}" type="sibTrans" cxnId="{32CA7050-B3AE-4B15-B0AA-62B4BE8ECE0A}">
      <dgm:prSet/>
      <dgm:spPr/>
      <dgm:t>
        <a:bodyPr/>
        <a:lstStyle/>
        <a:p>
          <a:endParaRPr lang="en-US"/>
        </a:p>
      </dgm:t>
    </dgm:pt>
    <dgm:pt modelId="{EFE5A560-0D78-4673-900E-EB45621E2DAE}">
      <dgm:prSet phldrT="[Text]"/>
      <dgm:spPr/>
      <dgm:t>
        <a:bodyPr/>
        <a:lstStyle/>
        <a:p>
          <a:r>
            <a:rPr lang="en-US" dirty="0" smtClean="0"/>
            <a:t>“Write an HTML sanitizer”</a:t>
          </a:r>
          <a:endParaRPr lang="en-US" dirty="0"/>
        </a:p>
      </dgm:t>
    </dgm:pt>
    <dgm:pt modelId="{DFB9CA29-8539-46FC-9F74-3E25327CBD56}" type="parTrans" cxnId="{AED9FFF8-1C49-42A5-97EA-8C12468BFC84}">
      <dgm:prSet/>
      <dgm:spPr/>
      <dgm:t>
        <a:bodyPr/>
        <a:lstStyle/>
        <a:p>
          <a:endParaRPr lang="en-US"/>
        </a:p>
      </dgm:t>
    </dgm:pt>
    <dgm:pt modelId="{8056A2DD-D936-4C7E-B70D-A9CB62013EF3}" type="sibTrans" cxnId="{AED9FFF8-1C49-42A5-97EA-8C12468BFC84}">
      <dgm:prSet/>
      <dgm:spPr/>
      <dgm:t>
        <a:bodyPr/>
        <a:lstStyle/>
        <a:p>
          <a:endParaRPr lang="en-US"/>
        </a:p>
      </dgm:t>
    </dgm:pt>
    <dgm:pt modelId="{F2981EED-F1BD-469F-BA10-6D74F4238B05}" type="pres">
      <dgm:prSet presAssocID="{E002C06A-1EFF-4617-9A1C-08B42B1C3002}" presName="linear" presStyleCnt="0">
        <dgm:presLayoutVars>
          <dgm:animLvl val="lvl"/>
          <dgm:resizeHandles val="exact"/>
        </dgm:presLayoutVars>
      </dgm:prSet>
      <dgm:spPr/>
      <dgm:t>
        <a:bodyPr/>
        <a:lstStyle/>
        <a:p>
          <a:endParaRPr lang="en-US"/>
        </a:p>
      </dgm:t>
    </dgm:pt>
    <dgm:pt modelId="{368774F2-7C0B-4BDB-AEE3-6B44DBF4F1A1}" type="pres">
      <dgm:prSet presAssocID="{99C814F8-6071-4237-9AA1-189019FFAEC9}" presName="parentText" presStyleLbl="node1" presStyleIdx="0" presStyleCnt="3">
        <dgm:presLayoutVars>
          <dgm:chMax val="0"/>
          <dgm:bulletEnabled val="1"/>
        </dgm:presLayoutVars>
      </dgm:prSet>
      <dgm:spPr/>
      <dgm:t>
        <a:bodyPr/>
        <a:lstStyle/>
        <a:p>
          <a:endParaRPr lang="en-US"/>
        </a:p>
      </dgm:t>
    </dgm:pt>
    <dgm:pt modelId="{CDF54A9C-0FB4-485C-BB0B-21D0FFAF6FD1}" type="pres">
      <dgm:prSet presAssocID="{99C814F8-6071-4237-9AA1-189019FFAEC9}" presName="childText" presStyleLbl="revTx" presStyleIdx="0" presStyleCnt="3">
        <dgm:presLayoutVars>
          <dgm:bulletEnabled val="1"/>
        </dgm:presLayoutVars>
      </dgm:prSet>
      <dgm:spPr/>
      <dgm:t>
        <a:bodyPr/>
        <a:lstStyle/>
        <a:p>
          <a:endParaRPr lang="en-US"/>
        </a:p>
      </dgm:t>
    </dgm:pt>
    <dgm:pt modelId="{E49337A5-E80C-46E2-AC11-0B4114311716}" type="pres">
      <dgm:prSet presAssocID="{1CBEBC19-DEC1-4731-9B4E-E1DB2BFA01B9}" presName="parentText" presStyleLbl="node1" presStyleIdx="1" presStyleCnt="3">
        <dgm:presLayoutVars>
          <dgm:chMax val="0"/>
          <dgm:bulletEnabled val="1"/>
        </dgm:presLayoutVars>
      </dgm:prSet>
      <dgm:spPr/>
      <dgm:t>
        <a:bodyPr/>
        <a:lstStyle/>
        <a:p>
          <a:endParaRPr lang="en-US"/>
        </a:p>
      </dgm:t>
    </dgm:pt>
    <dgm:pt modelId="{83FCAA4A-A68E-4885-947B-DA29380B65BC}" type="pres">
      <dgm:prSet presAssocID="{1CBEBC19-DEC1-4731-9B4E-E1DB2BFA01B9}" presName="childText" presStyleLbl="revTx" presStyleIdx="1" presStyleCnt="3">
        <dgm:presLayoutVars>
          <dgm:bulletEnabled val="1"/>
        </dgm:presLayoutVars>
      </dgm:prSet>
      <dgm:spPr/>
      <dgm:t>
        <a:bodyPr/>
        <a:lstStyle/>
        <a:p>
          <a:endParaRPr lang="en-US"/>
        </a:p>
      </dgm:t>
    </dgm:pt>
    <dgm:pt modelId="{C9D15268-2541-41B9-9CD4-D96B2846B3F6}" type="pres">
      <dgm:prSet presAssocID="{C42A2CD3-100F-48EC-8647-75179B8B5742}" presName="parentText" presStyleLbl="node1" presStyleIdx="2" presStyleCnt="3" custLinFactNeighborY="1107">
        <dgm:presLayoutVars>
          <dgm:chMax val="0"/>
          <dgm:bulletEnabled val="1"/>
        </dgm:presLayoutVars>
      </dgm:prSet>
      <dgm:spPr/>
      <dgm:t>
        <a:bodyPr/>
        <a:lstStyle/>
        <a:p>
          <a:endParaRPr lang="en-US"/>
        </a:p>
      </dgm:t>
    </dgm:pt>
    <dgm:pt modelId="{01ED53B7-8D08-405A-B594-F14CDA720F06}" type="pres">
      <dgm:prSet presAssocID="{C42A2CD3-100F-48EC-8647-75179B8B5742}" presName="childText" presStyleLbl="revTx" presStyleIdx="2" presStyleCnt="3">
        <dgm:presLayoutVars>
          <dgm:bulletEnabled val="1"/>
        </dgm:presLayoutVars>
      </dgm:prSet>
      <dgm:spPr/>
      <dgm:t>
        <a:bodyPr/>
        <a:lstStyle/>
        <a:p>
          <a:endParaRPr lang="en-US"/>
        </a:p>
      </dgm:t>
    </dgm:pt>
  </dgm:ptLst>
  <dgm:cxnLst>
    <dgm:cxn modelId="{BA4A10EB-E4E5-CF4A-8B09-67606E1678AC}" type="presOf" srcId="{ED5D421F-9A7E-45B6-97D2-491B4E5CB8B4}" destId="{83FCAA4A-A68E-4885-947B-DA29380B65BC}" srcOrd="0" destOrd="0" presId="urn:microsoft.com/office/officeart/2005/8/layout/vList2"/>
    <dgm:cxn modelId="{32CA7050-B3AE-4B15-B0AA-62B4BE8ECE0A}" srcId="{E002C06A-1EFF-4617-9A1C-08B42B1C3002}" destId="{99C814F8-6071-4237-9AA1-189019FFAEC9}" srcOrd="0" destOrd="0" parTransId="{BBC370CB-362A-4602-8899-6AB6A93B4258}" sibTransId="{DAF3146A-897E-48EC-BDFA-CFDEC00C9D95}"/>
    <dgm:cxn modelId="{2FED9EB4-CFDA-154D-84D4-013406345476}" type="presOf" srcId="{A7CA7669-5EBE-4AA4-B09A-A5D92AB037C9}" destId="{01ED53B7-8D08-405A-B594-F14CDA720F06}" srcOrd="0" destOrd="0" presId="urn:microsoft.com/office/officeart/2005/8/layout/vList2"/>
    <dgm:cxn modelId="{499C5C42-74A6-B046-9B67-32F4BDC88A62}" type="presOf" srcId="{E002C06A-1EFF-4617-9A1C-08B42B1C3002}" destId="{F2981EED-F1BD-469F-BA10-6D74F4238B05}" srcOrd="0" destOrd="0" presId="urn:microsoft.com/office/officeart/2005/8/layout/vList2"/>
    <dgm:cxn modelId="{FC3C7B3A-AB06-7941-B0B3-8CA3D1E68585}" type="presOf" srcId="{EFE5A560-0D78-4673-900E-EB45621E2DAE}" destId="{CDF54A9C-0FB4-485C-BB0B-21D0FFAF6FD1}" srcOrd="0" destOrd="0" presId="urn:microsoft.com/office/officeart/2005/8/layout/vList2"/>
    <dgm:cxn modelId="{913F0F35-88F1-674E-8F09-B57B00A1B2FD}" type="presOf" srcId="{99C814F8-6071-4237-9AA1-189019FFAEC9}" destId="{368774F2-7C0B-4BDB-AEE3-6B44DBF4F1A1}" srcOrd="0" destOrd="0" presId="urn:microsoft.com/office/officeart/2005/8/layout/vList2"/>
    <dgm:cxn modelId="{FBBA9245-B392-411D-8706-36BEDABD4CD4}" srcId="{E002C06A-1EFF-4617-9A1C-08B42B1C3002}" destId="{1CBEBC19-DEC1-4731-9B4E-E1DB2BFA01B9}" srcOrd="1" destOrd="0" parTransId="{92127A49-431A-4FF4-94F1-802AD690FF2F}" sibTransId="{E485AA08-3A10-463D-A4FA-D51CF4E1B7B2}"/>
    <dgm:cxn modelId="{B6EC2D6C-A262-1C4D-B1F8-0731D53645E2}" type="presOf" srcId="{C42A2CD3-100F-48EC-8647-75179B8B5742}" destId="{C9D15268-2541-41B9-9CD4-D96B2846B3F6}" srcOrd="0" destOrd="0" presId="urn:microsoft.com/office/officeart/2005/8/layout/vList2"/>
    <dgm:cxn modelId="{361CDEBA-34D5-4B0B-9DFF-E20641B56AD9}" srcId="{E002C06A-1EFF-4617-9A1C-08B42B1C3002}" destId="{C42A2CD3-100F-48EC-8647-75179B8B5742}" srcOrd="2" destOrd="0" parTransId="{90CA3A13-AD68-4F16-950D-6B3DD5B6C8D1}" sibTransId="{6972E4D5-3C17-464E-92DD-979FF8ED5AEA}"/>
    <dgm:cxn modelId="{AED9FFF8-1C49-42A5-97EA-8C12468BFC84}" srcId="{99C814F8-6071-4237-9AA1-189019FFAEC9}" destId="{EFE5A560-0D78-4673-900E-EB45621E2DAE}" srcOrd="0" destOrd="0" parTransId="{DFB9CA29-8539-46FC-9F74-3E25327CBD56}" sibTransId="{8056A2DD-D936-4C7E-B70D-A9CB62013EF3}"/>
    <dgm:cxn modelId="{E5D09A33-168F-4162-A552-EACC450E0FDF}" srcId="{1CBEBC19-DEC1-4731-9B4E-E1DB2BFA01B9}" destId="{ED5D421F-9A7E-45B6-97D2-491B4E5CB8B4}" srcOrd="0" destOrd="0" parTransId="{65AE600B-9988-4444-BC8B-EA3A2BBACFC6}" sibTransId="{B6A2A12D-8245-486D-BA2B-52C7B254EC49}"/>
    <dgm:cxn modelId="{607E2BD6-6DE7-472A-8C35-E74288C2923B}" srcId="{C42A2CD3-100F-48EC-8647-75179B8B5742}" destId="{A7CA7669-5EBE-4AA4-B09A-A5D92AB037C9}" srcOrd="0" destOrd="0" parTransId="{BC65A238-33BC-4C10-81D1-BBF3B8EE80BE}" sibTransId="{C5CC2B85-396E-4F70-B6A3-00E4053D00A5}"/>
    <dgm:cxn modelId="{1CEC0136-B427-8C43-B036-3E509FCF4445}" type="presOf" srcId="{1CBEBC19-DEC1-4731-9B4E-E1DB2BFA01B9}" destId="{E49337A5-E80C-46E2-AC11-0B4114311716}" srcOrd="0" destOrd="0" presId="urn:microsoft.com/office/officeart/2005/8/layout/vList2"/>
    <dgm:cxn modelId="{E0EF8324-CB1C-E345-8EE0-AD791267CEBC}" type="presParOf" srcId="{F2981EED-F1BD-469F-BA10-6D74F4238B05}" destId="{368774F2-7C0B-4BDB-AEE3-6B44DBF4F1A1}" srcOrd="0" destOrd="0" presId="urn:microsoft.com/office/officeart/2005/8/layout/vList2"/>
    <dgm:cxn modelId="{D3EC7A01-8DCC-E345-BF1D-FE70E820D791}" type="presParOf" srcId="{F2981EED-F1BD-469F-BA10-6D74F4238B05}" destId="{CDF54A9C-0FB4-485C-BB0B-21D0FFAF6FD1}" srcOrd="1" destOrd="0" presId="urn:microsoft.com/office/officeart/2005/8/layout/vList2"/>
    <dgm:cxn modelId="{964A860A-3FA8-D44C-B594-D822CC0FEE6A}" type="presParOf" srcId="{F2981EED-F1BD-469F-BA10-6D74F4238B05}" destId="{E49337A5-E80C-46E2-AC11-0B4114311716}" srcOrd="2" destOrd="0" presId="urn:microsoft.com/office/officeart/2005/8/layout/vList2"/>
    <dgm:cxn modelId="{E557DF59-F8CD-8642-B0D2-8DC71D0FA141}" type="presParOf" srcId="{F2981EED-F1BD-469F-BA10-6D74F4238B05}" destId="{83FCAA4A-A68E-4885-947B-DA29380B65BC}" srcOrd="3" destOrd="0" presId="urn:microsoft.com/office/officeart/2005/8/layout/vList2"/>
    <dgm:cxn modelId="{7E1DCD03-6671-1C41-A8A3-A066B90005CD}" type="presParOf" srcId="{F2981EED-F1BD-469F-BA10-6D74F4238B05}" destId="{C9D15268-2541-41B9-9CD4-D96B2846B3F6}" srcOrd="4" destOrd="0" presId="urn:microsoft.com/office/officeart/2005/8/layout/vList2"/>
    <dgm:cxn modelId="{80938823-CBB3-C242-BB60-01BFED468D47}" type="presParOf" srcId="{F2981EED-F1BD-469F-BA10-6D74F4238B05}" destId="{01ED53B7-8D08-405A-B594-F14CDA720F0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02C06A-1EFF-4617-9A1C-08B42B1C3002}"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1CBEBC19-DEC1-4731-9B4E-E1DB2BFA01B9}">
      <dgm:prSet phldrT="[Text]"/>
      <dgm:spPr/>
      <dgm:t>
        <a:bodyPr/>
        <a:lstStyle/>
        <a:p>
          <a:r>
            <a:rPr lang="en-US" dirty="0" smtClean="0"/>
            <a:t>Training set</a:t>
          </a:r>
          <a:endParaRPr lang="en-US" dirty="0"/>
        </a:p>
      </dgm:t>
    </dgm:pt>
    <dgm:pt modelId="{92127A49-431A-4FF4-94F1-802AD690FF2F}" type="parTrans" cxnId="{FBBA9245-B392-411D-8706-36BEDABD4CD4}">
      <dgm:prSet/>
      <dgm:spPr/>
      <dgm:t>
        <a:bodyPr/>
        <a:lstStyle/>
        <a:p>
          <a:endParaRPr lang="en-US"/>
        </a:p>
      </dgm:t>
    </dgm:pt>
    <dgm:pt modelId="{E485AA08-3A10-463D-A4FA-D51CF4E1B7B2}" type="sibTrans" cxnId="{FBBA9245-B392-411D-8706-36BEDABD4CD4}">
      <dgm:prSet/>
      <dgm:spPr/>
      <dgm:t>
        <a:bodyPr/>
        <a:lstStyle/>
        <a:p>
          <a:endParaRPr lang="en-US"/>
        </a:p>
      </dgm:t>
    </dgm:pt>
    <dgm:pt modelId="{ED5D421F-9A7E-45B6-97D2-491B4E5CB8B4}">
      <dgm:prSet phldrT="[Text]"/>
      <dgm:spPr/>
      <dgm:t>
        <a:bodyPr/>
        <a:lstStyle/>
        <a:p>
          <a:r>
            <a:rPr lang="en-US" dirty="0" smtClean="0"/>
            <a:t>HTML/CSS/</a:t>
          </a:r>
          <a:r>
            <a:rPr lang="en-US" dirty="0" err="1" smtClean="0"/>
            <a:t>Javascript</a:t>
          </a:r>
          <a:r>
            <a:rPr lang="en-US" dirty="0" smtClean="0"/>
            <a:t> and render example pairs</a:t>
          </a:r>
          <a:endParaRPr lang="en-US" dirty="0"/>
        </a:p>
      </dgm:t>
    </dgm:pt>
    <dgm:pt modelId="{65AE600B-9988-4444-BC8B-EA3A2BBACFC6}" type="parTrans" cxnId="{E5D09A33-168F-4162-A552-EACC450E0FDF}">
      <dgm:prSet/>
      <dgm:spPr/>
      <dgm:t>
        <a:bodyPr/>
        <a:lstStyle/>
        <a:p>
          <a:endParaRPr lang="en-US"/>
        </a:p>
      </dgm:t>
    </dgm:pt>
    <dgm:pt modelId="{B6A2A12D-8245-486D-BA2B-52C7B254EC49}" type="sibTrans" cxnId="{E5D09A33-168F-4162-A552-EACC450E0FDF}">
      <dgm:prSet/>
      <dgm:spPr/>
      <dgm:t>
        <a:bodyPr/>
        <a:lstStyle/>
        <a:p>
          <a:endParaRPr lang="en-US"/>
        </a:p>
      </dgm:t>
    </dgm:pt>
    <dgm:pt modelId="{C42A2CD3-100F-48EC-8647-75179B8B5742}">
      <dgm:prSet phldrT="[Text]"/>
      <dgm:spPr/>
      <dgm:t>
        <a:bodyPr/>
        <a:lstStyle/>
        <a:p>
          <a:r>
            <a:rPr lang="en-US" dirty="0" smtClean="0"/>
            <a:t>Initial programs</a:t>
          </a:r>
          <a:endParaRPr lang="en-US" dirty="0"/>
        </a:p>
      </dgm:t>
    </dgm:pt>
    <dgm:pt modelId="{90CA3A13-AD68-4F16-950D-6B3DD5B6C8D1}" type="parTrans" cxnId="{361CDEBA-34D5-4B0B-9DFF-E20641B56AD9}">
      <dgm:prSet/>
      <dgm:spPr/>
      <dgm:t>
        <a:bodyPr/>
        <a:lstStyle/>
        <a:p>
          <a:endParaRPr lang="en-US"/>
        </a:p>
      </dgm:t>
    </dgm:pt>
    <dgm:pt modelId="{6972E4D5-3C17-464E-92DD-979FF8ED5AEA}" type="sibTrans" cxnId="{361CDEBA-34D5-4B0B-9DFF-E20641B56AD9}">
      <dgm:prSet/>
      <dgm:spPr/>
      <dgm:t>
        <a:bodyPr/>
        <a:lstStyle/>
        <a:p>
          <a:endParaRPr lang="en-US"/>
        </a:p>
      </dgm:t>
    </dgm:pt>
    <dgm:pt modelId="{A7CA7669-5EBE-4AA4-B09A-A5D92AB037C9}">
      <dgm:prSet phldrT="[Text]"/>
      <dgm:spPr/>
      <dgm:t>
        <a:bodyPr/>
        <a:lstStyle/>
        <a:p>
          <a:r>
            <a:rPr lang="en-US" dirty="0" smtClean="0"/>
            <a:t>Rendering Engines</a:t>
          </a:r>
          <a:endParaRPr lang="en-US" dirty="0"/>
        </a:p>
      </dgm:t>
    </dgm:pt>
    <dgm:pt modelId="{BC65A238-33BC-4C10-81D1-BBF3B8EE80BE}" type="parTrans" cxnId="{607E2BD6-6DE7-472A-8C35-E74288C2923B}">
      <dgm:prSet/>
      <dgm:spPr/>
      <dgm:t>
        <a:bodyPr/>
        <a:lstStyle/>
        <a:p>
          <a:endParaRPr lang="en-US"/>
        </a:p>
      </dgm:t>
    </dgm:pt>
    <dgm:pt modelId="{C5CC2B85-396E-4F70-B6A3-00E4053D00A5}" type="sibTrans" cxnId="{607E2BD6-6DE7-472A-8C35-E74288C2923B}">
      <dgm:prSet/>
      <dgm:spPr/>
      <dgm:t>
        <a:bodyPr/>
        <a:lstStyle/>
        <a:p>
          <a:endParaRPr lang="en-US"/>
        </a:p>
      </dgm:t>
    </dgm:pt>
    <dgm:pt modelId="{99C814F8-6071-4237-9AA1-189019FFAEC9}">
      <dgm:prSet phldrT="[Text]"/>
      <dgm:spPr/>
      <dgm:t>
        <a:bodyPr/>
        <a:lstStyle/>
        <a:p>
          <a:r>
            <a:rPr lang="en-US" dirty="0" smtClean="0"/>
            <a:t>Specification</a:t>
          </a:r>
          <a:endParaRPr lang="en-US" dirty="0"/>
        </a:p>
      </dgm:t>
    </dgm:pt>
    <dgm:pt modelId="{BBC370CB-362A-4602-8899-6AB6A93B4258}" type="parTrans" cxnId="{32CA7050-B3AE-4B15-B0AA-62B4BE8ECE0A}">
      <dgm:prSet/>
      <dgm:spPr/>
      <dgm:t>
        <a:bodyPr/>
        <a:lstStyle/>
        <a:p>
          <a:endParaRPr lang="en-US"/>
        </a:p>
      </dgm:t>
    </dgm:pt>
    <dgm:pt modelId="{DAF3146A-897E-48EC-BDFA-CFDEC00C9D95}" type="sibTrans" cxnId="{32CA7050-B3AE-4B15-B0AA-62B4BE8ECE0A}">
      <dgm:prSet/>
      <dgm:spPr/>
      <dgm:t>
        <a:bodyPr/>
        <a:lstStyle/>
        <a:p>
          <a:endParaRPr lang="en-US"/>
        </a:p>
      </dgm:t>
    </dgm:pt>
    <dgm:pt modelId="{EFE5A560-0D78-4673-900E-EB45621E2DAE}">
      <dgm:prSet phldrT="[Text]"/>
      <dgm:spPr/>
      <dgm:t>
        <a:bodyPr/>
        <a:lstStyle/>
        <a:p>
          <a:r>
            <a:rPr lang="en-US" dirty="0" smtClean="0"/>
            <a:t>“Render HTML/CSS/</a:t>
          </a:r>
          <a:r>
            <a:rPr lang="en-US" dirty="0" err="1" smtClean="0"/>
            <a:t>Javascript</a:t>
          </a:r>
          <a:r>
            <a:rPr lang="en-US" dirty="0" smtClean="0"/>
            <a:t>”</a:t>
          </a:r>
          <a:endParaRPr lang="en-US" dirty="0"/>
        </a:p>
      </dgm:t>
    </dgm:pt>
    <dgm:pt modelId="{DFB9CA29-8539-46FC-9F74-3E25327CBD56}" type="parTrans" cxnId="{AED9FFF8-1C49-42A5-97EA-8C12468BFC84}">
      <dgm:prSet/>
      <dgm:spPr/>
      <dgm:t>
        <a:bodyPr/>
        <a:lstStyle/>
        <a:p>
          <a:endParaRPr lang="en-US"/>
        </a:p>
      </dgm:t>
    </dgm:pt>
    <dgm:pt modelId="{8056A2DD-D936-4C7E-B70D-A9CB62013EF3}" type="sibTrans" cxnId="{AED9FFF8-1C49-42A5-97EA-8C12468BFC84}">
      <dgm:prSet/>
      <dgm:spPr/>
      <dgm:t>
        <a:bodyPr/>
        <a:lstStyle/>
        <a:p>
          <a:endParaRPr lang="en-US"/>
        </a:p>
      </dgm:t>
    </dgm:pt>
    <dgm:pt modelId="{F2981EED-F1BD-469F-BA10-6D74F4238B05}" type="pres">
      <dgm:prSet presAssocID="{E002C06A-1EFF-4617-9A1C-08B42B1C3002}" presName="linear" presStyleCnt="0">
        <dgm:presLayoutVars>
          <dgm:animLvl val="lvl"/>
          <dgm:resizeHandles val="exact"/>
        </dgm:presLayoutVars>
      </dgm:prSet>
      <dgm:spPr/>
      <dgm:t>
        <a:bodyPr/>
        <a:lstStyle/>
        <a:p>
          <a:endParaRPr lang="en-US"/>
        </a:p>
      </dgm:t>
    </dgm:pt>
    <dgm:pt modelId="{368774F2-7C0B-4BDB-AEE3-6B44DBF4F1A1}" type="pres">
      <dgm:prSet presAssocID="{99C814F8-6071-4237-9AA1-189019FFAEC9}" presName="parentText" presStyleLbl="node1" presStyleIdx="0" presStyleCnt="3">
        <dgm:presLayoutVars>
          <dgm:chMax val="0"/>
          <dgm:bulletEnabled val="1"/>
        </dgm:presLayoutVars>
      </dgm:prSet>
      <dgm:spPr/>
      <dgm:t>
        <a:bodyPr/>
        <a:lstStyle/>
        <a:p>
          <a:endParaRPr lang="en-US"/>
        </a:p>
      </dgm:t>
    </dgm:pt>
    <dgm:pt modelId="{CDF54A9C-0FB4-485C-BB0B-21D0FFAF6FD1}" type="pres">
      <dgm:prSet presAssocID="{99C814F8-6071-4237-9AA1-189019FFAEC9}" presName="childText" presStyleLbl="revTx" presStyleIdx="0" presStyleCnt="3">
        <dgm:presLayoutVars>
          <dgm:bulletEnabled val="1"/>
        </dgm:presLayoutVars>
      </dgm:prSet>
      <dgm:spPr/>
      <dgm:t>
        <a:bodyPr/>
        <a:lstStyle/>
        <a:p>
          <a:endParaRPr lang="en-US"/>
        </a:p>
      </dgm:t>
    </dgm:pt>
    <dgm:pt modelId="{E49337A5-E80C-46E2-AC11-0B4114311716}" type="pres">
      <dgm:prSet presAssocID="{1CBEBC19-DEC1-4731-9B4E-E1DB2BFA01B9}" presName="parentText" presStyleLbl="node1" presStyleIdx="1" presStyleCnt="3">
        <dgm:presLayoutVars>
          <dgm:chMax val="0"/>
          <dgm:bulletEnabled val="1"/>
        </dgm:presLayoutVars>
      </dgm:prSet>
      <dgm:spPr/>
      <dgm:t>
        <a:bodyPr/>
        <a:lstStyle/>
        <a:p>
          <a:endParaRPr lang="en-US"/>
        </a:p>
      </dgm:t>
    </dgm:pt>
    <dgm:pt modelId="{83FCAA4A-A68E-4885-947B-DA29380B65BC}" type="pres">
      <dgm:prSet presAssocID="{1CBEBC19-DEC1-4731-9B4E-E1DB2BFA01B9}" presName="childText" presStyleLbl="revTx" presStyleIdx="1" presStyleCnt="3">
        <dgm:presLayoutVars>
          <dgm:bulletEnabled val="1"/>
        </dgm:presLayoutVars>
      </dgm:prSet>
      <dgm:spPr/>
      <dgm:t>
        <a:bodyPr/>
        <a:lstStyle/>
        <a:p>
          <a:endParaRPr lang="en-US"/>
        </a:p>
      </dgm:t>
    </dgm:pt>
    <dgm:pt modelId="{C9D15268-2541-41B9-9CD4-D96B2846B3F6}" type="pres">
      <dgm:prSet presAssocID="{C42A2CD3-100F-48EC-8647-75179B8B5742}" presName="parentText" presStyleLbl="node1" presStyleIdx="2" presStyleCnt="3" custLinFactNeighborY="1107">
        <dgm:presLayoutVars>
          <dgm:chMax val="0"/>
          <dgm:bulletEnabled val="1"/>
        </dgm:presLayoutVars>
      </dgm:prSet>
      <dgm:spPr/>
      <dgm:t>
        <a:bodyPr/>
        <a:lstStyle/>
        <a:p>
          <a:endParaRPr lang="en-US"/>
        </a:p>
      </dgm:t>
    </dgm:pt>
    <dgm:pt modelId="{01ED53B7-8D08-405A-B594-F14CDA720F06}" type="pres">
      <dgm:prSet presAssocID="{C42A2CD3-100F-48EC-8647-75179B8B5742}" presName="childText" presStyleLbl="revTx" presStyleIdx="2" presStyleCnt="3">
        <dgm:presLayoutVars>
          <dgm:bulletEnabled val="1"/>
        </dgm:presLayoutVars>
      </dgm:prSet>
      <dgm:spPr/>
      <dgm:t>
        <a:bodyPr/>
        <a:lstStyle/>
        <a:p>
          <a:endParaRPr lang="en-US"/>
        </a:p>
      </dgm:t>
    </dgm:pt>
  </dgm:ptLst>
  <dgm:cxnLst>
    <dgm:cxn modelId="{32CA7050-B3AE-4B15-B0AA-62B4BE8ECE0A}" srcId="{E002C06A-1EFF-4617-9A1C-08B42B1C3002}" destId="{99C814F8-6071-4237-9AA1-189019FFAEC9}" srcOrd="0" destOrd="0" parTransId="{BBC370CB-362A-4602-8899-6AB6A93B4258}" sibTransId="{DAF3146A-897E-48EC-BDFA-CFDEC00C9D95}"/>
    <dgm:cxn modelId="{07398D64-0CAA-514F-A5BA-820978F916B0}" type="presOf" srcId="{ED5D421F-9A7E-45B6-97D2-491B4E5CB8B4}" destId="{83FCAA4A-A68E-4885-947B-DA29380B65BC}" srcOrd="0" destOrd="0" presId="urn:microsoft.com/office/officeart/2005/8/layout/vList2"/>
    <dgm:cxn modelId="{65F6358A-37A8-C74D-8F44-F7EEC827479D}" type="presOf" srcId="{E002C06A-1EFF-4617-9A1C-08B42B1C3002}" destId="{F2981EED-F1BD-469F-BA10-6D74F4238B05}" srcOrd="0" destOrd="0" presId="urn:microsoft.com/office/officeart/2005/8/layout/vList2"/>
    <dgm:cxn modelId="{E5D09A33-168F-4162-A552-EACC450E0FDF}" srcId="{1CBEBC19-DEC1-4731-9B4E-E1DB2BFA01B9}" destId="{ED5D421F-9A7E-45B6-97D2-491B4E5CB8B4}" srcOrd="0" destOrd="0" parTransId="{65AE600B-9988-4444-BC8B-EA3A2BBACFC6}" sibTransId="{B6A2A12D-8245-486D-BA2B-52C7B254EC49}"/>
    <dgm:cxn modelId="{361CDEBA-34D5-4B0B-9DFF-E20641B56AD9}" srcId="{E002C06A-1EFF-4617-9A1C-08B42B1C3002}" destId="{C42A2CD3-100F-48EC-8647-75179B8B5742}" srcOrd="2" destOrd="0" parTransId="{90CA3A13-AD68-4F16-950D-6B3DD5B6C8D1}" sibTransId="{6972E4D5-3C17-464E-92DD-979FF8ED5AEA}"/>
    <dgm:cxn modelId="{A6D93EDF-815F-D044-9DE8-38E8885B173F}" type="presOf" srcId="{EFE5A560-0D78-4673-900E-EB45621E2DAE}" destId="{CDF54A9C-0FB4-485C-BB0B-21D0FFAF6FD1}" srcOrd="0" destOrd="0" presId="urn:microsoft.com/office/officeart/2005/8/layout/vList2"/>
    <dgm:cxn modelId="{C85FFE84-5587-6A4C-8370-CE5BDA95EE3B}" type="presOf" srcId="{99C814F8-6071-4237-9AA1-189019FFAEC9}" destId="{368774F2-7C0B-4BDB-AEE3-6B44DBF4F1A1}" srcOrd="0" destOrd="0" presId="urn:microsoft.com/office/officeart/2005/8/layout/vList2"/>
    <dgm:cxn modelId="{7C7CCB05-BF84-9F48-AB25-5216F8F33C49}" type="presOf" srcId="{1CBEBC19-DEC1-4731-9B4E-E1DB2BFA01B9}" destId="{E49337A5-E80C-46E2-AC11-0B4114311716}" srcOrd="0" destOrd="0" presId="urn:microsoft.com/office/officeart/2005/8/layout/vList2"/>
    <dgm:cxn modelId="{AED9FFF8-1C49-42A5-97EA-8C12468BFC84}" srcId="{99C814F8-6071-4237-9AA1-189019FFAEC9}" destId="{EFE5A560-0D78-4673-900E-EB45621E2DAE}" srcOrd="0" destOrd="0" parTransId="{DFB9CA29-8539-46FC-9F74-3E25327CBD56}" sibTransId="{8056A2DD-D936-4C7E-B70D-A9CB62013EF3}"/>
    <dgm:cxn modelId="{AD036C9C-A488-BF41-8E45-B18BFE21904D}" type="presOf" srcId="{A7CA7669-5EBE-4AA4-B09A-A5D92AB037C9}" destId="{01ED53B7-8D08-405A-B594-F14CDA720F06}" srcOrd="0" destOrd="0" presId="urn:microsoft.com/office/officeart/2005/8/layout/vList2"/>
    <dgm:cxn modelId="{FBBA9245-B392-411D-8706-36BEDABD4CD4}" srcId="{E002C06A-1EFF-4617-9A1C-08B42B1C3002}" destId="{1CBEBC19-DEC1-4731-9B4E-E1DB2BFA01B9}" srcOrd="1" destOrd="0" parTransId="{92127A49-431A-4FF4-94F1-802AD690FF2F}" sibTransId="{E485AA08-3A10-463D-A4FA-D51CF4E1B7B2}"/>
    <dgm:cxn modelId="{114BF8EB-A722-1641-BBFB-6DC30A1FED92}" type="presOf" srcId="{C42A2CD3-100F-48EC-8647-75179B8B5742}" destId="{C9D15268-2541-41B9-9CD4-D96B2846B3F6}" srcOrd="0" destOrd="0" presId="urn:microsoft.com/office/officeart/2005/8/layout/vList2"/>
    <dgm:cxn modelId="{607E2BD6-6DE7-472A-8C35-E74288C2923B}" srcId="{C42A2CD3-100F-48EC-8647-75179B8B5742}" destId="{A7CA7669-5EBE-4AA4-B09A-A5D92AB037C9}" srcOrd="0" destOrd="0" parTransId="{BC65A238-33BC-4C10-81D1-BBF3B8EE80BE}" sibTransId="{C5CC2B85-396E-4F70-B6A3-00E4053D00A5}"/>
    <dgm:cxn modelId="{55B665DD-DEFA-EB4E-B4F1-B6EB63241E98}" type="presParOf" srcId="{F2981EED-F1BD-469F-BA10-6D74F4238B05}" destId="{368774F2-7C0B-4BDB-AEE3-6B44DBF4F1A1}" srcOrd="0" destOrd="0" presId="urn:microsoft.com/office/officeart/2005/8/layout/vList2"/>
    <dgm:cxn modelId="{8F649315-0596-7A4F-8829-8B8545109B4B}" type="presParOf" srcId="{F2981EED-F1BD-469F-BA10-6D74F4238B05}" destId="{CDF54A9C-0FB4-485C-BB0B-21D0FFAF6FD1}" srcOrd="1" destOrd="0" presId="urn:microsoft.com/office/officeart/2005/8/layout/vList2"/>
    <dgm:cxn modelId="{07817BB2-ED26-6F4B-99C4-82513D994978}" type="presParOf" srcId="{F2981EED-F1BD-469F-BA10-6D74F4238B05}" destId="{E49337A5-E80C-46E2-AC11-0B4114311716}" srcOrd="2" destOrd="0" presId="urn:microsoft.com/office/officeart/2005/8/layout/vList2"/>
    <dgm:cxn modelId="{50B830A7-CB04-A64F-9E59-52547BF0CD18}" type="presParOf" srcId="{F2981EED-F1BD-469F-BA10-6D74F4238B05}" destId="{83FCAA4A-A68E-4885-947B-DA29380B65BC}" srcOrd="3" destOrd="0" presId="urn:microsoft.com/office/officeart/2005/8/layout/vList2"/>
    <dgm:cxn modelId="{7F373149-9616-1B46-BFA9-5A64DA55A62A}" type="presParOf" srcId="{F2981EED-F1BD-469F-BA10-6D74F4238B05}" destId="{C9D15268-2541-41B9-9CD4-D96B2846B3F6}" srcOrd="4" destOrd="0" presId="urn:microsoft.com/office/officeart/2005/8/layout/vList2"/>
    <dgm:cxn modelId="{8A98FA05-9806-9746-9CF9-6F34436C3CB4}" type="presParOf" srcId="{F2981EED-F1BD-469F-BA10-6D74F4238B05}" destId="{01ED53B7-8D08-405A-B594-F14CDA720F0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74F2-7C0B-4BDB-AEE3-6B44DBF4F1A1}">
      <dsp:nvSpPr>
        <dsp:cNvPr id="0" name=""/>
        <dsp:cNvSpPr/>
      </dsp:nvSpPr>
      <dsp:spPr>
        <a:xfrm>
          <a:off x="0" y="16471"/>
          <a:ext cx="5384800" cy="743535"/>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Specification</a:t>
          </a:r>
          <a:endParaRPr lang="en-US" sz="3100" kern="1200" dirty="0"/>
        </a:p>
      </dsp:txBody>
      <dsp:txXfrm>
        <a:off x="36296" y="52767"/>
        <a:ext cx="5312208" cy="670943"/>
      </dsp:txXfrm>
    </dsp:sp>
    <dsp:sp modelId="{CDF54A9C-0FB4-485C-BB0B-21D0FFAF6FD1}">
      <dsp:nvSpPr>
        <dsp:cNvPr id="0" name=""/>
        <dsp:cNvSpPr/>
      </dsp:nvSpPr>
      <dsp:spPr>
        <a:xfrm>
          <a:off x="0" y="760006"/>
          <a:ext cx="5384800"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Textual description</a:t>
          </a:r>
          <a:endParaRPr lang="en-US" sz="2400" kern="1200" dirty="0"/>
        </a:p>
        <a:p>
          <a:pPr marL="228600" lvl="1" indent="-228600" algn="l" defTabSz="1066800">
            <a:lnSpc>
              <a:spcPct val="90000"/>
            </a:lnSpc>
            <a:spcBef>
              <a:spcPct val="0"/>
            </a:spcBef>
            <a:spcAft>
              <a:spcPct val="20000"/>
            </a:spcAft>
            <a:buChar char="••"/>
          </a:pPr>
          <a:r>
            <a:rPr lang="en-US" sz="2400" kern="1200" dirty="0" smtClean="0"/>
            <a:t>Open to interpretation</a:t>
          </a:r>
          <a:endParaRPr lang="en-US" sz="2400" kern="1200" dirty="0"/>
        </a:p>
      </dsp:txBody>
      <dsp:txXfrm>
        <a:off x="0" y="760006"/>
        <a:ext cx="5384800" cy="818167"/>
      </dsp:txXfrm>
    </dsp:sp>
    <dsp:sp modelId="{E49337A5-E80C-46E2-AC11-0B4114311716}">
      <dsp:nvSpPr>
        <dsp:cNvPr id="0" name=""/>
        <dsp:cNvSpPr/>
      </dsp:nvSpPr>
      <dsp:spPr>
        <a:xfrm>
          <a:off x="0" y="1578173"/>
          <a:ext cx="5384800" cy="743535"/>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Training set</a:t>
          </a:r>
          <a:endParaRPr lang="en-US" sz="3100" kern="1200" dirty="0"/>
        </a:p>
      </dsp:txBody>
      <dsp:txXfrm>
        <a:off x="36296" y="1614469"/>
        <a:ext cx="5312208" cy="670943"/>
      </dsp:txXfrm>
    </dsp:sp>
    <dsp:sp modelId="{83FCAA4A-A68E-4885-947B-DA29380B65BC}">
      <dsp:nvSpPr>
        <dsp:cNvPr id="0" name=""/>
        <dsp:cNvSpPr/>
      </dsp:nvSpPr>
      <dsp:spPr>
        <a:xfrm>
          <a:off x="0" y="2321708"/>
          <a:ext cx="5384800"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Provided by whoever defines the task</a:t>
          </a:r>
          <a:endParaRPr lang="en-US" sz="2400" kern="1200" dirty="0"/>
        </a:p>
        <a:p>
          <a:pPr marL="228600" lvl="1" indent="-228600" algn="l" defTabSz="1066800">
            <a:lnSpc>
              <a:spcPct val="90000"/>
            </a:lnSpc>
            <a:spcBef>
              <a:spcPct val="0"/>
            </a:spcBef>
            <a:spcAft>
              <a:spcPct val="20000"/>
            </a:spcAft>
            <a:buChar char="••"/>
          </a:pPr>
          <a:r>
            <a:rPr lang="en-US" sz="2400" kern="1200" dirty="0" smtClean="0"/>
            <a:t>Positive and negative examples</a:t>
          </a:r>
          <a:endParaRPr lang="en-US" sz="2400" kern="1200" dirty="0"/>
        </a:p>
      </dsp:txBody>
      <dsp:txXfrm>
        <a:off x="0" y="2321708"/>
        <a:ext cx="5384800" cy="818167"/>
      </dsp:txXfrm>
    </dsp:sp>
    <dsp:sp modelId="{C9D15268-2541-41B9-9CD4-D96B2846B3F6}">
      <dsp:nvSpPr>
        <dsp:cNvPr id="0" name=""/>
        <dsp:cNvSpPr/>
      </dsp:nvSpPr>
      <dsp:spPr>
        <a:xfrm>
          <a:off x="0" y="3148933"/>
          <a:ext cx="5384800" cy="743535"/>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Initial programs</a:t>
          </a:r>
          <a:endParaRPr lang="en-US" sz="3100" kern="1200" dirty="0"/>
        </a:p>
      </dsp:txBody>
      <dsp:txXfrm>
        <a:off x="36296" y="3185229"/>
        <a:ext cx="5312208" cy="670943"/>
      </dsp:txXfrm>
    </dsp:sp>
    <dsp:sp modelId="{01ED53B7-8D08-405A-B594-F14CDA720F06}">
      <dsp:nvSpPr>
        <dsp:cNvPr id="0" name=""/>
        <dsp:cNvSpPr/>
      </dsp:nvSpPr>
      <dsp:spPr>
        <a:xfrm>
          <a:off x="0" y="3883411"/>
          <a:ext cx="5384800"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Get something right</a:t>
          </a:r>
          <a:endParaRPr lang="en-US" sz="2400" kern="1200" dirty="0"/>
        </a:p>
        <a:p>
          <a:pPr marL="228600" lvl="1" indent="-228600" algn="l" defTabSz="1066800">
            <a:lnSpc>
              <a:spcPct val="90000"/>
            </a:lnSpc>
            <a:spcBef>
              <a:spcPct val="0"/>
            </a:spcBef>
            <a:spcAft>
              <a:spcPct val="20000"/>
            </a:spcAft>
            <a:buChar char="••"/>
          </a:pPr>
          <a:r>
            <a:rPr lang="en-US" sz="2400" kern="1200" dirty="0" smtClean="0"/>
            <a:t>But usually get something wrong</a:t>
          </a:r>
          <a:endParaRPr lang="en-US" sz="2400" kern="1200" dirty="0"/>
        </a:p>
      </dsp:txBody>
      <dsp:txXfrm>
        <a:off x="0" y="3883411"/>
        <a:ext cx="5384800" cy="818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BFD43-741E-44AF-9671-6B5D27C3A6A5}">
      <dsp:nvSpPr>
        <dsp:cNvPr id="0" name=""/>
        <dsp:cNvSpPr/>
      </dsp:nvSpPr>
      <dsp:spPr>
        <a:xfrm>
          <a:off x="3275782" y="103409"/>
          <a:ext cx="1672232" cy="167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Light" panose="020F0302020204030204" pitchFamily="34" charset="0"/>
            </a:rPr>
            <a:t>Shuffle / Mutate</a:t>
          </a:r>
        </a:p>
      </dsp:txBody>
      <dsp:txXfrm>
        <a:off x="3275782" y="103409"/>
        <a:ext cx="1672232" cy="1672232"/>
      </dsp:txXfrm>
    </dsp:sp>
    <dsp:sp modelId="{233FE480-45B9-46DC-98E7-D24F20EC61AC}">
      <dsp:nvSpPr>
        <dsp:cNvPr id="0" name=""/>
        <dsp:cNvSpPr/>
      </dsp:nvSpPr>
      <dsp:spPr>
        <a:xfrm>
          <a:off x="331666" y="-1708"/>
          <a:ext cx="4721466" cy="4721466"/>
        </a:xfrm>
        <a:prstGeom prst="circularArrow">
          <a:avLst>
            <a:gd name="adj1" fmla="val 6906"/>
            <a:gd name="adj2" fmla="val 465700"/>
            <a:gd name="adj3" fmla="val 547951"/>
            <a:gd name="adj4" fmla="val 20586349"/>
            <a:gd name="adj5" fmla="val 8058"/>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8C18D-DF74-4091-84CE-A65E71EC5CFE}">
      <dsp:nvSpPr>
        <dsp:cNvPr id="0" name=""/>
        <dsp:cNvSpPr/>
      </dsp:nvSpPr>
      <dsp:spPr>
        <a:xfrm>
          <a:off x="3275782" y="2942407"/>
          <a:ext cx="1672232" cy="167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Light" panose="020F0302020204030204" pitchFamily="34" charset="0"/>
            </a:rPr>
            <a:t>Refine training set</a:t>
          </a:r>
          <a:endParaRPr lang="en-US" sz="2400" kern="1200" dirty="0">
            <a:latin typeface="Calibri Light" panose="020F0302020204030204" pitchFamily="34" charset="0"/>
          </a:endParaRPr>
        </a:p>
      </dsp:txBody>
      <dsp:txXfrm>
        <a:off x="3275782" y="2942407"/>
        <a:ext cx="1672232" cy="1672232"/>
      </dsp:txXfrm>
    </dsp:sp>
    <dsp:sp modelId="{D580A279-2E64-4D80-9D2B-D29E74F2BBFC}">
      <dsp:nvSpPr>
        <dsp:cNvPr id="0" name=""/>
        <dsp:cNvSpPr/>
      </dsp:nvSpPr>
      <dsp:spPr>
        <a:xfrm>
          <a:off x="331666" y="-1708"/>
          <a:ext cx="4721466" cy="4721466"/>
        </a:xfrm>
        <a:prstGeom prst="circularArrow">
          <a:avLst>
            <a:gd name="adj1" fmla="val 6906"/>
            <a:gd name="adj2" fmla="val 465700"/>
            <a:gd name="adj3" fmla="val 5947951"/>
            <a:gd name="adj4" fmla="val 4386349"/>
            <a:gd name="adj5" fmla="val 8058"/>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34F58-6FF1-4B9B-BAF6-B8AAF16908DD}">
      <dsp:nvSpPr>
        <dsp:cNvPr id="0" name=""/>
        <dsp:cNvSpPr/>
      </dsp:nvSpPr>
      <dsp:spPr>
        <a:xfrm>
          <a:off x="436784" y="2942407"/>
          <a:ext cx="1672232" cy="167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Light" panose="020F0302020204030204" pitchFamily="34" charset="0"/>
            </a:rPr>
            <a:t>Assess fitness</a:t>
          </a:r>
          <a:endParaRPr lang="en-US" sz="2400" kern="1200" dirty="0">
            <a:latin typeface="Calibri Light" panose="020F0302020204030204" pitchFamily="34" charset="0"/>
          </a:endParaRPr>
        </a:p>
      </dsp:txBody>
      <dsp:txXfrm>
        <a:off x="436784" y="2942407"/>
        <a:ext cx="1672232" cy="1672232"/>
      </dsp:txXfrm>
    </dsp:sp>
    <dsp:sp modelId="{6F18CF0E-62F1-45B4-AA65-A28C64A447D0}">
      <dsp:nvSpPr>
        <dsp:cNvPr id="0" name=""/>
        <dsp:cNvSpPr/>
      </dsp:nvSpPr>
      <dsp:spPr>
        <a:xfrm>
          <a:off x="331666" y="-1708"/>
          <a:ext cx="4721466" cy="4721466"/>
        </a:xfrm>
        <a:prstGeom prst="circularArrow">
          <a:avLst>
            <a:gd name="adj1" fmla="val 6906"/>
            <a:gd name="adj2" fmla="val 465700"/>
            <a:gd name="adj3" fmla="val 11347951"/>
            <a:gd name="adj4" fmla="val 9786349"/>
            <a:gd name="adj5" fmla="val 8058"/>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673B5-3AE0-458D-AAE4-AEF4E02F4AFF}">
      <dsp:nvSpPr>
        <dsp:cNvPr id="0" name=""/>
        <dsp:cNvSpPr/>
      </dsp:nvSpPr>
      <dsp:spPr>
        <a:xfrm>
          <a:off x="436784" y="103409"/>
          <a:ext cx="1672232" cy="167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Light" panose="020F0302020204030204" pitchFamily="34" charset="0"/>
            </a:rPr>
            <a:t>Select successful candidates</a:t>
          </a:r>
          <a:endParaRPr lang="en-US" sz="2400" kern="1200" dirty="0">
            <a:latin typeface="Calibri Light" panose="020F0302020204030204" pitchFamily="34" charset="0"/>
          </a:endParaRPr>
        </a:p>
      </dsp:txBody>
      <dsp:txXfrm>
        <a:off x="436784" y="103409"/>
        <a:ext cx="1672232" cy="1672232"/>
      </dsp:txXfrm>
    </dsp:sp>
    <dsp:sp modelId="{11AF206D-EA43-427A-BA73-5C1B39776B0E}">
      <dsp:nvSpPr>
        <dsp:cNvPr id="0" name=""/>
        <dsp:cNvSpPr/>
      </dsp:nvSpPr>
      <dsp:spPr>
        <a:xfrm>
          <a:off x="331666" y="-1708"/>
          <a:ext cx="4721466" cy="4721466"/>
        </a:xfrm>
        <a:prstGeom prst="circularArrow">
          <a:avLst>
            <a:gd name="adj1" fmla="val 6906"/>
            <a:gd name="adj2" fmla="val 465700"/>
            <a:gd name="adj3" fmla="val 16747951"/>
            <a:gd name="adj4" fmla="val 15186349"/>
            <a:gd name="adj5" fmla="val 8058"/>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A7DBC-94CE-4353-BC5C-D8D83978F4B3}">
      <dsp:nvSpPr>
        <dsp:cNvPr id="0" name=""/>
        <dsp:cNvSpPr/>
      </dsp:nvSpPr>
      <dsp:spPr>
        <a:xfrm>
          <a:off x="3317952" y="33906"/>
          <a:ext cx="1167407"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SFA Shuffle / SFA Mutate</a:t>
          </a:r>
          <a:endParaRPr lang="en-US" kern="1200" dirty="0"/>
        </a:p>
      </dsp:txBody>
      <dsp:txXfrm>
        <a:off x="3317952" y="33906"/>
        <a:ext cx="1167407" cy="1167407"/>
      </dsp:txXfrm>
    </dsp:sp>
    <dsp:sp modelId="{85F86D11-87DF-4F07-A1A9-A0ABBA3A924C}">
      <dsp:nvSpPr>
        <dsp:cNvPr id="0" name=""/>
        <dsp:cNvSpPr/>
      </dsp:nvSpPr>
      <dsp:spPr>
        <a:xfrm>
          <a:off x="569542" y="-136"/>
          <a:ext cx="4379774" cy="4379774"/>
        </a:xfrm>
        <a:prstGeom prst="circularArrow">
          <a:avLst>
            <a:gd name="adj1" fmla="val 5198"/>
            <a:gd name="adj2" fmla="val 335729"/>
            <a:gd name="adj3" fmla="val 21293992"/>
            <a:gd name="adj4" fmla="val 19765582"/>
            <a:gd name="adj5" fmla="val 6064"/>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D8E00-BBBE-40F3-9CAF-FAFB0E454266}">
      <dsp:nvSpPr>
        <dsp:cNvPr id="0" name=""/>
        <dsp:cNvSpPr/>
      </dsp:nvSpPr>
      <dsp:spPr>
        <a:xfrm>
          <a:off x="3763351" y="2206551"/>
          <a:ext cx="1688480"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Generate examples using edit distance for state coverage</a:t>
          </a:r>
          <a:endParaRPr lang="en-US" sz="1800" kern="1200" dirty="0">
            <a:latin typeface="Calibri Light" panose="020F0302020204030204" pitchFamily="34" charset="0"/>
          </a:endParaRPr>
        </a:p>
      </dsp:txBody>
      <dsp:txXfrm>
        <a:off x="3763351" y="2206551"/>
        <a:ext cx="1688480" cy="1167407"/>
      </dsp:txXfrm>
    </dsp:sp>
    <dsp:sp modelId="{E9F85D42-A5BA-4CD2-ABF3-CF148AE09227}">
      <dsp:nvSpPr>
        <dsp:cNvPr id="0" name=""/>
        <dsp:cNvSpPr/>
      </dsp:nvSpPr>
      <dsp:spPr>
        <a:xfrm>
          <a:off x="569542" y="-136"/>
          <a:ext cx="4379774" cy="4379774"/>
        </a:xfrm>
        <a:prstGeom prst="circularArrow">
          <a:avLst>
            <a:gd name="adj1" fmla="val 5198"/>
            <a:gd name="adj2" fmla="val 335729"/>
            <a:gd name="adj3" fmla="val 4015476"/>
            <a:gd name="adj4" fmla="val 2252719"/>
            <a:gd name="adj5" fmla="val 6064"/>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9C418-017E-43FB-8C7C-C96AA359C348}">
      <dsp:nvSpPr>
        <dsp:cNvPr id="0" name=""/>
        <dsp:cNvSpPr/>
      </dsp:nvSpPr>
      <dsp:spPr>
        <a:xfrm>
          <a:off x="2175725" y="3549319"/>
          <a:ext cx="1167407"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Classify new examples using </a:t>
          </a:r>
          <a:r>
            <a:rPr lang="en-US" sz="1800" kern="1200" dirty="0" err="1" smtClean="0">
              <a:latin typeface="Calibri Light" panose="020F0302020204030204" pitchFamily="34" charset="0"/>
            </a:rPr>
            <a:t>Mturk</a:t>
          </a:r>
          <a:endParaRPr lang="en-US" sz="1800" kern="1200" dirty="0">
            <a:latin typeface="Calibri Light" panose="020F0302020204030204" pitchFamily="34" charset="0"/>
          </a:endParaRPr>
        </a:p>
      </dsp:txBody>
      <dsp:txXfrm>
        <a:off x="2175725" y="3549319"/>
        <a:ext cx="1167407" cy="1167407"/>
      </dsp:txXfrm>
    </dsp:sp>
    <dsp:sp modelId="{29E7F69F-AA0E-46AB-A962-7165C2B8E0F7}">
      <dsp:nvSpPr>
        <dsp:cNvPr id="0" name=""/>
        <dsp:cNvSpPr/>
      </dsp:nvSpPr>
      <dsp:spPr>
        <a:xfrm>
          <a:off x="569542" y="-136"/>
          <a:ext cx="4379774" cy="4379774"/>
        </a:xfrm>
        <a:prstGeom prst="circularArrow">
          <a:avLst>
            <a:gd name="adj1" fmla="val 5198"/>
            <a:gd name="adj2" fmla="val 335729"/>
            <a:gd name="adj3" fmla="val 8211553"/>
            <a:gd name="adj4" fmla="val 6448796"/>
            <a:gd name="adj5" fmla="val 6064"/>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34F58-6FF1-4B9B-BAF6-B8AAF16908DD}">
      <dsp:nvSpPr>
        <dsp:cNvPr id="0" name=""/>
        <dsp:cNvSpPr/>
      </dsp:nvSpPr>
      <dsp:spPr>
        <a:xfrm>
          <a:off x="-67031" y="2206551"/>
          <a:ext cx="1956598"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Measure fitness using gold and refined example set</a:t>
          </a:r>
          <a:endParaRPr lang="en-US" sz="1800" kern="1200" dirty="0">
            <a:latin typeface="Calibri Light" panose="020F0302020204030204" pitchFamily="34" charset="0"/>
          </a:endParaRPr>
        </a:p>
      </dsp:txBody>
      <dsp:txXfrm>
        <a:off x="-67031" y="2206551"/>
        <a:ext cx="1956598" cy="1167407"/>
      </dsp:txXfrm>
    </dsp:sp>
    <dsp:sp modelId="{6F18CF0E-62F1-45B4-AA65-A28C64A447D0}">
      <dsp:nvSpPr>
        <dsp:cNvPr id="0" name=""/>
        <dsp:cNvSpPr/>
      </dsp:nvSpPr>
      <dsp:spPr>
        <a:xfrm>
          <a:off x="569542" y="-136"/>
          <a:ext cx="4379774" cy="4379774"/>
        </a:xfrm>
        <a:prstGeom prst="circularArrow">
          <a:avLst>
            <a:gd name="adj1" fmla="val 5198"/>
            <a:gd name="adj2" fmla="val 335729"/>
            <a:gd name="adj3" fmla="val 12298690"/>
            <a:gd name="adj4" fmla="val 10770279"/>
            <a:gd name="adj5" fmla="val 6064"/>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8E3D2-8258-465D-A2AB-CF9EC3173539}">
      <dsp:nvSpPr>
        <dsp:cNvPr id="0" name=""/>
        <dsp:cNvSpPr/>
      </dsp:nvSpPr>
      <dsp:spPr>
        <a:xfrm>
          <a:off x="1033498" y="33906"/>
          <a:ext cx="1167407"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Select successful candidates</a:t>
          </a:r>
          <a:endParaRPr lang="en-US" sz="1800" kern="1200" dirty="0">
            <a:latin typeface="Calibri Light" panose="020F0302020204030204" pitchFamily="34" charset="0"/>
          </a:endParaRPr>
        </a:p>
      </dsp:txBody>
      <dsp:txXfrm>
        <a:off x="1033498" y="33906"/>
        <a:ext cx="1167407" cy="1167407"/>
      </dsp:txXfrm>
    </dsp:sp>
    <dsp:sp modelId="{6BF0A5FD-4545-4EE3-AB33-A25F042EBCDF}">
      <dsp:nvSpPr>
        <dsp:cNvPr id="0" name=""/>
        <dsp:cNvSpPr/>
      </dsp:nvSpPr>
      <dsp:spPr>
        <a:xfrm>
          <a:off x="569542" y="-136"/>
          <a:ext cx="4379774" cy="4379774"/>
        </a:xfrm>
        <a:prstGeom prst="circularArrow">
          <a:avLst>
            <a:gd name="adj1" fmla="val 5198"/>
            <a:gd name="adj2" fmla="val 335729"/>
            <a:gd name="adj3" fmla="val 16866462"/>
            <a:gd name="adj4" fmla="val 15197809"/>
            <a:gd name="adj5" fmla="val 6064"/>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74F2-7C0B-4BDB-AEE3-6B44DBF4F1A1}">
      <dsp:nvSpPr>
        <dsp:cNvPr id="0" name=""/>
        <dsp:cNvSpPr/>
      </dsp:nvSpPr>
      <dsp:spPr>
        <a:xfrm>
          <a:off x="0" y="29869"/>
          <a:ext cx="5384800" cy="863460"/>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Specification</a:t>
          </a:r>
          <a:endParaRPr lang="en-US" sz="3600" kern="1200" dirty="0"/>
        </a:p>
      </dsp:txBody>
      <dsp:txXfrm>
        <a:off x="42151" y="72020"/>
        <a:ext cx="5300498" cy="779158"/>
      </dsp:txXfrm>
    </dsp:sp>
    <dsp:sp modelId="{CDF54A9C-0FB4-485C-BB0B-21D0FFAF6FD1}">
      <dsp:nvSpPr>
        <dsp:cNvPr id="0" name=""/>
        <dsp:cNvSpPr/>
      </dsp:nvSpPr>
      <dsp:spPr>
        <a:xfrm>
          <a:off x="0" y="893329"/>
          <a:ext cx="5384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“Write an HTML sanitizer”</a:t>
          </a:r>
          <a:endParaRPr lang="en-US" sz="2800" kern="1200" dirty="0"/>
        </a:p>
      </dsp:txBody>
      <dsp:txXfrm>
        <a:off x="0" y="893329"/>
        <a:ext cx="5384800" cy="596160"/>
      </dsp:txXfrm>
    </dsp:sp>
    <dsp:sp modelId="{E49337A5-E80C-46E2-AC11-0B4114311716}">
      <dsp:nvSpPr>
        <dsp:cNvPr id="0" name=""/>
        <dsp:cNvSpPr/>
      </dsp:nvSpPr>
      <dsp:spPr>
        <a:xfrm>
          <a:off x="0" y="1489489"/>
          <a:ext cx="5384800" cy="863460"/>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Training set</a:t>
          </a:r>
          <a:endParaRPr lang="en-US" sz="3600" kern="1200" dirty="0"/>
        </a:p>
      </dsp:txBody>
      <dsp:txXfrm>
        <a:off x="42151" y="1531640"/>
        <a:ext cx="5300498" cy="779158"/>
      </dsp:txXfrm>
    </dsp:sp>
    <dsp:sp modelId="{83FCAA4A-A68E-4885-947B-DA29380B65BC}">
      <dsp:nvSpPr>
        <dsp:cNvPr id="0" name=""/>
        <dsp:cNvSpPr/>
      </dsp:nvSpPr>
      <dsp:spPr>
        <a:xfrm>
          <a:off x="0" y="2352950"/>
          <a:ext cx="5384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Input/output pairs</a:t>
          </a:r>
          <a:endParaRPr lang="en-US" sz="2800" kern="1200" dirty="0"/>
        </a:p>
      </dsp:txBody>
      <dsp:txXfrm>
        <a:off x="0" y="2352950"/>
        <a:ext cx="5384800" cy="596160"/>
      </dsp:txXfrm>
    </dsp:sp>
    <dsp:sp modelId="{C9D15268-2541-41B9-9CD4-D96B2846B3F6}">
      <dsp:nvSpPr>
        <dsp:cNvPr id="0" name=""/>
        <dsp:cNvSpPr/>
      </dsp:nvSpPr>
      <dsp:spPr>
        <a:xfrm>
          <a:off x="0" y="2958803"/>
          <a:ext cx="5384800" cy="863460"/>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Initial programs</a:t>
          </a:r>
          <a:endParaRPr lang="en-US" sz="3600" kern="1200" dirty="0"/>
        </a:p>
      </dsp:txBody>
      <dsp:txXfrm>
        <a:off x="42151" y="3000954"/>
        <a:ext cx="5300498" cy="779158"/>
      </dsp:txXfrm>
    </dsp:sp>
    <dsp:sp modelId="{01ED53B7-8D08-405A-B594-F14CDA720F06}">
      <dsp:nvSpPr>
        <dsp:cNvPr id="0" name=""/>
        <dsp:cNvSpPr/>
      </dsp:nvSpPr>
      <dsp:spPr>
        <a:xfrm>
          <a:off x="0" y="3812570"/>
          <a:ext cx="53848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Sanitizers produced by developers</a:t>
          </a:r>
          <a:endParaRPr lang="en-US" sz="2800" kern="1200" dirty="0"/>
        </a:p>
      </dsp:txBody>
      <dsp:txXfrm>
        <a:off x="0" y="3812570"/>
        <a:ext cx="5384800" cy="875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74F2-7C0B-4BDB-AEE3-6B44DBF4F1A1}">
      <dsp:nvSpPr>
        <dsp:cNvPr id="0" name=""/>
        <dsp:cNvSpPr/>
      </dsp:nvSpPr>
      <dsp:spPr>
        <a:xfrm>
          <a:off x="0" y="29869"/>
          <a:ext cx="5384800" cy="863460"/>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Specification</a:t>
          </a:r>
          <a:endParaRPr lang="en-US" sz="3600" kern="1200" dirty="0"/>
        </a:p>
      </dsp:txBody>
      <dsp:txXfrm>
        <a:off x="42151" y="72020"/>
        <a:ext cx="5300498" cy="779158"/>
      </dsp:txXfrm>
    </dsp:sp>
    <dsp:sp modelId="{CDF54A9C-0FB4-485C-BB0B-21D0FFAF6FD1}">
      <dsp:nvSpPr>
        <dsp:cNvPr id="0" name=""/>
        <dsp:cNvSpPr/>
      </dsp:nvSpPr>
      <dsp:spPr>
        <a:xfrm>
          <a:off x="0" y="893329"/>
          <a:ext cx="5384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“Render HTML/CSS/</a:t>
          </a:r>
          <a:r>
            <a:rPr lang="en-US" sz="2800" kern="1200" dirty="0" err="1" smtClean="0"/>
            <a:t>Javascript</a:t>
          </a:r>
          <a:r>
            <a:rPr lang="en-US" sz="2800" kern="1200" dirty="0" smtClean="0"/>
            <a:t>”</a:t>
          </a:r>
          <a:endParaRPr lang="en-US" sz="2800" kern="1200" dirty="0"/>
        </a:p>
      </dsp:txBody>
      <dsp:txXfrm>
        <a:off x="0" y="893329"/>
        <a:ext cx="5384800" cy="596160"/>
      </dsp:txXfrm>
    </dsp:sp>
    <dsp:sp modelId="{E49337A5-E80C-46E2-AC11-0B4114311716}">
      <dsp:nvSpPr>
        <dsp:cNvPr id="0" name=""/>
        <dsp:cNvSpPr/>
      </dsp:nvSpPr>
      <dsp:spPr>
        <a:xfrm>
          <a:off x="0" y="1489489"/>
          <a:ext cx="5384800" cy="863460"/>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Training set</a:t>
          </a:r>
          <a:endParaRPr lang="en-US" sz="3600" kern="1200" dirty="0"/>
        </a:p>
      </dsp:txBody>
      <dsp:txXfrm>
        <a:off x="42151" y="1531640"/>
        <a:ext cx="5300498" cy="779158"/>
      </dsp:txXfrm>
    </dsp:sp>
    <dsp:sp modelId="{83FCAA4A-A68E-4885-947B-DA29380B65BC}">
      <dsp:nvSpPr>
        <dsp:cNvPr id="0" name=""/>
        <dsp:cNvSpPr/>
      </dsp:nvSpPr>
      <dsp:spPr>
        <a:xfrm>
          <a:off x="0" y="2352950"/>
          <a:ext cx="53848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HTML/CSS/</a:t>
          </a:r>
          <a:r>
            <a:rPr lang="en-US" sz="2800" kern="1200" dirty="0" err="1" smtClean="0"/>
            <a:t>Javascript</a:t>
          </a:r>
          <a:r>
            <a:rPr lang="en-US" sz="2800" kern="1200" dirty="0" smtClean="0"/>
            <a:t> and render example pairs</a:t>
          </a:r>
          <a:endParaRPr lang="en-US" sz="2800" kern="1200" dirty="0"/>
        </a:p>
      </dsp:txBody>
      <dsp:txXfrm>
        <a:off x="0" y="2352950"/>
        <a:ext cx="5384800" cy="875610"/>
      </dsp:txXfrm>
    </dsp:sp>
    <dsp:sp modelId="{C9D15268-2541-41B9-9CD4-D96B2846B3F6}">
      <dsp:nvSpPr>
        <dsp:cNvPr id="0" name=""/>
        <dsp:cNvSpPr/>
      </dsp:nvSpPr>
      <dsp:spPr>
        <a:xfrm>
          <a:off x="0" y="3235159"/>
          <a:ext cx="5384800" cy="863460"/>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Initial programs</a:t>
          </a:r>
          <a:endParaRPr lang="en-US" sz="3600" kern="1200" dirty="0"/>
        </a:p>
      </dsp:txBody>
      <dsp:txXfrm>
        <a:off x="42151" y="3277310"/>
        <a:ext cx="5300498" cy="779158"/>
      </dsp:txXfrm>
    </dsp:sp>
    <dsp:sp modelId="{01ED53B7-8D08-405A-B594-F14CDA720F06}">
      <dsp:nvSpPr>
        <dsp:cNvPr id="0" name=""/>
        <dsp:cNvSpPr/>
      </dsp:nvSpPr>
      <dsp:spPr>
        <a:xfrm>
          <a:off x="0" y="4092020"/>
          <a:ext cx="5384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Rendering Engines</a:t>
          </a:r>
          <a:endParaRPr lang="en-US" sz="2800" kern="1200" dirty="0"/>
        </a:p>
      </dsp:txBody>
      <dsp:txXfrm>
        <a:off x="0" y="4092020"/>
        <a:ext cx="5384800"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FE0EF-DD21-4D3E-9171-50D0A6786E1F}" type="datetimeFigureOut">
              <a:rPr lang="en-US" smtClean="0"/>
              <a:pPr/>
              <a:t>1/17/15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3AD00-74D1-4E09-9E67-57A21632F789}" type="slidenum">
              <a:rPr lang="en-US" smtClean="0"/>
              <a:pPr/>
              <a:t>‹#›</a:t>
            </a:fld>
            <a:endParaRPr lang="en-US"/>
          </a:p>
        </p:txBody>
      </p:sp>
    </p:spTree>
    <p:extLst>
      <p:ext uri="{BB962C8B-B14F-4D97-AF65-F5344CB8AC3E}">
        <p14:creationId xmlns:p14="http://schemas.microsoft.com/office/powerpoint/2010/main" val="355387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30s</a:t>
            </a:r>
            <a:r>
              <a:rPr lang="en-US" baseline="0" dirty="0" smtClean="0"/>
              <a:t> intro</a:t>
            </a:r>
          </a:p>
          <a:p>
            <a:r>
              <a:rPr lang="en-US" baseline="0" dirty="0" smtClean="0"/>
              <a:t>Overall experience</a:t>
            </a:r>
          </a:p>
          <a:p>
            <a:r>
              <a:rPr lang="en-US" baseline="0" dirty="0" smtClean="0"/>
              <a:t>Background</a:t>
            </a:r>
          </a:p>
          <a:p>
            <a:r>
              <a:rPr lang="en-US" baseline="0" dirty="0" smtClean="0"/>
              <a:t>Worked on areas w/o prior experience</a:t>
            </a:r>
          </a:p>
        </p:txBody>
      </p:sp>
      <p:sp>
        <p:nvSpPr>
          <p:cNvPr id="4" name="Slide Number Placeholder 3"/>
          <p:cNvSpPr>
            <a:spLocks noGrp="1"/>
          </p:cNvSpPr>
          <p:nvPr>
            <p:ph type="sldNum" sz="quarter" idx="10"/>
          </p:nvPr>
        </p:nvSpPr>
        <p:spPr/>
        <p:txBody>
          <a:bodyPr/>
          <a:lstStyle/>
          <a:p>
            <a:fld id="{DE03AD00-74D1-4E09-9E67-57A21632F789}" type="slidenum">
              <a:rPr lang="en-US" smtClean="0"/>
              <a:pPr/>
              <a:t>1</a:t>
            </a:fld>
            <a:endParaRPr lang="en-US"/>
          </a:p>
        </p:txBody>
      </p:sp>
    </p:spTree>
    <p:extLst>
      <p:ext uri="{BB962C8B-B14F-4D97-AF65-F5344CB8AC3E}">
        <p14:creationId xmlns:p14="http://schemas.microsoft.com/office/powerpoint/2010/main" val="91741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12</a:t>
            </a:fld>
            <a:endParaRPr lang="en-US"/>
          </a:p>
        </p:txBody>
      </p:sp>
    </p:spTree>
    <p:extLst>
      <p:ext uri="{BB962C8B-B14F-4D97-AF65-F5344CB8AC3E}">
        <p14:creationId xmlns:p14="http://schemas.microsoft.com/office/powerpoint/2010/main" val="3399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13</a:t>
            </a:fld>
            <a:endParaRPr lang="en-US"/>
          </a:p>
        </p:txBody>
      </p:sp>
    </p:spTree>
    <p:extLst>
      <p:ext uri="{BB962C8B-B14F-4D97-AF65-F5344CB8AC3E}">
        <p14:creationId xmlns:p14="http://schemas.microsoft.com/office/powerpoint/2010/main" val="28683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14</a:t>
            </a:fld>
            <a:endParaRPr lang="en-US"/>
          </a:p>
        </p:txBody>
      </p:sp>
    </p:spTree>
    <p:extLst>
      <p:ext uri="{BB962C8B-B14F-4D97-AF65-F5344CB8AC3E}">
        <p14:creationId xmlns:p14="http://schemas.microsoft.com/office/powerpoint/2010/main" val="101426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15</a:t>
            </a:fld>
            <a:endParaRPr lang="en-US"/>
          </a:p>
        </p:txBody>
      </p:sp>
    </p:spTree>
    <p:extLst>
      <p:ext uri="{BB962C8B-B14F-4D97-AF65-F5344CB8AC3E}">
        <p14:creationId xmlns:p14="http://schemas.microsoft.com/office/powerpoint/2010/main" val="253708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not a full description of the algorithm </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16</a:t>
            </a:fld>
            <a:endParaRPr lang="en-US"/>
          </a:p>
        </p:txBody>
      </p:sp>
    </p:spTree>
    <p:extLst>
      <p:ext uri="{BB962C8B-B14F-4D97-AF65-F5344CB8AC3E}">
        <p14:creationId xmlns:p14="http://schemas.microsoft.com/office/powerpoint/2010/main" val="33187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19</a:t>
            </a:fld>
            <a:endParaRPr lang="en-US"/>
          </a:p>
        </p:txBody>
      </p:sp>
    </p:spTree>
    <p:extLst>
      <p:ext uri="{BB962C8B-B14F-4D97-AF65-F5344CB8AC3E}">
        <p14:creationId xmlns:p14="http://schemas.microsoft.com/office/powerpoint/2010/main" val="33994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 order of complexity</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20</a:t>
            </a:fld>
            <a:endParaRPr lang="en-US"/>
          </a:p>
        </p:txBody>
      </p:sp>
    </p:spTree>
    <p:extLst>
      <p:ext uri="{BB962C8B-B14F-4D97-AF65-F5344CB8AC3E}">
        <p14:creationId xmlns:p14="http://schemas.microsoft.com/office/powerpoint/2010/main" val="34240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23</a:t>
            </a:fld>
            <a:endParaRPr lang="en-US"/>
          </a:p>
        </p:txBody>
      </p:sp>
    </p:spTree>
    <p:extLst>
      <p:ext uri="{BB962C8B-B14F-4D97-AF65-F5344CB8AC3E}">
        <p14:creationId xmlns:p14="http://schemas.microsoft.com/office/powerpoint/2010/main" val="33994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24</a:t>
            </a:fld>
            <a:endParaRPr lang="en-US"/>
          </a:p>
        </p:txBody>
      </p:sp>
    </p:spTree>
    <p:extLst>
      <p:ext uri="{BB962C8B-B14F-4D97-AF65-F5344CB8AC3E}">
        <p14:creationId xmlns:p14="http://schemas.microsoft.com/office/powerpoint/2010/main" val="129436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a:t>
            </a:r>
            <a:r>
              <a:rPr lang="en-US" baseline="0" dirty="0" smtClean="0"/>
              <a:t> overall boosting results</a:t>
            </a:r>
          </a:p>
          <a:p>
            <a:endParaRPr lang="en-US" baseline="0" dirty="0" smtClean="0"/>
          </a:p>
          <a:p>
            <a:r>
              <a:rPr lang="en-US" baseline="0" dirty="0" smtClean="0"/>
              <a:t>We start by just looking at the results for the date specification…</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25</a:t>
            </a:fld>
            <a:endParaRPr lang="en-US"/>
          </a:p>
        </p:txBody>
      </p:sp>
    </p:spTree>
    <p:extLst>
      <p:ext uri="{BB962C8B-B14F-4D97-AF65-F5344CB8AC3E}">
        <p14:creationId xmlns:p14="http://schemas.microsoft.com/office/powerpoint/2010/main" val="241088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t>
            </a:r>
            <a:r>
              <a:rPr lang="en-US" baseline="0" dirty="0" smtClean="0"/>
              <a:t> Perfect Regex</a:t>
            </a:r>
          </a:p>
          <a:p>
            <a:r>
              <a:rPr lang="en-US" baseline="0" dirty="0" smtClean="0"/>
              <a:t>Approach: advertise task on twitter</a:t>
            </a:r>
          </a:p>
          <a:p>
            <a:r>
              <a:rPr lang="en-US" baseline="0" dirty="0" smtClean="0"/>
              <a:t>Judge: using positive and negative examples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a:t>
            </a:fld>
            <a:endParaRPr lang="en-US"/>
          </a:p>
        </p:txBody>
      </p:sp>
    </p:spTree>
    <p:extLst>
      <p:ext uri="{BB962C8B-B14F-4D97-AF65-F5344CB8AC3E}">
        <p14:creationId xmlns:p14="http://schemas.microsoft.com/office/powerpoint/2010/main" val="3116124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Classification tasks were batched into varying sizes (max 50) and had scaled payment rates ($0.5 - $1.00)</a:t>
            </a:r>
          </a:p>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26</a:t>
            </a:fld>
            <a:endParaRPr lang="en-US"/>
          </a:p>
        </p:txBody>
      </p:sp>
    </p:spTree>
    <p:extLst>
      <p:ext uri="{BB962C8B-B14F-4D97-AF65-F5344CB8AC3E}">
        <p14:creationId xmlns:p14="http://schemas.microsoft.com/office/powerpoint/2010/main" val="332996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same property holds here, developers get them right for the obvious cases, but miss on corner cases, but different ones, this is the hope of program boosting, that better results could come from blending</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27</a:t>
            </a:fld>
            <a:endParaRPr lang="en-US"/>
          </a:p>
        </p:txBody>
      </p:sp>
    </p:spTree>
    <p:extLst>
      <p:ext uri="{BB962C8B-B14F-4D97-AF65-F5344CB8AC3E}">
        <p14:creationId xmlns:p14="http://schemas.microsoft.com/office/powerpoint/2010/main" val="659190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 including</a:t>
            </a:r>
            <a:r>
              <a:rPr lang="en-US" baseline="0" dirty="0" smtClean="0"/>
              <a:t> shuffles</a:t>
            </a:r>
          </a:p>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28</a:t>
            </a:fld>
            <a:endParaRPr lang="en-US"/>
          </a:p>
        </p:txBody>
      </p:sp>
    </p:spTree>
    <p:extLst>
      <p:ext uri="{BB962C8B-B14F-4D97-AF65-F5344CB8AC3E}">
        <p14:creationId xmlns:p14="http://schemas.microsoft.com/office/powerpoint/2010/main" val="3448843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is to produce the best</a:t>
            </a:r>
            <a:r>
              <a:rPr lang="en-US" baseline="0" dirty="0" smtClean="0"/>
              <a:t> possible rendering for web pages</a:t>
            </a:r>
          </a:p>
          <a:p>
            <a:r>
              <a:rPr lang="en-US" baseline="0" dirty="0" smtClean="0"/>
              <a:t>take existing rendering engines, and combine them in order to produce a better result. </a:t>
            </a:r>
          </a:p>
          <a:p>
            <a:r>
              <a:rPr lang="en-US" baseline="0" dirty="0" smtClean="0"/>
              <a:t>And one way we can do that is to take examples of numerous existing web pages</a:t>
            </a:r>
          </a:p>
          <a:p>
            <a:endParaRPr lang="en-US" dirty="0" smtClean="0"/>
          </a:p>
          <a:p>
            <a:r>
              <a:rPr lang="en-US" dirty="0" smtClean="0"/>
              <a:t>Our result would be a</a:t>
            </a:r>
          </a:p>
          <a:p>
            <a:r>
              <a:rPr lang="en-US" dirty="0" smtClean="0"/>
              <a:t>Voting protocol / Blending browser rendering</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30</a:t>
            </a:fld>
            <a:endParaRPr lang="en-US"/>
          </a:p>
        </p:txBody>
      </p:sp>
    </p:spTree>
    <p:extLst>
      <p:ext uri="{BB962C8B-B14F-4D97-AF65-F5344CB8AC3E}">
        <p14:creationId xmlns:p14="http://schemas.microsoft.com/office/powerpoint/2010/main" val="1251728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running times varied across our</a:t>
            </a:r>
            <a:r>
              <a:rPr lang="en-US" baseline="0" dirty="0" smtClean="0"/>
              <a:t> specification categories, from 15 to 20 minutes to multiple hours in some cases, there is still a lot of optimization that could be done for this process</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31</a:t>
            </a:fld>
            <a:endParaRPr lang="en-US"/>
          </a:p>
        </p:txBody>
      </p:sp>
    </p:spTree>
    <p:extLst>
      <p:ext uri="{BB962C8B-B14F-4D97-AF65-F5344CB8AC3E}">
        <p14:creationId xmlns:p14="http://schemas.microsoft.com/office/powerpoint/2010/main" val="227313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32</a:t>
            </a:fld>
            <a:endParaRPr lang="en-US"/>
          </a:p>
        </p:txBody>
      </p:sp>
    </p:spTree>
    <p:extLst>
      <p:ext uri="{BB962C8B-B14F-4D97-AF65-F5344CB8AC3E}">
        <p14:creationId xmlns:p14="http://schemas.microsoft.com/office/powerpoint/2010/main" val="2322419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Varying levels of length and complexity</a:t>
            </a:r>
            <a:r>
              <a:rPr lang="en-US" baseline="0" dirty="0" smtClean="0"/>
              <a:t> for our input regexes, and as you will see, this impacted both running times and the complexity of our genetic programing operations</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40</a:t>
            </a:fld>
            <a:endParaRPr lang="en-US"/>
          </a:p>
        </p:txBody>
      </p:sp>
    </p:spTree>
    <p:extLst>
      <p:ext uri="{BB962C8B-B14F-4D97-AF65-F5344CB8AC3E}">
        <p14:creationId xmlns:p14="http://schemas.microsoft.com/office/powerpoint/2010/main" val="2311500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characterizing</a:t>
            </a:r>
            <a:r>
              <a:rPr lang="en-US" baseline="0" dirty="0" smtClean="0"/>
              <a:t> our genetic operations that were used to get the fitness results in the previous slide,</a:t>
            </a:r>
          </a:p>
          <a:p>
            <a:endParaRPr lang="en-US" baseline="0" dirty="0" smtClean="0"/>
          </a:p>
          <a:p>
            <a:r>
              <a:rPr lang="en-US" baseline="0" dirty="0" smtClean="0"/>
              <a:t>This bar chart shows the median number of shuffles and mutations that were considered</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41</a:t>
            </a:fld>
            <a:endParaRPr lang="en-US"/>
          </a:p>
        </p:txBody>
      </p:sp>
    </p:spTree>
    <p:extLst>
      <p:ext uri="{BB962C8B-B14F-4D97-AF65-F5344CB8AC3E}">
        <p14:creationId xmlns:p14="http://schemas.microsoft.com/office/powerpoint/2010/main" val="2645563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a:t>
            </a:r>
            <a:r>
              <a:rPr lang="en-US" baseline="0" dirty="0" smtClean="0"/>
              <a:t> description 1 or 2 behind</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42</a:t>
            </a:fld>
            <a:endParaRPr lang="en-US"/>
          </a:p>
        </p:txBody>
      </p:sp>
    </p:spTree>
    <p:extLst>
      <p:ext uri="{BB962C8B-B14F-4D97-AF65-F5344CB8AC3E}">
        <p14:creationId xmlns:p14="http://schemas.microsoft.com/office/powerpoint/2010/main" val="638338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mturk</a:t>
            </a:r>
            <a:r>
              <a:rPr lang="en-US" dirty="0" smtClean="0"/>
              <a:t> is fully</a:t>
            </a:r>
            <a:r>
              <a:rPr lang="en-US" baseline="0" dirty="0" smtClean="0"/>
              <a:t> automated</a:t>
            </a:r>
          </a:p>
          <a:p>
            <a:endParaRPr lang="en-US" baseline="0" dirty="0" smtClean="0"/>
          </a:p>
          <a:p>
            <a:r>
              <a:rPr lang="en-US" baseline="0" dirty="0" smtClean="0"/>
              <a:t>larger batches require more time</a:t>
            </a:r>
          </a:p>
          <a:p>
            <a:endParaRPr lang="en-US" dirty="0" smtClean="0"/>
          </a:p>
          <a:p>
            <a:r>
              <a:rPr lang="en-US" dirty="0" smtClean="0"/>
              <a:t>These results sho</a:t>
            </a:r>
            <a:r>
              <a:rPr lang="en-US" baseline="0" dirty="0" smtClean="0"/>
              <a:t>w the overall time spent waiting for results from mechanical </a:t>
            </a:r>
            <a:r>
              <a:rPr lang="en-US" baseline="0" dirty="0" err="1" smtClean="0"/>
              <a:t>turk</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44</a:t>
            </a:fld>
            <a:endParaRPr lang="en-US"/>
          </a:p>
        </p:txBody>
      </p:sp>
    </p:spTree>
    <p:extLst>
      <p:ext uri="{BB962C8B-B14F-4D97-AF65-F5344CB8AC3E}">
        <p14:creationId xmlns:p14="http://schemas.microsoft.com/office/powerpoint/2010/main" val="49381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going to give you specific details, here but I want to highlight how this approach could be applied</a:t>
            </a:r>
            <a:r>
              <a:rPr lang="en-US" baseline="0" dirty="0" smtClean="0"/>
              <a:t> in different domains</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a:t>
            </a:fld>
            <a:endParaRPr lang="en-US"/>
          </a:p>
        </p:txBody>
      </p:sp>
    </p:spTree>
    <p:extLst>
      <p:ext uri="{BB962C8B-B14F-4D97-AF65-F5344CB8AC3E}">
        <p14:creationId xmlns:p14="http://schemas.microsoft.com/office/powerpoint/2010/main" val="2921698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45</a:t>
            </a:fld>
            <a:endParaRPr lang="en-US"/>
          </a:p>
        </p:txBody>
      </p:sp>
    </p:spTree>
    <p:extLst>
      <p:ext uri="{BB962C8B-B14F-4D97-AF65-F5344CB8AC3E}">
        <p14:creationId xmlns:p14="http://schemas.microsoft.com/office/powerpoint/2010/main" val="3148468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chose starting examples based on Mathias + Manually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46</a:t>
            </a:fld>
            <a:endParaRPr lang="en-US"/>
          </a:p>
        </p:txBody>
      </p:sp>
    </p:spTree>
    <p:extLst>
      <p:ext uri="{BB962C8B-B14F-4D97-AF65-F5344CB8AC3E}">
        <p14:creationId xmlns:p14="http://schemas.microsoft.com/office/powerpoint/2010/main" val="877888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Callout to Loris</a:t>
            </a:r>
            <a:r>
              <a:rPr lang="en-US" baseline="0" dirty="0" smtClean="0"/>
              <a:t> and Margus</a:t>
            </a:r>
          </a:p>
          <a:p>
            <a:endParaRPr lang="en-US" baseline="0" dirty="0" smtClean="0"/>
          </a:p>
          <a:p>
            <a:r>
              <a:rPr lang="en-US" baseline="0" dirty="0" smtClean="0"/>
              <a:t>Will now describe Shuffles, Mutations and Training Set refinements in the domain of SFAs</a:t>
            </a:r>
          </a:p>
          <a:p>
            <a:endParaRPr lang="en-US" baseline="0" dirty="0" smtClean="0"/>
          </a:p>
          <a:p>
            <a:r>
              <a:rPr lang="en-US" baseline="0" dirty="0" smtClean="0"/>
              <a:t>I’m going to give a high level description, </a:t>
            </a:r>
          </a:p>
          <a:p>
            <a:r>
              <a:rPr lang="en-US" baseline="0" dirty="0" smtClean="0"/>
              <a:t>these algorithms were developed by </a:t>
            </a:r>
            <a:r>
              <a:rPr lang="en-US" baseline="0" dirty="0" err="1" smtClean="0"/>
              <a:t>loris</a:t>
            </a:r>
            <a:r>
              <a:rPr lang="en-US" baseline="0" dirty="0" smtClean="0"/>
              <a:t> and </a:t>
            </a:r>
            <a:r>
              <a:rPr lang="en-US" baseline="0" dirty="0" err="1" smtClean="0"/>
              <a:t>margus</a:t>
            </a:r>
            <a:r>
              <a:rPr lang="en-US" baseline="0" dirty="0" smtClean="0"/>
              <a:t> and not trivial, </a:t>
            </a:r>
          </a:p>
          <a:p>
            <a:r>
              <a:rPr lang="en-US" baseline="0" dirty="0" smtClean="0"/>
              <a:t>if you want more details please take a look the draft of our paper. </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47</a:t>
            </a:fld>
            <a:endParaRPr lang="en-US"/>
          </a:p>
        </p:txBody>
      </p:sp>
    </p:spTree>
    <p:extLst>
      <p:ext uri="{BB962C8B-B14F-4D97-AF65-F5344CB8AC3E}">
        <p14:creationId xmlns:p14="http://schemas.microsoft.com/office/powerpoint/2010/main" val="749119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Simplified</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50</a:t>
            </a:fld>
            <a:endParaRPr lang="en-US"/>
          </a:p>
        </p:txBody>
      </p:sp>
    </p:spTree>
    <p:extLst>
      <p:ext uri="{BB962C8B-B14F-4D97-AF65-F5344CB8AC3E}">
        <p14:creationId xmlns:p14="http://schemas.microsoft.com/office/powerpoint/2010/main" val="350233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5</a:t>
            </a:fld>
            <a:endParaRPr lang="en-US"/>
          </a:p>
        </p:txBody>
      </p:sp>
    </p:spTree>
    <p:extLst>
      <p:ext uri="{BB962C8B-B14F-4D97-AF65-F5344CB8AC3E}">
        <p14:creationId xmlns:p14="http://schemas.microsoft.com/office/powerpoint/2010/main" val="3399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this slide is</a:t>
            </a:r>
            <a:r>
              <a:rPr lang="en-US" baseline="0" dirty="0" smtClean="0"/>
              <a:t> to show a high level view of the over all process, later on I will show a things with a bit more technical detail. </a:t>
            </a:r>
          </a:p>
          <a:p>
            <a:r>
              <a:rPr lang="en-US" dirty="0" smtClean="0"/>
              <a:t>Just to reiterate, we start with a crowd</a:t>
            </a:r>
            <a:r>
              <a:rPr lang="en-US" baseline="0" dirty="0" smtClean="0"/>
              <a:t> of human workers which produce a set of programs which we then blend in some manner to produce a result</a:t>
            </a:r>
          </a:p>
          <a:p>
            <a:r>
              <a:rPr lang="en-US" baseline="0" dirty="0" smtClean="0"/>
              <a:t>That is better than the input, what we mean by “better” I will elaborate on a bit more in the next few slides.</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6</a:t>
            </a:fld>
            <a:endParaRPr lang="en-US"/>
          </a:p>
        </p:txBody>
      </p:sp>
    </p:spTree>
    <p:extLst>
      <p:ext uri="{BB962C8B-B14F-4D97-AF65-F5344CB8AC3E}">
        <p14:creationId xmlns:p14="http://schemas.microsoft.com/office/powerpoint/2010/main" val="29063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notion of fitness</a:t>
            </a:r>
            <a:r>
              <a:rPr lang="en-US" baseline="0" dirty="0" smtClean="0"/>
              <a:t>, which is simply how well we perform on the example set</a:t>
            </a:r>
            <a:endParaRPr lang="en-US" dirty="0" smtClean="0"/>
          </a:p>
          <a:p>
            <a:endParaRPr lang="en-US" dirty="0" smtClean="0"/>
          </a:p>
          <a:p>
            <a:r>
              <a:rPr lang="en-US" dirty="0" smtClean="0"/>
              <a:t>One undesirable</a:t>
            </a:r>
            <a:r>
              <a:rPr lang="en-US" baseline="0" dirty="0" smtClean="0"/>
              <a:t> result however is that we may have a problem with over fitting to the training set.</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8</a:t>
            </a:fld>
            <a:endParaRPr lang="en-US"/>
          </a:p>
        </p:txBody>
      </p:sp>
    </p:spTree>
    <p:extLst>
      <p:ext uri="{BB962C8B-B14F-4D97-AF65-F5344CB8AC3E}">
        <p14:creationId xmlns:p14="http://schemas.microsoft.com/office/powerpoint/2010/main" val="57635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formulas to consider sizes</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9</a:t>
            </a:fld>
            <a:endParaRPr lang="en-US"/>
          </a:p>
        </p:txBody>
      </p:sp>
    </p:spTree>
    <p:extLst>
      <p:ext uri="{BB962C8B-B14F-4D97-AF65-F5344CB8AC3E}">
        <p14:creationId xmlns:p14="http://schemas.microsoft.com/office/powerpoint/2010/main" val="284780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Skilled</a:t>
            </a:r>
            <a:r>
              <a:rPr lang="en-US" baseline="0" dirty="0" smtClean="0"/>
              <a:t> </a:t>
            </a:r>
            <a:r>
              <a:rPr lang="en-US" dirty="0" smtClean="0"/>
              <a:t>Task: Implements a program that fit’s their interpretation of a given spec.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LowSkilled</a:t>
            </a:r>
            <a:r>
              <a:rPr lang="en-US" dirty="0" smtClean="0"/>
              <a:t> Task: Given a spec, can tell if it matches the spec, i.e. </a:t>
            </a:r>
            <a:r>
              <a:rPr lang="en-US" i="1" dirty="0" smtClean="0"/>
              <a:t>is this a valid email address?</a:t>
            </a:r>
          </a:p>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10</a:t>
            </a:fld>
            <a:endParaRPr lang="en-US"/>
          </a:p>
        </p:txBody>
      </p:sp>
    </p:spTree>
    <p:extLst>
      <p:ext uri="{BB962C8B-B14F-4D97-AF65-F5344CB8AC3E}">
        <p14:creationId xmlns:p14="http://schemas.microsoft.com/office/powerpoint/2010/main" val="402289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11</a:t>
            </a:fld>
            <a:endParaRPr lang="en-US"/>
          </a:p>
        </p:txBody>
      </p:sp>
    </p:spTree>
    <p:extLst>
      <p:ext uri="{BB962C8B-B14F-4D97-AF65-F5344CB8AC3E}">
        <p14:creationId xmlns:p14="http://schemas.microsoft.com/office/powerpoint/2010/main" val="182932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DEA3F6-F20B-4312-9A09-FE84ECE70951}" type="datetime1">
              <a:rPr lang="en-US" smtClean="0"/>
              <a:pPr/>
              <a:t>1/17/15</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47135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F30F35-C293-4413-A0A0-2FF2CD8B769F}" type="datetime1">
              <a:rPr lang="en-US" smtClean="0"/>
              <a:pPr/>
              <a:t>1/17/15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sp>
        <p:nvSpPr>
          <p:cNvPr id="8" name="Content Placeholder 2"/>
          <p:cNvSpPr>
            <a:spLocks noGrp="1"/>
          </p:cNvSpPr>
          <p:nvPr>
            <p:ph idx="13" hasCustomPrompt="1"/>
          </p:nvPr>
        </p:nvSpPr>
        <p:spPr>
          <a:xfrm>
            <a:off x="203200" y="-1752600"/>
            <a:ext cx="5994400" cy="7315200"/>
          </a:xfrm>
        </p:spPr>
        <p:txBody>
          <a:bodyPr>
            <a:noAutofit/>
          </a:bodyPr>
          <a:lstStyle>
            <a:lvl1pPr marL="0" indent="0">
              <a:buNone/>
              <a:defRPr sz="71400" b="1">
                <a:solidFill>
                  <a:schemeClr val="bg1">
                    <a:lumMod val="75000"/>
                  </a:schemeClr>
                </a:solidFill>
                <a:latin typeface="Bodoni MT" pitchFamily="18" charset="0"/>
                <a:ea typeface="Segoe UI" pitchFamily="34" charset="0"/>
                <a:cs typeface="Segoe UI" pitchFamily="34" charset="0"/>
              </a:defRPr>
            </a:lvl1pPr>
          </a:lstStyle>
          <a:p>
            <a:pPr lvl="0"/>
            <a:r>
              <a:rPr lang="en-US" dirty="0" smtClean="0"/>
              <a:t>1</a:t>
            </a:r>
            <a:endParaRPr lang="en-US" dirty="0"/>
          </a:p>
        </p:txBody>
      </p:sp>
      <p:sp>
        <p:nvSpPr>
          <p:cNvPr id="7" name="Content Placeholder 3"/>
          <p:cNvSpPr>
            <a:spLocks noGrp="1"/>
          </p:cNvSpPr>
          <p:nvPr>
            <p:ph sz="half" idx="2"/>
          </p:nvPr>
        </p:nvSpPr>
        <p:spPr>
          <a:xfrm>
            <a:off x="6197600" y="152400"/>
            <a:ext cx="5384800" cy="6239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435581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atin typeface="Rockwell"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2B89D-0739-4EA9-83D0-C9E0CE0D2848}" type="datetime1">
              <a:rPr lang="en-US" smtClean="0"/>
              <a:pPr/>
              <a:t>1/17/15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91214158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000" b="1" cap="all">
                <a:latin typeface="Andy" pitchFamily="66"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78A67-0D34-47BF-A61F-92B1B8BC8342}" type="datetime1">
              <a:rPr lang="en-US" smtClean="0"/>
              <a:pPr/>
              <a:t>1/17/15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8966"/>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03415D-9BB0-406D-BB9E-EE9912489E7D}" type="datetime1">
              <a:rPr lang="en-US" smtClean="0"/>
              <a:pPr/>
              <a:t>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r">
              <a:defRPr>
                <a:latin typeface="Baskerville Old Face" panose="02020602080505020303" pitchFamily="18" charset="0"/>
              </a:defRPr>
            </a:lvl1pPr>
          </a:lstStyle>
          <a:p>
            <a:fld id="{D57F1E4F-1CFF-5643-939E-02111984F565}" type="slidenum">
              <a:rPr lang="en-US" smtClean="0"/>
              <a:pPr/>
              <a:t>‹#›</a:t>
            </a:fld>
            <a:endParaRPr lang="en-US" dirty="0"/>
          </a:p>
        </p:txBody>
      </p:sp>
      <p:cxnSp>
        <p:nvCxnSpPr>
          <p:cNvPr id="9" name="Straight Connector 8"/>
          <p:cNvCxnSpPr/>
          <p:nvPr/>
        </p:nvCxnSpPr>
        <p:spPr>
          <a:xfrm>
            <a:off x="6096000" y="1673352"/>
            <a:ext cx="0" cy="47183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25215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23A9F-EEEB-4E91-9B8D-59D89594AD8A}" type="datetime1">
              <a:rPr lang="en-US" smtClean="0"/>
              <a:pPr/>
              <a:t>1/17/15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66552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9A0223-5CC6-4971-8096-F4238B973240}" type="datetime1">
              <a:rPr lang="en-US" smtClean="0"/>
              <a:pPr/>
              <a:t>1/17/15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84076352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F8A19-7F76-4BC0-8C71-75422E4797BA}" type="datetime1">
              <a:rPr lang="en-US" smtClean="0"/>
              <a:pPr/>
              <a:t>1/17/15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97080347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08D89-EB30-46CF-8CA3-CFDD279118E9}" type="datetime1">
              <a:rPr lang="en-US" smtClean="0"/>
              <a:pPr/>
              <a:t>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52959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9CDBB-A32F-45A9-A99B-FDE9C646F57A}" type="datetime1">
              <a:rPr lang="en-US" smtClean="0"/>
              <a:pPr/>
              <a:t>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8353830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323338E2-04F8-4B3F-9B23-C0B22454248F}" type="datetime1">
              <a:rPr lang="en-US" smtClean="0"/>
              <a:pPr/>
              <a:t>1/17/15</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1280425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b="1" kern="1200" spc="-100" baseline="0">
          <a:solidFill>
            <a:schemeClr val="tx2"/>
          </a:solidFill>
          <a:latin typeface="Rockwell" pitchFamily="18"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Light" panose="020F03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Light" panose="020F03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Light" panose="020F03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Light" panose="020F03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Light" panose="020F03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gif"/><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25.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9" Type="http://schemas.openxmlformats.org/officeDocument/2006/relationships/image" Target="../media/image18.jpeg"/><Relationship Id="rId20" Type="http://schemas.openxmlformats.org/officeDocument/2006/relationships/image" Target="../media/image30.png"/><Relationship Id="rId21" Type="http://schemas.openxmlformats.org/officeDocument/2006/relationships/image" Target="../media/image31.png"/><Relationship Id="rId10" Type="http://schemas.openxmlformats.org/officeDocument/2006/relationships/image" Target="../media/image19.png"/><Relationship Id="rId11" Type="http://schemas.openxmlformats.org/officeDocument/2006/relationships/image" Target="../media/image25.jpeg"/><Relationship Id="rId12" Type="http://schemas.openxmlformats.org/officeDocument/2006/relationships/image" Target="../media/image34.png"/><Relationship Id="rId13" Type="http://schemas.openxmlformats.org/officeDocument/2006/relationships/image" Target="../media/image24.jpeg"/><Relationship Id="rId14" Type="http://schemas.openxmlformats.org/officeDocument/2006/relationships/image" Target="../media/image22.jpeg"/><Relationship Id="rId15" Type="http://schemas.openxmlformats.org/officeDocument/2006/relationships/image" Target="../media/image23.jpeg"/><Relationship Id="rId16" Type="http://schemas.openxmlformats.org/officeDocument/2006/relationships/image" Target="../media/image26.png"/><Relationship Id="rId17" Type="http://schemas.openxmlformats.org/officeDocument/2006/relationships/image" Target="../media/image27.png"/><Relationship Id="rId18" Type="http://schemas.openxmlformats.org/officeDocument/2006/relationships/image" Target="../media/image28.png"/><Relationship Id="rId19"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emf"/><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regexpal.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23.jpeg"/><Relationship Id="rId13" Type="http://schemas.openxmlformats.org/officeDocument/2006/relationships/image" Target="../media/image27.png"/><Relationship Id="rId14" Type="http://schemas.openxmlformats.org/officeDocument/2006/relationships/image" Target="../media/image44.png"/><Relationship Id="rId15" Type="http://schemas.openxmlformats.org/officeDocument/2006/relationships/image" Target="../media/image45.jpeg"/><Relationship Id="rId16" Type="http://schemas.openxmlformats.org/officeDocument/2006/relationships/image" Target="../media/image36.emf"/><Relationship Id="rId17" Type="http://schemas.openxmlformats.org/officeDocument/2006/relationships/image" Target="../media/image46.emf"/><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1.emf"/><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25.jpeg"/><Relationship Id="rId10"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49.png"/><Relationship Id="rId9" Type="http://schemas.openxmlformats.org/officeDocument/2006/relationships/image" Target="../media/image50.jpeg"/><Relationship Id="rId10" Type="http://schemas.openxmlformats.org/officeDocument/2006/relationships/image" Target="../media/image51.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 Id="rId3"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png"/><Relationship Id="rId3" Type="http://schemas.openxmlformats.org/officeDocument/2006/relationships/image" Target="../media/image5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9.emf"/></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44.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6.emf"/></Relationships>
</file>

<file path=ppt/slides/_rels/slide48.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1" Type="http://schemas.openxmlformats.org/officeDocument/2006/relationships/slideLayout" Target="../slideLayouts/slideLayout2.xml"/><Relationship Id="rId2" Type="http://schemas.openxmlformats.org/officeDocument/2006/relationships/image" Target="../media/image66.emf"/></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wmf"/><Relationship Id="rId6" Type="http://schemas.openxmlformats.org/officeDocument/2006/relationships/image" Target="../media/image21.e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1.emf"/><Relationship Id="rId5" Type="http://schemas.openxmlformats.org/officeDocument/2006/relationships/chart" Target="../charts/chart1.xml"/><Relationship Id="rId6"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81099"/>
            <a:ext cx="10464800" cy="1946277"/>
          </a:xfrm>
        </p:spPr>
        <p:txBody>
          <a:bodyPr/>
          <a:lstStyle/>
          <a:p>
            <a:pPr algn="r"/>
            <a:r>
              <a:rPr lang="en-US" sz="4800" b="1" dirty="0" smtClean="0">
                <a:solidFill>
                  <a:schemeClr val="accent6"/>
                </a:solidFill>
              </a:rPr>
              <a:t>Program Boosting: </a:t>
            </a:r>
            <a:br>
              <a:rPr lang="en-US" sz="4800" b="1" dirty="0" smtClean="0">
                <a:solidFill>
                  <a:schemeClr val="accent6"/>
                </a:solidFill>
              </a:rPr>
            </a:br>
            <a:r>
              <a:rPr lang="en-US" sz="4800" b="1" dirty="0" smtClean="0">
                <a:solidFill>
                  <a:schemeClr val="accent6"/>
                </a:solidFill>
              </a:rPr>
              <a:t>program synthesis via crowd</a:t>
            </a:r>
            <a:r>
              <a:rPr lang="en-US" sz="4800" b="1" smtClean="0">
                <a:solidFill>
                  <a:schemeClr val="accent6"/>
                </a:solidFill>
              </a:rPr>
              <a:t>-sourcing</a:t>
            </a:r>
            <a:endParaRPr lang="en-US" sz="4800" b="1" dirty="0">
              <a:solidFill>
                <a:schemeClr val="accent6"/>
              </a:solidFill>
            </a:endParaRPr>
          </a:p>
        </p:txBody>
      </p:sp>
      <p:pic>
        <p:nvPicPr>
          <p:cNvPr id="1026" name="Picture 2" descr="http://www.ironpaper.com/webintel/wp-content/uploads/2013/05/crowdsourcing-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1127"/>
            <a:ext cx="2914650" cy="2098773"/>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4"/>
          <p:cNvSpPr txBox="1">
            <a:spLocks/>
          </p:cNvSpPr>
          <p:nvPr/>
        </p:nvSpPr>
        <p:spPr>
          <a:xfrm>
            <a:off x="3743387" y="4709204"/>
            <a:ext cx="1511176" cy="82343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50000"/>
              </a:spcBef>
              <a:spcAft>
                <a:spcPts val="0"/>
              </a:spcAft>
              <a:buClr>
                <a:schemeClr val="accent1"/>
              </a:buClr>
              <a:buSzPct val="85000"/>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Rockwell" pitchFamily="18" charset="0"/>
              </a:rPr>
              <a:t>Loris </a:t>
            </a:r>
            <a:r>
              <a:rPr kumimoji="0" lang="en-US" sz="2400" b="1" i="0" u="none" strike="noStrike" kern="1200" cap="none" spc="0" normalizeH="0" baseline="0" noProof="0" dirty="0" err="1" smtClean="0">
                <a:ln>
                  <a:noFill/>
                </a:ln>
                <a:solidFill>
                  <a:schemeClr val="tx1"/>
                </a:solidFill>
                <a:effectLst/>
                <a:uLnTx/>
                <a:uFillTx/>
                <a:latin typeface="Rockwell" pitchFamily="18" charset="0"/>
              </a:rPr>
              <a:t>D’Antoni</a:t>
            </a:r>
            <a:endParaRPr kumimoji="0" lang="en-US" sz="2400" b="1" i="0" u="none" strike="noStrike" kern="1200" cap="none" spc="0" normalizeH="0" baseline="0" noProof="0" dirty="0" smtClean="0">
              <a:ln>
                <a:noFill/>
              </a:ln>
              <a:solidFill>
                <a:schemeClr val="tx1"/>
              </a:solidFill>
              <a:effectLst/>
              <a:uLnTx/>
              <a:uFillTx/>
              <a:latin typeface="Rockwell" pitchFamily="18" charset="0"/>
            </a:endParaRPr>
          </a:p>
        </p:txBody>
      </p:sp>
      <p:pic>
        <p:nvPicPr>
          <p:cNvPr id="7" name="Picture 2" descr="http://2013f.pennapps.com/assets/images/penn-logo.png"/>
          <p:cNvPicPr>
            <a:picLocks noChangeAspect="1" noChangeArrowheads="1"/>
          </p:cNvPicPr>
          <p:nvPr/>
        </p:nvPicPr>
        <p:blipFill>
          <a:blip r:embed="rId4" cstate="print"/>
          <a:srcRect/>
          <a:stretch>
            <a:fillRect/>
          </a:stretch>
        </p:blipFill>
        <p:spPr bwMode="auto">
          <a:xfrm>
            <a:off x="3692705" y="5577028"/>
            <a:ext cx="1647750" cy="686563"/>
          </a:xfrm>
          <a:prstGeom prst="rect">
            <a:avLst/>
          </a:prstGeom>
          <a:noFill/>
          <a:ln w="3175">
            <a:solidFill>
              <a:schemeClr val="bg1"/>
            </a:solidFill>
          </a:ln>
        </p:spPr>
      </p:pic>
      <p:pic>
        <p:nvPicPr>
          <p:cNvPr id="8" name="Picture 2" descr="Loris D'Antoni"/>
          <p:cNvPicPr>
            <a:picLocks noChangeAspect="1" noChangeArrowheads="1"/>
          </p:cNvPicPr>
          <p:nvPr/>
        </p:nvPicPr>
        <p:blipFill>
          <a:blip r:embed="rId5" cstate="print"/>
          <a:srcRect/>
          <a:stretch>
            <a:fillRect/>
          </a:stretch>
        </p:blipFill>
        <p:spPr bwMode="auto">
          <a:xfrm>
            <a:off x="3924909" y="3524250"/>
            <a:ext cx="1148133" cy="1210530"/>
          </a:xfrm>
          <a:prstGeom prst="rect">
            <a:avLst/>
          </a:prstGeom>
          <a:noFill/>
        </p:spPr>
      </p:pic>
      <p:pic>
        <p:nvPicPr>
          <p:cNvPr id="12" name="Picture 8" descr="http://d13pix9kaak6wt.cloudfront.net/avatar/ben.livshits_1292825946_64.jpg"/>
          <p:cNvPicPr>
            <a:picLocks noChangeAspect="1" noChangeArrowheads="1"/>
          </p:cNvPicPr>
          <p:nvPr/>
        </p:nvPicPr>
        <p:blipFill>
          <a:blip r:embed="rId6" cstate="print"/>
          <a:srcRect/>
          <a:stretch>
            <a:fillRect/>
          </a:stretch>
        </p:blipFill>
        <p:spPr bwMode="auto">
          <a:xfrm>
            <a:off x="6214893" y="3512373"/>
            <a:ext cx="1324190" cy="1246601"/>
          </a:xfrm>
          <a:prstGeom prst="rect">
            <a:avLst/>
          </a:prstGeom>
          <a:noFill/>
        </p:spPr>
      </p:pic>
      <p:pic>
        <p:nvPicPr>
          <p:cNvPr id="13" name="Picture 12" descr="http://research.microsoft.com/en-us/people/dmolnar/headshot.gif"/>
          <p:cNvPicPr>
            <a:picLocks noChangeAspect="1" noChangeArrowheads="1"/>
          </p:cNvPicPr>
          <p:nvPr/>
        </p:nvPicPr>
        <p:blipFill>
          <a:blip r:embed="rId7" cstate="print"/>
          <a:srcRect/>
          <a:stretch>
            <a:fillRect/>
          </a:stretch>
        </p:blipFill>
        <p:spPr bwMode="auto">
          <a:xfrm>
            <a:off x="7956901" y="3534249"/>
            <a:ext cx="1215550" cy="1215552"/>
          </a:xfrm>
          <a:prstGeom prst="rect">
            <a:avLst/>
          </a:prstGeom>
          <a:noFill/>
        </p:spPr>
      </p:pic>
      <p:sp>
        <p:nvSpPr>
          <p:cNvPr id="15" name="Subtitle 4"/>
          <p:cNvSpPr txBox="1">
            <a:spLocks/>
          </p:cNvSpPr>
          <p:nvPr/>
        </p:nvSpPr>
        <p:spPr>
          <a:xfrm>
            <a:off x="7854746" y="4658760"/>
            <a:ext cx="1419860" cy="92432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sz="2400" i="0" u="none" strike="noStrike" kern="1200" cap="none" spc="0" normalizeH="0" baseline="0" noProof="0" dirty="0" smtClean="0">
                <a:ln>
                  <a:noFill/>
                </a:ln>
                <a:solidFill>
                  <a:schemeClr val="tx1"/>
                </a:solidFill>
                <a:effectLst/>
                <a:uLnTx/>
                <a:uFillTx/>
                <a:latin typeface="Rockwell" pitchFamily="18" charset="0"/>
              </a:rPr>
              <a:t>David Molnar</a:t>
            </a:r>
          </a:p>
        </p:txBody>
      </p:sp>
      <p:pic>
        <p:nvPicPr>
          <p:cNvPr id="16" name="Picture 6" descr="http://upload.wikimedia.org/wikipedia/en/archive/b/b3/20110309193628!Microsoft_Research_logo.jpg"/>
          <p:cNvPicPr>
            <a:picLocks noChangeAspect="1" noChangeArrowheads="1"/>
          </p:cNvPicPr>
          <p:nvPr/>
        </p:nvPicPr>
        <p:blipFill>
          <a:blip r:embed="rId8" cstate="print"/>
          <a:srcRect/>
          <a:stretch>
            <a:fillRect/>
          </a:stretch>
        </p:blipFill>
        <p:spPr bwMode="auto">
          <a:xfrm>
            <a:off x="7546398" y="5933528"/>
            <a:ext cx="2092902" cy="583896"/>
          </a:xfrm>
          <a:prstGeom prst="rect">
            <a:avLst/>
          </a:prstGeom>
          <a:noFill/>
        </p:spPr>
      </p:pic>
      <p:pic>
        <p:nvPicPr>
          <p:cNvPr id="78850" name="Picture 2" descr="http://www.cs.unc.edu/~rac/images/me200.jpg"/>
          <p:cNvPicPr>
            <a:picLocks noChangeAspect="1" noChangeArrowheads="1"/>
          </p:cNvPicPr>
          <p:nvPr/>
        </p:nvPicPr>
        <p:blipFill>
          <a:blip r:embed="rId9"/>
          <a:srcRect/>
          <a:stretch>
            <a:fillRect/>
          </a:stretch>
        </p:blipFill>
        <p:spPr bwMode="auto">
          <a:xfrm>
            <a:off x="1426262" y="3524249"/>
            <a:ext cx="1290487" cy="1211724"/>
          </a:xfrm>
          <a:prstGeom prst="rect">
            <a:avLst/>
          </a:prstGeom>
          <a:noFill/>
        </p:spPr>
      </p:pic>
      <p:sp>
        <p:nvSpPr>
          <p:cNvPr id="20" name="Subtitle 4"/>
          <p:cNvSpPr txBox="1">
            <a:spLocks/>
          </p:cNvSpPr>
          <p:nvPr/>
        </p:nvSpPr>
        <p:spPr>
          <a:xfrm>
            <a:off x="6121400" y="4648879"/>
            <a:ext cx="1511176" cy="94408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50000"/>
              </a:spcBef>
              <a:spcAft>
                <a:spcPts val="0"/>
              </a:spcAft>
              <a:buClr>
                <a:schemeClr val="accent1"/>
              </a:buClr>
              <a:buSzPct val="85000"/>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rPr>
              <a:t>Benjamin </a:t>
            </a:r>
            <a:r>
              <a:rPr kumimoji="0" lang="en-US" sz="2400" b="0" i="0" u="none" strike="noStrike" kern="1200" cap="none" spc="0" normalizeH="0" baseline="0" noProof="0" dirty="0" err="1" smtClean="0">
                <a:ln>
                  <a:noFill/>
                </a:ln>
                <a:solidFill>
                  <a:schemeClr val="tx1"/>
                </a:solidFill>
                <a:effectLst/>
                <a:uLnTx/>
                <a:uFillTx/>
                <a:latin typeface="Rockwell" pitchFamily="18" charset="0"/>
              </a:rPr>
              <a:t>Livshits</a:t>
            </a:r>
            <a:endParaRPr kumimoji="0" lang="en-US" sz="2400" b="0" i="0" u="none" strike="noStrike" kern="1200" cap="none" spc="0" normalizeH="0" baseline="0" noProof="0" dirty="0" smtClean="0">
              <a:ln>
                <a:noFill/>
              </a:ln>
              <a:solidFill>
                <a:schemeClr val="tx1"/>
              </a:solidFill>
              <a:effectLst/>
              <a:uLnTx/>
              <a:uFillTx/>
              <a:latin typeface="Rockwell" pitchFamily="18" charset="0"/>
            </a:endParaRPr>
          </a:p>
        </p:txBody>
      </p:sp>
      <p:pic>
        <p:nvPicPr>
          <p:cNvPr id="21" name="Picture 4" descr="Margus Veanes"/>
          <p:cNvPicPr>
            <a:picLocks noChangeAspect="1" noChangeArrowheads="1"/>
          </p:cNvPicPr>
          <p:nvPr/>
        </p:nvPicPr>
        <p:blipFill>
          <a:blip r:embed="rId10" cstate="print"/>
          <a:srcRect/>
          <a:stretch>
            <a:fillRect/>
          </a:stretch>
        </p:blipFill>
        <p:spPr bwMode="auto">
          <a:xfrm>
            <a:off x="9722651" y="3536948"/>
            <a:ext cx="1210531" cy="1210531"/>
          </a:xfrm>
          <a:prstGeom prst="rect">
            <a:avLst/>
          </a:prstGeom>
          <a:noFill/>
        </p:spPr>
      </p:pic>
      <p:sp>
        <p:nvSpPr>
          <p:cNvPr id="22" name="Subtitle 4"/>
          <p:cNvSpPr txBox="1">
            <a:spLocks/>
          </p:cNvSpPr>
          <p:nvPr/>
        </p:nvSpPr>
        <p:spPr>
          <a:xfrm>
            <a:off x="9554006" y="4652054"/>
            <a:ext cx="1511176" cy="93773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0"/>
              </a:spcAft>
              <a:buClr>
                <a:schemeClr val="accent1"/>
              </a:buClr>
              <a:buSzPct val="85000"/>
              <a:buFont typeface="Arial" pitchFamily="34" charset="0"/>
              <a:buNone/>
              <a:tabLst/>
              <a:defRPr/>
            </a:pPr>
            <a:r>
              <a:rPr kumimoji="0" lang="en-US" sz="2400" b="0" i="0" u="none" strike="noStrike" kern="1200" cap="none" spc="0" normalizeH="0" baseline="0" noProof="0" dirty="0" err="1" smtClean="0">
                <a:ln>
                  <a:noFill/>
                </a:ln>
                <a:solidFill>
                  <a:schemeClr val="tx1"/>
                </a:solidFill>
                <a:effectLst/>
                <a:uLnTx/>
                <a:uFillTx/>
                <a:latin typeface="Rockwell" pitchFamily="18" charset="0"/>
              </a:rPr>
              <a:t>Margus</a:t>
            </a:r>
            <a:r>
              <a:rPr kumimoji="0" lang="en-US" sz="2400" b="0" i="0" u="none" strike="noStrike" kern="1200" cap="none" spc="0" normalizeH="0" baseline="0" noProof="0" dirty="0" smtClean="0">
                <a:ln>
                  <a:noFill/>
                </a:ln>
                <a:solidFill>
                  <a:schemeClr val="tx1"/>
                </a:solidFill>
                <a:effectLst/>
                <a:uLnTx/>
                <a:uFillTx/>
                <a:latin typeface="Rockwell" pitchFamily="18" charset="0"/>
              </a:rPr>
              <a:t> </a:t>
            </a:r>
            <a:r>
              <a:rPr kumimoji="0" lang="en-US" sz="2400" b="0" i="0" u="none" strike="noStrike" kern="1200" cap="none" spc="0" normalizeH="0" baseline="0" noProof="0" dirty="0" err="1" smtClean="0">
                <a:ln>
                  <a:noFill/>
                </a:ln>
                <a:solidFill>
                  <a:schemeClr val="tx1"/>
                </a:solidFill>
                <a:effectLst/>
                <a:uLnTx/>
                <a:uFillTx/>
                <a:latin typeface="Rockwell" pitchFamily="18" charset="0"/>
              </a:rPr>
              <a:t>Veanes</a:t>
            </a:r>
            <a:endParaRPr kumimoji="0" lang="en-US" sz="2400" b="0" i="0" u="none" strike="noStrike" kern="1200" cap="none" spc="0" normalizeH="0" baseline="0" noProof="0" dirty="0" smtClean="0">
              <a:ln>
                <a:noFill/>
              </a:ln>
              <a:solidFill>
                <a:schemeClr val="tx1"/>
              </a:solidFill>
              <a:effectLst/>
              <a:uLnTx/>
              <a:uFillTx/>
              <a:latin typeface="Rockwell" pitchFamily="18" charset="0"/>
            </a:endParaRPr>
          </a:p>
        </p:txBody>
      </p:sp>
      <p:sp>
        <p:nvSpPr>
          <p:cNvPr id="23" name="Subtitle 4"/>
          <p:cNvSpPr txBox="1">
            <a:spLocks/>
          </p:cNvSpPr>
          <p:nvPr/>
        </p:nvSpPr>
        <p:spPr>
          <a:xfrm>
            <a:off x="1315917" y="4706029"/>
            <a:ext cx="1511176" cy="82978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0"/>
              </a:spcAft>
              <a:buClr>
                <a:schemeClr val="accent1"/>
              </a:buClr>
              <a:buSzPct val="85000"/>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rPr>
              <a:t>Robert Cochran</a:t>
            </a:r>
          </a:p>
        </p:txBody>
      </p:sp>
      <p:pic>
        <p:nvPicPr>
          <p:cNvPr id="78852" name="Picture 4" descr="https://pharmacy.unc.edu/faculty/faculty-resources/creating-posters-for-the-hp-designjet-800/unc_logo_542.jpg"/>
          <p:cNvPicPr>
            <a:picLocks noChangeAspect="1" noChangeArrowheads="1"/>
          </p:cNvPicPr>
          <p:nvPr/>
        </p:nvPicPr>
        <p:blipFill>
          <a:blip r:embed="rId11"/>
          <a:srcRect/>
          <a:stretch>
            <a:fillRect/>
          </a:stretch>
        </p:blipFill>
        <p:spPr bwMode="auto">
          <a:xfrm>
            <a:off x="777142" y="5835650"/>
            <a:ext cx="2404208" cy="679450"/>
          </a:xfrm>
          <a:prstGeom prst="rect">
            <a:avLst/>
          </a:prstGeom>
          <a:noFill/>
        </p:spPr>
      </p:pic>
      <p:sp>
        <p:nvSpPr>
          <p:cNvPr id="26" name="Right Brace 25"/>
          <p:cNvSpPr/>
          <p:nvPr/>
        </p:nvSpPr>
        <p:spPr>
          <a:xfrm rot="5400000">
            <a:off x="8420100" y="3154208"/>
            <a:ext cx="304800" cy="49149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17"/>
          <p:cNvPicPr>
            <a:picLocks noChangeAspect="1"/>
          </p:cNvPicPr>
          <p:nvPr/>
        </p:nvPicPr>
        <p:blipFill>
          <a:blip r:embed="rId12"/>
          <a:stretch>
            <a:fillRect/>
          </a:stretch>
        </p:blipFill>
        <p:spPr>
          <a:xfrm>
            <a:off x="3730265" y="6194271"/>
            <a:ext cx="1594887" cy="573013"/>
          </a:xfrm>
          <a:prstGeom prst="rect">
            <a:avLst/>
          </a:prstGeom>
        </p:spPr>
      </p:pic>
    </p:spTree>
    <p:extLst>
      <p:ext uri="{BB962C8B-B14F-4D97-AF65-F5344CB8AC3E}">
        <p14:creationId xmlns:p14="http://schemas.microsoft.com/office/powerpoint/2010/main" val="5319583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Skilled and Unskilled Crowds</a:t>
            </a:r>
            <a:endParaRPr lang="en-US" dirty="0"/>
          </a:p>
        </p:txBody>
      </p:sp>
      <p:sp>
        <p:nvSpPr>
          <p:cNvPr id="5" name="Text Placeholder 4"/>
          <p:cNvSpPr>
            <a:spLocks noGrp="1"/>
          </p:cNvSpPr>
          <p:nvPr>
            <p:ph type="body" idx="1"/>
          </p:nvPr>
        </p:nvSpPr>
        <p:spPr/>
        <p:txBody>
          <a:bodyPr>
            <a:normAutofit/>
          </a:bodyPr>
          <a:lstStyle/>
          <a:p>
            <a:r>
              <a:rPr lang="en-US" sz="3200" b="1" dirty="0" smtClean="0"/>
              <a:t>Skilled</a:t>
            </a:r>
            <a:endParaRPr lang="en-US" sz="3200" b="1" dirty="0"/>
          </a:p>
        </p:txBody>
      </p:sp>
      <p:sp>
        <p:nvSpPr>
          <p:cNvPr id="6" name="Content Placeholder 5"/>
          <p:cNvSpPr>
            <a:spLocks noGrp="1"/>
          </p:cNvSpPr>
          <p:nvPr>
            <p:ph sz="half" idx="2"/>
          </p:nvPr>
        </p:nvSpPr>
        <p:spPr>
          <a:xfrm>
            <a:off x="609600" y="2438400"/>
            <a:ext cx="5242560" cy="1996964"/>
          </a:xfrm>
        </p:spPr>
        <p:txBody>
          <a:bodyPr>
            <a:normAutofit lnSpcReduction="10000"/>
          </a:bodyPr>
          <a:lstStyle/>
          <a:p>
            <a:r>
              <a:rPr lang="en-US" dirty="0" smtClean="0"/>
              <a:t>More expensive, longer units of work (hours)</a:t>
            </a:r>
          </a:p>
          <a:p>
            <a:r>
              <a:rPr lang="en-US" dirty="0" smtClean="0"/>
              <a:t>May require multiple rounds of interaction</a:t>
            </a:r>
          </a:p>
          <a:p>
            <a:r>
              <a:rPr lang="en-US" b="1" i="1" dirty="0" smtClean="0"/>
              <a:t>Provide initial programs</a:t>
            </a:r>
          </a:p>
          <a:p>
            <a:endParaRPr lang="en-US" dirty="0" smtClean="0"/>
          </a:p>
          <a:p>
            <a:endParaRPr lang="en-US" dirty="0"/>
          </a:p>
          <a:p>
            <a:endParaRPr lang="en-US" dirty="0"/>
          </a:p>
        </p:txBody>
      </p:sp>
      <p:sp>
        <p:nvSpPr>
          <p:cNvPr id="7" name="Text Placeholder 6"/>
          <p:cNvSpPr>
            <a:spLocks noGrp="1"/>
          </p:cNvSpPr>
          <p:nvPr>
            <p:ph type="body" sz="quarter" idx="3"/>
          </p:nvPr>
        </p:nvSpPr>
        <p:spPr/>
        <p:txBody>
          <a:bodyPr>
            <a:normAutofit/>
          </a:bodyPr>
          <a:lstStyle/>
          <a:p>
            <a:r>
              <a:rPr lang="en-US" sz="2800" b="1" dirty="0" smtClean="0">
                <a:latin typeface="Calibri Light" panose="020F0302020204030204" pitchFamily="34" charset="0"/>
              </a:rPr>
              <a:t>Unskilled</a:t>
            </a:r>
            <a:endParaRPr lang="en-US" sz="2800" b="1" dirty="0">
              <a:latin typeface="Calibri Light" panose="020F0302020204030204" pitchFamily="34" charset="0"/>
            </a:endParaRPr>
          </a:p>
        </p:txBody>
      </p:sp>
      <p:sp>
        <p:nvSpPr>
          <p:cNvPr id="8" name="Content Placeholder 7"/>
          <p:cNvSpPr>
            <a:spLocks noGrp="1"/>
          </p:cNvSpPr>
          <p:nvPr>
            <p:ph sz="quarter" idx="4"/>
          </p:nvPr>
        </p:nvSpPr>
        <p:spPr>
          <a:xfrm>
            <a:off x="6339840" y="2438399"/>
            <a:ext cx="5242560" cy="2012613"/>
          </a:xfrm>
        </p:spPr>
        <p:txBody>
          <a:bodyPr>
            <a:normAutofit lnSpcReduction="10000"/>
          </a:bodyPr>
          <a:lstStyle/>
          <a:p>
            <a:r>
              <a:rPr lang="en-US" dirty="0" smtClean="0"/>
              <a:t>Cheaper, smaller units of work (seconds or minutes)</a:t>
            </a:r>
          </a:p>
          <a:p>
            <a:r>
              <a:rPr lang="en-US" dirty="0" smtClean="0"/>
              <a:t>Automated process for hiring, vetting and retrieving work</a:t>
            </a:r>
          </a:p>
          <a:p>
            <a:r>
              <a:rPr lang="en-US" b="1" i="1" dirty="0" smtClean="0"/>
              <a:t>Used to grow/evolve training examples</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10</a:t>
            </a:fld>
            <a:endParaRPr lang="en-US" dirty="0"/>
          </a:p>
        </p:txBody>
      </p:sp>
      <p:grpSp>
        <p:nvGrpSpPr>
          <p:cNvPr id="4" name="Group 3"/>
          <p:cNvGrpSpPr/>
          <p:nvPr/>
        </p:nvGrpSpPr>
        <p:grpSpPr>
          <a:xfrm>
            <a:off x="137886" y="4741683"/>
            <a:ext cx="5832900" cy="1783925"/>
            <a:chOff x="137886" y="4741683"/>
            <a:chExt cx="5832900" cy="1783925"/>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47" y="5227526"/>
              <a:ext cx="2772162" cy="514422"/>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64" y="4741683"/>
              <a:ext cx="2419688" cy="485843"/>
            </a:xfrm>
            <a:prstGeom prst="rect">
              <a:avLst/>
            </a:prstGeom>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350" y="5774344"/>
              <a:ext cx="1703761" cy="751264"/>
            </a:xfrm>
            <a:prstGeom prst="rect">
              <a:avLst/>
            </a:prstGeom>
          </p:spPr>
        </p:pic>
        <p:pic>
          <p:nvPicPr>
            <p:cNvPr id="13" name="Picture 1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886" y="5929291"/>
              <a:ext cx="1914792" cy="543001"/>
            </a:xfrm>
            <a:prstGeom prst="rect">
              <a:avLst/>
            </a:prstGeom>
          </p:spPr>
        </p:pic>
        <p:pic>
          <p:nvPicPr>
            <p:cNvPr id="14" name="Picture 1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6169" y="4932210"/>
              <a:ext cx="2543530" cy="809738"/>
            </a:xfrm>
            <a:prstGeom prst="rect">
              <a:avLst/>
            </a:prstGeom>
          </p:spPr>
        </p:pic>
        <p:pic>
          <p:nvPicPr>
            <p:cNvPr id="15" name="Picture 1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9783" y="5878475"/>
              <a:ext cx="1991003" cy="495369"/>
            </a:xfrm>
            <a:prstGeom prst="rect">
              <a:avLst/>
            </a:prstGeom>
          </p:spPr>
        </p:pic>
      </p:grpSp>
      <p:pic>
        <p:nvPicPr>
          <p:cNvPr id="16" name="Picture 15"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4011" y="5243175"/>
            <a:ext cx="4224173" cy="728306"/>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8184" y="5082488"/>
            <a:ext cx="1628597" cy="1118303"/>
          </a:xfrm>
          <a:prstGeom prst="rect">
            <a:avLst/>
          </a:prstGeom>
        </p:spPr>
      </p:pic>
    </p:spTree>
    <p:extLst>
      <p:ext uri="{BB962C8B-B14F-4D97-AF65-F5344CB8AC3E}">
        <p14:creationId xmlns:p14="http://schemas.microsoft.com/office/powerpoint/2010/main" val="749678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CrowdBoost</a:t>
            </a:r>
            <a:endParaRPr lang="en-US" dirty="0"/>
          </a:p>
        </p:txBody>
      </p:sp>
      <p:sp>
        <p:nvSpPr>
          <p:cNvPr id="3" name="Slide Number Placeholder 2"/>
          <p:cNvSpPr>
            <a:spLocks noGrp="1"/>
          </p:cNvSpPr>
          <p:nvPr>
            <p:ph type="sldNum" sz="quarter" idx="12"/>
          </p:nvPr>
        </p:nvSpPr>
        <p:spPr>
          <a:xfrm>
            <a:off x="10160000" y="-330048"/>
            <a:ext cx="1422400" cy="329184"/>
          </a:xfrm>
        </p:spPr>
        <p:txBody>
          <a:bodyPr/>
          <a:lstStyle/>
          <a:p>
            <a:fld id="{D57F1E4F-1CFF-5643-939E-02111984F565}" type="slidenum">
              <a:rPr lang="en-US" smtClean="0"/>
              <a:pPr/>
              <a:t>11</a:t>
            </a:fld>
            <a:endParaRPr lang="en-US" dirty="0"/>
          </a:p>
        </p:txBody>
      </p:sp>
      <p:pic>
        <p:nvPicPr>
          <p:cNvPr id="18" name="Content Placeholder 4"/>
          <p:cNvPicPr>
            <a:picLocks noGrp="1" noChangeAspect="1"/>
          </p:cNvPicPr>
          <p:nvPr>
            <p:ph sz="half" idx="4294967295"/>
          </p:nvPr>
        </p:nvPicPr>
        <p:blipFill>
          <a:blip r:embed="rId3"/>
          <a:stretch>
            <a:fillRect/>
          </a:stretch>
        </p:blipFill>
        <p:spPr>
          <a:xfrm>
            <a:off x="0" y="3422650"/>
            <a:ext cx="1735138" cy="1276350"/>
          </a:xfrm>
          <a:prstGeom prst="rect">
            <a:avLst/>
          </a:prstGeom>
        </p:spPr>
      </p:pic>
      <p:graphicFrame>
        <p:nvGraphicFramePr>
          <p:cNvPr id="33" name="Content Placeholder 9"/>
          <p:cNvGraphicFramePr>
            <a:graphicFrameLocks noGrp="1"/>
          </p:cNvGraphicFramePr>
          <p:nvPr>
            <p:ph sz="half" idx="4294967295"/>
            <p:extLst>
              <p:ext uri="{D42A27DB-BD31-4B8C-83A1-F6EECF244321}">
                <p14:modId xmlns:p14="http://schemas.microsoft.com/office/powerpoint/2010/main" val="2664217637"/>
              </p:ext>
            </p:extLst>
          </p:nvPr>
        </p:nvGraphicFramePr>
        <p:xfrm>
          <a:off x="6807200" y="1324889"/>
          <a:ext cx="5384800" cy="4718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http://www.excaliburdehydrator.com/media/catalog/product/cache/1/image/9df78eab33525d08d6e5fb8d27136e95/e/x/exb100s_redo.jpg"/>
          <p:cNvPicPr>
            <a:picLocks noChangeAspect="1" noChangeArrowheads="1"/>
          </p:cNvPicPr>
          <p:nvPr/>
        </p:nvPicPr>
        <p:blipFill rotWithShape="1">
          <a:blip r:embed="rId9">
            <a:extLst>
              <a:ext uri="{28A0092B-C50C-407E-A947-70E740481C1C}">
                <a14:useLocalDpi xmlns:a14="http://schemas.microsoft.com/office/drawing/2010/main" val="0"/>
              </a:ext>
            </a:extLst>
          </a:blip>
          <a:srcRect l="27952" t="5336" r="33787" b="13040"/>
          <a:stretch/>
        </p:blipFill>
        <p:spPr bwMode="auto">
          <a:xfrm>
            <a:off x="12872620" y="1125018"/>
            <a:ext cx="705115" cy="1504245"/>
          </a:xfrm>
          <a:prstGeom prst="rect">
            <a:avLst/>
          </a:prstGeom>
          <a:noFill/>
          <a:extLst>
            <a:ext uri="{909E8E84-426E-40dd-AFC4-6F175D3DCCD1}">
              <a14:hiddenFill xmlns:a14="http://schemas.microsoft.com/office/drawing/2010/main">
                <a:solidFill>
                  <a:srgbClr val="FFFFFF"/>
                </a:solidFill>
              </a14:hiddenFill>
            </a:ext>
          </a:extLst>
        </p:spPr>
      </p:pic>
      <p:sp>
        <p:nvSpPr>
          <p:cNvPr id="14" name="Vertical Scroll 13"/>
          <p:cNvSpPr/>
          <p:nvPr/>
        </p:nvSpPr>
        <p:spPr>
          <a:xfrm>
            <a:off x="29130" y="1511524"/>
            <a:ext cx="2361765" cy="524745"/>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Specification</a:t>
            </a:r>
            <a:endParaRPr lang="en-US" sz="2000" dirty="0">
              <a:solidFill>
                <a:schemeClr val="tx1"/>
              </a:solidFill>
            </a:endParaRPr>
          </a:p>
        </p:txBody>
      </p:sp>
      <p:grpSp>
        <p:nvGrpSpPr>
          <p:cNvPr id="22" name="Group 21"/>
          <p:cNvGrpSpPr/>
          <p:nvPr/>
        </p:nvGrpSpPr>
        <p:grpSpPr>
          <a:xfrm>
            <a:off x="3681115" y="2030362"/>
            <a:ext cx="1393698" cy="4527107"/>
            <a:chOff x="4482671" y="2065734"/>
            <a:chExt cx="1393698" cy="4527107"/>
          </a:xfrm>
        </p:grpSpPr>
        <p:pic>
          <p:nvPicPr>
            <p:cNvPr id="3076" name="Picture 4" descr="http://vectorpoem.com/images/code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2671" y="2065734"/>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4" descr="http://vectorpoem.com/images/code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2671" y="3632439"/>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4" descr="http://vectorpoem.com/images/code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2671" y="5199143"/>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cxnSp>
        <p:nvCxnSpPr>
          <p:cNvPr id="31" name="Straight Arrow Connector 30"/>
          <p:cNvCxnSpPr>
            <a:stCxn id="3076" idx="3"/>
          </p:cNvCxnSpPr>
          <p:nvPr/>
        </p:nvCxnSpPr>
        <p:spPr>
          <a:xfrm flipV="1">
            <a:off x="5074813" y="2150092"/>
            <a:ext cx="1868202" cy="57711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4" idx="3"/>
          </p:cNvCxnSpPr>
          <p:nvPr/>
        </p:nvCxnSpPr>
        <p:spPr>
          <a:xfrm flipV="1">
            <a:off x="5074813" y="2310219"/>
            <a:ext cx="1917580" cy="198369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67569" y="2150092"/>
            <a:ext cx="0" cy="1154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3"/>
            <a:endCxn id="24" idx="1"/>
          </p:cNvCxnSpPr>
          <p:nvPr/>
        </p:nvCxnSpPr>
        <p:spPr>
          <a:xfrm>
            <a:off x="2000351" y="4061354"/>
            <a:ext cx="1680764" cy="232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3"/>
            <a:endCxn id="3076" idx="1"/>
          </p:cNvCxnSpPr>
          <p:nvPr/>
        </p:nvCxnSpPr>
        <p:spPr>
          <a:xfrm flipV="1">
            <a:off x="2000351" y="2727211"/>
            <a:ext cx="1680764" cy="1334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25" idx="1"/>
          </p:cNvCxnSpPr>
          <p:nvPr/>
        </p:nvCxnSpPr>
        <p:spPr>
          <a:xfrm>
            <a:off x="1132700" y="4699461"/>
            <a:ext cx="2548415" cy="11611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5506" y="5442373"/>
            <a:ext cx="1548614" cy="1063382"/>
          </a:xfrm>
          <a:prstGeom prst="rect">
            <a:avLst/>
          </a:prstGeom>
        </p:spPr>
      </p:pic>
      <mc:AlternateContent xmlns:mc="http://schemas.openxmlformats.org/markup-compatibility/2006" xmlns:a14="http://schemas.microsoft.com/office/drawing/2010/main">
        <mc:Choice Requires="a14">
          <p:sp>
            <p:nvSpPr>
              <p:cNvPr id="40" name="TextBox 39"/>
              <p:cNvSpPr txBox="1"/>
              <p:nvPr/>
            </p:nvSpPr>
            <p:spPr>
              <a:xfrm>
                <a:off x="6641042" y="5625208"/>
                <a:ext cx="1933286" cy="526041"/>
              </a:xfrm>
              <a:prstGeom prst="rect">
                <a:avLst/>
              </a:prstGeom>
              <a:solidFill>
                <a:schemeClr val="bg1"/>
              </a:solidFill>
              <a:ln>
                <a:solidFill>
                  <a:schemeClr val="bg1"/>
                </a:solidFill>
              </a:ln>
              <a:effectLst/>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panose="02040503050406030204" pitchFamily="18" charset="0"/>
                        </a:rPr>
                        <m:t>𝐴𝑐𝑐𝑢𝑟𝑎𝑐𝑦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den>
                      </m:f>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6641042" y="5625208"/>
                <a:ext cx="1933286" cy="526041"/>
              </a:xfrm>
              <a:prstGeom prst="rect">
                <a:avLst/>
              </a:prstGeom>
              <a:blipFill rotWithShape="0">
                <a:blip r:embed="rId12"/>
                <a:stretch>
                  <a:fillRect/>
                </a:stretch>
              </a:blipFill>
              <a:ln>
                <a:solidFill>
                  <a:schemeClr val="bg1"/>
                </a:solidFill>
              </a:ln>
              <a:effectLst/>
            </p:spPr>
            <p:txBody>
              <a:bodyPr/>
              <a:lstStyle/>
              <a:p>
                <a:r>
                  <a:rPr lang="en-US">
                    <a:noFill/>
                  </a:rPr>
                  <a:t> </a:t>
                </a:r>
              </a:p>
            </p:txBody>
          </p:sp>
        </mc:Fallback>
      </mc:AlternateContent>
      <p:sp>
        <p:nvSpPr>
          <p:cNvPr id="20" name="TextBox 19"/>
          <p:cNvSpPr txBox="1"/>
          <p:nvPr/>
        </p:nvSpPr>
        <p:spPr>
          <a:xfrm>
            <a:off x="8420617" y="3314983"/>
            <a:ext cx="2144889" cy="523220"/>
          </a:xfrm>
          <a:prstGeom prst="rect">
            <a:avLst/>
          </a:prstGeom>
          <a:noFill/>
        </p:spPr>
        <p:txBody>
          <a:bodyPr wrap="square" rtlCol="0">
            <a:spAutoFit/>
          </a:bodyPr>
          <a:lstStyle/>
          <a:p>
            <a:pPr algn="ctr"/>
            <a:r>
              <a:rPr lang="en-US" sz="2800" dirty="0" err="1" smtClean="0">
                <a:latin typeface="Calibri Light" panose="020F0302020204030204" pitchFamily="34" charset="0"/>
              </a:rPr>
              <a:t>CrowdBoost</a:t>
            </a:r>
            <a:endParaRPr lang="en-US" sz="2800" dirty="0">
              <a:latin typeface="Calibri Light" panose="020F0302020204030204" pitchFamily="34" charset="0"/>
            </a:endParaRPr>
          </a:p>
        </p:txBody>
      </p:sp>
      <p:grpSp>
        <p:nvGrpSpPr>
          <p:cNvPr id="51" name="Group 50"/>
          <p:cNvGrpSpPr/>
          <p:nvPr/>
        </p:nvGrpSpPr>
        <p:grpSpPr>
          <a:xfrm>
            <a:off x="1029873" y="2212789"/>
            <a:ext cx="2007185" cy="1074256"/>
            <a:chOff x="5184999" y="6966095"/>
            <a:chExt cx="2425149" cy="1297952"/>
          </a:xfrm>
        </p:grpSpPr>
        <p:sp>
          <p:nvSpPr>
            <p:cNvPr id="54" name="Oval 53"/>
            <p:cNvSpPr/>
            <p:nvPr/>
          </p:nvSpPr>
          <p:spPr>
            <a:xfrm>
              <a:off x="5184999" y="6966095"/>
              <a:ext cx="2425149" cy="12979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0000"/>
                </a:solidFill>
              </a:endParaRPr>
            </a:p>
            <a:p>
              <a:pPr algn="ctr"/>
              <a:endParaRPr lang="en-US" sz="1400" dirty="0">
                <a:solidFill>
                  <a:srgbClr val="FF0000"/>
                </a:solidFill>
              </a:endParaRPr>
            </a:p>
            <a:p>
              <a:pPr algn="ctr"/>
              <a:endParaRPr lang="en-US" sz="1400" dirty="0" smtClean="0">
                <a:solidFill>
                  <a:srgbClr val="FF0000"/>
                </a:solidFill>
              </a:endParaRPr>
            </a:p>
            <a:p>
              <a:pPr algn="ctr"/>
              <a:r>
                <a:rPr lang="en-US" sz="1400" dirty="0" smtClean="0">
                  <a:solidFill>
                    <a:schemeClr val="tx1"/>
                  </a:solidFill>
                  <a:latin typeface="Calibri Light" panose="020F0302020204030204" pitchFamily="34" charset="0"/>
                </a:rPr>
                <a:t>Initial Examples</a:t>
              </a:r>
            </a:p>
            <a:p>
              <a:pPr algn="ctr"/>
              <a:r>
                <a:rPr lang="en-US" sz="1400" dirty="0" smtClean="0">
                  <a:solidFill>
                    <a:schemeClr val="tx1"/>
                  </a:solidFill>
                  <a:latin typeface="Calibri Light" panose="020F0302020204030204" pitchFamily="34" charset="0"/>
                </a:rPr>
                <a:t>“Gold Set”</a:t>
              </a:r>
              <a:endParaRPr lang="en-US" sz="1400" dirty="0">
                <a:solidFill>
                  <a:schemeClr val="tx1"/>
                </a:solidFill>
                <a:latin typeface="Calibri Light" panose="020F0302020204030204" pitchFamily="34" charset="0"/>
              </a:endParaRPr>
            </a:p>
          </p:txBody>
        </p:sp>
        <p:pic>
          <p:nvPicPr>
            <p:cNvPr id="55" name="Content Placeholder 9"/>
            <p:cNvPicPr>
              <a:picLocks noChangeAspect="1"/>
            </p:cNvPicPr>
            <p:nvPr/>
          </p:nvPicPr>
          <p:blipFill rotWithShape="1">
            <a:blip r:embed="rId13">
              <a:extLst>
                <a:ext uri="{28A0092B-C50C-407E-A947-70E740481C1C}">
                  <a14:useLocalDpi xmlns:a14="http://schemas.microsoft.com/office/drawing/2010/main" val="0"/>
                </a:ext>
              </a:extLst>
            </a:blip>
            <a:srcRect l="3419" t="3757" r="3625" b="5799"/>
            <a:stretch/>
          </p:blipFill>
          <p:spPr>
            <a:xfrm>
              <a:off x="5965022" y="7186823"/>
              <a:ext cx="864411" cy="561371"/>
            </a:xfrm>
            <a:prstGeom prst="rect">
              <a:avLst/>
            </a:prstGeom>
          </p:spPr>
        </p:pic>
        <p:sp>
          <p:nvSpPr>
            <p:cNvPr id="56" name="TextBox 55"/>
            <p:cNvSpPr txBox="1"/>
            <p:nvPr/>
          </p:nvSpPr>
          <p:spPr>
            <a:xfrm>
              <a:off x="6965457" y="7234906"/>
              <a:ext cx="431844" cy="400110"/>
            </a:xfrm>
            <a:prstGeom prst="rect">
              <a:avLst/>
            </a:prstGeom>
            <a:noFill/>
          </p:spPr>
          <p:txBody>
            <a:bodyPr wrap="square" rtlCol="0">
              <a:spAutoFit/>
            </a:bodyPr>
            <a:lstStyle/>
            <a:p>
              <a:r>
                <a:rPr lang="en-US" sz="2000" dirty="0" smtClean="0"/>
                <a:t>+</a:t>
              </a:r>
              <a:endParaRPr lang="en-US" sz="2000" dirty="0"/>
            </a:p>
          </p:txBody>
        </p:sp>
        <p:sp>
          <p:nvSpPr>
            <p:cNvPr id="57" name="TextBox 56"/>
            <p:cNvSpPr txBox="1"/>
            <p:nvPr/>
          </p:nvSpPr>
          <p:spPr>
            <a:xfrm>
              <a:off x="6779085" y="6973376"/>
              <a:ext cx="431845" cy="400110"/>
            </a:xfrm>
            <a:prstGeom prst="rect">
              <a:avLst/>
            </a:prstGeom>
            <a:noFill/>
          </p:spPr>
          <p:txBody>
            <a:bodyPr wrap="square" rtlCol="0">
              <a:spAutoFit/>
            </a:bodyPr>
            <a:lstStyle/>
            <a:p>
              <a:r>
                <a:rPr lang="en-US" sz="2000" dirty="0" smtClean="0"/>
                <a:t>-</a:t>
              </a:r>
              <a:endParaRPr lang="en-US" sz="2000" dirty="0"/>
            </a:p>
          </p:txBody>
        </p:sp>
        <p:sp>
          <p:nvSpPr>
            <p:cNvPr id="58" name="TextBox 57"/>
            <p:cNvSpPr txBox="1"/>
            <p:nvPr/>
          </p:nvSpPr>
          <p:spPr>
            <a:xfrm>
              <a:off x="5397154" y="7635016"/>
              <a:ext cx="431844" cy="400110"/>
            </a:xfrm>
            <a:prstGeom prst="rect">
              <a:avLst/>
            </a:prstGeom>
            <a:noFill/>
          </p:spPr>
          <p:txBody>
            <a:bodyPr wrap="square" rtlCol="0">
              <a:spAutoFit/>
            </a:bodyPr>
            <a:lstStyle/>
            <a:p>
              <a:r>
                <a:rPr lang="en-US" sz="2000" dirty="0" smtClean="0"/>
                <a:t>+</a:t>
              </a:r>
              <a:endParaRPr lang="en-US" sz="2000" dirty="0"/>
            </a:p>
          </p:txBody>
        </p:sp>
        <p:sp>
          <p:nvSpPr>
            <p:cNvPr id="59" name="TextBox 58"/>
            <p:cNvSpPr txBox="1"/>
            <p:nvPr/>
          </p:nvSpPr>
          <p:spPr>
            <a:xfrm>
              <a:off x="7112475" y="7626419"/>
              <a:ext cx="431844" cy="400110"/>
            </a:xfrm>
            <a:prstGeom prst="rect">
              <a:avLst/>
            </a:prstGeom>
            <a:noFill/>
          </p:spPr>
          <p:txBody>
            <a:bodyPr wrap="square" rtlCol="0">
              <a:spAutoFit/>
            </a:bodyPr>
            <a:lstStyle/>
            <a:p>
              <a:r>
                <a:rPr lang="en-US" sz="2000" dirty="0" smtClean="0"/>
                <a:t>-</a:t>
              </a:r>
              <a:endParaRPr lang="en-US" sz="2000" dirty="0"/>
            </a:p>
          </p:txBody>
        </p:sp>
        <p:sp>
          <p:nvSpPr>
            <p:cNvPr id="60" name="TextBox 59"/>
            <p:cNvSpPr txBox="1"/>
            <p:nvPr/>
          </p:nvSpPr>
          <p:spPr>
            <a:xfrm>
              <a:off x="5262630" y="7204111"/>
              <a:ext cx="431844" cy="400110"/>
            </a:xfrm>
            <a:prstGeom prst="rect">
              <a:avLst/>
            </a:prstGeom>
            <a:noFill/>
          </p:spPr>
          <p:txBody>
            <a:bodyPr wrap="square" rtlCol="0">
              <a:spAutoFit/>
            </a:bodyPr>
            <a:lstStyle/>
            <a:p>
              <a:r>
                <a:rPr lang="en-US" sz="2000" dirty="0" smtClean="0"/>
                <a:t>+</a:t>
              </a:r>
              <a:endParaRPr lang="en-US" sz="2000" dirty="0"/>
            </a:p>
          </p:txBody>
        </p:sp>
        <p:sp>
          <p:nvSpPr>
            <p:cNvPr id="61" name="TextBox 60"/>
            <p:cNvSpPr txBox="1"/>
            <p:nvPr/>
          </p:nvSpPr>
          <p:spPr>
            <a:xfrm>
              <a:off x="5648479" y="7114519"/>
              <a:ext cx="431844" cy="400110"/>
            </a:xfrm>
            <a:prstGeom prst="rect">
              <a:avLst/>
            </a:prstGeom>
            <a:noFill/>
          </p:spPr>
          <p:txBody>
            <a:bodyPr wrap="square" rtlCol="0">
              <a:spAutoFit/>
            </a:bodyPr>
            <a:lstStyle/>
            <a:p>
              <a:r>
                <a:rPr lang="en-US" sz="2000" dirty="0" smtClean="0"/>
                <a:t>-</a:t>
              </a:r>
              <a:endParaRPr lang="en-US" sz="2000" dirty="0"/>
            </a:p>
          </p:txBody>
        </p:sp>
      </p:grpSp>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36397" y="599445"/>
            <a:ext cx="1365956" cy="1051146"/>
          </a:xfrm>
          <a:prstGeom prst="rect">
            <a:avLst/>
          </a:prstGeom>
        </p:spPr>
      </p:pic>
      <p:pic>
        <p:nvPicPr>
          <p:cNvPr id="35" name="Picture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11339813" y="1039566"/>
            <a:ext cx="745066" cy="737615"/>
          </a:xfrm>
          <a:prstGeom prst="rect">
            <a:avLst/>
          </a:prstGeom>
        </p:spPr>
      </p:pic>
      <p:cxnSp>
        <p:nvCxnSpPr>
          <p:cNvPr id="39" name="Straight Arrow Connector 38"/>
          <p:cNvCxnSpPr>
            <a:stCxn id="25" idx="3"/>
          </p:cNvCxnSpPr>
          <p:nvPr/>
        </p:nvCxnSpPr>
        <p:spPr>
          <a:xfrm flipV="1">
            <a:off x="5074813" y="2600848"/>
            <a:ext cx="1921410" cy="325977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00632" y="4690710"/>
            <a:ext cx="3149660" cy="963287"/>
            <a:chOff x="137886" y="4741683"/>
            <a:chExt cx="5832900" cy="1783925"/>
          </a:xfrm>
        </p:grpSpPr>
        <p:pic>
          <p:nvPicPr>
            <p:cNvPr id="74" name="Picture 73"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2247" y="5227526"/>
              <a:ext cx="2772162" cy="514422"/>
            </a:xfrm>
            <a:prstGeom prst="rect">
              <a:avLst/>
            </a:prstGeom>
          </p:spPr>
        </p:pic>
        <p:pic>
          <p:nvPicPr>
            <p:cNvPr id="75" name="Picture 74" descr="Screen Clippi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9364" y="4741683"/>
              <a:ext cx="2419688" cy="485843"/>
            </a:xfrm>
            <a:prstGeom prst="rect">
              <a:avLst/>
            </a:prstGeom>
          </p:spPr>
        </p:pic>
        <p:pic>
          <p:nvPicPr>
            <p:cNvPr id="76" name="Picture 75" descr="Screen Clippi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64350" y="5774344"/>
              <a:ext cx="1703761" cy="751264"/>
            </a:xfrm>
            <a:prstGeom prst="rect">
              <a:avLst/>
            </a:prstGeom>
          </p:spPr>
        </p:pic>
        <p:pic>
          <p:nvPicPr>
            <p:cNvPr id="77" name="Picture 76" descr="Screen Clippi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7886" y="5929291"/>
              <a:ext cx="1914792" cy="543001"/>
            </a:xfrm>
            <a:prstGeom prst="rect">
              <a:avLst/>
            </a:prstGeom>
          </p:spPr>
        </p:pic>
        <p:pic>
          <p:nvPicPr>
            <p:cNvPr id="78" name="Picture 77" descr="Screen Clippi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16169" y="4932210"/>
              <a:ext cx="2543530" cy="809738"/>
            </a:xfrm>
            <a:prstGeom prst="rect">
              <a:avLst/>
            </a:prstGeom>
          </p:spPr>
        </p:pic>
        <p:pic>
          <p:nvPicPr>
            <p:cNvPr id="79" name="Picture 78" descr="Screen Clippi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79783" y="5878475"/>
              <a:ext cx="1991003" cy="495369"/>
            </a:xfrm>
            <a:prstGeom prst="rect">
              <a:avLst/>
            </a:prstGeom>
          </p:spPr>
        </p:pic>
      </p:grpSp>
      <p:sp>
        <p:nvSpPr>
          <p:cNvPr id="4" name="Rectangle 3"/>
          <p:cNvSpPr/>
          <p:nvPr/>
        </p:nvSpPr>
        <p:spPr>
          <a:xfrm>
            <a:off x="7217339" y="1619764"/>
            <a:ext cx="1594884" cy="12424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Rectangle 43"/>
          <p:cNvSpPr/>
          <p:nvPr/>
        </p:nvSpPr>
        <p:spPr>
          <a:xfrm>
            <a:off x="10138703" y="1858553"/>
            <a:ext cx="1443697" cy="10344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p:cNvSpPr/>
          <p:nvPr/>
        </p:nvSpPr>
        <p:spPr>
          <a:xfrm>
            <a:off x="10138702" y="4485973"/>
            <a:ext cx="1589010" cy="10344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p:cNvSpPr/>
          <p:nvPr/>
        </p:nvSpPr>
        <p:spPr>
          <a:xfrm>
            <a:off x="7271805" y="4494981"/>
            <a:ext cx="1589010" cy="10344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48568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40" grpId="0" animBg="1"/>
      <p:bldP spid="20" grpId="0"/>
      <p:bldP spid="4" grpId="0" animBg="1"/>
      <p:bldP spid="44" grpId="0" animBg="1"/>
      <p:bldP spid="45"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000" dirty="0" smtClean="0"/>
              <a:t>Vision and motivation</a:t>
            </a:r>
          </a:p>
          <a:p>
            <a:r>
              <a:rPr lang="en-US" sz="4000" dirty="0" smtClean="0"/>
              <a:t>Our approach: </a:t>
            </a:r>
            <a:r>
              <a:rPr lang="en-US" sz="4000" dirty="0" err="1" smtClean="0"/>
              <a:t>CrowdBoost</a:t>
            </a:r>
            <a:endParaRPr lang="en-US" sz="4000" dirty="0" smtClean="0"/>
          </a:p>
          <a:p>
            <a:r>
              <a:rPr lang="en-US" sz="4000" b="1" dirty="0" smtClean="0"/>
              <a:t>Technical details: regular expressions and SFAs</a:t>
            </a:r>
          </a:p>
          <a:p>
            <a:r>
              <a:rPr lang="en-US" sz="4000" dirty="0" smtClean="0"/>
              <a:t>Experiment setup</a:t>
            </a:r>
          </a:p>
          <a:p>
            <a:r>
              <a:rPr lang="en-US" sz="4000" dirty="0" smtClean="0"/>
              <a:t>Experimental results</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a:t>
            </a:fld>
            <a:endParaRPr lang="en-US" dirty="0"/>
          </a:p>
        </p:txBody>
      </p:sp>
    </p:spTree>
    <p:extLst>
      <p:ext uri="{BB962C8B-B14F-4D97-AF65-F5344CB8AC3E}">
        <p14:creationId xmlns:p14="http://schemas.microsoft.com/office/powerpoint/2010/main" val="1475961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Working with Regular Expressions</a:t>
            </a:r>
            <a:endParaRPr lang="en-US" dirty="0"/>
          </a:p>
        </p:txBody>
      </p:sp>
      <p:sp>
        <p:nvSpPr>
          <p:cNvPr id="5" name="Content Placeholder 4"/>
          <p:cNvSpPr>
            <a:spLocks noGrp="1"/>
          </p:cNvSpPr>
          <p:nvPr>
            <p:ph sz="half" idx="1"/>
          </p:nvPr>
        </p:nvSpPr>
        <p:spPr/>
        <p:txBody>
          <a:bodyPr>
            <a:normAutofit/>
          </a:bodyPr>
          <a:lstStyle/>
          <a:p>
            <a:r>
              <a:rPr lang="en-US" sz="3200" dirty="0" smtClean="0"/>
              <a:t>Our approach is general </a:t>
            </a:r>
          </a:p>
          <a:p>
            <a:r>
              <a:rPr lang="en-US" sz="3200" dirty="0" smtClean="0"/>
              <a:t>Tradeoff: </a:t>
            </a:r>
          </a:p>
          <a:p>
            <a:pPr lvl="1"/>
            <a:r>
              <a:rPr lang="en-US" dirty="0"/>
              <a:t>e</a:t>
            </a:r>
            <a:r>
              <a:rPr lang="en-US" dirty="0" smtClean="0"/>
              <a:t>xpressiveness VS complexity</a:t>
            </a:r>
          </a:p>
          <a:p>
            <a:r>
              <a:rPr lang="en-US" sz="3200" dirty="0" smtClean="0"/>
              <a:t>Our results are very specific</a:t>
            </a:r>
          </a:p>
          <a:p>
            <a:r>
              <a:rPr lang="en-US" sz="3200" dirty="0" smtClean="0"/>
              <a:t>We use a restricted notion of programs</a:t>
            </a:r>
          </a:p>
        </p:txBody>
      </p:sp>
      <p:sp>
        <p:nvSpPr>
          <p:cNvPr id="6" name="Content Placeholder 5"/>
          <p:cNvSpPr>
            <a:spLocks noGrp="1"/>
          </p:cNvSpPr>
          <p:nvPr>
            <p:ph sz="half" idx="2"/>
          </p:nvPr>
        </p:nvSpPr>
        <p:spPr/>
        <p:txBody>
          <a:bodyPr>
            <a:normAutofit/>
          </a:bodyPr>
          <a:lstStyle/>
          <a:p>
            <a:r>
              <a:rPr lang="en-US" dirty="0"/>
              <a:t>Regular </a:t>
            </a:r>
            <a:r>
              <a:rPr lang="en-US" dirty="0" smtClean="0"/>
              <a:t>expressions can be expressed as </a:t>
            </a:r>
            <a:r>
              <a:rPr lang="en-US" b="1" dirty="0" smtClean="0"/>
              <a:t>Automata</a:t>
            </a:r>
            <a:r>
              <a:rPr lang="en-US" dirty="0" smtClean="0"/>
              <a:t>, that permit </a:t>
            </a:r>
            <a:r>
              <a:rPr lang="en-US" dirty="0"/>
              <a:t>efficient implementations of key operations</a:t>
            </a:r>
          </a:p>
          <a:p>
            <a:pPr marL="731520" lvl="1" indent="-457200">
              <a:buFont typeface="+mj-lt"/>
              <a:buAutoNum type="arabicPeriod"/>
            </a:pPr>
            <a:r>
              <a:rPr lang="en-US" dirty="0"/>
              <a:t>Shuffles</a:t>
            </a:r>
          </a:p>
          <a:p>
            <a:pPr marL="731520" lvl="1" indent="-457200">
              <a:buFont typeface="+mj-lt"/>
              <a:buAutoNum type="arabicPeriod"/>
            </a:pPr>
            <a:r>
              <a:rPr lang="en-US" dirty="0"/>
              <a:t>Mutations (positive and negative)</a:t>
            </a:r>
          </a:p>
          <a:p>
            <a:pPr marL="731520" lvl="1" indent="-457200">
              <a:buFont typeface="+mj-lt"/>
              <a:buAutoNum type="arabicPeriod"/>
            </a:pPr>
            <a:r>
              <a:rPr lang="en-US" dirty="0" smtClean="0"/>
              <a:t>Training Set Generation</a:t>
            </a:r>
          </a:p>
          <a:p>
            <a:endParaRPr lang="en-US" sz="3200" dirty="0"/>
          </a:p>
        </p:txBody>
      </p:sp>
      <p:sp>
        <p:nvSpPr>
          <p:cNvPr id="2" name="Slide Number Placeholder 1"/>
          <p:cNvSpPr>
            <a:spLocks noGrp="1"/>
          </p:cNvSpPr>
          <p:nvPr>
            <p:ph type="sldNum" sz="quarter" idx="12"/>
          </p:nvPr>
        </p:nvSpPr>
        <p:spPr/>
        <p:txBody>
          <a:bodyPr/>
          <a:lstStyle/>
          <a:p>
            <a:fld id="{D57F1E4F-1CFF-5643-939E-02111984F565}" type="slidenum">
              <a:rPr lang="en-US" smtClean="0"/>
              <a:pPr/>
              <a:t>13</a:t>
            </a:fld>
            <a:endParaRPr lang="en-US" dirty="0"/>
          </a:p>
        </p:txBody>
      </p:sp>
    </p:spTree>
    <p:extLst>
      <p:ext uri="{BB962C8B-B14F-4D97-AF65-F5344CB8AC3E}">
        <p14:creationId xmlns:p14="http://schemas.microsoft.com/office/powerpoint/2010/main" val="1196311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flipH="1" flipV="1">
            <a:off x="6883096" y="4454887"/>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ounded Rectangle 25"/>
          <p:cNvSpPr/>
          <p:nvPr/>
        </p:nvSpPr>
        <p:spPr>
          <a:xfrm flipH="1" flipV="1">
            <a:off x="10702284" y="3178833"/>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Automata Shuffle: Overview</a:t>
            </a:r>
            <a:endParaRPr lang="en-US" dirty="0"/>
          </a:p>
        </p:txBody>
      </p:sp>
      <p:sp>
        <p:nvSpPr>
          <p:cNvPr id="4" name="Content Placeholder 3"/>
          <p:cNvSpPr>
            <a:spLocks noGrp="1"/>
          </p:cNvSpPr>
          <p:nvPr>
            <p:ph sz="half" idx="1"/>
          </p:nvPr>
        </p:nvSpPr>
        <p:spPr/>
        <p:txBody>
          <a:bodyPr>
            <a:normAutofit/>
          </a:bodyPr>
          <a:lstStyle/>
          <a:p>
            <a:r>
              <a:rPr lang="en-US" dirty="0" smtClean="0"/>
              <a:t>Goal: Interleave </a:t>
            </a:r>
            <a:r>
              <a:rPr lang="en-US" dirty="0"/>
              <a:t>two </a:t>
            </a:r>
            <a:r>
              <a:rPr lang="en-US" dirty="0" smtClean="0"/>
              <a:t>automata A and B</a:t>
            </a:r>
            <a:endParaRPr lang="en-US" dirty="0"/>
          </a:p>
          <a:p>
            <a:r>
              <a:rPr lang="en-US" dirty="0" smtClean="0"/>
              <a:t>Large number of edges doesn’t scale</a:t>
            </a:r>
          </a:p>
          <a:p>
            <a:pPr lvl="1"/>
            <a:r>
              <a:rPr lang="en-US" dirty="0" smtClean="0"/>
              <a:t>Very high complexity </a:t>
            </a:r>
          </a:p>
          <a:p>
            <a:pPr lvl="1"/>
            <a:r>
              <a:rPr lang="en-US" dirty="0" smtClean="0"/>
              <a:t>We also don’t want to swap random edges, we want to have an alignment between A and B</a:t>
            </a:r>
          </a:p>
        </p:txBody>
      </p:sp>
      <p:sp>
        <p:nvSpPr>
          <p:cNvPr id="6" name="TextBox 5"/>
          <p:cNvSpPr txBox="1"/>
          <p:nvPr/>
        </p:nvSpPr>
        <p:spPr>
          <a:xfrm>
            <a:off x="10702182" y="3100213"/>
            <a:ext cx="321365" cy="337542"/>
          </a:xfrm>
          <a:prstGeom prst="roundRect">
            <a:avLst/>
          </a:prstGeom>
          <a:noFill/>
        </p:spPr>
        <p:txBody>
          <a:bodyPr wrap="none" rtlCol="0">
            <a:spAutoFit/>
          </a:bodyPr>
          <a:lstStyle/>
          <a:p>
            <a:r>
              <a:rPr lang="en-US" sz="1400" b="1" dirty="0" smtClean="0"/>
              <a:t>i</a:t>
            </a:r>
            <a:r>
              <a:rPr lang="en-US" sz="1400" b="1" baseline="-25000" dirty="0" smtClean="0"/>
              <a:t>2</a:t>
            </a:r>
            <a:endParaRPr lang="en-US" sz="1400" b="1" baseline="-25000" dirty="0"/>
          </a:p>
        </p:txBody>
      </p:sp>
      <p:sp>
        <p:nvSpPr>
          <p:cNvPr id="7" name="TextBox 6"/>
          <p:cNvSpPr txBox="1"/>
          <p:nvPr/>
        </p:nvSpPr>
        <p:spPr>
          <a:xfrm>
            <a:off x="6890231" y="4394234"/>
            <a:ext cx="290464" cy="307777"/>
          </a:xfrm>
          <a:prstGeom prst="rect">
            <a:avLst/>
          </a:prstGeom>
          <a:noFill/>
        </p:spPr>
        <p:txBody>
          <a:bodyPr wrap="none" rtlCol="0">
            <a:spAutoFit/>
          </a:bodyPr>
          <a:lstStyle/>
          <a:p>
            <a:r>
              <a:rPr lang="en-US" sz="1400" b="1" dirty="0" smtClean="0"/>
              <a:t>i</a:t>
            </a:r>
            <a:r>
              <a:rPr lang="en-US" sz="1400" b="1" baseline="-25000" dirty="0" smtClean="0"/>
              <a:t>1</a:t>
            </a:r>
            <a:endParaRPr lang="en-US" sz="1400" b="1" baseline="-25000" dirty="0"/>
          </a:p>
        </p:txBody>
      </p:sp>
      <p:sp>
        <p:nvSpPr>
          <p:cNvPr id="8" name="Oval 7"/>
          <p:cNvSpPr/>
          <p:nvPr/>
        </p:nvSpPr>
        <p:spPr>
          <a:xfrm>
            <a:off x="6601183" y="2673300"/>
            <a:ext cx="862106" cy="739999"/>
          </a:xfrm>
          <a:prstGeom prst="ellipse">
            <a:avLst/>
          </a:prstGeom>
          <a:noFill/>
          <a:ln>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10290364" y="3090596"/>
            <a:ext cx="1140007" cy="1175265"/>
          </a:xfrm>
          <a:prstGeom prst="ellipse">
            <a:avLst/>
          </a:prstGeom>
          <a:noFill/>
          <a:ln>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Curved Connector 9"/>
          <p:cNvCxnSpPr>
            <a:stCxn id="46" idx="0"/>
            <a:endCxn id="9" idx="0"/>
          </p:cNvCxnSpPr>
          <p:nvPr/>
        </p:nvCxnSpPr>
        <p:spPr>
          <a:xfrm flipV="1">
            <a:off x="7022002" y="3090596"/>
            <a:ext cx="3838366" cy="251553"/>
          </a:xfrm>
          <a:prstGeom prst="straightConnector1">
            <a:avLst/>
          </a:prstGeom>
          <a:ln w="28575">
            <a:solidFill>
              <a:schemeClr val="tx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34" idx="0"/>
            <a:endCxn id="7" idx="3"/>
          </p:cNvCxnSpPr>
          <p:nvPr/>
        </p:nvCxnSpPr>
        <p:spPr>
          <a:xfrm flipH="1" flipV="1">
            <a:off x="7180695" y="4548123"/>
            <a:ext cx="3702417" cy="578060"/>
          </a:xfrm>
          <a:prstGeom prst="straightConnector1">
            <a:avLst/>
          </a:prstGeom>
          <a:ln w="28575">
            <a:solidFill>
              <a:schemeClr val="tx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flipH="1" flipV="1">
            <a:off x="6881783" y="2817500"/>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Arrow Connector 12"/>
          <p:cNvCxnSpPr>
            <a:endCxn id="12" idx="2"/>
          </p:cNvCxnSpPr>
          <p:nvPr/>
        </p:nvCxnSpPr>
        <p:spPr>
          <a:xfrm>
            <a:off x="7019176" y="2575729"/>
            <a:ext cx="6044" cy="241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flipH="1" flipV="1">
            <a:off x="6878820" y="3949029"/>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 name="Straight Arrow Connector 14"/>
          <p:cNvCxnSpPr>
            <a:stCxn id="46" idx="0"/>
            <a:endCxn id="14" idx="2"/>
          </p:cNvCxnSpPr>
          <p:nvPr/>
        </p:nvCxnSpPr>
        <p:spPr>
          <a:xfrm>
            <a:off x="7022002" y="3342149"/>
            <a:ext cx="255" cy="606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flipH="1" flipV="1">
            <a:off x="6888483" y="5028785"/>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 name="Curved Connector 16"/>
          <p:cNvCxnSpPr>
            <a:stCxn id="16" idx="3"/>
            <a:endCxn id="7" idx="1"/>
          </p:cNvCxnSpPr>
          <p:nvPr/>
        </p:nvCxnSpPr>
        <p:spPr>
          <a:xfrm rot="10800000" flipH="1">
            <a:off x="6888483" y="4548124"/>
            <a:ext cx="1748" cy="577205"/>
          </a:xfrm>
          <a:prstGeom prst="curvedConnector3">
            <a:avLst>
              <a:gd name="adj1" fmla="val -13077803"/>
            </a:avLst>
          </a:prstGeom>
          <a:ln w="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6" idx="2"/>
          </p:cNvCxnSpPr>
          <p:nvPr/>
        </p:nvCxnSpPr>
        <p:spPr>
          <a:xfrm flipH="1">
            <a:off x="7031920" y="4702011"/>
            <a:ext cx="3543" cy="326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0"/>
            <a:endCxn id="21" idx="2"/>
          </p:cNvCxnSpPr>
          <p:nvPr/>
        </p:nvCxnSpPr>
        <p:spPr>
          <a:xfrm>
            <a:off x="7031920" y="5221871"/>
            <a:ext cx="2262" cy="269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flipH="1" flipV="1">
            <a:off x="6890745" y="5491028"/>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ounded Rectangle 21"/>
          <p:cNvSpPr/>
          <p:nvPr/>
        </p:nvSpPr>
        <p:spPr>
          <a:xfrm flipH="1" flipV="1">
            <a:off x="10702284" y="2597356"/>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3" name="Straight Arrow Connector 22"/>
          <p:cNvCxnSpPr>
            <a:stCxn id="22" idx="0"/>
          </p:cNvCxnSpPr>
          <p:nvPr/>
        </p:nvCxnSpPr>
        <p:spPr>
          <a:xfrm>
            <a:off x="10845721" y="2790442"/>
            <a:ext cx="2262" cy="388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flipH="1" flipV="1">
            <a:off x="10483317" y="3572598"/>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Rounded Rectangle 24"/>
          <p:cNvSpPr/>
          <p:nvPr/>
        </p:nvSpPr>
        <p:spPr>
          <a:xfrm flipH="1" flipV="1">
            <a:off x="11024776" y="3580334"/>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 name="Straight Arrow Connector 26"/>
          <p:cNvCxnSpPr>
            <a:endCxn id="25" idx="2"/>
          </p:cNvCxnSpPr>
          <p:nvPr/>
        </p:nvCxnSpPr>
        <p:spPr>
          <a:xfrm>
            <a:off x="10847983" y="3379655"/>
            <a:ext cx="320230" cy="200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4" idx="2"/>
          </p:cNvCxnSpPr>
          <p:nvPr/>
        </p:nvCxnSpPr>
        <p:spPr>
          <a:xfrm flipH="1">
            <a:off x="10626754" y="3379655"/>
            <a:ext cx="221230" cy="192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flipH="1" flipV="1">
            <a:off x="10712812" y="3959347"/>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0" name="Straight Arrow Connector 29"/>
          <p:cNvCxnSpPr/>
          <p:nvPr/>
        </p:nvCxnSpPr>
        <p:spPr>
          <a:xfrm>
            <a:off x="10629016" y="3773420"/>
            <a:ext cx="229495" cy="185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9" idx="2"/>
          </p:cNvCxnSpPr>
          <p:nvPr/>
        </p:nvCxnSpPr>
        <p:spPr>
          <a:xfrm flipH="1">
            <a:off x="10856249" y="3781156"/>
            <a:ext cx="314226" cy="178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flipH="1" flipV="1">
            <a:off x="10742997" y="5465995"/>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3" name="Curved Connector 32"/>
          <p:cNvCxnSpPr>
            <a:stCxn id="32" idx="0"/>
            <a:endCxn id="32" idx="3"/>
          </p:cNvCxnSpPr>
          <p:nvPr/>
        </p:nvCxnSpPr>
        <p:spPr>
          <a:xfrm rot="5400000" flipH="1">
            <a:off x="10766444" y="5539092"/>
            <a:ext cx="96543" cy="143437"/>
          </a:xfrm>
          <a:prstGeom prst="curvedConnector4">
            <a:avLst>
              <a:gd name="adj1" fmla="val -236786"/>
              <a:gd name="adj2" fmla="val 259373"/>
            </a:avLst>
          </a:prstGeom>
          <a:ln w="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flipH="1" flipV="1">
            <a:off x="10739675" y="4933097"/>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Straight Arrow Connector 34"/>
          <p:cNvCxnSpPr>
            <a:stCxn id="34" idx="0"/>
            <a:endCxn id="32" idx="2"/>
          </p:cNvCxnSpPr>
          <p:nvPr/>
        </p:nvCxnSpPr>
        <p:spPr>
          <a:xfrm>
            <a:off x="10883112" y="5126183"/>
            <a:ext cx="3322" cy="339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flipH="1" flipV="1">
            <a:off x="10739675" y="4542859"/>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7" name="Straight Arrow Connector 36"/>
          <p:cNvCxnSpPr/>
          <p:nvPr/>
        </p:nvCxnSpPr>
        <p:spPr>
          <a:xfrm>
            <a:off x="10885374" y="4743681"/>
            <a:ext cx="0" cy="189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475071" y="4416201"/>
            <a:ext cx="795874" cy="764449"/>
          </a:xfrm>
          <a:prstGeom prst="ellipse">
            <a:avLst/>
          </a:prstGeom>
          <a:noFill/>
          <a:ln>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Oval 44"/>
          <p:cNvSpPr/>
          <p:nvPr/>
        </p:nvSpPr>
        <p:spPr>
          <a:xfrm>
            <a:off x="6601182" y="4326475"/>
            <a:ext cx="862107" cy="992967"/>
          </a:xfrm>
          <a:prstGeom prst="ellipse">
            <a:avLst/>
          </a:prstGeom>
          <a:noFill/>
          <a:ln>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ounded Rectangle 45"/>
          <p:cNvSpPr/>
          <p:nvPr/>
        </p:nvSpPr>
        <p:spPr>
          <a:xfrm flipH="1" flipV="1">
            <a:off x="6878565" y="3149063"/>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7" name="Straight Arrow Connector 46"/>
          <p:cNvCxnSpPr>
            <a:stCxn id="12" idx="0"/>
            <a:endCxn id="46" idx="2"/>
          </p:cNvCxnSpPr>
          <p:nvPr/>
        </p:nvCxnSpPr>
        <p:spPr>
          <a:xfrm flipH="1">
            <a:off x="7022002" y="3010586"/>
            <a:ext cx="3218" cy="138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2" idx="2"/>
          </p:cNvCxnSpPr>
          <p:nvPr/>
        </p:nvCxnSpPr>
        <p:spPr>
          <a:xfrm>
            <a:off x="10845721" y="2418337"/>
            <a:ext cx="0" cy="179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4" idx="0"/>
            <a:endCxn id="18" idx="2"/>
          </p:cNvCxnSpPr>
          <p:nvPr/>
        </p:nvCxnSpPr>
        <p:spPr>
          <a:xfrm>
            <a:off x="7022257" y="4142115"/>
            <a:ext cx="4276" cy="312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9" idx="0"/>
            <a:endCxn id="36" idx="2"/>
          </p:cNvCxnSpPr>
          <p:nvPr/>
        </p:nvCxnSpPr>
        <p:spPr>
          <a:xfrm>
            <a:off x="10856249" y="4152433"/>
            <a:ext cx="26863" cy="390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57F1E4F-1CFF-5643-939E-02111984F565}" type="slidenum">
              <a:rPr lang="en-US" smtClean="0"/>
              <a:pPr/>
              <a:t>14</a:t>
            </a:fld>
            <a:endParaRPr lang="en-US" dirty="0"/>
          </a:p>
        </p:txBody>
      </p:sp>
      <p:sp>
        <p:nvSpPr>
          <p:cNvPr id="50" name="TextBox 49"/>
          <p:cNvSpPr txBox="1"/>
          <p:nvPr/>
        </p:nvSpPr>
        <p:spPr>
          <a:xfrm>
            <a:off x="10652809" y="1541832"/>
            <a:ext cx="741476" cy="523220"/>
          </a:xfrm>
          <a:prstGeom prst="rect">
            <a:avLst/>
          </a:prstGeom>
          <a:noFill/>
        </p:spPr>
        <p:txBody>
          <a:bodyPr wrap="square" rtlCol="0">
            <a:spAutoFit/>
          </a:bodyPr>
          <a:lstStyle/>
          <a:p>
            <a:r>
              <a:rPr lang="en-US" sz="2800" dirty="0" smtClean="0"/>
              <a:t>B</a:t>
            </a:r>
            <a:endParaRPr lang="en-US" sz="2800" i="1" dirty="0"/>
          </a:p>
        </p:txBody>
      </p:sp>
      <p:sp>
        <p:nvSpPr>
          <p:cNvPr id="44" name="Rounded Rectangular Callout 43"/>
          <p:cNvSpPr/>
          <p:nvPr/>
        </p:nvSpPr>
        <p:spPr>
          <a:xfrm>
            <a:off x="8094133" y="725554"/>
            <a:ext cx="3488267" cy="1371625"/>
          </a:xfrm>
          <a:prstGeom prst="wedgeRoundRectCallout">
            <a:avLst>
              <a:gd name="adj1" fmla="val -20064"/>
              <a:gd name="adj2" fmla="val 67962"/>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Calibri Light" panose="020F0302020204030204" pitchFamily="34" charset="0"/>
              </a:rPr>
              <a:t>Not all shuffles are </a:t>
            </a:r>
            <a:r>
              <a:rPr lang="en-US" sz="2000" dirty="0" smtClean="0">
                <a:latin typeface="Calibri Light" panose="020F0302020204030204" pitchFamily="34" charset="0"/>
              </a:rPr>
              <a:t>successful.</a:t>
            </a:r>
          </a:p>
          <a:p>
            <a:pPr algn="ctr"/>
            <a:r>
              <a:rPr lang="en-US" sz="2000" dirty="0" smtClean="0">
                <a:latin typeface="Calibri Light" panose="020F0302020204030204" pitchFamily="34" charset="0"/>
              </a:rPr>
              <a:t>Success </a:t>
            </a:r>
            <a:r>
              <a:rPr lang="en-US" sz="2000" dirty="0">
                <a:latin typeface="Calibri Light" panose="020F0302020204030204" pitchFamily="34" charset="0"/>
              </a:rPr>
              <a:t>rates are sometimes less than 1%</a:t>
            </a:r>
          </a:p>
        </p:txBody>
      </p:sp>
      <p:sp>
        <p:nvSpPr>
          <p:cNvPr id="5" name="TextBox 4"/>
          <p:cNvSpPr txBox="1"/>
          <p:nvPr/>
        </p:nvSpPr>
        <p:spPr>
          <a:xfrm>
            <a:off x="6804619" y="1574154"/>
            <a:ext cx="741476" cy="523220"/>
          </a:xfrm>
          <a:prstGeom prst="rect">
            <a:avLst/>
          </a:prstGeom>
          <a:noFill/>
        </p:spPr>
        <p:txBody>
          <a:bodyPr wrap="square" rtlCol="0">
            <a:spAutoFit/>
          </a:bodyPr>
          <a:lstStyle/>
          <a:p>
            <a:r>
              <a:rPr lang="en-US" sz="2800" dirty="0" smtClean="0"/>
              <a:t>A</a:t>
            </a:r>
            <a:endParaRPr lang="en-US" sz="2800" i="1" dirty="0"/>
          </a:p>
        </p:txBody>
      </p:sp>
    </p:spTree>
    <p:extLst>
      <p:ext uri="{BB962C8B-B14F-4D97-AF65-F5344CB8AC3E}">
        <p14:creationId xmlns:p14="http://schemas.microsoft.com/office/powerpoint/2010/main" val="3504638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xit" presetSubtype="0" fill="hold"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xit" presetSubtype="0" fill="hold"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0" grpId="0" animBg="1"/>
      <p:bldP spid="45"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Shuffle: Example</a:t>
            </a:r>
            <a:endParaRPr lang="en-US" dirty="0"/>
          </a:p>
        </p:txBody>
      </p:sp>
      <p:sp>
        <p:nvSpPr>
          <p:cNvPr id="3" name="Content Placeholder 2"/>
          <p:cNvSpPr>
            <a:spLocks noGrp="1"/>
          </p:cNvSpPr>
          <p:nvPr>
            <p:ph sz="half" idx="1"/>
          </p:nvPr>
        </p:nvSpPr>
        <p:spPr>
          <a:xfrm>
            <a:off x="245666" y="1686830"/>
            <a:ext cx="5956570" cy="4718304"/>
          </a:xfrm>
        </p:spPr>
        <p:txBody>
          <a:bodyPr>
            <a:normAutofit/>
          </a:bodyPr>
          <a:lstStyle/>
          <a:p>
            <a:r>
              <a:rPr lang="en-US" sz="2400" dirty="0" smtClean="0"/>
              <a:t>Regular expressions for phone numbers</a:t>
            </a:r>
          </a:p>
          <a:p>
            <a:pPr marL="731520" lvl="1" indent="-457200">
              <a:buFont typeface="+mj-lt"/>
              <a:buAutoNum type="alphaUcPeriod"/>
            </a:pPr>
            <a:r>
              <a:rPr lang="en-US" sz="2400" dirty="0" smtClean="0">
                <a:latin typeface="Consolas" panose="020B0609020204030204" pitchFamily="49" charset="0"/>
                <a:cs typeface="Consolas" panose="020B0609020204030204" pitchFamily="49" charset="0"/>
              </a:rPr>
              <a:t>^[0-9]{3}-[0-9]*-[</a:t>
            </a:r>
            <a:r>
              <a:rPr lang="en-US" sz="2400" dirty="0">
                <a:latin typeface="Consolas" panose="020B0609020204030204" pitchFamily="49" charset="0"/>
                <a:cs typeface="Consolas" panose="020B0609020204030204" pitchFamily="49" charset="0"/>
              </a:rPr>
              <a:t>0-9</a:t>
            </a:r>
            <a:r>
              <a:rPr lang="en-US" sz="2400" dirty="0" smtClean="0">
                <a:latin typeface="Consolas" panose="020B0609020204030204" pitchFamily="49" charset="0"/>
                <a:cs typeface="Consolas" panose="020B0609020204030204" pitchFamily="49" charset="0"/>
              </a:rPr>
              <a:t>]{4}$</a:t>
            </a:r>
          </a:p>
          <a:p>
            <a:pPr marL="731520" lvl="1" indent="-457200">
              <a:buFont typeface="+mj-lt"/>
              <a:buAutoNum type="alphaUcPeriod"/>
            </a:pPr>
            <a:r>
              <a:rPr lang="en-US" sz="2400" dirty="0" smtClean="0">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0-9</a:t>
            </a:r>
            <a:r>
              <a:rPr lang="en-US" sz="2400" dirty="0" smtClean="0">
                <a:latin typeface="Consolas" panose="020B0609020204030204" pitchFamily="49" charset="0"/>
                <a:cs typeface="Consolas" panose="020B0609020204030204" pitchFamily="49" charset="0"/>
              </a:rPr>
              <a:t>]{3}-[</a:t>
            </a:r>
            <a:r>
              <a:rPr lang="en-US" sz="2400" dirty="0">
                <a:latin typeface="Consolas" panose="020B0609020204030204" pitchFamily="49" charset="0"/>
                <a:cs typeface="Consolas" panose="020B0609020204030204" pitchFamily="49" charset="0"/>
              </a:rPr>
              <a:t>0-9]{3}-[0-9</a:t>
            </a:r>
            <a:r>
              <a:rPr lang="en-US" sz="2400" dirty="0" smtClean="0">
                <a:latin typeface="Consolas" panose="020B0609020204030204" pitchFamily="49" charset="0"/>
                <a:cs typeface="Consolas" panose="020B0609020204030204" pitchFamily="49" charset="0"/>
              </a:rPr>
              <a:t>]*$</a:t>
            </a:r>
          </a:p>
          <a:p>
            <a:pPr marL="731520" lvl="1" indent="-457200">
              <a:buFont typeface="+mj-lt"/>
              <a:buAutoNum type="alphaUcPeriod"/>
            </a:pPr>
            <a:endParaRPr lang="en-US" dirty="0" smtClean="0">
              <a:latin typeface="Consolas" panose="020B0609020204030204" pitchFamily="49" charset="0"/>
              <a:cs typeface="Consolas" panose="020B0609020204030204" pitchFamily="49" charset="0"/>
            </a:endParaRPr>
          </a:p>
          <a:p>
            <a:pPr marL="274320" lvl="1" indent="0">
              <a:buNone/>
            </a:pPr>
            <a:r>
              <a:rPr lang="en-US" dirty="0" smtClean="0">
                <a:solidFill>
                  <a:schemeClr val="accent1"/>
                </a:solidFill>
                <a:cs typeface="Consolas" panose="020B0609020204030204" pitchFamily="49" charset="0"/>
              </a:rPr>
              <a:t>Shuffle:</a:t>
            </a:r>
          </a:p>
          <a:p>
            <a:pPr marL="274320"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0-9]{3}-[0-9]{3</a:t>
            </a: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0-9]{4</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731520" lvl="1" indent="-457200">
              <a:buFont typeface="+mj-lt"/>
              <a:buAutoNum type="alphaUcPeriod"/>
            </a:pPr>
            <a:endParaRPr lang="en-US" sz="2400" dirty="0" smtClean="0">
              <a:latin typeface="Consolas" panose="020B0609020204030204" pitchFamily="49" charset="0"/>
              <a:cs typeface="Consolas" panose="020B0609020204030204" pitchFamily="49" charset="0"/>
            </a:endParaRPr>
          </a:p>
          <a:p>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795" y="370570"/>
            <a:ext cx="1324160" cy="648743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394" y="479422"/>
            <a:ext cx="1467055" cy="6239746"/>
          </a:xfrm>
          <a:prstGeom prst="rect">
            <a:avLst/>
          </a:prstGeom>
        </p:spPr>
      </p:pic>
      <p:sp>
        <p:nvSpPr>
          <p:cNvPr id="14" name="Oval 13"/>
          <p:cNvSpPr/>
          <p:nvPr/>
        </p:nvSpPr>
        <p:spPr>
          <a:xfrm>
            <a:off x="10224572" y="4022767"/>
            <a:ext cx="1431491" cy="2113613"/>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8440744" y="3063396"/>
            <a:ext cx="2255486" cy="616027"/>
          </a:xfrm>
          <a:prstGeom prst="straightConnector1">
            <a:avLst/>
          </a:prstGeom>
          <a:ln w="3810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8686800" y="4138863"/>
            <a:ext cx="2253517" cy="1997518"/>
          </a:xfrm>
          <a:prstGeom prst="straightConnector1">
            <a:avLst/>
          </a:prstGeom>
          <a:ln w="38100">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02111984F565}" type="slidenum">
              <a:rPr lang="en-US" smtClean="0"/>
              <a:pPr/>
              <a:t>15</a:t>
            </a:fld>
            <a:endParaRPr lang="en-US" dirty="0"/>
          </a:p>
        </p:txBody>
      </p:sp>
      <p:sp>
        <p:nvSpPr>
          <p:cNvPr id="10" name="TextBox 9"/>
          <p:cNvSpPr txBox="1"/>
          <p:nvPr/>
        </p:nvSpPr>
        <p:spPr>
          <a:xfrm>
            <a:off x="10303634" y="384048"/>
            <a:ext cx="741476" cy="523220"/>
          </a:xfrm>
          <a:prstGeom prst="rect">
            <a:avLst/>
          </a:prstGeom>
          <a:noFill/>
        </p:spPr>
        <p:txBody>
          <a:bodyPr wrap="square" rtlCol="0">
            <a:spAutoFit/>
          </a:bodyPr>
          <a:lstStyle/>
          <a:p>
            <a:r>
              <a:rPr lang="en-US" sz="2800" dirty="0" smtClean="0"/>
              <a:t>B</a:t>
            </a:r>
            <a:endParaRPr lang="en-US" sz="2800" i="1" dirty="0"/>
          </a:p>
        </p:txBody>
      </p:sp>
      <p:sp>
        <p:nvSpPr>
          <p:cNvPr id="11" name="TextBox 10"/>
          <p:cNvSpPr txBox="1"/>
          <p:nvPr/>
        </p:nvSpPr>
        <p:spPr>
          <a:xfrm>
            <a:off x="7699268" y="384048"/>
            <a:ext cx="741476" cy="523220"/>
          </a:xfrm>
          <a:prstGeom prst="rect">
            <a:avLst/>
          </a:prstGeom>
          <a:noFill/>
        </p:spPr>
        <p:txBody>
          <a:bodyPr wrap="square" rtlCol="0">
            <a:spAutoFit/>
          </a:bodyPr>
          <a:lstStyle/>
          <a:p>
            <a:r>
              <a:rPr lang="en-US" sz="2800" dirty="0" smtClean="0"/>
              <a:t>A</a:t>
            </a:r>
            <a:endParaRPr lang="en-US" sz="2800" i="1" dirty="0"/>
          </a:p>
        </p:txBody>
      </p:sp>
    </p:spTree>
    <p:extLst>
      <p:ext uri="{BB962C8B-B14F-4D97-AF65-F5344CB8AC3E}">
        <p14:creationId xmlns:p14="http://schemas.microsoft.com/office/powerpoint/2010/main" val="1073908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a:t>
            </a:r>
            <a:endParaRPr lang="en-US" dirty="0"/>
          </a:p>
        </p:txBody>
      </p:sp>
      <p:sp>
        <p:nvSpPr>
          <p:cNvPr id="3" name="Content Placeholder 2"/>
          <p:cNvSpPr>
            <a:spLocks noGrp="1"/>
          </p:cNvSpPr>
          <p:nvPr>
            <p:ph sz="half" idx="1"/>
          </p:nvPr>
        </p:nvSpPr>
        <p:spPr>
          <a:xfrm>
            <a:off x="609600" y="1523224"/>
            <a:ext cx="5384800" cy="4718304"/>
          </a:xfrm>
        </p:spPr>
        <p:txBody>
          <a:bodyPr/>
          <a:lstStyle/>
          <a:p>
            <a:r>
              <a:rPr lang="en-US" dirty="0" smtClean="0"/>
              <a:t>Positive Mutation: </a:t>
            </a:r>
            <a:r>
              <a:rPr lang="en-US" b="1" dirty="0" smtClean="0"/>
              <a:t>ftp://foo.com</a:t>
            </a:r>
            <a:endParaRPr lang="en-US" b="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16</a:t>
            </a:fld>
            <a:endParaRPr lang="en-US" dirty="0"/>
          </a:p>
        </p:txBody>
      </p:sp>
      <p:sp>
        <p:nvSpPr>
          <p:cNvPr id="89" name="Content Placeholder 88"/>
          <p:cNvSpPr>
            <a:spLocks noGrp="1"/>
          </p:cNvSpPr>
          <p:nvPr>
            <p:ph sz="half" idx="2"/>
          </p:nvPr>
        </p:nvSpPr>
        <p:spPr>
          <a:xfrm>
            <a:off x="6197600" y="1523224"/>
            <a:ext cx="5384800" cy="4718304"/>
          </a:xfrm>
        </p:spPr>
        <p:txBody>
          <a:bodyPr/>
          <a:lstStyle/>
          <a:p>
            <a:r>
              <a:rPr lang="en-US" dirty="0" smtClean="0"/>
              <a:t>Negative Mutation: </a:t>
            </a:r>
            <a:r>
              <a:rPr lang="en-US" b="1" dirty="0" smtClean="0"/>
              <a:t>http://#</a:t>
            </a:r>
            <a:endParaRPr lang="en-US" b="1" dirty="0"/>
          </a:p>
        </p:txBody>
      </p:sp>
      <p:pic>
        <p:nvPicPr>
          <p:cNvPr id="90" name="Picture 89"/>
          <p:cNvPicPr>
            <a:picLocks noChangeAspect="1"/>
          </p:cNvPicPr>
          <p:nvPr/>
        </p:nvPicPr>
        <p:blipFill>
          <a:blip r:embed="rId3"/>
          <a:stretch>
            <a:fillRect/>
          </a:stretch>
        </p:blipFill>
        <p:spPr>
          <a:xfrm>
            <a:off x="831716" y="2070504"/>
            <a:ext cx="2277000" cy="3924000"/>
          </a:xfrm>
          <a:prstGeom prst="rect">
            <a:avLst/>
          </a:prstGeom>
        </p:spPr>
      </p:pic>
      <p:pic>
        <p:nvPicPr>
          <p:cNvPr id="92" name="Picture 91"/>
          <p:cNvPicPr>
            <a:picLocks noChangeAspect="1"/>
          </p:cNvPicPr>
          <p:nvPr/>
        </p:nvPicPr>
        <p:blipFill>
          <a:blip r:embed="rId4"/>
          <a:stretch>
            <a:fillRect/>
          </a:stretch>
        </p:blipFill>
        <p:spPr>
          <a:xfrm>
            <a:off x="6957888" y="2070504"/>
            <a:ext cx="2277000" cy="3924000"/>
          </a:xfrm>
          <a:prstGeom prst="rect">
            <a:avLst/>
          </a:prstGeom>
        </p:spPr>
      </p:pic>
      <p:sp>
        <p:nvSpPr>
          <p:cNvPr id="94" name="Oval 93"/>
          <p:cNvSpPr/>
          <p:nvPr/>
        </p:nvSpPr>
        <p:spPr>
          <a:xfrm>
            <a:off x="2072985" y="2198884"/>
            <a:ext cx="900752" cy="1273197"/>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ular Callout 94"/>
          <p:cNvSpPr/>
          <p:nvPr/>
        </p:nvSpPr>
        <p:spPr>
          <a:xfrm>
            <a:off x="3171383" y="3125758"/>
            <a:ext cx="2492817" cy="603761"/>
          </a:xfrm>
          <a:prstGeom prst="wedgeRoundRectCallout">
            <a:avLst>
              <a:gd name="adj1" fmla="val -68065"/>
              <a:gd name="adj2" fmla="val -103907"/>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Add edge for “f”</a:t>
            </a:r>
            <a:endParaRPr lang="en-US" sz="2400" b="1" dirty="0">
              <a:latin typeface="Calibri Light" panose="020F0302020204030204" pitchFamily="34" charset="0"/>
            </a:endParaRPr>
          </a:p>
        </p:txBody>
      </p:sp>
      <p:sp>
        <p:nvSpPr>
          <p:cNvPr id="97" name="Rounded Rectangular Callout 96"/>
          <p:cNvSpPr/>
          <p:nvPr/>
        </p:nvSpPr>
        <p:spPr>
          <a:xfrm>
            <a:off x="9086523" y="4379158"/>
            <a:ext cx="2272368" cy="562668"/>
          </a:xfrm>
          <a:prstGeom prst="wedgeRoundRectCallout">
            <a:avLst>
              <a:gd name="adj1" fmla="val -97583"/>
              <a:gd name="adj2" fmla="val 140581"/>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Remove “#”</a:t>
            </a:r>
            <a:endParaRPr lang="en-US" sz="2800" b="1" dirty="0">
              <a:latin typeface="Calibri Light" panose="020F0302020204030204" pitchFamily="34" charset="0"/>
            </a:endParaRPr>
          </a:p>
        </p:txBody>
      </p:sp>
      <p:pic>
        <p:nvPicPr>
          <p:cNvPr id="100" name="Picture 99"/>
          <p:cNvPicPr>
            <a:picLocks noChangeAspect="1"/>
          </p:cNvPicPr>
          <p:nvPr/>
        </p:nvPicPr>
        <p:blipFill>
          <a:blip r:embed="rId5"/>
          <a:stretch>
            <a:fillRect/>
          </a:stretch>
        </p:blipFill>
        <p:spPr>
          <a:xfrm>
            <a:off x="2391865" y="2348711"/>
            <a:ext cx="288000" cy="873000"/>
          </a:xfrm>
          <a:prstGeom prst="rect">
            <a:avLst/>
          </a:prstGeom>
        </p:spPr>
      </p:pic>
      <p:pic>
        <p:nvPicPr>
          <p:cNvPr id="4" name="Picture 3"/>
          <p:cNvPicPr>
            <a:picLocks noChangeAspect="1"/>
          </p:cNvPicPr>
          <p:nvPr/>
        </p:nvPicPr>
        <p:blipFill>
          <a:blip r:embed="rId6"/>
          <a:stretch>
            <a:fillRect/>
          </a:stretch>
        </p:blipFill>
        <p:spPr>
          <a:xfrm>
            <a:off x="7692645" y="5316449"/>
            <a:ext cx="1393878" cy="402676"/>
          </a:xfrm>
          <a:prstGeom prst="rect">
            <a:avLst/>
          </a:prstGeom>
        </p:spPr>
      </p:pic>
      <p:sp>
        <p:nvSpPr>
          <p:cNvPr id="96" name="Oval 95"/>
          <p:cNvSpPr/>
          <p:nvPr/>
        </p:nvSpPr>
        <p:spPr>
          <a:xfrm>
            <a:off x="7679648" y="5317752"/>
            <a:ext cx="435652" cy="397247"/>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281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3"/>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9">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P spid="94" grpId="0" animBg="1"/>
      <p:bldP spid="95" grpId="0" animBg="1"/>
      <p:bldP spid="97" grpId="0" animBg="1"/>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Set Refinement</a:t>
            </a:r>
            <a:endParaRPr lang="en-US" dirty="0"/>
          </a:p>
        </p:txBody>
      </p:sp>
      <p:sp>
        <p:nvSpPr>
          <p:cNvPr id="3" name="Content Placeholder 2"/>
          <p:cNvSpPr>
            <a:spLocks noGrp="1"/>
          </p:cNvSpPr>
          <p:nvPr>
            <p:ph idx="1"/>
          </p:nvPr>
        </p:nvSpPr>
        <p:spPr/>
        <p:txBody>
          <a:bodyPr/>
          <a:lstStyle/>
          <a:p>
            <a:r>
              <a:rPr lang="en-US" dirty="0" smtClean="0"/>
              <a:t>Existing Strings:</a:t>
            </a:r>
          </a:p>
          <a:p>
            <a:pPr lvl="1"/>
            <a:r>
              <a:rPr lang="en-US" sz="3200" dirty="0" smtClean="0">
                <a:latin typeface="Consolas" panose="020B0609020204030204" pitchFamily="49" charset="0"/>
                <a:cs typeface="Consolas" panose="020B0609020204030204" pitchFamily="49" charset="0"/>
              </a:rPr>
              <a:t>http://foo.com/</a:t>
            </a:r>
          </a:p>
          <a:p>
            <a:pPr lvl="1"/>
            <a:r>
              <a:rPr lang="en-US" sz="3200" dirty="0" smtClean="0">
                <a:latin typeface="Consolas" panose="020B0609020204030204" pitchFamily="49" charset="0"/>
                <a:cs typeface="Consolas" panose="020B0609020204030204" pitchFamily="49" charset="0"/>
              </a:rPr>
              <a:t>ftp://a.x/</a:t>
            </a:r>
          </a:p>
        </p:txBody>
      </p:sp>
      <p:sp>
        <p:nvSpPr>
          <p:cNvPr id="5" name="Slide Number Placeholder 4"/>
          <p:cNvSpPr>
            <a:spLocks noGrp="1"/>
          </p:cNvSpPr>
          <p:nvPr>
            <p:ph type="sldNum" sz="quarter" idx="12"/>
          </p:nvPr>
        </p:nvSpPr>
        <p:spPr/>
        <p:txBody>
          <a:bodyPr/>
          <a:lstStyle/>
          <a:p>
            <a:fld id="{D57F1E4F-1CFF-5643-939E-02111984F565}" type="slidenum">
              <a:rPr lang="en-US" smtClean="0"/>
              <a:pPr/>
              <a:t>17</a:t>
            </a:fld>
            <a:endParaRPr lang="en-US" dirty="0"/>
          </a:p>
        </p:txBody>
      </p:sp>
      <p:pic>
        <p:nvPicPr>
          <p:cNvPr id="9" name="Content Placeholder 8"/>
          <p:cNvPicPr>
            <a:picLocks noGrp="1" noChangeAspect="1"/>
          </p:cNvPicPr>
          <p:nvPr>
            <p:ph sz="half" idx="4294967295"/>
          </p:nvPr>
        </p:nvPicPr>
        <p:blipFill>
          <a:blip r:embed="rId2"/>
          <a:stretch>
            <a:fillRect/>
          </a:stretch>
        </p:blipFill>
        <p:spPr>
          <a:xfrm>
            <a:off x="5110587" y="1699500"/>
            <a:ext cx="1963737" cy="4927600"/>
          </a:xfrm>
          <a:prstGeom prst="rect">
            <a:avLst/>
          </a:prstGeom>
        </p:spPr>
      </p:pic>
      <p:sp>
        <p:nvSpPr>
          <p:cNvPr id="13" name="Rectangle 12"/>
          <p:cNvSpPr/>
          <p:nvPr/>
        </p:nvSpPr>
        <p:spPr>
          <a:xfrm>
            <a:off x="5926618" y="2102949"/>
            <a:ext cx="379368" cy="461665"/>
          </a:xfrm>
          <a:prstGeom prst="rect">
            <a:avLst/>
          </a:prstGeom>
        </p:spPr>
        <p:txBody>
          <a:bodyPr wrap="square">
            <a:spAutoFit/>
          </a:bodyPr>
          <a:lstStyle/>
          <a:p>
            <a:r>
              <a:rPr lang="en-US" sz="2400" dirty="0">
                <a:solidFill>
                  <a:schemeClr val="accent6"/>
                </a:solidFill>
              </a:rPr>
              <a:t>✔</a:t>
            </a:r>
          </a:p>
        </p:txBody>
      </p:sp>
      <p:sp>
        <p:nvSpPr>
          <p:cNvPr id="14" name="Rectangle 13"/>
          <p:cNvSpPr/>
          <p:nvPr/>
        </p:nvSpPr>
        <p:spPr>
          <a:xfrm>
            <a:off x="5916419" y="1699500"/>
            <a:ext cx="379368" cy="461665"/>
          </a:xfrm>
          <a:prstGeom prst="rect">
            <a:avLst/>
          </a:prstGeom>
        </p:spPr>
        <p:txBody>
          <a:bodyPr wrap="square">
            <a:spAutoFit/>
          </a:bodyPr>
          <a:lstStyle/>
          <a:p>
            <a:r>
              <a:rPr lang="en-US" sz="2400" dirty="0">
                <a:solidFill>
                  <a:schemeClr val="accent6"/>
                </a:solidFill>
              </a:rPr>
              <a:t>✔</a:t>
            </a:r>
          </a:p>
        </p:txBody>
      </p:sp>
      <p:sp>
        <p:nvSpPr>
          <p:cNvPr id="15" name="Rectangle 14"/>
          <p:cNvSpPr/>
          <p:nvPr/>
        </p:nvSpPr>
        <p:spPr>
          <a:xfrm>
            <a:off x="5893274" y="2506398"/>
            <a:ext cx="379368" cy="461665"/>
          </a:xfrm>
          <a:prstGeom prst="rect">
            <a:avLst/>
          </a:prstGeom>
        </p:spPr>
        <p:txBody>
          <a:bodyPr wrap="square">
            <a:spAutoFit/>
          </a:bodyPr>
          <a:lstStyle/>
          <a:p>
            <a:r>
              <a:rPr lang="en-US" sz="2400" dirty="0">
                <a:solidFill>
                  <a:schemeClr val="accent6"/>
                </a:solidFill>
              </a:rPr>
              <a:t>✔</a:t>
            </a:r>
          </a:p>
        </p:txBody>
      </p:sp>
      <p:sp>
        <p:nvSpPr>
          <p:cNvPr id="16" name="Rectangle 15"/>
          <p:cNvSpPr/>
          <p:nvPr/>
        </p:nvSpPr>
        <p:spPr>
          <a:xfrm>
            <a:off x="5893274" y="2909847"/>
            <a:ext cx="379368" cy="461665"/>
          </a:xfrm>
          <a:prstGeom prst="rect">
            <a:avLst/>
          </a:prstGeom>
        </p:spPr>
        <p:txBody>
          <a:bodyPr wrap="square">
            <a:spAutoFit/>
          </a:bodyPr>
          <a:lstStyle/>
          <a:p>
            <a:r>
              <a:rPr lang="en-US" sz="2400" dirty="0">
                <a:solidFill>
                  <a:schemeClr val="accent6"/>
                </a:solidFill>
              </a:rPr>
              <a:t>✔</a:t>
            </a:r>
          </a:p>
        </p:txBody>
      </p:sp>
      <p:sp>
        <p:nvSpPr>
          <p:cNvPr id="17" name="Rectangle 16"/>
          <p:cNvSpPr/>
          <p:nvPr/>
        </p:nvSpPr>
        <p:spPr>
          <a:xfrm>
            <a:off x="5904077" y="3217594"/>
            <a:ext cx="379368" cy="461665"/>
          </a:xfrm>
          <a:prstGeom prst="rect">
            <a:avLst/>
          </a:prstGeom>
        </p:spPr>
        <p:txBody>
          <a:bodyPr wrap="square">
            <a:spAutoFit/>
          </a:bodyPr>
          <a:lstStyle/>
          <a:p>
            <a:r>
              <a:rPr lang="en-US" sz="2400" dirty="0">
                <a:solidFill>
                  <a:schemeClr val="accent6"/>
                </a:solidFill>
              </a:rPr>
              <a:t>✔</a:t>
            </a:r>
          </a:p>
        </p:txBody>
      </p:sp>
      <p:sp>
        <p:nvSpPr>
          <p:cNvPr id="18" name="Rectangle 17"/>
          <p:cNvSpPr/>
          <p:nvPr/>
        </p:nvSpPr>
        <p:spPr>
          <a:xfrm>
            <a:off x="5904077" y="3602551"/>
            <a:ext cx="379368" cy="461665"/>
          </a:xfrm>
          <a:prstGeom prst="rect">
            <a:avLst/>
          </a:prstGeom>
        </p:spPr>
        <p:txBody>
          <a:bodyPr wrap="square">
            <a:spAutoFit/>
          </a:bodyPr>
          <a:lstStyle/>
          <a:p>
            <a:r>
              <a:rPr lang="en-US" sz="2400" dirty="0">
                <a:solidFill>
                  <a:schemeClr val="accent6"/>
                </a:solidFill>
              </a:rPr>
              <a:t>✔</a:t>
            </a:r>
          </a:p>
        </p:txBody>
      </p:sp>
      <p:sp>
        <p:nvSpPr>
          <p:cNvPr id="19" name="Rectangle 18"/>
          <p:cNvSpPr/>
          <p:nvPr/>
        </p:nvSpPr>
        <p:spPr>
          <a:xfrm>
            <a:off x="5926618" y="3996503"/>
            <a:ext cx="379368" cy="461665"/>
          </a:xfrm>
          <a:prstGeom prst="rect">
            <a:avLst/>
          </a:prstGeom>
        </p:spPr>
        <p:txBody>
          <a:bodyPr wrap="square">
            <a:spAutoFit/>
          </a:bodyPr>
          <a:lstStyle/>
          <a:p>
            <a:r>
              <a:rPr lang="en-US" sz="2400" dirty="0">
                <a:solidFill>
                  <a:schemeClr val="accent6"/>
                </a:solidFill>
              </a:rPr>
              <a:t>✔</a:t>
            </a:r>
          </a:p>
        </p:txBody>
      </p:sp>
      <p:sp>
        <p:nvSpPr>
          <p:cNvPr id="20" name="Rectangle 19"/>
          <p:cNvSpPr/>
          <p:nvPr/>
        </p:nvSpPr>
        <p:spPr>
          <a:xfrm>
            <a:off x="5875460" y="4405819"/>
            <a:ext cx="379368" cy="461665"/>
          </a:xfrm>
          <a:prstGeom prst="rect">
            <a:avLst/>
          </a:prstGeom>
        </p:spPr>
        <p:txBody>
          <a:bodyPr wrap="square">
            <a:spAutoFit/>
          </a:bodyPr>
          <a:lstStyle/>
          <a:p>
            <a:r>
              <a:rPr lang="en-US" sz="2400" dirty="0">
                <a:solidFill>
                  <a:schemeClr val="accent6"/>
                </a:solidFill>
              </a:rPr>
              <a:t>✔</a:t>
            </a:r>
          </a:p>
        </p:txBody>
      </p:sp>
      <p:sp>
        <p:nvSpPr>
          <p:cNvPr id="21" name="Rectangle 20"/>
          <p:cNvSpPr/>
          <p:nvPr/>
        </p:nvSpPr>
        <p:spPr>
          <a:xfrm>
            <a:off x="5866495" y="4927089"/>
            <a:ext cx="379368" cy="461665"/>
          </a:xfrm>
          <a:prstGeom prst="rect">
            <a:avLst/>
          </a:prstGeom>
        </p:spPr>
        <p:txBody>
          <a:bodyPr wrap="square">
            <a:spAutoFit/>
          </a:bodyPr>
          <a:lstStyle/>
          <a:p>
            <a:r>
              <a:rPr lang="en-US" sz="2400" dirty="0">
                <a:solidFill>
                  <a:schemeClr val="accent6"/>
                </a:solidFill>
              </a:rPr>
              <a:t>✔</a:t>
            </a:r>
          </a:p>
        </p:txBody>
      </p:sp>
      <p:sp>
        <p:nvSpPr>
          <p:cNvPr id="22" name="Rectangle 21"/>
          <p:cNvSpPr/>
          <p:nvPr/>
        </p:nvSpPr>
        <p:spPr>
          <a:xfrm>
            <a:off x="5863578" y="5679933"/>
            <a:ext cx="379368" cy="461665"/>
          </a:xfrm>
          <a:prstGeom prst="rect">
            <a:avLst/>
          </a:prstGeom>
        </p:spPr>
        <p:txBody>
          <a:bodyPr wrap="square">
            <a:spAutoFit/>
          </a:bodyPr>
          <a:lstStyle/>
          <a:p>
            <a:r>
              <a:rPr lang="en-US" sz="2400" dirty="0">
                <a:solidFill>
                  <a:schemeClr val="accent6"/>
                </a:solidFill>
              </a:rPr>
              <a:t>✔</a:t>
            </a:r>
          </a:p>
        </p:txBody>
      </p:sp>
      <p:sp>
        <p:nvSpPr>
          <p:cNvPr id="4" name="Rounded Rectangle 3"/>
          <p:cNvSpPr/>
          <p:nvPr/>
        </p:nvSpPr>
        <p:spPr>
          <a:xfrm>
            <a:off x="6505856" y="6310526"/>
            <a:ext cx="311037" cy="220286"/>
          </a:xfrm>
          <a:prstGeom prst="roundRect">
            <a:avLst/>
          </a:prstGeom>
          <a:solidFill>
            <a:schemeClr val="bg2">
              <a:lumMod val="25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Rectangle 22"/>
          <p:cNvSpPr/>
          <p:nvPr/>
        </p:nvSpPr>
        <p:spPr>
          <a:xfrm>
            <a:off x="6444799" y="6109608"/>
            <a:ext cx="379368" cy="461665"/>
          </a:xfrm>
          <a:prstGeom prst="rect">
            <a:avLst/>
          </a:prstGeom>
        </p:spPr>
        <p:txBody>
          <a:bodyPr wrap="square">
            <a:spAutoFit/>
          </a:bodyPr>
          <a:lstStyle/>
          <a:p>
            <a:r>
              <a:rPr lang="en-US" sz="2400" dirty="0">
                <a:solidFill>
                  <a:schemeClr val="accent6"/>
                </a:solidFill>
              </a:rPr>
              <a:t>✔</a:t>
            </a:r>
          </a:p>
        </p:txBody>
      </p:sp>
      <p:sp>
        <p:nvSpPr>
          <p:cNvPr id="25" name="Oval 24"/>
          <p:cNvSpPr/>
          <p:nvPr/>
        </p:nvSpPr>
        <p:spPr>
          <a:xfrm>
            <a:off x="6326916" y="2536761"/>
            <a:ext cx="588892" cy="421934"/>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ular Callout 28"/>
          <p:cNvSpPr/>
          <p:nvPr/>
        </p:nvSpPr>
        <p:spPr>
          <a:xfrm>
            <a:off x="7068633" y="1797291"/>
            <a:ext cx="2492817" cy="380555"/>
          </a:xfrm>
          <a:prstGeom prst="wedgeRoundRectCallout">
            <a:avLst>
              <a:gd name="adj1" fmla="val -57844"/>
              <a:gd name="adj2" fmla="val 164462"/>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State to cover</a:t>
            </a:r>
            <a:endParaRPr lang="en-US" sz="2400" b="1" baseline="-25000" dirty="0">
              <a:latin typeface="Calibri Light" panose="020F0302020204030204" pitchFamily="34" charset="0"/>
            </a:endParaRPr>
          </a:p>
        </p:txBody>
      </p:sp>
      <p:sp>
        <p:nvSpPr>
          <p:cNvPr id="52" name="Rounded Rectangular Callout 51"/>
          <p:cNvSpPr/>
          <p:nvPr/>
        </p:nvSpPr>
        <p:spPr>
          <a:xfrm>
            <a:off x="7226177" y="2608916"/>
            <a:ext cx="2005372" cy="993635"/>
          </a:xfrm>
          <a:prstGeom prst="wedgeRoundRectCallout">
            <a:avLst>
              <a:gd name="adj1" fmla="val -61953"/>
              <a:gd name="adj2" fmla="val -22085"/>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Generate new string</a:t>
            </a:r>
            <a:endParaRPr lang="en-US" sz="2400" b="1" dirty="0">
              <a:latin typeface="Calibri Light" panose="020F0302020204030204" pitchFamily="34" charset="0"/>
            </a:endParaRPr>
          </a:p>
        </p:txBody>
      </p:sp>
      <p:sp>
        <p:nvSpPr>
          <p:cNvPr id="34" name="Rectangle 33"/>
          <p:cNvSpPr/>
          <p:nvPr/>
        </p:nvSpPr>
        <p:spPr>
          <a:xfrm>
            <a:off x="6491182" y="2437458"/>
            <a:ext cx="492668" cy="461665"/>
          </a:xfrm>
          <a:prstGeom prst="rect">
            <a:avLst/>
          </a:prstGeom>
        </p:spPr>
        <p:txBody>
          <a:bodyPr wrap="square">
            <a:spAutoFit/>
          </a:bodyPr>
          <a:lstStyle/>
          <a:p>
            <a:r>
              <a:rPr lang="en-US" sz="2400" dirty="0">
                <a:solidFill>
                  <a:schemeClr val="accent6"/>
                </a:solidFill>
              </a:rPr>
              <a:t>✔</a:t>
            </a:r>
          </a:p>
        </p:txBody>
      </p:sp>
      <p:sp>
        <p:nvSpPr>
          <p:cNvPr id="35" name="Rectangle 34"/>
          <p:cNvSpPr/>
          <p:nvPr/>
        </p:nvSpPr>
        <p:spPr>
          <a:xfrm>
            <a:off x="6478769" y="2804958"/>
            <a:ext cx="492668" cy="461665"/>
          </a:xfrm>
          <a:prstGeom prst="rect">
            <a:avLst/>
          </a:prstGeom>
        </p:spPr>
        <p:txBody>
          <a:bodyPr wrap="square">
            <a:spAutoFit/>
          </a:bodyPr>
          <a:lstStyle/>
          <a:p>
            <a:r>
              <a:rPr lang="en-US" sz="2400" dirty="0">
                <a:solidFill>
                  <a:schemeClr val="accent6"/>
                </a:solidFill>
              </a:rPr>
              <a:t>✔</a:t>
            </a:r>
          </a:p>
        </p:txBody>
      </p:sp>
      <p:sp>
        <p:nvSpPr>
          <p:cNvPr id="37" name="Rectangle 36"/>
          <p:cNvSpPr/>
          <p:nvPr/>
        </p:nvSpPr>
        <p:spPr>
          <a:xfrm>
            <a:off x="6545114" y="3242809"/>
            <a:ext cx="492668" cy="461665"/>
          </a:xfrm>
          <a:prstGeom prst="rect">
            <a:avLst/>
          </a:prstGeom>
        </p:spPr>
        <p:txBody>
          <a:bodyPr wrap="square">
            <a:spAutoFit/>
          </a:bodyPr>
          <a:lstStyle/>
          <a:p>
            <a:r>
              <a:rPr lang="en-US" sz="2400" dirty="0">
                <a:solidFill>
                  <a:schemeClr val="accent6"/>
                </a:solidFill>
              </a:rPr>
              <a:t>✔</a:t>
            </a:r>
          </a:p>
        </p:txBody>
      </p:sp>
    </p:spTree>
    <p:extLst>
      <p:ext uri="{BB962C8B-B14F-4D97-AF65-F5344CB8AC3E}">
        <p14:creationId xmlns:p14="http://schemas.microsoft.com/office/powerpoint/2010/main" val="395710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50"/>
                            </p:stCondLst>
                            <p:childTnLst>
                              <p:par>
                                <p:cTn id="17" presetID="1" presetClass="entr" presetSubtype="0" fill="hold" grpId="0" nodeType="afterEffect">
                                  <p:stCondLst>
                                    <p:cond delay="25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25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grpId="0" nodeType="afterEffect">
                                  <p:stCondLst>
                                    <p:cond delay="25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25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250"/>
                            </p:stCondLst>
                            <p:childTnLst>
                              <p:par>
                                <p:cTn id="29" presetID="1"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75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25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2250"/>
                            </p:stCondLst>
                            <p:childTnLst>
                              <p:par>
                                <p:cTn id="41" presetID="1" presetClass="entr" presetSubtype="0" fill="hold" grpId="0" nodeType="afterEffect">
                                  <p:stCondLst>
                                    <p:cond delay="25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250"/>
                                  </p:stCondLst>
                                  <p:childTnLst>
                                    <p:set>
                                      <p:cBhvr>
                                        <p:cTn id="59" dur="1" fill="hold">
                                          <p:stCondLst>
                                            <p:cond delay="0"/>
                                          </p:stCondLst>
                                        </p:cTn>
                                        <p:tgtEl>
                                          <p:spTgt spid="35"/>
                                        </p:tgtEl>
                                        <p:attrNameLst>
                                          <p:attrName>style.visibility</p:attrName>
                                        </p:attrNameLst>
                                      </p:cBhvr>
                                      <p:to>
                                        <p:strVal val="visible"/>
                                      </p:to>
                                    </p:set>
                                  </p:childTnLst>
                                </p:cTn>
                              </p:par>
                            </p:childTnLst>
                          </p:cTn>
                        </p:par>
                        <p:par>
                          <p:cTn id="60" fill="hold">
                            <p:stCondLst>
                              <p:cond delay="250"/>
                            </p:stCondLst>
                            <p:childTnLst>
                              <p:par>
                                <p:cTn id="61" presetID="1" presetClass="entr" presetSubtype="0" fill="hold" grpId="0" nodeType="afterEffect">
                                  <p:stCondLst>
                                    <p:cond delay="25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uiExpand="1"/>
      <p:bldP spid="14" grpId="0" uiExpand="1"/>
      <p:bldP spid="15" grpId="0" uiExpand="1"/>
      <p:bldP spid="16" grpId="0" uiExpand="1"/>
      <p:bldP spid="17" grpId="0" uiExpand="1"/>
      <p:bldP spid="18" grpId="0" uiExpand="1"/>
      <p:bldP spid="19" grpId="0" uiExpand="1"/>
      <p:bldP spid="20" grpId="0" uiExpand="1"/>
      <p:bldP spid="21" grpId="0" uiExpand="1"/>
      <p:bldP spid="22" grpId="0" uiExpand="1"/>
      <p:bldP spid="23" grpId="0" uiExpand="1"/>
      <p:bldP spid="25" grpId="0" uiExpand="1" animBg="1"/>
      <p:bldP spid="29" grpId="0" uiExpand="1" animBg="1"/>
      <p:bldP spid="52" grpId="0" uiExpand="1" animBg="1"/>
      <p:bldP spid="34" grpId="0"/>
      <p:bldP spid="35"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Set Generation</a:t>
            </a:r>
            <a:endParaRPr lang="en-US" dirty="0"/>
          </a:p>
        </p:txBody>
      </p:sp>
      <p:sp>
        <p:nvSpPr>
          <p:cNvPr id="3" name="Content Placeholder 2"/>
          <p:cNvSpPr>
            <a:spLocks noGrp="1"/>
          </p:cNvSpPr>
          <p:nvPr>
            <p:ph sz="half" idx="1"/>
          </p:nvPr>
        </p:nvSpPr>
        <p:spPr/>
        <p:txBody>
          <a:bodyPr>
            <a:normAutofit/>
          </a:bodyPr>
          <a:lstStyle/>
          <a:p>
            <a:r>
              <a:rPr lang="en-US" b="1" dirty="0" smtClean="0"/>
              <a:t>Compute automaton </a:t>
            </a:r>
            <a:r>
              <a:rPr lang="en-US" b="1" i="1" dirty="0" smtClean="0"/>
              <a:t>D</a:t>
            </a:r>
            <a:r>
              <a:rPr lang="en-US" b="1" dirty="0" smtClean="0"/>
              <a:t> of strings passing through uncovered states</a:t>
            </a:r>
          </a:p>
          <a:p>
            <a:r>
              <a:rPr lang="en-US" b="1" dirty="0" smtClean="0"/>
              <a:t>Choose </a:t>
            </a:r>
            <a:r>
              <a:rPr lang="en-US" b="1" dirty="0"/>
              <a:t>string </a:t>
            </a:r>
            <a:r>
              <a:rPr lang="en-US" b="1" i="1" dirty="0" smtClean="0"/>
              <a:t>s</a:t>
            </a:r>
            <a:r>
              <a:rPr lang="en-US" b="1" dirty="0" smtClean="0"/>
              <a:t> in </a:t>
            </a:r>
            <a:r>
              <a:rPr lang="en-US" b="1" i="1" dirty="0" smtClean="0"/>
              <a:t>D</a:t>
            </a:r>
            <a:r>
              <a:rPr lang="en-US" b="1" dirty="0" smtClean="0"/>
              <a:t> at random</a:t>
            </a:r>
          </a:p>
          <a:p>
            <a:pPr lvl="2"/>
            <a:r>
              <a:rPr lang="en-US" dirty="0" smtClean="0"/>
              <a:t>https://f.o/..Q/</a:t>
            </a:r>
          </a:p>
          <a:p>
            <a:pPr lvl="2"/>
            <a:r>
              <a:rPr lang="en-US" dirty="0" smtClean="0"/>
              <a:t>ftp</a:t>
            </a:r>
            <a:r>
              <a:rPr lang="en-US" dirty="0"/>
              <a:t>://1.bd:9/:44ZW1</a:t>
            </a:r>
          </a:p>
          <a:p>
            <a:pPr lvl="2"/>
            <a:r>
              <a:rPr lang="en-US" dirty="0"/>
              <a:t>http://h:68576/:X</a:t>
            </a:r>
          </a:p>
          <a:p>
            <a:pPr lvl="2"/>
            <a:r>
              <a:rPr lang="en-US" dirty="0"/>
              <a:t>https://f68.ug.dk.it.no.fm</a:t>
            </a:r>
          </a:p>
          <a:p>
            <a:pPr lvl="2"/>
            <a:r>
              <a:rPr lang="en-US" dirty="0"/>
              <a:t>ftp://hz8.bh8.fzpd85.frn7..</a:t>
            </a:r>
          </a:p>
          <a:p>
            <a:pPr lvl="2"/>
            <a:r>
              <a:rPr lang="en-US" dirty="0"/>
              <a:t>ftp://i4.ncm2.lkxp.r9..:5811</a:t>
            </a:r>
          </a:p>
          <a:p>
            <a:pPr lvl="2"/>
            <a:r>
              <a:rPr lang="en-US" dirty="0"/>
              <a:t>ftp://bi.mt..:349/</a:t>
            </a:r>
          </a:p>
          <a:p>
            <a:pPr lvl="2"/>
            <a:r>
              <a:rPr lang="en-US" dirty="0"/>
              <a:t>http://n.ytnsw.yt.ee8o.w.fos.o</a:t>
            </a:r>
          </a:p>
        </p:txBody>
      </p:sp>
      <p:sp>
        <p:nvSpPr>
          <p:cNvPr id="4" name="Content Placeholder 3"/>
          <p:cNvSpPr>
            <a:spLocks noGrp="1"/>
          </p:cNvSpPr>
          <p:nvPr>
            <p:ph sz="half" idx="2"/>
          </p:nvPr>
        </p:nvSpPr>
        <p:spPr>
          <a:xfrm>
            <a:off x="6197600" y="1673352"/>
            <a:ext cx="5703248" cy="4718304"/>
          </a:xfrm>
        </p:spPr>
        <p:txBody>
          <a:bodyPr>
            <a:normAutofit/>
          </a:bodyPr>
          <a:lstStyle/>
          <a:p>
            <a:r>
              <a:rPr lang="en-US" b="1" dirty="0" smtClean="0"/>
              <a:t>Given a string </a:t>
            </a:r>
            <a:r>
              <a:rPr lang="en-US" b="1" i="1" dirty="0" smtClean="0"/>
              <a:t>e</a:t>
            </a:r>
            <a:r>
              <a:rPr lang="en-US" b="1" dirty="0" smtClean="0"/>
              <a:t>, choose find the closest string to </a:t>
            </a:r>
            <a:r>
              <a:rPr lang="en-US" b="1" i="1" dirty="0" smtClean="0"/>
              <a:t>e </a:t>
            </a:r>
            <a:r>
              <a:rPr lang="en-US" b="1" dirty="0" smtClean="0"/>
              <a:t>in </a:t>
            </a:r>
            <a:r>
              <a:rPr lang="en-US" b="1" i="1" dirty="0" smtClean="0"/>
              <a:t>D</a:t>
            </a:r>
          </a:p>
          <a:p>
            <a:pPr lvl="1"/>
            <a:r>
              <a:rPr lang="en-US" b="1" i="1" dirty="0" smtClean="0"/>
              <a:t>e </a:t>
            </a:r>
            <a:r>
              <a:rPr lang="en-US" dirty="0" smtClean="0"/>
              <a:t>= “http://youtube.com”</a:t>
            </a:r>
          </a:p>
          <a:p>
            <a:pPr lvl="2"/>
            <a:r>
              <a:rPr lang="en-US" dirty="0" smtClean="0"/>
              <a:t>Whttp</a:t>
            </a:r>
            <a:r>
              <a:rPr lang="en-US" dirty="0"/>
              <a:t>://</a:t>
            </a:r>
            <a:r>
              <a:rPr lang="en-US" dirty="0" smtClean="0"/>
              <a:t>youtube.com</a:t>
            </a:r>
          </a:p>
          <a:p>
            <a:pPr lvl="2"/>
            <a:r>
              <a:rPr lang="en-US" dirty="0" smtClean="0"/>
              <a:t>http</a:t>
            </a:r>
            <a:r>
              <a:rPr lang="en-US" dirty="0"/>
              <a:t>://y_outube.com</a:t>
            </a:r>
          </a:p>
          <a:p>
            <a:pPr lvl="2"/>
            <a:r>
              <a:rPr lang="en-US" dirty="0" err="1" smtClean="0"/>
              <a:t>h_ttp</a:t>
            </a:r>
            <a:r>
              <a:rPr lang="en-US" dirty="0"/>
              <a:t>://</a:t>
            </a:r>
            <a:r>
              <a:rPr lang="en-US" dirty="0" smtClean="0"/>
              <a:t>youtube.com</a:t>
            </a:r>
          </a:p>
          <a:p>
            <a:pPr lvl="2"/>
            <a:r>
              <a:rPr lang="en-US" dirty="0" smtClean="0"/>
              <a:t>WWWhttp</a:t>
            </a:r>
            <a:r>
              <a:rPr lang="en-US" dirty="0"/>
              <a:t>://</a:t>
            </a:r>
            <a:r>
              <a:rPr lang="en-US" dirty="0" smtClean="0"/>
              <a:t>youtube.co/m</a:t>
            </a:r>
          </a:p>
          <a:p>
            <a:pPr lvl="2"/>
            <a:r>
              <a:rPr lang="en-US" dirty="0" smtClean="0"/>
              <a:t>http</a:t>
            </a:r>
            <a:r>
              <a:rPr lang="en-US" dirty="0"/>
              <a:t>://yout.pe.com</a:t>
            </a:r>
          </a:p>
          <a:p>
            <a:pPr lvl="2"/>
            <a:r>
              <a:rPr lang="en-US" dirty="0" smtClean="0"/>
              <a:t>ftp</a:t>
            </a:r>
            <a:r>
              <a:rPr lang="en-US" dirty="0"/>
              <a:t>://yo.tube.com</a:t>
            </a:r>
          </a:p>
          <a:p>
            <a:pPr lvl="2"/>
            <a:r>
              <a:rPr lang="en-US" dirty="0" smtClean="0"/>
              <a:t>http</a:t>
            </a:r>
            <a:r>
              <a:rPr lang="en-US" dirty="0"/>
              <a:t>://y.foutube.com</a:t>
            </a:r>
          </a:p>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1964307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000" dirty="0" smtClean="0"/>
              <a:t>Vision and motivation</a:t>
            </a:r>
          </a:p>
          <a:p>
            <a:r>
              <a:rPr lang="en-US" sz="4000" dirty="0" smtClean="0"/>
              <a:t>Our approach: </a:t>
            </a:r>
            <a:r>
              <a:rPr lang="en-US" sz="4000" dirty="0" err="1" smtClean="0"/>
              <a:t>CrowdBoost</a:t>
            </a:r>
            <a:endParaRPr lang="en-US" sz="4000" dirty="0" smtClean="0"/>
          </a:p>
          <a:p>
            <a:r>
              <a:rPr lang="en-US" sz="4000" dirty="0" smtClean="0"/>
              <a:t>Technical details: regular expressions and SFAs</a:t>
            </a:r>
          </a:p>
          <a:p>
            <a:r>
              <a:rPr lang="en-US" sz="4000" b="1" dirty="0" smtClean="0"/>
              <a:t>Experiment</a:t>
            </a:r>
            <a:r>
              <a:rPr lang="en-US" sz="4000" dirty="0" smtClean="0"/>
              <a:t> </a:t>
            </a:r>
            <a:r>
              <a:rPr lang="en-US" sz="4000" b="1" dirty="0" smtClean="0"/>
              <a:t>setup</a:t>
            </a:r>
          </a:p>
          <a:p>
            <a:r>
              <a:rPr lang="en-US" sz="4000" dirty="0" smtClean="0"/>
              <a:t>Experimental results</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val="1475961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342973" y="1311404"/>
            <a:ext cx="3439896" cy="369332"/>
          </a:xfrm>
          <a:prstGeom prst="rect">
            <a:avLst/>
          </a:prstGeom>
          <a:noFill/>
        </p:spPr>
        <p:txBody>
          <a:bodyPr wrap="square" rtlCol="0">
            <a:spAutoFit/>
          </a:bodyPr>
          <a:lstStyle/>
          <a:p>
            <a:pPr algn="ctr"/>
            <a:r>
              <a:rPr lang="en-US" dirty="0"/>
              <a:t>http://</a:t>
            </a:r>
            <a:r>
              <a:rPr lang="en-US" dirty="0" smtClean="0"/>
              <a:t>mathiasbynens.be/url-regex</a:t>
            </a:r>
            <a:endParaRPr lang="en-US" dirty="0"/>
          </a:p>
        </p:txBody>
      </p:sp>
      <p:sp>
        <p:nvSpPr>
          <p:cNvPr id="2" name="Title 1"/>
          <p:cNvSpPr>
            <a:spLocks noGrp="1"/>
          </p:cNvSpPr>
          <p:nvPr>
            <p:ph type="title"/>
          </p:nvPr>
        </p:nvSpPr>
        <p:spPr/>
        <p:txBody>
          <a:bodyPr>
            <a:normAutofit/>
          </a:bodyPr>
          <a:lstStyle/>
          <a:p>
            <a:r>
              <a:rPr lang="en-US" sz="3600" dirty="0"/>
              <a:t>In </a:t>
            </a:r>
            <a:r>
              <a:rPr lang="en-US" sz="3600" dirty="0" smtClean="0"/>
              <a:t>Search </a:t>
            </a:r>
            <a:r>
              <a:rPr lang="en-US" sz="3600" dirty="0"/>
              <a:t>of the </a:t>
            </a:r>
            <a:r>
              <a:rPr lang="en-US" sz="3600" dirty="0" smtClean="0"/>
              <a:t>Perfect </a:t>
            </a:r>
            <a:r>
              <a:rPr lang="en-US" sz="3600" dirty="0"/>
              <a:t>URL </a:t>
            </a:r>
            <a:r>
              <a:rPr lang="en-US" sz="3600" dirty="0" smtClean="0"/>
              <a:t>Validation Regex</a:t>
            </a:r>
            <a:endParaRPr lang="en-US" sz="3600"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2</a:t>
            </a:fld>
            <a:endParaRPr lang="en-US" dirty="0"/>
          </a:p>
        </p:txBody>
      </p:sp>
      <p:sp>
        <p:nvSpPr>
          <p:cNvPr id="28" name="Content Placeholder 3"/>
          <p:cNvSpPr txBox="1">
            <a:spLocks/>
          </p:cNvSpPr>
          <p:nvPr/>
        </p:nvSpPr>
        <p:spPr>
          <a:xfrm>
            <a:off x="7636424" y="2255923"/>
            <a:ext cx="4784610" cy="3141478"/>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Light" panose="020F03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Light" panose="020F03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Calibri Light" panose="020F03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Calibri Light" panose="020F03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Calibri Light" panose="020F03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None/>
            </a:pPr>
            <a:r>
              <a:rPr lang="en-US" b="1" dirty="0" smtClean="0"/>
              <a:t>Submissions:</a:t>
            </a:r>
          </a:p>
          <a:p>
            <a:pPr marL="514350" indent="-514350">
              <a:buFont typeface="+mj-lt"/>
              <a:buAutoNum type="arabicPeriod"/>
            </a:pPr>
            <a:r>
              <a:rPr lang="en-US" dirty="0" smtClean="0"/>
              <a:t>@</a:t>
            </a:r>
            <a:r>
              <a:rPr lang="en-US" dirty="0" err="1" smtClean="0"/>
              <a:t>krijnhoetmer</a:t>
            </a:r>
            <a:r>
              <a:rPr lang="en-US" dirty="0" smtClean="0"/>
              <a:t> </a:t>
            </a:r>
          </a:p>
          <a:p>
            <a:pPr marL="514350" indent="-514350">
              <a:buFont typeface="+mj-lt"/>
              <a:buAutoNum type="arabicPeriod"/>
            </a:pPr>
            <a:r>
              <a:rPr lang="en-US" dirty="0" smtClean="0"/>
              <a:t>@cowboy </a:t>
            </a:r>
          </a:p>
          <a:p>
            <a:pPr marL="514350" indent="-514350">
              <a:buFont typeface="+mj-lt"/>
              <a:buAutoNum type="arabicPeriod"/>
            </a:pPr>
            <a:r>
              <a:rPr lang="en-US" dirty="0" smtClean="0"/>
              <a:t>@</a:t>
            </a:r>
            <a:r>
              <a:rPr lang="en-US" dirty="0" err="1" smtClean="0"/>
              <a:t>mattfarina</a:t>
            </a:r>
            <a:r>
              <a:rPr lang="en-US" dirty="0" smtClean="0"/>
              <a:t> </a:t>
            </a:r>
          </a:p>
          <a:p>
            <a:pPr marL="514350" indent="-514350">
              <a:buFont typeface="+mj-lt"/>
              <a:buAutoNum type="arabicPeriod"/>
            </a:pPr>
            <a:r>
              <a:rPr lang="en-US" dirty="0" smtClean="0"/>
              <a:t>@</a:t>
            </a:r>
            <a:r>
              <a:rPr lang="en-US" dirty="0" err="1" smtClean="0"/>
              <a:t>stephenhay</a:t>
            </a:r>
            <a:r>
              <a:rPr lang="en-US" dirty="0" smtClean="0"/>
              <a:t> </a:t>
            </a:r>
          </a:p>
          <a:p>
            <a:pPr marL="514350" indent="-514350">
              <a:buFont typeface="+mj-lt"/>
              <a:buAutoNum type="arabicPeriod"/>
            </a:pPr>
            <a:r>
              <a:rPr lang="en-US" dirty="0" smtClean="0"/>
              <a:t>@</a:t>
            </a:r>
            <a:r>
              <a:rPr lang="en-US" dirty="0" err="1" smtClean="0"/>
              <a:t>scottgonzales</a:t>
            </a:r>
            <a:r>
              <a:rPr lang="en-US" dirty="0" smtClean="0"/>
              <a:t> </a:t>
            </a:r>
          </a:p>
          <a:p>
            <a:pPr marL="514350" indent="-514350">
              <a:buFont typeface="+mj-lt"/>
              <a:buAutoNum type="arabicPeriod"/>
            </a:pPr>
            <a:r>
              <a:rPr lang="en-US" dirty="0" smtClean="0"/>
              <a:t>@</a:t>
            </a:r>
            <a:r>
              <a:rPr lang="en-US" dirty="0" err="1" smtClean="0"/>
              <a:t>rodneyrehm</a:t>
            </a:r>
            <a:r>
              <a:rPr lang="en-US" dirty="0" smtClean="0"/>
              <a:t> </a:t>
            </a:r>
          </a:p>
          <a:p>
            <a:pPr marL="514350" indent="-514350">
              <a:buFont typeface="+mj-lt"/>
              <a:buAutoNum type="arabicPeriod"/>
            </a:pPr>
            <a:r>
              <a:rPr lang="en-US" dirty="0" smtClean="0"/>
              <a:t>@</a:t>
            </a:r>
            <a:r>
              <a:rPr lang="en-US" dirty="0" err="1" smtClean="0"/>
              <a:t>imme_emosol</a:t>
            </a:r>
            <a:r>
              <a:rPr lang="en-US" dirty="0" smtClean="0"/>
              <a:t> </a:t>
            </a:r>
          </a:p>
          <a:p>
            <a:pPr marL="514350" indent="-514350">
              <a:buFont typeface="+mj-lt"/>
              <a:buAutoNum type="arabicPeriod"/>
            </a:pPr>
            <a:r>
              <a:rPr lang="en-US" dirty="0" smtClean="0"/>
              <a:t>@</a:t>
            </a:r>
            <a:r>
              <a:rPr lang="en-US" dirty="0" err="1" smtClean="0"/>
              <a:t>diegoperini</a:t>
            </a:r>
            <a:endParaRPr lang="en-US" dirty="0" smtClean="0"/>
          </a:p>
          <a:p>
            <a:endParaRPr lang="en-US" dirty="0" smtClean="0"/>
          </a:p>
          <a:p>
            <a:endParaRPr lang="en-US" dirty="0" smtClean="0"/>
          </a:p>
          <a:p>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7" y="2090093"/>
            <a:ext cx="2397125" cy="2397125"/>
          </a:xfrm>
          <a:prstGeom prst="rect">
            <a:avLst/>
          </a:prstGeom>
        </p:spPr>
      </p:pic>
      <p:grpSp>
        <p:nvGrpSpPr>
          <p:cNvPr id="33" name="Group 32"/>
          <p:cNvGrpSpPr/>
          <p:nvPr/>
        </p:nvGrpSpPr>
        <p:grpSpPr>
          <a:xfrm>
            <a:off x="387350" y="3998754"/>
            <a:ext cx="5406390" cy="1920239"/>
            <a:chOff x="387350" y="4252168"/>
            <a:chExt cx="5406390" cy="1920239"/>
          </a:xfrm>
        </p:grpSpPr>
        <p:sp>
          <p:nvSpPr>
            <p:cNvPr id="30" name="Rectangle 29"/>
            <p:cNvSpPr/>
            <p:nvPr/>
          </p:nvSpPr>
          <p:spPr>
            <a:xfrm>
              <a:off x="387350" y="4252168"/>
              <a:ext cx="5406390" cy="1920239"/>
            </a:xfrm>
            <a:prstGeom prst="rect">
              <a:avLst/>
            </a:prstGeom>
            <a:solidFill>
              <a:schemeClr val="bg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marL="1828800"/>
              <a:r>
                <a:rPr lang="en-US" sz="2000" b="1" dirty="0">
                  <a:solidFill>
                    <a:schemeClr val="tx1"/>
                  </a:solidFill>
                </a:rPr>
                <a:t>“I’m looking for a decent regular expression to validate </a:t>
              </a:r>
              <a:r>
                <a:rPr lang="en-US" sz="2000" b="1" dirty="0" smtClean="0">
                  <a:solidFill>
                    <a:schemeClr val="tx1"/>
                  </a:solidFill>
                </a:rPr>
                <a:t>URLs.”</a:t>
              </a:r>
            </a:p>
            <a:p>
              <a:pPr marL="1828800"/>
              <a:r>
                <a:rPr lang="en-US" sz="2000" dirty="0" smtClean="0">
                  <a:solidFill>
                    <a:schemeClr val="tx1"/>
                  </a:solidFill>
                </a:rPr>
                <a:t>- @</a:t>
              </a:r>
              <a:r>
                <a:rPr lang="en-US" sz="2000" dirty="0" err="1">
                  <a:solidFill>
                    <a:schemeClr val="tx1"/>
                  </a:solidFill>
                </a:rPr>
                <a:t>mathias</a:t>
              </a:r>
              <a:endParaRPr lang="en-US" sz="2000" dirty="0">
                <a:solidFill>
                  <a:schemeClr val="tx1"/>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7932" t="10288" r="16414" b="8285"/>
            <a:stretch/>
          </p:blipFill>
          <p:spPr>
            <a:xfrm>
              <a:off x="845301" y="4632050"/>
              <a:ext cx="1177290" cy="1005840"/>
            </a:xfrm>
            <a:prstGeom prst="rect">
              <a:avLst/>
            </a:prstGeom>
          </p:spPr>
        </p:pic>
      </p:grpSp>
      <p:sp>
        <p:nvSpPr>
          <p:cNvPr id="31" name="Content Placeholder 30"/>
          <p:cNvSpPr>
            <a:spLocks noGrp="1"/>
          </p:cNvSpPr>
          <p:nvPr>
            <p:ph sz="half" idx="1"/>
          </p:nvPr>
        </p:nvSpPr>
        <p:spPr>
          <a:xfrm>
            <a:off x="387350" y="1550670"/>
            <a:ext cx="5384800" cy="4501787"/>
          </a:xfrm>
        </p:spPr>
        <p:txBody>
          <a:bodyPr/>
          <a:lstStyle/>
          <a:p>
            <a:pPr marL="0" indent="0" algn="ctr">
              <a:buNone/>
            </a:pPr>
            <a:r>
              <a:rPr lang="en-US" dirty="0" smtClean="0"/>
              <a:t>Matias </a:t>
            </a:r>
            <a:r>
              <a:rPr lang="en-US" dirty="0" err="1" smtClean="0"/>
              <a:t>Bynens</a:t>
            </a:r>
            <a:endParaRPr lang="en-US" dirty="0"/>
          </a:p>
        </p:txBody>
      </p:sp>
      <p:pic>
        <p:nvPicPr>
          <p:cNvPr id="7" name="Content Placeholder 6" descr="Screen Clipping"/>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891448" y="1709928"/>
            <a:ext cx="4342947" cy="6025910"/>
          </a:xfrm>
          <a:ln>
            <a:solidFill>
              <a:schemeClr val="tx1"/>
            </a:solidFill>
          </a:ln>
          <a:effectLst>
            <a:outerShdw blurRad="50800" dist="38100" dir="2700000" algn="tl" rotWithShape="0">
              <a:prstClr val="black">
                <a:alpha val="40000"/>
              </a:prstClr>
            </a:outerShdw>
          </a:effectLst>
        </p:spPr>
      </p:pic>
      <p:grpSp>
        <p:nvGrpSpPr>
          <p:cNvPr id="19" name="Group 18"/>
          <p:cNvGrpSpPr/>
          <p:nvPr/>
        </p:nvGrpSpPr>
        <p:grpSpPr>
          <a:xfrm>
            <a:off x="519996" y="1497332"/>
            <a:ext cx="11152008" cy="2076661"/>
            <a:chOff x="1052029" y="2784101"/>
            <a:chExt cx="9354856" cy="1742006"/>
          </a:xfrm>
          <a:effectLst>
            <a:outerShdw blurRad="50800" dist="38100" dir="2700000" algn="tl" rotWithShape="0">
              <a:prstClr val="black">
                <a:alpha val="40000"/>
              </a:prstClr>
            </a:outerShdw>
          </a:effectLst>
        </p:grpSpPr>
        <p:pic>
          <p:nvPicPr>
            <p:cNvPr id="17" name="Picture 16" descr="Screen Clipping"/>
            <p:cNvPicPr>
              <a:picLocks noChangeAspect="1"/>
            </p:cNvPicPr>
            <p:nvPr/>
          </p:nvPicPr>
          <p:blipFill rotWithShape="1">
            <a:blip r:embed="rId6">
              <a:extLst>
                <a:ext uri="{28A0092B-C50C-407E-A947-70E740481C1C}">
                  <a14:useLocalDpi xmlns:a14="http://schemas.microsoft.com/office/drawing/2010/main" val="0"/>
                </a:ext>
              </a:extLst>
            </a:blip>
            <a:srcRect b="71892"/>
            <a:stretch/>
          </p:blipFill>
          <p:spPr>
            <a:xfrm>
              <a:off x="1052029" y="2784101"/>
              <a:ext cx="9354856" cy="830080"/>
            </a:xfrm>
            <a:prstGeom prst="rect">
              <a:avLst/>
            </a:prstGeom>
          </p:spPr>
        </p:pic>
        <p:pic>
          <p:nvPicPr>
            <p:cNvPr id="18" name="Picture 17" descr="Screen Clipping"/>
            <p:cNvPicPr>
              <a:picLocks noChangeAspect="1"/>
            </p:cNvPicPr>
            <p:nvPr/>
          </p:nvPicPr>
          <p:blipFill rotWithShape="1">
            <a:blip r:embed="rId6">
              <a:extLst>
                <a:ext uri="{28A0092B-C50C-407E-A947-70E740481C1C}">
                  <a14:useLocalDpi xmlns:a14="http://schemas.microsoft.com/office/drawing/2010/main" val="0"/>
                </a:ext>
              </a:extLst>
            </a:blip>
            <a:srcRect t="69120"/>
            <a:stretch/>
          </p:blipFill>
          <p:spPr>
            <a:xfrm>
              <a:off x="1052029" y="3614181"/>
              <a:ext cx="9354856" cy="911926"/>
            </a:xfrm>
            <a:prstGeom prst="rect">
              <a:avLst/>
            </a:prstGeom>
          </p:spPr>
        </p:pic>
      </p:grpSp>
      <p:grpSp>
        <p:nvGrpSpPr>
          <p:cNvPr id="36" name="Group 35"/>
          <p:cNvGrpSpPr/>
          <p:nvPr/>
        </p:nvGrpSpPr>
        <p:grpSpPr>
          <a:xfrm>
            <a:off x="519996" y="3970778"/>
            <a:ext cx="11171808" cy="2023111"/>
            <a:chOff x="554250" y="3623309"/>
            <a:chExt cx="11171808" cy="2023111"/>
          </a:xfrm>
          <a:effectLst>
            <a:outerShdw blurRad="50800" dist="38100" dir="2700000" algn="tl" rotWithShape="0">
              <a:prstClr val="black">
                <a:alpha val="40000"/>
              </a:prstClr>
            </a:outerShdw>
          </a:effectLst>
        </p:grpSpPr>
        <p:pic>
          <p:nvPicPr>
            <p:cNvPr id="34" name="Picture 33" descr="Screen Clipping"/>
            <p:cNvPicPr>
              <a:picLocks noChangeAspect="1"/>
            </p:cNvPicPr>
            <p:nvPr/>
          </p:nvPicPr>
          <p:blipFill rotWithShape="1">
            <a:blip r:embed="rId7">
              <a:extLst>
                <a:ext uri="{28A0092B-C50C-407E-A947-70E740481C1C}">
                  <a14:useLocalDpi xmlns:a14="http://schemas.microsoft.com/office/drawing/2010/main" val="0"/>
                </a:ext>
              </a:extLst>
            </a:blip>
            <a:srcRect l="1425" b="46096"/>
            <a:stretch/>
          </p:blipFill>
          <p:spPr>
            <a:xfrm>
              <a:off x="554250" y="3623309"/>
              <a:ext cx="11155055" cy="2023111"/>
            </a:xfrm>
            <a:prstGeom prst="rect">
              <a:avLst/>
            </a:prstGeom>
          </p:spPr>
        </p:pic>
        <p:pic>
          <p:nvPicPr>
            <p:cNvPr id="35" name="Picture 3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414" y="4472830"/>
              <a:ext cx="11080644" cy="898738"/>
            </a:xfrm>
            <a:prstGeom prst="rect">
              <a:avLst/>
            </a:prstGeom>
          </p:spPr>
        </p:pic>
      </p:grpSp>
    </p:spTree>
    <p:extLst>
      <p:ext uri="{BB962C8B-B14F-4D97-AF65-F5344CB8AC3E}">
        <p14:creationId xmlns:p14="http://schemas.microsoft.com/office/powerpoint/2010/main" val="4261620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Crowd-Sourcing Tasks</a:t>
            </a:r>
            <a:endParaRPr lang="en-US" dirty="0"/>
          </a:p>
        </p:txBody>
      </p:sp>
      <p:sp>
        <p:nvSpPr>
          <p:cNvPr id="3" name="Content Placeholder 2"/>
          <p:cNvSpPr>
            <a:spLocks noGrp="1"/>
          </p:cNvSpPr>
          <p:nvPr>
            <p:ph sz="half" idx="1"/>
          </p:nvPr>
        </p:nvSpPr>
        <p:spPr/>
        <p:txBody>
          <a:bodyPr>
            <a:noAutofit/>
          </a:bodyPr>
          <a:lstStyle/>
          <a:p>
            <a:r>
              <a:rPr lang="en-US" sz="3200" dirty="0"/>
              <a:t>We consider 4 </a:t>
            </a:r>
            <a:r>
              <a:rPr lang="en-US" sz="3200" dirty="0" smtClean="0"/>
              <a:t>task specifications</a:t>
            </a:r>
            <a:endParaRPr lang="en-US" sz="3200" dirty="0"/>
          </a:p>
          <a:p>
            <a:pPr lvl="1"/>
            <a:r>
              <a:rPr lang="en-US" sz="2800" dirty="0"/>
              <a:t>Phone numbers</a:t>
            </a:r>
          </a:p>
          <a:p>
            <a:pPr lvl="1"/>
            <a:r>
              <a:rPr lang="en-US" sz="2800" dirty="0"/>
              <a:t>Dates</a:t>
            </a:r>
          </a:p>
          <a:p>
            <a:pPr lvl="1"/>
            <a:r>
              <a:rPr lang="en-US" sz="2800" dirty="0"/>
              <a:t>Emails</a:t>
            </a:r>
          </a:p>
          <a:p>
            <a:pPr lvl="1"/>
            <a:r>
              <a:rPr lang="en-US" sz="2800" dirty="0" smtClean="0"/>
              <a:t>URLs</a:t>
            </a:r>
          </a:p>
          <a:p>
            <a:pPr lvl="1"/>
            <a:endParaRPr lang="en-US" sz="3200" dirty="0" smtClean="0"/>
          </a:p>
          <a:p>
            <a:r>
              <a:rPr lang="en-US" sz="3200" dirty="0" smtClean="0"/>
              <a:t>For </a:t>
            </a:r>
            <a:r>
              <a:rPr lang="en-US" sz="3200" dirty="0" err="1" smtClean="0"/>
              <a:t>Bountify</a:t>
            </a:r>
            <a:r>
              <a:rPr lang="en-US" sz="3200" dirty="0" smtClean="0"/>
              <a:t> sourcing we used a handful of + and - examples</a:t>
            </a:r>
            <a:endParaRPr lang="en-US" sz="3200" dirty="0"/>
          </a:p>
          <a:p>
            <a:endParaRPr lang="en-US" sz="3200" dirty="0"/>
          </a:p>
        </p:txBody>
      </p:sp>
      <p:sp>
        <p:nvSpPr>
          <p:cNvPr id="4" name="Content Placeholder 3"/>
          <p:cNvSpPr>
            <a:spLocks noGrp="1"/>
          </p:cNvSpPr>
          <p:nvPr>
            <p:ph sz="half" idx="2"/>
          </p:nvPr>
        </p:nvSpPr>
        <p:spPr>
          <a:xfrm>
            <a:off x="6197600" y="1673352"/>
            <a:ext cx="5384800" cy="4718303"/>
          </a:xfrm>
        </p:spPr>
        <p:txBody>
          <a:bodyPr>
            <a:normAutofit fontScale="62500" lnSpcReduction="20000"/>
          </a:bodyPr>
          <a:lstStyle/>
          <a:p>
            <a:pPr marL="0" indent="0">
              <a:buNone/>
            </a:pPr>
            <a:r>
              <a:rPr lang="en-US" sz="3800" b="1" dirty="0" smtClean="0"/>
              <a:t>Date Specification: </a:t>
            </a:r>
          </a:p>
          <a:p>
            <a:r>
              <a:rPr lang="en-US" dirty="0" smtClean="0"/>
              <a:t>Please </a:t>
            </a:r>
            <a:r>
              <a:rPr lang="en-US" dirty="0"/>
              <a:t>write a regular expression that </a:t>
            </a:r>
            <a:r>
              <a:rPr lang="en-US" i="1" dirty="0"/>
              <a:t>validates dates</a:t>
            </a:r>
            <a:r>
              <a:rPr lang="en-US" dirty="0"/>
              <a:t> in different formats. Note that we are asking for original work. </a:t>
            </a:r>
            <a:r>
              <a:rPr lang="en-US" b="1" dirty="0"/>
              <a:t>Please do not copy your answer from other sites.</a:t>
            </a:r>
            <a:endParaRPr lang="en-US" dirty="0"/>
          </a:p>
          <a:p>
            <a:r>
              <a:rPr lang="en-US" dirty="0" smtClean="0"/>
              <a:t>+ (9 total)</a:t>
            </a:r>
            <a:endParaRPr lang="en-US" dirty="0"/>
          </a:p>
          <a:p>
            <a:pPr lvl="1"/>
            <a:r>
              <a:rPr lang="da-DK" dirty="0"/>
              <a:t>June 7, 2013</a:t>
            </a:r>
          </a:p>
          <a:p>
            <a:pPr lvl="1"/>
            <a:r>
              <a:rPr lang="da-DK" dirty="0"/>
              <a:t>7/7/2013</a:t>
            </a:r>
          </a:p>
          <a:p>
            <a:pPr lvl="1"/>
            <a:r>
              <a:rPr lang="da-DK" dirty="0" smtClean="0"/>
              <a:t>June-7-2013 </a:t>
            </a:r>
            <a:endParaRPr lang="da-DK" dirty="0"/>
          </a:p>
          <a:p>
            <a:r>
              <a:rPr lang="en-US" dirty="0" smtClean="0"/>
              <a:t>- (10 total)</a:t>
            </a:r>
          </a:p>
          <a:p>
            <a:pPr lvl="1"/>
            <a:r>
              <a:rPr lang="en-US" dirty="0" err="1" smtClean="0"/>
              <a:t>Junu</a:t>
            </a:r>
            <a:r>
              <a:rPr lang="en-US" dirty="0" smtClean="0"/>
              <a:t> </a:t>
            </a:r>
            <a:r>
              <a:rPr lang="en-US" dirty="0"/>
              <a:t>7, 2013</a:t>
            </a:r>
          </a:p>
          <a:p>
            <a:pPr lvl="1"/>
            <a:r>
              <a:rPr lang="en-US" dirty="0"/>
              <a:t>7/77/2013</a:t>
            </a:r>
          </a:p>
          <a:p>
            <a:pPr lvl="1"/>
            <a:r>
              <a:rPr lang="en-US" dirty="0"/>
              <a:t>Jul-7-2013</a:t>
            </a:r>
          </a:p>
          <a:p>
            <a:r>
              <a:rPr lang="en-US" dirty="0" smtClean="0"/>
              <a:t>Please </a:t>
            </a:r>
            <a:r>
              <a:rPr lang="en-US" dirty="0"/>
              <a:t>provide the regular expression in the form </a:t>
            </a:r>
            <a:r>
              <a:rPr lang="en-US" b="1" dirty="0"/>
              <a:t>/^ YOUR ANSWER IS HERE $/</a:t>
            </a:r>
            <a:r>
              <a:rPr lang="en-US" dirty="0"/>
              <a:t> as part of your answer. Please test your regex on the samples provided before submitting. You may want to use </a:t>
            </a:r>
            <a:r>
              <a:rPr lang="en-US" dirty="0">
                <a:hlinkClick r:id="rId3"/>
              </a:rPr>
              <a:t>http://regexpal.com</a:t>
            </a:r>
            <a:r>
              <a:rPr lang="en-US" dirty="0"/>
              <a:t> for </a:t>
            </a:r>
            <a:r>
              <a:rPr lang="en-US" dirty="0" smtClean="0"/>
              <a:t>testing.</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val="26993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Bountify</a:t>
            </a:r>
            <a:r>
              <a:rPr lang="en-US" dirty="0" smtClean="0"/>
              <a:t> Experience</a:t>
            </a:r>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331" y="1600200"/>
            <a:ext cx="7277337" cy="4876800"/>
          </a:xfrm>
        </p:spPr>
      </p:pic>
      <p:sp>
        <p:nvSpPr>
          <p:cNvPr id="2" name="Slide Number Placeholder 1"/>
          <p:cNvSpPr>
            <a:spLocks noGrp="1"/>
          </p:cNvSpPr>
          <p:nvPr>
            <p:ph type="sldNum" sz="quarter" idx="12"/>
          </p:nvPr>
        </p:nvSpPr>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val="37310139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Worker Interface to Classify Strings</a:t>
            </a:r>
            <a:endParaRPr lang="en-US" dirty="0"/>
          </a:p>
        </p:txBody>
      </p:sp>
      <p:pic>
        <p:nvPicPr>
          <p:cNvPr id="7" name="Content Placeholder 6"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707" y="1673225"/>
            <a:ext cx="5234585" cy="4718050"/>
          </a:xfrm>
        </p:spPr>
      </p:pic>
      <p:pic>
        <p:nvPicPr>
          <p:cNvPr id="10" name="Content Placeholder 9" descr="Screen Clipping"/>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6642645" y="1673225"/>
            <a:ext cx="4494710" cy="4718050"/>
          </a:xfrm>
        </p:spPr>
      </p:pic>
      <p:sp>
        <p:nvSpPr>
          <p:cNvPr id="5" name="Slide Number Placeholder 4"/>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1218234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000" dirty="0" smtClean="0"/>
              <a:t>Vision and motivation</a:t>
            </a:r>
          </a:p>
          <a:p>
            <a:r>
              <a:rPr lang="en-US" sz="4000" dirty="0" smtClean="0"/>
              <a:t>Our approach: </a:t>
            </a:r>
            <a:r>
              <a:rPr lang="en-US" sz="4000" dirty="0" err="1" smtClean="0"/>
              <a:t>CrowdBoost</a:t>
            </a:r>
            <a:endParaRPr lang="en-US" sz="4000" dirty="0" smtClean="0"/>
          </a:p>
          <a:p>
            <a:r>
              <a:rPr lang="en-US" sz="4000" dirty="0" smtClean="0"/>
              <a:t>Technical details: regular expressions and SFAs</a:t>
            </a:r>
          </a:p>
          <a:p>
            <a:r>
              <a:rPr lang="en-US" sz="4000" dirty="0" smtClean="0"/>
              <a:t>Experiment setup</a:t>
            </a:r>
          </a:p>
          <a:p>
            <a:r>
              <a:rPr lang="en-US" sz="4000" b="1" dirty="0" smtClean="0"/>
              <a:t>Experimental results</a:t>
            </a:r>
            <a:endParaRPr lang="en-US" sz="4000" b="1"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val="1475961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867569" y="2150092"/>
            <a:ext cx="0" cy="115423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3"/>
          </p:cNvCxnSpPr>
          <p:nvPr/>
        </p:nvCxnSpPr>
        <p:spPr>
          <a:xfrm flipV="1">
            <a:off x="1735138" y="2324348"/>
            <a:ext cx="3348846" cy="173647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756663" y="4277921"/>
            <a:ext cx="3591365" cy="65653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4211" y="330463"/>
            <a:ext cx="10972800" cy="990600"/>
          </a:xfrm>
        </p:spPr>
        <p:txBody>
          <a:bodyPr/>
          <a:lstStyle/>
          <a:p>
            <a:r>
              <a:rPr lang="en-US" dirty="0" smtClean="0"/>
              <a:t>Experimental Analysis</a:t>
            </a:r>
            <a:endParaRPr lang="en-US" dirty="0"/>
          </a:p>
        </p:txBody>
      </p:sp>
      <p:sp>
        <p:nvSpPr>
          <p:cNvPr id="3" name="Slide Number Placeholder 2"/>
          <p:cNvSpPr>
            <a:spLocks noGrp="1"/>
          </p:cNvSpPr>
          <p:nvPr>
            <p:ph type="sldNum" sz="quarter" idx="12"/>
          </p:nvPr>
        </p:nvSpPr>
        <p:spPr>
          <a:xfrm>
            <a:off x="10160000" y="-330048"/>
            <a:ext cx="1422400" cy="329184"/>
          </a:xfrm>
        </p:spPr>
        <p:txBody>
          <a:bodyPr/>
          <a:lstStyle/>
          <a:p>
            <a:fld id="{D57F1E4F-1CFF-5643-939E-02111984F565}" type="slidenum">
              <a:rPr lang="en-US" smtClean="0"/>
              <a:pPr/>
              <a:t>24</a:t>
            </a:fld>
            <a:endParaRPr lang="en-US" dirty="0"/>
          </a:p>
        </p:txBody>
      </p:sp>
      <p:pic>
        <p:nvPicPr>
          <p:cNvPr id="18" name="Content Placeholder 4"/>
          <p:cNvPicPr>
            <a:picLocks noGrp="1" noChangeAspect="1"/>
          </p:cNvPicPr>
          <p:nvPr>
            <p:ph sz="half" idx="4294967295"/>
          </p:nvPr>
        </p:nvPicPr>
        <p:blipFill>
          <a:blip r:embed="rId3"/>
          <a:stretch>
            <a:fillRect/>
          </a:stretch>
        </p:blipFill>
        <p:spPr>
          <a:xfrm>
            <a:off x="0" y="3422650"/>
            <a:ext cx="1735138" cy="1276350"/>
          </a:xfrm>
          <a:prstGeom prst="rect">
            <a:avLst/>
          </a:prstGeom>
        </p:spPr>
      </p:pic>
      <p:graphicFrame>
        <p:nvGraphicFramePr>
          <p:cNvPr id="33" name="Content Placeholder 9"/>
          <p:cNvGraphicFramePr>
            <a:graphicFrameLocks noGrp="1"/>
          </p:cNvGraphicFramePr>
          <p:nvPr>
            <p:ph sz="half" idx="4294967295"/>
            <p:extLst>
              <p:ext uri="{D42A27DB-BD31-4B8C-83A1-F6EECF244321}">
                <p14:modId xmlns:p14="http://schemas.microsoft.com/office/powerpoint/2010/main" val="1016675702"/>
              </p:ext>
            </p:extLst>
          </p:nvPr>
        </p:nvGraphicFramePr>
        <p:xfrm>
          <a:off x="6637080" y="1324889"/>
          <a:ext cx="5384800" cy="4718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Vertical Scroll 13"/>
          <p:cNvSpPr/>
          <p:nvPr/>
        </p:nvSpPr>
        <p:spPr>
          <a:xfrm>
            <a:off x="29130" y="1511524"/>
            <a:ext cx="3064593" cy="707291"/>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Specification: </a:t>
            </a:r>
          </a:p>
          <a:p>
            <a:pPr algn="ctr"/>
            <a:r>
              <a:rPr lang="en-US" sz="2000" dirty="0" smtClean="0">
                <a:solidFill>
                  <a:schemeClr val="tx1"/>
                </a:solidFill>
              </a:rPr>
              <a:t>Phone, Email, Date or URL</a:t>
            </a:r>
            <a:endParaRPr lang="en-US" sz="2000" dirty="0">
              <a:solidFill>
                <a:schemeClr val="tx1"/>
              </a:solidFill>
            </a:endParaRPr>
          </a:p>
        </p:txBody>
      </p:sp>
      <p:cxnSp>
        <p:nvCxnSpPr>
          <p:cNvPr id="31" name="Straight Arrow Connector 30"/>
          <p:cNvCxnSpPr/>
          <p:nvPr/>
        </p:nvCxnSpPr>
        <p:spPr>
          <a:xfrm flipV="1">
            <a:off x="5788115" y="1913860"/>
            <a:ext cx="1665308" cy="23623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267272" y="2218815"/>
            <a:ext cx="1186151" cy="143975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6820" y="5974233"/>
            <a:ext cx="1212295" cy="832443"/>
          </a:xfrm>
          <a:prstGeom prst="rect">
            <a:avLst/>
          </a:prstGeom>
        </p:spPr>
      </p:pic>
      <p:grpSp>
        <p:nvGrpSpPr>
          <p:cNvPr id="51" name="Group 50"/>
          <p:cNvGrpSpPr/>
          <p:nvPr/>
        </p:nvGrpSpPr>
        <p:grpSpPr>
          <a:xfrm>
            <a:off x="1266653" y="2300244"/>
            <a:ext cx="1837926" cy="1163247"/>
            <a:chOff x="5184999" y="6966095"/>
            <a:chExt cx="2425149" cy="1297952"/>
          </a:xfrm>
        </p:grpSpPr>
        <p:sp>
          <p:nvSpPr>
            <p:cNvPr id="54" name="Oval 53"/>
            <p:cNvSpPr/>
            <p:nvPr/>
          </p:nvSpPr>
          <p:spPr>
            <a:xfrm>
              <a:off x="5184999" y="6966095"/>
              <a:ext cx="2425149" cy="12979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0000"/>
                </a:solidFill>
              </a:endParaRPr>
            </a:p>
            <a:p>
              <a:pPr algn="ctr"/>
              <a:endParaRPr lang="en-US" sz="1400" dirty="0">
                <a:solidFill>
                  <a:srgbClr val="FF0000"/>
                </a:solidFill>
              </a:endParaRPr>
            </a:p>
            <a:p>
              <a:pPr algn="ctr"/>
              <a:endParaRPr lang="en-US" sz="1400" dirty="0" smtClean="0">
                <a:solidFill>
                  <a:srgbClr val="FF0000"/>
                </a:solidFill>
              </a:endParaRPr>
            </a:p>
            <a:p>
              <a:pPr algn="ctr"/>
              <a:r>
                <a:rPr lang="en-US" sz="1400" dirty="0" smtClean="0">
                  <a:solidFill>
                    <a:schemeClr val="tx1"/>
                  </a:solidFill>
                  <a:latin typeface="Calibri Light" panose="020F0302020204030204" pitchFamily="34" charset="0"/>
                </a:rPr>
                <a:t>Initial Examples</a:t>
              </a:r>
            </a:p>
            <a:p>
              <a:pPr algn="ctr"/>
              <a:r>
                <a:rPr lang="en-US" sz="1400" dirty="0" smtClean="0">
                  <a:solidFill>
                    <a:schemeClr val="tx1"/>
                  </a:solidFill>
                  <a:latin typeface="Calibri Light" panose="020F0302020204030204" pitchFamily="34" charset="0"/>
                </a:rPr>
                <a:t>“Gold Set”</a:t>
              </a:r>
              <a:endParaRPr lang="en-US" sz="1400" dirty="0">
                <a:solidFill>
                  <a:schemeClr val="tx1"/>
                </a:solidFill>
                <a:latin typeface="Calibri Light" panose="020F0302020204030204" pitchFamily="34" charset="0"/>
              </a:endParaRPr>
            </a:p>
          </p:txBody>
        </p:sp>
        <p:pic>
          <p:nvPicPr>
            <p:cNvPr id="55" name="Content Placeholder 9"/>
            <p:cNvPicPr>
              <a:picLocks noChangeAspect="1"/>
            </p:cNvPicPr>
            <p:nvPr/>
          </p:nvPicPr>
          <p:blipFill rotWithShape="1">
            <a:blip r:embed="rId10">
              <a:extLst>
                <a:ext uri="{28A0092B-C50C-407E-A947-70E740481C1C}">
                  <a14:useLocalDpi xmlns:a14="http://schemas.microsoft.com/office/drawing/2010/main" val="0"/>
                </a:ext>
              </a:extLst>
            </a:blip>
            <a:srcRect l="3419" t="3757" r="3625" b="5799"/>
            <a:stretch/>
          </p:blipFill>
          <p:spPr>
            <a:xfrm>
              <a:off x="5965022" y="7186823"/>
              <a:ext cx="864411" cy="561371"/>
            </a:xfrm>
            <a:prstGeom prst="rect">
              <a:avLst/>
            </a:prstGeom>
          </p:spPr>
        </p:pic>
        <p:sp>
          <p:nvSpPr>
            <p:cNvPr id="56" name="TextBox 55"/>
            <p:cNvSpPr txBox="1"/>
            <p:nvPr/>
          </p:nvSpPr>
          <p:spPr>
            <a:xfrm>
              <a:off x="6965457" y="7234906"/>
              <a:ext cx="431844" cy="400110"/>
            </a:xfrm>
            <a:prstGeom prst="rect">
              <a:avLst/>
            </a:prstGeom>
            <a:noFill/>
          </p:spPr>
          <p:txBody>
            <a:bodyPr wrap="square" rtlCol="0">
              <a:spAutoFit/>
            </a:bodyPr>
            <a:lstStyle/>
            <a:p>
              <a:r>
                <a:rPr lang="en-US" sz="2000" dirty="0" smtClean="0"/>
                <a:t>+</a:t>
              </a:r>
              <a:endParaRPr lang="en-US" sz="2000" dirty="0"/>
            </a:p>
          </p:txBody>
        </p:sp>
        <p:sp>
          <p:nvSpPr>
            <p:cNvPr id="57" name="TextBox 56"/>
            <p:cNvSpPr txBox="1"/>
            <p:nvPr/>
          </p:nvSpPr>
          <p:spPr>
            <a:xfrm>
              <a:off x="6779085" y="6973376"/>
              <a:ext cx="431845" cy="400110"/>
            </a:xfrm>
            <a:prstGeom prst="rect">
              <a:avLst/>
            </a:prstGeom>
            <a:noFill/>
          </p:spPr>
          <p:txBody>
            <a:bodyPr wrap="square" rtlCol="0">
              <a:spAutoFit/>
            </a:bodyPr>
            <a:lstStyle/>
            <a:p>
              <a:r>
                <a:rPr lang="en-US" sz="2000" dirty="0" smtClean="0"/>
                <a:t>-</a:t>
              </a:r>
              <a:endParaRPr lang="en-US" sz="2000" dirty="0"/>
            </a:p>
          </p:txBody>
        </p:sp>
        <p:sp>
          <p:nvSpPr>
            <p:cNvPr id="58" name="TextBox 57"/>
            <p:cNvSpPr txBox="1"/>
            <p:nvPr/>
          </p:nvSpPr>
          <p:spPr>
            <a:xfrm>
              <a:off x="5397154" y="7473067"/>
              <a:ext cx="431844" cy="400109"/>
            </a:xfrm>
            <a:prstGeom prst="rect">
              <a:avLst/>
            </a:prstGeom>
            <a:noFill/>
          </p:spPr>
          <p:txBody>
            <a:bodyPr wrap="square" rtlCol="0">
              <a:spAutoFit/>
            </a:bodyPr>
            <a:lstStyle/>
            <a:p>
              <a:r>
                <a:rPr lang="en-US" sz="2000" dirty="0" smtClean="0"/>
                <a:t>+</a:t>
              </a:r>
              <a:endParaRPr lang="en-US" sz="2000" dirty="0"/>
            </a:p>
          </p:txBody>
        </p:sp>
        <p:sp>
          <p:nvSpPr>
            <p:cNvPr id="59" name="TextBox 58"/>
            <p:cNvSpPr txBox="1"/>
            <p:nvPr/>
          </p:nvSpPr>
          <p:spPr>
            <a:xfrm>
              <a:off x="7112475" y="7626419"/>
              <a:ext cx="431844" cy="400110"/>
            </a:xfrm>
            <a:prstGeom prst="rect">
              <a:avLst/>
            </a:prstGeom>
            <a:noFill/>
          </p:spPr>
          <p:txBody>
            <a:bodyPr wrap="square" rtlCol="0">
              <a:spAutoFit/>
            </a:bodyPr>
            <a:lstStyle/>
            <a:p>
              <a:r>
                <a:rPr lang="en-US" sz="2000" dirty="0" smtClean="0"/>
                <a:t>-</a:t>
              </a:r>
              <a:endParaRPr lang="en-US" sz="2000" dirty="0"/>
            </a:p>
          </p:txBody>
        </p:sp>
        <p:sp>
          <p:nvSpPr>
            <p:cNvPr id="60" name="TextBox 59"/>
            <p:cNvSpPr txBox="1"/>
            <p:nvPr/>
          </p:nvSpPr>
          <p:spPr>
            <a:xfrm>
              <a:off x="5262630" y="7204111"/>
              <a:ext cx="431844" cy="400110"/>
            </a:xfrm>
            <a:prstGeom prst="rect">
              <a:avLst/>
            </a:prstGeom>
            <a:noFill/>
          </p:spPr>
          <p:txBody>
            <a:bodyPr wrap="square" rtlCol="0">
              <a:spAutoFit/>
            </a:bodyPr>
            <a:lstStyle/>
            <a:p>
              <a:r>
                <a:rPr lang="en-US" sz="2000" dirty="0" smtClean="0"/>
                <a:t>+</a:t>
              </a:r>
              <a:endParaRPr lang="en-US" sz="2000" dirty="0"/>
            </a:p>
          </p:txBody>
        </p:sp>
        <p:sp>
          <p:nvSpPr>
            <p:cNvPr id="61" name="TextBox 60"/>
            <p:cNvSpPr txBox="1"/>
            <p:nvPr/>
          </p:nvSpPr>
          <p:spPr>
            <a:xfrm>
              <a:off x="5648479" y="7114519"/>
              <a:ext cx="431844" cy="400110"/>
            </a:xfrm>
            <a:prstGeom prst="rect">
              <a:avLst/>
            </a:prstGeom>
            <a:noFill/>
          </p:spPr>
          <p:txBody>
            <a:bodyPr wrap="square" rtlCol="0">
              <a:spAutoFit/>
            </a:bodyPr>
            <a:lstStyle/>
            <a:p>
              <a:r>
                <a:rPr lang="en-US" sz="2000" dirty="0" smtClean="0"/>
                <a:t>-</a:t>
              </a:r>
              <a:endParaRPr lang="en-US" sz="2000" dirty="0"/>
            </a:p>
          </p:txBody>
        </p:sp>
      </p:grpSp>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88234" y="1459114"/>
            <a:ext cx="903766" cy="695476"/>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0707532" y="704029"/>
            <a:ext cx="492964" cy="488034"/>
          </a:xfrm>
          <a:prstGeom prst="rect">
            <a:avLst/>
          </a:prstGeom>
        </p:spPr>
      </p:pic>
      <p:pic>
        <p:nvPicPr>
          <p:cNvPr id="75" name="Picture 74"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868" y="4486998"/>
            <a:ext cx="1989904" cy="399547"/>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238" y="5015604"/>
            <a:ext cx="2600688" cy="495369"/>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23772" y="4826090"/>
            <a:ext cx="1233390" cy="474855"/>
          </a:xfrm>
          <a:prstGeom prst="rect">
            <a:avLst/>
          </a:prstGeom>
        </p:spPr>
      </p:pic>
      <p:pic>
        <p:nvPicPr>
          <p:cNvPr id="62" name="Picture 61"/>
          <p:cNvPicPr>
            <a:picLocks noChangeAspect="1"/>
          </p:cNvPicPr>
          <p:nvPr/>
        </p:nvPicPr>
        <p:blipFill>
          <a:blip r:embed="rId16"/>
          <a:stretch>
            <a:fillRect/>
          </a:stretch>
        </p:blipFill>
        <p:spPr>
          <a:xfrm>
            <a:off x="4671029" y="1524047"/>
            <a:ext cx="1134046" cy="1954324"/>
          </a:xfrm>
          <a:prstGeom prst="rect">
            <a:avLst/>
          </a:prstGeom>
        </p:spPr>
      </p:pic>
      <p:pic>
        <p:nvPicPr>
          <p:cNvPr id="65" name="Content Placeholder 5"/>
          <p:cNvPicPr>
            <a:picLocks noChangeAspect="1"/>
          </p:cNvPicPr>
          <p:nvPr/>
        </p:nvPicPr>
        <p:blipFill>
          <a:blip r:embed="rId17"/>
          <a:stretch>
            <a:fillRect/>
          </a:stretch>
        </p:blipFill>
        <p:spPr>
          <a:xfrm>
            <a:off x="5244502" y="3557947"/>
            <a:ext cx="1139238" cy="2860214"/>
          </a:xfrm>
          <a:prstGeom prst="rect">
            <a:avLst/>
          </a:prstGeom>
        </p:spPr>
      </p:pic>
      <p:sp>
        <p:nvSpPr>
          <p:cNvPr id="69" name="Rounded Rectangular Callout 68"/>
          <p:cNvSpPr/>
          <p:nvPr/>
        </p:nvSpPr>
        <p:spPr>
          <a:xfrm>
            <a:off x="1469524" y="5108640"/>
            <a:ext cx="2641953" cy="1281815"/>
          </a:xfrm>
          <a:prstGeom prst="wedgeRoundRectCallout">
            <a:avLst>
              <a:gd name="adj1" fmla="val -65720"/>
              <a:gd name="adj2" fmla="val -81528"/>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30 total regexes.</a:t>
            </a:r>
          </a:p>
          <a:p>
            <a:pPr algn="ctr"/>
            <a:r>
              <a:rPr lang="en-US" sz="2400" b="1" dirty="0" smtClean="0">
                <a:latin typeface="Calibri Light" panose="020F0302020204030204" pitchFamily="34" charset="0"/>
              </a:rPr>
              <a:t>10 from </a:t>
            </a:r>
            <a:r>
              <a:rPr lang="en-US" sz="2400" b="1" dirty="0" err="1" smtClean="0">
                <a:latin typeface="Calibri Light" panose="020F0302020204030204" pitchFamily="34" charset="0"/>
              </a:rPr>
              <a:t>Bountify</a:t>
            </a:r>
            <a:r>
              <a:rPr lang="en-US" sz="2400" b="1" dirty="0" smtClean="0">
                <a:latin typeface="Calibri Light" panose="020F0302020204030204" pitchFamily="34" charset="0"/>
              </a:rPr>
              <a:t>, 20 found online.</a:t>
            </a:r>
            <a:endParaRPr lang="en-US" sz="2400" b="1" baseline="-25000" dirty="0">
              <a:latin typeface="Calibri Light" panose="020F0302020204030204" pitchFamily="34" charset="0"/>
            </a:endParaRPr>
          </a:p>
        </p:txBody>
      </p:sp>
      <p:sp>
        <p:nvSpPr>
          <p:cNvPr id="70" name="Rounded Rectangular Callout 69"/>
          <p:cNvSpPr/>
          <p:nvPr/>
        </p:nvSpPr>
        <p:spPr>
          <a:xfrm>
            <a:off x="2779433" y="3488820"/>
            <a:ext cx="2326076" cy="1063185"/>
          </a:xfrm>
          <a:prstGeom prst="wedgeRoundRectCallout">
            <a:avLst>
              <a:gd name="adj1" fmla="val 61339"/>
              <a:gd name="adj2" fmla="val 4762"/>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465 experiments (pairs)</a:t>
            </a:r>
          </a:p>
        </p:txBody>
      </p:sp>
      <p:sp>
        <p:nvSpPr>
          <p:cNvPr id="80" name="Rounded Rectangular Callout 79"/>
          <p:cNvSpPr/>
          <p:nvPr/>
        </p:nvSpPr>
        <p:spPr>
          <a:xfrm>
            <a:off x="2915900" y="2174915"/>
            <a:ext cx="1371350" cy="393393"/>
          </a:xfrm>
          <a:prstGeom prst="wedgeRoundRectCallout">
            <a:avLst>
              <a:gd name="adj1" fmla="val -46191"/>
              <a:gd name="adj2" fmla="val 126085"/>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alibri Light" panose="020F0302020204030204" pitchFamily="34" charset="0"/>
              </a:rPr>
              <a:t>72+ / 90-</a:t>
            </a:r>
            <a:endParaRPr lang="en-US" sz="2400" baseline="-25000" dirty="0">
              <a:latin typeface="Calibri Light" panose="020F0302020204030204" pitchFamily="34" charset="0"/>
            </a:endParaRPr>
          </a:p>
        </p:txBody>
      </p:sp>
      <p:sp>
        <p:nvSpPr>
          <p:cNvPr id="41" name="TextBox 40"/>
          <p:cNvSpPr txBox="1"/>
          <p:nvPr/>
        </p:nvSpPr>
        <p:spPr>
          <a:xfrm>
            <a:off x="8371080" y="3001174"/>
            <a:ext cx="2144889" cy="954107"/>
          </a:xfrm>
          <a:prstGeom prst="rect">
            <a:avLst/>
          </a:prstGeom>
          <a:noFill/>
        </p:spPr>
        <p:txBody>
          <a:bodyPr wrap="square" rtlCol="0">
            <a:spAutoFit/>
          </a:bodyPr>
          <a:lstStyle/>
          <a:p>
            <a:pPr algn="ctr"/>
            <a:r>
              <a:rPr lang="en-US" sz="2800" dirty="0" smtClean="0">
                <a:latin typeface="Calibri Light" panose="020F0302020204030204" pitchFamily="34" charset="0"/>
              </a:rPr>
              <a:t>Evolution</a:t>
            </a:r>
          </a:p>
          <a:p>
            <a:pPr algn="ctr"/>
            <a:r>
              <a:rPr lang="en-US" sz="2800" dirty="0" smtClean="0">
                <a:latin typeface="Calibri Light" panose="020F0302020204030204" pitchFamily="34" charset="0"/>
              </a:rPr>
              <a:t>Process</a:t>
            </a:r>
            <a:endParaRPr lang="en-US" sz="2800" dirty="0">
              <a:latin typeface="Calibri Light" panose="020F0302020204030204" pitchFamily="34" charset="0"/>
            </a:endParaRPr>
          </a:p>
        </p:txBody>
      </p:sp>
      <p:sp>
        <p:nvSpPr>
          <p:cNvPr id="81" name="Rounded Rectangular Callout 80"/>
          <p:cNvSpPr/>
          <p:nvPr/>
        </p:nvSpPr>
        <p:spPr>
          <a:xfrm>
            <a:off x="8181250" y="2681426"/>
            <a:ext cx="2349833" cy="1666517"/>
          </a:xfrm>
          <a:prstGeom prst="wedgeRoundRectCallout">
            <a:avLst>
              <a:gd name="adj1" fmla="val 42813"/>
              <a:gd name="adj2" fmla="val 14454"/>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smtClean="0">
                <a:latin typeface="Calibri Light" panose="020F0302020204030204" pitchFamily="34" charset="0"/>
              </a:rPr>
              <a:t>Results measured:</a:t>
            </a:r>
          </a:p>
          <a:p>
            <a:pPr marL="342900" indent="-342900">
              <a:buFont typeface="Arial" panose="020B0604020202020204" pitchFamily="34" charset="0"/>
              <a:buChar char="•"/>
            </a:pPr>
            <a:r>
              <a:rPr lang="en-US" sz="2000" b="1" dirty="0" smtClean="0">
                <a:latin typeface="Calibri Light" panose="020F0302020204030204" pitchFamily="34" charset="0"/>
              </a:rPr>
              <a:t>Boost in fitness </a:t>
            </a:r>
          </a:p>
          <a:p>
            <a:pPr marL="342900" indent="-342900">
              <a:buFont typeface="Arial" panose="020B0604020202020204" pitchFamily="34" charset="0"/>
              <a:buChar char="•"/>
            </a:pPr>
            <a:r>
              <a:rPr lang="en-US" sz="2000" b="1" dirty="0" err="1" smtClean="0">
                <a:latin typeface="Calibri Light" panose="020F0302020204030204" pitchFamily="34" charset="0"/>
              </a:rPr>
              <a:t>Mturk</a:t>
            </a:r>
            <a:r>
              <a:rPr lang="en-US" sz="2000" b="1" dirty="0" smtClean="0">
                <a:latin typeface="Calibri Light" panose="020F0302020204030204" pitchFamily="34" charset="0"/>
              </a:rPr>
              <a:t> costs</a:t>
            </a:r>
          </a:p>
          <a:p>
            <a:pPr marL="342900" indent="-342900">
              <a:buFont typeface="Arial" panose="020B0604020202020204" pitchFamily="34" charset="0"/>
              <a:buChar char="•"/>
            </a:pPr>
            <a:r>
              <a:rPr lang="en-US" sz="2000" b="1" dirty="0" smtClean="0">
                <a:latin typeface="Calibri Light" panose="020F0302020204030204" pitchFamily="34" charset="0"/>
              </a:rPr>
              <a:t>Worker latency</a:t>
            </a:r>
          </a:p>
          <a:p>
            <a:pPr marL="342900" indent="-342900">
              <a:buFont typeface="Arial" panose="020B0604020202020204" pitchFamily="34" charset="0"/>
              <a:buChar char="•"/>
            </a:pPr>
            <a:r>
              <a:rPr lang="en-US" sz="2000" b="1" dirty="0" smtClean="0">
                <a:latin typeface="Calibri Light" panose="020F0302020204030204" pitchFamily="34" charset="0"/>
              </a:rPr>
              <a:t>Running times</a:t>
            </a:r>
            <a:endParaRPr lang="en-US" sz="2000" b="1" dirty="0">
              <a:latin typeface="Calibri Light" panose="020F0302020204030204" pitchFamily="34" charset="0"/>
            </a:endParaRPr>
          </a:p>
        </p:txBody>
      </p:sp>
      <p:sp>
        <p:nvSpPr>
          <p:cNvPr id="5" name="TextBox 4"/>
          <p:cNvSpPr txBox="1"/>
          <p:nvPr/>
        </p:nvSpPr>
        <p:spPr>
          <a:xfrm>
            <a:off x="6579931" y="159114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20482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uiExpand="1">
        <p:bldAsOne/>
      </p:bldGraphic>
      <p:bldP spid="69" grpId="0" animBg="1"/>
      <p:bldP spid="70" grpId="0" animBg="1"/>
      <p:bldP spid="80" grpId="0" animBg="1"/>
      <p:bldP spid="41" grpId="0"/>
      <p:bldP spid="8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rainingFitnessBoxplot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322" y="1419809"/>
            <a:ext cx="8645722" cy="5763815"/>
          </a:xfrm>
          <a:prstGeom prst="rect">
            <a:avLst/>
          </a:prstGeom>
        </p:spPr>
      </p:pic>
      <p:sp>
        <p:nvSpPr>
          <p:cNvPr id="2" name="Title 1"/>
          <p:cNvSpPr>
            <a:spLocks noGrp="1"/>
          </p:cNvSpPr>
          <p:nvPr>
            <p:ph type="title"/>
          </p:nvPr>
        </p:nvSpPr>
        <p:spPr/>
        <p:txBody>
          <a:bodyPr/>
          <a:lstStyle/>
          <a:p>
            <a:r>
              <a:rPr lang="en-US" dirty="0" smtClean="0"/>
              <a:t>Final Fitness After Boosting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25</a:t>
            </a:fld>
            <a:endParaRPr lang="en-US" dirty="0"/>
          </a:p>
        </p:txBody>
      </p:sp>
      <p:sp>
        <p:nvSpPr>
          <p:cNvPr id="3" name="Rounded Rectangular Callout 2"/>
          <p:cNvSpPr/>
          <p:nvPr/>
        </p:nvSpPr>
        <p:spPr>
          <a:xfrm>
            <a:off x="7652774" y="5687298"/>
            <a:ext cx="3929626" cy="907554"/>
          </a:xfrm>
          <a:prstGeom prst="wedgeRoundRectCallout">
            <a:avLst>
              <a:gd name="adj1" fmla="val -594"/>
              <a:gd name="adj2" fmla="val -245402"/>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Positive boost</a:t>
            </a:r>
            <a:endParaRPr lang="en-US" sz="2800" b="1" dirty="0">
              <a:latin typeface="Calibri Light" panose="020F0302020204030204" pitchFamily="34" charset="0"/>
            </a:endParaRPr>
          </a:p>
        </p:txBody>
      </p:sp>
      <p:sp>
        <p:nvSpPr>
          <p:cNvPr id="10" name="Rounded Rectangular Callout 9"/>
          <p:cNvSpPr/>
          <p:nvPr/>
        </p:nvSpPr>
        <p:spPr>
          <a:xfrm>
            <a:off x="8569336" y="653845"/>
            <a:ext cx="3013064" cy="870155"/>
          </a:xfrm>
          <a:prstGeom prst="wedgeRoundRectCallout">
            <a:avLst>
              <a:gd name="adj1" fmla="val -21067"/>
              <a:gd name="adj2" fmla="val 120255"/>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Final fitness </a:t>
            </a:r>
          </a:p>
          <a:p>
            <a:pPr algn="ctr"/>
            <a:r>
              <a:rPr lang="en-US" sz="2800" b="1" dirty="0" smtClean="0">
                <a:latin typeface="Calibri Light" panose="020F0302020204030204" pitchFamily="34" charset="0"/>
              </a:rPr>
              <a:t>upwards of 90%</a:t>
            </a:r>
            <a:endParaRPr lang="en-US" sz="2800" b="1" dirty="0">
              <a:latin typeface="Calibri Light" panose="020F0302020204030204" pitchFamily="34" charset="0"/>
            </a:endParaRPr>
          </a:p>
        </p:txBody>
      </p:sp>
      <p:pic>
        <p:nvPicPr>
          <p:cNvPr id="6" name="Picture 5" descr="Screen Shot 2014-12-24 at 12.59.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318" y="1499359"/>
            <a:ext cx="2060628" cy="5627564"/>
          </a:xfrm>
          <a:prstGeom prst="rect">
            <a:avLst/>
          </a:prstGeom>
        </p:spPr>
      </p:pic>
      <p:sp>
        <p:nvSpPr>
          <p:cNvPr id="8" name="Rectangle 7"/>
          <p:cNvSpPr/>
          <p:nvPr/>
        </p:nvSpPr>
        <p:spPr>
          <a:xfrm>
            <a:off x="5814823" y="2067911"/>
            <a:ext cx="596784" cy="304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8547602" y="3029243"/>
            <a:ext cx="1423966" cy="12646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355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experimental results (per pair)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0999578"/>
              </p:ext>
            </p:extLst>
          </p:nvPr>
        </p:nvGraphicFramePr>
        <p:xfrm>
          <a:off x="2120914" y="1626388"/>
          <a:ext cx="7750515" cy="2123440"/>
        </p:xfrm>
        <a:graphic>
          <a:graphicData uri="http://schemas.openxmlformats.org/drawingml/2006/table">
            <a:tbl>
              <a:tblPr firstRow="1" bandRow="1">
                <a:tableStyleId>{5C22544A-7EE6-4342-B048-85BDC9FD1C3A}</a:tableStyleId>
              </a:tblPr>
              <a:tblGrid>
                <a:gridCol w="905756"/>
                <a:gridCol w="2223254"/>
                <a:gridCol w="2318635"/>
                <a:gridCol w="2302870"/>
              </a:tblGrid>
              <a:tr h="370840">
                <a:tc>
                  <a:txBody>
                    <a:bodyPr/>
                    <a:lstStyle/>
                    <a:p>
                      <a:pPr algn="ctr"/>
                      <a:r>
                        <a:rPr lang="en-US" dirty="0" smtClean="0"/>
                        <a:t>Task</a:t>
                      </a:r>
                      <a:endParaRPr lang="en-US" dirty="0"/>
                    </a:p>
                  </a:txBody>
                  <a:tcPr/>
                </a:tc>
                <a:tc>
                  <a:txBody>
                    <a:bodyPr/>
                    <a:lstStyle/>
                    <a:p>
                      <a:pPr algn="ctr"/>
                      <a:r>
                        <a:rPr lang="en-US" dirty="0" smtClean="0"/>
                        <a:t>Mechanical</a:t>
                      </a:r>
                      <a:r>
                        <a:rPr lang="en-US" baseline="0" dirty="0" smtClean="0"/>
                        <a:t> T</a:t>
                      </a:r>
                      <a:r>
                        <a:rPr lang="en-US" dirty="0" smtClean="0"/>
                        <a:t>urk Latency (</a:t>
                      </a:r>
                      <a:r>
                        <a:rPr lang="en-US" dirty="0" err="1" smtClean="0"/>
                        <a:t>avg</a:t>
                      </a:r>
                      <a:r>
                        <a:rPr lang="en-US" dirty="0" smtClean="0"/>
                        <a:t>)</a:t>
                      </a:r>
                      <a:endParaRPr lang="en-US" dirty="0"/>
                    </a:p>
                  </a:txBody>
                  <a:tcPr/>
                </a:tc>
                <a:tc>
                  <a:txBody>
                    <a:bodyPr/>
                    <a:lstStyle/>
                    <a:p>
                      <a:pPr algn="ctr"/>
                      <a:r>
                        <a:rPr lang="en-US" dirty="0" smtClean="0"/>
                        <a:t>Total running time</a:t>
                      </a:r>
                      <a:r>
                        <a:rPr lang="en-US" baseline="0" dirty="0" smtClean="0"/>
                        <a:t> (</a:t>
                      </a:r>
                      <a:r>
                        <a:rPr lang="en-US" baseline="0" dirty="0" err="1" smtClean="0"/>
                        <a:t>avg</a:t>
                      </a:r>
                      <a:r>
                        <a:rPr lang="en-US" baseline="0" dirty="0" smtClean="0"/>
                        <a:t>)</a:t>
                      </a:r>
                      <a:endParaRPr lang="en-US" dirty="0"/>
                    </a:p>
                  </a:txBody>
                  <a:tcPr/>
                </a:tc>
                <a:tc>
                  <a:txBody>
                    <a:bodyPr/>
                    <a:lstStyle/>
                    <a:p>
                      <a:pPr algn="ctr"/>
                      <a:r>
                        <a:rPr lang="en-US" dirty="0" smtClean="0"/>
                        <a:t>Mechanical Turk</a:t>
                      </a:r>
                      <a:r>
                        <a:rPr lang="en-US" baseline="0" dirty="0" smtClean="0"/>
                        <a:t> Cost (</a:t>
                      </a:r>
                      <a:r>
                        <a:rPr lang="en-US" baseline="0" dirty="0" err="1" smtClean="0"/>
                        <a:t>avg</a:t>
                      </a:r>
                      <a:r>
                        <a:rPr lang="en-US" baseline="0" dirty="0" smtClean="0"/>
                        <a:t>)</a:t>
                      </a:r>
                      <a:endParaRPr lang="en-US" dirty="0"/>
                    </a:p>
                  </a:txBody>
                  <a:tcPr/>
                </a:tc>
              </a:tr>
              <a:tr h="370840">
                <a:tc>
                  <a:txBody>
                    <a:bodyPr/>
                    <a:lstStyle/>
                    <a:p>
                      <a:r>
                        <a:rPr lang="en-US" dirty="0" smtClean="0"/>
                        <a:t>Phone</a:t>
                      </a:r>
                    </a:p>
                  </a:txBody>
                  <a:tcPr/>
                </a:tc>
                <a:tc>
                  <a:txBody>
                    <a:bodyPr/>
                    <a:lstStyle/>
                    <a:p>
                      <a:pPr algn="r"/>
                      <a:r>
                        <a:rPr lang="en-US" dirty="0" smtClean="0"/>
                        <a:t>8</a:t>
                      </a:r>
                      <a:r>
                        <a:rPr lang="en-US" baseline="0" dirty="0" smtClean="0"/>
                        <a:t> minutes</a:t>
                      </a:r>
                      <a:endParaRPr lang="en-US" dirty="0"/>
                    </a:p>
                  </a:txBody>
                  <a:tcPr/>
                </a:tc>
                <a:tc>
                  <a:txBody>
                    <a:bodyPr/>
                    <a:lstStyle/>
                    <a:p>
                      <a:pPr algn="r"/>
                      <a:r>
                        <a:rPr lang="en-US" dirty="0" smtClean="0"/>
                        <a:t>25 minutes</a:t>
                      </a:r>
                      <a:endParaRPr lang="en-US" dirty="0"/>
                    </a:p>
                  </a:txBody>
                  <a:tcPr/>
                </a:tc>
                <a:tc>
                  <a:txBody>
                    <a:bodyPr/>
                    <a:lstStyle/>
                    <a:p>
                      <a:pPr algn="r"/>
                      <a:r>
                        <a:rPr lang="en-US" dirty="0" smtClean="0"/>
                        <a:t>0.41 $</a:t>
                      </a:r>
                      <a:endParaRPr lang="en-US" dirty="0"/>
                    </a:p>
                  </a:txBody>
                  <a:tcPr/>
                </a:tc>
              </a:tr>
              <a:tr h="370840">
                <a:tc>
                  <a:txBody>
                    <a:bodyPr/>
                    <a:lstStyle/>
                    <a:p>
                      <a:r>
                        <a:rPr lang="en-US" dirty="0" smtClean="0"/>
                        <a:t>Date</a:t>
                      </a:r>
                      <a:endParaRPr lang="en-US" dirty="0"/>
                    </a:p>
                  </a:txBody>
                  <a:tcPr/>
                </a:tc>
                <a:tc>
                  <a:txBody>
                    <a:bodyPr/>
                    <a:lstStyle/>
                    <a:p>
                      <a:pPr algn="r"/>
                      <a:r>
                        <a:rPr lang="en-US" dirty="0" smtClean="0"/>
                        <a:t>30 minutes</a:t>
                      </a:r>
                      <a:endParaRPr lang="en-US" dirty="0"/>
                    </a:p>
                  </a:txBody>
                  <a:tcPr/>
                </a:tc>
                <a:tc>
                  <a:txBody>
                    <a:bodyPr/>
                    <a:lstStyle/>
                    <a:p>
                      <a:pPr algn="r"/>
                      <a:r>
                        <a:rPr lang="en-US" dirty="0" smtClean="0"/>
                        <a:t>55 minutes</a:t>
                      </a:r>
                      <a:endParaRPr lang="en-US" dirty="0"/>
                    </a:p>
                  </a:txBody>
                  <a:tcPr/>
                </a:tc>
                <a:tc>
                  <a:txBody>
                    <a:bodyPr/>
                    <a:lstStyle/>
                    <a:p>
                      <a:pPr algn="r"/>
                      <a:r>
                        <a:rPr lang="en-US" dirty="0" smtClean="0"/>
                        <a:t>2.59 $</a:t>
                      </a:r>
                      <a:endParaRPr lang="en-US" dirty="0"/>
                    </a:p>
                  </a:txBody>
                  <a:tcPr/>
                </a:tc>
              </a:tr>
              <a:tr h="370840">
                <a:tc>
                  <a:txBody>
                    <a:bodyPr/>
                    <a:lstStyle/>
                    <a:p>
                      <a:r>
                        <a:rPr lang="en-US" dirty="0" smtClean="0"/>
                        <a:t>Email</a:t>
                      </a:r>
                      <a:endParaRPr lang="en-US" dirty="0"/>
                    </a:p>
                  </a:txBody>
                  <a:tcPr/>
                </a:tc>
                <a:tc>
                  <a:txBody>
                    <a:bodyPr/>
                    <a:lstStyle/>
                    <a:p>
                      <a:pPr algn="r"/>
                      <a:r>
                        <a:rPr lang="en-US" dirty="0" smtClean="0"/>
                        <a:t>11 minutes</a:t>
                      </a:r>
                      <a:endParaRPr lang="en-US" dirty="0"/>
                    </a:p>
                  </a:txBody>
                  <a:tcPr/>
                </a:tc>
                <a:tc>
                  <a:txBody>
                    <a:bodyPr/>
                    <a:lstStyle/>
                    <a:p>
                      <a:pPr algn="r"/>
                      <a:r>
                        <a:rPr lang="en-US" dirty="0" smtClean="0"/>
                        <a:t>17 minutes</a:t>
                      </a:r>
                      <a:endParaRPr lang="en-US" dirty="0"/>
                    </a:p>
                  </a:txBody>
                  <a:tcPr/>
                </a:tc>
                <a:tc>
                  <a:txBody>
                    <a:bodyPr/>
                    <a:lstStyle/>
                    <a:p>
                      <a:pPr algn="r"/>
                      <a:r>
                        <a:rPr lang="en-US" dirty="0" smtClean="0"/>
                        <a:t>0.50 $</a:t>
                      </a:r>
                      <a:endParaRPr lang="en-US" dirty="0"/>
                    </a:p>
                  </a:txBody>
                  <a:tcPr/>
                </a:tc>
              </a:tr>
              <a:tr h="370840">
                <a:tc>
                  <a:txBody>
                    <a:bodyPr/>
                    <a:lstStyle/>
                    <a:p>
                      <a:r>
                        <a:rPr lang="en-US" dirty="0" smtClean="0"/>
                        <a:t>URL</a:t>
                      </a:r>
                      <a:endParaRPr lang="en-US" dirty="0"/>
                    </a:p>
                  </a:txBody>
                  <a:tcPr/>
                </a:tc>
                <a:tc>
                  <a:txBody>
                    <a:bodyPr/>
                    <a:lstStyle/>
                    <a:p>
                      <a:pPr algn="r"/>
                      <a:r>
                        <a:rPr lang="en-US" dirty="0" smtClean="0"/>
                        <a:t>30 minutes</a:t>
                      </a:r>
                      <a:endParaRPr lang="en-US" dirty="0"/>
                    </a:p>
                  </a:txBody>
                  <a:tcPr/>
                </a:tc>
                <a:tc>
                  <a:txBody>
                    <a:bodyPr/>
                    <a:lstStyle/>
                    <a:p>
                      <a:pPr algn="r"/>
                      <a:r>
                        <a:rPr lang="en-US" dirty="0" smtClean="0"/>
                        <a:t>70 minutes</a:t>
                      </a:r>
                      <a:endParaRPr lang="en-US" dirty="0"/>
                    </a:p>
                  </a:txBody>
                  <a:tcPr/>
                </a:tc>
                <a:tc>
                  <a:txBody>
                    <a:bodyPr/>
                    <a:lstStyle/>
                    <a:p>
                      <a:pPr algn="r"/>
                      <a:r>
                        <a:rPr lang="en-US" dirty="0" smtClean="0"/>
                        <a:t>3.00 $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sp>
        <p:nvSpPr>
          <p:cNvPr id="7" name="Content Placeholder 3"/>
          <p:cNvSpPr txBox="1">
            <a:spLocks/>
          </p:cNvSpPr>
          <p:nvPr/>
        </p:nvSpPr>
        <p:spPr>
          <a:xfrm>
            <a:off x="701244" y="4043372"/>
            <a:ext cx="5266431" cy="259530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Light" panose="020F03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Light" panose="020F03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Light" panose="020F03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Light" panose="020F03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Light" panose="020F03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dirty="0" smtClean="0"/>
              <a:t>We run up to 10 generations </a:t>
            </a:r>
          </a:p>
          <a:p>
            <a:r>
              <a:rPr lang="en-US" sz="2800" dirty="0" smtClean="0"/>
              <a:t>Often 5 or 6 generations are enough to hit plateau </a:t>
            </a:r>
          </a:p>
        </p:txBody>
      </p:sp>
      <p:sp>
        <p:nvSpPr>
          <p:cNvPr id="8" name="Content Placeholder 3"/>
          <p:cNvSpPr txBox="1">
            <a:spLocks/>
          </p:cNvSpPr>
          <p:nvPr/>
        </p:nvSpPr>
        <p:spPr>
          <a:xfrm>
            <a:off x="6470148" y="4038644"/>
            <a:ext cx="5266431" cy="331428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Light" panose="020F03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Light" panose="020F03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Light" panose="020F03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Light" panose="020F03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Light" panose="020F03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dirty="0" smtClean="0"/>
              <a:t>Classification tasks given in batches</a:t>
            </a:r>
          </a:p>
          <a:p>
            <a:r>
              <a:rPr lang="en-US" sz="2800" dirty="0" smtClean="0"/>
              <a:t>We hire 5 workers per batch</a:t>
            </a:r>
          </a:p>
        </p:txBody>
      </p:sp>
      <p:sp>
        <p:nvSpPr>
          <p:cNvPr id="9" name="Rectangle 8"/>
          <p:cNvSpPr/>
          <p:nvPr/>
        </p:nvSpPr>
        <p:spPr>
          <a:xfrm>
            <a:off x="3063547" y="2265268"/>
            <a:ext cx="2186377" cy="14534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5245219" y="2260539"/>
            <a:ext cx="2335096" cy="14534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p:cNvSpPr/>
          <p:nvPr/>
        </p:nvSpPr>
        <p:spPr>
          <a:xfrm>
            <a:off x="7575610" y="2260539"/>
            <a:ext cx="2295819" cy="14534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53397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11309131" cy="990600"/>
          </a:xfrm>
        </p:spPr>
        <p:txBody>
          <a:bodyPr>
            <a:normAutofit/>
          </a:bodyPr>
          <a:lstStyle/>
          <a:p>
            <a:r>
              <a:rPr lang="en-US" sz="4800" dirty="0" smtClean="0"/>
              <a:t>Potential </a:t>
            </a:r>
            <a:r>
              <a:rPr lang="en-US" sz="4800" dirty="0" err="1" smtClean="0"/>
              <a:t>Appliction</a:t>
            </a:r>
            <a:r>
              <a:rPr lang="en-US" sz="4800" dirty="0" smtClean="0"/>
              <a:t>: Sanitizers</a:t>
            </a:r>
            <a:endParaRPr lang="en-US" sz="4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341984154"/>
              </p:ext>
            </p:extLst>
          </p:nvPr>
        </p:nvGraphicFramePr>
        <p:xfrm>
          <a:off x="6343403" y="1646077"/>
          <a:ext cx="53848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pPr/>
              <a:t>27</a:t>
            </a:fld>
            <a:endParaRPr lang="en-US" dirty="0"/>
          </a:p>
        </p:txBody>
      </p:sp>
      <p:sp>
        <p:nvSpPr>
          <p:cNvPr id="5" name="Content Placeholder 4"/>
          <p:cNvSpPr>
            <a:spLocks noGrp="1"/>
          </p:cNvSpPr>
          <p:nvPr>
            <p:ph sz="half" idx="2"/>
          </p:nvPr>
        </p:nvSpPr>
        <p:spPr>
          <a:xfrm>
            <a:off x="331189" y="1709928"/>
            <a:ext cx="5384800" cy="3688870"/>
          </a:xfrm>
        </p:spPr>
        <p:txBody>
          <a:bodyPr>
            <a:normAutofit/>
          </a:bodyPr>
          <a:lstStyle/>
          <a:p>
            <a:r>
              <a:rPr lang="en-US" sz="3200" dirty="0" smtClean="0"/>
              <a:t>Sanitizers for Security</a:t>
            </a:r>
          </a:p>
          <a:p>
            <a:pPr lvl="1"/>
            <a:r>
              <a:rPr lang="en-US" sz="2800" dirty="0" smtClean="0"/>
              <a:t>String sanitization functions on untrusted data</a:t>
            </a:r>
          </a:p>
          <a:p>
            <a:pPr lvl="1"/>
            <a:r>
              <a:rPr lang="en-US" sz="2800" dirty="0" smtClean="0"/>
              <a:t>Can be modeled </a:t>
            </a:r>
            <a:r>
              <a:rPr lang="en-US" sz="2800" dirty="0"/>
              <a:t>as t</a:t>
            </a:r>
            <a:r>
              <a:rPr lang="en-US" sz="2800" dirty="0" smtClean="0"/>
              <a:t>ransducers (automata with output)</a:t>
            </a:r>
          </a:p>
          <a:p>
            <a:pPr lvl="1"/>
            <a:endParaRPr lang="en-US" dirty="0" smtClean="0"/>
          </a:p>
        </p:txBody>
      </p:sp>
      <p:sp>
        <p:nvSpPr>
          <p:cNvPr id="7" name="Content Placeholder 5"/>
          <p:cNvSpPr txBox="1">
            <a:spLocks/>
          </p:cNvSpPr>
          <p:nvPr/>
        </p:nvSpPr>
        <p:spPr>
          <a:xfrm>
            <a:off x="13095111" y="3638447"/>
            <a:ext cx="5994400" cy="143991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Light" panose="020F03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Light" panose="020F03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Calibri Light" panose="020F03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Calibri Light" panose="020F03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Calibri Light" panose="020F03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1000" dirty="0" smtClean="0">
                <a:latin typeface="Consolas" panose="020B0609020204030204" pitchFamily="49" charset="0"/>
                <a:cs typeface="Consolas" panose="020B0609020204030204" pitchFamily="49" charset="0"/>
              </a:rPr>
              <a:t>program sanitize(t);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string s;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s := </a:t>
            </a:r>
            <a:r>
              <a:rPr lang="en-US" sz="1000" dirty="0" err="1" smtClean="0">
                <a:latin typeface="Consolas" panose="020B0609020204030204" pitchFamily="49" charset="0"/>
                <a:cs typeface="Consolas" panose="020B0609020204030204" pitchFamily="49" charset="0"/>
              </a:rPr>
              <a:t>iter</a:t>
            </a:r>
            <a:r>
              <a:rPr lang="en-US" sz="1000" dirty="0" smtClean="0">
                <a:latin typeface="Consolas" panose="020B0609020204030204" pitchFamily="49" charset="0"/>
                <a:cs typeface="Consolas" panose="020B0609020204030204" pitchFamily="49" charset="0"/>
              </a:rPr>
              <a:t>(c in t) {b := false;}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case (!(b) &amp;&amp; ((c == '\'') || (c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b := false;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(c);</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case (c ==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b := !(b);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(c);</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case (true)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b := false;</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(c);</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return s;</a:t>
            </a:r>
            <a:endParaRPr lang="en-US" sz="1000" dirty="0">
              <a:latin typeface="Consolas" panose="020B0609020204030204" pitchFamily="49" charset="0"/>
              <a:cs typeface="Consolas" panose="020B0609020204030204" pitchFamily="49" charset="0"/>
            </a:endParaRPr>
          </a:p>
        </p:txBody>
      </p:sp>
      <p:sp>
        <p:nvSpPr>
          <p:cNvPr id="6" name="Rectangle 5"/>
          <p:cNvSpPr/>
          <p:nvPr/>
        </p:nvSpPr>
        <p:spPr>
          <a:xfrm>
            <a:off x="1057206" y="5206446"/>
            <a:ext cx="13081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 name="Rectangle 7"/>
          <p:cNvSpPr/>
          <p:nvPr/>
        </p:nvSpPr>
        <p:spPr>
          <a:xfrm>
            <a:off x="3330506" y="5206446"/>
            <a:ext cx="13081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Right Arrow 8"/>
          <p:cNvSpPr/>
          <p:nvPr/>
        </p:nvSpPr>
        <p:spPr>
          <a:xfrm>
            <a:off x="2568506" y="5466796"/>
            <a:ext cx="673100" cy="120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470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smtClean="0"/>
              <a:t>Conclusions</a:t>
            </a:r>
            <a:endParaRPr lang="en-US" sz="6000" b="1" dirty="0"/>
          </a:p>
        </p:txBody>
      </p:sp>
      <p:sp>
        <p:nvSpPr>
          <p:cNvPr id="4" name="Content Placeholder 3"/>
          <p:cNvSpPr>
            <a:spLocks noGrp="1"/>
          </p:cNvSpPr>
          <p:nvPr>
            <p:ph sz="half" idx="1"/>
          </p:nvPr>
        </p:nvSpPr>
        <p:spPr>
          <a:xfrm>
            <a:off x="609600" y="1673352"/>
            <a:ext cx="5266431" cy="3314284"/>
          </a:xfrm>
        </p:spPr>
        <p:txBody>
          <a:bodyPr>
            <a:normAutofit fontScale="92500" lnSpcReduction="20000"/>
          </a:bodyPr>
          <a:lstStyle/>
          <a:p>
            <a:r>
              <a:rPr lang="en-US" dirty="0" smtClean="0"/>
              <a:t>Programs that implement non-trivial tasks can be crowd-sourced effectively</a:t>
            </a:r>
          </a:p>
          <a:p>
            <a:r>
              <a:rPr lang="en-US" sz="2800" dirty="0" smtClean="0"/>
              <a:t>We focus on tasks that defy easy specification and involve controversy</a:t>
            </a:r>
          </a:p>
          <a:p>
            <a:r>
              <a:rPr lang="en-US" b="1" dirty="0" err="1" smtClean="0"/>
              <a:t>CrowdBoost</a:t>
            </a:r>
            <a:r>
              <a:rPr lang="en-US" b="1" dirty="0" smtClean="0"/>
              <a:t>:</a:t>
            </a:r>
            <a:r>
              <a:rPr lang="en-US" dirty="0" smtClean="0"/>
              <a:t> use genetic programming, to produce an improvement in quality of </a:t>
            </a:r>
            <a:r>
              <a:rPr lang="en-US" dirty="0" err="1" smtClean="0"/>
              <a:t>crowdsourced</a:t>
            </a:r>
            <a:r>
              <a:rPr lang="en-US" dirty="0" smtClean="0"/>
              <a:t> programs</a:t>
            </a:r>
            <a:endParaRPr lang="en-US" sz="2800" i="1" dirty="0" smtClean="0"/>
          </a:p>
        </p:txBody>
      </p:sp>
      <p:sp>
        <p:nvSpPr>
          <p:cNvPr id="5" name="Content Placeholder 4"/>
          <p:cNvSpPr>
            <a:spLocks noGrp="1"/>
          </p:cNvSpPr>
          <p:nvPr>
            <p:ph sz="half" idx="2"/>
          </p:nvPr>
        </p:nvSpPr>
        <p:spPr>
          <a:xfrm>
            <a:off x="6197599" y="1673352"/>
            <a:ext cx="5834743" cy="4718304"/>
          </a:xfrm>
        </p:spPr>
        <p:txBody>
          <a:bodyPr>
            <a:normAutofit fontScale="92500" lnSpcReduction="20000"/>
          </a:bodyPr>
          <a:lstStyle/>
          <a:p>
            <a:r>
              <a:rPr lang="en-US" sz="3200" dirty="0"/>
              <a:t>Experiments with regular </a:t>
            </a:r>
            <a:r>
              <a:rPr lang="en-US" sz="3200" dirty="0" smtClean="0"/>
              <a:t>expressions</a:t>
            </a:r>
          </a:p>
          <a:p>
            <a:r>
              <a:rPr lang="en-US" sz="3200" dirty="0" smtClean="0"/>
              <a:t>Tested on 4 complex tasks</a:t>
            </a:r>
          </a:p>
          <a:p>
            <a:pPr lvl="1"/>
            <a:r>
              <a:rPr lang="en-US" dirty="0" smtClean="0"/>
              <a:t>Phone numbers, Dates, Emails, URLs</a:t>
            </a:r>
            <a:endParaRPr lang="en-US" dirty="0"/>
          </a:p>
          <a:p>
            <a:r>
              <a:rPr lang="en-US" sz="3200" dirty="0" smtClean="0"/>
              <a:t>Considered pairs of regexes from </a:t>
            </a:r>
            <a:r>
              <a:rPr lang="en-US" sz="3200" dirty="0" err="1" smtClean="0"/>
              <a:t>Bountify</a:t>
            </a:r>
            <a:r>
              <a:rPr lang="en-US" sz="3200" dirty="0" smtClean="0"/>
              <a:t>, </a:t>
            </a:r>
            <a:r>
              <a:rPr lang="en-US" sz="3200" dirty="0" err="1" smtClean="0"/>
              <a:t>RegexLib</a:t>
            </a:r>
            <a:r>
              <a:rPr lang="en-US" sz="3200" dirty="0" smtClean="0"/>
              <a:t>, etc.</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44183616"/>
              </p:ext>
            </p:extLst>
          </p:nvPr>
        </p:nvGraphicFramePr>
        <p:xfrm>
          <a:off x="5754118" y="4806026"/>
          <a:ext cx="6212172" cy="1584960"/>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2417235"/>
                <a:gridCol w="3794937"/>
              </a:tblGrid>
              <a:tr h="370840">
                <a:tc>
                  <a:txBody>
                    <a:bodyPr/>
                    <a:lstStyle/>
                    <a:p>
                      <a:r>
                        <a:rPr lang="en-US" sz="2000" dirty="0" smtClean="0"/>
                        <a:t>CONSISTENT </a:t>
                      </a:r>
                      <a:r>
                        <a:rPr lang="en-US" sz="2000" baseline="0" dirty="0" smtClean="0"/>
                        <a:t>BOOSTS</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800" dirty="0" smtClean="0"/>
                        <a:t>0.12 -0.28 median</a:t>
                      </a:r>
                      <a:r>
                        <a:rPr lang="en-US" sz="1800" baseline="0" dirty="0" smtClean="0"/>
                        <a:t> </a:t>
                      </a:r>
                      <a:r>
                        <a:rPr lang="en-US" sz="1800" dirty="0" smtClean="0"/>
                        <a:t>increase in fitness</a:t>
                      </a:r>
                      <a:endParaRPr lang="en-US"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2000" dirty="0" smtClean="0"/>
                        <a:t>MTURK LATENCY</a:t>
                      </a:r>
                      <a:endParaRPr lang="en-US" sz="2000" dirty="0"/>
                    </a:p>
                  </a:txBody>
                  <a:tcPr>
                    <a:lnL w="12700" cap="flat" cmpd="sng" algn="ctr">
                      <a:solidFill>
                        <a:schemeClr val="tx1"/>
                      </a:solidFill>
                      <a:prstDash val="solid"/>
                      <a:round/>
                      <a:headEnd type="none" w="med" len="med"/>
                      <a:tailEnd type="none" w="med" len="med"/>
                    </a:lnL>
                  </a:tcPr>
                </a:tc>
                <a:tc>
                  <a:txBody>
                    <a:bodyPr/>
                    <a:lstStyle/>
                    <a:p>
                      <a:r>
                        <a:rPr lang="en-US" sz="1800" dirty="0" smtClean="0"/>
                        <a:t>8 – 37 minutes per iteration</a:t>
                      </a:r>
                      <a:endParaRPr lang="en-US" sz="1800"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RUNNING TIME</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r>
                        <a:rPr lang="en-US" sz="1800" baseline="0" dirty="0" smtClean="0"/>
                        <a:t> minutes to 2 hours</a:t>
                      </a:r>
                      <a:endParaRPr lang="en-US" sz="1800"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MTURK COSTS</a:t>
                      </a:r>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$0.41 to $3.00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0892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bACKUP</a:t>
            </a:r>
            <a:endParaRPr lang="en-US" dirty="0"/>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29</a:t>
            </a:fld>
            <a:endParaRPr lang="en-US" dirty="0"/>
          </a:p>
        </p:txBody>
      </p:sp>
    </p:spTree>
    <p:extLst>
      <p:ext uri="{BB962C8B-B14F-4D97-AF65-F5344CB8AC3E}">
        <p14:creationId xmlns:p14="http://schemas.microsoft.com/office/powerpoint/2010/main" val="4154911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Insight for Crowd-Sourcing of Programs</a:t>
            </a:r>
            <a:endParaRPr lang="en-US" dirty="0"/>
          </a:p>
        </p:txBody>
      </p:sp>
      <p:sp>
        <p:nvSpPr>
          <p:cNvPr id="6" name="Text Placeholder 5"/>
          <p:cNvSpPr>
            <a:spLocks noGrp="1"/>
          </p:cNvSpPr>
          <p:nvPr>
            <p:ph type="body" idx="1"/>
          </p:nvPr>
        </p:nvSpPr>
        <p:spPr/>
        <p:txBody>
          <a:bodyPr>
            <a:normAutofit/>
          </a:bodyPr>
          <a:lstStyle/>
          <a:p>
            <a:r>
              <a:rPr lang="en-US" sz="2800" b="1" dirty="0" smtClean="0"/>
              <a:t>Regular expressions</a:t>
            </a:r>
            <a:endParaRPr lang="en-US" sz="2800" b="1" dirty="0"/>
          </a:p>
        </p:txBody>
      </p:sp>
      <p:sp>
        <p:nvSpPr>
          <p:cNvPr id="3" name="Content Placeholder 2"/>
          <p:cNvSpPr>
            <a:spLocks noGrp="1"/>
          </p:cNvSpPr>
          <p:nvPr>
            <p:ph sz="half" idx="2"/>
          </p:nvPr>
        </p:nvSpPr>
        <p:spPr/>
        <p:txBody>
          <a:bodyPr>
            <a:normAutofit/>
          </a:bodyPr>
          <a:lstStyle/>
          <a:p>
            <a:r>
              <a:rPr lang="en-US" dirty="0"/>
              <a:t>Most people get </a:t>
            </a:r>
            <a:r>
              <a:rPr lang="en-US" b="1" dirty="0"/>
              <a:t>easy cases</a:t>
            </a:r>
            <a:r>
              <a:rPr lang="en-US" dirty="0"/>
              <a:t> right</a:t>
            </a:r>
          </a:p>
          <a:p>
            <a:r>
              <a:rPr lang="en-US" dirty="0" smtClean="0"/>
              <a:t>People are good with positive examples </a:t>
            </a:r>
          </a:p>
          <a:p>
            <a:r>
              <a:rPr lang="en-US" dirty="0" smtClean="0"/>
              <a:t>…but bad at rejecting negative examples – </a:t>
            </a:r>
            <a:r>
              <a:rPr lang="en-US" dirty="0"/>
              <a:t>more permissive than they should be</a:t>
            </a:r>
          </a:p>
          <a:p>
            <a:r>
              <a:rPr lang="en-US" dirty="0"/>
              <a:t>However, </a:t>
            </a:r>
            <a:r>
              <a:rPr lang="en-US" b="1" dirty="0"/>
              <a:t>piecing together </a:t>
            </a:r>
            <a:r>
              <a:rPr lang="en-US" dirty="0"/>
              <a:t>different solutions will produce a </a:t>
            </a:r>
            <a:r>
              <a:rPr lang="en-US" dirty="0" smtClean="0"/>
              <a:t>good score </a:t>
            </a:r>
            <a:r>
              <a:rPr lang="en-US" dirty="0"/>
              <a:t>on </a:t>
            </a:r>
            <a:r>
              <a:rPr lang="en-US" dirty="0" smtClean="0"/>
              <a:t>the examples </a:t>
            </a:r>
            <a:endParaRPr lang="en-US" dirty="0"/>
          </a:p>
          <a:p>
            <a:endParaRPr lang="en-US" dirty="0"/>
          </a:p>
        </p:txBody>
      </p:sp>
      <p:sp>
        <p:nvSpPr>
          <p:cNvPr id="7" name="Text Placeholder 6"/>
          <p:cNvSpPr>
            <a:spLocks noGrp="1"/>
          </p:cNvSpPr>
          <p:nvPr>
            <p:ph type="body" sz="quarter" idx="3"/>
          </p:nvPr>
        </p:nvSpPr>
        <p:spPr/>
        <p:txBody>
          <a:bodyPr>
            <a:normAutofit/>
          </a:bodyPr>
          <a:lstStyle/>
          <a:p>
            <a:r>
              <a:rPr lang="en-US" sz="2800" b="1" dirty="0" err="1" smtClean="0">
                <a:latin typeface="Calibri Light" panose="020F0302020204030204" pitchFamily="34" charset="0"/>
              </a:rPr>
              <a:t>CrowdBoost</a:t>
            </a:r>
            <a:endParaRPr lang="en-US" sz="2800" b="1" dirty="0">
              <a:latin typeface="Calibri Light" panose="020F0302020204030204" pitchFamily="34" charset="0"/>
            </a:endParaRPr>
          </a:p>
        </p:txBody>
      </p:sp>
      <p:sp>
        <p:nvSpPr>
          <p:cNvPr id="4" name="Content Placeholder 3"/>
          <p:cNvSpPr>
            <a:spLocks noGrp="1"/>
          </p:cNvSpPr>
          <p:nvPr>
            <p:ph sz="quarter" idx="4"/>
          </p:nvPr>
        </p:nvSpPr>
        <p:spPr/>
        <p:txBody>
          <a:bodyPr>
            <a:normAutofit/>
          </a:bodyPr>
          <a:lstStyle/>
          <a:p>
            <a:r>
              <a:rPr lang="en-US" dirty="0" smtClean="0"/>
              <a:t>In this project we apply this intuition to programs</a:t>
            </a:r>
          </a:p>
          <a:p>
            <a:r>
              <a:rPr lang="en-US" dirty="0" err="1" smtClean="0"/>
              <a:t>CrowdBoost</a:t>
            </a:r>
            <a:endParaRPr lang="en-US" dirty="0" smtClean="0"/>
          </a:p>
          <a:p>
            <a:pPr lvl="1"/>
            <a:r>
              <a:rPr lang="en-US" dirty="0" smtClean="0"/>
              <a:t>Crowd-source initial programs</a:t>
            </a:r>
          </a:p>
          <a:p>
            <a:pPr lvl="1"/>
            <a:r>
              <a:rPr lang="en-US" dirty="0" smtClean="0"/>
              <a:t>“Blend” them together</a:t>
            </a:r>
          </a:p>
          <a:p>
            <a:pPr lvl="1"/>
            <a:r>
              <a:rPr lang="en-US" dirty="0" smtClean="0"/>
              <a:t>Refine the result</a:t>
            </a:r>
          </a:p>
          <a:p>
            <a:r>
              <a:rPr lang="en-US" dirty="0" smtClean="0"/>
              <a:t>We call this </a:t>
            </a:r>
            <a:r>
              <a:rPr lang="en-US" b="1" i="1" dirty="0" smtClean="0"/>
              <a:t>program boosting</a:t>
            </a:r>
            <a:endParaRPr lang="en-US" dirty="0" smtClean="0"/>
          </a:p>
        </p:txBody>
      </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Tree>
    <p:extLst>
      <p:ext uri="{BB962C8B-B14F-4D97-AF65-F5344CB8AC3E}">
        <p14:creationId xmlns:p14="http://schemas.microsoft.com/office/powerpoint/2010/main" val="3146186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Potential </a:t>
            </a:r>
            <a:r>
              <a:rPr lang="en-US" sz="4800" dirty="0" err="1"/>
              <a:t>Appliction</a:t>
            </a:r>
            <a:r>
              <a:rPr lang="en-US" sz="4800" dirty="0"/>
              <a:t>: </a:t>
            </a:r>
            <a:r>
              <a:rPr lang="en-US" sz="4800" dirty="0" smtClean="0"/>
              <a:t>Browser Rendering</a:t>
            </a:r>
            <a:endParaRPr lang="en-US" sz="4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454822295"/>
              </p:ext>
            </p:extLst>
          </p:nvPr>
        </p:nvGraphicFramePr>
        <p:xfrm>
          <a:off x="6381008" y="1563624"/>
          <a:ext cx="53848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pPr/>
              <a:t>30</a:t>
            </a:fld>
            <a:endParaRPr lang="en-US"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632" y="4670552"/>
            <a:ext cx="5334000" cy="1028700"/>
          </a:xfrm>
          <a:prstGeom prst="rect">
            <a:avLst/>
          </a:prstGeom>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t="20270" r="50381"/>
          <a:stretch/>
        </p:blipFill>
        <p:spPr>
          <a:xfrm>
            <a:off x="2533110" y="1709928"/>
            <a:ext cx="3308350" cy="1123950"/>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49429" t="20270"/>
          <a:stretch/>
        </p:blipFill>
        <p:spPr>
          <a:xfrm>
            <a:off x="2501360" y="3019806"/>
            <a:ext cx="3371850" cy="1123950"/>
          </a:xfrm>
          <a:prstGeom prst="rect">
            <a:avLst/>
          </a:prstGeom>
        </p:spPr>
      </p:pic>
      <p:pic>
        <p:nvPicPr>
          <p:cNvPr id="10" name="Content Placeholder 9" descr="Screen Clipping"/>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115914" y="2457831"/>
            <a:ext cx="2196478" cy="1123950"/>
          </a:xfrm>
        </p:spPr>
      </p:pic>
    </p:spTree>
    <p:extLst>
      <p:ext uri="{BB962C8B-B14F-4D97-AF65-F5344CB8AC3E}">
        <p14:creationId xmlns:p14="http://schemas.microsoft.com/office/powerpoint/2010/main" val="1659822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Running Time</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31</a:t>
            </a:fld>
            <a:endParaRPr lang="en-US" dirty="0"/>
          </a:p>
        </p:txBody>
      </p:sp>
      <p:pic>
        <p:nvPicPr>
          <p:cNvPr id="7" name="Content Placeholder 11"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5195" y="1600200"/>
            <a:ext cx="4981610" cy="4876800"/>
          </a:xfrm>
        </p:spPr>
      </p:pic>
      <p:sp>
        <p:nvSpPr>
          <p:cNvPr id="9" name="Rounded Rectangular Callout 8"/>
          <p:cNvSpPr/>
          <p:nvPr/>
        </p:nvSpPr>
        <p:spPr>
          <a:xfrm>
            <a:off x="9127614" y="3225801"/>
            <a:ext cx="2454786" cy="1219902"/>
          </a:xfrm>
          <a:prstGeom prst="wedgeRoundRectCallout">
            <a:avLst>
              <a:gd name="adj1" fmla="val -91764"/>
              <a:gd name="adj2" fmla="val 34891"/>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More optimization still possible</a:t>
            </a:r>
            <a:endParaRPr lang="en-US" sz="2800" b="1" dirty="0">
              <a:latin typeface="Calibri Light" panose="020F0302020204030204" pitchFamily="34" charset="0"/>
            </a:endParaRPr>
          </a:p>
        </p:txBody>
      </p:sp>
    </p:spTree>
    <p:extLst>
      <p:ext uri="{BB962C8B-B14F-4D97-AF65-F5344CB8AC3E}">
        <p14:creationId xmlns:p14="http://schemas.microsoft.com/office/powerpoint/2010/main" val="1641523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Strings in the Refined Training Set</a:t>
            </a:r>
            <a:endParaRPr lang="en-US" dirty="0"/>
          </a:p>
        </p:txBody>
      </p:sp>
      <p:graphicFrame>
        <p:nvGraphicFramePr>
          <p:cNvPr id="11" name="Content Placeholder 10"/>
          <p:cNvGraphicFramePr>
            <a:graphicFrameLocks noGrp="1"/>
          </p:cNvGraphicFramePr>
          <p:nvPr>
            <p:ph sz="half" idx="1"/>
            <p:extLst/>
          </p:nvPr>
        </p:nvGraphicFramePr>
        <p:xfrm>
          <a:off x="609600" y="1673225"/>
          <a:ext cx="5384800" cy="471805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p:txBody>
          <a:bodyPr>
            <a:normAutofit/>
          </a:bodyPr>
          <a:lstStyle/>
          <a:p>
            <a:r>
              <a:rPr lang="en-US" dirty="0"/>
              <a:t>Fewer strings, less money and time needs to be spent on </a:t>
            </a:r>
            <a:r>
              <a:rPr lang="en-US" dirty="0" err="1"/>
              <a:t>mturk</a:t>
            </a:r>
            <a:endParaRPr lang="en-US" dirty="0"/>
          </a:p>
          <a:p>
            <a:endParaRPr lang="en-US" dirty="0" smtClean="0"/>
          </a:p>
          <a:p>
            <a:r>
              <a:rPr lang="en-US" dirty="0" smtClean="0"/>
              <a:t>Each generation we produce new strings to reach 100% coverage</a:t>
            </a:r>
          </a:p>
          <a:p>
            <a:endParaRPr lang="en-US" dirty="0"/>
          </a:p>
          <a:p>
            <a:r>
              <a:rPr lang="en-US" dirty="0"/>
              <a:t>The number of strings is relatively low, with max across all pairs being </a:t>
            </a:r>
            <a:r>
              <a:rPr lang="en-US" b="1" dirty="0"/>
              <a:t>about</a:t>
            </a:r>
            <a:r>
              <a:rPr lang="en-US" dirty="0"/>
              <a:t> </a:t>
            </a:r>
            <a:r>
              <a:rPr lang="en-US" b="1" dirty="0" smtClean="0"/>
              <a:t>200</a:t>
            </a:r>
            <a:endParaRPr lang="en-US" b="1"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32</a:t>
            </a:fld>
            <a:endParaRPr lang="en-US" dirty="0"/>
          </a:p>
        </p:txBody>
      </p:sp>
    </p:spTree>
    <p:extLst>
      <p:ext uri="{BB962C8B-B14F-4D97-AF65-F5344CB8AC3E}">
        <p14:creationId xmlns:p14="http://schemas.microsoft.com/office/powerpoint/2010/main" val="2942945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Mechanical Turk Refinement</a:t>
            </a:r>
            <a:endParaRPr lang="en-US" dirty="0"/>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6775" y="1687973"/>
            <a:ext cx="3649908" cy="4718050"/>
          </a:xfrm>
        </p:spPr>
      </p:pic>
      <p:pic>
        <p:nvPicPr>
          <p:cNvPr id="6" name="Content Placeholder 5"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9714" y="1687973"/>
            <a:ext cx="3686677" cy="4718050"/>
          </a:xfrm>
        </p:spPr>
      </p:pic>
      <p:sp>
        <p:nvSpPr>
          <p:cNvPr id="3" name="Slide Number Placeholder 2"/>
          <p:cNvSpPr>
            <a:spLocks noGrp="1"/>
          </p:cNvSpPr>
          <p:nvPr>
            <p:ph type="sldNum" sz="quarter" idx="12"/>
          </p:nvPr>
        </p:nvSpPr>
        <p:spPr/>
        <p:txBody>
          <a:bodyPr/>
          <a:lstStyle/>
          <a:p>
            <a:fld id="{D57F1E4F-1CFF-5643-939E-02111984F565}" type="slidenum">
              <a:rPr lang="en-US" smtClean="0"/>
              <a:pPr/>
              <a:t>33</a:t>
            </a:fld>
            <a:endParaRPr lang="en-US" dirty="0"/>
          </a:p>
        </p:txBody>
      </p:sp>
    </p:spTree>
    <p:extLst>
      <p:ext uri="{BB962C8B-B14F-4D97-AF65-F5344CB8AC3E}">
        <p14:creationId xmlns:p14="http://schemas.microsoft.com/office/powerpoint/2010/main" val="200581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2322" y="1338943"/>
            <a:ext cx="4907356" cy="4876800"/>
          </a:xfrm>
        </p:spPr>
      </p:pic>
      <p:sp>
        <p:nvSpPr>
          <p:cNvPr id="4" name="Slide Number Placeholder 3"/>
          <p:cNvSpPr>
            <a:spLocks noGrp="1"/>
          </p:cNvSpPr>
          <p:nvPr>
            <p:ph type="sldNum" sz="quarter" idx="12"/>
          </p:nvPr>
        </p:nvSpPr>
        <p:spPr/>
        <p:txBody>
          <a:bodyPr/>
          <a:lstStyle/>
          <a:p>
            <a:fld id="{D57F1E4F-1CFF-5643-939E-02111984F565}" type="slidenum">
              <a:rPr lang="en-US" smtClean="0"/>
              <a:pPr/>
              <a:t>34</a:t>
            </a:fld>
            <a:endParaRPr lang="en-US" dirty="0"/>
          </a:p>
        </p:txBody>
      </p:sp>
    </p:spTree>
    <p:extLst>
      <p:ext uri="{BB962C8B-B14F-4D97-AF65-F5344CB8AC3E}">
        <p14:creationId xmlns:p14="http://schemas.microsoft.com/office/powerpoint/2010/main" val="27425325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Successful Shuffles and Mutations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6377968"/>
              </p:ext>
            </p:extLst>
          </p:nvPr>
        </p:nvGraphicFramePr>
        <p:xfrm>
          <a:off x="609600" y="1600200"/>
          <a:ext cx="10972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ular Callout 3"/>
          <p:cNvSpPr/>
          <p:nvPr/>
        </p:nvSpPr>
        <p:spPr>
          <a:xfrm>
            <a:off x="1740310" y="2743199"/>
            <a:ext cx="2454786" cy="870155"/>
          </a:xfrm>
          <a:prstGeom prst="wedgeRoundRectCallout">
            <a:avLst>
              <a:gd name="adj1" fmla="val 84432"/>
              <a:gd name="adj2" fmla="val 121032"/>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Combining works well</a:t>
            </a:r>
            <a:endParaRPr lang="en-US" sz="2800" b="1" dirty="0">
              <a:latin typeface="Calibri Light" panose="020F0302020204030204" pitchFamily="34" charset="0"/>
            </a:endParaRPr>
          </a:p>
        </p:txBody>
      </p:sp>
      <p:sp>
        <p:nvSpPr>
          <p:cNvPr id="6" name="Rounded Rectangular Callout 5"/>
          <p:cNvSpPr/>
          <p:nvPr/>
        </p:nvSpPr>
        <p:spPr>
          <a:xfrm>
            <a:off x="6073057" y="1524000"/>
            <a:ext cx="2454786" cy="1558413"/>
          </a:xfrm>
          <a:prstGeom prst="wedgeRoundRectCallout">
            <a:avLst>
              <a:gd name="adj1" fmla="val 80827"/>
              <a:gd name="adj2" fmla="val 74660"/>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Fewer considered, higher yield</a:t>
            </a:r>
            <a:endParaRPr lang="en-US" sz="2800" b="1" dirty="0">
              <a:latin typeface="Calibri Light" panose="020F0302020204030204" pitchFamily="34" charset="0"/>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pPr/>
              <a:t>35</a:t>
            </a:fld>
            <a:endParaRPr lang="en-US" dirty="0"/>
          </a:p>
        </p:txBody>
      </p:sp>
    </p:spTree>
    <p:extLst>
      <p:ext uri="{BB962C8B-B14F-4D97-AF65-F5344CB8AC3E}">
        <p14:creationId xmlns:p14="http://schemas.microsoft.com/office/powerpoint/2010/main" val="215327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Fitness</a:t>
            </a:r>
            <a:endParaRPr lang="en-US" dirty="0"/>
          </a:p>
        </p:txBody>
      </p:sp>
      <p:pic>
        <p:nvPicPr>
          <p:cNvPr id="6" name="Content Placeholder 5"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744049"/>
            <a:ext cx="5384800" cy="2576401"/>
          </a:xfrm>
        </p:spPr>
      </p:pic>
      <p:pic>
        <p:nvPicPr>
          <p:cNvPr id="7" name="Content Placeholder 6"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719705"/>
            <a:ext cx="5384800" cy="2625089"/>
          </a:xfrm>
        </p:spPr>
      </p:pic>
      <p:sp>
        <p:nvSpPr>
          <p:cNvPr id="4" name="Slide Number Placeholder 3"/>
          <p:cNvSpPr>
            <a:spLocks noGrp="1"/>
          </p:cNvSpPr>
          <p:nvPr>
            <p:ph type="sldNum" sz="quarter" idx="12"/>
          </p:nvPr>
        </p:nvSpPr>
        <p:spPr/>
        <p:txBody>
          <a:bodyPr/>
          <a:lstStyle/>
          <a:p>
            <a:fld id="{D57F1E4F-1CFF-5643-939E-02111984F565}" type="slidenum">
              <a:rPr lang="en-US" smtClean="0"/>
              <a:pPr/>
              <a:t>36</a:t>
            </a:fld>
            <a:endParaRPr lang="en-US" dirty="0"/>
          </a:p>
        </p:txBody>
      </p:sp>
    </p:spTree>
    <p:extLst>
      <p:ext uri="{BB962C8B-B14F-4D97-AF65-F5344CB8AC3E}">
        <p14:creationId xmlns:p14="http://schemas.microsoft.com/office/powerpoint/2010/main" val="178870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ChangeArrowheads="1"/>
          </p:cNvSpPr>
          <p:nvPr/>
        </p:nvSpPr>
        <p:spPr bwMode="auto">
          <a:xfrm>
            <a:off x="752225" y="1621158"/>
            <a:ext cx="6973522"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T := </a:t>
            </a:r>
            <a:r>
              <a:rPr kumimoji="0" lang="en-US" sz="1400" b="1" i="0" u="none" strike="noStrike" cap="none" normalizeH="0" baseline="0" dirty="0" err="1"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PositiveExamples</a:t>
            </a:r>
            <a:r>
              <a:rPr kumimoji="0" lang="en-US" sz="1400" b="1" i="0" u="none" strike="noStrike" cap="none" normalizeH="0" baseline="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 U </a:t>
            </a:r>
            <a:r>
              <a:rPr kumimoji="0" lang="en-US" sz="1400" b="1" i="0" u="none" strike="noStrike" cap="none" normalizeH="0" baseline="0" dirty="0" err="1"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NegativeExamples</a:t>
            </a:r>
            <a:endParaRPr kumimoji="0" lang="en-US" sz="1400" b="1"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C := Program</a:t>
            </a:r>
            <a:r>
              <a:rPr kumimoji="0" lang="en-US" sz="1400" b="1" i="0" u="none" strike="noStrike" cap="none" normalizeH="0" baseline="-2500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1</a:t>
            </a:r>
            <a:r>
              <a:rPr kumimoji="0" lang="en-US" sz="1400" b="1" i="0" u="none" strike="noStrike" cap="none" normalizeH="0" baseline="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a:t>
            </a:r>
            <a:r>
              <a:rPr kumimoji="0" lang="en-US" sz="1400" b="1" i="0" u="none" strike="noStrike" cap="none" normalizeH="0" baseline="0" dirty="0" err="1"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Program</a:t>
            </a:r>
            <a:r>
              <a:rPr kumimoji="0" lang="en-US" sz="1400" b="1" i="0" u="none" strike="noStrike" cap="none" normalizeH="0" baseline="-25000" dirty="0" err="1"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n</a:t>
            </a:r>
            <a:endParaRPr kumimoji="0" lang="en-US" sz="1400" b="1" i="0" u="none" strike="noStrike" cap="none" normalizeH="0" baseline="-25000" dirty="0" smtClean="0">
              <a:ln>
                <a:noFill/>
              </a:ln>
              <a:solidFill>
                <a:schemeClr val="tx1"/>
              </a:solidFill>
              <a:effectLst/>
              <a:latin typeface="Consolas" panose="020B0609020204030204" pitchFamily="49" charset="0"/>
              <a:cs typeface="Consolas" panose="020B0609020204030204" pitchFamily="49" charset="0"/>
            </a:endParaRPr>
          </a:p>
          <a:p>
            <a:pPr lvl="0" defTabSz="914400" eaLnBrk="0" fontAlgn="base" hangingPunct="0">
              <a:lnSpc>
                <a:spcPct val="150000"/>
              </a:lnSpc>
              <a:spcBef>
                <a:spcPct val="0"/>
              </a:spcBef>
              <a:spcAft>
                <a:spcPct val="0"/>
              </a:spcAft>
            </a:pPr>
            <a:r>
              <a:rPr lang="en-US" sz="1400" b="1" dirty="0">
                <a:latin typeface="Consolas" panose="020B0609020204030204" pitchFamily="49" charset="0"/>
                <a:ea typeface="Calibri" panose="020F0502020204030204" pitchFamily="34" charset="0"/>
                <a:cs typeface="Consolas" panose="020B0609020204030204" pitchFamily="49" charset="0"/>
              </a:rPr>
              <a:t>while</a:t>
            </a:r>
            <a:r>
              <a:rPr lang="en-US" sz="1400" b="1" dirty="0" smtClean="0">
                <a:latin typeface="Consolas" panose="020B0609020204030204" pitchFamily="49" charset="0"/>
                <a:ea typeface="Calibri" panose="020F0502020204030204" pitchFamily="34" charset="0"/>
                <a:cs typeface="Consolas" panose="020B0609020204030204" pitchFamily="49" charset="0"/>
              </a:rPr>
              <a:t>(!</a:t>
            </a:r>
            <a:r>
              <a:rPr lang="en-US" sz="1400" b="1" dirty="0" err="1" smtClean="0">
                <a:latin typeface="Consolas" panose="020B0609020204030204" pitchFamily="49" charset="0"/>
                <a:ea typeface="Calibri" panose="020F0502020204030204" pitchFamily="34" charset="0"/>
                <a:cs typeface="Consolas" panose="020B0609020204030204" pitchFamily="49" charset="0"/>
              </a:rPr>
              <a:t>IsPerfectFitness</a:t>
            </a:r>
            <a:r>
              <a:rPr lang="en-US" sz="1400" b="1" dirty="0" smtClean="0">
                <a:latin typeface="Consolas" panose="020B0609020204030204" pitchFamily="49" charset="0"/>
                <a:ea typeface="Calibri" panose="020F0502020204030204" pitchFamily="34" charset="0"/>
                <a:cs typeface="Consolas" panose="020B0609020204030204" pitchFamily="49" charset="0"/>
              </a:rPr>
              <a:t>(C, T</a:t>
            </a:r>
            <a:r>
              <a:rPr lang="en-US" sz="1400" b="1" dirty="0">
                <a:latin typeface="Consolas" panose="020B0609020204030204" pitchFamily="49" charset="0"/>
                <a:ea typeface="Calibri" panose="020F0502020204030204" pitchFamily="34" charset="0"/>
                <a:cs typeface="Consolas" panose="020B0609020204030204" pitchFamily="49" charset="0"/>
              </a:rPr>
              <a:t>) &amp;&amp; budget &gt; 0 &amp;&amp; generations &lt; 10</a:t>
            </a:r>
            <a:r>
              <a:rPr lang="en-US" sz="1400" b="1" dirty="0" smtClean="0">
                <a:latin typeface="Consolas" panose="020B0609020204030204" pitchFamily="49" charset="0"/>
                <a:ea typeface="Calibri" panose="020F0502020204030204" pitchFamily="34" charset="0"/>
                <a:cs typeface="Consolas" panose="020B0609020204030204" pitchFamily="49" charset="0"/>
              </a:rPr>
              <a:t>) {</a:t>
            </a:r>
            <a:endParaRPr lang="en-US" sz="1400" b="1" dirty="0">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sz="1400" b="1" dirty="0" smtClean="0">
                <a:latin typeface="Consolas" panose="020B0609020204030204" pitchFamily="49" charset="0"/>
                <a:ea typeface="Calibri" panose="020F0502020204030204" pitchFamily="34" charset="0"/>
                <a:cs typeface="Consolas" panose="020B0609020204030204" pitchFamily="49" charset="0"/>
              </a:rPr>
              <a:t>  </a:t>
            </a:r>
            <a:r>
              <a:rPr lang="en-US" sz="1400" b="1" dirty="0" err="1" smtClean="0">
                <a:latin typeface="Consolas" panose="020B0609020204030204" pitchFamily="49" charset="0"/>
                <a:ea typeface="Calibri" panose="020F0502020204030204" pitchFamily="34" charset="0"/>
                <a:cs typeface="Consolas" panose="020B0609020204030204" pitchFamily="49" charset="0"/>
              </a:rPr>
              <a:t>foreach</a:t>
            </a:r>
            <a:r>
              <a:rPr lang="en-US" sz="1400" b="1" dirty="0" smtClean="0">
                <a:latin typeface="Consolas" panose="020B0609020204030204" pitchFamily="49" charset="0"/>
                <a:ea typeface="Calibri" panose="020F0502020204030204" pitchFamily="34" charset="0"/>
                <a:cs typeface="Consolas" panose="020B0609020204030204" pitchFamily="49" charset="0"/>
              </a:rPr>
              <a:t>((</a:t>
            </a:r>
            <a:r>
              <a:rPr lang="en-US" sz="1400" b="1" dirty="0" err="1" smtClean="0">
                <a:latin typeface="Consolas" panose="020B0609020204030204" pitchFamily="49" charset="0"/>
                <a:ea typeface="Calibri" panose="020F0502020204030204" pitchFamily="34" charset="0"/>
                <a:cs typeface="Consolas" panose="020B0609020204030204" pitchFamily="49" charset="0"/>
              </a:rPr>
              <a:t>C</a:t>
            </a:r>
            <a:r>
              <a:rPr lang="en-US" sz="1400" b="1" baseline="-25000" dirty="0" err="1" smtClean="0">
                <a:latin typeface="Consolas" panose="020B0609020204030204" pitchFamily="49" charset="0"/>
                <a:ea typeface="Calibri" panose="020F0502020204030204" pitchFamily="34" charset="0"/>
                <a:cs typeface="Consolas" panose="020B0609020204030204" pitchFamily="49" charset="0"/>
              </a:rPr>
              <a:t>i</a:t>
            </a:r>
            <a:r>
              <a:rPr lang="en-US" sz="1400" b="1" dirty="0" smtClean="0">
                <a:latin typeface="Consolas" panose="020B0609020204030204" pitchFamily="49" charset="0"/>
                <a:ea typeface="Calibri" panose="020F0502020204030204" pitchFamily="34" charset="0"/>
                <a:cs typeface="Consolas" panose="020B0609020204030204" pitchFamily="49" charset="0"/>
              </a:rPr>
              <a:t>, </a:t>
            </a:r>
            <a:r>
              <a:rPr lang="en-US" sz="1400" b="1" dirty="0" err="1" smtClean="0">
                <a:latin typeface="Consolas" panose="020B0609020204030204" pitchFamily="49" charset="0"/>
                <a:ea typeface="Calibri" panose="020F0502020204030204" pitchFamily="34" charset="0"/>
                <a:cs typeface="Consolas" panose="020B0609020204030204" pitchFamily="49" charset="0"/>
              </a:rPr>
              <a:t>C</a:t>
            </a:r>
            <a:r>
              <a:rPr lang="en-US" sz="1400" b="1" baseline="-25000" dirty="0" err="1" smtClean="0">
                <a:latin typeface="Consolas" panose="020B0609020204030204" pitchFamily="49" charset="0"/>
                <a:ea typeface="Calibri" panose="020F0502020204030204" pitchFamily="34" charset="0"/>
                <a:cs typeface="Consolas" panose="020B0609020204030204" pitchFamily="49" charset="0"/>
              </a:rPr>
              <a:t>j</a:t>
            </a:r>
            <a:r>
              <a:rPr lang="en-US" sz="1400" b="1" dirty="0" smtClean="0">
                <a:latin typeface="Consolas" panose="020B0609020204030204" pitchFamily="49" charset="0"/>
                <a:ea typeface="Calibri" panose="020F0502020204030204" pitchFamily="34" charset="0"/>
                <a:cs typeface="Consolas" panose="020B0609020204030204" pitchFamily="49" charset="0"/>
              </a:rPr>
              <a:t>) in </a:t>
            </a:r>
            <a:r>
              <a:rPr lang="en-US" sz="1400" b="1" dirty="0" err="1" smtClean="0">
                <a:latin typeface="Consolas" panose="020B0609020204030204" pitchFamily="49" charset="0"/>
                <a:ea typeface="Calibri" panose="020F0502020204030204" pitchFamily="34" charset="0"/>
                <a:cs typeface="Consolas" panose="020B0609020204030204" pitchFamily="49" charset="0"/>
              </a:rPr>
              <a:t>ShuffleCandidates</a:t>
            </a:r>
            <a:r>
              <a:rPr lang="en-US" sz="1400" b="1" dirty="0" smtClean="0">
                <a:latin typeface="Consolas" panose="020B0609020204030204" pitchFamily="49" charset="0"/>
                <a:ea typeface="Calibri" panose="020F0502020204030204" pitchFamily="34" charset="0"/>
                <a:cs typeface="Consolas" panose="020B0609020204030204" pitchFamily="49" charset="0"/>
              </a:rPr>
              <a:t>(C))</a:t>
            </a:r>
          </a:p>
          <a:p>
            <a:pPr marL="0" marR="0" lvl="0" indent="0" algn="l" defTabSz="914400" rtl="0" eaLnBrk="0" fontAlgn="base" latinLnBrk="0" hangingPunct="0">
              <a:lnSpc>
                <a:spcPct val="150000"/>
              </a:lnSpc>
              <a:spcBef>
                <a:spcPct val="0"/>
              </a:spcBef>
              <a:spcAft>
                <a:spcPct val="0"/>
              </a:spcAft>
              <a:buClrTx/>
              <a:buSzTx/>
              <a:buFontTx/>
              <a:buNone/>
              <a:tabLst/>
            </a:pPr>
            <a:r>
              <a:rPr lang="en-US" sz="1400" b="1" dirty="0">
                <a:latin typeface="Consolas" panose="020B0609020204030204" pitchFamily="49" charset="0"/>
                <a:ea typeface="Calibri" panose="020F0502020204030204" pitchFamily="34" charset="0"/>
                <a:cs typeface="Consolas" panose="020B0609020204030204" pitchFamily="49" charset="0"/>
              </a:rPr>
              <a:t> </a:t>
            </a:r>
            <a:r>
              <a:rPr lang="en-US" sz="1400" b="1" dirty="0" smtClean="0">
                <a:latin typeface="Consolas" panose="020B0609020204030204" pitchFamily="49" charset="0"/>
                <a:ea typeface="Calibri" panose="020F0502020204030204" pitchFamily="34" charset="0"/>
                <a:cs typeface="Consolas" panose="020B0609020204030204" pitchFamily="49" charset="0"/>
              </a:rPr>
              <a:t>   C</a:t>
            </a:r>
            <a:r>
              <a:rPr lang="en-US" sz="1400" b="1" dirty="0">
                <a:latin typeface="Consolas" panose="020B0609020204030204" pitchFamily="49" charset="0"/>
                <a:ea typeface="Calibri" panose="020F0502020204030204" pitchFamily="34" charset="0"/>
                <a:cs typeface="Consolas" panose="020B0609020204030204" pitchFamily="49" charset="0"/>
              </a:rPr>
              <a:t>’ += Shuffle(</a:t>
            </a:r>
            <a:r>
              <a:rPr lang="en-US" sz="1400" b="1" dirty="0" err="1">
                <a:latin typeface="Consolas" panose="020B0609020204030204" pitchFamily="49" charset="0"/>
                <a:ea typeface="Calibri" panose="020F0502020204030204" pitchFamily="34" charset="0"/>
                <a:cs typeface="Consolas" panose="020B0609020204030204" pitchFamily="49" charset="0"/>
              </a:rPr>
              <a:t>C</a:t>
            </a:r>
            <a:r>
              <a:rPr lang="en-US" sz="1400" b="1" baseline="-25000" dirty="0" err="1">
                <a:latin typeface="Consolas" panose="020B0609020204030204" pitchFamily="49" charset="0"/>
                <a:ea typeface="Calibri" panose="020F0502020204030204" pitchFamily="34" charset="0"/>
                <a:cs typeface="Consolas" panose="020B0609020204030204" pitchFamily="49" charset="0"/>
              </a:rPr>
              <a:t>i</a:t>
            </a:r>
            <a:r>
              <a:rPr lang="en-US" sz="1400" b="1" dirty="0">
                <a:latin typeface="Consolas" panose="020B0609020204030204" pitchFamily="49" charset="0"/>
                <a:ea typeface="Calibri" panose="020F0502020204030204" pitchFamily="34" charset="0"/>
                <a:cs typeface="Consolas" panose="020B0609020204030204" pitchFamily="49" charset="0"/>
              </a:rPr>
              <a:t>, </a:t>
            </a:r>
            <a:r>
              <a:rPr lang="en-US" sz="1400" b="1" dirty="0" err="1">
                <a:latin typeface="Consolas" panose="020B0609020204030204" pitchFamily="49" charset="0"/>
                <a:ea typeface="Calibri" panose="020F0502020204030204" pitchFamily="34" charset="0"/>
                <a:cs typeface="Consolas" panose="020B0609020204030204" pitchFamily="49" charset="0"/>
              </a:rPr>
              <a:t>C</a:t>
            </a:r>
            <a:r>
              <a:rPr lang="en-US" sz="1400" b="1" baseline="-25000" dirty="0" err="1">
                <a:latin typeface="Consolas" panose="020B0609020204030204" pitchFamily="49" charset="0"/>
                <a:ea typeface="Calibri" panose="020F0502020204030204" pitchFamily="34" charset="0"/>
                <a:cs typeface="Consolas" panose="020B0609020204030204" pitchFamily="49" charset="0"/>
              </a:rPr>
              <a:t>j</a:t>
            </a:r>
            <a:r>
              <a:rPr lang="en-US" sz="1400" b="1" dirty="0" smtClean="0">
                <a:latin typeface="Consolas" panose="020B0609020204030204" pitchFamily="49" charset="0"/>
                <a:ea typeface="Calibri" panose="020F0502020204030204" pitchFamily="34" charset="0"/>
                <a:cs typeface="Consolas" panose="020B0609020204030204" pitchFamily="49" charset="0"/>
              </a:rPr>
              <a:t>)</a:t>
            </a:r>
            <a:r>
              <a:rPr lang="en-US" sz="1400" b="1" dirty="0">
                <a:latin typeface="Consolas" panose="020B0609020204030204" pitchFamily="49" charset="0"/>
                <a:ea typeface="Calibri" panose="020F0502020204030204" pitchFamily="34" charset="0"/>
                <a:cs typeface="Consolas" panose="020B0609020204030204" pitchFamily="49" charset="0"/>
              </a:rPr>
              <a:t> </a:t>
            </a:r>
            <a:endParaRPr lang="en-US" sz="1400" b="1" dirty="0" smtClean="0">
              <a:latin typeface="Consolas" panose="020B0609020204030204" pitchFamily="49" charset="0"/>
              <a:ea typeface="Calibri" panose="020F0502020204030204" pitchFamily="34" charset="0"/>
              <a:cs typeface="Consolas" panose="020B0609020204030204" pitchFamily="49"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sz="1400" b="1" dirty="0">
                <a:latin typeface="Consolas" panose="020B0609020204030204" pitchFamily="49" charset="0"/>
                <a:ea typeface="Calibri" panose="020F0502020204030204" pitchFamily="34" charset="0"/>
                <a:cs typeface="Consolas" panose="020B0609020204030204" pitchFamily="49" charset="0"/>
              </a:rPr>
              <a:t> </a:t>
            </a:r>
            <a:r>
              <a:rPr lang="en-US" sz="1400" b="1" dirty="0" smtClean="0">
                <a:latin typeface="Consolas" panose="020B0609020204030204" pitchFamily="49" charset="0"/>
                <a:ea typeface="Calibri" panose="020F0502020204030204" pitchFamily="34" charset="0"/>
                <a:cs typeface="Consolas" panose="020B0609020204030204" pitchFamily="49" charset="0"/>
              </a:rPr>
              <a:t> </a:t>
            </a:r>
            <a:r>
              <a:rPr lang="en-US" sz="1400" b="1" dirty="0" err="1" smtClean="0">
                <a:latin typeface="Consolas" panose="020B0609020204030204" pitchFamily="49" charset="0"/>
                <a:ea typeface="Calibri" panose="020F0502020204030204" pitchFamily="34" charset="0"/>
                <a:cs typeface="Consolas" panose="020B0609020204030204" pitchFamily="49" charset="0"/>
              </a:rPr>
              <a:t>foreach</a:t>
            </a:r>
            <a:r>
              <a:rPr lang="en-US" sz="1400" b="1" dirty="0">
                <a:latin typeface="Consolas" panose="020B0609020204030204" pitchFamily="49" charset="0"/>
                <a:ea typeface="Calibri" panose="020F0502020204030204" pitchFamily="34" charset="0"/>
                <a:cs typeface="Consolas" panose="020B0609020204030204" pitchFamily="49" charset="0"/>
              </a:rPr>
              <a:t>((</a:t>
            </a:r>
            <a:r>
              <a:rPr lang="en-US" sz="1400" b="1" dirty="0" err="1">
                <a:latin typeface="Consolas" panose="020B0609020204030204" pitchFamily="49" charset="0"/>
                <a:ea typeface="Calibri" panose="020F0502020204030204" pitchFamily="34" charset="0"/>
                <a:cs typeface="Consolas" panose="020B0609020204030204" pitchFamily="49" charset="0"/>
              </a:rPr>
              <a:t>C</a:t>
            </a:r>
            <a:r>
              <a:rPr lang="en-US" sz="1400" b="1" baseline="-25000" dirty="0" err="1">
                <a:latin typeface="Consolas" panose="020B0609020204030204" pitchFamily="49" charset="0"/>
                <a:ea typeface="Calibri" panose="020F0502020204030204" pitchFamily="34" charset="0"/>
                <a:cs typeface="Consolas" panose="020B0609020204030204" pitchFamily="49" charset="0"/>
              </a:rPr>
              <a:t>i</a:t>
            </a:r>
            <a:r>
              <a:rPr lang="en-US" sz="1400" b="1" dirty="0">
                <a:latin typeface="Consolas" panose="020B0609020204030204" pitchFamily="49" charset="0"/>
                <a:ea typeface="Calibri" panose="020F0502020204030204" pitchFamily="34" charset="0"/>
                <a:cs typeface="Consolas" panose="020B0609020204030204" pitchFamily="49" charset="0"/>
              </a:rPr>
              <a:t>, </a:t>
            </a:r>
            <a:r>
              <a:rPr lang="en-US" sz="1400" b="1" dirty="0" err="1" smtClean="0">
                <a:latin typeface="Consolas" panose="020B0609020204030204" pitchFamily="49" charset="0"/>
                <a:ea typeface="Calibri" panose="020F0502020204030204" pitchFamily="34" charset="0"/>
                <a:cs typeface="Consolas" panose="020B0609020204030204" pitchFamily="49" charset="0"/>
              </a:rPr>
              <a:t>s</a:t>
            </a:r>
            <a:r>
              <a:rPr lang="en-US" sz="1400" b="1" baseline="-25000" dirty="0" err="1" smtClean="0">
                <a:latin typeface="Consolas" panose="020B0609020204030204" pitchFamily="49" charset="0"/>
                <a:ea typeface="Calibri" panose="020F0502020204030204" pitchFamily="34" charset="0"/>
                <a:cs typeface="Consolas" panose="020B0609020204030204" pitchFamily="49" charset="0"/>
              </a:rPr>
              <a:t>j</a:t>
            </a:r>
            <a:r>
              <a:rPr lang="en-US" sz="1400" b="1" dirty="0" smtClean="0">
                <a:latin typeface="Consolas" panose="020B0609020204030204" pitchFamily="49" charset="0"/>
                <a:ea typeface="Calibri" panose="020F0502020204030204" pitchFamily="34" charset="0"/>
                <a:cs typeface="Consolas" panose="020B0609020204030204" pitchFamily="49" charset="0"/>
              </a:rPr>
              <a:t>) </a:t>
            </a:r>
            <a:r>
              <a:rPr lang="en-US" sz="1400" b="1" dirty="0">
                <a:latin typeface="Consolas" panose="020B0609020204030204" pitchFamily="49" charset="0"/>
                <a:ea typeface="Calibri" panose="020F0502020204030204" pitchFamily="34" charset="0"/>
                <a:cs typeface="Consolas" panose="020B0609020204030204" pitchFamily="49" charset="0"/>
              </a:rPr>
              <a:t>in </a:t>
            </a:r>
            <a:r>
              <a:rPr lang="en-US" sz="1400" b="1" dirty="0" err="1" smtClean="0">
                <a:latin typeface="Consolas" panose="020B0609020204030204" pitchFamily="49" charset="0"/>
                <a:ea typeface="Calibri" panose="020F0502020204030204" pitchFamily="34" charset="0"/>
                <a:cs typeface="Consolas" panose="020B0609020204030204" pitchFamily="49" charset="0"/>
              </a:rPr>
              <a:t>MutateCandidates</a:t>
            </a:r>
            <a:r>
              <a:rPr lang="en-US" sz="1400" b="1" dirty="0" smtClean="0">
                <a:latin typeface="Consolas" panose="020B0609020204030204" pitchFamily="49" charset="0"/>
                <a:ea typeface="Calibri" panose="020F0502020204030204" pitchFamily="34" charset="0"/>
                <a:cs typeface="Consolas" panose="020B0609020204030204" pitchFamily="49" charset="0"/>
              </a:rPr>
              <a:t>(C, T))</a:t>
            </a:r>
          </a:p>
          <a:p>
            <a:pPr lvl="0" defTabSz="914400" eaLnBrk="0" fontAlgn="base" hangingPunct="0">
              <a:lnSpc>
                <a:spcPct val="150000"/>
              </a:lnSpc>
              <a:spcBef>
                <a:spcPct val="0"/>
              </a:spcBef>
              <a:spcAft>
                <a:spcPct val="0"/>
              </a:spcAft>
            </a:pPr>
            <a:r>
              <a:rPr lang="en-US" sz="1400" b="1" dirty="0" smtClean="0">
                <a:latin typeface="Consolas" panose="020B0609020204030204" pitchFamily="49" charset="0"/>
                <a:ea typeface="Calibri" panose="020F0502020204030204" pitchFamily="34" charset="0"/>
                <a:cs typeface="Consolas" panose="020B0609020204030204" pitchFamily="49" charset="0"/>
              </a:rPr>
              <a:t>    C’ += Mutate(</a:t>
            </a:r>
            <a:r>
              <a:rPr lang="en-US" sz="1400" b="1" dirty="0" err="1" smtClean="0">
                <a:latin typeface="Consolas" panose="020B0609020204030204" pitchFamily="49" charset="0"/>
                <a:ea typeface="Calibri" panose="020F0502020204030204" pitchFamily="34" charset="0"/>
                <a:cs typeface="Consolas" panose="020B0609020204030204" pitchFamily="49" charset="0"/>
              </a:rPr>
              <a:t>C</a:t>
            </a:r>
            <a:r>
              <a:rPr lang="en-US" sz="1400" b="1" baseline="-25000" dirty="0" err="1" smtClean="0">
                <a:latin typeface="Consolas" panose="020B0609020204030204" pitchFamily="49" charset="0"/>
                <a:ea typeface="Calibri" panose="020F0502020204030204" pitchFamily="34" charset="0"/>
                <a:cs typeface="Consolas" panose="020B0609020204030204" pitchFamily="49" charset="0"/>
              </a:rPr>
              <a:t>i</a:t>
            </a:r>
            <a:r>
              <a:rPr lang="en-US" sz="1400" b="1" dirty="0" smtClean="0">
                <a:latin typeface="Consolas" panose="020B0609020204030204" pitchFamily="49" charset="0"/>
                <a:ea typeface="Calibri" panose="020F0502020204030204" pitchFamily="34" charset="0"/>
                <a:cs typeface="Consolas" panose="020B0609020204030204" pitchFamily="49" charset="0"/>
              </a:rPr>
              <a:t>, </a:t>
            </a:r>
            <a:r>
              <a:rPr lang="en-US" sz="1400" b="1" dirty="0" err="1" smtClean="0">
                <a:latin typeface="Consolas" panose="020B0609020204030204" pitchFamily="49" charset="0"/>
                <a:ea typeface="Calibri" panose="020F0502020204030204" pitchFamily="34" charset="0"/>
                <a:cs typeface="Consolas" panose="020B0609020204030204" pitchFamily="49" charset="0"/>
              </a:rPr>
              <a:t>s</a:t>
            </a:r>
            <a:r>
              <a:rPr lang="en-US" sz="1400" b="1" baseline="-25000" dirty="0" err="1" smtClean="0">
                <a:latin typeface="Consolas" panose="020B0609020204030204" pitchFamily="49" charset="0"/>
                <a:ea typeface="Calibri" panose="020F0502020204030204" pitchFamily="34" charset="0"/>
                <a:cs typeface="Consolas" panose="020B0609020204030204" pitchFamily="49" charset="0"/>
              </a:rPr>
              <a:t>j</a:t>
            </a:r>
            <a:r>
              <a:rPr lang="en-US" sz="1400" b="1" dirty="0" smtClean="0">
                <a:latin typeface="Consolas" panose="020B0609020204030204" pitchFamily="49" charset="0"/>
                <a:ea typeface="Calibri" panose="020F0502020204030204" pitchFamily="34" charset="0"/>
                <a:cs typeface="Consolas" panose="020B0609020204030204" pitchFamily="49" charset="0"/>
              </a:rPr>
              <a:t>)</a:t>
            </a:r>
          </a:p>
          <a:p>
            <a:pPr marL="0" marR="0" lvl="0" indent="0" algn="l" defTabSz="914400" rtl="0" eaLnBrk="0" fontAlgn="base" latinLnBrk="0" hangingPunct="0">
              <a:lnSpc>
                <a:spcPct val="150000"/>
              </a:lnSpc>
              <a:spcBef>
                <a:spcPct val="0"/>
              </a:spcBef>
              <a:spcAft>
                <a:spcPct val="0"/>
              </a:spcAft>
              <a:buClrTx/>
              <a:buSzTx/>
              <a:buFontTx/>
              <a:buNone/>
              <a:tabLst/>
            </a:pPr>
            <a:r>
              <a:rPr lang="en-US" sz="1400" b="1" dirty="0" smtClean="0">
                <a:latin typeface="Consolas" panose="020B0609020204030204" pitchFamily="49" charset="0"/>
                <a:ea typeface="Calibri" panose="020F0502020204030204" pitchFamily="34" charset="0"/>
                <a:cs typeface="Consolas" panose="020B0609020204030204" pitchFamily="49" charset="0"/>
              </a:rPr>
              <a:t>  ΔT := </a:t>
            </a:r>
            <a:r>
              <a:rPr lang="en-US" sz="1400" b="1" dirty="0" err="1" smtClean="0">
                <a:latin typeface="Consolas" panose="020B0609020204030204" pitchFamily="49" charset="0"/>
                <a:ea typeface="Calibri" panose="020F0502020204030204" pitchFamily="34" charset="0"/>
                <a:cs typeface="Consolas" panose="020B0609020204030204" pitchFamily="49" charset="0"/>
              </a:rPr>
              <a:t>GenerateCoveringStrings</a:t>
            </a:r>
            <a:r>
              <a:rPr lang="en-US" sz="1400" b="1" dirty="0" smtClean="0">
                <a:latin typeface="Consolas" panose="020B0609020204030204" pitchFamily="49" charset="0"/>
                <a:ea typeface="Calibri" panose="020F0502020204030204" pitchFamily="34" charset="0"/>
                <a:cs typeface="Consolas" panose="020B0609020204030204" pitchFamily="49" charset="0"/>
              </a:rPr>
              <a:t>(C’,T)</a:t>
            </a:r>
          </a:p>
          <a:p>
            <a:pPr marL="0" marR="0" lvl="0" indent="0" algn="l" defTabSz="914400" rtl="0" eaLnBrk="0" fontAlgn="base" latinLnBrk="0" hangingPunct="0">
              <a:lnSpc>
                <a:spcPct val="150000"/>
              </a:lnSpc>
              <a:spcBef>
                <a:spcPct val="0"/>
              </a:spcBef>
              <a:spcAft>
                <a:spcPct val="0"/>
              </a:spcAft>
              <a:buClrTx/>
              <a:buSzTx/>
              <a:buFontTx/>
              <a:buNone/>
              <a:tabLst/>
            </a:pPr>
            <a:r>
              <a:rPr lang="en-US" sz="1400" b="1" dirty="0">
                <a:latin typeface="Consolas" panose="020B0609020204030204" pitchFamily="49" charset="0"/>
                <a:ea typeface="Calibri" panose="020F0502020204030204" pitchFamily="34" charset="0"/>
                <a:cs typeface="Consolas" panose="020B0609020204030204" pitchFamily="49" charset="0"/>
              </a:rPr>
              <a:t> </a:t>
            </a:r>
            <a:r>
              <a:rPr lang="en-US" sz="1400" b="1" dirty="0" smtClean="0">
                <a:latin typeface="Consolas" panose="020B0609020204030204" pitchFamily="49" charset="0"/>
                <a:ea typeface="Calibri" panose="020F0502020204030204" pitchFamily="34" charset="0"/>
                <a:cs typeface="Consolas" panose="020B0609020204030204" pitchFamily="49" charset="0"/>
              </a:rPr>
              <a:t> (</a:t>
            </a:r>
            <a:r>
              <a:rPr lang="en-US" sz="1400" b="1" dirty="0">
                <a:latin typeface="Consolas" panose="020B0609020204030204" pitchFamily="49" charset="0"/>
                <a:ea typeface="Calibri" panose="020F0502020204030204" pitchFamily="34" charset="0"/>
                <a:cs typeface="Consolas" panose="020B0609020204030204" pitchFamily="49" charset="0"/>
              </a:rPr>
              <a:t>ΔP, ΔN, budget) </a:t>
            </a:r>
            <a:r>
              <a:rPr lang="en-US" sz="1400" b="1" dirty="0" smtClean="0">
                <a:latin typeface="Consolas" panose="020B0609020204030204" pitchFamily="49" charset="0"/>
                <a:ea typeface="Calibri" panose="020F0502020204030204" pitchFamily="34" charset="0"/>
                <a:cs typeface="Consolas" panose="020B0609020204030204" pitchFamily="49" charset="0"/>
              </a:rPr>
              <a:t>:= </a:t>
            </a:r>
            <a:r>
              <a:rPr lang="en-US" sz="1400" b="1" dirty="0" err="1" smtClean="0">
                <a:latin typeface="Consolas" panose="020B0609020204030204" pitchFamily="49" charset="0"/>
                <a:ea typeface="Calibri" panose="020F0502020204030204" pitchFamily="34" charset="0"/>
                <a:cs typeface="Consolas" panose="020B0609020204030204" pitchFamily="49" charset="0"/>
              </a:rPr>
              <a:t>GetConsensusFromCrowd</a:t>
            </a:r>
            <a:r>
              <a:rPr lang="en-US" sz="1400" b="1" dirty="0" smtClean="0">
                <a:latin typeface="Consolas" panose="020B0609020204030204" pitchFamily="49" charset="0"/>
                <a:ea typeface="Calibri" panose="020F0502020204030204" pitchFamily="34" charset="0"/>
                <a:cs typeface="Consolas" panose="020B0609020204030204" pitchFamily="49" charset="0"/>
              </a:rPr>
              <a:t>(ΔT</a:t>
            </a:r>
            <a:r>
              <a:rPr lang="en-US" sz="1400" b="1" dirty="0">
                <a:latin typeface="Consolas" panose="020B0609020204030204" pitchFamily="49" charset="0"/>
                <a:ea typeface="Calibri" panose="020F0502020204030204" pitchFamily="34" charset="0"/>
                <a:cs typeface="Consolas" panose="020B0609020204030204" pitchFamily="49" charset="0"/>
              </a:rPr>
              <a:t>, </a:t>
            </a:r>
            <a:r>
              <a:rPr lang="en-US" sz="1400" b="1" dirty="0" smtClean="0">
                <a:latin typeface="Consolas" panose="020B0609020204030204" pitchFamily="49" charset="0"/>
                <a:ea typeface="Calibri" panose="020F0502020204030204" pitchFamily="34" charset="0"/>
                <a:cs typeface="Consolas" panose="020B0609020204030204" pitchFamily="49" charset="0"/>
              </a:rPr>
              <a:t>budget)</a:t>
            </a:r>
          </a:p>
          <a:p>
            <a:pPr marL="0" marR="0" lvl="0" indent="0" algn="l" defTabSz="914400" rtl="0" eaLnBrk="0" fontAlgn="base" latinLnBrk="0" hangingPunct="0">
              <a:lnSpc>
                <a:spcPct val="150000"/>
              </a:lnSpc>
              <a:spcBef>
                <a:spcPct val="0"/>
              </a:spcBef>
              <a:spcAft>
                <a:spcPct val="0"/>
              </a:spcAft>
              <a:buClrTx/>
              <a:buSzTx/>
              <a:buFontTx/>
              <a:buNone/>
              <a:tabLst/>
            </a:pPr>
            <a:r>
              <a:rPr lang="en-US" sz="1400" b="1" dirty="0">
                <a:latin typeface="Consolas" panose="020B0609020204030204" pitchFamily="49" charset="0"/>
                <a:ea typeface="Calibri" panose="020F0502020204030204" pitchFamily="34" charset="0"/>
                <a:cs typeface="Consolas" panose="020B0609020204030204" pitchFamily="49" charset="0"/>
              </a:rPr>
              <a:t> </a:t>
            </a:r>
            <a:r>
              <a:rPr lang="en-US" sz="1400" b="1" dirty="0" smtClean="0">
                <a:latin typeface="Consolas" panose="020B0609020204030204" pitchFamily="49" charset="0"/>
                <a:ea typeface="Calibri" panose="020F0502020204030204" pitchFamily="34" charset="0"/>
                <a:cs typeface="Consolas" panose="020B0609020204030204" pitchFamily="49" charset="0"/>
              </a:rPr>
              <a:t> T := T </a:t>
            </a:r>
            <a:r>
              <a:rPr lang="en-US" sz="1400" b="1" dirty="0">
                <a:latin typeface="Consolas" panose="020B0609020204030204" pitchFamily="49" charset="0"/>
                <a:ea typeface="Calibri" panose="020F0502020204030204" pitchFamily="34" charset="0"/>
                <a:cs typeface="Consolas" panose="020B0609020204030204" pitchFamily="49" charset="0"/>
              </a:rPr>
              <a:t>U </a:t>
            </a:r>
            <a:r>
              <a:rPr lang="en-US" sz="1400" b="1" dirty="0" smtClean="0">
                <a:latin typeface="Consolas" panose="020B0609020204030204" pitchFamily="49" charset="0"/>
                <a:ea typeface="Calibri" panose="020F0502020204030204" pitchFamily="34" charset="0"/>
                <a:cs typeface="Consolas" panose="020B0609020204030204" pitchFamily="49" charset="0"/>
              </a:rPr>
              <a:t>ΔP U ΔN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1" i="0" u="none" strike="noStrike" cap="none" normalizeH="0" dirty="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 </a:t>
            </a:r>
            <a:r>
              <a:rPr kumimoji="0" lang="en-US" sz="1400" b="1" i="0" u="none" strike="noStrike" cap="none" normalizeH="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 </a:t>
            </a:r>
            <a:r>
              <a:rPr kumimoji="0" lang="en-US" sz="1400" b="1" i="0" u="none" strike="noStrike" cap="none" normalizeH="0" baseline="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C := </a:t>
            </a:r>
            <a:r>
              <a:rPr lang="en-US" sz="1400" b="1" dirty="0" err="1" smtClean="0">
                <a:latin typeface="Consolas" panose="020B0609020204030204" pitchFamily="49" charset="0"/>
                <a:ea typeface="Calibri" panose="020F0502020204030204" pitchFamily="34" charset="0"/>
                <a:cs typeface="Consolas" panose="020B0609020204030204" pitchFamily="49" charset="0"/>
              </a:rPr>
              <a:t>FilterByFitness</a:t>
            </a:r>
            <a:r>
              <a:rPr kumimoji="0" lang="en-US" sz="1400" b="1" i="0" u="none" strike="noStrike" cap="none" normalizeH="0" baseline="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(C, T, k)</a:t>
            </a:r>
            <a:endParaRPr lang="en-US" sz="1400" b="1" dirty="0">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1" i="0" u="none" strike="noStrike" cap="none" normalizeH="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  </a:t>
            </a:r>
            <a:r>
              <a:rPr kumimoji="0" lang="en-US" sz="1400" b="1" i="0" u="none" strike="noStrike" cap="none" normalizeH="0" baseline="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generations++</a:t>
            </a:r>
            <a:endParaRPr kumimoji="0" lang="en-US" sz="1400" b="1"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olas" panose="020B0609020204030204" pitchFamily="49" charset="0"/>
                <a:ea typeface="Calibri" panose="020F0502020204030204" pitchFamily="34" charset="0"/>
                <a:cs typeface="Consolas" panose="020B0609020204030204" pitchFamily="49" charset="0"/>
              </a:rPr>
              <a:t>}</a:t>
            </a:r>
            <a:endParaRPr kumimoji="0" lang="en-US" sz="1400" b="1"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Algorithm Outline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37</a:t>
            </a:fld>
            <a:endParaRPr lang="en-US" dirty="0"/>
          </a:p>
        </p:txBody>
      </p:sp>
    </p:spTree>
    <p:extLst>
      <p:ext uri="{BB962C8B-B14F-4D97-AF65-F5344CB8AC3E}">
        <p14:creationId xmlns:p14="http://schemas.microsoft.com/office/powerpoint/2010/main" val="2561915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Winning Entry</a:t>
            </a:r>
          </a:p>
        </p:txBody>
      </p:sp>
      <p:pic>
        <p:nvPicPr>
          <p:cNvPr id="10" name="Content Placeholder 9"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l="2913"/>
          <a:stretch/>
        </p:blipFill>
        <p:spPr>
          <a:xfrm>
            <a:off x="609600" y="2087341"/>
            <a:ext cx="28841467" cy="3458053"/>
          </a:xfrm>
        </p:spPr>
      </p:pic>
      <p:sp>
        <p:nvSpPr>
          <p:cNvPr id="2" name="Slide Number Placeholder 1"/>
          <p:cNvSpPr>
            <a:spLocks noGrp="1"/>
          </p:cNvSpPr>
          <p:nvPr>
            <p:ph type="sldNum" sz="quarter" idx="12"/>
          </p:nvPr>
        </p:nvSpPr>
        <p:spPr/>
        <p:txBody>
          <a:bodyPr/>
          <a:lstStyle/>
          <a:p>
            <a:fld id="{D57F1E4F-1CFF-5643-939E-02111984F565}" type="slidenum">
              <a:rPr lang="en-US" smtClean="0"/>
              <a:pPr/>
              <a:t>38</a:t>
            </a:fld>
            <a:endParaRPr lang="en-US" dirty="0"/>
          </a:p>
        </p:txBody>
      </p:sp>
    </p:spTree>
    <p:extLst>
      <p:ext uri="{BB962C8B-B14F-4D97-AF65-F5344CB8AC3E}">
        <p14:creationId xmlns:p14="http://schemas.microsoft.com/office/powerpoint/2010/main" val="1233876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72000" decel="28000" fill="hold" nodeType="clickEffect">
                                  <p:stCondLst>
                                    <p:cond delay="0"/>
                                  </p:stCondLst>
                                  <p:childTnLst>
                                    <p:animMotion origin="layout" path="M -2.5E-6 -1.48148E-6 L -1.50781 -1.48148E-6 " pathEditMode="relative" rAng="0" ptsTypes="AA">
                                      <p:cBhvr>
                                        <p:cTn id="6" dur="3000" fill="hold"/>
                                        <p:tgtEl>
                                          <p:spTgt spid="10"/>
                                        </p:tgtEl>
                                        <p:attrNameLst>
                                          <p:attrName>ppt_x</p:attrName>
                                          <p:attrName>ppt_y</p:attrName>
                                        </p:attrNameLst>
                                      </p:cBhvr>
                                      <p:rCtr x="-753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Chose 4 representative regex tasks</a:t>
            </a:r>
          </a:p>
          <a:p>
            <a:pPr lvl="1"/>
            <a:r>
              <a:rPr lang="en-US" dirty="0" smtClean="0"/>
              <a:t>Phone</a:t>
            </a:r>
          </a:p>
          <a:p>
            <a:pPr lvl="1"/>
            <a:r>
              <a:rPr lang="en-US" dirty="0" smtClean="0"/>
              <a:t>Dates</a:t>
            </a:r>
          </a:p>
          <a:p>
            <a:pPr lvl="1"/>
            <a:r>
              <a:rPr lang="en-US" dirty="0" smtClean="0"/>
              <a:t>Email addresses</a:t>
            </a:r>
          </a:p>
          <a:p>
            <a:pPr lvl="1"/>
            <a:r>
              <a:rPr lang="en-US" dirty="0" smtClean="0"/>
              <a:t>URLs</a:t>
            </a:r>
          </a:p>
          <a:p>
            <a:r>
              <a:rPr lang="en-US" sz="3200" dirty="0" smtClean="0"/>
              <a:t>Dimensions </a:t>
            </a:r>
            <a:r>
              <a:rPr lang="en-US" sz="3200" dirty="0"/>
              <a:t>of evaluation</a:t>
            </a:r>
          </a:p>
          <a:p>
            <a:pPr lvl="1"/>
            <a:r>
              <a:rPr lang="en-US" dirty="0"/>
              <a:t>Fitness boost</a:t>
            </a:r>
          </a:p>
          <a:p>
            <a:pPr lvl="2"/>
            <a:r>
              <a:rPr lang="en-US" dirty="0"/>
              <a:t>Magnitude</a:t>
            </a:r>
          </a:p>
          <a:p>
            <a:pPr lvl="2"/>
            <a:r>
              <a:rPr lang="en-US" dirty="0"/>
              <a:t>Consistency</a:t>
            </a:r>
          </a:p>
          <a:p>
            <a:pPr lvl="1"/>
            <a:r>
              <a:rPr lang="en-US" dirty="0"/>
              <a:t>Latency</a:t>
            </a:r>
          </a:p>
          <a:p>
            <a:pPr lvl="1"/>
            <a:r>
              <a:rPr lang="en-US" dirty="0"/>
              <a:t>Cost </a:t>
            </a:r>
          </a:p>
          <a:p>
            <a:endParaRPr lang="en-US" dirty="0"/>
          </a:p>
        </p:txBody>
      </p:sp>
      <p:sp>
        <p:nvSpPr>
          <p:cNvPr id="3" name="Content Placeholder 2"/>
          <p:cNvSpPr>
            <a:spLocks noGrp="1"/>
          </p:cNvSpPr>
          <p:nvPr>
            <p:ph sz="half" idx="2"/>
          </p:nvPr>
        </p:nvSpPr>
        <p:spPr/>
        <p:txBody>
          <a:bodyPr>
            <a:normAutofit lnSpcReduction="10000"/>
          </a:bodyPr>
          <a:lstStyle/>
          <a:p>
            <a:r>
              <a:rPr lang="en-US" dirty="0" smtClean="0"/>
              <a:t>Used several sources</a:t>
            </a:r>
          </a:p>
          <a:p>
            <a:pPr lvl="1"/>
            <a:r>
              <a:rPr lang="en-US" dirty="0" err="1" smtClean="0"/>
              <a:t>Bountify</a:t>
            </a:r>
            <a:endParaRPr lang="en-US" dirty="0" smtClean="0"/>
          </a:p>
          <a:p>
            <a:pPr lvl="1"/>
            <a:r>
              <a:rPr lang="en-US" dirty="0" err="1" smtClean="0"/>
              <a:t>StackOverflow</a:t>
            </a:r>
            <a:endParaRPr lang="en-US" dirty="0" smtClean="0"/>
          </a:p>
          <a:p>
            <a:pPr lvl="1"/>
            <a:r>
              <a:rPr lang="en-US" dirty="0" err="1" smtClean="0"/>
              <a:t>Regexlib</a:t>
            </a:r>
            <a:endParaRPr lang="en-US" dirty="0" smtClean="0"/>
          </a:p>
          <a:p>
            <a:pPr lvl="1"/>
            <a:r>
              <a:rPr lang="en-US" dirty="0" smtClean="0"/>
              <a:t>Blogs and twitter</a:t>
            </a:r>
          </a:p>
          <a:p>
            <a:endParaRPr lang="en-US" dirty="0" smtClean="0"/>
          </a:p>
          <a:p>
            <a:r>
              <a:rPr lang="en-US" dirty="0" smtClean="0"/>
              <a:t>Collected </a:t>
            </a:r>
            <a:r>
              <a:rPr lang="en-US" dirty="0"/>
              <a:t>30 different regexes across 4 tasks</a:t>
            </a:r>
          </a:p>
          <a:p>
            <a:r>
              <a:rPr lang="en-US" dirty="0"/>
              <a:t>72+ and 97-</a:t>
            </a:r>
          </a:p>
          <a:p>
            <a:pPr lvl="1"/>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pPr/>
              <a:t>39</a:t>
            </a:fld>
            <a:endParaRPr lang="en-US" dirty="0"/>
          </a:p>
        </p:txBody>
      </p:sp>
    </p:spTree>
    <p:extLst>
      <p:ext uri="{BB962C8B-B14F-4D97-AF65-F5344CB8AC3E}">
        <p14:creationId xmlns:p14="http://schemas.microsoft.com/office/powerpoint/2010/main" val="3789109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Overview of Program Boosting</a:t>
            </a:r>
            <a:endParaRPr lang="en-US" sz="4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41500844"/>
              </p:ext>
            </p:extLst>
          </p:nvPr>
        </p:nvGraphicFramePr>
        <p:xfrm>
          <a:off x="6333507" y="1547632"/>
          <a:ext cx="53848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497444" y="1709928"/>
            <a:ext cx="5384800" cy="4718304"/>
          </a:xfrm>
        </p:spPr>
        <p:txBody>
          <a:bodyPr>
            <a:normAutofit/>
          </a:bodyPr>
          <a:lstStyle/>
          <a:p>
            <a:endParaRPr lang="en-US" dirty="0" smtClean="0"/>
          </a:p>
          <a:p>
            <a:r>
              <a:rPr lang="en-US" dirty="0" smtClean="0"/>
              <a:t>Specification </a:t>
            </a:r>
            <a:r>
              <a:rPr lang="en-US" dirty="0"/>
              <a:t>is </a:t>
            </a:r>
            <a:r>
              <a:rPr lang="en-US" dirty="0" smtClean="0"/>
              <a:t>not formal, and often </a:t>
            </a:r>
            <a:r>
              <a:rPr lang="en-US" dirty="0"/>
              <a:t>elusive and incomplete</a:t>
            </a:r>
          </a:p>
          <a:p>
            <a:pPr marL="0" indent="0">
              <a:buNone/>
            </a:pPr>
            <a:endParaRPr lang="en-US" dirty="0" smtClean="0"/>
          </a:p>
          <a:p>
            <a:r>
              <a:rPr lang="en-US" dirty="0" smtClean="0"/>
              <a:t>Broad </a:t>
            </a:r>
            <a:r>
              <a:rPr lang="en-US" dirty="0"/>
              <a:t>space of inputs difficult to get full test coverage </a:t>
            </a:r>
            <a:r>
              <a:rPr lang="en-US" dirty="0" smtClean="0"/>
              <a:t>for</a:t>
            </a:r>
          </a:p>
          <a:p>
            <a:pPr marL="0" indent="0">
              <a:buNone/>
            </a:pPr>
            <a:endParaRPr lang="en-US" dirty="0"/>
          </a:p>
          <a:p>
            <a:r>
              <a:rPr lang="en-US" dirty="0" smtClean="0"/>
              <a:t>Easy </a:t>
            </a:r>
            <a:r>
              <a:rPr lang="en-US" dirty="0"/>
              <a:t>to get started, tough to get </a:t>
            </a:r>
            <a:r>
              <a:rPr lang="en-US" dirty="0" smtClean="0"/>
              <a:t>good precision</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4</a:t>
            </a:fld>
            <a:endParaRPr lang="en-US" dirty="0"/>
          </a:p>
        </p:txBody>
      </p:sp>
    </p:spTree>
    <p:extLst>
      <p:ext uri="{BB962C8B-B14F-4D97-AF65-F5344CB8AC3E}">
        <p14:creationId xmlns:p14="http://schemas.microsoft.com/office/powerpoint/2010/main" val="2012792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8774F2-7C0B-4BDB-AEE3-6B44DBF4F1A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DF54A9C-0FB4-485C-BB0B-21D0FFAF6FD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49337A5-E80C-46E2-AC11-0B411431171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3FCAA4A-A68E-4885-947B-DA29380B65B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9D15268-2541-41B9-9CD4-D96B2846B3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1ED53B7-8D08-405A-B594-F14CDA720F0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the Input Regexes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9562027"/>
              </p:ext>
            </p:extLst>
          </p:nvPr>
        </p:nvGraphicFramePr>
        <p:xfrm>
          <a:off x="609600" y="1600200"/>
          <a:ext cx="10972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pPr/>
              <a:t>40</a:t>
            </a:fld>
            <a:endParaRPr lang="en-US" dirty="0"/>
          </a:p>
        </p:txBody>
      </p:sp>
      <p:sp>
        <p:nvSpPr>
          <p:cNvPr id="5" name="Rounded Rectangular Callout 4"/>
          <p:cNvSpPr/>
          <p:nvPr/>
        </p:nvSpPr>
        <p:spPr>
          <a:xfrm>
            <a:off x="5731883" y="3762704"/>
            <a:ext cx="3929626" cy="870155"/>
          </a:xfrm>
          <a:prstGeom prst="wedgeRoundRectCallout">
            <a:avLst>
              <a:gd name="adj1" fmla="val -23756"/>
              <a:gd name="adj2" fmla="val 115241"/>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Varying levels of length and complexity</a:t>
            </a:r>
            <a:endParaRPr lang="en-US" sz="2800" b="1" dirty="0">
              <a:latin typeface="Calibri Light" panose="020F0302020204030204" pitchFamily="34" charset="0"/>
            </a:endParaRPr>
          </a:p>
        </p:txBody>
      </p:sp>
    </p:spTree>
    <p:extLst>
      <p:ext uri="{BB962C8B-B14F-4D97-AF65-F5344CB8AC3E}">
        <p14:creationId xmlns:p14="http://schemas.microsoft.com/office/powerpoint/2010/main" val="3658353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Shuffles and Mutations (in thousands)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06178999"/>
              </p:ext>
            </p:extLst>
          </p:nvPr>
        </p:nvGraphicFramePr>
        <p:xfrm>
          <a:off x="609600" y="1600200"/>
          <a:ext cx="10972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pPr/>
              <a:t>41</a:t>
            </a:fld>
            <a:endParaRPr lang="en-US" dirty="0"/>
          </a:p>
        </p:txBody>
      </p:sp>
      <p:sp>
        <p:nvSpPr>
          <p:cNvPr id="6" name="Rounded Rectangular Callout 5"/>
          <p:cNvSpPr/>
          <p:nvPr/>
        </p:nvSpPr>
        <p:spPr>
          <a:xfrm>
            <a:off x="1484449" y="4399879"/>
            <a:ext cx="2454786" cy="965628"/>
          </a:xfrm>
          <a:prstGeom prst="wedgeRoundRectCallout">
            <a:avLst>
              <a:gd name="adj1" fmla="val 58064"/>
              <a:gd name="adj2" fmla="val 96121"/>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latin typeface="Calibri Light" panose="020F0302020204030204" pitchFamily="34" charset="0"/>
              </a:rPr>
              <a:t>Smaller automata produce fewer shuffles</a:t>
            </a:r>
            <a:endParaRPr lang="en-US" sz="2000" b="1" dirty="0">
              <a:latin typeface="Calibri Light" panose="020F0302020204030204" pitchFamily="34" charset="0"/>
            </a:endParaRPr>
          </a:p>
        </p:txBody>
      </p:sp>
      <p:sp>
        <p:nvSpPr>
          <p:cNvPr id="8" name="Rounded Rectangular Callout 7"/>
          <p:cNvSpPr/>
          <p:nvPr/>
        </p:nvSpPr>
        <p:spPr>
          <a:xfrm>
            <a:off x="7198553" y="3917065"/>
            <a:ext cx="2454786" cy="965628"/>
          </a:xfrm>
          <a:prstGeom prst="wedgeRoundRectCallout">
            <a:avLst>
              <a:gd name="adj1" fmla="val 74717"/>
              <a:gd name="adj2" fmla="val 98349"/>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latin typeface="Calibri Light" panose="020F0302020204030204" pitchFamily="34" charset="0"/>
              </a:rPr>
              <a:t>Training set contains more examples with wide chars</a:t>
            </a:r>
            <a:endParaRPr lang="en-US" sz="2000" b="1" dirty="0">
              <a:latin typeface="Calibri Light" panose="020F0302020204030204" pitchFamily="34" charset="0"/>
            </a:endParaRPr>
          </a:p>
        </p:txBody>
      </p:sp>
    </p:spTree>
    <p:extLst>
      <p:ext uri="{BB962C8B-B14F-4D97-AF65-F5344CB8AC3E}">
        <p14:creationId xmlns:p14="http://schemas.microsoft.com/office/powerpoint/2010/main" val="382707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Turk Costs</a:t>
            </a:r>
            <a:endParaRPr lang="en-US" dirty="0"/>
          </a:p>
        </p:txBody>
      </p:sp>
      <p:sp>
        <p:nvSpPr>
          <p:cNvPr id="4" name="Content Placeholder 3"/>
          <p:cNvSpPr>
            <a:spLocks noGrp="1"/>
          </p:cNvSpPr>
          <p:nvPr>
            <p:ph sz="half" idx="2"/>
          </p:nvPr>
        </p:nvSpPr>
        <p:spPr>
          <a:xfrm>
            <a:off x="6197599" y="1673352"/>
            <a:ext cx="5668579" cy="4718304"/>
          </a:xfrm>
        </p:spPr>
        <p:txBody>
          <a:bodyPr/>
          <a:lstStyle/>
          <a:p>
            <a:r>
              <a:rPr lang="en-US" dirty="0" smtClean="0"/>
              <a:t>Classification tasks were batched into varying sizes (max 50) and had scaled payment rates ($0.5 - $1.00)</a:t>
            </a:r>
          </a:p>
          <a:p>
            <a:endParaRPr lang="en-US" dirty="0" smtClean="0"/>
          </a:p>
          <a:p>
            <a:r>
              <a:rPr lang="en-US" dirty="0" smtClean="0"/>
              <a:t>5 workers per batch</a:t>
            </a:r>
          </a:p>
          <a:p>
            <a:endParaRPr lang="en-US" dirty="0" smtClean="0"/>
          </a:p>
          <a:p>
            <a:r>
              <a:rPr lang="en-US" dirty="0" smtClean="0"/>
              <a:t>Median cost </a:t>
            </a:r>
            <a:r>
              <a:rPr lang="en-US" dirty="0"/>
              <a:t>per pair</a:t>
            </a:r>
            <a:r>
              <a:rPr lang="en-US" dirty="0" smtClean="0"/>
              <a:t>: $</a:t>
            </a:r>
            <a:r>
              <a:rPr lang="en-US" dirty="0"/>
              <a:t>1.5 to $</a:t>
            </a:r>
            <a:r>
              <a:rPr lang="en-US" dirty="0" smtClean="0"/>
              <a:t>8.9</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42</a:t>
            </a:fld>
            <a:endParaRPr lang="en-US" dirty="0"/>
          </a:p>
        </p:txBody>
      </p:sp>
      <p:pic>
        <p:nvPicPr>
          <p:cNvPr id="9" name="Picture 8" descr="CostMturkPerCategoryBoxplo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52" y="1628887"/>
            <a:ext cx="4950442" cy="4950442"/>
          </a:xfrm>
          <a:prstGeom prst="rect">
            <a:avLst/>
          </a:prstGeom>
        </p:spPr>
      </p:pic>
    </p:spTree>
    <p:extLst>
      <p:ext uri="{BB962C8B-B14F-4D97-AF65-F5344CB8AC3E}">
        <p14:creationId xmlns:p14="http://schemas.microsoft.com/office/powerpoint/2010/main" val="4068324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Set Refinement</a:t>
            </a:r>
            <a:endParaRPr lang="en-US" dirty="0"/>
          </a:p>
        </p:txBody>
      </p:sp>
      <p:sp>
        <p:nvSpPr>
          <p:cNvPr id="3" name="Content Placeholder 2"/>
          <p:cNvSpPr>
            <a:spLocks noGrp="1"/>
          </p:cNvSpPr>
          <p:nvPr>
            <p:ph idx="1"/>
          </p:nvPr>
        </p:nvSpPr>
        <p:spPr/>
        <p:txBody>
          <a:bodyPr/>
          <a:lstStyle/>
          <a:p>
            <a:r>
              <a:rPr lang="en-US" dirty="0" smtClean="0"/>
              <a:t>Existing Strings:</a:t>
            </a:r>
          </a:p>
          <a:p>
            <a:pPr lvl="1"/>
            <a:r>
              <a:rPr lang="en-US" sz="3200" dirty="0" smtClean="0">
                <a:latin typeface="Consolas" panose="020B0609020204030204" pitchFamily="49" charset="0"/>
                <a:cs typeface="Consolas" panose="020B0609020204030204" pitchFamily="49" charset="0"/>
              </a:rPr>
              <a:t>http://foo.com/</a:t>
            </a:r>
          </a:p>
          <a:p>
            <a:pPr lvl="1"/>
            <a:r>
              <a:rPr lang="en-US" sz="3200" dirty="0" smtClean="0">
                <a:latin typeface="Consolas" panose="020B0609020204030204" pitchFamily="49" charset="0"/>
                <a:cs typeface="Consolas" panose="020B0609020204030204" pitchFamily="49" charset="0"/>
              </a:rPr>
              <a:t>ftp://a.x/</a:t>
            </a:r>
          </a:p>
        </p:txBody>
      </p:sp>
      <p:sp>
        <p:nvSpPr>
          <p:cNvPr id="5" name="Slide Number Placeholder 4"/>
          <p:cNvSpPr>
            <a:spLocks noGrp="1"/>
          </p:cNvSpPr>
          <p:nvPr>
            <p:ph type="sldNum" sz="quarter" idx="12"/>
          </p:nvPr>
        </p:nvSpPr>
        <p:spPr/>
        <p:txBody>
          <a:bodyPr/>
          <a:lstStyle/>
          <a:p>
            <a:fld id="{D57F1E4F-1CFF-5643-939E-02111984F565}" type="slidenum">
              <a:rPr lang="en-US" smtClean="0"/>
              <a:pPr/>
              <a:t>43</a:t>
            </a:fld>
            <a:endParaRPr lang="en-US" dirty="0"/>
          </a:p>
        </p:txBody>
      </p:sp>
      <p:pic>
        <p:nvPicPr>
          <p:cNvPr id="9" name="Content Placeholder 8"/>
          <p:cNvPicPr>
            <a:picLocks noGrp="1" noChangeAspect="1"/>
          </p:cNvPicPr>
          <p:nvPr>
            <p:ph sz="half" idx="4294967295"/>
          </p:nvPr>
        </p:nvPicPr>
        <p:blipFill>
          <a:blip r:embed="rId2"/>
          <a:stretch>
            <a:fillRect/>
          </a:stretch>
        </p:blipFill>
        <p:spPr>
          <a:xfrm>
            <a:off x="5110587" y="1699500"/>
            <a:ext cx="1963737" cy="4927600"/>
          </a:xfrm>
          <a:prstGeom prst="rect">
            <a:avLst/>
          </a:prstGeom>
        </p:spPr>
      </p:pic>
      <p:sp>
        <p:nvSpPr>
          <p:cNvPr id="13" name="Rectangle 12"/>
          <p:cNvSpPr/>
          <p:nvPr/>
        </p:nvSpPr>
        <p:spPr>
          <a:xfrm>
            <a:off x="5926618" y="2102949"/>
            <a:ext cx="379368" cy="461665"/>
          </a:xfrm>
          <a:prstGeom prst="rect">
            <a:avLst/>
          </a:prstGeom>
        </p:spPr>
        <p:txBody>
          <a:bodyPr wrap="square">
            <a:spAutoFit/>
          </a:bodyPr>
          <a:lstStyle/>
          <a:p>
            <a:r>
              <a:rPr lang="en-US" sz="2400" dirty="0">
                <a:solidFill>
                  <a:schemeClr val="accent6"/>
                </a:solidFill>
              </a:rPr>
              <a:t>✔</a:t>
            </a:r>
          </a:p>
        </p:txBody>
      </p:sp>
      <p:sp>
        <p:nvSpPr>
          <p:cNvPr id="14" name="Rectangle 13"/>
          <p:cNvSpPr/>
          <p:nvPr/>
        </p:nvSpPr>
        <p:spPr>
          <a:xfrm>
            <a:off x="5916419" y="1699500"/>
            <a:ext cx="379368" cy="461665"/>
          </a:xfrm>
          <a:prstGeom prst="rect">
            <a:avLst/>
          </a:prstGeom>
        </p:spPr>
        <p:txBody>
          <a:bodyPr wrap="square">
            <a:spAutoFit/>
          </a:bodyPr>
          <a:lstStyle/>
          <a:p>
            <a:r>
              <a:rPr lang="en-US" sz="2400" dirty="0">
                <a:solidFill>
                  <a:schemeClr val="accent6"/>
                </a:solidFill>
              </a:rPr>
              <a:t>✔</a:t>
            </a:r>
          </a:p>
        </p:txBody>
      </p:sp>
      <p:sp>
        <p:nvSpPr>
          <p:cNvPr id="15" name="Rectangle 14"/>
          <p:cNvSpPr/>
          <p:nvPr/>
        </p:nvSpPr>
        <p:spPr>
          <a:xfrm>
            <a:off x="5893274" y="2506398"/>
            <a:ext cx="379368" cy="461665"/>
          </a:xfrm>
          <a:prstGeom prst="rect">
            <a:avLst/>
          </a:prstGeom>
        </p:spPr>
        <p:txBody>
          <a:bodyPr wrap="square">
            <a:spAutoFit/>
          </a:bodyPr>
          <a:lstStyle/>
          <a:p>
            <a:r>
              <a:rPr lang="en-US" sz="2400" dirty="0">
                <a:solidFill>
                  <a:schemeClr val="accent6"/>
                </a:solidFill>
              </a:rPr>
              <a:t>✔</a:t>
            </a:r>
          </a:p>
        </p:txBody>
      </p:sp>
      <p:sp>
        <p:nvSpPr>
          <p:cNvPr id="16" name="Rectangle 15"/>
          <p:cNvSpPr/>
          <p:nvPr/>
        </p:nvSpPr>
        <p:spPr>
          <a:xfrm>
            <a:off x="5893274" y="2909847"/>
            <a:ext cx="379368" cy="461665"/>
          </a:xfrm>
          <a:prstGeom prst="rect">
            <a:avLst/>
          </a:prstGeom>
        </p:spPr>
        <p:txBody>
          <a:bodyPr wrap="square">
            <a:spAutoFit/>
          </a:bodyPr>
          <a:lstStyle/>
          <a:p>
            <a:r>
              <a:rPr lang="en-US" sz="2400" dirty="0">
                <a:solidFill>
                  <a:schemeClr val="accent6"/>
                </a:solidFill>
              </a:rPr>
              <a:t>✔</a:t>
            </a:r>
          </a:p>
        </p:txBody>
      </p:sp>
      <p:sp>
        <p:nvSpPr>
          <p:cNvPr id="17" name="Rectangle 16"/>
          <p:cNvSpPr/>
          <p:nvPr/>
        </p:nvSpPr>
        <p:spPr>
          <a:xfrm>
            <a:off x="5904077" y="3217594"/>
            <a:ext cx="379368" cy="461665"/>
          </a:xfrm>
          <a:prstGeom prst="rect">
            <a:avLst/>
          </a:prstGeom>
        </p:spPr>
        <p:txBody>
          <a:bodyPr wrap="square">
            <a:spAutoFit/>
          </a:bodyPr>
          <a:lstStyle/>
          <a:p>
            <a:r>
              <a:rPr lang="en-US" sz="2400" dirty="0">
                <a:solidFill>
                  <a:schemeClr val="accent6"/>
                </a:solidFill>
              </a:rPr>
              <a:t>✔</a:t>
            </a:r>
          </a:p>
        </p:txBody>
      </p:sp>
      <p:sp>
        <p:nvSpPr>
          <p:cNvPr id="18" name="Rectangle 17"/>
          <p:cNvSpPr/>
          <p:nvPr/>
        </p:nvSpPr>
        <p:spPr>
          <a:xfrm>
            <a:off x="5904077" y="3602551"/>
            <a:ext cx="379368" cy="461665"/>
          </a:xfrm>
          <a:prstGeom prst="rect">
            <a:avLst/>
          </a:prstGeom>
        </p:spPr>
        <p:txBody>
          <a:bodyPr wrap="square">
            <a:spAutoFit/>
          </a:bodyPr>
          <a:lstStyle/>
          <a:p>
            <a:r>
              <a:rPr lang="en-US" sz="2400" dirty="0">
                <a:solidFill>
                  <a:schemeClr val="accent6"/>
                </a:solidFill>
              </a:rPr>
              <a:t>✔</a:t>
            </a:r>
          </a:p>
        </p:txBody>
      </p:sp>
      <p:sp>
        <p:nvSpPr>
          <p:cNvPr id="19" name="Rectangle 18"/>
          <p:cNvSpPr/>
          <p:nvPr/>
        </p:nvSpPr>
        <p:spPr>
          <a:xfrm>
            <a:off x="5926618" y="3996503"/>
            <a:ext cx="379368" cy="461665"/>
          </a:xfrm>
          <a:prstGeom prst="rect">
            <a:avLst/>
          </a:prstGeom>
        </p:spPr>
        <p:txBody>
          <a:bodyPr wrap="square">
            <a:spAutoFit/>
          </a:bodyPr>
          <a:lstStyle/>
          <a:p>
            <a:r>
              <a:rPr lang="en-US" sz="2400" dirty="0">
                <a:solidFill>
                  <a:schemeClr val="accent6"/>
                </a:solidFill>
              </a:rPr>
              <a:t>✔</a:t>
            </a:r>
          </a:p>
        </p:txBody>
      </p:sp>
      <p:sp>
        <p:nvSpPr>
          <p:cNvPr id="20" name="Rectangle 19"/>
          <p:cNvSpPr/>
          <p:nvPr/>
        </p:nvSpPr>
        <p:spPr>
          <a:xfrm>
            <a:off x="5875460" y="4405819"/>
            <a:ext cx="379368" cy="461665"/>
          </a:xfrm>
          <a:prstGeom prst="rect">
            <a:avLst/>
          </a:prstGeom>
        </p:spPr>
        <p:txBody>
          <a:bodyPr wrap="square">
            <a:spAutoFit/>
          </a:bodyPr>
          <a:lstStyle/>
          <a:p>
            <a:r>
              <a:rPr lang="en-US" sz="2400" dirty="0">
                <a:solidFill>
                  <a:schemeClr val="accent6"/>
                </a:solidFill>
              </a:rPr>
              <a:t>✔</a:t>
            </a:r>
          </a:p>
        </p:txBody>
      </p:sp>
      <p:sp>
        <p:nvSpPr>
          <p:cNvPr id="21" name="Rectangle 20"/>
          <p:cNvSpPr/>
          <p:nvPr/>
        </p:nvSpPr>
        <p:spPr>
          <a:xfrm>
            <a:off x="5866495" y="4927089"/>
            <a:ext cx="379368" cy="461665"/>
          </a:xfrm>
          <a:prstGeom prst="rect">
            <a:avLst/>
          </a:prstGeom>
        </p:spPr>
        <p:txBody>
          <a:bodyPr wrap="square">
            <a:spAutoFit/>
          </a:bodyPr>
          <a:lstStyle/>
          <a:p>
            <a:r>
              <a:rPr lang="en-US" sz="2400" dirty="0">
                <a:solidFill>
                  <a:schemeClr val="accent6"/>
                </a:solidFill>
              </a:rPr>
              <a:t>✔</a:t>
            </a:r>
          </a:p>
        </p:txBody>
      </p:sp>
      <p:sp>
        <p:nvSpPr>
          <p:cNvPr id="22" name="Rectangle 21"/>
          <p:cNvSpPr/>
          <p:nvPr/>
        </p:nvSpPr>
        <p:spPr>
          <a:xfrm>
            <a:off x="5863578" y="5679933"/>
            <a:ext cx="379368" cy="461665"/>
          </a:xfrm>
          <a:prstGeom prst="rect">
            <a:avLst/>
          </a:prstGeom>
        </p:spPr>
        <p:txBody>
          <a:bodyPr wrap="square">
            <a:spAutoFit/>
          </a:bodyPr>
          <a:lstStyle/>
          <a:p>
            <a:r>
              <a:rPr lang="en-US" sz="2400" dirty="0">
                <a:solidFill>
                  <a:schemeClr val="accent6"/>
                </a:solidFill>
              </a:rPr>
              <a:t>✔</a:t>
            </a:r>
          </a:p>
        </p:txBody>
      </p:sp>
      <p:sp>
        <p:nvSpPr>
          <p:cNvPr id="23" name="Rectangle 22"/>
          <p:cNvSpPr/>
          <p:nvPr/>
        </p:nvSpPr>
        <p:spPr>
          <a:xfrm>
            <a:off x="6444799" y="6109608"/>
            <a:ext cx="379368" cy="461665"/>
          </a:xfrm>
          <a:prstGeom prst="rect">
            <a:avLst/>
          </a:prstGeom>
        </p:spPr>
        <p:txBody>
          <a:bodyPr wrap="square">
            <a:spAutoFit/>
          </a:bodyPr>
          <a:lstStyle/>
          <a:p>
            <a:r>
              <a:rPr lang="en-US" sz="2400" dirty="0">
                <a:solidFill>
                  <a:schemeClr val="accent6"/>
                </a:solidFill>
              </a:rPr>
              <a:t>✔</a:t>
            </a:r>
          </a:p>
        </p:txBody>
      </p:sp>
      <p:pic>
        <p:nvPicPr>
          <p:cNvPr id="24" name="Picture 23"/>
          <p:cNvPicPr>
            <a:picLocks noChangeAspect="1"/>
          </p:cNvPicPr>
          <p:nvPr/>
        </p:nvPicPr>
        <p:blipFill>
          <a:blip r:embed="rId3"/>
          <a:stretch>
            <a:fillRect/>
          </a:stretch>
        </p:blipFill>
        <p:spPr>
          <a:xfrm>
            <a:off x="7982662" y="1695117"/>
            <a:ext cx="990364" cy="1149829"/>
          </a:xfrm>
          <a:prstGeom prst="rect">
            <a:avLst/>
          </a:prstGeom>
        </p:spPr>
      </p:pic>
      <p:sp>
        <p:nvSpPr>
          <p:cNvPr id="25" name="Oval 24"/>
          <p:cNvSpPr/>
          <p:nvPr/>
        </p:nvSpPr>
        <p:spPr>
          <a:xfrm>
            <a:off x="6326916" y="2536761"/>
            <a:ext cx="588892" cy="421934"/>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a:stretch>
            <a:fillRect/>
          </a:stretch>
        </p:blipFill>
        <p:spPr>
          <a:xfrm>
            <a:off x="8520546" y="2674696"/>
            <a:ext cx="1982804" cy="4024671"/>
          </a:xfrm>
          <a:prstGeom prst="rect">
            <a:avLst/>
          </a:prstGeom>
        </p:spPr>
      </p:pic>
      <p:sp>
        <p:nvSpPr>
          <p:cNvPr id="29" name="Rounded Rectangular Callout 28"/>
          <p:cNvSpPr/>
          <p:nvPr/>
        </p:nvSpPr>
        <p:spPr>
          <a:xfrm>
            <a:off x="3781659" y="2361047"/>
            <a:ext cx="2492817" cy="380555"/>
          </a:xfrm>
          <a:prstGeom prst="wedgeRoundRectCallout">
            <a:avLst>
              <a:gd name="adj1" fmla="val 64687"/>
              <a:gd name="adj2" fmla="val 54546"/>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State to cover: q</a:t>
            </a:r>
            <a:r>
              <a:rPr lang="en-US" sz="2400" b="1" baseline="-25000" dirty="0" smtClean="0">
                <a:latin typeface="Calibri Light" panose="020F0302020204030204" pitchFamily="34" charset="0"/>
              </a:rPr>
              <a:t>i</a:t>
            </a:r>
            <a:endParaRPr lang="en-US" sz="2400" b="1" baseline="-25000" dirty="0">
              <a:latin typeface="Calibri Light" panose="020F0302020204030204" pitchFamily="34" charset="0"/>
            </a:endParaRPr>
          </a:p>
        </p:txBody>
      </p:sp>
      <p:sp>
        <p:nvSpPr>
          <p:cNvPr id="27" name="Rounded Rectangular Callout 26"/>
          <p:cNvSpPr/>
          <p:nvPr/>
        </p:nvSpPr>
        <p:spPr>
          <a:xfrm>
            <a:off x="9796398" y="1679296"/>
            <a:ext cx="1846181" cy="836760"/>
          </a:xfrm>
          <a:prstGeom prst="wedgeRoundRectCallout">
            <a:avLst>
              <a:gd name="adj1" fmla="val -93315"/>
              <a:gd name="adj2" fmla="val 16099"/>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Calibri Light" panose="020F0302020204030204" pitchFamily="34" charset="0"/>
              </a:rPr>
              <a:t>Initial </a:t>
            </a:r>
            <a:r>
              <a:rPr lang="en-US" sz="2400" b="1" dirty="0" smtClean="0">
                <a:latin typeface="Calibri Light" panose="020F0302020204030204" pitchFamily="34" charset="0"/>
              </a:rPr>
              <a:t>state to q</a:t>
            </a:r>
            <a:r>
              <a:rPr lang="en-US" sz="2400" b="1" baseline="-25000" dirty="0" smtClean="0">
                <a:latin typeface="Calibri Light" panose="020F0302020204030204" pitchFamily="34" charset="0"/>
              </a:rPr>
              <a:t>i</a:t>
            </a:r>
            <a:endParaRPr lang="en-US" sz="2400" b="1" baseline="-25000" dirty="0">
              <a:latin typeface="Calibri Light" panose="020F0302020204030204" pitchFamily="34" charset="0"/>
            </a:endParaRPr>
          </a:p>
        </p:txBody>
      </p:sp>
      <p:sp>
        <p:nvSpPr>
          <p:cNvPr id="28" name="Rounded Rectangular Callout 27"/>
          <p:cNvSpPr/>
          <p:nvPr/>
        </p:nvSpPr>
        <p:spPr>
          <a:xfrm>
            <a:off x="9894728" y="4327122"/>
            <a:ext cx="1747851" cy="755030"/>
          </a:xfrm>
          <a:prstGeom prst="wedgeRoundRectCallout">
            <a:avLst>
              <a:gd name="adj1" fmla="val -56487"/>
              <a:gd name="adj2" fmla="val 14677"/>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Calibri Light" panose="020F0302020204030204" pitchFamily="34" charset="0"/>
              </a:rPr>
              <a:t>q</a:t>
            </a:r>
            <a:r>
              <a:rPr lang="en-US" sz="2400" b="1" baseline="-25000" dirty="0" smtClean="0">
                <a:latin typeface="Calibri Light" panose="020F0302020204030204" pitchFamily="34" charset="0"/>
              </a:rPr>
              <a:t>i </a:t>
            </a:r>
            <a:r>
              <a:rPr lang="en-US" sz="2400" b="1" dirty="0" smtClean="0">
                <a:latin typeface="Calibri Light" panose="020F0302020204030204" pitchFamily="34" charset="0"/>
              </a:rPr>
              <a:t>to final state</a:t>
            </a:r>
            <a:endParaRPr lang="en-US" sz="2400" b="1" dirty="0">
              <a:latin typeface="Calibri Light" panose="020F0302020204030204" pitchFamily="34" charset="0"/>
            </a:endParaRPr>
          </a:p>
        </p:txBody>
      </p:sp>
      <p:sp>
        <p:nvSpPr>
          <p:cNvPr id="42" name="Rectangle 41"/>
          <p:cNvSpPr/>
          <p:nvPr/>
        </p:nvSpPr>
        <p:spPr>
          <a:xfrm>
            <a:off x="9265614" y="1695407"/>
            <a:ext cx="492668" cy="461665"/>
          </a:xfrm>
          <a:prstGeom prst="rect">
            <a:avLst/>
          </a:prstGeom>
        </p:spPr>
        <p:txBody>
          <a:bodyPr wrap="square">
            <a:spAutoFit/>
          </a:bodyPr>
          <a:lstStyle/>
          <a:p>
            <a:r>
              <a:rPr lang="en-US" sz="2400" dirty="0">
                <a:solidFill>
                  <a:schemeClr val="accent2"/>
                </a:solidFill>
              </a:rPr>
              <a:t>✔</a:t>
            </a:r>
          </a:p>
        </p:txBody>
      </p:sp>
      <p:sp>
        <p:nvSpPr>
          <p:cNvPr id="43" name="Rectangle 42"/>
          <p:cNvSpPr/>
          <p:nvPr/>
        </p:nvSpPr>
        <p:spPr>
          <a:xfrm>
            <a:off x="9992768" y="2476657"/>
            <a:ext cx="492668" cy="461665"/>
          </a:xfrm>
          <a:prstGeom prst="rect">
            <a:avLst/>
          </a:prstGeom>
        </p:spPr>
        <p:txBody>
          <a:bodyPr wrap="square">
            <a:spAutoFit/>
          </a:bodyPr>
          <a:lstStyle/>
          <a:p>
            <a:r>
              <a:rPr lang="en-US" sz="2400" dirty="0">
                <a:solidFill>
                  <a:schemeClr val="accent2"/>
                </a:solidFill>
              </a:rPr>
              <a:t>✔</a:t>
            </a:r>
          </a:p>
        </p:txBody>
      </p:sp>
      <p:sp>
        <p:nvSpPr>
          <p:cNvPr id="44" name="Rectangle 43"/>
          <p:cNvSpPr/>
          <p:nvPr/>
        </p:nvSpPr>
        <p:spPr>
          <a:xfrm>
            <a:off x="9961731" y="2872978"/>
            <a:ext cx="492668" cy="461665"/>
          </a:xfrm>
          <a:prstGeom prst="rect">
            <a:avLst/>
          </a:prstGeom>
        </p:spPr>
        <p:txBody>
          <a:bodyPr wrap="square">
            <a:spAutoFit/>
          </a:bodyPr>
          <a:lstStyle/>
          <a:p>
            <a:r>
              <a:rPr lang="en-US" sz="2400" dirty="0">
                <a:solidFill>
                  <a:schemeClr val="accent2"/>
                </a:solidFill>
              </a:rPr>
              <a:t>✔</a:t>
            </a:r>
          </a:p>
        </p:txBody>
      </p:sp>
      <p:sp>
        <p:nvSpPr>
          <p:cNvPr id="45" name="Rectangle 44"/>
          <p:cNvSpPr/>
          <p:nvPr/>
        </p:nvSpPr>
        <p:spPr>
          <a:xfrm>
            <a:off x="9912780" y="3255049"/>
            <a:ext cx="492668" cy="461665"/>
          </a:xfrm>
          <a:prstGeom prst="rect">
            <a:avLst/>
          </a:prstGeom>
        </p:spPr>
        <p:txBody>
          <a:bodyPr wrap="square">
            <a:spAutoFit/>
          </a:bodyPr>
          <a:lstStyle/>
          <a:p>
            <a:r>
              <a:rPr lang="en-US" sz="2400" dirty="0">
                <a:solidFill>
                  <a:schemeClr val="accent2"/>
                </a:solidFill>
              </a:rPr>
              <a:t>✔</a:t>
            </a:r>
          </a:p>
        </p:txBody>
      </p:sp>
      <p:sp>
        <p:nvSpPr>
          <p:cNvPr id="46" name="Rectangle 45"/>
          <p:cNvSpPr/>
          <p:nvPr/>
        </p:nvSpPr>
        <p:spPr>
          <a:xfrm>
            <a:off x="9346096" y="3654594"/>
            <a:ext cx="492668" cy="461665"/>
          </a:xfrm>
          <a:prstGeom prst="rect">
            <a:avLst/>
          </a:prstGeom>
        </p:spPr>
        <p:txBody>
          <a:bodyPr wrap="square">
            <a:spAutoFit/>
          </a:bodyPr>
          <a:lstStyle/>
          <a:p>
            <a:r>
              <a:rPr lang="en-US" sz="2400" dirty="0">
                <a:solidFill>
                  <a:schemeClr val="accent2"/>
                </a:solidFill>
              </a:rPr>
              <a:t>✔</a:t>
            </a:r>
          </a:p>
        </p:txBody>
      </p:sp>
      <p:sp>
        <p:nvSpPr>
          <p:cNvPr id="47" name="Rectangle 46"/>
          <p:cNvSpPr/>
          <p:nvPr/>
        </p:nvSpPr>
        <p:spPr>
          <a:xfrm>
            <a:off x="9336283" y="4025121"/>
            <a:ext cx="492668" cy="461665"/>
          </a:xfrm>
          <a:prstGeom prst="rect">
            <a:avLst/>
          </a:prstGeom>
        </p:spPr>
        <p:txBody>
          <a:bodyPr wrap="square">
            <a:spAutoFit/>
          </a:bodyPr>
          <a:lstStyle/>
          <a:p>
            <a:r>
              <a:rPr lang="en-US" sz="2400" dirty="0">
                <a:solidFill>
                  <a:schemeClr val="accent2"/>
                </a:solidFill>
              </a:rPr>
              <a:t>✔</a:t>
            </a:r>
          </a:p>
        </p:txBody>
      </p:sp>
      <p:sp>
        <p:nvSpPr>
          <p:cNvPr id="48" name="Rectangle 47"/>
          <p:cNvSpPr/>
          <p:nvPr/>
        </p:nvSpPr>
        <p:spPr>
          <a:xfrm>
            <a:off x="9337054" y="4413109"/>
            <a:ext cx="492668" cy="461665"/>
          </a:xfrm>
          <a:prstGeom prst="rect">
            <a:avLst/>
          </a:prstGeom>
        </p:spPr>
        <p:txBody>
          <a:bodyPr wrap="square">
            <a:spAutoFit/>
          </a:bodyPr>
          <a:lstStyle/>
          <a:p>
            <a:r>
              <a:rPr lang="en-US" sz="2400" dirty="0">
                <a:solidFill>
                  <a:schemeClr val="accent2"/>
                </a:solidFill>
              </a:rPr>
              <a:t>✔</a:t>
            </a:r>
          </a:p>
        </p:txBody>
      </p:sp>
      <p:sp>
        <p:nvSpPr>
          <p:cNvPr id="49" name="Rectangle 48"/>
          <p:cNvSpPr/>
          <p:nvPr/>
        </p:nvSpPr>
        <p:spPr>
          <a:xfrm>
            <a:off x="9308756" y="4943903"/>
            <a:ext cx="492668" cy="461665"/>
          </a:xfrm>
          <a:prstGeom prst="rect">
            <a:avLst/>
          </a:prstGeom>
        </p:spPr>
        <p:txBody>
          <a:bodyPr wrap="square">
            <a:spAutoFit/>
          </a:bodyPr>
          <a:lstStyle/>
          <a:p>
            <a:r>
              <a:rPr lang="en-US" sz="2400" dirty="0">
                <a:solidFill>
                  <a:schemeClr val="accent2"/>
                </a:solidFill>
              </a:rPr>
              <a:t>✔</a:t>
            </a:r>
          </a:p>
        </p:txBody>
      </p:sp>
      <p:sp>
        <p:nvSpPr>
          <p:cNvPr id="50" name="Rectangle 49"/>
          <p:cNvSpPr/>
          <p:nvPr/>
        </p:nvSpPr>
        <p:spPr>
          <a:xfrm>
            <a:off x="9337054" y="5699398"/>
            <a:ext cx="492668" cy="461665"/>
          </a:xfrm>
          <a:prstGeom prst="rect">
            <a:avLst/>
          </a:prstGeom>
        </p:spPr>
        <p:txBody>
          <a:bodyPr wrap="square">
            <a:spAutoFit/>
          </a:bodyPr>
          <a:lstStyle/>
          <a:p>
            <a:r>
              <a:rPr lang="en-US" sz="2400" dirty="0">
                <a:solidFill>
                  <a:schemeClr val="accent2"/>
                </a:solidFill>
              </a:rPr>
              <a:t>✔</a:t>
            </a:r>
          </a:p>
        </p:txBody>
      </p:sp>
      <p:sp>
        <p:nvSpPr>
          <p:cNvPr id="51" name="Rectangle 50"/>
          <p:cNvSpPr/>
          <p:nvPr/>
        </p:nvSpPr>
        <p:spPr>
          <a:xfrm>
            <a:off x="9894728" y="6198097"/>
            <a:ext cx="492668" cy="461665"/>
          </a:xfrm>
          <a:prstGeom prst="rect">
            <a:avLst/>
          </a:prstGeom>
        </p:spPr>
        <p:txBody>
          <a:bodyPr wrap="square">
            <a:spAutoFit/>
          </a:bodyPr>
          <a:lstStyle/>
          <a:p>
            <a:r>
              <a:rPr lang="en-US" sz="2400" dirty="0">
                <a:solidFill>
                  <a:schemeClr val="accent2"/>
                </a:solidFill>
              </a:rPr>
              <a:t>✔</a:t>
            </a:r>
          </a:p>
        </p:txBody>
      </p:sp>
      <p:sp>
        <p:nvSpPr>
          <p:cNvPr id="52" name="Rounded Rectangular Callout 51"/>
          <p:cNvSpPr/>
          <p:nvPr/>
        </p:nvSpPr>
        <p:spPr>
          <a:xfrm>
            <a:off x="10584209" y="2271134"/>
            <a:ext cx="1523711" cy="1455300"/>
          </a:xfrm>
          <a:prstGeom prst="wedgeRoundRectCallout">
            <a:avLst>
              <a:gd name="adj1" fmla="val -61953"/>
              <a:gd name="adj2" fmla="val -22085"/>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err="1" smtClean="0">
                <a:latin typeface="Calibri Light" panose="020F0302020204030204" pitchFamily="34" charset="0"/>
              </a:rPr>
              <a:t>Concat</a:t>
            </a:r>
            <a:r>
              <a:rPr lang="en-US" sz="2400" b="1" dirty="0" smtClean="0">
                <a:latin typeface="Calibri Light" panose="020F0302020204030204" pitchFamily="34" charset="0"/>
              </a:rPr>
              <a:t> SFAs and generate string</a:t>
            </a:r>
            <a:endParaRPr lang="en-US" sz="2400" b="1" dirty="0">
              <a:latin typeface="Calibri Light" panose="020F0302020204030204" pitchFamily="34" charset="0"/>
            </a:endParaRPr>
          </a:p>
        </p:txBody>
      </p:sp>
    </p:spTree>
    <p:extLst>
      <p:ext uri="{BB962C8B-B14F-4D97-AF65-F5344CB8AC3E}">
        <p14:creationId xmlns:p14="http://schemas.microsoft.com/office/powerpoint/2010/main" val="665669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50"/>
                            </p:stCondLst>
                            <p:childTnLst>
                              <p:par>
                                <p:cTn id="17" presetID="1" presetClass="entr" presetSubtype="0" fill="hold" grpId="0" nodeType="afterEffect">
                                  <p:stCondLst>
                                    <p:cond delay="25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25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grpId="0" nodeType="afterEffect">
                                  <p:stCondLst>
                                    <p:cond delay="25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25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250"/>
                            </p:stCondLst>
                            <p:childTnLst>
                              <p:par>
                                <p:cTn id="29" presetID="1"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75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25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2250"/>
                            </p:stCondLst>
                            <p:childTnLst>
                              <p:par>
                                <p:cTn id="41" presetID="1" presetClass="entr" presetSubtype="0" fill="hold" grpId="0" nodeType="afterEffect">
                                  <p:stCondLst>
                                    <p:cond delay="25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0" presetClass="exit" presetSubtype="0" fill="hold" grpId="1" nodeType="with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2.5E-6 1.48148E-6 L 0.103 0.00856 " pathEditMode="relative" rAng="0" ptsTypes="AA">
                                      <p:cBhvr>
                                        <p:cTn id="74" dur="2000" fill="hold"/>
                                        <p:tgtEl>
                                          <p:spTgt spid="24"/>
                                        </p:tgtEl>
                                        <p:attrNameLst>
                                          <p:attrName>ppt_x</p:attrName>
                                          <p:attrName>ppt_y</p:attrName>
                                        </p:attrNameLst>
                                      </p:cBhvr>
                                      <p:rCtr x="5143" y="417"/>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250"/>
                                  </p:stCondLst>
                                  <p:childTnLst>
                                    <p:set>
                                      <p:cBhvr>
                                        <p:cTn id="81" dur="1" fill="hold">
                                          <p:stCondLst>
                                            <p:cond delay="0"/>
                                          </p:stCondLst>
                                        </p:cTn>
                                        <p:tgtEl>
                                          <p:spTgt spid="43"/>
                                        </p:tgtEl>
                                        <p:attrNameLst>
                                          <p:attrName>style.visibility</p:attrName>
                                        </p:attrNameLst>
                                      </p:cBhvr>
                                      <p:to>
                                        <p:strVal val="visible"/>
                                      </p:to>
                                    </p:set>
                                  </p:childTnLst>
                                </p:cTn>
                              </p:par>
                            </p:childTnLst>
                          </p:cTn>
                        </p:par>
                        <p:par>
                          <p:cTn id="82" fill="hold">
                            <p:stCondLst>
                              <p:cond delay="250"/>
                            </p:stCondLst>
                            <p:childTnLst>
                              <p:par>
                                <p:cTn id="83" presetID="1" presetClass="entr" presetSubtype="0" fill="hold" grpId="0" nodeType="afterEffect">
                                  <p:stCondLst>
                                    <p:cond delay="250"/>
                                  </p:stCondLst>
                                  <p:childTnLst>
                                    <p:set>
                                      <p:cBhvr>
                                        <p:cTn id="84" dur="1" fill="hold">
                                          <p:stCondLst>
                                            <p:cond delay="0"/>
                                          </p:stCondLst>
                                        </p:cTn>
                                        <p:tgtEl>
                                          <p:spTgt spid="44"/>
                                        </p:tgtEl>
                                        <p:attrNameLst>
                                          <p:attrName>style.visibility</p:attrName>
                                        </p:attrNameLst>
                                      </p:cBhvr>
                                      <p:to>
                                        <p:strVal val="visible"/>
                                      </p:to>
                                    </p:set>
                                  </p:childTnLst>
                                </p:cTn>
                              </p:par>
                            </p:childTnLst>
                          </p:cTn>
                        </p:par>
                        <p:par>
                          <p:cTn id="85" fill="hold">
                            <p:stCondLst>
                              <p:cond delay="500"/>
                            </p:stCondLst>
                            <p:childTnLst>
                              <p:par>
                                <p:cTn id="86" presetID="1" presetClass="entr" presetSubtype="0" fill="hold" grpId="0" nodeType="afterEffect">
                                  <p:stCondLst>
                                    <p:cond delay="250"/>
                                  </p:stCondLst>
                                  <p:childTnLst>
                                    <p:set>
                                      <p:cBhvr>
                                        <p:cTn id="87" dur="1" fill="hold">
                                          <p:stCondLst>
                                            <p:cond delay="0"/>
                                          </p:stCondLst>
                                        </p:cTn>
                                        <p:tgtEl>
                                          <p:spTgt spid="45"/>
                                        </p:tgtEl>
                                        <p:attrNameLst>
                                          <p:attrName>style.visibility</p:attrName>
                                        </p:attrNameLst>
                                      </p:cBhvr>
                                      <p:to>
                                        <p:strVal val="visible"/>
                                      </p:to>
                                    </p:set>
                                  </p:childTnLst>
                                </p:cTn>
                              </p:par>
                            </p:childTnLst>
                          </p:cTn>
                        </p:par>
                        <p:par>
                          <p:cTn id="88" fill="hold">
                            <p:stCondLst>
                              <p:cond delay="750"/>
                            </p:stCondLst>
                            <p:childTnLst>
                              <p:par>
                                <p:cTn id="89" presetID="1" presetClass="entr" presetSubtype="0" fill="hold" grpId="0" nodeType="afterEffect">
                                  <p:stCondLst>
                                    <p:cond delay="250"/>
                                  </p:stCondLst>
                                  <p:childTnLst>
                                    <p:set>
                                      <p:cBhvr>
                                        <p:cTn id="90" dur="1" fill="hold">
                                          <p:stCondLst>
                                            <p:cond delay="0"/>
                                          </p:stCondLst>
                                        </p:cTn>
                                        <p:tgtEl>
                                          <p:spTgt spid="46"/>
                                        </p:tgtEl>
                                        <p:attrNameLst>
                                          <p:attrName>style.visibility</p:attrName>
                                        </p:attrNameLst>
                                      </p:cBhvr>
                                      <p:to>
                                        <p:strVal val="visible"/>
                                      </p:to>
                                    </p:set>
                                  </p:childTnLst>
                                </p:cTn>
                              </p:par>
                            </p:childTnLst>
                          </p:cTn>
                        </p:par>
                        <p:par>
                          <p:cTn id="91" fill="hold">
                            <p:stCondLst>
                              <p:cond delay="1000"/>
                            </p:stCondLst>
                            <p:childTnLst>
                              <p:par>
                                <p:cTn id="92" presetID="1" presetClass="entr" presetSubtype="0" fill="hold" grpId="0" nodeType="afterEffect">
                                  <p:stCondLst>
                                    <p:cond delay="250"/>
                                  </p:stCondLst>
                                  <p:childTnLst>
                                    <p:set>
                                      <p:cBhvr>
                                        <p:cTn id="93" dur="1" fill="hold">
                                          <p:stCondLst>
                                            <p:cond delay="0"/>
                                          </p:stCondLst>
                                        </p:cTn>
                                        <p:tgtEl>
                                          <p:spTgt spid="47"/>
                                        </p:tgtEl>
                                        <p:attrNameLst>
                                          <p:attrName>style.visibility</p:attrName>
                                        </p:attrNameLst>
                                      </p:cBhvr>
                                      <p:to>
                                        <p:strVal val="visible"/>
                                      </p:to>
                                    </p:set>
                                  </p:childTnLst>
                                </p:cTn>
                              </p:par>
                            </p:childTnLst>
                          </p:cTn>
                        </p:par>
                        <p:par>
                          <p:cTn id="94" fill="hold">
                            <p:stCondLst>
                              <p:cond delay="1250"/>
                            </p:stCondLst>
                            <p:childTnLst>
                              <p:par>
                                <p:cTn id="95" presetID="1" presetClass="entr" presetSubtype="0" fill="hold" grpId="0" nodeType="afterEffect">
                                  <p:stCondLst>
                                    <p:cond delay="250"/>
                                  </p:stCondLst>
                                  <p:childTnLst>
                                    <p:set>
                                      <p:cBhvr>
                                        <p:cTn id="96" dur="1" fill="hold">
                                          <p:stCondLst>
                                            <p:cond delay="0"/>
                                          </p:stCondLst>
                                        </p:cTn>
                                        <p:tgtEl>
                                          <p:spTgt spid="48"/>
                                        </p:tgtEl>
                                        <p:attrNameLst>
                                          <p:attrName>style.visibility</p:attrName>
                                        </p:attrNameLst>
                                      </p:cBhvr>
                                      <p:to>
                                        <p:strVal val="visible"/>
                                      </p:to>
                                    </p:set>
                                  </p:childTnLst>
                                </p:cTn>
                              </p:par>
                            </p:childTnLst>
                          </p:cTn>
                        </p:par>
                        <p:par>
                          <p:cTn id="97" fill="hold">
                            <p:stCondLst>
                              <p:cond delay="1500"/>
                            </p:stCondLst>
                            <p:childTnLst>
                              <p:par>
                                <p:cTn id="98" presetID="1" presetClass="entr" presetSubtype="0" fill="hold" grpId="0" nodeType="afterEffect">
                                  <p:stCondLst>
                                    <p:cond delay="250"/>
                                  </p:stCondLst>
                                  <p:childTnLst>
                                    <p:set>
                                      <p:cBhvr>
                                        <p:cTn id="99" dur="1" fill="hold">
                                          <p:stCondLst>
                                            <p:cond delay="0"/>
                                          </p:stCondLst>
                                        </p:cTn>
                                        <p:tgtEl>
                                          <p:spTgt spid="49"/>
                                        </p:tgtEl>
                                        <p:attrNameLst>
                                          <p:attrName>style.visibility</p:attrName>
                                        </p:attrNameLst>
                                      </p:cBhvr>
                                      <p:to>
                                        <p:strVal val="visible"/>
                                      </p:to>
                                    </p:set>
                                  </p:childTnLst>
                                </p:cTn>
                              </p:par>
                            </p:childTnLst>
                          </p:cTn>
                        </p:par>
                        <p:par>
                          <p:cTn id="100" fill="hold">
                            <p:stCondLst>
                              <p:cond delay="1750"/>
                            </p:stCondLst>
                            <p:childTnLst>
                              <p:par>
                                <p:cTn id="101" presetID="1" presetClass="entr" presetSubtype="0" fill="hold" grpId="0" nodeType="afterEffect">
                                  <p:stCondLst>
                                    <p:cond delay="250"/>
                                  </p:stCondLst>
                                  <p:childTnLst>
                                    <p:set>
                                      <p:cBhvr>
                                        <p:cTn id="102" dur="1" fill="hold">
                                          <p:stCondLst>
                                            <p:cond delay="0"/>
                                          </p:stCondLst>
                                        </p:cTn>
                                        <p:tgtEl>
                                          <p:spTgt spid="50"/>
                                        </p:tgtEl>
                                        <p:attrNameLst>
                                          <p:attrName>style.visibility</p:attrName>
                                        </p:attrNameLst>
                                      </p:cBhvr>
                                      <p:to>
                                        <p:strVal val="visible"/>
                                      </p:to>
                                    </p:set>
                                  </p:childTnLst>
                                </p:cTn>
                              </p:par>
                            </p:childTnLst>
                          </p:cTn>
                        </p:par>
                        <p:par>
                          <p:cTn id="103" fill="hold">
                            <p:stCondLst>
                              <p:cond delay="2000"/>
                            </p:stCondLst>
                            <p:childTnLst>
                              <p:par>
                                <p:cTn id="104" presetID="1" presetClass="entr" presetSubtype="0" fill="hold" grpId="0" nodeType="afterEffect">
                                  <p:stCondLst>
                                    <p:cond delay="250"/>
                                  </p:stCondLst>
                                  <p:childTnLst>
                                    <p:set>
                                      <p:cBhvr>
                                        <p:cTn id="105" dur="1" fill="hold">
                                          <p:stCondLst>
                                            <p:cond delay="0"/>
                                          </p:stCondLst>
                                        </p:cTn>
                                        <p:tgtEl>
                                          <p:spTgt spid="51"/>
                                        </p:tgtEl>
                                        <p:attrNameLst>
                                          <p:attrName>style.visibility</p:attrName>
                                        </p:attrNameLst>
                                      </p:cBhvr>
                                      <p:to>
                                        <p:strVal val="visible"/>
                                      </p:to>
                                    </p:set>
                                  </p:childTnLst>
                                </p:cTn>
                              </p:par>
                            </p:childTnLst>
                          </p:cTn>
                        </p:par>
                        <p:par>
                          <p:cTn id="106" fill="hold">
                            <p:stCondLst>
                              <p:cond delay="2250"/>
                            </p:stCondLst>
                            <p:childTnLst>
                              <p:par>
                                <p:cTn id="107" presetID="1" presetClass="entr" presetSubtype="0" fill="hold" grpId="0" nodeType="afterEffect">
                                  <p:stCondLst>
                                    <p:cond delay="0"/>
                                  </p:stCondLst>
                                  <p:childTnLst>
                                    <p:set>
                                      <p:cBhvr>
                                        <p:cTn id="10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P spid="15" grpId="0"/>
      <p:bldP spid="16" grpId="0"/>
      <p:bldP spid="17" grpId="0"/>
      <p:bldP spid="18" grpId="0"/>
      <p:bldP spid="19" grpId="0"/>
      <p:bldP spid="20" grpId="0"/>
      <p:bldP spid="21" grpId="0"/>
      <p:bldP spid="22" grpId="0"/>
      <p:bldP spid="23" grpId="0"/>
      <p:bldP spid="25" grpId="0" animBg="1"/>
      <p:bldP spid="29" grpId="0" animBg="1"/>
      <p:bldP spid="27" grpId="0" animBg="1"/>
      <p:bldP spid="27" grpId="1" animBg="1"/>
      <p:bldP spid="28" grpId="0" animBg="1"/>
      <p:bldP spid="28" grpId="1" animBg="1"/>
      <p:bldP spid="42" grpId="0"/>
      <p:bldP spid="43" grpId="0"/>
      <p:bldP spid="44" grpId="0"/>
      <p:bldP spid="45" grpId="0"/>
      <p:bldP spid="46" grpId="0"/>
      <p:bldP spid="47" grpId="0"/>
      <p:bldP spid="48" grpId="0"/>
      <p:bldP spid="49" grpId="0"/>
      <p:bldP spid="50" grpId="0"/>
      <p:bldP spid="51" grpId="0"/>
      <p:bldP spid="5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44</a:t>
            </a:fld>
            <a:endParaRPr lang="en-US" dirty="0"/>
          </a:p>
        </p:txBody>
      </p:sp>
      <p:pic>
        <p:nvPicPr>
          <p:cNvPr id="5" name="Picture 4" descr="MturkTimePerCategoryBoxplo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45" y="1690085"/>
            <a:ext cx="4720908" cy="4720908"/>
          </a:xfrm>
          <a:prstGeom prst="rect">
            <a:avLst/>
          </a:prstGeom>
        </p:spPr>
      </p:pic>
      <p:pic>
        <p:nvPicPr>
          <p:cNvPr id="6" name="Picture 5" descr="TotalTimePerCategoryBoxplo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649" y="1637046"/>
            <a:ext cx="4758664" cy="4758664"/>
          </a:xfrm>
          <a:prstGeom prst="rect">
            <a:avLst/>
          </a:prstGeom>
        </p:spPr>
      </p:pic>
      <p:sp>
        <p:nvSpPr>
          <p:cNvPr id="8" name="Rectangle 7"/>
          <p:cNvSpPr/>
          <p:nvPr/>
        </p:nvSpPr>
        <p:spPr>
          <a:xfrm>
            <a:off x="716405" y="2116593"/>
            <a:ext cx="254000" cy="914400"/>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1393725" y="1338072"/>
            <a:ext cx="2454786" cy="870155"/>
          </a:xfrm>
          <a:prstGeom prst="wedgeRoundRectCallout">
            <a:avLst>
              <a:gd name="adj1" fmla="val 76745"/>
              <a:gd name="adj2" fmla="val 87671"/>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Larger batches for workers</a:t>
            </a:r>
            <a:endParaRPr lang="en-US" sz="2800" b="1" dirty="0">
              <a:latin typeface="Calibri Light" panose="020F0302020204030204" pitchFamily="34" charset="0"/>
            </a:endParaRPr>
          </a:p>
        </p:txBody>
      </p:sp>
      <p:sp>
        <p:nvSpPr>
          <p:cNvPr id="12" name="Rectangle 11"/>
          <p:cNvSpPr/>
          <p:nvPr/>
        </p:nvSpPr>
        <p:spPr>
          <a:xfrm>
            <a:off x="6423491" y="2743277"/>
            <a:ext cx="254000" cy="914400"/>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6197379" y="4957133"/>
            <a:ext cx="673295" cy="338554"/>
          </a:xfrm>
          <a:prstGeom prst="rect">
            <a:avLst/>
          </a:prstGeom>
          <a:noFill/>
        </p:spPr>
        <p:txBody>
          <a:bodyPr wrap="square" rtlCol="0">
            <a:spAutoFit/>
          </a:bodyPr>
          <a:lstStyle/>
          <a:p>
            <a:r>
              <a:rPr lang="en-US" sz="1600" dirty="0" smtClean="0"/>
              <a:t>Total</a:t>
            </a:r>
            <a:endParaRPr lang="en-US" sz="1600" dirty="0"/>
          </a:p>
        </p:txBody>
      </p:sp>
    </p:spTree>
    <p:extLst>
      <p:ext uri="{BB962C8B-B14F-4D97-AF65-F5344CB8AC3E}">
        <p14:creationId xmlns:p14="http://schemas.microsoft.com/office/powerpoint/2010/main" val="1091387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2"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the Boosting Process</a:t>
            </a:r>
            <a:endParaRPr lang="en-US" dirty="0"/>
          </a:p>
        </p:txBody>
      </p:sp>
      <p:sp>
        <p:nvSpPr>
          <p:cNvPr id="4" name="Content Placeholder 3"/>
          <p:cNvSpPr>
            <a:spLocks noGrp="1"/>
          </p:cNvSpPr>
          <p:nvPr>
            <p:ph sz="half" idx="2"/>
          </p:nvPr>
        </p:nvSpPr>
        <p:spPr>
          <a:xfrm>
            <a:off x="6197600" y="1673352"/>
            <a:ext cx="5384800" cy="4522911"/>
          </a:xfrm>
        </p:spPr>
        <p:txBody>
          <a:bodyPr>
            <a:noAutofit/>
          </a:bodyPr>
          <a:lstStyle/>
          <a:p>
            <a:r>
              <a:rPr lang="en-US" dirty="0" smtClean="0"/>
              <a:t>Two representative pairs profiled from each category</a:t>
            </a:r>
          </a:p>
          <a:p>
            <a:r>
              <a:rPr lang="en-US" dirty="0" smtClean="0"/>
              <a:t>Want the process to terminate: limit the # of generations to 10</a:t>
            </a:r>
          </a:p>
          <a:p>
            <a:pPr lvl="1"/>
            <a:r>
              <a:rPr lang="en-US" dirty="0" smtClean="0"/>
              <a:t>Occasionally, all are required</a:t>
            </a:r>
          </a:p>
          <a:p>
            <a:pPr lvl="1"/>
            <a:r>
              <a:rPr lang="en-US" dirty="0" smtClean="0"/>
              <a:t>Often finish after 5 or 6 generations</a:t>
            </a:r>
          </a:p>
          <a:p>
            <a:r>
              <a:rPr lang="en-US" dirty="0" smtClean="0"/>
              <a:t>While we hit a plateau at 10, in some cases we’re likely to improve with more generations</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45</a:t>
            </a:fld>
            <a:endParaRPr lang="en-US" dirty="0"/>
          </a:p>
        </p:txBody>
      </p:sp>
      <p:pic>
        <p:nvPicPr>
          <p:cNvPr id="8" name="Picture 7" descr="ExampleFitnessValuesPerGenerationEvolved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280" y="1364459"/>
            <a:ext cx="3007067" cy="3007067"/>
          </a:xfrm>
          <a:prstGeom prst="rect">
            <a:avLst/>
          </a:prstGeom>
        </p:spPr>
      </p:pic>
      <p:pic>
        <p:nvPicPr>
          <p:cNvPr id="7" name="Content Placeholder 6" descr="ExampleFitnessValuesPerGeneration2.pdf"/>
          <p:cNvPicPr>
            <a:picLocks noGrp="1" noChangeAspect="1"/>
          </p:cNvPicPr>
          <p:nvPr>
            <p:ph sz="half" idx="1"/>
          </p:nvPr>
        </p:nvPicPr>
        <p:blipFill>
          <a:blip r:embed="rId4">
            <a:extLst>
              <a:ext uri="{28A0092B-C50C-407E-A947-70E740481C1C}">
                <a14:useLocalDpi xmlns:a14="http://schemas.microsoft.com/office/drawing/2010/main" val="0"/>
              </a:ext>
            </a:extLst>
          </a:blip>
          <a:srcRect t="6191" b="6191"/>
          <a:stretch>
            <a:fillRect/>
          </a:stretch>
        </p:blipFill>
        <p:spPr>
          <a:xfrm>
            <a:off x="1544037" y="3886069"/>
            <a:ext cx="3051582" cy="2673877"/>
          </a:xfrm>
        </p:spPr>
      </p:pic>
    </p:spTree>
    <p:extLst>
      <p:ext uri="{BB962C8B-B14F-4D97-AF65-F5344CB8AC3E}">
        <p14:creationId xmlns:p14="http://schemas.microsoft.com/office/powerpoint/2010/main" val="3920755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Proposed Regexes</a:t>
            </a:r>
            <a:endParaRPr lang="en-US" dirty="0"/>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3448483774"/>
              </p:ext>
            </p:extLst>
          </p:nvPr>
        </p:nvGraphicFramePr>
        <p:xfrm>
          <a:off x="609600" y="1600200"/>
          <a:ext cx="10972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pPr/>
              <a:t>46</a:t>
            </a:fld>
            <a:endParaRPr lang="en-US" dirty="0"/>
          </a:p>
        </p:txBody>
      </p:sp>
    </p:spTree>
    <p:extLst>
      <p:ext uri="{BB962C8B-B14F-4D97-AF65-F5344CB8AC3E}">
        <p14:creationId xmlns:p14="http://schemas.microsoft.com/office/powerpoint/2010/main" val="6577342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Finite Automata</a:t>
            </a:r>
            <a:endParaRPr lang="en-US" dirty="0"/>
          </a:p>
        </p:txBody>
      </p:sp>
      <p:sp>
        <p:nvSpPr>
          <p:cNvPr id="3" name="Content Placeholder 2"/>
          <p:cNvSpPr>
            <a:spLocks noGrp="1"/>
          </p:cNvSpPr>
          <p:nvPr>
            <p:ph sz="half" idx="1"/>
          </p:nvPr>
        </p:nvSpPr>
        <p:spPr/>
        <p:txBody>
          <a:bodyPr/>
          <a:lstStyle/>
          <a:p>
            <a:r>
              <a:rPr lang="en-US" dirty="0" smtClean="0"/>
              <a:t>Extension of classical finite state automata</a:t>
            </a:r>
          </a:p>
          <a:p>
            <a:r>
              <a:rPr lang="en-US" dirty="0" smtClean="0"/>
              <a:t>Allow transitions to be labeled with predicates</a:t>
            </a:r>
          </a:p>
          <a:p>
            <a:r>
              <a:rPr lang="en-US" dirty="0" smtClean="0"/>
              <a:t>Need to handle UTF16 </a:t>
            </a:r>
          </a:p>
          <a:p>
            <a:pPr lvl="1"/>
            <a:r>
              <a:rPr lang="en-US" dirty="0" smtClean="0"/>
              <a:t>2</a:t>
            </a:r>
            <a:r>
              <a:rPr lang="en-US" baseline="30000" dirty="0" smtClean="0"/>
              <a:t>16</a:t>
            </a:r>
            <a:r>
              <a:rPr lang="en-US" dirty="0" smtClean="0"/>
              <a:t> characters</a:t>
            </a:r>
          </a:p>
          <a:p>
            <a:r>
              <a:rPr lang="en-US" dirty="0" smtClean="0"/>
              <a:t>Implemented using Automata.dll</a:t>
            </a:r>
            <a:endParaRPr lang="en-US" dirty="0"/>
          </a:p>
        </p:txBody>
      </p:sp>
      <p:pic>
        <p:nvPicPr>
          <p:cNvPr id="6" name="Content Placeholder 5"/>
          <p:cNvPicPr>
            <a:picLocks noGrp="1" noChangeAspect="1"/>
          </p:cNvPicPr>
          <p:nvPr>
            <p:ph sz="half" idx="2"/>
          </p:nvPr>
        </p:nvPicPr>
        <p:blipFill>
          <a:blip r:embed="rId3"/>
          <a:stretch>
            <a:fillRect/>
          </a:stretch>
        </p:blipFill>
        <p:spPr>
          <a:xfrm>
            <a:off x="8521888" y="758825"/>
            <a:ext cx="1879223" cy="4718050"/>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pPr/>
              <a:t>47</a:t>
            </a:fld>
            <a:endParaRPr lang="en-US" dirty="0"/>
          </a:p>
        </p:txBody>
      </p:sp>
    </p:spTree>
    <p:extLst>
      <p:ext uri="{BB962C8B-B14F-4D97-AF65-F5344CB8AC3E}">
        <p14:creationId xmlns:p14="http://schemas.microsoft.com/office/powerpoint/2010/main" val="1873642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05069" y="1381615"/>
            <a:ext cx="2115000" cy="5310000"/>
          </a:xfrm>
          <a:prstGeom prst="rect">
            <a:avLst/>
          </a:prstGeom>
        </p:spPr>
      </p:pic>
      <p:sp>
        <p:nvSpPr>
          <p:cNvPr id="2" name="Title 1"/>
          <p:cNvSpPr>
            <a:spLocks noGrp="1"/>
          </p:cNvSpPr>
          <p:nvPr>
            <p:ph type="title"/>
          </p:nvPr>
        </p:nvSpPr>
        <p:spPr/>
        <p:txBody>
          <a:bodyPr/>
          <a:lstStyle/>
          <a:p>
            <a:r>
              <a:rPr lang="en-US" dirty="0" smtClean="0"/>
              <a:t>Shuffle: Collapsing into Components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48</a:t>
            </a:fld>
            <a:endParaRPr lang="en-US" dirty="0"/>
          </a:p>
        </p:txBody>
      </p:sp>
      <p:pic>
        <p:nvPicPr>
          <p:cNvPr id="8" name="Picture 7"/>
          <p:cNvPicPr>
            <a:picLocks noChangeAspect="1"/>
          </p:cNvPicPr>
          <p:nvPr/>
        </p:nvPicPr>
        <p:blipFill>
          <a:blip r:embed="rId3"/>
          <a:stretch>
            <a:fillRect/>
          </a:stretch>
        </p:blipFill>
        <p:spPr>
          <a:xfrm>
            <a:off x="3913275" y="1381615"/>
            <a:ext cx="1539000" cy="5301000"/>
          </a:xfrm>
          <a:prstGeom prst="rect">
            <a:avLst/>
          </a:prstGeom>
        </p:spPr>
      </p:pic>
      <p:pic>
        <p:nvPicPr>
          <p:cNvPr id="9" name="Picture 8"/>
          <p:cNvPicPr>
            <a:picLocks noChangeAspect="1"/>
          </p:cNvPicPr>
          <p:nvPr/>
        </p:nvPicPr>
        <p:blipFill>
          <a:blip r:embed="rId4"/>
          <a:stretch>
            <a:fillRect/>
          </a:stretch>
        </p:blipFill>
        <p:spPr>
          <a:xfrm>
            <a:off x="6718027" y="1381615"/>
            <a:ext cx="1539000" cy="5301000"/>
          </a:xfrm>
          <a:prstGeom prst="rect">
            <a:avLst/>
          </a:prstGeom>
        </p:spPr>
      </p:pic>
      <p:pic>
        <p:nvPicPr>
          <p:cNvPr id="10" name="Picture 9"/>
          <p:cNvPicPr>
            <a:picLocks noChangeAspect="1"/>
          </p:cNvPicPr>
          <p:nvPr/>
        </p:nvPicPr>
        <p:blipFill>
          <a:blip r:embed="rId5"/>
          <a:stretch>
            <a:fillRect/>
          </a:stretch>
        </p:blipFill>
        <p:spPr>
          <a:xfrm>
            <a:off x="9522778" y="1381615"/>
            <a:ext cx="1674000" cy="5157000"/>
          </a:xfrm>
          <a:prstGeom prst="rect">
            <a:avLst/>
          </a:prstGeom>
        </p:spPr>
      </p:pic>
      <p:sp>
        <p:nvSpPr>
          <p:cNvPr id="14" name="Oval 13"/>
          <p:cNvSpPr/>
          <p:nvPr/>
        </p:nvSpPr>
        <p:spPr>
          <a:xfrm>
            <a:off x="463438" y="4816376"/>
            <a:ext cx="1758702" cy="1442525"/>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2345926" y="4212615"/>
            <a:ext cx="715774" cy="603761"/>
          </a:xfrm>
          <a:prstGeom prst="wedgeRoundRectCallout">
            <a:avLst>
              <a:gd name="adj1" fmla="val -148447"/>
              <a:gd name="adj2" fmla="val 178574"/>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SCC</a:t>
            </a:r>
            <a:endParaRPr lang="en-US" sz="2400" b="1" dirty="0">
              <a:latin typeface="Calibri Light" panose="020F0302020204030204" pitchFamily="34" charset="0"/>
            </a:endParaRPr>
          </a:p>
        </p:txBody>
      </p:sp>
      <p:sp>
        <p:nvSpPr>
          <p:cNvPr id="20" name="Rounded Rectangle 19"/>
          <p:cNvSpPr/>
          <p:nvPr/>
        </p:nvSpPr>
        <p:spPr>
          <a:xfrm>
            <a:off x="4096011" y="1791222"/>
            <a:ext cx="475989" cy="1227551"/>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758553" y="2346395"/>
            <a:ext cx="519519" cy="722482"/>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44569" y="3960115"/>
            <a:ext cx="519519" cy="722482"/>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798022" y="1524000"/>
            <a:ext cx="1293792" cy="2334016"/>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ular Callout 25"/>
          <p:cNvSpPr/>
          <p:nvPr/>
        </p:nvSpPr>
        <p:spPr>
          <a:xfrm>
            <a:off x="4758553" y="3730234"/>
            <a:ext cx="1545297" cy="603761"/>
          </a:xfrm>
          <a:prstGeom prst="wedgeRoundRectCallout">
            <a:avLst>
              <a:gd name="adj1" fmla="val -55374"/>
              <a:gd name="adj2" fmla="val -215613"/>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Stretches</a:t>
            </a:r>
            <a:endParaRPr lang="en-US" sz="2400" b="1" dirty="0">
              <a:latin typeface="Calibri Light" panose="020F0302020204030204" pitchFamily="34" charset="0"/>
            </a:endParaRPr>
          </a:p>
        </p:txBody>
      </p:sp>
      <p:sp>
        <p:nvSpPr>
          <p:cNvPr id="27" name="Rounded Rectangular Callout 26"/>
          <p:cNvSpPr/>
          <p:nvPr/>
        </p:nvSpPr>
        <p:spPr>
          <a:xfrm>
            <a:off x="7677190" y="4363555"/>
            <a:ext cx="1545297" cy="905642"/>
          </a:xfrm>
          <a:prstGeom prst="wedgeRoundRectCallout">
            <a:avLst>
              <a:gd name="adj1" fmla="val -62669"/>
              <a:gd name="adj2" fmla="val -239126"/>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One-Entry</a:t>
            </a:r>
          </a:p>
          <a:p>
            <a:pPr algn="ctr"/>
            <a:r>
              <a:rPr lang="en-US" sz="2400" b="1" dirty="0" smtClean="0">
                <a:latin typeface="Calibri Light" panose="020F0302020204030204" pitchFamily="34" charset="0"/>
              </a:rPr>
              <a:t>One-Exit</a:t>
            </a:r>
            <a:endParaRPr lang="en-US" sz="2400" b="1" dirty="0">
              <a:latin typeface="Calibri Light" panose="020F0302020204030204" pitchFamily="34" charset="0"/>
            </a:endParaRPr>
          </a:p>
        </p:txBody>
      </p:sp>
      <p:sp>
        <p:nvSpPr>
          <p:cNvPr id="11" name="Rectangle 10"/>
          <p:cNvSpPr/>
          <p:nvPr/>
        </p:nvSpPr>
        <p:spPr>
          <a:xfrm>
            <a:off x="-47729" y="1407360"/>
            <a:ext cx="3315346" cy="5476385"/>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41565" y="1407360"/>
            <a:ext cx="2943514" cy="53890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57722" y="1434516"/>
            <a:ext cx="2951490" cy="53890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ular Callout 30"/>
          <p:cNvSpPr/>
          <p:nvPr/>
        </p:nvSpPr>
        <p:spPr>
          <a:xfrm>
            <a:off x="5331944" y="1976180"/>
            <a:ext cx="3307659" cy="1308845"/>
          </a:xfrm>
          <a:prstGeom prst="wedgeRoundRectCallout">
            <a:avLst>
              <a:gd name="adj1" fmla="val 95951"/>
              <a:gd name="adj2" fmla="val 3305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Calibri Light" panose="020F0302020204030204" pitchFamily="34" charset="0"/>
              </a:rPr>
              <a:t>Manageable number of edges to shuffle</a:t>
            </a:r>
          </a:p>
        </p:txBody>
      </p:sp>
    </p:spTree>
    <p:extLst>
      <p:ext uri="{BB962C8B-B14F-4D97-AF65-F5344CB8AC3E}">
        <p14:creationId xmlns:p14="http://schemas.microsoft.com/office/powerpoint/2010/main" val="4249595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1" grpId="0" animBg="1"/>
      <p:bldP spid="22" grpId="0" animBg="1"/>
      <p:bldP spid="25" grpId="0" animBg="1"/>
      <p:bldP spid="26" grpId="0" animBg="1"/>
      <p:bldP spid="27" grpId="0" animBg="1"/>
      <p:bldP spid="11" grpId="0" animBg="1"/>
      <p:bldP spid="12" grpId="0" animBg="1"/>
      <p:bldP spid="13" grpId="0" animBg="1"/>
      <p:bldP spid="3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 Regexes</a:t>
            </a:r>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18530"/>
            <a:ext cx="7483516" cy="2175573"/>
          </a:xfrm>
          <a:ln>
            <a:solidFill>
              <a:schemeClr val="tx1"/>
            </a:solidFill>
          </a:ln>
          <a:effectLst>
            <a:outerShdw blurRad="50800" dist="38100" dir="2700000" algn="tl" rotWithShape="0">
              <a:prstClr val="black">
                <a:alpha val="40000"/>
              </a:prstClr>
            </a:outerShdw>
          </a:effectLst>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144" y="3229858"/>
            <a:ext cx="10121874" cy="966779"/>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443" y="3713247"/>
            <a:ext cx="8775119" cy="2993263"/>
          </a:xfrm>
          <a:prstGeom prst="rect">
            <a:avLst/>
          </a:prstGeom>
          <a:ln>
            <a:solidFill>
              <a:schemeClr val="tx1"/>
            </a:solidFill>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D57F1E4F-1CFF-5643-939E-02111984F565}" type="slidenum">
              <a:rPr lang="en-US" smtClean="0"/>
              <a:pPr/>
              <a:t>49</a:t>
            </a:fld>
            <a:endParaRPr lang="en-US" dirty="0"/>
          </a:p>
        </p:txBody>
      </p:sp>
    </p:spTree>
    <p:extLst>
      <p:ext uri="{BB962C8B-B14F-4D97-AF65-F5344CB8AC3E}">
        <p14:creationId xmlns:p14="http://schemas.microsoft.com/office/powerpoint/2010/main" val="2125665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000" dirty="0" smtClean="0"/>
              <a:t>Vision and motivation</a:t>
            </a:r>
          </a:p>
          <a:p>
            <a:r>
              <a:rPr lang="en-US" sz="4000" b="1" dirty="0" smtClean="0"/>
              <a:t>Our approach: </a:t>
            </a:r>
            <a:r>
              <a:rPr lang="en-US" sz="4000" b="1" dirty="0" err="1" smtClean="0"/>
              <a:t>CrowdBoost</a:t>
            </a:r>
            <a:endParaRPr lang="en-US" sz="4000" b="1" dirty="0" smtClean="0"/>
          </a:p>
          <a:p>
            <a:r>
              <a:rPr lang="en-US" sz="4000" dirty="0" smtClean="0"/>
              <a:t>Technical details: regular expressions and SFAs</a:t>
            </a:r>
          </a:p>
          <a:p>
            <a:r>
              <a:rPr lang="en-US" sz="4000" dirty="0" smtClean="0"/>
              <a:t>Experiment setup</a:t>
            </a:r>
          </a:p>
          <a:p>
            <a:r>
              <a:rPr lang="en-US" sz="4000" dirty="0" smtClean="0"/>
              <a:t>Experimental results</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a:t>
            </a:fld>
            <a:endParaRPr lang="en-US" dirty="0"/>
          </a:p>
        </p:txBody>
      </p:sp>
    </p:spTree>
    <p:extLst>
      <p:ext uri="{BB962C8B-B14F-4D97-AF65-F5344CB8AC3E}">
        <p14:creationId xmlns:p14="http://schemas.microsoft.com/office/powerpoint/2010/main" val="14759615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Bountify</a:t>
            </a:r>
            <a:r>
              <a:rPr lang="en-US" dirty="0" smtClean="0"/>
              <a:t> Process</a:t>
            </a:r>
            <a:endParaRPr lang="en-US" dirty="0"/>
          </a:p>
        </p:txBody>
      </p:sp>
      <p:pic>
        <p:nvPicPr>
          <p:cNvPr id="7" name="Content Placeholder 6"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4051" y="1673225"/>
            <a:ext cx="2555897" cy="4718050"/>
          </a:xfrm>
        </p:spPr>
      </p:pic>
      <p:pic>
        <p:nvPicPr>
          <p:cNvPr id="8" name="Content Placeholder 7" descr="Screen Clipp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64418" y="1673225"/>
            <a:ext cx="2651164" cy="4718050"/>
          </a:xfrm>
        </p:spPr>
      </p:pic>
      <p:sp>
        <p:nvSpPr>
          <p:cNvPr id="9" name="Right Brace 8"/>
          <p:cNvSpPr/>
          <p:nvPr/>
        </p:nvSpPr>
        <p:spPr>
          <a:xfrm>
            <a:off x="10466962" y="1673225"/>
            <a:ext cx="369651" cy="14396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10466962" y="4179719"/>
            <a:ext cx="369651" cy="16763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10466963" y="5856051"/>
            <a:ext cx="369650" cy="7198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0920919" y="2202399"/>
            <a:ext cx="1130438" cy="369332"/>
          </a:xfrm>
          <a:prstGeom prst="rect">
            <a:avLst/>
          </a:prstGeom>
          <a:noFill/>
        </p:spPr>
        <p:txBody>
          <a:bodyPr wrap="none" rtlCol="0">
            <a:spAutoFit/>
          </a:bodyPr>
          <a:lstStyle/>
          <a:p>
            <a:r>
              <a:rPr lang="en-US" dirty="0"/>
              <a:t>Solution 2</a:t>
            </a:r>
          </a:p>
        </p:txBody>
      </p:sp>
      <p:sp>
        <p:nvSpPr>
          <p:cNvPr id="13" name="TextBox 12"/>
          <p:cNvSpPr txBox="1"/>
          <p:nvPr/>
        </p:nvSpPr>
        <p:spPr>
          <a:xfrm>
            <a:off x="10921934" y="4833219"/>
            <a:ext cx="881973" cy="369332"/>
          </a:xfrm>
          <a:prstGeom prst="rect">
            <a:avLst/>
          </a:prstGeom>
          <a:noFill/>
        </p:spPr>
        <p:txBody>
          <a:bodyPr wrap="none" rtlCol="0">
            <a:spAutoFit/>
          </a:bodyPr>
          <a:lstStyle/>
          <a:p>
            <a:r>
              <a:rPr lang="en-US" dirty="0" smtClean="0"/>
              <a:t>Winner</a:t>
            </a:r>
            <a:endParaRPr lang="en-US" dirty="0"/>
          </a:p>
        </p:txBody>
      </p:sp>
      <p:sp>
        <p:nvSpPr>
          <p:cNvPr id="14" name="TextBox 13"/>
          <p:cNvSpPr txBox="1"/>
          <p:nvPr/>
        </p:nvSpPr>
        <p:spPr>
          <a:xfrm>
            <a:off x="10836613" y="6031291"/>
            <a:ext cx="1130438" cy="369332"/>
          </a:xfrm>
          <a:prstGeom prst="rect">
            <a:avLst/>
          </a:prstGeom>
          <a:noFill/>
        </p:spPr>
        <p:txBody>
          <a:bodyPr wrap="none" rtlCol="0">
            <a:spAutoFit/>
          </a:bodyPr>
          <a:lstStyle/>
          <a:p>
            <a:r>
              <a:rPr lang="en-US" dirty="0"/>
              <a:t>Solution 4</a:t>
            </a:r>
          </a:p>
        </p:txBody>
      </p:sp>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8690" y="1724838"/>
            <a:ext cx="7505612" cy="5000276"/>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432" y="1673225"/>
            <a:ext cx="6584022" cy="2402526"/>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783" y="1906665"/>
            <a:ext cx="6444671" cy="3111220"/>
          </a:xfrm>
          <a:prstGeom prst="rect">
            <a:avLst/>
          </a:prstGeom>
          <a:ln>
            <a:solidFill>
              <a:schemeClr val="tx1"/>
            </a:solidFill>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D57F1E4F-1CFF-5643-939E-02111984F565}" type="slidenum">
              <a:rPr lang="en-US" smtClean="0"/>
              <a:pPr/>
              <a:t>50</a:t>
            </a:fld>
            <a:endParaRPr lang="en-US" dirty="0"/>
          </a:p>
        </p:txBody>
      </p:sp>
    </p:spTree>
    <p:extLst>
      <p:ext uri="{BB962C8B-B14F-4D97-AF65-F5344CB8AC3E}">
        <p14:creationId xmlns:p14="http://schemas.microsoft.com/office/powerpoint/2010/main" val="1311753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CrowdBoost</a:t>
            </a:r>
            <a:r>
              <a:rPr lang="en-US" dirty="0" smtClean="0"/>
              <a:t> in a nutshell</a:t>
            </a:r>
            <a:endParaRPr lang="en-US" dirty="0"/>
          </a:p>
        </p:txBody>
      </p:sp>
      <p:pic>
        <p:nvPicPr>
          <p:cNvPr id="3074" name="Picture 2" descr="http://www.excaliburdehydrator.com/media/catalog/product/cache/1/image/9df78eab33525d08d6e5fb8d27136e95/e/x/exb100s_re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728" y="2116411"/>
            <a:ext cx="4425753" cy="4425753"/>
          </a:xfrm>
          <a:prstGeom prst="rect">
            <a:avLst/>
          </a:prstGeom>
          <a:noFill/>
          <a:extLst>
            <a:ext uri="{909E8E84-426E-40dd-AFC4-6F175D3DCCD1}">
              <a14:hiddenFill xmlns:a14="http://schemas.microsoft.com/office/drawing/2010/main">
                <a:solidFill>
                  <a:srgbClr val="FFFFFF"/>
                </a:solidFill>
              </a14:hiddenFill>
            </a:ext>
          </a:extLst>
        </p:spPr>
      </p:pic>
      <p:sp>
        <p:nvSpPr>
          <p:cNvPr id="14" name="Vertical Scroll 13"/>
          <p:cNvSpPr/>
          <p:nvPr/>
        </p:nvSpPr>
        <p:spPr>
          <a:xfrm>
            <a:off x="328366" y="1709927"/>
            <a:ext cx="3514979" cy="605197"/>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Specification</a:t>
            </a:r>
            <a:endParaRPr lang="en-US" sz="2000" dirty="0">
              <a:solidFill>
                <a:schemeClr val="tx1"/>
              </a:solidFill>
            </a:endParaRPr>
          </a:p>
        </p:txBody>
      </p:sp>
      <p:grpSp>
        <p:nvGrpSpPr>
          <p:cNvPr id="22" name="Group 21"/>
          <p:cNvGrpSpPr/>
          <p:nvPr/>
        </p:nvGrpSpPr>
        <p:grpSpPr>
          <a:xfrm>
            <a:off x="4482671" y="2065734"/>
            <a:ext cx="1393698" cy="4527107"/>
            <a:chOff x="4482671" y="2065734"/>
            <a:chExt cx="1393698" cy="4527107"/>
          </a:xfrm>
        </p:grpSpPr>
        <p:pic>
          <p:nvPicPr>
            <p:cNvPr id="3076" name="Picture 4" descr="http://vectorpoem.com/images/code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671" y="2065734"/>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4" descr="http://vectorpoem.com/images/code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671" y="3632439"/>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4" descr="http://vectorpoem.com/images/code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671" y="5199143"/>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9641318" y="2752188"/>
            <a:ext cx="2386330" cy="2072276"/>
            <a:chOff x="7974750" y="4924425"/>
            <a:chExt cx="2386330" cy="2072276"/>
          </a:xfrm>
        </p:grpSpPr>
        <p:pic>
          <p:nvPicPr>
            <p:cNvPr id="29" name="Picture 4" descr="http://vectorpoem.com/images/code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4750" y="5603003"/>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6405" y="4924425"/>
              <a:ext cx="1844675" cy="1933575"/>
            </a:xfrm>
            <a:prstGeom prst="rect">
              <a:avLst/>
            </a:prstGeom>
          </p:spPr>
        </p:pic>
      </p:grpSp>
      <p:cxnSp>
        <p:nvCxnSpPr>
          <p:cNvPr id="31" name="Straight Arrow Connector 30"/>
          <p:cNvCxnSpPr>
            <a:stCxn id="3076" idx="3"/>
          </p:cNvCxnSpPr>
          <p:nvPr/>
        </p:nvCxnSpPr>
        <p:spPr>
          <a:xfrm>
            <a:off x="5876369" y="2762583"/>
            <a:ext cx="1908784" cy="136503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5" idx="3"/>
          </p:cNvCxnSpPr>
          <p:nvPr/>
        </p:nvCxnSpPr>
        <p:spPr>
          <a:xfrm flipV="1">
            <a:off x="5876369" y="4637263"/>
            <a:ext cx="2077102" cy="12587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4" idx="3"/>
          </p:cNvCxnSpPr>
          <p:nvPr/>
        </p:nvCxnSpPr>
        <p:spPr>
          <a:xfrm>
            <a:off x="5876369" y="4329288"/>
            <a:ext cx="185616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57F1E4F-1CFF-5643-939E-02111984F565}" type="slidenum">
              <a:rPr lang="en-US" smtClean="0"/>
              <a:pPr/>
              <a:t>6</a:t>
            </a:fld>
            <a:endParaRPr lang="en-US" dirty="0"/>
          </a:p>
        </p:txBody>
      </p:sp>
      <p:pic>
        <p:nvPicPr>
          <p:cNvPr id="18" name="Content Placeholder 4"/>
          <p:cNvPicPr>
            <a:picLocks noGrp="1" noChangeAspect="1"/>
          </p:cNvPicPr>
          <p:nvPr>
            <p:ph sz="half" idx="1"/>
          </p:nvPr>
        </p:nvPicPr>
        <p:blipFill>
          <a:blip r:embed="rId6"/>
          <a:stretch>
            <a:fillRect/>
          </a:stretch>
        </p:blipFill>
        <p:spPr>
          <a:xfrm>
            <a:off x="1182868" y="3477114"/>
            <a:ext cx="1735303" cy="1276215"/>
          </a:xfrm>
          <a:prstGeom prst="rect">
            <a:avLst/>
          </a:prstGeom>
        </p:spPr>
      </p:pic>
      <p:cxnSp>
        <p:nvCxnSpPr>
          <p:cNvPr id="19" name="Straight Arrow Connector 18"/>
          <p:cNvCxnSpPr>
            <a:stCxn id="14" idx="2"/>
            <a:endCxn id="18" idx="0"/>
          </p:cNvCxnSpPr>
          <p:nvPr/>
        </p:nvCxnSpPr>
        <p:spPr>
          <a:xfrm flipH="1">
            <a:off x="2050520" y="2315124"/>
            <a:ext cx="35336" cy="11619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3"/>
            <a:endCxn id="24" idx="1"/>
          </p:cNvCxnSpPr>
          <p:nvPr/>
        </p:nvCxnSpPr>
        <p:spPr>
          <a:xfrm>
            <a:off x="2918171" y="4115222"/>
            <a:ext cx="1564500" cy="2140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3076" idx="1"/>
          </p:cNvCxnSpPr>
          <p:nvPr/>
        </p:nvCxnSpPr>
        <p:spPr>
          <a:xfrm flipV="1">
            <a:off x="2630178" y="2762583"/>
            <a:ext cx="1852493" cy="928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25" idx="1"/>
          </p:cNvCxnSpPr>
          <p:nvPr/>
        </p:nvCxnSpPr>
        <p:spPr>
          <a:xfrm>
            <a:off x="2050520" y="4753329"/>
            <a:ext cx="2432151" cy="11426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464039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nodeType="withEffect">
                                  <p:stCondLst>
                                    <p:cond delay="0"/>
                                  </p:stCondLst>
                                  <p:childTnLst>
                                    <p:set>
                                      <p:cBhvr>
                                        <p:cTn id="37" dur="1" fill="hold">
                                          <p:stCondLst>
                                            <p:cond delay="0"/>
                                          </p:stCondLst>
                                        </p:cTn>
                                        <p:tgtEl>
                                          <p:spTgt spid="3074"/>
                                        </p:tgtEl>
                                        <p:attrNameLst>
                                          <p:attrName>style.visibility</p:attrName>
                                        </p:attrNameLst>
                                      </p:cBhvr>
                                      <p:to>
                                        <p:strVal val="visible"/>
                                      </p:to>
                                    </p:set>
                                    <p:animEffect transition="in" filter="fade">
                                      <p:cBhvr>
                                        <p:cTn id="38" dur="500"/>
                                        <p:tgtEl>
                                          <p:spTgt spid="307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err="1" smtClean="0"/>
              <a:t>CrowdBoost</a:t>
            </a:r>
            <a:r>
              <a:rPr lang="en-US" dirty="0" smtClean="0"/>
              <a:t> Outline</a:t>
            </a:r>
            <a:endParaRPr lang="en-US" dirty="0"/>
          </a:p>
        </p:txBody>
      </p:sp>
      <p:sp>
        <p:nvSpPr>
          <p:cNvPr id="15" name="Content Placeholder 14"/>
          <p:cNvSpPr>
            <a:spLocks noGrp="1"/>
          </p:cNvSpPr>
          <p:nvPr>
            <p:ph idx="1"/>
          </p:nvPr>
        </p:nvSpPr>
        <p:spPr>
          <a:xfrm>
            <a:off x="609600" y="1600200"/>
            <a:ext cx="10682514" cy="4876800"/>
          </a:xfrm>
        </p:spPr>
        <p:txBody>
          <a:bodyPr/>
          <a:lstStyle/>
          <a:p>
            <a:r>
              <a:rPr lang="en-US" sz="2800" dirty="0" smtClean="0"/>
              <a:t>Crowd-source initial programs</a:t>
            </a:r>
          </a:p>
          <a:p>
            <a:r>
              <a:rPr lang="en-US" sz="2800" dirty="0" smtClean="0"/>
              <a:t>We use genetic programming approach for blending</a:t>
            </a:r>
          </a:p>
          <a:p>
            <a:r>
              <a:rPr lang="en-US" sz="2800" dirty="0" smtClean="0"/>
              <a:t>Needed program operations:</a:t>
            </a:r>
          </a:p>
          <a:p>
            <a:pPr marL="731520" lvl="1" indent="-457200">
              <a:buFont typeface="+mj-lt"/>
              <a:buAutoNum type="arabicPeriod"/>
            </a:pPr>
            <a:r>
              <a:rPr lang="en-US" sz="2400" dirty="0" smtClean="0"/>
              <a:t>Shuffles (2 programs =&gt; program)</a:t>
            </a:r>
          </a:p>
          <a:p>
            <a:pPr marL="731520" lvl="1" indent="-457200">
              <a:buFont typeface="+mj-lt"/>
              <a:buAutoNum type="arabicPeriod"/>
            </a:pPr>
            <a:r>
              <a:rPr lang="en-US" sz="2400" dirty="0"/>
              <a:t>Mutations (program =&gt; program)</a:t>
            </a:r>
          </a:p>
          <a:p>
            <a:pPr marL="731520" lvl="1" indent="-457200">
              <a:buFont typeface="+mj-lt"/>
              <a:buAutoNum type="arabicPeriod"/>
            </a:pPr>
            <a:r>
              <a:rPr lang="en-US" sz="2400" dirty="0" smtClean="0"/>
              <a:t>Training Set Generation and Refinement (</a:t>
            </a:r>
            <a:r>
              <a:rPr lang="en-US" sz="2400" dirty="0"/>
              <a:t>program </a:t>
            </a:r>
            <a:r>
              <a:rPr lang="en-US" sz="2400" dirty="0" smtClean="0"/>
              <a:t>=&gt; new labeled examples)</a:t>
            </a:r>
            <a:endParaRPr lang="en-US" sz="2400" dirty="0"/>
          </a:p>
          <a:p>
            <a:pPr marL="731520" lvl="1" indent="-457200">
              <a:buFont typeface="+mj-lt"/>
              <a:buAutoNum type="arabicPeriod"/>
            </a:pP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514" y="4766420"/>
            <a:ext cx="2385942" cy="183605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875" y="4830129"/>
            <a:ext cx="1790250" cy="1772348"/>
          </a:xfrm>
          <a:prstGeom prst="rect">
            <a:avLst/>
          </a:prstGeom>
        </p:spPr>
      </p:pic>
      <p:graphicFrame>
        <p:nvGraphicFramePr>
          <p:cNvPr id="8" name="Content Placeholder 9"/>
          <p:cNvGraphicFramePr>
            <a:graphicFrameLocks/>
          </p:cNvGraphicFramePr>
          <p:nvPr>
            <p:extLst>
              <p:ext uri="{D42A27DB-BD31-4B8C-83A1-F6EECF244321}">
                <p14:modId xmlns:p14="http://schemas.microsoft.com/office/powerpoint/2010/main" val="1746593667"/>
              </p:ext>
            </p:extLst>
          </p:nvPr>
        </p:nvGraphicFramePr>
        <p:xfrm>
          <a:off x="8431478" y="4889959"/>
          <a:ext cx="1420282" cy="1587040"/>
        </p:xfrm>
        <a:graphic>
          <a:graphicData uri="http://schemas.openxmlformats.org/drawingml/2006/table">
            <a:tbl>
              <a:tblPr firstRow="1" bandRow="1">
                <a:tableStyleId>{5C22544A-7EE6-4342-B048-85BDC9FD1C3A}</a:tableStyleId>
              </a:tblPr>
              <a:tblGrid>
                <a:gridCol w="460206"/>
                <a:gridCol w="960076"/>
              </a:tblGrid>
              <a:tr h="367841">
                <a:tc>
                  <a:txBody>
                    <a:bodyPr/>
                    <a:lstStyle/>
                    <a:p>
                      <a:r>
                        <a:rPr lang="en-US" sz="1400" dirty="0" smtClean="0"/>
                        <a:t>ID</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dirty="0" smtClean="0"/>
                        <a:t>Label</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63259">
                <a:tc>
                  <a:txBody>
                    <a:bodyPr/>
                    <a:lstStyle/>
                    <a:p>
                      <a:r>
                        <a:rPr lang="en-US" sz="1400" dirty="0" smtClean="0"/>
                        <a:t>Ex1</a:t>
                      </a:r>
                      <a:endParaRPr lang="en-US" sz="1400" dirty="0"/>
                    </a:p>
                  </a:txBody>
                  <a:tcPr>
                    <a:lnL w="12700" cap="flat" cmpd="sng" algn="ctr">
                      <a:solidFill>
                        <a:schemeClr val="tx1"/>
                      </a:solidFill>
                      <a:prstDash val="solid"/>
                      <a:round/>
                      <a:headEnd type="none" w="med" len="med"/>
                      <a:tailEnd type="none" w="med" len="med"/>
                    </a:lnL>
                  </a:tcPr>
                </a:tc>
                <a:tc>
                  <a:txBody>
                    <a:bodyPr/>
                    <a:lstStyle/>
                    <a:p>
                      <a:r>
                        <a:rPr lang="en-US" sz="1400" dirty="0" smtClean="0"/>
                        <a:t>+</a:t>
                      </a:r>
                      <a:endParaRPr lang="en-US" sz="1400" dirty="0"/>
                    </a:p>
                  </a:txBody>
                  <a:tcPr>
                    <a:lnR w="12700" cap="flat" cmpd="sng" algn="ctr">
                      <a:solidFill>
                        <a:schemeClr val="tx1"/>
                      </a:solidFill>
                      <a:prstDash val="solid"/>
                      <a:round/>
                      <a:headEnd type="none" w="med" len="med"/>
                      <a:tailEnd type="none" w="med" len="med"/>
                    </a:lnR>
                    <a:solidFill>
                      <a:schemeClr val="bg2">
                        <a:lumMod val="75000"/>
                      </a:schemeClr>
                    </a:solidFill>
                  </a:tcPr>
                </a:tc>
              </a:tr>
              <a:tr h="263259">
                <a:tc>
                  <a:txBody>
                    <a:bodyPr/>
                    <a:lstStyle/>
                    <a:p>
                      <a:r>
                        <a:rPr lang="en-US" sz="1400" dirty="0" smtClean="0"/>
                        <a:t>Ex2</a:t>
                      </a:r>
                      <a:endParaRPr lang="en-US" sz="1400" dirty="0"/>
                    </a:p>
                  </a:txBody>
                  <a:tcPr>
                    <a:lnL w="12700" cap="flat" cmpd="sng" algn="ctr">
                      <a:solidFill>
                        <a:schemeClr val="tx1"/>
                      </a:solidFill>
                      <a:prstDash val="solid"/>
                      <a:round/>
                      <a:headEnd type="none" w="med" len="med"/>
                      <a:tailEnd type="none" w="med" len="med"/>
                    </a:lnL>
                  </a:tcPr>
                </a:tc>
                <a:tc>
                  <a:txBody>
                    <a:bodyPr/>
                    <a:lstStyle/>
                    <a:p>
                      <a:r>
                        <a:rPr lang="en-US" sz="1400" dirty="0" smtClean="0"/>
                        <a:t>-</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r>
              <a:tr h="263259">
                <a:tc>
                  <a:txBody>
                    <a:bodyPr/>
                    <a:lstStyle/>
                    <a:p>
                      <a:r>
                        <a:rPr lang="en-US" sz="1400" dirty="0" smtClean="0"/>
                        <a:t>Ex3</a:t>
                      </a:r>
                      <a:endParaRPr lang="en-US" sz="1400" dirty="0"/>
                    </a:p>
                  </a:txBody>
                  <a:tcPr>
                    <a:lnL w="12700" cap="flat" cmpd="sng" algn="ctr">
                      <a:solidFill>
                        <a:schemeClr val="tx1"/>
                      </a:solidFill>
                      <a:prstDash val="solid"/>
                      <a:round/>
                      <a:headEnd type="none" w="med" len="med"/>
                      <a:tailEnd type="none" w="med" len="med"/>
                    </a:lnL>
                  </a:tcPr>
                </a:tc>
                <a:tc>
                  <a:txBody>
                    <a:bodyPr/>
                    <a:lstStyle/>
                    <a:p>
                      <a:r>
                        <a:rPr lang="en-US" sz="1400" dirty="0" smtClean="0"/>
                        <a:t>+</a:t>
                      </a:r>
                      <a:endParaRPr lang="en-US" sz="1400" dirty="0"/>
                    </a:p>
                  </a:txBody>
                  <a:tcPr>
                    <a:lnR w="12700" cap="flat" cmpd="sng" algn="ctr">
                      <a:solidFill>
                        <a:schemeClr val="tx1"/>
                      </a:solidFill>
                      <a:prstDash val="solid"/>
                      <a:round/>
                      <a:headEnd type="none" w="med" len="med"/>
                      <a:tailEnd type="none" w="med" len="med"/>
                    </a:lnR>
                    <a:solidFill>
                      <a:schemeClr val="bg2">
                        <a:lumMod val="75000"/>
                      </a:schemeClr>
                    </a:solidFill>
                  </a:tcPr>
                </a:tc>
              </a:tr>
              <a:tr h="216377">
                <a:tc>
                  <a:txBody>
                    <a:bodyPr/>
                    <a:lstStyle/>
                    <a:p>
                      <a:r>
                        <a:rPr lang="en-US" sz="1400" dirty="0" smtClean="0"/>
                        <a:t>Ex4</a:t>
                      </a:r>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smtClean="0"/>
                        <a:t>-</a:t>
                      </a: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12118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218" y="2458315"/>
            <a:ext cx="1096847" cy="1085879"/>
          </a:xfrm>
          <a:prstGeom prst="rect">
            <a:avLst/>
          </a:prstGeom>
        </p:spPr>
      </p:pic>
      <p:pic>
        <p:nvPicPr>
          <p:cNvPr id="91" name="Content Placeholder 4"/>
          <p:cNvPicPr>
            <a:picLocks noChangeAspect="1"/>
          </p:cNvPicPr>
          <p:nvPr/>
        </p:nvPicPr>
        <p:blipFill>
          <a:blip r:embed="rId4"/>
          <a:stretch>
            <a:fillRect/>
          </a:stretch>
        </p:blipFill>
        <p:spPr>
          <a:xfrm>
            <a:off x="4063586" y="1352511"/>
            <a:ext cx="1345006" cy="989174"/>
          </a:xfrm>
          <a:prstGeom prst="rect">
            <a:avLst/>
          </a:prstGeom>
        </p:spPr>
      </p:pic>
      <p:pic>
        <p:nvPicPr>
          <p:cNvPr id="90" name="Content Placeholder 4"/>
          <p:cNvPicPr>
            <a:picLocks noGrp="1" noChangeAspect="1"/>
          </p:cNvPicPr>
          <p:nvPr>
            <p:ph sz="half" idx="1"/>
          </p:nvPr>
        </p:nvPicPr>
        <p:blipFill>
          <a:blip r:embed="rId4"/>
          <a:stretch>
            <a:fillRect/>
          </a:stretch>
        </p:blipFill>
        <p:spPr>
          <a:xfrm>
            <a:off x="557026" y="1361012"/>
            <a:ext cx="1345006" cy="989174"/>
          </a:xfrm>
          <a:prstGeom prst="rect">
            <a:avLst/>
          </a:prstGeom>
        </p:spPr>
      </p:pic>
      <p:pic>
        <p:nvPicPr>
          <p:cNvPr id="89" name="Picture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73" y="3915200"/>
            <a:ext cx="1096847" cy="1085879"/>
          </a:xfrm>
          <a:prstGeom prst="rect">
            <a:avLst/>
          </a:prstGeom>
        </p:spPr>
      </p:pic>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6" y="2478106"/>
            <a:ext cx="1096847" cy="1085879"/>
          </a:xfrm>
          <a:prstGeom prst="rect">
            <a:avLst/>
          </a:prstGeom>
        </p:spPr>
      </p:pic>
      <p:sp>
        <p:nvSpPr>
          <p:cNvPr id="5" name="Title 4"/>
          <p:cNvSpPr>
            <a:spLocks noGrp="1"/>
          </p:cNvSpPr>
          <p:nvPr>
            <p:ph type="title"/>
          </p:nvPr>
        </p:nvSpPr>
        <p:spPr/>
        <p:txBody>
          <a:bodyPr/>
          <a:lstStyle/>
          <a:p>
            <a:r>
              <a:rPr lang="en-US" dirty="0" smtClean="0"/>
              <a:t>Example </a:t>
            </a:r>
            <a:r>
              <a:rPr lang="en-US" dirty="0"/>
              <a:t>of </a:t>
            </a:r>
            <a:r>
              <a:rPr lang="en-US" dirty="0" smtClean="0"/>
              <a:t>Program Blending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a:t>
            </a:fld>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430870658"/>
              </p:ext>
            </p:extLst>
          </p:nvPr>
        </p:nvGraphicFramePr>
        <p:xfrm>
          <a:off x="6197600" y="1673225"/>
          <a:ext cx="5384800" cy="4718050"/>
        </p:xfrm>
        <a:graphic>
          <a:graphicData uri="http://schemas.openxmlformats.org/drawingml/2006/chart">
            <c:chart xmlns:c="http://schemas.openxmlformats.org/drawingml/2006/chart" xmlns:r="http://schemas.openxmlformats.org/officeDocument/2006/relationships" r:id="rId5"/>
          </a:graphicData>
        </a:graphic>
      </p:graphicFrame>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5092" y="2115887"/>
            <a:ext cx="2091845" cy="1609740"/>
          </a:xfrm>
          <a:prstGeom prst="rect">
            <a:avLst/>
          </a:prstGeom>
        </p:spPr>
      </p:pic>
      <p:cxnSp>
        <p:nvCxnSpPr>
          <p:cNvPr id="38" name="Straight Arrow Connector 37"/>
          <p:cNvCxnSpPr>
            <a:endCxn id="39" idx="2"/>
          </p:cNvCxnSpPr>
          <p:nvPr/>
        </p:nvCxnSpPr>
        <p:spPr>
          <a:xfrm>
            <a:off x="1546965" y="2246274"/>
            <a:ext cx="945714" cy="842368"/>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9" name="Snip Diagonal Corner Rectangle 38"/>
          <p:cNvSpPr/>
          <p:nvPr/>
        </p:nvSpPr>
        <p:spPr>
          <a:xfrm>
            <a:off x="2492679" y="2820469"/>
            <a:ext cx="1136346"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Shuffle</a:t>
            </a:r>
          </a:p>
          <a:p>
            <a:pPr algn="ctr"/>
            <a:r>
              <a:rPr lang="en-US" sz="1600" dirty="0" smtClean="0"/>
              <a:t>(0.62)</a:t>
            </a:r>
            <a:endParaRPr lang="en-US" dirty="0"/>
          </a:p>
        </p:txBody>
      </p:sp>
      <p:sp>
        <p:nvSpPr>
          <p:cNvPr id="40" name="Snip Diagonal Corner Rectangle 39"/>
          <p:cNvSpPr/>
          <p:nvPr/>
        </p:nvSpPr>
        <p:spPr>
          <a:xfrm>
            <a:off x="3919255" y="1709928"/>
            <a:ext cx="1077238"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Input 2 </a:t>
            </a:r>
            <a:r>
              <a:rPr lang="en-US" sz="1600" dirty="0"/>
              <a:t>(</a:t>
            </a:r>
            <a:r>
              <a:rPr lang="en-US" sz="1600" dirty="0" smtClean="0"/>
              <a:t>0.58)</a:t>
            </a:r>
            <a:endParaRPr lang="en-US" sz="1600" dirty="0"/>
          </a:p>
        </p:txBody>
      </p:sp>
      <p:cxnSp>
        <p:nvCxnSpPr>
          <p:cNvPr id="41" name="Straight Arrow Connector 40"/>
          <p:cNvCxnSpPr>
            <a:stCxn id="40" idx="1"/>
            <a:endCxn id="39" idx="0"/>
          </p:cNvCxnSpPr>
          <p:nvPr/>
        </p:nvCxnSpPr>
        <p:spPr>
          <a:xfrm flipH="1">
            <a:off x="3629025" y="2246274"/>
            <a:ext cx="828849" cy="842368"/>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1"/>
            <a:endCxn id="47" idx="3"/>
          </p:cNvCxnSpPr>
          <p:nvPr/>
        </p:nvCxnSpPr>
        <p:spPr>
          <a:xfrm>
            <a:off x="4457874" y="2246274"/>
            <a:ext cx="421801" cy="574195"/>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5" name="Snip Diagonal Corner Rectangle 44"/>
          <p:cNvSpPr/>
          <p:nvPr/>
        </p:nvSpPr>
        <p:spPr>
          <a:xfrm>
            <a:off x="1057754" y="1725738"/>
            <a:ext cx="1077238"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Input 1 </a:t>
            </a:r>
            <a:r>
              <a:rPr lang="en-US" sz="1600" dirty="0"/>
              <a:t>(</a:t>
            </a:r>
            <a:r>
              <a:rPr lang="en-US" sz="1600" dirty="0" smtClean="0"/>
              <a:t>0.53)</a:t>
            </a:r>
            <a:endParaRPr lang="en-US" sz="1600" dirty="0"/>
          </a:p>
        </p:txBody>
      </p:sp>
      <p:sp>
        <p:nvSpPr>
          <p:cNvPr id="47" name="Snip Diagonal Corner Rectangle 46"/>
          <p:cNvSpPr/>
          <p:nvPr/>
        </p:nvSpPr>
        <p:spPr>
          <a:xfrm>
            <a:off x="4276360" y="2820469"/>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Mutation</a:t>
            </a:r>
          </a:p>
          <a:p>
            <a:pPr algn="ctr"/>
            <a:r>
              <a:rPr lang="en-US" sz="1600" dirty="0"/>
              <a:t>(</a:t>
            </a:r>
            <a:r>
              <a:rPr lang="en-US" sz="1600" dirty="0" smtClean="0"/>
              <a:t>0.60)</a:t>
            </a:r>
            <a:endParaRPr lang="en-US" sz="1600" dirty="0"/>
          </a:p>
        </p:txBody>
      </p:sp>
      <p:cxnSp>
        <p:nvCxnSpPr>
          <p:cNvPr id="56" name="Straight Arrow Connector 55"/>
          <p:cNvCxnSpPr>
            <a:stCxn id="45" idx="1"/>
            <a:endCxn id="59" idx="3"/>
          </p:cNvCxnSpPr>
          <p:nvPr/>
        </p:nvCxnSpPr>
        <p:spPr>
          <a:xfrm flipH="1">
            <a:off x="1056093" y="2262084"/>
            <a:ext cx="540280" cy="558385"/>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9" name="Snip Diagonal Corner Rectangle 58"/>
          <p:cNvSpPr/>
          <p:nvPr/>
        </p:nvSpPr>
        <p:spPr>
          <a:xfrm>
            <a:off x="452778" y="2820469"/>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Mutation</a:t>
            </a:r>
          </a:p>
          <a:p>
            <a:pPr algn="ctr"/>
            <a:r>
              <a:rPr lang="en-US" sz="1600" dirty="0"/>
              <a:t>(</a:t>
            </a:r>
            <a:r>
              <a:rPr lang="en-US" sz="1600" dirty="0" smtClean="0"/>
              <a:t>0.60)</a:t>
            </a:r>
            <a:endParaRPr lang="en-US" sz="1600" dirty="0"/>
          </a:p>
        </p:txBody>
      </p:sp>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790" y="3931075"/>
            <a:ext cx="1096847" cy="1085879"/>
          </a:xfrm>
          <a:prstGeom prst="rect">
            <a:avLst/>
          </a:prstGeom>
        </p:spPr>
      </p:pic>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1668" y="3568856"/>
            <a:ext cx="2091845" cy="1609740"/>
          </a:xfrm>
          <a:prstGeom prst="rect">
            <a:avLst/>
          </a:prstGeom>
        </p:spPr>
      </p:pic>
      <p:cxnSp>
        <p:nvCxnSpPr>
          <p:cNvPr id="71" name="Straight Arrow Connector 70"/>
          <p:cNvCxnSpPr>
            <a:stCxn id="39" idx="1"/>
          </p:cNvCxnSpPr>
          <p:nvPr/>
        </p:nvCxnSpPr>
        <p:spPr>
          <a:xfrm>
            <a:off x="3060852" y="3356815"/>
            <a:ext cx="1397022" cy="1106896"/>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2" name="Snip Diagonal Corner Rectangle 71"/>
          <p:cNvSpPr/>
          <p:nvPr/>
        </p:nvSpPr>
        <p:spPr>
          <a:xfrm>
            <a:off x="3919255" y="4273438"/>
            <a:ext cx="1136346"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Shuffle</a:t>
            </a:r>
          </a:p>
          <a:p>
            <a:pPr algn="ctr"/>
            <a:r>
              <a:rPr lang="en-US" sz="1600" dirty="0" smtClean="0"/>
              <a:t>(0.63)</a:t>
            </a:r>
            <a:endParaRPr lang="en-US" dirty="0"/>
          </a:p>
        </p:txBody>
      </p:sp>
      <p:cxnSp>
        <p:nvCxnSpPr>
          <p:cNvPr id="73" name="Straight Arrow Connector 72"/>
          <p:cNvCxnSpPr>
            <a:stCxn id="47" idx="1"/>
          </p:cNvCxnSpPr>
          <p:nvPr/>
        </p:nvCxnSpPr>
        <p:spPr>
          <a:xfrm flipH="1">
            <a:off x="4457874" y="3356815"/>
            <a:ext cx="421801" cy="1073394"/>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9" idx="1"/>
            <a:endCxn id="75" idx="3"/>
          </p:cNvCxnSpPr>
          <p:nvPr/>
        </p:nvCxnSpPr>
        <p:spPr>
          <a:xfrm flipH="1">
            <a:off x="662708" y="3356815"/>
            <a:ext cx="393385" cy="916623"/>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5" name="Snip Diagonal Corner Rectangle 74"/>
          <p:cNvSpPr/>
          <p:nvPr/>
        </p:nvSpPr>
        <p:spPr>
          <a:xfrm>
            <a:off x="59393" y="4273438"/>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Mutation</a:t>
            </a:r>
          </a:p>
          <a:p>
            <a:pPr algn="ctr"/>
            <a:r>
              <a:rPr lang="en-US" sz="1600" dirty="0"/>
              <a:t>(</a:t>
            </a:r>
            <a:r>
              <a:rPr lang="en-US" sz="1600" dirty="0" smtClean="0"/>
              <a:t>0.50)</a:t>
            </a:r>
            <a:endParaRPr lang="en-US" sz="1600" dirty="0"/>
          </a:p>
        </p:txBody>
      </p:sp>
      <p:cxnSp>
        <p:nvCxnSpPr>
          <p:cNvPr id="76" name="Straight Arrow Connector 75"/>
          <p:cNvCxnSpPr>
            <a:stCxn id="39" idx="1"/>
            <a:endCxn id="77" idx="3"/>
          </p:cNvCxnSpPr>
          <p:nvPr/>
        </p:nvCxnSpPr>
        <p:spPr>
          <a:xfrm flipH="1">
            <a:off x="2482669" y="3356815"/>
            <a:ext cx="578183" cy="916623"/>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7" name="Snip Diagonal Corner Rectangle 76"/>
          <p:cNvSpPr/>
          <p:nvPr/>
        </p:nvSpPr>
        <p:spPr>
          <a:xfrm>
            <a:off x="1879354" y="4273438"/>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Mutation</a:t>
            </a:r>
          </a:p>
          <a:p>
            <a:pPr algn="ctr"/>
            <a:r>
              <a:rPr lang="en-US" sz="1600" dirty="0"/>
              <a:t>(</a:t>
            </a:r>
            <a:r>
              <a:rPr lang="en-US" sz="1600" dirty="0" smtClean="0"/>
              <a:t>0.69)</a:t>
            </a:r>
            <a:endParaRPr lang="en-US" sz="1600" dirty="0"/>
          </a:p>
        </p:txBody>
      </p:sp>
      <p:sp>
        <p:nvSpPr>
          <p:cNvPr id="79" name="TextBox 78"/>
          <p:cNvSpPr txBox="1"/>
          <p:nvPr/>
        </p:nvSpPr>
        <p:spPr>
          <a:xfrm>
            <a:off x="2400728" y="4293679"/>
            <a:ext cx="588859" cy="1446550"/>
          </a:xfrm>
          <a:prstGeom prst="rect">
            <a:avLst/>
          </a:prstGeom>
          <a:noFill/>
        </p:spPr>
        <p:txBody>
          <a:bodyPr wrap="square" rtlCol="0">
            <a:spAutoFit/>
          </a:bodyPr>
          <a:lstStyle/>
          <a:p>
            <a:pPr algn="ctr"/>
            <a:r>
              <a:rPr lang="en-US" sz="8800" dirty="0" smtClean="0">
                <a:solidFill>
                  <a:schemeClr val="accent3"/>
                </a:solidFill>
              </a:rPr>
              <a:t>…</a:t>
            </a:r>
            <a:endParaRPr lang="en-US" dirty="0">
              <a:solidFill>
                <a:schemeClr val="accent3"/>
              </a:solidFill>
            </a:endParaRPr>
          </a:p>
        </p:txBody>
      </p:sp>
      <p:sp>
        <p:nvSpPr>
          <p:cNvPr id="93" name="Rectangle 92"/>
          <p:cNvSpPr/>
          <p:nvPr/>
        </p:nvSpPr>
        <p:spPr>
          <a:xfrm>
            <a:off x="8052619" y="2088656"/>
            <a:ext cx="4661875" cy="368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flipH="1">
            <a:off x="7168486" y="2088656"/>
            <a:ext cx="612946" cy="368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flipH="1">
            <a:off x="7608562" y="2115887"/>
            <a:ext cx="612946" cy="368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nip Diagonal Corner Rectangle 96"/>
          <p:cNvSpPr/>
          <p:nvPr/>
        </p:nvSpPr>
        <p:spPr>
          <a:xfrm>
            <a:off x="2091842" y="5800725"/>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Winner!</a:t>
            </a:r>
          </a:p>
          <a:p>
            <a:pPr algn="ctr"/>
            <a:r>
              <a:rPr lang="en-US" sz="1600" dirty="0"/>
              <a:t>(</a:t>
            </a:r>
            <a:r>
              <a:rPr lang="en-US" sz="1600" dirty="0" smtClean="0"/>
              <a:t>0.85)</a:t>
            </a:r>
            <a:endParaRPr lang="en-US" sz="1600" dirty="0"/>
          </a:p>
        </p:txBody>
      </p:sp>
      <p:sp>
        <p:nvSpPr>
          <p:cNvPr id="2" name="Rounded Rectangle 1"/>
          <p:cNvSpPr/>
          <p:nvPr/>
        </p:nvSpPr>
        <p:spPr>
          <a:xfrm>
            <a:off x="6881760" y="2770604"/>
            <a:ext cx="4700640" cy="152307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smtClean="0"/>
              <a:t>Need to prevent </a:t>
            </a:r>
          </a:p>
          <a:p>
            <a:pPr algn="ctr"/>
            <a:r>
              <a:rPr lang="en-US" sz="3600" b="1" dirty="0" smtClean="0"/>
              <a:t>over-fitting</a:t>
            </a:r>
            <a:endParaRPr lang="en-US" sz="3600" b="1" dirty="0"/>
          </a:p>
        </p:txBody>
      </p:sp>
      <p:sp>
        <p:nvSpPr>
          <p:cNvPr id="3" name="TextBox 2"/>
          <p:cNvSpPr txBox="1"/>
          <p:nvPr/>
        </p:nvSpPr>
        <p:spPr>
          <a:xfrm>
            <a:off x="8575313" y="6311324"/>
            <a:ext cx="997651" cy="369332"/>
          </a:xfrm>
          <a:prstGeom prst="rect">
            <a:avLst/>
          </a:prstGeom>
          <a:noFill/>
        </p:spPr>
        <p:txBody>
          <a:bodyPr wrap="none" rtlCol="0">
            <a:spAutoFit/>
          </a:bodyPr>
          <a:lstStyle/>
          <a:p>
            <a:r>
              <a:rPr lang="en-US" dirty="0" smtClean="0"/>
              <a:t>Iteration</a:t>
            </a:r>
          </a:p>
        </p:txBody>
      </p:sp>
    </p:spTree>
    <p:extLst>
      <p:ext uri="{BB962C8B-B14F-4D97-AF65-F5344CB8AC3E}">
        <p14:creationId xmlns:p14="http://schemas.microsoft.com/office/powerpoint/2010/main" val="542299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9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9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2.70833E-6 1.85185E-6 L 0.34948 1.85185E-6 " pathEditMode="relative" rAng="0" ptsTypes="AA">
                                      <p:cBhvr>
                                        <p:cTn id="70" dur="2000" fill="hold"/>
                                        <p:tgtEl>
                                          <p:spTgt spid="93"/>
                                        </p:tgtEl>
                                        <p:attrNameLst>
                                          <p:attrName>ppt_x</p:attrName>
                                          <p:attrName>ppt_y</p:attrName>
                                        </p:attrNameLst>
                                      </p:cBhvr>
                                      <p:rCtr x="17474" y="0"/>
                                    </p:animMotion>
                                  </p:childTnLst>
                                </p:cTn>
                              </p:par>
                            </p:childTnLst>
                          </p:cTn>
                        </p:par>
                        <p:par>
                          <p:cTn id="71" fill="hold">
                            <p:stCondLst>
                              <p:cond delay="2000"/>
                            </p:stCondLst>
                            <p:childTnLst>
                              <p:par>
                                <p:cTn id="72" presetID="1" presetClass="entr" presetSubtype="0"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9" grpId="0" animBg="1"/>
      <p:bldP spid="47" grpId="0" animBg="1"/>
      <p:bldP spid="59" grpId="0" animBg="1"/>
      <p:bldP spid="72" grpId="0" animBg="1"/>
      <p:bldP spid="75" grpId="0" animBg="1"/>
      <p:bldP spid="77" grpId="0" animBg="1"/>
      <p:bldP spid="79" grpId="0"/>
      <p:bldP spid="93" grpId="0" animBg="1"/>
      <p:bldP spid="95" grpId="0" animBg="1"/>
      <p:bldP spid="96" grpId="0" animBg="1"/>
      <p:bldP spid="97"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Quality?</a:t>
            </a:r>
            <a:endParaRPr lang="en-US" dirty="0"/>
          </a:p>
        </p:txBody>
      </p:sp>
      <p:sp>
        <p:nvSpPr>
          <p:cNvPr id="6" name="Text Placeholder 5"/>
          <p:cNvSpPr>
            <a:spLocks noGrp="1"/>
          </p:cNvSpPr>
          <p:nvPr>
            <p:ph type="body" idx="1"/>
          </p:nvPr>
        </p:nvSpPr>
        <p:spPr/>
        <p:txBody>
          <a:bodyPr/>
          <a:lstStyle/>
          <a:p>
            <a:r>
              <a:rPr lang="en-US" sz="2800" b="1" dirty="0" smtClean="0"/>
              <a:t>Candidate Fitness</a:t>
            </a:r>
            <a:endParaRPr lang="en-US" b="1" dirty="0"/>
          </a:p>
        </p:txBody>
      </p:sp>
      <p:sp>
        <p:nvSpPr>
          <p:cNvPr id="7" name="Content Placeholder 6"/>
          <p:cNvSpPr>
            <a:spLocks noGrp="1"/>
          </p:cNvSpPr>
          <p:nvPr>
            <p:ph sz="half" idx="2"/>
          </p:nvPr>
        </p:nvSpPr>
        <p:spPr>
          <a:xfrm>
            <a:off x="609600" y="2438400"/>
            <a:ext cx="5242560" cy="1937256"/>
          </a:xfrm>
        </p:spPr>
        <p:txBody>
          <a:bodyPr>
            <a:normAutofit fontScale="92500" lnSpcReduction="10000"/>
          </a:bodyPr>
          <a:lstStyle/>
          <a:p>
            <a:r>
              <a:rPr lang="en-US" dirty="0" smtClean="0"/>
              <a:t>How well does a program perform on a given training set?</a:t>
            </a:r>
          </a:p>
          <a:p>
            <a:r>
              <a:rPr lang="en-US" dirty="0"/>
              <a:t>S</a:t>
            </a:r>
            <a:r>
              <a:rPr lang="en-US" dirty="0" smtClean="0"/>
              <a:t> = Examples accepted by program</a:t>
            </a:r>
          </a:p>
          <a:p>
            <a:r>
              <a:rPr lang="en-US" dirty="0" smtClean="0"/>
              <a:t>P = Positive examples</a:t>
            </a:r>
          </a:p>
          <a:p>
            <a:r>
              <a:rPr lang="en-US" dirty="0" smtClean="0"/>
              <a:t>N = Negative examples</a:t>
            </a:r>
          </a:p>
        </p:txBody>
      </p:sp>
      <p:sp>
        <p:nvSpPr>
          <p:cNvPr id="8" name="Text Placeholder 7"/>
          <p:cNvSpPr>
            <a:spLocks noGrp="1"/>
          </p:cNvSpPr>
          <p:nvPr>
            <p:ph type="body" sz="quarter" idx="3"/>
          </p:nvPr>
        </p:nvSpPr>
        <p:spPr/>
        <p:txBody>
          <a:bodyPr/>
          <a:lstStyle/>
          <a:p>
            <a:r>
              <a:rPr lang="en-US" sz="2800" dirty="0" smtClean="0"/>
              <a:t>Training Set Coverage</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9</a:t>
            </a:fld>
            <a:endParaRPr lang="en-US" dirty="0"/>
          </a:p>
        </p:txBody>
      </p:sp>
      <p:sp>
        <p:nvSpPr>
          <p:cNvPr id="3" name="Oval 2"/>
          <p:cNvSpPr/>
          <p:nvPr/>
        </p:nvSpPr>
        <p:spPr>
          <a:xfrm>
            <a:off x="6248400" y="2468562"/>
            <a:ext cx="5806440" cy="417353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r>
              <a:rPr lang="en-US" sz="2400" dirty="0" smtClean="0">
                <a:solidFill>
                  <a:schemeClr val="tx1"/>
                </a:solidFill>
                <a:latin typeface="Calibri Light" panose="020F0302020204030204" pitchFamily="34" charset="0"/>
              </a:rPr>
              <a:t>Possible Input Space</a:t>
            </a:r>
          </a:p>
        </p:txBody>
      </p:sp>
      <p:sp>
        <p:nvSpPr>
          <p:cNvPr id="4" name="Oval 3"/>
          <p:cNvSpPr/>
          <p:nvPr/>
        </p:nvSpPr>
        <p:spPr>
          <a:xfrm>
            <a:off x="6735759" y="2995964"/>
            <a:ext cx="2710180" cy="14799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endParaRPr lang="en-US" dirty="0">
              <a:solidFill>
                <a:srgbClr val="FF0000"/>
              </a:solidFill>
            </a:endParaRPr>
          </a:p>
          <a:p>
            <a:pPr algn="ctr"/>
            <a:endParaRPr lang="en-US" dirty="0" smtClean="0">
              <a:solidFill>
                <a:srgbClr val="FF0000"/>
              </a:solidFill>
            </a:endParaRPr>
          </a:p>
          <a:p>
            <a:pPr algn="ctr"/>
            <a:r>
              <a:rPr lang="en-US" dirty="0" smtClean="0">
                <a:solidFill>
                  <a:schemeClr val="tx1"/>
                </a:solidFill>
                <a:latin typeface="Calibri Light" panose="020F0302020204030204" pitchFamily="34" charset="0"/>
              </a:rPr>
              <a:t>Initial Examples</a:t>
            </a:r>
          </a:p>
          <a:p>
            <a:pPr algn="ctr"/>
            <a:r>
              <a:rPr lang="en-US" dirty="0" smtClean="0">
                <a:solidFill>
                  <a:schemeClr val="tx1"/>
                </a:solidFill>
                <a:latin typeface="Calibri Light" panose="020F0302020204030204" pitchFamily="34" charset="0"/>
              </a:rPr>
              <a:t>“Gold Set”</a:t>
            </a:r>
            <a:endParaRPr lang="en-US" dirty="0">
              <a:solidFill>
                <a:schemeClr val="tx1"/>
              </a:solidFill>
              <a:latin typeface="Calibri Light" panose="020F0302020204030204" pitchFamily="34" charset="0"/>
            </a:endParaRPr>
          </a:p>
        </p:txBody>
      </p:sp>
      <p:pic>
        <p:nvPicPr>
          <p:cNvPr id="10" name="Content Placeholder 9"/>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3419" t="3757" r="3625" b="5799"/>
          <a:stretch/>
        </p:blipFill>
        <p:spPr>
          <a:xfrm>
            <a:off x="7576433" y="3163027"/>
            <a:ext cx="1028832" cy="668149"/>
          </a:xfrm>
        </p:spPr>
      </p:pic>
      <p:sp>
        <p:nvSpPr>
          <p:cNvPr id="13" name="TextBox 12"/>
          <p:cNvSpPr txBox="1"/>
          <p:nvPr/>
        </p:nvSpPr>
        <p:spPr>
          <a:xfrm>
            <a:off x="9608421" y="4099231"/>
            <a:ext cx="482600" cy="523220"/>
          </a:xfrm>
          <a:prstGeom prst="rect">
            <a:avLst/>
          </a:prstGeom>
          <a:noFill/>
        </p:spPr>
        <p:txBody>
          <a:bodyPr wrap="square" rtlCol="0">
            <a:spAutoFit/>
          </a:bodyPr>
          <a:lstStyle/>
          <a:p>
            <a:r>
              <a:rPr lang="en-US" sz="2800" dirty="0" smtClean="0"/>
              <a:t>?</a:t>
            </a:r>
            <a:endParaRPr lang="en-US" sz="2800" dirty="0"/>
          </a:p>
        </p:txBody>
      </p:sp>
      <p:sp>
        <p:nvSpPr>
          <p:cNvPr id="14" name="TextBox 13"/>
          <p:cNvSpPr txBox="1"/>
          <p:nvPr/>
        </p:nvSpPr>
        <p:spPr>
          <a:xfrm>
            <a:off x="10678974" y="5433538"/>
            <a:ext cx="482600" cy="523220"/>
          </a:xfrm>
          <a:prstGeom prst="rect">
            <a:avLst/>
          </a:prstGeom>
          <a:noFill/>
        </p:spPr>
        <p:txBody>
          <a:bodyPr wrap="square" rtlCol="0">
            <a:spAutoFit/>
          </a:bodyPr>
          <a:lstStyle/>
          <a:p>
            <a:r>
              <a:rPr lang="en-US" sz="2800" dirty="0" smtClean="0"/>
              <a:t>?</a:t>
            </a:r>
            <a:endParaRPr lang="en-US" sz="2800" dirty="0"/>
          </a:p>
        </p:txBody>
      </p:sp>
      <p:sp>
        <p:nvSpPr>
          <p:cNvPr id="15" name="TextBox 14"/>
          <p:cNvSpPr txBox="1"/>
          <p:nvPr/>
        </p:nvSpPr>
        <p:spPr>
          <a:xfrm>
            <a:off x="8719820" y="4622451"/>
            <a:ext cx="482600" cy="523220"/>
          </a:xfrm>
          <a:prstGeom prst="rect">
            <a:avLst/>
          </a:prstGeom>
          <a:noFill/>
        </p:spPr>
        <p:txBody>
          <a:bodyPr wrap="square" rtlCol="0">
            <a:spAutoFit/>
          </a:bodyPr>
          <a:lstStyle/>
          <a:p>
            <a:r>
              <a:rPr lang="en-US" sz="2800" dirty="0" smtClean="0"/>
              <a:t>?</a:t>
            </a:r>
            <a:endParaRPr lang="en-US" sz="2800" dirty="0"/>
          </a:p>
        </p:txBody>
      </p:sp>
      <p:sp>
        <p:nvSpPr>
          <p:cNvPr id="16" name="TextBox 15"/>
          <p:cNvSpPr txBox="1"/>
          <p:nvPr/>
        </p:nvSpPr>
        <p:spPr>
          <a:xfrm>
            <a:off x="6692450" y="4719910"/>
            <a:ext cx="482600" cy="523220"/>
          </a:xfrm>
          <a:prstGeom prst="rect">
            <a:avLst/>
          </a:prstGeom>
          <a:noFill/>
        </p:spPr>
        <p:txBody>
          <a:bodyPr wrap="square" rtlCol="0">
            <a:spAutoFit/>
          </a:bodyPr>
          <a:lstStyle/>
          <a:p>
            <a:r>
              <a:rPr lang="en-US" sz="2800" dirty="0" smtClean="0"/>
              <a:t>?</a:t>
            </a:r>
            <a:endParaRPr lang="en-US" sz="2800" dirty="0"/>
          </a:p>
        </p:txBody>
      </p:sp>
      <p:sp>
        <p:nvSpPr>
          <p:cNvPr id="18" name="TextBox 17"/>
          <p:cNvSpPr txBox="1"/>
          <p:nvPr/>
        </p:nvSpPr>
        <p:spPr>
          <a:xfrm>
            <a:off x="8845959" y="3344443"/>
            <a:ext cx="482600" cy="523220"/>
          </a:xfrm>
          <a:prstGeom prst="rect">
            <a:avLst/>
          </a:prstGeom>
          <a:noFill/>
        </p:spPr>
        <p:txBody>
          <a:bodyPr wrap="square" rtlCol="0">
            <a:spAutoFit/>
          </a:bodyPr>
          <a:lstStyle/>
          <a:p>
            <a:r>
              <a:rPr lang="en-US" sz="2800" dirty="0" smtClean="0"/>
              <a:t>+</a:t>
            </a:r>
            <a:endParaRPr lang="en-US" sz="2800" dirty="0"/>
          </a:p>
        </p:txBody>
      </p:sp>
      <p:sp>
        <p:nvSpPr>
          <p:cNvPr id="19" name="TextBox 18"/>
          <p:cNvSpPr txBox="1"/>
          <p:nvPr/>
        </p:nvSpPr>
        <p:spPr>
          <a:xfrm>
            <a:off x="8564120" y="3003245"/>
            <a:ext cx="482600" cy="523220"/>
          </a:xfrm>
          <a:prstGeom prst="rect">
            <a:avLst/>
          </a:prstGeom>
          <a:noFill/>
        </p:spPr>
        <p:txBody>
          <a:bodyPr wrap="square" rtlCol="0">
            <a:spAutoFit/>
          </a:bodyPr>
          <a:lstStyle/>
          <a:p>
            <a:r>
              <a:rPr lang="en-US" sz="2800" dirty="0" smtClean="0"/>
              <a:t>-</a:t>
            </a:r>
            <a:endParaRPr lang="en-US" sz="2800" dirty="0"/>
          </a:p>
        </p:txBody>
      </p:sp>
      <p:sp>
        <p:nvSpPr>
          <p:cNvPr id="20" name="TextBox 19"/>
          <p:cNvSpPr txBox="1"/>
          <p:nvPr/>
        </p:nvSpPr>
        <p:spPr>
          <a:xfrm>
            <a:off x="6963461" y="3775348"/>
            <a:ext cx="482600" cy="523220"/>
          </a:xfrm>
          <a:prstGeom prst="rect">
            <a:avLst/>
          </a:prstGeom>
          <a:noFill/>
        </p:spPr>
        <p:txBody>
          <a:bodyPr wrap="square" rtlCol="0">
            <a:spAutoFit/>
          </a:bodyPr>
          <a:lstStyle/>
          <a:p>
            <a:r>
              <a:rPr lang="en-US" sz="2800" dirty="0" smtClean="0"/>
              <a:t>+</a:t>
            </a:r>
            <a:endParaRPr lang="en-US" sz="2800" dirty="0"/>
          </a:p>
        </p:txBody>
      </p:sp>
      <p:sp>
        <p:nvSpPr>
          <p:cNvPr id="21" name="TextBox 20"/>
          <p:cNvSpPr txBox="1"/>
          <p:nvPr/>
        </p:nvSpPr>
        <p:spPr>
          <a:xfrm>
            <a:off x="8992977" y="3735956"/>
            <a:ext cx="482600" cy="523220"/>
          </a:xfrm>
          <a:prstGeom prst="rect">
            <a:avLst/>
          </a:prstGeom>
          <a:noFill/>
        </p:spPr>
        <p:txBody>
          <a:bodyPr wrap="square" rtlCol="0">
            <a:spAutoFit/>
          </a:bodyPr>
          <a:lstStyle/>
          <a:p>
            <a:r>
              <a:rPr lang="en-US" sz="2800" dirty="0" smtClean="0"/>
              <a:t>-</a:t>
            </a:r>
            <a:endParaRPr lang="en-US" sz="2800" dirty="0"/>
          </a:p>
        </p:txBody>
      </p:sp>
      <p:sp>
        <p:nvSpPr>
          <p:cNvPr id="22" name="TextBox 21"/>
          <p:cNvSpPr txBox="1"/>
          <p:nvPr/>
        </p:nvSpPr>
        <p:spPr>
          <a:xfrm>
            <a:off x="6828937" y="3344443"/>
            <a:ext cx="482600" cy="523220"/>
          </a:xfrm>
          <a:prstGeom prst="rect">
            <a:avLst/>
          </a:prstGeom>
          <a:noFill/>
        </p:spPr>
        <p:txBody>
          <a:bodyPr wrap="square" rtlCol="0">
            <a:spAutoFit/>
          </a:bodyPr>
          <a:lstStyle/>
          <a:p>
            <a:r>
              <a:rPr lang="en-US" sz="2800" dirty="0" smtClean="0"/>
              <a:t>+</a:t>
            </a:r>
            <a:endParaRPr lang="en-US" sz="2800" dirty="0"/>
          </a:p>
        </p:txBody>
      </p:sp>
      <p:sp>
        <p:nvSpPr>
          <p:cNvPr id="23" name="TextBox 22"/>
          <p:cNvSpPr txBox="1"/>
          <p:nvPr/>
        </p:nvSpPr>
        <p:spPr>
          <a:xfrm>
            <a:off x="7214786" y="3254851"/>
            <a:ext cx="482600" cy="523220"/>
          </a:xfrm>
          <a:prstGeom prst="rect">
            <a:avLst/>
          </a:prstGeom>
          <a:noFill/>
        </p:spPr>
        <p:txBody>
          <a:bodyPr wrap="square" rtlCol="0">
            <a:spAutoFit/>
          </a:bodyPr>
          <a:lstStyle/>
          <a:p>
            <a:r>
              <a:rPr lang="en-US" sz="2800" dirty="0" smtClean="0"/>
              <a:t>-</a:t>
            </a:r>
            <a:endParaRPr lang="en-US" sz="2800" dirty="0"/>
          </a:p>
        </p:txBody>
      </p:sp>
      <p:sp>
        <p:nvSpPr>
          <p:cNvPr id="24" name="TextBox 23"/>
          <p:cNvSpPr txBox="1"/>
          <p:nvPr/>
        </p:nvSpPr>
        <p:spPr>
          <a:xfrm>
            <a:off x="10930299" y="3513537"/>
            <a:ext cx="482600" cy="523220"/>
          </a:xfrm>
          <a:prstGeom prst="rect">
            <a:avLst/>
          </a:prstGeom>
          <a:noFill/>
        </p:spPr>
        <p:txBody>
          <a:bodyPr wrap="square" rtlCol="0">
            <a:spAutoFit/>
          </a:bodyPr>
          <a:lstStyle/>
          <a:p>
            <a:r>
              <a:rPr lang="en-US" sz="2800" dirty="0" smtClean="0"/>
              <a:t>?</a:t>
            </a:r>
            <a:endParaRPr lang="en-US" sz="2800" dirty="0"/>
          </a:p>
        </p:txBody>
      </p:sp>
      <p:sp>
        <p:nvSpPr>
          <p:cNvPr id="25" name="TextBox 24"/>
          <p:cNvSpPr txBox="1"/>
          <p:nvPr/>
        </p:nvSpPr>
        <p:spPr>
          <a:xfrm>
            <a:off x="7169514" y="5318179"/>
            <a:ext cx="482600" cy="523220"/>
          </a:xfrm>
          <a:prstGeom prst="rect">
            <a:avLst/>
          </a:prstGeom>
          <a:noFill/>
        </p:spPr>
        <p:txBody>
          <a:bodyPr wrap="square" rtlCol="0">
            <a:spAutoFit/>
          </a:bodyPr>
          <a:lstStyle/>
          <a:p>
            <a:r>
              <a:rPr lang="en-US" sz="2800" dirty="0" smtClean="0"/>
              <a:t>?</a:t>
            </a:r>
            <a:endParaRPr lang="en-US" sz="2800" dirty="0"/>
          </a:p>
        </p:txBody>
      </p:sp>
      <p:sp>
        <p:nvSpPr>
          <p:cNvPr id="27" name="TextBox 26"/>
          <p:cNvSpPr txBox="1"/>
          <p:nvPr/>
        </p:nvSpPr>
        <p:spPr>
          <a:xfrm>
            <a:off x="10159129" y="3382394"/>
            <a:ext cx="482600" cy="523220"/>
          </a:xfrm>
          <a:prstGeom prst="rect">
            <a:avLst/>
          </a:prstGeom>
          <a:noFill/>
        </p:spPr>
        <p:txBody>
          <a:bodyPr wrap="square" rtlCol="0">
            <a:spAutoFit/>
          </a:bodyPr>
          <a:lstStyle/>
          <a:p>
            <a:r>
              <a:rPr lang="en-US" sz="2800" dirty="0" smtClean="0"/>
              <a:t>?</a:t>
            </a:r>
            <a:endParaRPr lang="en-US" sz="2800" dirty="0"/>
          </a:p>
        </p:txBody>
      </p:sp>
      <p:sp>
        <p:nvSpPr>
          <p:cNvPr id="28" name="TextBox 27"/>
          <p:cNvSpPr txBox="1"/>
          <p:nvPr/>
        </p:nvSpPr>
        <p:spPr>
          <a:xfrm>
            <a:off x="10807244" y="4562304"/>
            <a:ext cx="482600" cy="523220"/>
          </a:xfrm>
          <a:prstGeom prst="rect">
            <a:avLst/>
          </a:prstGeom>
          <a:noFill/>
        </p:spPr>
        <p:txBody>
          <a:bodyPr wrap="square" rtlCol="0">
            <a:spAutoFit/>
          </a:bodyPr>
          <a:lstStyle/>
          <a:p>
            <a:r>
              <a:rPr lang="en-US" sz="2800" dirty="0" smtClean="0"/>
              <a:t>?</a:t>
            </a:r>
            <a:endParaRPr lang="en-US" sz="2800" dirty="0"/>
          </a:p>
        </p:txBody>
      </p:sp>
      <p:sp>
        <p:nvSpPr>
          <p:cNvPr id="29" name="TextBox 28"/>
          <p:cNvSpPr txBox="1"/>
          <p:nvPr/>
        </p:nvSpPr>
        <p:spPr>
          <a:xfrm>
            <a:off x="10196374" y="4004694"/>
            <a:ext cx="482600" cy="523220"/>
          </a:xfrm>
          <a:prstGeom prst="rect">
            <a:avLst/>
          </a:prstGeom>
          <a:noFill/>
        </p:spPr>
        <p:txBody>
          <a:bodyPr wrap="square" rtlCol="0">
            <a:spAutoFit/>
          </a:bodyPr>
          <a:lstStyle/>
          <a:p>
            <a:r>
              <a:rPr lang="en-US" sz="2800" dirty="0" smtClean="0"/>
              <a:t>?</a:t>
            </a:r>
            <a:endParaRPr lang="en-US" sz="2800" dirty="0"/>
          </a:p>
        </p:txBody>
      </p:sp>
      <p:sp>
        <p:nvSpPr>
          <p:cNvPr id="30" name="TextBox 29"/>
          <p:cNvSpPr txBox="1"/>
          <p:nvPr/>
        </p:nvSpPr>
        <p:spPr>
          <a:xfrm>
            <a:off x="9985667" y="4482952"/>
            <a:ext cx="482600" cy="523220"/>
          </a:xfrm>
          <a:prstGeom prst="rect">
            <a:avLst/>
          </a:prstGeom>
          <a:noFill/>
        </p:spPr>
        <p:txBody>
          <a:bodyPr wrap="square" rtlCol="0">
            <a:spAutoFit/>
          </a:bodyPr>
          <a:lstStyle/>
          <a:p>
            <a:r>
              <a:rPr lang="en-US" sz="2800" dirty="0" smtClean="0"/>
              <a:t>?</a:t>
            </a:r>
            <a:endParaRPr lang="en-US" sz="2800" dirty="0"/>
          </a:p>
        </p:txBody>
      </p:sp>
      <p:sp>
        <p:nvSpPr>
          <p:cNvPr id="31" name="TextBox 30"/>
          <p:cNvSpPr txBox="1"/>
          <p:nvPr/>
        </p:nvSpPr>
        <p:spPr>
          <a:xfrm>
            <a:off x="9329658" y="6008968"/>
            <a:ext cx="482600" cy="523220"/>
          </a:xfrm>
          <a:prstGeom prst="rect">
            <a:avLst/>
          </a:prstGeom>
          <a:noFill/>
        </p:spPr>
        <p:txBody>
          <a:bodyPr wrap="square" rtlCol="0">
            <a:spAutoFit/>
          </a:bodyPr>
          <a:lstStyle/>
          <a:p>
            <a:r>
              <a:rPr lang="en-US" sz="2800" dirty="0" smtClean="0"/>
              <a:t>?</a:t>
            </a:r>
            <a:endParaRPr lang="en-US" sz="2800" dirty="0"/>
          </a:p>
        </p:txBody>
      </p:sp>
      <p:sp>
        <p:nvSpPr>
          <p:cNvPr id="33" name="TextBox 32"/>
          <p:cNvSpPr txBox="1"/>
          <p:nvPr/>
        </p:nvSpPr>
        <p:spPr>
          <a:xfrm>
            <a:off x="8508081" y="5929616"/>
            <a:ext cx="482600" cy="523220"/>
          </a:xfrm>
          <a:prstGeom prst="rect">
            <a:avLst/>
          </a:prstGeom>
          <a:noFill/>
        </p:spPr>
        <p:txBody>
          <a:bodyPr wrap="square" rtlCol="0">
            <a:spAutoFit/>
          </a:bodyPr>
          <a:lstStyle/>
          <a:p>
            <a:r>
              <a:rPr lang="en-US" sz="2800" dirty="0" smtClean="0"/>
              <a:t>?</a:t>
            </a:r>
            <a:endParaRPr lang="en-US" sz="2800" dirty="0"/>
          </a:p>
        </p:txBody>
      </p:sp>
      <p:sp>
        <p:nvSpPr>
          <p:cNvPr id="34" name="TextBox 33"/>
          <p:cNvSpPr txBox="1"/>
          <p:nvPr/>
        </p:nvSpPr>
        <p:spPr>
          <a:xfrm>
            <a:off x="9579856" y="2637577"/>
            <a:ext cx="482600" cy="523220"/>
          </a:xfrm>
          <a:prstGeom prst="rect">
            <a:avLst/>
          </a:prstGeom>
          <a:noFill/>
        </p:spPr>
        <p:txBody>
          <a:bodyPr wrap="square" rtlCol="0">
            <a:spAutoFit/>
          </a:bodyPr>
          <a:lstStyle/>
          <a:p>
            <a:r>
              <a:rPr lang="en-US" sz="2800" dirty="0" smtClean="0"/>
              <a:t>?</a:t>
            </a:r>
            <a:endParaRPr lang="en-US" sz="2800" dirty="0"/>
          </a:p>
        </p:txBody>
      </p:sp>
      <p:sp>
        <p:nvSpPr>
          <p:cNvPr id="32" name="TextBox 31"/>
          <p:cNvSpPr txBox="1"/>
          <p:nvPr/>
        </p:nvSpPr>
        <p:spPr>
          <a:xfrm>
            <a:off x="9229889" y="4705209"/>
            <a:ext cx="482600" cy="523220"/>
          </a:xfrm>
          <a:prstGeom prst="rect">
            <a:avLst/>
          </a:prstGeom>
          <a:noFill/>
        </p:spPr>
        <p:txBody>
          <a:bodyPr wrap="square" rtlCol="0">
            <a:spAutoFit/>
          </a:bodyPr>
          <a:lstStyle/>
          <a:p>
            <a:r>
              <a:rPr lang="en-US" sz="2800" dirty="0" smtClean="0"/>
              <a:t>+</a:t>
            </a:r>
            <a:endParaRPr lang="en-US" sz="2800" dirty="0"/>
          </a:p>
        </p:txBody>
      </p:sp>
      <p:sp>
        <p:nvSpPr>
          <p:cNvPr id="35" name="TextBox 34"/>
          <p:cNvSpPr txBox="1"/>
          <p:nvPr/>
        </p:nvSpPr>
        <p:spPr>
          <a:xfrm>
            <a:off x="8747289" y="4305084"/>
            <a:ext cx="482600" cy="523220"/>
          </a:xfrm>
          <a:prstGeom prst="rect">
            <a:avLst/>
          </a:prstGeom>
          <a:noFill/>
        </p:spPr>
        <p:txBody>
          <a:bodyPr wrap="square" rtlCol="0">
            <a:spAutoFit/>
          </a:bodyPr>
          <a:lstStyle/>
          <a:p>
            <a:r>
              <a:rPr lang="en-US" sz="2800" dirty="0" smtClean="0"/>
              <a:t>+</a:t>
            </a:r>
            <a:endParaRPr lang="en-US" sz="2800" dirty="0"/>
          </a:p>
        </p:txBody>
      </p:sp>
      <p:sp>
        <p:nvSpPr>
          <p:cNvPr id="36" name="TextBox 35"/>
          <p:cNvSpPr txBox="1"/>
          <p:nvPr/>
        </p:nvSpPr>
        <p:spPr>
          <a:xfrm>
            <a:off x="7460865" y="4453401"/>
            <a:ext cx="482600" cy="523220"/>
          </a:xfrm>
          <a:prstGeom prst="rect">
            <a:avLst/>
          </a:prstGeom>
          <a:noFill/>
        </p:spPr>
        <p:txBody>
          <a:bodyPr wrap="square" rtlCol="0">
            <a:spAutoFit/>
          </a:bodyPr>
          <a:lstStyle/>
          <a:p>
            <a:r>
              <a:rPr lang="en-US" sz="2800" dirty="0" smtClean="0"/>
              <a:t>-</a:t>
            </a:r>
            <a:endParaRPr lang="en-US" sz="2800" dirty="0"/>
          </a:p>
        </p:txBody>
      </p:sp>
      <p:sp>
        <p:nvSpPr>
          <p:cNvPr id="37" name="TextBox 36"/>
          <p:cNvSpPr txBox="1"/>
          <p:nvPr/>
        </p:nvSpPr>
        <p:spPr>
          <a:xfrm>
            <a:off x="10939915" y="5278415"/>
            <a:ext cx="482600" cy="523220"/>
          </a:xfrm>
          <a:prstGeom prst="rect">
            <a:avLst/>
          </a:prstGeom>
          <a:noFill/>
        </p:spPr>
        <p:txBody>
          <a:bodyPr wrap="square" rtlCol="0">
            <a:spAutoFit/>
          </a:bodyPr>
          <a:lstStyle/>
          <a:p>
            <a:r>
              <a:rPr lang="en-US" sz="2800" dirty="0" smtClean="0"/>
              <a:t>+</a:t>
            </a:r>
            <a:endParaRPr lang="en-US" sz="2800" dirty="0"/>
          </a:p>
        </p:txBody>
      </p:sp>
      <p:sp>
        <p:nvSpPr>
          <p:cNvPr id="38" name="TextBox 37"/>
          <p:cNvSpPr txBox="1"/>
          <p:nvPr/>
        </p:nvSpPr>
        <p:spPr>
          <a:xfrm>
            <a:off x="9592952" y="2669572"/>
            <a:ext cx="482600" cy="523220"/>
          </a:xfrm>
          <a:prstGeom prst="rect">
            <a:avLst/>
          </a:prstGeom>
          <a:noFill/>
        </p:spPr>
        <p:txBody>
          <a:bodyPr wrap="square" rtlCol="0">
            <a:spAutoFit/>
          </a:bodyPr>
          <a:lstStyle/>
          <a:p>
            <a:r>
              <a:rPr lang="en-US" sz="2800" dirty="0" smtClean="0"/>
              <a:t>+</a:t>
            </a:r>
            <a:endParaRPr lang="en-US" sz="2800" dirty="0"/>
          </a:p>
        </p:txBody>
      </p:sp>
      <p:sp>
        <p:nvSpPr>
          <p:cNvPr id="39" name="TextBox 38"/>
          <p:cNvSpPr txBox="1"/>
          <p:nvPr/>
        </p:nvSpPr>
        <p:spPr>
          <a:xfrm>
            <a:off x="10381879" y="3403143"/>
            <a:ext cx="482600" cy="523220"/>
          </a:xfrm>
          <a:prstGeom prst="rect">
            <a:avLst/>
          </a:prstGeom>
          <a:noFill/>
        </p:spPr>
        <p:txBody>
          <a:bodyPr wrap="square" rtlCol="0">
            <a:spAutoFit/>
          </a:bodyPr>
          <a:lstStyle/>
          <a:p>
            <a:r>
              <a:rPr lang="en-US" sz="2800" dirty="0" smtClean="0"/>
              <a:t>-</a:t>
            </a:r>
            <a:endParaRPr lang="en-US" sz="2800" dirty="0"/>
          </a:p>
        </p:txBody>
      </p:sp>
      <p:sp>
        <p:nvSpPr>
          <p:cNvPr id="40" name="TextBox 39"/>
          <p:cNvSpPr txBox="1"/>
          <p:nvPr/>
        </p:nvSpPr>
        <p:spPr>
          <a:xfrm>
            <a:off x="10770192" y="3032131"/>
            <a:ext cx="482600" cy="523220"/>
          </a:xfrm>
          <a:prstGeom prst="rect">
            <a:avLst/>
          </a:prstGeom>
          <a:noFill/>
        </p:spPr>
        <p:txBody>
          <a:bodyPr wrap="square" rtlCol="0">
            <a:spAutoFit/>
          </a:bodyPr>
          <a:lstStyle/>
          <a:p>
            <a:r>
              <a:rPr lang="en-US" sz="2800" dirty="0" smtClean="0"/>
              <a:t>+</a:t>
            </a:r>
            <a:endParaRPr lang="en-US" sz="2800" dirty="0"/>
          </a:p>
        </p:txBody>
      </p:sp>
      <p:sp>
        <p:nvSpPr>
          <p:cNvPr id="41" name="TextBox 40"/>
          <p:cNvSpPr txBox="1"/>
          <p:nvPr/>
        </p:nvSpPr>
        <p:spPr>
          <a:xfrm>
            <a:off x="11027873" y="4243555"/>
            <a:ext cx="482600" cy="523220"/>
          </a:xfrm>
          <a:prstGeom prst="rect">
            <a:avLst/>
          </a:prstGeom>
          <a:noFill/>
        </p:spPr>
        <p:txBody>
          <a:bodyPr wrap="square" rtlCol="0">
            <a:spAutoFit/>
          </a:bodyPr>
          <a:lstStyle/>
          <a:p>
            <a:r>
              <a:rPr lang="en-US" sz="2800" dirty="0" smtClean="0"/>
              <a:t>+</a:t>
            </a:r>
            <a:endParaRPr lang="en-US" sz="2800" dirty="0"/>
          </a:p>
        </p:txBody>
      </p:sp>
      <p:sp>
        <p:nvSpPr>
          <p:cNvPr id="42" name="TextBox 41"/>
          <p:cNvSpPr txBox="1"/>
          <p:nvPr/>
        </p:nvSpPr>
        <p:spPr>
          <a:xfrm>
            <a:off x="8363364" y="5895229"/>
            <a:ext cx="482600" cy="523220"/>
          </a:xfrm>
          <a:prstGeom prst="rect">
            <a:avLst/>
          </a:prstGeom>
          <a:noFill/>
        </p:spPr>
        <p:txBody>
          <a:bodyPr wrap="square" rtlCol="0">
            <a:spAutoFit/>
          </a:bodyPr>
          <a:lstStyle/>
          <a:p>
            <a:r>
              <a:rPr lang="en-US" sz="2800" dirty="0" smtClean="0"/>
              <a:t>-</a:t>
            </a:r>
            <a:endParaRPr lang="en-US" sz="2800" dirty="0"/>
          </a:p>
        </p:txBody>
      </p:sp>
      <p:sp>
        <p:nvSpPr>
          <p:cNvPr id="43" name="TextBox 42"/>
          <p:cNvSpPr txBox="1"/>
          <p:nvPr/>
        </p:nvSpPr>
        <p:spPr>
          <a:xfrm>
            <a:off x="9247978" y="5841399"/>
            <a:ext cx="482600" cy="523220"/>
          </a:xfrm>
          <a:prstGeom prst="rect">
            <a:avLst/>
          </a:prstGeom>
          <a:noFill/>
        </p:spPr>
        <p:txBody>
          <a:bodyPr wrap="square" rtlCol="0">
            <a:spAutoFit/>
          </a:bodyPr>
          <a:lstStyle/>
          <a:p>
            <a:r>
              <a:rPr lang="en-US" sz="2800" dirty="0" smtClean="0"/>
              <a:t>+</a:t>
            </a:r>
            <a:endParaRPr lang="en-US" sz="2800" dirty="0"/>
          </a:p>
        </p:txBody>
      </p:sp>
      <p:sp>
        <p:nvSpPr>
          <p:cNvPr id="44" name="TextBox 43"/>
          <p:cNvSpPr txBox="1"/>
          <p:nvPr/>
        </p:nvSpPr>
        <p:spPr>
          <a:xfrm>
            <a:off x="6828263" y="4620524"/>
            <a:ext cx="482600" cy="523220"/>
          </a:xfrm>
          <a:prstGeom prst="rect">
            <a:avLst/>
          </a:prstGeom>
          <a:noFill/>
        </p:spPr>
        <p:txBody>
          <a:bodyPr wrap="square" rtlCol="0">
            <a:spAutoFit/>
          </a:bodyPr>
          <a:lstStyle/>
          <a:p>
            <a:r>
              <a:rPr lang="en-US" sz="2800" dirty="0" smtClean="0"/>
              <a:t>-</a:t>
            </a:r>
            <a:endParaRPr lang="en-US" sz="2800" dirty="0"/>
          </a:p>
        </p:txBody>
      </p:sp>
      <p:sp>
        <p:nvSpPr>
          <p:cNvPr id="45" name="TextBox 44"/>
          <p:cNvSpPr txBox="1"/>
          <p:nvPr/>
        </p:nvSpPr>
        <p:spPr>
          <a:xfrm>
            <a:off x="7003871" y="5167549"/>
            <a:ext cx="482600" cy="523220"/>
          </a:xfrm>
          <a:prstGeom prst="rect">
            <a:avLst/>
          </a:prstGeom>
          <a:noFill/>
        </p:spPr>
        <p:txBody>
          <a:bodyPr wrap="square" rtlCol="0">
            <a:spAutoFit/>
          </a:bodyPr>
          <a:lstStyle/>
          <a:p>
            <a:r>
              <a:rPr lang="en-US" sz="2800" dirty="0" smtClean="0"/>
              <a:t>+</a:t>
            </a:r>
            <a:endParaRPr lang="en-US" sz="2800" dirty="0"/>
          </a:p>
        </p:txBody>
      </p:sp>
      <p:sp>
        <p:nvSpPr>
          <p:cNvPr id="46" name="TextBox 45"/>
          <p:cNvSpPr txBox="1"/>
          <p:nvPr/>
        </p:nvSpPr>
        <p:spPr>
          <a:xfrm>
            <a:off x="8266006" y="4505165"/>
            <a:ext cx="482600" cy="523220"/>
          </a:xfrm>
          <a:prstGeom prst="rect">
            <a:avLst/>
          </a:prstGeom>
          <a:noFill/>
        </p:spPr>
        <p:txBody>
          <a:bodyPr wrap="square" rtlCol="0">
            <a:spAutoFit/>
          </a:bodyPr>
          <a:lstStyle/>
          <a:p>
            <a:r>
              <a:rPr lang="en-US" sz="2800" dirty="0" smtClean="0"/>
              <a:t>-</a:t>
            </a:r>
            <a:endParaRPr lang="en-US" sz="2800" dirty="0"/>
          </a:p>
        </p:txBody>
      </p:sp>
      <p:sp>
        <p:nvSpPr>
          <p:cNvPr id="47" name="TextBox 46"/>
          <p:cNvSpPr txBox="1"/>
          <p:nvPr/>
        </p:nvSpPr>
        <p:spPr>
          <a:xfrm>
            <a:off x="7825448" y="4661924"/>
            <a:ext cx="482600" cy="523220"/>
          </a:xfrm>
          <a:prstGeom prst="rect">
            <a:avLst/>
          </a:prstGeom>
          <a:noFill/>
        </p:spPr>
        <p:txBody>
          <a:bodyPr wrap="square" rtlCol="0">
            <a:spAutoFit/>
          </a:bodyPr>
          <a:lstStyle/>
          <a:p>
            <a:r>
              <a:rPr lang="en-US" sz="2800" dirty="0" smtClean="0"/>
              <a:t>+</a:t>
            </a:r>
            <a:endParaRPr lang="en-US" sz="2800" dirty="0"/>
          </a:p>
        </p:txBody>
      </p:sp>
      <p:sp>
        <p:nvSpPr>
          <p:cNvPr id="48" name="TextBox 47"/>
          <p:cNvSpPr txBox="1"/>
          <p:nvPr/>
        </p:nvSpPr>
        <p:spPr>
          <a:xfrm>
            <a:off x="10075552" y="5690769"/>
            <a:ext cx="482600" cy="523220"/>
          </a:xfrm>
          <a:prstGeom prst="rect">
            <a:avLst/>
          </a:prstGeom>
          <a:noFill/>
        </p:spPr>
        <p:txBody>
          <a:bodyPr wrap="square" rtlCol="0">
            <a:spAutoFit/>
          </a:bodyPr>
          <a:lstStyle/>
          <a:p>
            <a:r>
              <a:rPr lang="en-US" sz="2800" dirty="0" smtClean="0"/>
              <a:t>+</a:t>
            </a:r>
            <a:endParaRPr lang="en-US" sz="2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117" y="3063210"/>
            <a:ext cx="2031370" cy="13948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2509554" y="4421530"/>
            <a:ext cx="2277036" cy="461665"/>
          </a:xfrm>
          <a:prstGeom prst="rect">
            <a:avLst/>
          </a:prstGeom>
          <a:noFill/>
        </p:spPr>
        <p:txBody>
          <a:bodyPr wrap="none" rtlCol="0">
            <a:spAutoFit/>
          </a:bodyPr>
          <a:lstStyle/>
          <a:p>
            <a:r>
              <a:rPr lang="en-US" sz="2400" dirty="0" smtClean="0"/>
              <a:t>|S </a:t>
            </a:r>
            <a:r>
              <a:rPr lang="en-US" sz="2400" dirty="0"/>
              <a:t>∩ </a:t>
            </a:r>
            <a:r>
              <a:rPr lang="en-US" sz="2400" dirty="0" smtClean="0"/>
              <a:t>P| </a:t>
            </a:r>
            <a:r>
              <a:rPr lang="en-US" sz="2400" dirty="0"/>
              <a:t>+ </a:t>
            </a:r>
            <a:r>
              <a:rPr lang="en-US" sz="2400" dirty="0" smtClean="0"/>
              <a:t>|S </a:t>
            </a:r>
            <a:r>
              <a:rPr lang="en-US" sz="2400" dirty="0"/>
              <a:t>\ </a:t>
            </a:r>
            <a:r>
              <a:rPr lang="en-US" sz="2400" dirty="0" smtClean="0"/>
              <a:t>A|</a:t>
            </a:r>
            <a:endParaRPr lang="en-US" sz="2400" dirty="0"/>
          </a:p>
        </p:txBody>
      </p:sp>
      <p:sp>
        <p:nvSpPr>
          <p:cNvPr id="49" name="TextBox 48"/>
          <p:cNvSpPr txBox="1"/>
          <p:nvPr/>
        </p:nvSpPr>
        <p:spPr>
          <a:xfrm>
            <a:off x="3075111" y="5002318"/>
            <a:ext cx="1272704" cy="461665"/>
          </a:xfrm>
          <a:prstGeom prst="rect">
            <a:avLst/>
          </a:prstGeom>
          <a:noFill/>
        </p:spPr>
        <p:txBody>
          <a:bodyPr wrap="none" rtlCol="0">
            <a:spAutoFit/>
          </a:bodyPr>
          <a:lstStyle/>
          <a:p>
            <a:r>
              <a:rPr lang="en-US" sz="2400" dirty="0" smtClean="0"/>
              <a:t>|P </a:t>
            </a:r>
            <a:r>
              <a:rPr lang="en-US" sz="2400" dirty="0"/>
              <a:t>∪ </a:t>
            </a:r>
            <a:r>
              <a:rPr lang="en-US" sz="2400" dirty="0" smtClean="0"/>
              <a:t>N| </a:t>
            </a:r>
            <a:endParaRPr lang="en-US" sz="2400" dirty="0"/>
          </a:p>
        </p:txBody>
      </p:sp>
      <p:sp>
        <p:nvSpPr>
          <p:cNvPr id="50" name="TextBox 49"/>
          <p:cNvSpPr txBox="1"/>
          <p:nvPr/>
        </p:nvSpPr>
        <p:spPr>
          <a:xfrm>
            <a:off x="1055228" y="4681028"/>
            <a:ext cx="1531789" cy="461665"/>
          </a:xfrm>
          <a:prstGeom prst="rect">
            <a:avLst/>
          </a:prstGeom>
          <a:noFill/>
        </p:spPr>
        <p:txBody>
          <a:bodyPr wrap="none" rtlCol="0">
            <a:spAutoFit/>
          </a:bodyPr>
          <a:lstStyle/>
          <a:p>
            <a:r>
              <a:rPr lang="en-US" sz="2400" dirty="0" smtClean="0"/>
              <a:t>Accuracy = </a:t>
            </a:r>
            <a:endParaRPr lang="en-US" sz="2400" dirty="0"/>
          </a:p>
        </p:txBody>
      </p:sp>
      <p:cxnSp>
        <p:nvCxnSpPr>
          <p:cNvPr id="26" name="Straight Connector 25"/>
          <p:cNvCxnSpPr/>
          <p:nvPr/>
        </p:nvCxnSpPr>
        <p:spPr>
          <a:xfrm flipV="1">
            <a:off x="2587017" y="4941721"/>
            <a:ext cx="2217863" cy="738"/>
          </a:xfrm>
          <a:prstGeom prst="line">
            <a:avLst/>
          </a:prstGeom>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63557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34"/>
                                        </p:tgtEl>
                                      </p:cBhvr>
                                    </p:animEffect>
                                    <p:set>
                                      <p:cBhvr>
                                        <p:cTn id="95" dur="1" fill="hold">
                                          <p:stCondLst>
                                            <p:cond delay="499"/>
                                          </p:stCondLst>
                                        </p:cTn>
                                        <p:tgtEl>
                                          <p:spTgt spid="34"/>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3"/>
                                        </p:tgtEl>
                                      </p:cBhvr>
                                    </p:animEffect>
                                    <p:set>
                                      <p:cBhvr>
                                        <p:cTn id="104" dur="1" fill="hold">
                                          <p:stCondLst>
                                            <p:cond delay="499"/>
                                          </p:stCondLst>
                                        </p:cTn>
                                        <p:tgtEl>
                                          <p:spTgt spid="33"/>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fade">
                                      <p:cBhvr>
                                        <p:cTn id="129" dur="500"/>
                                        <p:tgtEl>
                                          <p:spTgt spid="4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fade">
                                      <p:cBhvr>
                                        <p:cTn id="135" dur="500"/>
                                        <p:tgtEl>
                                          <p:spTgt spid="4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500"/>
                                        <p:tgtEl>
                                          <p:spTgt spid="4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500"/>
                                        <p:tgtEl>
                                          <p:spTgt spid="4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fade">
                                      <p:cBhvr>
                                        <p:cTn id="144" dur="500"/>
                                        <p:tgtEl>
                                          <p:spTgt spid="4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0"/>
                                        <p:tgtEl>
                                          <p:spTgt spid="4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animBg="1"/>
      <p:bldP spid="4" grpId="0" animBg="1"/>
      <p:bldP spid="13" grpId="0"/>
      <p:bldP spid="13" grpId="1"/>
      <p:bldP spid="14" grpId="0"/>
      <p:bldP spid="14" grpId="1"/>
      <p:bldP spid="15" grpId="0"/>
      <p:bldP spid="15" grpId="1"/>
      <p:bldP spid="16" grpId="0"/>
      <p:bldP spid="16" grpId="1"/>
      <p:bldP spid="18" grpId="0"/>
      <p:bldP spid="19" grpId="0"/>
      <p:bldP spid="20" grpId="0"/>
      <p:bldP spid="21" grpId="0"/>
      <p:bldP spid="22" grpId="0"/>
      <p:bldP spid="23" grpId="0"/>
      <p:bldP spid="24" grpId="0"/>
      <p:bldP spid="24" grpId="1"/>
      <p:bldP spid="25" grpId="0"/>
      <p:bldP spid="25" grpId="1"/>
      <p:bldP spid="27" grpId="0"/>
      <p:bldP spid="27" grpId="1"/>
      <p:bldP spid="28" grpId="0"/>
      <p:bldP spid="28" grpId="1"/>
      <p:bldP spid="29" grpId="0"/>
      <p:bldP spid="29" grpId="1"/>
      <p:bldP spid="30" grpId="0"/>
      <p:bldP spid="30" grpId="1"/>
      <p:bldP spid="31" grpId="0"/>
      <p:bldP spid="31" grpId="1"/>
      <p:bldP spid="33" grpId="0"/>
      <p:bldP spid="33" grpId="1"/>
      <p:bldP spid="34" grpId="0"/>
      <p:bldP spid="34" grpId="1"/>
      <p:bldP spid="32"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rgbClr val="000000"/>
      </a:dk1>
      <a:lt1>
        <a:sysClr val="window" lastClr="FFFFFF"/>
      </a:lt1>
      <a:dk2>
        <a:srgbClr val="5E5E5E"/>
      </a:dk2>
      <a:lt2>
        <a:srgbClr val="EEFEE8"/>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xmlns="" name="Theme1" id="{922485DF-12EF-4AC1-928E-F420483CDF3A}" vid="{148F4FA3-AF57-4072-A53C-B1310D797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6561</TotalTime>
  <Words>2597</Words>
  <Application>Microsoft Macintosh PowerPoint</Application>
  <PresentationFormat>Custom</PresentationFormat>
  <Paragraphs>658</Paragraphs>
  <Slides>50</Slides>
  <Notes>33</Notes>
  <HiddenSlides>3</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Theme1</vt:lpstr>
      <vt:lpstr>Program Boosting:  program synthesis via crowd-sourcing</vt:lpstr>
      <vt:lpstr>In Search of the Perfect URL Validation Regex</vt:lpstr>
      <vt:lpstr>Key Insight for Crowd-Sourcing of Programs</vt:lpstr>
      <vt:lpstr>Overview of Program Boosting</vt:lpstr>
      <vt:lpstr>Outline</vt:lpstr>
      <vt:lpstr>CrowdBoost in a nutshell</vt:lpstr>
      <vt:lpstr>CrowdBoost Outline</vt:lpstr>
      <vt:lpstr>Example of Program Blending</vt:lpstr>
      <vt:lpstr>How Do We Measure Quality?</vt:lpstr>
      <vt:lpstr>Skilled and Unskilled Crowds</vt:lpstr>
      <vt:lpstr>CrowdBoost</vt:lpstr>
      <vt:lpstr>Outline</vt:lpstr>
      <vt:lpstr>Working with Regular Expressions</vt:lpstr>
      <vt:lpstr>Automata Shuffle: Overview</vt:lpstr>
      <vt:lpstr>Shuffle: Example</vt:lpstr>
      <vt:lpstr>Mutation</vt:lpstr>
      <vt:lpstr>Training Set Refinement</vt:lpstr>
      <vt:lpstr>Training Set Generation</vt:lpstr>
      <vt:lpstr>Outline</vt:lpstr>
      <vt:lpstr>Four Crowd-Sourcing Tasks</vt:lpstr>
      <vt:lpstr>Bountify Experience</vt:lpstr>
      <vt:lpstr>Worker Interface to Classify Strings</vt:lpstr>
      <vt:lpstr>Outline</vt:lpstr>
      <vt:lpstr>Experimental Analysis</vt:lpstr>
      <vt:lpstr>Final Fitness After Boosting</vt:lpstr>
      <vt:lpstr>Other experimental results (per pair)</vt:lpstr>
      <vt:lpstr>Potential Appliction: Sanitizers</vt:lpstr>
      <vt:lpstr>Conclusions</vt:lpstr>
      <vt:lpstr>bACKUP</vt:lpstr>
      <vt:lpstr>Potential Appliction: Browser Rendering</vt:lpstr>
      <vt:lpstr>Overall Running Time</vt:lpstr>
      <vt:lpstr>New Strings in the Refined Training Set</vt:lpstr>
      <vt:lpstr>Value of Mechanical Turk Refinement</vt:lpstr>
      <vt:lpstr>Boost</vt:lpstr>
      <vt:lpstr>Successful Shuffles and Mutations (%)</vt:lpstr>
      <vt:lpstr>Final Fitness</vt:lpstr>
      <vt:lpstr>Algorithm Outline</vt:lpstr>
      <vt:lpstr>Winning Entry</vt:lpstr>
      <vt:lpstr>Experimental Setup</vt:lpstr>
      <vt:lpstr>Characterizing the Input Regexes</vt:lpstr>
      <vt:lpstr>Shuffles and Mutations (in thousands)</vt:lpstr>
      <vt:lpstr>Mechanical Turk Costs</vt:lpstr>
      <vt:lpstr>Training Set Refinement</vt:lpstr>
      <vt:lpstr>Latency</vt:lpstr>
      <vt:lpstr>Characterizing the Boosting Process</vt:lpstr>
      <vt:lpstr>Proposed Regexes</vt:lpstr>
      <vt:lpstr>Symbolic Finite Automata</vt:lpstr>
      <vt:lpstr>Shuffle: Collapsing into Components</vt:lpstr>
      <vt:lpstr>Some Regexes</vt:lpstr>
      <vt:lpstr>Bountify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Boosting or Crowd-Sourcing for Correctness</dc:title>
  <dc:creator>Ben Livshits</dc:creator>
  <cp:lastModifiedBy>Loris D'Antoni</cp:lastModifiedBy>
  <cp:revision>378</cp:revision>
  <dcterms:created xsi:type="dcterms:W3CDTF">2013-08-01T19:56:30Z</dcterms:created>
  <dcterms:modified xsi:type="dcterms:W3CDTF">2015-01-17T05:21:26Z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