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79" r:id="rId3"/>
    <p:sldId id="331" r:id="rId4"/>
    <p:sldId id="273" r:id="rId5"/>
    <p:sldId id="278" r:id="rId6"/>
    <p:sldId id="276" r:id="rId7"/>
    <p:sldId id="336" r:id="rId8"/>
    <p:sldId id="303" r:id="rId9"/>
    <p:sldId id="380" r:id="rId10"/>
    <p:sldId id="381" r:id="rId11"/>
    <p:sldId id="382" r:id="rId12"/>
    <p:sldId id="384" r:id="rId13"/>
    <p:sldId id="367" r:id="rId14"/>
    <p:sldId id="330" r:id="rId15"/>
    <p:sldId id="334" r:id="rId16"/>
    <p:sldId id="304" r:id="rId17"/>
    <p:sldId id="306" r:id="rId18"/>
    <p:sldId id="339" r:id="rId19"/>
    <p:sldId id="308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86" r:id="rId30"/>
    <p:sldId id="387" r:id="rId31"/>
    <p:sldId id="338" r:id="rId32"/>
    <p:sldId id="377" r:id="rId33"/>
    <p:sldId id="364" r:id="rId34"/>
    <p:sldId id="365" r:id="rId35"/>
    <p:sldId id="385" r:id="rId36"/>
    <p:sldId id="366" r:id="rId37"/>
    <p:sldId id="348" r:id="rId38"/>
    <p:sldId id="335" r:id="rId39"/>
    <p:sldId id="319" r:id="rId40"/>
    <p:sldId id="318" r:id="rId41"/>
    <p:sldId id="320" r:id="rId42"/>
    <p:sldId id="321" r:id="rId43"/>
    <p:sldId id="32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 snapToGrid="0" snapToObjects="1">
      <p:cViewPr>
        <p:scale>
          <a:sx n="97" d="100"/>
          <a:sy n="97" d="100"/>
        </p:scale>
        <p:origin x="-87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-5.0</c:v>
                </c:pt>
                <c:pt idx="1">
                  <c:v>-4.9</c:v>
                </c:pt>
                <c:pt idx="2">
                  <c:v>-4.800000000000001</c:v>
                </c:pt>
                <c:pt idx="3">
                  <c:v>-4.700000000000001</c:v>
                </c:pt>
                <c:pt idx="4">
                  <c:v>-4.6</c:v>
                </c:pt>
                <c:pt idx="5">
                  <c:v>-4.500000000000002</c:v>
                </c:pt>
                <c:pt idx="6">
                  <c:v>-4.400000000000002</c:v>
                </c:pt>
                <c:pt idx="7">
                  <c:v>-4.300000000000002</c:v>
                </c:pt>
                <c:pt idx="8">
                  <c:v>-4.200000000000003</c:v>
                </c:pt>
                <c:pt idx="9">
                  <c:v>-4.100000000000001</c:v>
                </c:pt>
                <c:pt idx="10">
                  <c:v>-4.000000000000004</c:v>
                </c:pt>
                <c:pt idx="11">
                  <c:v>-3.900000000000003</c:v>
                </c:pt>
                <c:pt idx="12">
                  <c:v>-3.800000000000003</c:v>
                </c:pt>
                <c:pt idx="13">
                  <c:v>-3.700000000000003</c:v>
                </c:pt>
                <c:pt idx="14">
                  <c:v>-3.600000000000003</c:v>
                </c:pt>
                <c:pt idx="15">
                  <c:v>-3.500000000000003</c:v>
                </c:pt>
                <c:pt idx="16">
                  <c:v>-3.400000000000003</c:v>
                </c:pt>
                <c:pt idx="17">
                  <c:v>-3.300000000000003</c:v>
                </c:pt>
                <c:pt idx="18">
                  <c:v>-3.200000000000003</c:v>
                </c:pt>
                <c:pt idx="19">
                  <c:v>-3.100000000000003</c:v>
                </c:pt>
                <c:pt idx="20">
                  <c:v>-3.000000000000003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</c:v>
                </c:pt>
                <c:pt idx="24">
                  <c:v>-2.600000000000002</c:v>
                </c:pt>
                <c:pt idx="25">
                  <c:v>-2.500000000000002</c:v>
                </c:pt>
                <c:pt idx="26">
                  <c:v>-2.400000000000002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-2.100000000000002</c:v>
                </c:pt>
                <c:pt idx="30">
                  <c:v>-2.000000000000002</c:v>
                </c:pt>
                <c:pt idx="31">
                  <c:v>-1.900000000000002</c:v>
                </c:pt>
                <c:pt idx="32">
                  <c:v>-1.800000000000002</c:v>
                </c:pt>
                <c:pt idx="33">
                  <c:v>-1.700000000000001</c:v>
                </c:pt>
                <c:pt idx="34">
                  <c:v>-1.600000000000001</c:v>
                </c:pt>
                <c:pt idx="35">
                  <c:v>-1.500000000000001</c:v>
                </c:pt>
                <c:pt idx="36">
                  <c:v>-1.400000000000001</c:v>
                </c:pt>
                <c:pt idx="37">
                  <c:v>-1.300000000000001</c:v>
                </c:pt>
                <c:pt idx="38">
                  <c:v>-1.200000000000001</c:v>
                </c:pt>
                <c:pt idx="39">
                  <c:v>-1.100000000000001</c:v>
                </c:pt>
                <c:pt idx="40">
                  <c:v>-1.000000000000001</c:v>
                </c:pt>
                <c:pt idx="41">
                  <c:v>-0.900000000000001</c:v>
                </c:pt>
                <c:pt idx="42">
                  <c:v>-0.800000000000001</c:v>
                </c:pt>
                <c:pt idx="43">
                  <c:v>-0.700000000000001</c:v>
                </c:pt>
                <c:pt idx="44">
                  <c:v>-0.600000000000001</c:v>
                </c:pt>
                <c:pt idx="45">
                  <c:v>-0.500000000000001</c:v>
                </c:pt>
                <c:pt idx="46">
                  <c:v>-0.400000000000001</c:v>
                </c:pt>
                <c:pt idx="47">
                  <c:v>-0.300000000000001</c:v>
                </c:pt>
                <c:pt idx="48">
                  <c:v>-0.200000000000001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0.099999999999999</c:v>
                </c:pt>
                <c:pt idx="52">
                  <c:v>0.199999999999999</c:v>
                </c:pt>
                <c:pt idx="53">
                  <c:v>0.299999999999999</c:v>
                </c:pt>
                <c:pt idx="54">
                  <c:v>0.399999999999999</c:v>
                </c:pt>
                <c:pt idx="55">
                  <c:v>0.499999999999999</c:v>
                </c:pt>
                <c:pt idx="56">
                  <c:v>0.599999999999999</c:v>
                </c:pt>
                <c:pt idx="57">
                  <c:v>0.699999999999999</c:v>
                </c:pt>
                <c:pt idx="58">
                  <c:v>0.799999999999999</c:v>
                </c:pt>
                <c:pt idx="59">
                  <c:v>0.899999999999999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</c:v>
                </c:pt>
                <c:pt idx="63">
                  <c:v>1.299999999999998</c:v>
                </c:pt>
                <c:pt idx="64">
                  <c:v>1.399999999999999</c:v>
                </c:pt>
                <c:pt idx="65">
                  <c:v>1.499999999999998</c:v>
                </c:pt>
                <c:pt idx="66">
                  <c:v>1.599999999999999</c:v>
                </c:pt>
                <c:pt idx="67">
                  <c:v>1.699999999999999</c:v>
                </c:pt>
                <c:pt idx="68">
                  <c:v>1.8</c:v>
                </c:pt>
                <c:pt idx="69">
                  <c:v>1.9</c:v>
                </c:pt>
                <c:pt idx="70">
                  <c:v>2.0</c:v>
                </c:pt>
                <c:pt idx="71">
                  <c:v>2.1</c:v>
                </c:pt>
                <c:pt idx="72">
                  <c:v>2.2</c:v>
                </c:pt>
                <c:pt idx="73">
                  <c:v>2.3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3.0</c:v>
                </c:pt>
                <c:pt idx="81">
                  <c:v>3.100000000000001</c:v>
                </c:pt>
                <c:pt idx="82">
                  <c:v>3.200000000000001</c:v>
                </c:pt>
                <c:pt idx="83">
                  <c:v>3.300000000000001</c:v>
                </c:pt>
                <c:pt idx="84">
                  <c:v>3.400000000000001</c:v>
                </c:pt>
                <c:pt idx="85">
                  <c:v>3.500000000000001</c:v>
                </c:pt>
                <c:pt idx="86">
                  <c:v>3.600000000000001</c:v>
                </c:pt>
                <c:pt idx="87">
                  <c:v>3.700000000000001</c:v>
                </c:pt>
                <c:pt idx="88">
                  <c:v>3.800000000000001</c:v>
                </c:pt>
                <c:pt idx="89">
                  <c:v>3.900000000000001</c:v>
                </c:pt>
                <c:pt idx="90">
                  <c:v>4.000000000000001</c:v>
                </c:pt>
                <c:pt idx="91">
                  <c:v>4.100000000000001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4.399999999999999</c:v>
                </c:pt>
                <c:pt idx="95">
                  <c:v>4.5</c:v>
                </c:pt>
                <c:pt idx="96">
                  <c:v>4.599999999999999</c:v>
                </c:pt>
                <c:pt idx="97">
                  <c:v>4.699999999999997</c:v>
                </c:pt>
                <c:pt idx="98">
                  <c:v>4.799999999999998</c:v>
                </c:pt>
                <c:pt idx="99">
                  <c:v>4.899999999999998</c:v>
                </c:pt>
                <c:pt idx="100">
                  <c:v>4.999999999999997</c:v>
                </c:pt>
              </c:numCache>
            </c:numRef>
          </c:xVal>
          <c:yVal>
            <c:numRef>
              <c:f>Sheet1!$B$2:$B$102</c:f>
              <c:numCache>
                <c:formatCode>General</c:formatCode>
                <c:ptCount val="101"/>
                <c:pt idx="0">
                  <c:v>-0.999909204262595</c:v>
                </c:pt>
                <c:pt idx="1">
                  <c:v>-0.999889102950554</c:v>
                </c:pt>
                <c:pt idx="2">
                  <c:v>-0.99986455170076</c:v>
                </c:pt>
                <c:pt idx="3">
                  <c:v>-0.999834565554297</c:v>
                </c:pt>
                <c:pt idx="4">
                  <c:v>-0.999797941612184</c:v>
                </c:pt>
                <c:pt idx="5">
                  <c:v>-0.999753210848028</c:v>
                </c:pt>
                <c:pt idx="6">
                  <c:v>-0.999698579283881</c:v>
                </c:pt>
                <c:pt idx="7">
                  <c:v>-0.999631856190073</c:v>
                </c:pt>
                <c:pt idx="8">
                  <c:v>-0.999550366459533</c:v>
                </c:pt>
                <c:pt idx="9">
                  <c:v>-0.999450843687797</c:v>
                </c:pt>
                <c:pt idx="10">
                  <c:v>-0.999329299739067</c:v>
                </c:pt>
                <c:pt idx="11">
                  <c:v>-0.999180865670028</c:v>
                </c:pt>
                <c:pt idx="12">
                  <c:v>-0.998999597785841</c:v>
                </c:pt>
                <c:pt idx="13">
                  <c:v>-0.998778241281131</c:v>
                </c:pt>
                <c:pt idx="14">
                  <c:v>-0.998507942332327</c:v>
                </c:pt>
                <c:pt idx="15">
                  <c:v>-0.998177897611199</c:v>
                </c:pt>
                <c:pt idx="16">
                  <c:v>-0.997774927934279</c:v>
                </c:pt>
                <c:pt idx="17">
                  <c:v>-0.997282960099142</c:v>
                </c:pt>
                <c:pt idx="18">
                  <c:v>-0.996682397839651</c:v>
                </c:pt>
                <c:pt idx="19">
                  <c:v>-0.9959493592219</c:v>
                </c:pt>
                <c:pt idx="20">
                  <c:v>-0.995054753686731</c:v>
                </c:pt>
                <c:pt idx="21">
                  <c:v>-0.993963167350583</c:v>
                </c:pt>
                <c:pt idx="22">
                  <c:v>-0.992631520201128</c:v>
                </c:pt>
                <c:pt idx="23">
                  <c:v>-0.991007453678118</c:v>
                </c:pt>
                <c:pt idx="24">
                  <c:v>-0.989027402201099</c:v>
                </c:pt>
                <c:pt idx="25">
                  <c:v>-0.98661429815143</c:v>
                </c:pt>
                <c:pt idx="26">
                  <c:v>-0.98367485769368</c:v>
                </c:pt>
                <c:pt idx="27">
                  <c:v>-0.980096396266191</c:v>
                </c:pt>
                <c:pt idx="28">
                  <c:v>-0.975743130031452</c:v>
                </c:pt>
                <c:pt idx="29">
                  <c:v>-0.970451936613454</c:v>
                </c:pt>
                <c:pt idx="30">
                  <c:v>-0.964027580075817</c:v>
                </c:pt>
                <c:pt idx="31">
                  <c:v>-0.956237458127739</c:v>
                </c:pt>
                <c:pt idx="32">
                  <c:v>-0.946806012846268</c:v>
                </c:pt>
                <c:pt idx="33">
                  <c:v>-0.935409070603099</c:v>
                </c:pt>
                <c:pt idx="34">
                  <c:v>-0.921668554406472</c:v>
                </c:pt>
                <c:pt idx="35">
                  <c:v>-0.905148253644866</c:v>
                </c:pt>
                <c:pt idx="36">
                  <c:v>-0.885351648202263</c:v>
                </c:pt>
                <c:pt idx="37">
                  <c:v>-0.861723159313307</c:v>
                </c:pt>
                <c:pt idx="38">
                  <c:v>-0.833654607012156</c:v>
                </c:pt>
                <c:pt idx="39">
                  <c:v>-0.80049902176063</c:v>
                </c:pt>
                <c:pt idx="40">
                  <c:v>-0.761594155955765</c:v>
                </c:pt>
                <c:pt idx="41">
                  <c:v>-0.716297870199025</c:v>
                </c:pt>
                <c:pt idx="42">
                  <c:v>-0.664036770267849</c:v>
                </c:pt>
                <c:pt idx="43">
                  <c:v>-0.604367777117164</c:v>
                </c:pt>
                <c:pt idx="44">
                  <c:v>-0.537049566998036</c:v>
                </c:pt>
                <c:pt idx="45">
                  <c:v>-0.46211715726001</c:v>
                </c:pt>
                <c:pt idx="46">
                  <c:v>-0.379948962255226</c:v>
                </c:pt>
                <c:pt idx="47">
                  <c:v>-0.291312612451592</c:v>
                </c:pt>
                <c:pt idx="48">
                  <c:v>-0.197375320224905</c:v>
                </c:pt>
                <c:pt idx="49">
                  <c:v>-0.0996679946249568</c:v>
                </c:pt>
                <c:pt idx="50">
                  <c:v>-1.02695629777827E-15</c:v>
                </c:pt>
                <c:pt idx="51">
                  <c:v>0.0996679946249548</c:v>
                </c:pt>
                <c:pt idx="52">
                  <c:v>0.197375320224903</c:v>
                </c:pt>
                <c:pt idx="53">
                  <c:v>0.29131261245159</c:v>
                </c:pt>
                <c:pt idx="54">
                  <c:v>0.379948962255224</c:v>
                </c:pt>
                <c:pt idx="55">
                  <c:v>0.462117157260009</c:v>
                </c:pt>
                <c:pt idx="56">
                  <c:v>0.537049566998034</c:v>
                </c:pt>
                <c:pt idx="57">
                  <c:v>0.604367777117163</c:v>
                </c:pt>
                <c:pt idx="58">
                  <c:v>0.664036770267848</c:v>
                </c:pt>
                <c:pt idx="59">
                  <c:v>0.716297870199024</c:v>
                </c:pt>
                <c:pt idx="60">
                  <c:v>0.761594155955764</c:v>
                </c:pt>
                <c:pt idx="61">
                  <c:v>0.800499021760629</c:v>
                </c:pt>
                <c:pt idx="62">
                  <c:v>0.833654607012155</c:v>
                </c:pt>
                <c:pt idx="63">
                  <c:v>0.861723159313306</c:v>
                </c:pt>
                <c:pt idx="64">
                  <c:v>0.885351648202262</c:v>
                </c:pt>
                <c:pt idx="65">
                  <c:v>0.905148253644866</c:v>
                </c:pt>
                <c:pt idx="66">
                  <c:v>0.921668554406471</c:v>
                </c:pt>
                <c:pt idx="67">
                  <c:v>0.935409070603099</c:v>
                </c:pt>
                <c:pt idx="68">
                  <c:v>0.946806012846268</c:v>
                </c:pt>
                <c:pt idx="69">
                  <c:v>0.956237458127739</c:v>
                </c:pt>
                <c:pt idx="70">
                  <c:v>0.964027580075817</c:v>
                </c:pt>
                <c:pt idx="71">
                  <c:v>0.970451936613454</c:v>
                </c:pt>
                <c:pt idx="72">
                  <c:v>0.975743130031451</c:v>
                </c:pt>
                <c:pt idx="73">
                  <c:v>0.980096396266191</c:v>
                </c:pt>
                <c:pt idx="74">
                  <c:v>0.98367485769368</c:v>
                </c:pt>
                <c:pt idx="75">
                  <c:v>0.98661429815143</c:v>
                </c:pt>
                <c:pt idx="76">
                  <c:v>0.989027402201099</c:v>
                </c:pt>
                <c:pt idx="77">
                  <c:v>0.991007453678117</c:v>
                </c:pt>
                <c:pt idx="78">
                  <c:v>0.992631520201128</c:v>
                </c:pt>
                <c:pt idx="79">
                  <c:v>0.993963167350583</c:v>
                </c:pt>
                <c:pt idx="80">
                  <c:v>0.995054753686731</c:v>
                </c:pt>
                <c:pt idx="81">
                  <c:v>0.9959493592219</c:v>
                </c:pt>
                <c:pt idx="82">
                  <c:v>0.996682397839651</c:v>
                </c:pt>
                <c:pt idx="83">
                  <c:v>0.997282960099142</c:v>
                </c:pt>
                <c:pt idx="84">
                  <c:v>0.997774927934279</c:v>
                </c:pt>
                <c:pt idx="85">
                  <c:v>0.998177897611199</c:v>
                </c:pt>
                <c:pt idx="86">
                  <c:v>0.998507942332327</c:v>
                </c:pt>
                <c:pt idx="87">
                  <c:v>0.998778241281131</c:v>
                </c:pt>
                <c:pt idx="88">
                  <c:v>0.998999597785841</c:v>
                </c:pt>
                <c:pt idx="89">
                  <c:v>0.999180865670028</c:v>
                </c:pt>
                <c:pt idx="90">
                  <c:v>0.999329299739067</c:v>
                </c:pt>
                <c:pt idx="91">
                  <c:v>0.999450843687797</c:v>
                </c:pt>
                <c:pt idx="92">
                  <c:v>0.999550366459533</c:v>
                </c:pt>
                <c:pt idx="93">
                  <c:v>0.999631856190073</c:v>
                </c:pt>
                <c:pt idx="94">
                  <c:v>0.999698579283881</c:v>
                </c:pt>
                <c:pt idx="95">
                  <c:v>0.999753210848028</c:v>
                </c:pt>
                <c:pt idx="96">
                  <c:v>0.999797941612184</c:v>
                </c:pt>
                <c:pt idx="97">
                  <c:v>0.999834565554297</c:v>
                </c:pt>
                <c:pt idx="98">
                  <c:v>0.99986455170076</c:v>
                </c:pt>
                <c:pt idx="99">
                  <c:v>0.999889102950554</c:v>
                </c:pt>
                <c:pt idx="100">
                  <c:v>0.999909204262595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302728"/>
        <c:axId val="2095336456"/>
      </c:scatterChart>
      <c:valAx>
        <c:axId val="-2123302728"/>
        <c:scaling>
          <c:orientation val="minMax"/>
          <c:max val="5.0"/>
          <c:min val="-5.0"/>
        </c:scaling>
        <c:delete val="1"/>
        <c:axPos val="b"/>
        <c:numFmt formatCode="General" sourceLinked="1"/>
        <c:majorTickMark val="out"/>
        <c:minorTickMark val="none"/>
        <c:tickLblPos val="nextTo"/>
        <c:crossAx val="2095336456"/>
        <c:crosses val="autoZero"/>
        <c:crossBetween val="midCat"/>
        <c:majorUnit val="1.0"/>
      </c:valAx>
      <c:valAx>
        <c:axId val="2095336456"/>
        <c:scaling>
          <c:orientation val="minMax"/>
          <c:max val="1.5"/>
          <c:min val="-1.5"/>
        </c:scaling>
        <c:delete val="1"/>
        <c:axPos val="l"/>
        <c:numFmt formatCode="General" sourceLinked="1"/>
        <c:majorTickMark val="out"/>
        <c:minorTickMark val="none"/>
        <c:tickLblPos val="nextTo"/>
        <c:crossAx val="-2123302728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972AB-BDF5-4A4D-8847-AF614FA15B50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7C107-FF02-684E-AE24-CE0E3F21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8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Luis gets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37" name="Shape 10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Map entire regions of code to an (approximate) accelerator:</a:t>
            </a:r>
          </a:p>
          <a:p>
            <a:pPr lvl="0">
              <a:buSzPct val="75000"/>
              <a:buChar char="•"/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get rid of instruction processing overhead (von Neumann overhead/bottleneck)</a:t>
            </a:r>
          </a:p>
          <a:p>
            <a:pPr lvl="0">
              <a:buSzPct val="75000"/>
              <a:buChar char="•"/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enable new ways of doing approximate execution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9" name="Shape 10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THIS IS THE KEY: an algorithmic transformation</a:t>
            </a:r>
          </a:p>
          <a:p>
            <a:pPr lvl="0">
              <a:defRPr sz="1800"/>
            </a:pPr>
            <a:r>
              <a:rPr sz="2200"/>
              <a:t>In the compilation step, we LEARN FROM THE IMPLEMENTATION provided by the programmer</a:t>
            </a:r>
          </a:p>
          <a:p>
            <a:pPr lvl="0">
              <a:defRPr sz="1800"/>
            </a:pPr>
            <a:r>
              <a:rPr sz="2200"/>
              <a:t>the function can be COMPLEX, lots of CONTROL FLOW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8DA13C51-903D-410C-A663-7FE7F2345A8F}" type="slidenum">
              <a:rPr lang="en-US" sz="1200">
                <a:latin typeface="Calibri" panose="020F0502020204030204" pitchFamily="34" charset="0"/>
              </a:rPr>
              <a:pPr/>
              <a:t>27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200" b="1"/>
              <a:t>This is our vision. Single programming model, take advantage of approximation across the system.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Luis gets back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8F6A-CE24-9741-99E8-DA13F66282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pPr lvl="0">
              <a:defRPr sz="1800"/>
            </a:pPr>
            <a:r>
              <a:rPr sz="2200"/>
              <a:t>Which one would you choose?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JPEG HEADER: The hardware doesn’t know which bits are important and which are unimportant!</a:t>
            </a:r>
          </a:p>
          <a:p>
            <a:pPr lvl="0">
              <a:defRPr sz="1800"/>
            </a:pPr>
            <a:r>
              <a:rPr sz="2200"/>
              <a:t>Without a good way to separate these things, this is a programmability nightmare.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/>
              <a:t>Hand off to Jim here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play a game enough, you only need to win at the 99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Luis</a:t>
            </a:r>
            <a:r>
              <a:rPr lang="en-US" baseline="0" dirty="0" smtClean="0"/>
              <a:t> really does not know how to make this slide flow in the presentation. So it is out or Jim presents it during the meeting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C107-FF02-684E-AE24-CE0E3F21B8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700" b="1">
                <a:solidFill>
                  <a:srgbClr val="61AC17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8554844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34C0-BE29-BA44-BE24-0E2B427BFE06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7CFF-97D6-7642-AE22-FC8363A4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gif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emf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7504"/>
            <a:ext cx="7772400" cy="2132912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Report on ISAT</a:t>
            </a:r>
            <a:r>
              <a:rPr lang="en-US" sz="3600" i="1" dirty="0"/>
              <a:t>/DARPA Workshop on Accuracy Trade-Offs Across the System Stack for Performance and </a:t>
            </a:r>
            <a:r>
              <a:rPr lang="en-US" sz="3600" i="1" dirty="0" smtClean="0"/>
              <a:t>Energy</a:t>
            </a:r>
            <a:br>
              <a:rPr lang="en-US" sz="3600" i="1" dirty="0" smtClean="0"/>
            </a:br>
            <a:r>
              <a:rPr lang="en-US" sz="3600" i="1" dirty="0" smtClean="0"/>
              <a:t>(aka  Approximate Computing)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8228"/>
            <a:ext cx="6400800" cy="238653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Luis Ceze and James Larus</a:t>
            </a:r>
          </a:p>
          <a:p>
            <a:endParaRPr lang="en-US" sz="2400" dirty="0"/>
          </a:p>
          <a:p>
            <a:r>
              <a:rPr lang="en-US" sz="2000" dirty="0" smtClean="0">
                <a:solidFill>
                  <a:srgbClr val="008000"/>
                </a:solidFill>
              </a:rPr>
              <a:t>ISAT Advisors: Kathryn McKinley and Christos </a:t>
            </a:r>
            <a:r>
              <a:rPr lang="en-US" sz="2000" dirty="0" err="1" smtClean="0">
                <a:solidFill>
                  <a:srgbClr val="008000"/>
                </a:solidFill>
              </a:rPr>
              <a:t>Kozyrakis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Workshop date: February 20 -21, 2014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Venue: Co-located with HPCA/</a:t>
            </a:r>
            <a:r>
              <a:rPr lang="en-US" sz="2000" dirty="0" err="1" smtClean="0">
                <a:solidFill>
                  <a:srgbClr val="008000"/>
                </a:solidFill>
              </a:rPr>
              <a:t>PPoPP</a:t>
            </a:r>
            <a:r>
              <a:rPr lang="en-US" sz="2000" dirty="0" smtClean="0">
                <a:solidFill>
                  <a:srgbClr val="008000"/>
                </a:solidFill>
              </a:rPr>
              <a:t>/CGO (Orlando, FL)</a:t>
            </a:r>
          </a:p>
          <a:p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57912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The views expressed are those of the author and do not reflect the official policy or position of the Department of Defense or the U.S. Government.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7"/>
          <p:cNvGrpSpPr/>
          <p:nvPr/>
        </p:nvGrpSpPr>
        <p:grpSpPr>
          <a:xfrm>
            <a:off x="214312" y="500063"/>
            <a:ext cx="4321969" cy="2964656"/>
            <a:chOff x="-215900" y="-139700"/>
            <a:chExt cx="6146800" cy="4216400"/>
          </a:xfrm>
        </p:grpSpPr>
        <p:pic>
          <p:nvPicPr>
            <p:cNvPr id="266" name="plane-precise.png"/>
            <p:cNvPicPr/>
            <p:nvPr/>
          </p:nvPicPr>
          <p:blipFill>
            <a:blip r:embed="rId3">
              <a:alphaModFix amt="24000"/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Picture 264"/>
            <p:cNvPicPr/>
            <p:nvPr/>
          </p:nvPicPr>
          <p:blipFill>
            <a:blip r:embed="rId4">
              <a:alphaModFix amt="24000"/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70" name="Group 270"/>
          <p:cNvGrpSpPr/>
          <p:nvPr/>
        </p:nvGrpSpPr>
        <p:grpSpPr>
          <a:xfrm>
            <a:off x="4607719" y="3580805"/>
            <a:ext cx="4321969" cy="2964656"/>
            <a:chOff x="-215900" y="-139700"/>
            <a:chExt cx="6146800" cy="4216400"/>
          </a:xfrm>
        </p:grpSpPr>
        <p:pic>
          <p:nvPicPr>
            <p:cNvPr id="269" name="plane-approx-3.png"/>
            <p:cNvPicPr/>
            <p:nvPr/>
          </p:nvPicPr>
          <p:blipFill>
            <a:blip r:embed="rId5">
              <a:alphaModFix amt="24000"/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8" name="Picture 267"/>
            <p:cNvPicPr/>
            <p:nvPr/>
          </p:nvPicPr>
          <p:blipFill>
            <a:blip r:embed="rId4">
              <a:alphaModFix amt="24000"/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73" name="Group 273"/>
          <p:cNvGrpSpPr/>
          <p:nvPr/>
        </p:nvGrpSpPr>
        <p:grpSpPr>
          <a:xfrm>
            <a:off x="4607719" y="500063"/>
            <a:ext cx="4321969" cy="2964656"/>
            <a:chOff x="-215900" y="-139700"/>
            <a:chExt cx="6146800" cy="4216400"/>
          </a:xfrm>
        </p:grpSpPr>
        <p:pic>
          <p:nvPicPr>
            <p:cNvPr id="272" name="plane-approx-1.png"/>
            <p:cNvPicPr/>
            <p:nvPr/>
          </p:nvPicPr>
          <p:blipFill>
            <a:blip r:embed="rId6">
              <a:alphaModFix amt="24000"/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1" name="Picture 270"/>
            <p:cNvPicPr/>
            <p:nvPr/>
          </p:nvPicPr>
          <p:blipFill>
            <a:blip r:embed="rId4">
              <a:alphaModFix amt="24000"/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76" name="Group 276"/>
          <p:cNvGrpSpPr/>
          <p:nvPr/>
        </p:nvGrpSpPr>
        <p:grpSpPr>
          <a:xfrm>
            <a:off x="214312" y="3580805"/>
            <a:ext cx="4321969" cy="2964656"/>
            <a:chOff x="-215900" y="-139700"/>
            <a:chExt cx="6146800" cy="4216400"/>
          </a:xfrm>
        </p:grpSpPr>
        <p:pic>
          <p:nvPicPr>
            <p:cNvPr id="275" name="plane-approx-2.png"/>
            <p:cNvPicPr/>
            <p:nvPr/>
          </p:nvPicPr>
          <p:blipFill>
            <a:blip r:embed="rId7">
              <a:alphaModFix amt="24000"/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4" name="Picture 273"/>
            <p:cNvPicPr/>
            <p:nvPr/>
          </p:nvPicPr>
          <p:blipFill>
            <a:blip r:embed="rId4">
              <a:alphaModFix amt="24000"/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81" name="Group 281"/>
          <p:cNvGrpSpPr/>
          <p:nvPr/>
        </p:nvGrpSpPr>
        <p:grpSpPr>
          <a:xfrm>
            <a:off x="1062625" y="848320"/>
            <a:ext cx="2646329" cy="2273167"/>
            <a:chOff x="38495" y="0"/>
            <a:chExt cx="3763667" cy="3232948"/>
          </a:xfrm>
        </p:grpSpPr>
        <p:sp>
          <p:nvSpPr>
            <p:cNvPr id="277" name="Shape 277"/>
            <p:cNvSpPr/>
            <p:nvPr/>
          </p:nvSpPr>
          <p:spPr>
            <a:xfrm>
              <a:off x="2397789" y="2583654"/>
              <a:ext cx="1404373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Energy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63281" y="2583654"/>
              <a:ext cx="1221987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Errors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2464195" y="0"/>
              <a:ext cx="1270001" cy="2628900"/>
            </a:xfrm>
            <a:prstGeom prst="rect">
              <a:avLst/>
            </a:prstGeom>
            <a:solidFill>
              <a:srgbClr val="42424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95" y="2628900"/>
              <a:ext cx="1270001" cy="12700"/>
            </a:xfrm>
            <a:prstGeom prst="rect">
              <a:avLst/>
            </a:pr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5438172" y="1777008"/>
            <a:ext cx="2646329" cy="1344480"/>
            <a:chOff x="38495" y="0"/>
            <a:chExt cx="3763667" cy="1912148"/>
          </a:xfrm>
        </p:grpSpPr>
        <p:sp>
          <p:nvSpPr>
            <p:cNvPr id="282" name="Shape 282"/>
            <p:cNvSpPr/>
            <p:nvPr/>
          </p:nvSpPr>
          <p:spPr>
            <a:xfrm>
              <a:off x="2397789" y="1262854"/>
              <a:ext cx="1404373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Energy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63281" y="1262854"/>
              <a:ext cx="1221987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Errors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2464195" y="0"/>
              <a:ext cx="1270001" cy="1308100"/>
            </a:xfrm>
            <a:prstGeom prst="rect">
              <a:avLst/>
            </a:prstGeom>
            <a:solidFill>
              <a:srgbClr val="42424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38495" y="1231900"/>
              <a:ext cx="1270001" cy="88900"/>
            </a:xfrm>
            <a:prstGeom prst="rect">
              <a:avLst/>
            </a:pr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</p:grpSp>
      <p:grpSp>
        <p:nvGrpSpPr>
          <p:cNvPr id="291" name="Group 291"/>
          <p:cNvGrpSpPr/>
          <p:nvPr/>
        </p:nvGrpSpPr>
        <p:grpSpPr>
          <a:xfrm>
            <a:off x="1044766" y="5125640"/>
            <a:ext cx="2646329" cy="1067660"/>
            <a:chOff x="38495" y="0"/>
            <a:chExt cx="3763667" cy="1518447"/>
          </a:xfrm>
        </p:grpSpPr>
        <p:sp>
          <p:nvSpPr>
            <p:cNvPr id="287" name="Shape 287"/>
            <p:cNvSpPr/>
            <p:nvPr/>
          </p:nvSpPr>
          <p:spPr>
            <a:xfrm>
              <a:off x="2397789" y="869153"/>
              <a:ext cx="1404373" cy="649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Energy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63281" y="869154"/>
              <a:ext cx="1221987" cy="649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Errors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2464195" y="0"/>
              <a:ext cx="1270001" cy="914400"/>
            </a:xfrm>
            <a:prstGeom prst="rect">
              <a:avLst/>
            </a:prstGeom>
            <a:solidFill>
              <a:srgbClr val="42424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38495" y="495300"/>
              <a:ext cx="1270001" cy="431800"/>
            </a:xfrm>
            <a:prstGeom prst="rect">
              <a:avLst/>
            </a:pr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</p:grpSp>
      <p:grpSp>
        <p:nvGrpSpPr>
          <p:cNvPr id="296" name="Group 296"/>
          <p:cNvGrpSpPr/>
          <p:nvPr/>
        </p:nvGrpSpPr>
        <p:grpSpPr>
          <a:xfrm>
            <a:off x="5438172" y="4857750"/>
            <a:ext cx="2646329" cy="1335550"/>
            <a:chOff x="38495" y="0"/>
            <a:chExt cx="3763667" cy="1899448"/>
          </a:xfrm>
        </p:grpSpPr>
        <p:sp>
          <p:nvSpPr>
            <p:cNvPr id="292" name="Shape 292"/>
            <p:cNvSpPr/>
            <p:nvPr/>
          </p:nvSpPr>
          <p:spPr>
            <a:xfrm>
              <a:off x="2397789" y="1250154"/>
              <a:ext cx="1404373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Energy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63281" y="1250154"/>
              <a:ext cx="1221987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300" b="1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 b="0"/>
              </a:pPr>
              <a:r>
                <a:rPr sz="2300"/>
                <a:t>Errors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2464195" y="863600"/>
              <a:ext cx="1270001" cy="431800"/>
            </a:xfrm>
            <a:prstGeom prst="rect">
              <a:avLst/>
            </a:prstGeom>
            <a:solidFill>
              <a:srgbClr val="42424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38495" y="0"/>
              <a:ext cx="1270001" cy="1308100"/>
            </a:xfrm>
            <a:prstGeom prst="rect">
              <a:avLst/>
            </a:pr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</p:grpSp>
      <p:pic>
        <p:nvPicPr>
          <p:cNvPr id="297" name="Picture 296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13688" y="186782"/>
            <a:ext cx="4277426" cy="337582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36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1285875" y="2746075"/>
            <a:ext cx="7858125" cy="108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584200">
              <a:lnSpc>
                <a:spcPct val="110000"/>
              </a:lnSpc>
              <a:spcBef>
                <a:spcPts val="800"/>
              </a:spcBef>
              <a:defRPr sz="4200" b="1">
                <a:solidFill>
                  <a:srgbClr val="4F8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/>
              <a:t>But approximation needs to be done carefully... or...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319"/>
          <p:cNvGrpSpPr/>
          <p:nvPr/>
        </p:nvGrpSpPr>
        <p:grpSpPr>
          <a:xfrm>
            <a:off x="4607719" y="500063"/>
            <a:ext cx="4321969" cy="2964656"/>
            <a:chOff x="-215900" y="-139700"/>
            <a:chExt cx="6146800" cy="4216400"/>
          </a:xfrm>
        </p:grpSpPr>
        <p:pic>
          <p:nvPicPr>
            <p:cNvPr id="318" name="plane-approx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7" name="Picture 31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322" name="Group 322"/>
          <p:cNvGrpSpPr/>
          <p:nvPr/>
        </p:nvGrpSpPr>
        <p:grpSpPr>
          <a:xfrm>
            <a:off x="214312" y="500063"/>
            <a:ext cx="4321969" cy="2964656"/>
            <a:chOff x="-215900" y="-139700"/>
            <a:chExt cx="6146800" cy="4216400"/>
          </a:xfrm>
        </p:grpSpPr>
        <p:pic>
          <p:nvPicPr>
            <p:cNvPr id="321" name="empty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0" name="Picture 31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325" name="Group 325"/>
          <p:cNvGrpSpPr/>
          <p:nvPr/>
        </p:nvGrpSpPr>
        <p:grpSpPr>
          <a:xfrm>
            <a:off x="214312" y="3580805"/>
            <a:ext cx="4321969" cy="2964656"/>
            <a:chOff x="-215900" y="-139700"/>
            <a:chExt cx="6146800" cy="4216400"/>
          </a:xfrm>
        </p:grpSpPr>
        <p:pic>
          <p:nvPicPr>
            <p:cNvPr id="324" name="corrupted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3" name="Picture 32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pic>
        <p:nvPicPr>
          <p:cNvPr id="326" name="image_not_found.g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14562" y="1803797"/>
            <a:ext cx="321469" cy="3393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9" name="Group 329"/>
          <p:cNvGrpSpPr/>
          <p:nvPr/>
        </p:nvGrpSpPr>
        <p:grpSpPr>
          <a:xfrm>
            <a:off x="4607719" y="3580805"/>
            <a:ext cx="4321969" cy="2964656"/>
            <a:chOff x="-215900" y="-139700"/>
            <a:chExt cx="6146800" cy="4216400"/>
          </a:xfrm>
        </p:grpSpPr>
        <p:pic>
          <p:nvPicPr>
            <p:cNvPr id="328" name="bsod-1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7" name="Picture 32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79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of Result (QoR) is core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“How </a:t>
            </a:r>
            <a:r>
              <a:rPr lang="en-US" i="1" dirty="0"/>
              <a:t>good is my </a:t>
            </a:r>
            <a:r>
              <a:rPr lang="en-US" i="1" dirty="0" smtClean="0"/>
              <a:t>result?”</a:t>
            </a:r>
            <a:endParaRPr lang="en-US" dirty="0" smtClean="0"/>
          </a:p>
          <a:p>
            <a:pPr lvl="1"/>
            <a:r>
              <a:rPr lang="en-US" dirty="0" smtClean="0"/>
              <a:t>Is my result sufficient for my needs?</a:t>
            </a:r>
          </a:p>
          <a:p>
            <a:r>
              <a:rPr lang="en-US" dirty="0" smtClean="0"/>
              <a:t>Metric is application </a:t>
            </a:r>
            <a:r>
              <a:rPr lang="en-US" dirty="0"/>
              <a:t>dependent </a:t>
            </a:r>
            <a:endParaRPr lang="en-US" dirty="0" smtClean="0"/>
          </a:p>
          <a:p>
            <a:pPr lvl="1"/>
            <a:r>
              <a:rPr lang="en-US" dirty="0" smtClean="0"/>
              <a:t>% </a:t>
            </a:r>
            <a:r>
              <a:rPr lang="en-US" dirty="0"/>
              <a:t>of bad pixels, deviation from expected value, % of poorly classified images, </a:t>
            </a:r>
            <a:r>
              <a:rPr lang="en-US" dirty="0" smtClean="0"/>
              <a:t>frequency of car crashes, etc…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563"/>
            <a:ext cx="91440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5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Approximation is not new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36" y="1600200"/>
            <a:ext cx="757467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Common in many disparate domains</a:t>
            </a:r>
          </a:p>
          <a:p>
            <a:pPr lvl="1"/>
            <a:r>
              <a:rPr lang="en-US" dirty="0" smtClean="0"/>
              <a:t>Inexact data from sensors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loating point calculations</a:t>
            </a:r>
          </a:p>
          <a:p>
            <a:pPr lvl="1"/>
            <a:r>
              <a:rPr lang="en-US" dirty="0" smtClean="0"/>
              <a:t>Failures in distributed systems, noise in control sys, …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Pervasive non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determinism in computation, storage, and communication is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r>
              <a:rPr lang="en-US" dirty="0" smtClean="0"/>
              <a:t>Need </a:t>
            </a:r>
            <a:r>
              <a:rPr lang="en-US" dirty="0"/>
              <a:t>to </a:t>
            </a:r>
            <a:r>
              <a:rPr lang="en-US" dirty="0" smtClean="0"/>
              <a:t>rearchitect systems to enable more </a:t>
            </a:r>
            <a:r>
              <a:rPr lang="en-US" dirty="0"/>
              <a:t>widespread </a:t>
            </a:r>
            <a:r>
              <a:rPr lang="en-US" dirty="0" smtClean="0"/>
              <a:t>trade-offs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Across the stack, from device technology to PL and algorithm</a:t>
            </a:r>
          </a:p>
          <a:p>
            <a:pPr lvl="1"/>
            <a:r>
              <a:rPr lang="en-US" dirty="0" smtClean="0"/>
              <a:t>Flaky </a:t>
            </a:r>
            <a:r>
              <a:rPr lang="en-US" dirty="0"/>
              <a:t>processors, flaky memory, </a:t>
            </a:r>
            <a:r>
              <a:rPr lang="en-US" dirty="0" smtClean="0"/>
              <a:t>noisy </a:t>
            </a:r>
            <a:r>
              <a:rPr lang="en-US" dirty="0"/>
              <a:t>communication</a:t>
            </a:r>
            <a:r>
              <a:rPr lang="en-US" dirty="0" smtClean="0"/>
              <a:t>, flaky unreliable storage, </a:t>
            </a:r>
            <a:r>
              <a:rPr lang="en-US" dirty="0"/>
              <a:t>etc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553606" y="3222490"/>
            <a:ext cx="1590394" cy="3312927"/>
            <a:chOff x="0" y="978450"/>
            <a:chExt cx="2362200" cy="4800051"/>
          </a:xfrm>
        </p:grpSpPr>
        <p:sp>
          <p:nvSpPr>
            <p:cNvPr id="12" name="AutoShape 3"/>
            <p:cNvSpPr>
              <a:spLocks/>
            </p:cNvSpPr>
            <p:nvPr/>
          </p:nvSpPr>
          <p:spPr bwMode="auto">
            <a:xfrm>
              <a:off x="0" y="3836148"/>
              <a:ext cx="2362200" cy="971177"/>
            </a:xfrm>
            <a:prstGeom prst="roundRect">
              <a:avLst>
                <a:gd name="adj" fmla="val 19616"/>
              </a:avLst>
            </a:prstGeom>
            <a:solidFill>
              <a:srgbClr val="FF8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Architecture</a:t>
              </a:r>
              <a:endParaRPr lang="en-US"/>
            </a:p>
          </p:txBody>
        </p:sp>
        <p:sp>
          <p:nvSpPr>
            <p:cNvPr id="13" name="AutoShape 4"/>
            <p:cNvSpPr>
              <a:spLocks/>
            </p:cNvSpPr>
            <p:nvPr/>
          </p:nvSpPr>
          <p:spPr bwMode="auto">
            <a:xfrm>
              <a:off x="0" y="2884391"/>
              <a:ext cx="2362200" cy="971178"/>
            </a:xfrm>
            <a:prstGeom prst="roundRect">
              <a:avLst>
                <a:gd name="adj" fmla="val 19616"/>
              </a:avLst>
            </a:prstGeom>
            <a:solidFill>
              <a:srgbClr val="7A8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 dirty="0" smtClean="0">
                  <a:latin typeface="Helvetica" charset="0"/>
                  <a:cs typeface="Helvetica" charset="0"/>
                  <a:sym typeface="Helvetica" charset="0"/>
                </a:rPr>
                <a:t>OS/DB</a:t>
              </a:r>
              <a:endParaRPr lang="en-US" dirty="0"/>
            </a:p>
          </p:txBody>
        </p:sp>
        <p:sp>
          <p:nvSpPr>
            <p:cNvPr id="15" name="AutoShape 6"/>
            <p:cNvSpPr>
              <a:spLocks/>
            </p:cNvSpPr>
            <p:nvPr/>
          </p:nvSpPr>
          <p:spPr bwMode="auto">
            <a:xfrm>
              <a:off x="0" y="1939913"/>
              <a:ext cx="2362200" cy="971177"/>
            </a:xfrm>
            <a:prstGeom prst="roundRect">
              <a:avLst>
                <a:gd name="adj" fmla="val 19616"/>
              </a:avLst>
            </a:prstGeom>
            <a:solidFill>
              <a:srgbClr val="FFFC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Compiler</a:t>
              </a:r>
              <a:endParaRPr lang="en-US"/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>
              <a:off x="0" y="978450"/>
              <a:ext cx="2362200" cy="971176"/>
            </a:xfrm>
            <a:prstGeom prst="roundRect">
              <a:avLst>
                <a:gd name="adj" fmla="val 19616"/>
              </a:avLst>
            </a:prstGeom>
            <a:solidFill>
              <a:srgbClr val="FF7E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 dirty="0">
                  <a:latin typeface="Helvetica" charset="0"/>
                  <a:cs typeface="Helvetica" charset="0"/>
                  <a:sym typeface="Helvetica" charset="0"/>
                </a:rPr>
                <a:t>PL</a:t>
              </a:r>
              <a:endParaRPr lang="en-US" dirty="0"/>
            </a:p>
          </p:txBody>
        </p:sp>
        <p:sp>
          <p:nvSpPr>
            <p:cNvPr id="17" name="AutoShape 8"/>
            <p:cNvSpPr>
              <a:spLocks/>
            </p:cNvSpPr>
            <p:nvPr/>
          </p:nvSpPr>
          <p:spPr bwMode="auto">
            <a:xfrm>
              <a:off x="0" y="4807323"/>
              <a:ext cx="2362200" cy="971178"/>
            </a:xfrm>
            <a:prstGeom prst="roundRect">
              <a:avLst>
                <a:gd name="adj" fmla="val 19616"/>
              </a:avLst>
            </a:prstGeom>
            <a:solidFill>
              <a:srgbClr val="73FA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Hardware</a:t>
              </a: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Improvements of Approximate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Unsound code transformations: 2 </a:t>
            </a:r>
            <a:r>
              <a:rPr lang="en-US" b="1" dirty="0" smtClean="0"/>
              <a:t>x</a:t>
            </a:r>
          </a:p>
          <a:p>
            <a:r>
              <a:rPr lang="en-US" dirty="0" smtClean="0"/>
              <a:t>Use of probabilistic/unreliable transistors: 5 </a:t>
            </a:r>
            <a:r>
              <a:rPr lang="en-US" b="1" dirty="0" smtClean="0"/>
              <a:t>x</a:t>
            </a:r>
          </a:p>
          <a:p>
            <a:r>
              <a:rPr lang="en-US" dirty="0" smtClean="0"/>
              <a:t>Effective use of analog computations: 100+ </a:t>
            </a:r>
            <a:r>
              <a:rPr lang="en-US" b="1" dirty="0" smtClean="0"/>
              <a:t>x</a:t>
            </a:r>
          </a:p>
          <a:p>
            <a:endParaRPr lang="en-US" dirty="0"/>
          </a:p>
          <a:p>
            <a:r>
              <a:rPr lang="en-US" dirty="0" smtClean="0"/>
              <a:t>(Estimates in performance or power)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8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658812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pieces of a computation and data are not equivalent</a:t>
            </a:r>
          </a:p>
          <a:p>
            <a:pPr lvl="1"/>
            <a:r>
              <a:rPr lang="en-US" dirty="0" smtClean="0"/>
              <a:t>Some aspects need to be precise, others can be approximate,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you take advantage of approximation without compromising important system properties?</a:t>
            </a:r>
          </a:p>
          <a:p>
            <a:endParaRPr lang="en-US" dirty="0" smtClean="0"/>
          </a:p>
          <a:p>
            <a:r>
              <a:rPr lang="en-US" dirty="0" smtClean="0"/>
              <a:t>In some applications, a partial/less accurate result by deadline is more valuable than a late, perfect result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71" y="1961534"/>
            <a:ext cx="2322804" cy="1835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Appropriate software and hardware </a:t>
            </a:r>
            <a:r>
              <a:rPr lang="en-US" dirty="0" smtClean="0">
                <a:solidFill>
                  <a:srgbClr val="FF0000"/>
                </a:solidFill>
              </a:rPr>
              <a:t>abstractions</a:t>
            </a:r>
            <a:r>
              <a:rPr lang="en-US" dirty="0" smtClean="0"/>
              <a:t> and design principles</a:t>
            </a:r>
          </a:p>
          <a:p>
            <a:r>
              <a:rPr lang="en-US" dirty="0" smtClean="0"/>
              <a:t>Techniques for specifying and </a:t>
            </a:r>
            <a:r>
              <a:rPr lang="en-US" dirty="0" smtClean="0">
                <a:solidFill>
                  <a:srgbClr val="FF0000"/>
                </a:solidFill>
              </a:rPr>
              <a:t>ensure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</a:p>
          <a:p>
            <a:r>
              <a:rPr lang="en-US" dirty="0" smtClean="0"/>
              <a:t>Means to </a:t>
            </a:r>
            <a:r>
              <a:rPr lang="en-US" dirty="0" smtClean="0">
                <a:solidFill>
                  <a:srgbClr val="FF0000"/>
                </a:solidFill>
              </a:rPr>
              <a:t>compose</a:t>
            </a:r>
            <a:r>
              <a:rPr lang="en-US" dirty="0" smtClean="0"/>
              <a:t> approximate hardware/software</a:t>
            </a:r>
          </a:p>
          <a:p>
            <a:r>
              <a:rPr lang="en-US" dirty="0" smtClean="0"/>
              <a:t>New techniques for </a:t>
            </a:r>
            <a:r>
              <a:rPr lang="en-US" dirty="0" smtClean="0">
                <a:solidFill>
                  <a:srgbClr val="FF0000"/>
                </a:solidFill>
              </a:rPr>
              <a:t>debugging and testing</a:t>
            </a:r>
          </a:p>
          <a:p>
            <a:pPr lvl="1"/>
            <a:r>
              <a:rPr lang="en-US" dirty="0" smtClean="0"/>
              <a:t>“Correctness” and “performance”</a:t>
            </a:r>
          </a:p>
          <a:p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new algorithms </a:t>
            </a:r>
            <a:r>
              <a:rPr lang="en-US" dirty="0" smtClean="0"/>
              <a:t>and algorithmic transformations to exploit approximation</a:t>
            </a:r>
          </a:p>
          <a:p>
            <a:r>
              <a:rPr lang="en-US" dirty="0" smtClean="0"/>
              <a:t>Avoiding </a:t>
            </a:r>
            <a:r>
              <a:rPr lang="en-US" dirty="0" smtClean="0">
                <a:solidFill>
                  <a:srgbClr val="FF0000"/>
                </a:solidFill>
              </a:rPr>
              <a:t>Amdahl’s law </a:t>
            </a:r>
            <a:r>
              <a:rPr lang="en-US" dirty="0" smtClean="0"/>
              <a:t>effect</a:t>
            </a:r>
          </a:p>
          <a:p>
            <a:pPr lvl="1"/>
            <a:r>
              <a:rPr lang="en-US" dirty="0" smtClean="0"/>
              <a:t>E.g., applying to data-path only is not sufficient </a:t>
            </a:r>
          </a:p>
          <a:p>
            <a:endParaRPr lang="en-US" dirty="0"/>
          </a:p>
          <a:p>
            <a:r>
              <a:rPr lang="en-US" i="1" dirty="0" smtClean="0"/>
              <a:t>It is all about hardware, but most challenges are software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equivalent of the </a:t>
            </a:r>
            <a:r>
              <a:rPr lang="en-US" dirty="0"/>
              <a:t>e</a:t>
            </a:r>
            <a:r>
              <a:rPr lang="en-US" dirty="0" smtClean="0"/>
              <a:t>nd-to-</a:t>
            </a:r>
            <a:r>
              <a:rPr lang="en-US" dirty="0"/>
              <a:t>e</a:t>
            </a:r>
            <a:r>
              <a:rPr lang="en-US" dirty="0" smtClean="0"/>
              <a:t>nd argument for approximate computing?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Specification</a:t>
            </a:r>
            <a:r>
              <a:rPr lang="en-US" dirty="0" smtClean="0"/>
              <a:t> – Which properties </a:t>
            </a:r>
            <a:r>
              <a:rPr lang="en-US" u="sng" dirty="0" smtClean="0"/>
              <a:t>must</a:t>
            </a:r>
            <a:r>
              <a:rPr lang="en-US" dirty="0" smtClean="0"/>
              <a:t> the result have? What should be the expected QoR?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Inaccuracies</a:t>
            </a:r>
            <a:r>
              <a:rPr lang="en-US" dirty="0" smtClean="0"/>
              <a:t> – Where can they exist in the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Which inaccuracies can be detected cheaply? When can they be completely ignored?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Adjusting QoR</a:t>
            </a:r>
            <a:r>
              <a:rPr lang="en-US" dirty="0" smtClean="0"/>
              <a:t> – How can inaccuracies be controlled to improve QoR? When is error correction necessary?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Abstraction</a:t>
            </a:r>
            <a:r>
              <a:rPr lang="en-US" dirty="0" smtClean="0"/>
              <a:t> – What is appropriate level for 3 &amp; 4?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– Which </a:t>
            </a:r>
            <a:r>
              <a:rPr lang="en-US" u="sng" dirty="0" smtClean="0"/>
              <a:t>combination</a:t>
            </a:r>
            <a:r>
              <a:rPr lang="en-US" dirty="0" smtClean="0"/>
              <a:t> of techniques has desirable outcome at lowest cost?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“Ideal”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Desiderata</a:t>
            </a:r>
            <a:r>
              <a:rPr lang="en-US" dirty="0"/>
              <a:t>: </a:t>
            </a:r>
            <a:r>
              <a:rPr lang="en-US" dirty="0" smtClean="0"/>
              <a:t>QoR is composable, verifiable/validatable, and understandable</a:t>
            </a:r>
          </a:p>
          <a:p>
            <a:pPr lvl="1"/>
            <a:r>
              <a:rPr lang="en-US" dirty="0" smtClean="0"/>
              <a:t>Deterministic and non-deterministic together?</a:t>
            </a:r>
          </a:p>
          <a:p>
            <a:pPr lvl="1"/>
            <a:r>
              <a:rPr lang="en-US" dirty="0" smtClean="0"/>
              <a:t>Machine independent – </a:t>
            </a:r>
            <a:r>
              <a:rPr lang="en-US" i="1" dirty="0" smtClean="0"/>
              <a:t>asking too much?</a:t>
            </a:r>
          </a:p>
          <a:p>
            <a:pPr lvl="1"/>
            <a:r>
              <a:rPr lang="en-US" dirty="0" smtClean="0"/>
              <a:t>Clear accuracy tradeoffs</a:t>
            </a:r>
          </a:p>
          <a:p>
            <a:r>
              <a:rPr lang="en-US" dirty="0" smtClean="0"/>
              <a:t>Programmer can easily express algorithm, data</a:t>
            </a:r>
            <a:r>
              <a:rPr lang="en-US" dirty="0"/>
              <a:t> </a:t>
            </a:r>
            <a:r>
              <a:rPr lang="en-US" dirty="0" smtClean="0"/>
              <a:t>structure, and component approximation properties</a:t>
            </a:r>
          </a:p>
          <a:p>
            <a:r>
              <a:rPr lang="en-US" dirty="0" smtClean="0"/>
              <a:t>Programmer/user can express quality or result metrics/goals</a:t>
            </a:r>
          </a:p>
          <a:p>
            <a:r>
              <a:rPr lang="en-US" dirty="0" smtClean="0"/>
              <a:t>System automatically chooses appropriate precision for compute, storage, and communication and monitors execution to adapt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86" y="4275684"/>
            <a:ext cx="8849613" cy="46111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Future HW will be unreliable, and many opportunities exist to improve performance and energy in  non-deterministic, unreliable substrates.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Pressing need to create a science of inexact computation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Create the software to fully utilize future hardware.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Rethink fundamental abstractions we’ve relied on for a long time.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National Strategic Computing Initiative: Beyond Moore’s Law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4387" y="2539699"/>
            <a:ext cx="81556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341624" y="2702500"/>
            <a:ext cx="1533397" cy="1155888"/>
            <a:chOff x="2230608" y="2702500"/>
            <a:chExt cx="1644414" cy="146521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42265" y="2702500"/>
              <a:ext cx="0" cy="14652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230608" y="4004909"/>
              <a:ext cx="16444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442265" y="2881581"/>
              <a:ext cx="1123328" cy="11233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22405" y="1092036"/>
            <a:ext cx="3882273" cy="1123168"/>
            <a:chOff x="1222405" y="1092036"/>
            <a:chExt cx="3882273" cy="1123168"/>
          </a:xfrm>
        </p:grpSpPr>
        <p:pic>
          <p:nvPicPr>
            <p:cNvPr id="15" name="Picture 14" descr="Datapoint2200img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" t="2597" r="1778" b="6528"/>
            <a:stretch/>
          </p:blipFill>
          <p:spPr>
            <a:xfrm>
              <a:off x="1222405" y="1546698"/>
              <a:ext cx="947695" cy="6685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1625" y="1092036"/>
              <a:ext cx="914539" cy="11231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5593" y="1211297"/>
              <a:ext cx="1539085" cy="1003907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21977" y="2804580"/>
            <a:ext cx="2108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performance </a:t>
            </a:r>
            <a:r>
              <a:rPr lang="en-US" b="1" dirty="0"/>
              <a:t>and energy efficiency of underlying </a:t>
            </a:r>
            <a:r>
              <a:rPr lang="en-US" b="1" dirty="0" smtClean="0"/>
              <a:t>HW</a:t>
            </a:r>
            <a:endParaRPr lang="en-US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6204749" y="2702500"/>
            <a:ext cx="2049884" cy="1155888"/>
            <a:chOff x="6204749" y="2702500"/>
            <a:chExt cx="2049884" cy="146521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416406" y="2702500"/>
              <a:ext cx="0" cy="14652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204749" y="4004909"/>
              <a:ext cx="16444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16406" y="3256024"/>
              <a:ext cx="824265" cy="7488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239000" y="3256024"/>
              <a:ext cx="1015633" cy="74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338349" y="741740"/>
            <a:ext cx="2650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Constrains innovation, industry of replacement?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834" y="5040717"/>
            <a:ext cx="1724658" cy="16707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42911" y="1546698"/>
            <a:ext cx="2836096" cy="614048"/>
            <a:chOff x="6042911" y="1546698"/>
            <a:chExt cx="2836096" cy="6140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2911" y="1559496"/>
              <a:ext cx="1248749" cy="6012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0258" y="1546698"/>
              <a:ext cx="1248749" cy="6012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91674" y="6543368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i="1" dirty="0" smtClean="0"/>
              <a:t>A few recent</a:t>
            </a:r>
            <a:r>
              <a:rPr lang="en-US" dirty="0" smtClean="0"/>
              <a:t> approximate computing efforts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20627" y="1615107"/>
            <a:ext cx="2711714" cy="4807323"/>
            <a:chOff x="0" y="0"/>
            <a:chExt cx="2362200" cy="5778501"/>
          </a:xfrm>
        </p:grpSpPr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0" y="3836148"/>
              <a:ext cx="2362200" cy="971177"/>
            </a:xfrm>
            <a:prstGeom prst="roundRect">
              <a:avLst>
                <a:gd name="adj" fmla="val 19616"/>
              </a:avLst>
            </a:prstGeom>
            <a:solidFill>
              <a:srgbClr val="FF8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Architecture</a:t>
              </a:r>
              <a:endParaRPr lang="en-US"/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0" y="2884391"/>
              <a:ext cx="2362200" cy="971178"/>
            </a:xfrm>
            <a:prstGeom prst="roundRect">
              <a:avLst>
                <a:gd name="adj" fmla="val 19616"/>
              </a:avLst>
            </a:prstGeom>
            <a:solidFill>
              <a:srgbClr val="7A8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 dirty="0" smtClean="0">
                  <a:latin typeface="Helvetica" charset="0"/>
                  <a:cs typeface="Helvetica" charset="0"/>
                  <a:sym typeface="Helvetica" charset="0"/>
                </a:rPr>
                <a:t>OS/DB</a:t>
              </a:r>
              <a:endParaRPr lang="en-US" dirty="0"/>
            </a:p>
          </p:txBody>
        </p:sp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0" y="1922928"/>
              <a:ext cx="2362200" cy="971178"/>
            </a:xfrm>
            <a:prstGeom prst="roundRect">
              <a:avLst>
                <a:gd name="adj" fmla="val 19616"/>
              </a:avLst>
            </a:prstGeom>
            <a:solidFill>
              <a:srgbClr val="73FA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Runtime</a:t>
              </a:r>
              <a:endParaRPr lang="en-US"/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0" y="961464"/>
              <a:ext cx="2362200" cy="971178"/>
            </a:xfrm>
            <a:prstGeom prst="roundRect">
              <a:avLst>
                <a:gd name="adj" fmla="val 19616"/>
              </a:avLst>
            </a:prstGeom>
            <a:solidFill>
              <a:srgbClr val="FFFC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Compiler</a:t>
              </a:r>
              <a:endParaRPr lang="en-US"/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0" y="0"/>
              <a:ext cx="2362200" cy="971177"/>
            </a:xfrm>
            <a:prstGeom prst="roundRect">
              <a:avLst>
                <a:gd name="adj" fmla="val 19616"/>
              </a:avLst>
            </a:prstGeom>
            <a:solidFill>
              <a:srgbClr val="FF7E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 dirty="0">
                  <a:latin typeface="Helvetica" charset="0"/>
                  <a:cs typeface="Helvetica" charset="0"/>
                  <a:sym typeface="Helvetica" charset="0"/>
                </a:rPr>
                <a:t>PL</a:t>
              </a:r>
              <a:endParaRPr lang="en-US" dirty="0"/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0" y="4807323"/>
              <a:ext cx="2362200" cy="971178"/>
            </a:xfrm>
            <a:prstGeom prst="roundRect">
              <a:avLst>
                <a:gd name="adj" fmla="val 19616"/>
              </a:avLst>
            </a:prstGeom>
            <a:solidFill>
              <a:srgbClr val="73FA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b="1">
                  <a:latin typeface="Helvetica" charset="0"/>
                  <a:cs typeface="Helvetica" charset="0"/>
                  <a:sym typeface="Helvetica" charset="0"/>
                </a:rPr>
                <a:t>Hardware</a:t>
              </a: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39516" y="1687756"/>
            <a:ext cx="591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EnerJ</a:t>
            </a:r>
            <a:r>
              <a:rPr lang="en-US" dirty="0"/>
              <a:t> </a:t>
            </a:r>
            <a:r>
              <a:rPr lang="en-US" dirty="0" smtClean="0"/>
              <a:t>(UW), </a:t>
            </a:r>
            <a:r>
              <a:rPr lang="en-US" dirty="0" err="1" smtClean="0"/>
              <a:t>Passert</a:t>
            </a:r>
            <a:r>
              <a:rPr lang="en-US" dirty="0" smtClean="0"/>
              <a:t> (MSR/UW), Rely (MIT), Relax (Wisconsin)</a:t>
            </a:r>
            <a:br>
              <a:rPr lang="en-US" dirty="0" smtClean="0"/>
            </a:br>
            <a:r>
              <a:rPr lang="en-US" dirty="0" smtClean="0"/>
              <a:t>Uncertain&lt;T&gt; (MSR), Eon (UMass)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39516" y="6146109"/>
            <a:ext cx="594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Probabilistic CMOS (Rice), </a:t>
            </a:r>
            <a:r>
              <a:rPr lang="en-US" dirty="0"/>
              <a:t>approximate components (</a:t>
            </a:r>
            <a:r>
              <a:rPr lang="en-US" dirty="0" smtClean="0"/>
              <a:t>Purdue)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9516" y="4765834"/>
            <a:ext cx="462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ANNs (UW, MSR, INRIA, Wisconsin, Qualcomm)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39516" y="5528076"/>
            <a:ext cx="575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Stochastic Processors (UIUC</a:t>
            </a:r>
            <a:r>
              <a:rPr lang="en-US" dirty="0"/>
              <a:t>), ERSA (Stanford), </a:t>
            </a:r>
            <a:r>
              <a:rPr lang="en-US" dirty="0" err="1"/>
              <a:t>Flikker</a:t>
            </a:r>
            <a:r>
              <a:rPr lang="en-US" dirty="0"/>
              <a:t> (MSR), QUORA (Purdue</a:t>
            </a:r>
            <a:r>
              <a:rPr lang="en-US" dirty="0" smtClean="0"/>
              <a:t>), Approximate Storage (MSR, UW)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39516" y="5038682"/>
            <a:ext cx="5973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Neural Nets for code approximation (</a:t>
            </a:r>
            <a:r>
              <a:rPr lang="en-US" dirty="0" err="1" smtClean="0"/>
              <a:t>GAtech</a:t>
            </a:r>
            <a:r>
              <a:rPr lang="en-US" dirty="0" smtClean="0"/>
              <a:t>/UW/MSR)</a:t>
            </a:r>
          </a:p>
          <a:p>
            <a:r>
              <a:rPr lang="en-US" dirty="0"/>
              <a:t>Stream Processing (Princeton)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9516" y="3298525"/>
            <a:ext cx="5558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Green (MSR), </a:t>
            </a:r>
            <a:r>
              <a:rPr lang="en-US" dirty="0" err="1"/>
              <a:t>PowerDial</a:t>
            </a:r>
            <a:r>
              <a:rPr lang="en-US" dirty="0"/>
              <a:t> (MIT), soft error control (UCLA), </a:t>
            </a:r>
            <a:r>
              <a:rPr lang="en-US" dirty="0" smtClean="0"/>
              <a:t>SAGE &amp; </a:t>
            </a:r>
            <a:r>
              <a:rPr lang="en-US" dirty="0" err="1" smtClean="0"/>
              <a:t>Paraprox</a:t>
            </a:r>
            <a:r>
              <a:rPr lang="en-US" dirty="0" smtClean="0"/>
              <a:t> </a:t>
            </a:r>
            <a:r>
              <a:rPr lang="en-US" dirty="0"/>
              <a:t>(Michigan</a:t>
            </a:r>
            <a:r>
              <a:rPr lang="en-US" dirty="0" smtClean="0"/>
              <a:t>), Swat (UIUC)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9516" y="4245393"/>
            <a:ext cx="237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BlinkDB</a:t>
            </a:r>
            <a:r>
              <a:rPr lang="en-US" dirty="0"/>
              <a:t> (Berkeley/MIT)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39516" y="2653716"/>
            <a:ext cx="345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robabilistic </a:t>
            </a:r>
            <a:r>
              <a:rPr lang="en-US" dirty="0"/>
              <a:t>transformations (MIT)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3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Algorithmic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274D-23B7-8E4D-B11C-FBF76E93AA39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1155" y="3557751"/>
            <a:ext cx="1838691" cy="914633"/>
          </a:xfrm>
          <a:prstGeom prst="rect">
            <a:avLst/>
          </a:prstGeom>
          <a:solidFill>
            <a:schemeClr val="tx2"/>
          </a:solidFill>
          <a:ln w="19050" cmpd="sng">
            <a:solidFill>
              <a:schemeClr val="accent1"/>
            </a:solidFill>
          </a:ln>
        </p:spPr>
        <p:txBody>
          <a:bodyPr wrap="square" lIns="91440" tIns="45720" rIns="91440" bIns="13716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</a:rPr>
              <a:t>eural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Representation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39318" y="1638156"/>
            <a:ext cx="7462364" cy="1285632"/>
            <a:chOff x="1197980" y="2008594"/>
            <a:chExt cx="7462364" cy="1285632"/>
          </a:xfrm>
        </p:grpSpPr>
        <p:grpSp>
          <p:nvGrpSpPr>
            <p:cNvPr id="33" name="Group 32"/>
            <p:cNvGrpSpPr/>
            <p:nvPr/>
          </p:nvGrpSpPr>
          <p:grpSpPr>
            <a:xfrm>
              <a:off x="1197980" y="2008594"/>
              <a:ext cx="899935" cy="1285632"/>
              <a:chOff x="1197980" y="2008594"/>
              <a:chExt cx="899935" cy="128563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197980" y="2364292"/>
                <a:ext cx="899935" cy="929934"/>
                <a:chOff x="602711" y="2046772"/>
                <a:chExt cx="899935" cy="929934"/>
              </a:xfrm>
            </p:grpSpPr>
            <p:sp>
              <p:nvSpPr>
                <p:cNvPr id="5" name="Snip Single Corner Rectangle 4"/>
                <p:cNvSpPr/>
                <p:nvPr/>
              </p:nvSpPr>
              <p:spPr>
                <a:xfrm>
                  <a:off x="602711" y="2046772"/>
                  <a:ext cx="899935" cy="929934"/>
                </a:xfrm>
                <a:prstGeom prst="snip1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bIns="137160" anchor="ctr" anchorCtr="0"/>
                <a:lstStyle/>
                <a:p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02711" y="2348995"/>
                  <a:ext cx="899935" cy="495412"/>
                </a:xfrm>
                <a:prstGeom prst="rect">
                  <a:avLst/>
                </a:prstGeom>
                <a:solidFill>
                  <a:schemeClr val="accent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37428" y="2008594"/>
                <a:ext cx="62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Code</a:t>
                </a:r>
                <a:r>
                  <a:rPr lang="en-US" sz="2000" baseline="-25000" dirty="0" smtClean="0"/>
                  <a:t>1</a:t>
                </a:r>
                <a:endParaRPr lang="en-US" sz="2000" baseline="-250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388583" y="2008594"/>
              <a:ext cx="899935" cy="1285632"/>
              <a:chOff x="2401852" y="2008594"/>
              <a:chExt cx="899935" cy="128563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401852" y="2364292"/>
                <a:ext cx="899935" cy="929934"/>
                <a:chOff x="1806583" y="2046772"/>
                <a:chExt cx="899935" cy="929934"/>
              </a:xfrm>
            </p:grpSpPr>
            <p:sp>
              <p:nvSpPr>
                <p:cNvPr id="8" name="Snip Single Corner Rectangle 7"/>
                <p:cNvSpPr/>
                <p:nvPr/>
              </p:nvSpPr>
              <p:spPr>
                <a:xfrm>
                  <a:off x="1806583" y="2046772"/>
                  <a:ext cx="899935" cy="929934"/>
                </a:xfrm>
                <a:prstGeom prst="snip1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bIns="137160" anchor="ctr" anchorCtr="0"/>
                <a:lstStyle/>
                <a:p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806583" y="2566581"/>
                  <a:ext cx="899935" cy="277825"/>
                </a:xfrm>
                <a:prstGeom prst="rect">
                  <a:avLst/>
                </a:prstGeom>
                <a:solidFill>
                  <a:schemeClr val="accent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2541300" y="2008594"/>
                <a:ext cx="62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Code</a:t>
                </a:r>
                <a:r>
                  <a:rPr lang="en-US" sz="2000" baseline="-25000" dirty="0" smtClean="0"/>
                  <a:t>2</a:t>
                </a:r>
                <a:endParaRPr lang="en-US" sz="2000" baseline="-250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579186" y="2008594"/>
              <a:ext cx="899935" cy="1285632"/>
              <a:chOff x="3605724" y="2008594"/>
              <a:chExt cx="899935" cy="128563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05724" y="2364292"/>
                <a:ext cx="899935" cy="929934"/>
                <a:chOff x="3010455" y="2046772"/>
                <a:chExt cx="899935" cy="929934"/>
              </a:xfrm>
            </p:grpSpPr>
            <p:sp>
              <p:nvSpPr>
                <p:cNvPr id="9" name="Snip Single Corner Rectangle 8"/>
                <p:cNvSpPr/>
                <p:nvPr/>
              </p:nvSpPr>
              <p:spPr>
                <a:xfrm>
                  <a:off x="3010455" y="2046772"/>
                  <a:ext cx="899935" cy="929934"/>
                </a:xfrm>
                <a:prstGeom prst="snip1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bIns="137160" anchor="ctr" anchorCtr="0"/>
                <a:lstStyle/>
                <a:p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010455" y="2210082"/>
                  <a:ext cx="899935" cy="356499"/>
                </a:xfrm>
                <a:prstGeom prst="rect">
                  <a:avLst/>
                </a:prstGeom>
                <a:solidFill>
                  <a:schemeClr val="accent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745172" y="2008594"/>
                <a:ext cx="62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Code</a:t>
                </a:r>
                <a:r>
                  <a:rPr lang="en-US" sz="2000" baseline="-25000" dirty="0"/>
                  <a:t>3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769789" y="2008594"/>
              <a:ext cx="899935" cy="1285632"/>
              <a:chOff x="4809596" y="2008594"/>
              <a:chExt cx="899935" cy="128563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809596" y="2364292"/>
                <a:ext cx="899935" cy="929934"/>
                <a:chOff x="4214327" y="2046772"/>
                <a:chExt cx="899935" cy="929934"/>
              </a:xfrm>
            </p:grpSpPr>
            <p:sp>
              <p:nvSpPr>
                <p:cNvPr id="11" name="Snip Single Corner Rectangle 10"/>
                <p:cNvSpPr/>
                <p:nvPr/>
              </p:nvSpPr>
              <p:spPr>
                <a:xfrm>
                  <a:off x="4214327" y="2046772"/>
                  <a:ext cx="899935" cy="929934"/>
                </a:xfrm>
                <a:prstGeom prst="snip1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bIns="137160" anchor="ctr" anchorCtr="0"/>
                <a:lstStyle/>
                <a:p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214327" y="2348995"/>
                  <a:ext cx="899935" cy="627711"/>
                </a:xfrm>
                <a:prstGeom prst="rect">
                  <a:avLst/>
                </a:prstGeom>
                <a:solidFill>
                  <a:schemeClr val="accent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945375" y="2008594"/>
                <a:ext cx="6283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Code</a:t>
                </a:r>
                <a:r>
                  <a:rPr lang="en-US" sz="2000" baseline="-25000" dirty="0" smtClean="0"/>
                  <a:t>4</a:t>
                </a:r>
                <a:endParaRPr lang="en-US" sz="2000" baseline="-250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960392" y="2008594"/>
              <a:ext cx="899935" cy="1285632"/>
              <a:chOff x="6013468" y="2008594"/>
              <a:chExt cx="899935" cy="128563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013468" y="2364292"/>
                <a:ext cx="899935" cy="929934"/>
                <a:chOff x="5418199" y="2046772"/>
                <a:chExt cx="899935" cy="929934"/>
              </a:xfrm>
            </p:grpSpPr>
            <p:sp>
              <p:nvSpPr>
                <p:cNvPr id="12" name="Snip Single Corner Rectangle 11"/>
                <p:cNvSpPr/>
                <p:nvPr/>
              </p:nvSpPr>
              <p:spPr>
                <a:xfrm>
                  <a:off x="5418199" y="2046772"/>
                  <a:ext cx="899935" cy="929934"/>
                </a:xfrm>
                <a:prstGeom prst="snip1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bIns="137160" anchor="ctr" anchorCtr="0"/>
                <a:lstStyle/>
                <a:p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418199" y="2454836"/>
                  <a:ext cx="899935" cy="217586"/>
                </a:xfrm>
                <a:prstGeom prst="rect">
                  <a:avLst/>
                </a:prstGeom>
                <a:solidFill>
                  <a:schemeClr val="accent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152916" y="2008594"/>
                <a:ext cx="62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Code</a:t>
                </a:r>
                <a:r>
                  <a:rPr lang="en-US" sz="2000" baseline="-25000" dirty="0"/>
                  <a:t>5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150995" y="2008594"/>
              <a:ext cx="899935" cy="1285632"/>
              <a:chOff x="7217338" y="2008594"/>
              <a:chExt cx="899935" cy="128563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217338" y="2364292"/>
                <a:ext cx="899935" cy="929934"/>
                <a:chOff x="6622069" y="2046772"/>
                <a:chExt cx="899935" cy="929934"/>
              </a:xfrm>
            </p:grpSpPr>
            <p:sp>
              <p:nvSpPr>
                <p:cNvPr id="10" name="Snip Single Corner Rectangle 9"/>
                <p:cNvSpPr/>
                <p:nvPr/>
              </p:nvSpPr>
              <p:spPr>
                <a:xfrm>
                  <a:off x="6622069" y="2046772"/>
                  <a:ext cx="899935" cy="929934"/>
                </a:xfrm>
                <a:prstGeom prst="snip1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bIns="137160" anchor="ctr" anchorCtr="0"/>
                <a:lstStyle/>
                <a:p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622069" y="2196144"/>
                  <a:ext cx="899935" cy="462078"/>
                </a:xfrm>
                <a:prstGeom prst="rect">
                  <a:avLst/>
                </a:prstGeom>
                <a:solidFill>
                  <a:schemeClr val="accent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7356786" y="2008594"/>
                <a:ext cx="62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Code</a:t>
                </a:r>
                <a:r>
                  <a:rPr lang="en-US" sz="2000" baseline="-25000" dirty="0" smtClean="0"/>
                  <a:t>6</a:t>
                </a:r>
                <a:endParaRPr lang="en-US" sz="2000" baseline="-250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341597" y="2488035"/>
              <a:ext cx="31874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baseline="-25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65207" y="4711700"/>
            <a:ext cx="2269652" cy="1644650"/>
            <a:chOff x="3465207" y="4711700"/>
            <a:chExt cx="2269652" cy="1644650"/>
          </a:xfrm>
        </p:grpSpPr>
        <p:sp>
          <p:nvSpPr>
            <p:cNvPr id="40" name="TextBox 39"/>
            <p:cNvSpPr txBox="1">
              <a:spLocks noChangeAspect="1"/>
            </p:cNvSpPr>
            <p:nvPr/>
          </p:nvSpPr>
          <p:spPr>
            <a:xfrm>
              <a:off x="3465207" y="4711700"/>
              <a:ext cx="1645920" cy="164465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txBody>
            <a:bodyPr wrap="none" lIns="0" tIns="91440" rIns="0" bIns="91440" rtlCol="0" anchor="ctr" anchorCtr="0">
              <a:noAutofit/>
            </a:bodyPr>
            <a:lstStyle/>
            <a:p>
              <a:pPr algn="ctr"/>
              <a:r>
                <a:rPr lang="en-US" sz="2400" b="1" dirty="0" smtClean="0"/>
                <a:t>CPU</a:t>
              </a:r>
            </a:p>
          </p:txBody>
        </p:sp>
        <p:sp>
          <p:nvSpPr>
            <p:cNvPr id="43" name="TextBox 42"/>
            <p:cNvSpPr txBox="1">
              <a:spLocks/>
            </p:cNvSpPr>
            <p:nvPr/>
          </p:nvSpPr>
          <p:spPr>
            <a:xfrm>
              <a:off x="4820459" y="5105777"/>
              <a:ext cx="914400" cy="914400"/>
            </a:xfrm>
            <a:prstGeom prst="rect">
              <a:avLst/>
            </a:prstGeom>
            <a:solidFill>
              <a:schemeClr val="accent1"/>
            </a:solidFill>
            <a:ln w="19050" cmpd="sng">
              <a:solidFill>
                <a:srgbClr val="000000"/>
              </a:solidFill>
            </a:ln>
          </p:spPr>
          <p:txBody>
            <a:bodyPr wrap="none" lIns="0" tIns="91440" rIns="0" bIns="9144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NPU</a:t>
              </a:r>
            </a:p>
          </p:txBody>
        </p:sp>
      </p:grpSp>
      <p:cxnSp>
        <p:nvCxnSpPr>
          <p:cNvPr id="49" name="Straight Connector 48"/>
          <p:cNvCxnSpPr>
            <a:stCxn id="13" idx="2"/>
            <a:endCxn id="7" idx="0"/>
          </p:cNvCxnSpPr>
          <p:nvPr/>
        </p:nvCxnSpPr>
        <p:spPr>
          <a:xfrm>
            <a:off x="1989286" y="2791489"/>
            <a:ext cx="3281215" cy="766262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" idx="2"/>
            <a:endCxn id="7" idx="0"/>
          </p:cNvCxnSpPr>
          <p:nvPr/>
        </p:nvCxnSpPr>
        <p:spPr>
          <a:xfrm>
            <a:off x="3179889" y="2791488"/>
            <a:ext cx="2090612" cy="766263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2"/>
            <a:endCxn id="7" idx="0"/>
          </p:cNvCxnSpPr>
          <p:nvPr/>
        </p:nvCxnSpPr>
        <p:spPr>
          <a:xfrm>
            <a:off x="4370492" y="2513663"/>
            <a:ext cx="900009" cy="10440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1" idx="1"/>
            <a:endCxn id="7" idx="0"/>
          </p:cNvCxnSpPr>
          <p:nvPr/>
        </p:nvCxnSpPr>
        <p:spPr>
          <a:xfrm flipH="1">
            <a:off x="5270501" y="2923788"/>
            <a:ext cx="290594" cy="633963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7" idx="2"/>
            <a:endCxn id="7" idx="0"/>
          </p:cNvCxnSpPr>
          <p:nvPr/>
        </p:nvCxnSpPr>
        <p:spPr>
          <a:xfrm flipH="1">
            <a:off x="5270501" y="2619504"/>
            <a:ext cx="1481197" cy="938247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8" idx="2"/>
            <a:endCxn id="7" idx="0"/>
          </p:cNvCxnSpPr>
          <p:nvPr/>
        </p:nvCxnSpPr>
        <p:spPr>
          <a:xfrm flipH="1">
            <a:off x="5270501" y="2605304"/>
            <a:ext cx="2671800" cy="952447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2" idx="2"/>
            <a:endCxn id="7" idx="0"/>
          </p:cNvCxnSpPr>
          <p:nvPr/>
        </p:nvCxnSpPr>
        <p:spPr>
          <a:xfrm flipH="1">
            <a:off x="5270501" y="2671595"/>
            <a:ext cx="3571808" cy="886156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" idx="2"/>
            <a:endCxn id="43" idx="0"/>
          </p:cNvCxnSpPr>
          <p:nvPr/>
        </p:nvCxnSpPr>
        <p:spPr>
          <a:xfrm>
            <a:off x="5270501" y="4472384"/>
            <a:ext cx="7158" cy="633393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2655" y="1927029"/>
            <a:ext cx="898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br>
              <a:rPr lang="en-US" sz="2000" dirty="0" smtClean="0"/>
            </a:br>
            <a:r>
              <a:rPr lang="en-US" sz="2000" dirty="0" smtClean="0"/>
              <a:t>Code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822" y="3507236"/>
            <a:ext cx="1787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Common</a:t>
            </a:r>
            <a:br>
              <a:rPr lang="en-US" sz="2000" dirty="0" smtClean="0"/>
            </a:br>
            <a:r>
              <a:rPr lang="en-US" sz="2000" dirty="0" smtClean="0"/>
              <a:t>Intermediate</a:t>
            </a:r>
            <a:br>
              <a:rPr lang="en-US" sz="2000" dirty="0" smtClean="0"/>
            </a:br>
            <a:r>
              <a:rPr lang="en-US" sz="2000" dirty="0" smtClean="0"/>
              <a:t>Representation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03399" y="5333970"/>
            <a:ext cx="148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Acceleration</a:t>
            </a:r>
            <a:endParaRPr lang="en-US" sz="2000" dirty="0"/>
          </a:p>
        </p:txBody>
      </p:sp>
      <p:cxnSp>
        <p:nvCxnSpPr>
          <p:cNvPr id="63" name="Straight Connector 62"/>
          <p:cNvCxnSpPr>
            <a:stCxn id="3" idx="2"/>
            <a:endCxn id="60" idx="0"/>
          </p:cNvCxnSpPr>
          <p:nvPr/>
        </p:nvCxnSpPr>
        <p:spPr>
          <a:xfrm>
            <a:off x="941656" y="2634915"/>
            <a:ext cx="1" cy="872321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0" idx="2"/>
            <a:endCxn id="62" idx="0"/>
          </p:cNvCxnSpPr>
          <p:nvPr/>
        </p:nvCxnSpPr>
        <p:spPr>
          <a:xfrm>
            <a:off x="941657" y="4522899"/>
            <a:ext cx="6360" cy="811071"/>
          </a:xfrm>
          <a:prstGeom prst="line">
            <a:avLst/>
          </a:prstGeom>
          <a:ln w="28575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01730" y="3622652"/>
            <a:ext cx="153888" cy="784830"/>
          </a:xfrm>
          <a:prstGeom prst="rect">
            <a:avLst/>
          </a:prstGeom>
          <a:noFill/>
        </p:spPr>
        <p:txBody>
          <a:bodyPr wrap="none" lIns="0" tIns="0" rIns="0" bIns="45720" rtlCol="0" anchor="t" anchorCtr="1">
            <a:spAutoFit/>
          </a:bodyPr>
          <a:lstStyle/>
          <a:p>
            <a:r>
              <a:rPr lang="en-US" sz="2400" dirty="0" smtClean="0"/>
              <a:t>+</a:t>
            </a:r>
          </a:p>
          <a:p>
            <a:r>
              <a:rPr lang="en-US" sz="2400" dirty="0" smtClean="0"/>
              <a:t>×</a:t>
            </a:r>
            <a:endParaRPr lang="en-US" sz="2400" dirty="0"/>
          </a:p>
        </p:txBody>
      </p:sp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23900406"/>
              </p:ext>
            </p:extLst>
          </p:nvPr>
        </p:nvGraphicFramePr>
        <p:xfrm>
          <a:off x="6384916" y="3664443"/>
          <a:ext cx="868565" cy="7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384916" y="1232972"/>
            <a:ext cx="203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Emaeilzadeh</a:t>
            </a:r>
            <a:r>
              <a:rPr lang="en-US" dirty="0" smtClean="0"/>
              <a:t> et al.]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/>
          <p:nvPr/>
        </p:nvSpPr>
        <p:spPr>
          <a:xfrm>
            <a:off x="1268015" y="1678781"/>
            <a:ext cx="1928813" cy="955477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1268015" y="3286125"/>
            <a:ext cx="1928813" cy="2348508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1484027" y="3376415"/>
            <a:ext cx="149788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Program</a:t>
            </a:r>
          </a:p>
        </p:txBody>
      </p:sp>
      <p:sp>
        <p:nvSpPr>
          <p:cNvPr id="1034" name="Shape 1034"/>
          <p:cNvSpPr/>
          <p:nvPr/>
        </p:nvSpPr>
        <p:spPr>
          <a:xfrm>
            <a:off x="1268015" y="2634258"/>
            <a:ext cx="1928813" cy="651867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214312" y="205383"/>
            <a:ext cx="8358188" cy="131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lnSpc>
                <a:spcPct val="70000"/>
              </a:lnSpc>
              <a:defRPr sz="5300" b="1">
                <a:solidFill>
                  <a:srgbClr val="61AC1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700" dirty="0" smtClean="0"/>
              <a:t>Program execution as a learning problem </a:t>
            </a:r>
            <a:r>
              <a:rPr lang="en-US" sz="2000" dirty="0" smtClean="0"/>
              <a:t>[</a:t>
            </a:r>
            <a:r>
              <a:rPr lang="en-US" sz="2000" dirty="0" err="1" smtClean="0"/>
              <a:t>Esmaeilzadeh</a:t>
            </a:r>
            <a:r>
              <a:rPr lang="en-US" sz="2000" dirty="0"/>
              <a:t> </a:t>
            </a:r>
            <a:r>
              <a:rPr lang="en-US" sz="2000" dirty="0" smtClean="0"/>
              <a:t>et al.]</a:t>
            </a:r>
            <a:endParaRPr sz="2000" dirty="0"/>
          </a:p>
        </p:txBody>
      </p:sp>
      <p:sp>
        <p:nvSpPr>
          <p:cNvPr id="7" name="Rectangle 6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33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/>
          <p:nvPr/>
        </p:nvSpPr>
        <p:spPr>
          <a:xfrm>
            <a:off x="1268015" y="1678781"/>
            <a:ext cx="1928813" cy="955477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40" name="Shape 1040"/>
          <p:cNvSpPr/>
          <p:nvPr/>
        </p:nvSpPr>
        <p:spPr>
          <a:xfrm>
            <a:off x="1268015" y="3286125"/>
            <a:ext cx="1928813" cy="2348508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42" name="Shape 1042"/>
          <p:cNvSpPr/>
          <p:nvPr/>
        </p:nvSpPr>
        <p:spPr>
          <a:xfrm>
            <a:off x="1484027" y="3376415"/>
            <a:ext cx="149788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Program</a:t>
            </a:r>
          </a:p>
        </p:txBody>
      </p:sp>
      <p:sp>
        <p:nvSpPr>
          <p:cNvPr id="1043" name="Shape 1043"/>
          <p:cNvSpPr/>
          <p:nvPr/>
        </p:nvSpPr>
        <p:spPr>
          <a:xfrm>
            <a:off x="1268015" y="2634258"/>
            <a:ext cx="1928813" cy="651867"/>
          </a:xfrm>
          <a:prstGeom prst="rect">
            <a:avLst/>
          </a:prstGeom>
          <a:solidFill>
            <a:srgbClr val="61AC1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5157866" y="1695549"/>
            <a:ext cx="2911016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5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Find</a:t>
            </a: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an approximate</a:t>
            </a:r>
          </a:p>
          <a:p>
            <a:pPr defTabSz="410751"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program component</a:t>
            </a:r>
          </a:p>
        </p:txBody>
      </p:sp>
      <p:sp>
        <p:nvSpPr>
          <p:cNvPr id="11" name="Shape 1035"/>
          <p:cNvSpPr/>
          <p:nvPr/>
        </p:nvSpPr>
        <p:spPr>
          <a:xfrm>
            <a:off x="214312" y="205383"/>
            <a:ext cx="8358188" cy="131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lnSpc>
                <a:spcPct val="70000"/>
              </a:lnSpc>
              <a:defRPr sz="5300" b="1">
                <a:solidFill>
                  <a:srgbClr val="61AC1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700" dirty="0" smtClean="0"/>
              <a:t>Program execution as a learning problem </a:t>
            </a:r>
            <a:r>
              <a:rPr lang="en-US" sz="2000" dirty="0" smtClean="0"/>
              <a:t>[</a:t>
            </a:r>
            <a:r>
              <a:rPr lang="en-US" sz="2000" dirty="0" err="1" smtClean="0"/>
              <a:t>Esmaeilzadeh</a:t>
            </a:r>
            <a:r>
              <a:rPr lang="en-US" sz="2000" dirty="0"/>
              <a:t> </a:t>
            </a:r>
            <a:r>
              <a:rPr lang="en-US" sz="2000" dirty="0" smtClean="0"/>
              <a:t>et al.]</a:t>
            </a:r>
            <a:endParaRPr sz="2000" dirty="0"/>
          </a:p>
        </p:txBody>
      </p:sp>
      <p:sp>
        <p:nvSpPr>
          <p:cNvPr id="8" name="Rectangle 7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/>
          <p:nvPr/>
        </p:nvSpPr>
        <p:spPr>
          <a:xfrm>
            <a:off x="1268015" y="1500187"/>
            <a:ext cx="1928813" cy="955477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47" name="Shape 1047"/>
          <p:cNvSpPr/>
          <p:nvPr/>
        </p:nvSpPr>
        <p:spPr>
          <a:xfrm>
            <a:off x="1268015" y="3464719"/>
            <a:ext cx="1928813" cy="2348508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48" name="Shape 1048"/>
          <p:cNvSpPr/>
          <p:nvPr/>
        </p:nvSpPr>
        <p:spPr>
          <a:xfrm>
            <a:off x="1484027" y="3555008"/>
            <a:ext cx="149788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Program</a:t>
            </a:r>
          </a:p>
        </p:txBody>
      </p:sp>
      <p:sp>
        <p:nvSpPr>
          <p:cNvPr id="1049" name="Shape 1049"/>
          <p:cNvSpPr/>
          <p:nvPr/>
        </p:nvSpPr>
        <p:spPr>
          <a:xfrm>
            <a:off x="1268015" y="2634258"/>
            <a:ext cx="1928813" cy="651867"/>
          </a:xfrm>
          <a:prstGeom prst="rect">
            <a:avLst/>
          </a:prstGeom>
          <a:solidFill>
            <a:srgbClr val="61AC1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grpSp>
        <p:nvGrpSpPr>
          <p:cNvPr id="1084" name="Group 1084"/>
          <p:cNvGrpSpPr/>
          <p:nvPr/>
        </p:nvGrpSpPr>
        <p:grpSpPr>
          <a:xfrm>
            <a:off x="3571875" y="2527101"/>
            <a:ext cx="928688" cy="866180"/>
            <a:chOff x="0" y="0"/>
            <a:chExt cx="1320800" cy="1231899"/>
          </a:xfrm>
        </p:grpSpPr>
        <p:sp>
          <p:nvSpPr>
            <p:cNvPr id="1050" name="Shape 1050"/>
            <p:cNvSpPr/>
            <p:nvPr/>
          </p:nvSpPr>
          <p:spPr>
            <a:xfrm>
              <a:off x="172653" y="155868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535226" y="155868"/>
              <a:ext cx="233083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897798" y="155868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-1" y="508624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362572" y="508624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725145" y="508624"/>
              <a:ext cx="233083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1087717" y="508624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62572" y="861380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681981" y="861380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 flipV="1">
              <a:off x="157351" y="365568"/>
              <a:ext cx="83864" cy="149132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 flipH="1" flipV="1">
              <a:off x="308854" y="288649"/>
              <a:ext cx="141344" cy="28520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 flipH="1" flipV="1">
              <a:off x="302143" y="295330"/>
              <a:ext cx="456185" cy="275944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 flipH="1" flipV="1">
              <a:off x="297372" y="274036"/>
              <a:ext cx="925923" cy="335532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 flipV="1">
              <a:off x="454463" y="266153"/>
              <a:ext cx="192399" cy="356041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 flipH="1" flipV="1">
              <a:off x="670280" y="281871"/>
              <a:ext cx="169805" cy="31681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 flipV="1">
              <a:off x="120486" y="260432"/>
              <a:ext cx="548496" cy="37214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 flipH="1" flipV="1">
              <a:off x="670145" y="266938"/>
              <a:ext cx="529765" cy="35738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 flipV="1">
              <a:off x="151223" y="268236"/>
              <a:ext cx="874094" cy="35967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 flipV="1">
              <a:off x="489955" y="270399"/>
              <a:ext cx="557669" cy="36129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 flipV="1">
              <a:off x="813023" y="245516"/>
              <a:ext cx="243385" cy="381341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 flipH="1" flipV="1">
              <a:off x="1043458" y="287367"/>
              <a:ext cx="162757" cy="34285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 flipH="1" flipV="1">
              <a:off x="135509" y="643952"/>
              <a:ext cx="344465" cy="34453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 flipH="1" flipV="1">
              <a:off x="120857" y="623475"/>
              <a:ext cx="682168" cy="34799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 flipH="1" flipV="1">
              <a:off x="472639" y="629852"/>
              <a:ext cx="12815" cy="362739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 flipH="1" flipV="1">
              <a:off x="474139" y="595852"/>
              <a:ext cx="327150" cy="37701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 flipV="1">
              <a:off x="478068" y="618572"/>
              <a:ext cx="356487" cy="350562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 flipV="1">
              <a:off x="812045" y="629259"/>
              <a:ext cx="34582" cy="36701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 flipV="1">
              <a:off x="499312" y="618012"/>
              <a:ext cx="701373" cy="33466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 flipV="1">
              <a:off x="804727" y="595484"/>
              <a:ext cx="438059" cy="38433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 flipH="1">
              <a:off x="296866" y="3178"/>
              <a:ext cx="1" cy="157226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656083" y="0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1018656" y="0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474797" y="1074675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794206" y="1074675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85" name="Shape 1085"/>
          <p:cNvSpPr/>
          <p:nvPr/>
        </p:nvSpPr>
        <p:spPr>
          <a:xfrm>
            <a:off x="5157865" y="3000375"/>
            <a:ext cx="3677282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5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Compile</a:t>
            </a: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the program</a:t>
            </a:r>
          </a:p>
          <a:p>
            <a:pPr defTabSz="410751"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and train a neural network</a:t>
            </a:r>
          </a:p>
        </p:txBody>
      </p:sp>
      <p:sp>
        <p:nvSpPr>
          <p:cNvPr id="1087" name="Shape 1087"/>
          <p:cNvSpPr/>
          <p:nvPr/>
        </p:nvSpPr>
        <p:spPr>
          <a:xfrm>
            <a:off x="5157866" y="1695549"/>
            <a:ext cx="2911016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5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Find</a:t>
            </a: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an approximate</a:t>
            </a:r>
          </a:p>
          <a:p>
            <a:pPr defTabSz="410751"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program component</a:t>
            </a:r>
          </a:p>
        </p:txBody>
      </p:sp>
      <p:sp>
        <p:nvSpPr>
          <p:cNvPr id="45" name="Shape 1035"/>
          <p:cNvSpPr/>
          <p:nvPr/>
        </p:nvSpPr>
        <p:spPr>
          <a:xfrm>
            <a:off x="214312" y="205383"/>
            <a:ext cx="8358188" cy="131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lnSpc>
                <a:spcPct val="70000"/>
              </a:lnSpc>
              <a:defRPr sz="5300" b="1">
                <a:solidFill>
                  <a:srgbClr val="61AC1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700" dirty="0" smtClean="0"/>
              <a:t>Program execution as a learning problem </a:t>
            </a:r>
            <a:r>
              <a:rPr lang="en-US" sz="2000" dirty="0" smtClean="0"/>
              <a:t>[</a:t>
            </a:r>
            <a:r>
              <a:rPr lang="en-US" sz="2000" dirty="0" err="1" smtClean="0"/>
              <a:t>Esmaeilzadeh</a:t>
            </a:r>
            <a:r>
              <a:rPr lang="en-US" sz="2000" dirty="0"/>
              <a:t> </a:t>
            </a:r>
            <a:r>
              <a:rPr lang="en-US" sz="2000" dirty="0" smtClean="0"/>
              <a:t>et al.]</a:t>
            </a:r>
            <a:endParaRPr sz="2000" dirty="0"/>
          </a:p>
        </p:txBody>
      </p:sp>
      <p:sp>
        <p:nvSpPr>
          <p:cNvPr id="44" name="Rectangle 4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 animBg="1" advAuto="0"/>
      <p:bldP spid="1085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/>
          <p:nvPr/>
        </p:nvSpPr>
        <p:spPr>
          <a:xfrm>
            <a:off x="1268015" y="1500187"/>
            <a:ext cx="1928813" cy="955477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1268015" y="3464719"/>
            <a:ext cx="1928813" cy="2348508"/>
          </a:xfrm>
          <a:prstGeom prst="rect">
            <a:avLst/>
          </a:prstGeom>
          <a:solidFill>
            <a:srgbClr val="AFA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1484027" y="3555008"/>
            <a:ext cx="149788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000"/>
              <a:t>Program</a:t>
            </a:r>
          </a:p>
        </p:txBody>
      </p:sp>
      <p:grpSp>
        <p:nvGrpSpPr>
          <p:cNvPr id="1129" name="Group 1129"/>
          <p:cNvGrpSpPr/>
          <p:nvPr/>
        </p:nvGrpSpPr>
        <p:grpSpPr>
          <a:xfrm>
            <a:off x="1839516" y="2527101"/>
            <a:ext cx="928688" cy="866180"/>
            <a:chOff x="0" y="0"/>
            <a:chExt cx="1320800" cy="1231899"/>
          </a:xfrm>
        </p:grpSpPr>
        <p:sp>
          <p:nvSpPr>
            <p:cNvPr id="1095" name="Shape 1095"/>
            <p:cNvSpPr/>
            <p:nvPr/>
          </p:nvSpPr>
          <p:spPr>
            <a:xfrm>
              <a:off x="172653" y="155868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535226" y="155868"/>
              <a:ext cx="233083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897798" y="155868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-1" y="508624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362572" y="508624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725145" y="508624"/>
              <a:ext cx="233083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1087717" y="508624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362572" y="861380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681981" y="861380"/>
              <a:ext cx="233084" cy="22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1AC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 flipV="1">
              <a:off x="157351" y="365568"/>
              <a:ext cx="83864" cy="149132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 flipH="1" flipV="1">
              <a:off x="308854" y="288649"/>
              <a:ext cx="141344" cy="28520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 flipH="1" flipV="1">
              <a:off x="302143" y="295330"/>
              <a:ext cx="456185" cy="275944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 flipH="1" flipV="1">
              <a:off x="297372" y="274036"/>
              <a:ext cx="925923" cy="335532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 flipV="1">
              <a:off x="454463" y="266153"/>
              <a:ext cx="192399" cy="356041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 flipH="1" flipV="1">
              <a:off x="670280" y="281871"/>
              <a:ext cx="169805" cy="31681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 flipV="1">
              <a:off x="120486" y="260432"/>
              <a:ext cx="548496" cy="37214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 flipH="1" flipV="1">
              <a:off x="670145" y="266938"/>
              <a:ext cx="529765" cy="35738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 flipV="1">
              <a:off x="151223" y="268236"/>
              <a:ext cx="874094" cy="35967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 flipV="1">
              <a:off x="489955" y="270399"/>
              <a:ext cx="557669" cy="36129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 flipV="1">
              <a:off x="813023" y="245516"/>
              <a:ext cx="243385" cy="381341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 flipH="1" flipV="1">
              <a:off x="1043458" y="287367"/>
              <a:ext cx="162757" cy="34285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 flipH="1" flipV="1">
              <a:off x="135509" y="643952"/>
              <a:ext cx="344465" cy="34453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 flipH="1" flipV="1">
              <a:off x="120857" y="623475"/>
              <a:ext cx="682168" cy="347998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 flipH="1" flipV="1">
              <a:off x="472639" y="629852"/>
              <a:ext cx="12815" cy="362739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 flipH="1" flipV="1">
              <a:off x="474139" y="595852"/>
              <a:ext cx="327150" cy="37701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 flipV="1">
              <a:off x="478068" y="618572"/>
              <a:ext cx="356487" cy="350562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 flipV="1">
              <a:off x="812045" y="629259"/>
              <a:ext cx="34582" cy="36701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 flipV="1">
              <a:off x="499312" y="618012"/>
              <a:ext cx="701373" cy="33466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 flipV="1">
              <a:off x="804727" y="595484"/>
              <a:ext cx="438059" cy="384337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 flipH="1">
              <a:off x="296866" y="3178"/>
              <a:ext cx="1" cy="157226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656083" y="0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1018656" y="0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474797" y="1074675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794206" y="1074675"/>
              <a:ext cx="1" cy="157225"/>
            </a:xfrm>
            <a:prstGeom prst="line">
              <a:avLst/>
            </a:prstGeom>
            <a:noFill/>
            <a:ln w="25400" cap="flat">
              <a:solidFill>
                <a:srgbClr val="61AC17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30" name="Shape 1130"/>
          <p:cNvSpPr/>
          <p:nvPr/>
        </p:nvSpPr>
        <p:spPr>
          <a:xfrm>
            <a:off x="5157865" y="3000375"/>
            <a:ext cx="3677282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5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Compile</a:t>
            </a: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the program</a:t>
            </a:r>
          </a:p>
          <a:p>
            <a:pPr defTabSz="410751"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and train a neural network</a:t>
            </a:r>
          </a:p>
        </p:txBody>
      </p:sp>
      <p:sp>
        <p:nvSpPr>
          <p:cNvPr id="1131" name="Shape 1131"/>
          <p:cNvSpPr/>
          <p:nvPr/>
        </p:nvSpPr>
        <p:spPr>
          <a:xfrm>
            <a:off x="5157866" y="4313039"/>
            <a:ext cx="3982641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5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Execute</a:t>
            </a: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on a fast Neural Processing Unit (NPU)</a:t>
            </a:r>
          </a:p>
        </p:txBody>
      </p:sp>
      <p:sp>
        <p:nvSpPr>
          <p:cNvPr id="1133" name="Shape 1133"/>
          <p:cNvSpPr/>
          <p:nvPr/>
        </p:nvSpPr>
        <p:spPr>
          <a:xfrm>
            <a:off x="5157866" y="1695549"/>
            <a:ext cx="2911016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5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Find</a:t>
            </a: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 an approximate</a:t>
            </a:r>
          </a:p>
          <a:p>
            <a:pPr defTabSz="410751">
              <a:defRPr sz="1800"/>
            </a:pPr>
            <a:r>
              <a:rPr sz="2500">
                <a:latin typeface="Helvetica Neue Light"/>
                <a:ea typeface="Helvetica Neue Light"/>
                <a:cs typeface="Helvetica Neue Light"/>
                <a:sym typeface="Helvetica Neue Light"/>
              </a:rPr>
              <a:t>program component</a:t>
            </a:r>
          </a:p>
        </p:txBody>
      </p:sp>
      <p:sp>
        <p:nvSpPr>
          <p:cNvPr id="47" name="Shape 1035"/>
          <p:cNvSpPr/>
          <p:nvPr/>
        </p:nvSpPr>
        <p:spPr>
          <a:xfrm>
            <a:off x="214312" y="205383"/>
            <a:ext cx="8358188" cy="131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lnSpc>
                <a:spcPct val="70000"/>
              </a:lnSpc>
              <a:defRPr sz="5300" b="1">
                <a:solidFill>
                  <a:srgbClr val="61AC1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700" dirty="0" smtClean="0"/>
              <a:t>Program execution as a learning problem </a:t>
            </a:r>
            <a:r>
              <a:rPr lang="en-US" sz="2000" dirty="0" smtClean="0"/>
              <a:t>[</a:t>
            </a:r>
            <a:r>
              <a:rPr lang="en-US" sz="2000" dirty="0" err="1" smtClean="0"/>
              <a:t>Esmaeilzadeh</a:t>
            </a:r>
            <a:r>
              <a:rPr lang="en-US" sz="2000" dirty="0"/>
              <a:t> </a:t>
            </a:r>
            <a:r>
              <a:rPr lang="en-US" sz="2000" dirty="0" smtClean="0"/>
              <a:t>et al.]</a:t>
            </a:r>
            <a:endParaRPr sz="2000" dirty="0"/>
          </a:p>
        </p:txBody>
      </p:sp>
      <p:sp>
        <p:nvSpPr>
          <p:cNvPr id="44" name="Rectangle 4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Acceleration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274D-23B7-8E4D-B11C-FBF76E93AA39}" type="slidenum">
              <a:rPr lang="en-US" smtClean="0"/>
              <a:t>26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31060" y="1752594"/>
            <a:ext cx="7343060" cy="3873877"/>
            <a:chOff x="1815788" y="1543239"/>
            <a:chExt cx="7343060" cy="3873877"/>
          </a:xfrm>
        </p:grpSpPr>
        <p:grpSp>
          <p:nvGrpSpPr>
            <p:cNvPr id="5" name="Group 4"/>
            <p:cNvGrpSpPr/>
            <p:nvPr/>
          </p:nvGrpSpPr>
          <p:grpSpPr>
            <a:xfrm>
              <a:off x="3428536" y="1543239"/>
              <a:ext cx="2269652" cy="1644650"/>
              <a:chOff x="3465207" y="4711700"/>
              <a:chExt cx="2269652" cy="1644650"/>
            </a:xfrm>
          </p:grpSpPr>
          <p:sp>
            <p:nvSpPr>
              <p:cNvPr id="6" name="TextBox 5"/>
              <p:cNvSpPr txBox="1">
                <a:spLocks noChangeAspect="1"/>
              </p:cNvSpPr>
              <p:nvPr/>
            </p:nvSpPr>
            <p:spPr>
              <a:xfrm>
                <a:off x="3465207" y="4711700"/>
                <a:ext cx="1645920" cy="164465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/>
              <a:p>
                <a:pPr algn="ctr"/>
                <a:r>
                  <a:rPr lang="en-US" sz="2400" b="1" dirty="0" smtClean="0"/>
                  <a:t>CPU</a:t>
                </a:r>
              </a:p>
            </p:txBody>
          </p:sp>
          <p:sp>
            <p:nvSpPr>
              <p:cNvPr id="7" name="TextBox 6"/>
              <p:cNvSpPr txBox="1">
                <a:spLocks/>
              </p:cNvSpPr>
              <p:nvPr/>
            </p:nvSpPr>
            <p:spPr>
              <a:xfrm>
                <a:off x="4820459" y="5105777"/>
                <a:ext cx="914400" cy="914400"/>
              </a:xfrm>
              <a:prstGeom prst="rect">
                <a:avLst/>
              </a:prstGeom>
              <a:solidFill>
                <a:schemeClr val="accent1"/>
              </a:solidFill>
              <a:ln w="19050" cmpd="sng">
                <a:solidFill>
                  <a:schemeClr val="tx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NPU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15788" y="4502716"/>
              <a:ext cx="6881880" cy="914400"/>
              <a:chOff x="1183515" y="5780505"/>
              <a:chExt cx="6881880" cy="914400"/>
            </a:xfrm>
          </p:grpSpPr>
          <p:sp>
            <p:nvSpPr>
              <p:cNvPr id="9" name="TextBox 8"/>
              <p:cNvSpPr txBox="1">
                <a:spLocks/>
              </p:cNvSpPr>
              <p:nvPr/>
            </p:nvSpPr>
            <p:spPr>
              <a:xfrm>
                <a:off x="1183515" y="578050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/>
              <a:p>
                <a:pPr algn="ctr"/>
                <a:r>
                  <a:rPr lang="en-US" b="1" dirty="0" smtClean="0"/>
                  <a:t>CPU</a:t>
                </a:r>
              </a:p>
            </p:txBody>
          </p:sp>
          <p:sp>
            <p:nvSpPr>
              <p:cNvPr id="10" name="TextBox 9"/>
              <p:cNvSpPr txBox="1">
                <a:spLocks/>
              </p:cNvSpPr>
              <p:nvPr/>
            </p:nvSpPr>
            <p:spPr>
              <a:xfrm>
                <a:off x="2377011" y="578050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/>
              <a:p>
                <a:pPr algn="ctr"/>
                <a:r>
                  <a:rPr lang="en-US" b="1" dirty="0" smtClean="0"/>
                  <a:t>GPU</a:t>
                </a:r>
              </a:p>
            </p:txBody>
          </p:sp>
          <p:sp>
            <p:nvSpPr>
              <p:cNvPr id="11" name="TextBox 10"/>
              <p:cNvSpPr txBox="1">
                <a:spLocks/>
              </p:cNvSpPr>
              <p:nvPr/>
            </p:nvSpPr>
            <p:spPr>
              <a:xfrm>
                <a:off x="3570507" y="578050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/>
              <a:p>
                <a:pPr algn="ctr"/>
                <a:r>
                  <a:rPr lang="en-US" b="1" dirty="0" smtClean="0"/>
                  <a:t>FPGA</a:t>
                </a:r>
              </a:p>
            </p:txBody>
          </p:sp>
          <p:sp>
            <p:nvSpPr>
              <p:cNvPr id="12" name="TextBox 11"/>
              <p:cNvSpPr txBox="1">
                <a:spLocks/>
              </p:cNvSpPr>
              <p:nvPr/>
            </p:nvSpPr>
            <p:spPr>
              <a:xfrm>
                <a:off x="4764003" y="578050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US" dirty="0"/>
                  <a:t>Digital</a:t>
                </a:r>
                <a:br>
                  <a:rPr lang="en-US" dirty="0"/>
                </a:br>
                <a:r>
                  <a:rPr lang="en-US" dirty="0"/>
                  <a:t>ASIC</a:t>
                </a:r>
              </a:p>
            </p:txBody>
          </p:sp>
          <p:sp>
            <p:nvSpPr>
              <p:cNvPr id="13" name="TextBox 12"/>
              <p:cNvSpPr txBox="1">
                <a:spLocks/>
              </p:cNvSpPr>
              <p:nvPr/>
            </p:nvSpPr>
            <p:spPr>
              <a:xfrm>
                <a:off x="5957499" y="578050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/>
              <a:p>
                <a:pPr algn="ctr"/>
                <a:r>
                  <a:rPr lang="en-US" b="1" dirty="0" smtClean="0"/>
                  <a:t>FPAA</a:t>
                </a:r>
              </a:p>
            </p:txBody>
          </p:sp>
          <p:sp>
            <p:nvSpPr>
              <p:cNvPr id="14" name="TextBox 13"/>
              <p:cNvSpPr txBox="1">
                <a:spLocks/>
              </p:cNvSpPr>
              <p:nvPr/>
            </p:nvSpPr>
            <p:spPr>
              <a:xfrm>
                <a:off x="7150995" y="5780505"/>
                <a:ext cx="914400" cy="914400"/>
              </a:xfrm>
              <a:prstGeom prst="rect">
                <a:avLst/>
              </a:prstGeom>
              <a:solidFill>
                <a:schemeClr val="tx2"/>
              </a:solidFill>
              <a:ln w="19050" cmpd="sng">
                <a:solidFill>
                  <a:schemeClr val="accent1"/>
                </a:solidFill>
              </a:ln>
            </p:spPr>
            <p:txBody>
              <a:bodyPr wrap="none" lIns="0" tIns="91440" rIns="0" bIns="9144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/>
                  <a:t>Analog</a:t>
                </a:r>
                <a:br>
                  <a:rPr lang="en-US" dirty="0"/>
                </a:br>
                <a:r>
                  <a:rPr lang="en-US" dirty="0"/>
                  <a:t>ASIC</a:t>
                </a:r>
              </a:p>
            </p:txBody>
          </p:sp>
        </p:grpSp>
        <p:cxnSp>
          <p:nvCxnSpPr>
            <p:cNvPr id="15" name="Straight Connector 14"/>
            <p:cNvCxnSpPr>
              <a:stCxn id="7" idx="2"/>
              <a:endCxn id="9" idx="0"/>
            </p:cNvCxnSpPr>
            <p:nvPr/>
          </p:nvCxnSpPr>
          <p:spPr>
            <a:xfrm flipH="1">
              <a:off x="2272988" y="2851716"/>
              <a:ext cx="2968000" cy="1651000"/>
            </a:xfrm>
            <a:prstGeom prst="line">
              <a:avLst/>
            </a:prstGeom>
            <a:ln w="28575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  <a:endCxn id="10" idx="0"/>
            </p:cNvCxnSpPr>
            <p:nvPr/>
          </p:nvCxnSpPr>
          <p:spPr>
            <a:xfrm flipH="1">
              <a:off x="3466484" y="2851716"/>
              <a:ext cx="1774504" cy="1651000"/>
            </a:xfrm>
            <a:prstGeom prst="line">
              <a:avLst/>
            </a:prstGeom>
            <a:ln w="28575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11" idx="0"/>
            </p:cNvCxnSpPr>
            <p:nvPr/>
          </p:nvCxnSpPr>
          <p:spPr>
            <a:xfrm flipH="1">
              <a:off x="4659980" y="2851716"/>
              <a:ext cx="581008" cy="1651000"/>
            </a:xfrm>
            <a:prstGeom prst="line">
              <a:avLst/>
            </a:prstGeom>
            <a:ln w="28575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2" idx="0"/>
            </p:cNvCxnSpPr>
            <p:nvPr/>
          </p:nvCxnSpPr>
          <p:spPr>
            <a:xfrm>
              <a:off x="5240988" y="2851716"/>
              <a:ext cx="612488" cy="1651000"/>
            </a:xfrm>
            <a:prstGeom prst="line">
              <a:avLst/>
            </a:prstGeom>
            <a:ln w="28575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3" idx="0"/>
            </p:cNvCxnSpPr>
            <p:nvPr/>
          </p:nvCxnSpPr>
          <p:spPr>
            <a:xfrm>
              <a:off x="5240988" y="2851716"/>
              <a:ext cx="1805984" cy="1651000"/>
            </a:xfrm>
            <a:prstGeom prst="line">
              <a:avLst/>
            </a:prstGeom>
            <a:ln w="28575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22087" y="3118104"/>
              <a:ext cx="183676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(Speed: ~</a:t>
              </a:r>
              <a:r>
                <a:rPr lang="en-US" sz="2000" b="1" dirty="0" smtClean="0">
                  <a:solidFill>
                    <a:srgbClr val="4F81BD"/>
                  </a:solidFill>
                </a:rPr>
                <a:t>4×</a:t>
              </a:r>
              <a:r>
                <a:rPr lang="en-US" sz="2000" b="1" dirty="0">
                  <a:solidFill>
                    <a:srgbClr val="4F81BD"/>
                  </a:solidFill>
                </a:rPr>
                <a:t>↑</a:t>
              </a:r>
              <a:r>
                <a:rPr lang="en-US" sz="2000" dirty="0" smtClean="0"/>
                <a:t>,</a:t>
              </a:r>
              <a:br>
                <a:rPr lang="en-US" sz="2000" dirty="0" smtClean="0"/>
              </a:br>
              <a:r>
                <a:rPr lang="en-US" sz="2000" dirty="0" smtClean="0"/>
                <a:t>Energy: ~</a:t>
              </a:r>
              <a:r>
                <a:rPr lang="en-US" sz="2000" b="1" dirty="0" smtClean="0">
                  <a:solidFill>
                    <a:srgbClr val="4F81BD"/>
                  </a:solidFill>
                </a:rPr>
                <a:t>10×</a:t>
              </a:r>
              <a:r>
                <a:rPr lang="en-US" sz="2000" b="1" dirty="0">
                  <a:solidFill>
                    <a:srgbClr val="4F81BD"/>
                  </a:solidFill>
                </a:rPr>
                <a:t>↓</a:t>
              </a:r>
              <a:r>
                <a:rPr lang="en-US" sz="2000" dirty="0" smtClean="0"/>
                <a:t>,</a:t>
              </a:r>
              <a:br>
                <a:rPr lang="en-US" sz="2000" dirty="0" smtClean="0"/>
              </a:br>
              <a:r>
                <a:rPr lang="en-US" sz="2000" dirty="0" smtClean="0"/>
                <a:t>Quality: </a:t>
              </a:r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%</a:t>
              </a:r>
              <a:r>
                <a:rPr lang="en-US" sz="2000" b="1" dirty="0">
                  <a:solidFill>
                    <a:srgbClr val="FF0000"/>
                  </a:solidFill>
                </a:rPr>
                <a:t>↓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cxnSp>
          <p:nvCxnSpPr>
            <p:cNvPr id="21" name="Straight Connector 20"/>
            <p:cNvCxnSpPr>
              <a:stCxn id="7" idx="2"/>
              <a:endCxn id="14" idx="0"/>
            </p:cNvCxnSpPr>
            <p:nvPr/>
          </p:nvCxnSpPr>
          <p:spPr>
            <a:xfrm>
              <a:off x="5240988" y="2851716"/>
              <a:ext cx="2999480" cy="1651000"/>
            </a:xfrm>
            <a:prstGeom prst="line">
              <a:avLst/>
            </a:prstGeom>
            <a:ln w="28575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6384916" y="1232972"/>
            <a:ext cx="203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Emaeilzadeh</a:t>
            </a:r>
            <a:r>
              <a:rPr lang="en-US" dirty="0" smtClean="0"/>
              <a:t> et al.]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2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20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Rely: a Language for Quantitative Reliability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" y="1828800"/>
            <a:ext cx="9067801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Programs </a:t>
            </a:r>
            <a:r>
              <a:rPr lang="en-US" sz="3000" dirty="0" smtClean="0">
                <a:ea typeface="+mn-ea"/>
                <a:cs typeface="+mn-cs"/>
              </a:rPr>
              <a:t>execute on unreliable hardware using unreliable arithmetic and memory operations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Developer </a:t>
            </a:r>
            <a:r>
              <a:rPr lang="en-US" sz="3000" dirty="0">
                <a:ea typeface="+mn-ea"/>
                <a:cs typeface="+mn-cs"/>
              </a:rPr>
              <a:t>s</a:t>
            </a:r>
            <a:r>
              <a:rPr lang="en-US" sz="3000" dirty="0" smtClean="0">
                <a:ea typeface="+mn-ea"/>
                <a:cs typeface="+mn-cs"/>
              </a:rPr>
              <a:t>pecifies reliability goal: e.g., 99 out of 100 runs should produce the correct result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Analysis </a:t>
            </a:r>
            <a:r>
              <a:rPr lang="en-US" sz="3000" dirty="0" smtClean="0">
                <a:ea typeface="+mn-ea"/>
                <a:cs typeface="+mn-cs"/>
              </a:rPr>
              <a:t>verifies that the program executes on unreliable hardware as the developer expects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CC00"/>
                </a:solidFill>
              </a:rPr>
              <a:t>Output</a:t>
            </a:r>
            <a:r>
              <a:rPr lang="en-US" sz="3000" dirty="0" smtClean="0">
                <a:solidFill>
                  <a:srgbClr val="00CC00"/>
                </a:solidFill>
                <a:ea typeface="+mn-ea"/>
                <a:cs typeface="+mn-cs"/>
              </a:rPr>
              <a:t>: </a:t>
            </a:r>
            <a:r>
              <a:rPr lang="en-US" sz="3000" dirty="0" smtClean="0">
                <a:ea typeface="+mn-ea"/>
                <a:cs typeface="+mn-cs"/>
              </a:rPr>
              <a:t>probability of reliable execution</a:t>
            </a:r>
            <a:endParaRPr lang="en-US" sz="30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dirty="0" smtClean="0"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37988" y="1233458"/>
            <a:ext cx="4432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 dirty="0"/>
              <a:t>[</a:t>
            </a:r>
            <a:r>
              <a:rPr lang="en-US" sz="2000" dirty="0" err="1"/>
              <a:t>Carbin</a:t>
            </a:r>
            <a:r>
              <a:rPr lang="en-US" sz="2000" dirty="0"/>
              <a:t>, </a:t>
            </a:r>
            <a:r>
              <a:rPr lang="en-US" sz="2000" dirty="0" err="1"/>
              <a:t>Misailovic</a:t>
            </a:r>
            <a:r>
              <a:rPr lang="en-US" sz="2000" dirty="0"/>
              <a:t>, </a:t>
            </a:r>
            <a:r>
              <a:rPr lang="en-US" sz="2000" dirty="0" err="1"/>
              <a:t>Rinard</a:t>
            </a:r>
            <a:r>
              <a:rPr lang="en-US" sz="2000" dirty="0"/>
              <a:t> </a:t>
            </a:r>
            <a:r>
              <a:rPr lang="en-US" sz="2000" dirty="0" smtClean="0"/>
              <a:t>OOPSLA</a:t>
            </a:r>
            <a:r>
              <a:rPr lang="ja-JP" altLang="en-US" sz="2000" dirty="0" smtClean="0"/>
              <a:t>‘</a:t>
            </a:r>
            <a:r>
              <a:rPr lang="en-US" altLang="ja-JP" sz="2000" dirty="0"/>
              <a:t>13]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169914" y="2009180"/>
            <a:ext cx="4804172" cy="759023"/>
          </a:xfrm>
          <a:prstGeom prst="rect">
            <a:avLst/>
          </a:prstGeom>
          <a:solidFill>
            <a:srgbClr val="D7D7D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2500"/>
              <a:t>Language</a:t>
            </a:r>
          </a:p>
        </p:txBody>
      </p:sp>
      <p:sp>
        <p:nvSpPr>
          <p:cNvPr id="401" name="Shape 401"/>
          <p:cNvSpPr/>
          <p:nvPr/>
        </p:nvSpPr>
        <p:spPr>
          <a:xfrm>
            <a:off x="2169914" y="2768203"/>
            <a:ext cx="4804172" cy="759023"/>
          </a:xfrm>
          <a:prstGeom prst="rect">
            <a:avLst/>
          </a:prstGeom>
          <a:solidFill>
            <a:srgbClr val="D7D7D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2500"/>
              <a:t>Compiler</a:t>
            </a:r>
          </a:p>
        </p:txBody>
      </p:sp>
      <p:sp>
        <p:nvSpPr>
          <p:cNvPr id="402" name="Shape 402"/>
          <p:cNvSpPr/>
          <p:nvPr/>
        </p:nvSpPr>
        <p:spPr>
          <a:xfrm>
            <a:off x="2169914" y="3527227"/>
            <a:ext cx="4804172" cy="759023"/>
          </a:xfrm>
          <a:prstGeom prst="rect">
            <a:avLst/>
          </a:prstGeom>
          <a:solidFill>
            <a:srgbClr val="D7D7D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2500"/>
              <a:t>Architecture</a:t>
            </a:r>
          </a:p>
        </p:txBody>
      </p:sp>
      <p:sp>
        <p:nvSpPr>
          <p:cNvPr id="403" name="Shape 403"/>
          <p:cNvSpPr/>
          <p:nvPr/>
        </p:nvSpPr>
        <p:spPr>
          <a:xfrm>
            <a:off x="2169914" y="4286250"/>
            <a:ext cx="4804172" cy="759023"/>
          </a:xfrm>
          <a:prstGeom prst="rect">
            <a:avLst/>
          </a:prstGeom>
          <a:solidFill>
            <a:srgbClr val="D7D7D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2500"/>
              <a:t>Circuits</a:t>
            </a:r>
          </a:p>
        </p:txBody>
      </p:sp>
      <p:sp>
        <p:nvSpPr>
          <p:cNvPr id="404" name="Shape 404"/>
          <p:cNvSpPr/>
          <p:nvPr/>
        </p:nvSpPr>
        <p:spPr>
          <a:xfrm>
            <a:off x="2169914" y="1250156"/>
            <a:ext cx="4804172" cy="759023"/>
          </a:xfrm>
          <a:prstGeom prst="rect">
            <a:avLst/>
          </a:prstGeom>
          <a:solidFill>
            <a:srgbClr val="D7D7D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2500"/>
              <a:t>Application</a:t>
            </a:r>
          </a:p>
        </p:txBody>
      </p:sp>
      <p:sp>
        <p:nvSpPr>
          <p:cNvPr id="405" name="Shape 405"/>
          <p:cNvSpPr/>
          <p:nvPr/>
        </p:nvSpPr>
        <p:spPr>
          <a:xfrm>
            <a:off x="2169914" y="2009180"/>
            <a:ext cx="2402086" cy="759023"/>
          </a:xfrm>
          <a:prstGeom prst="rect">
            <a:avLst/>
          </a:prstGeom>
          <a:solidFill>
            <a:srgbClr val="61AC1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2500"/>
              <a:t>EnerJ</a:t>
            </a:r>
          </a:p>
        </p:txBody>
      </p:sp>
      <p:sp>
        <p:nvSpPr>
          <p:cNvPr id="406" name="Shape 406"/>
          <p:cNvSpPr/>
          <p:nvPr/>
        </p:nvSpPr>
        <p:spPr>
          <a:xfrm>
            <a:off x="2169914" y="3527227"/>
            <a:ext cx="2402086" cy="759023"/>
          </a:xfrm>
          <a:prstGeom prst="rect">
            <a:avLst/>
          </a:prstGeom>
          <a:solidFill>
            <a:srgbClr val="61AC1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lang="en-US" sz="2500" dirty="0" smtClean="0"/>
              <a:t>Approximate VN processors</a:t>
            </a:r>
            <a:endParaRPr sz="2500" dirty="0"/>
          </a:p>
        </p:txBody>
      </p:sp>
      <p:sp>
        <p:nvSpPr>
          <p:cNvPr id="407" name="Shape 407"/>
          <p:cNvSpPr/>
          <p:nvPr/>
        </p:nvSpPr>
        <p:spPr>
          <a:xfrm>
            <a:off x="4572000" y="3527227"/>
            <a:ext cx="2402086" cy="759023"/>
          </a:xfrm>
          <a:prstGeom prst="rect">
            <a:avLst/>
          </a:prstGeom>
          <a:solidFill>
            <a:srgbClr val="61AC1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/>
            </a:pPr>
            <a:r>
              <a:rPr lang="en-US" sz="2500" dirty="0" smtClean="0"/>
              <a:t>Approximate acceleration</a:t>
            </a:r>
            <a:endParaRPr sz="2500" dirty="0"/>
          </a:p>
        </p:txBody>
      </p:sp>
      <p:sp>
        <p:nvSpPr>
          <p:cNvPr id="408" name="Shape 408"/>
          <p:cNvSpPr/>
          <p:nvPr/>
        </p:nvSpPr>
        <p:spPr>
          <a:xfrm>
            <a:off x="509532" y="3554016"/>
            <a:ext cx="1633054" cy="94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279311">
              <a:defRPr sz="1800"/>
            </a:pPr>
            <a:r>
              <a:rPr sz="19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ISA w/ variable</a:t>
            </a:r>
          </a:p>
          <a:p>
            <a:pPr algn="ctr" defTabSz="279311">
              <a:defRPr sz="1800"/>
            </a:pPr>
            <a:r>
              <a:rPr lang="en-US" sz="19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sz="19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ccuracy</a:t>
            </a:r>
            <a:endParaRPr lang="en-US" sz="1900"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 defTabSz="279311">
              <a:defRPr sz="1800"/>
            </a:pPr>
            <a:r>
              <a:rPr lang="en-US" sz="19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[ASPLOS’12]</a:t>
            </a:r>
            <a:endParaRPr sz="19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6992485" y="3491508"/>
            <a:ext cx="2089548" cy="107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85000" lnSpcReduction="10000"/>
          </a:bodyPr>
          <a:lstStyle/>
          <a:p>
            <a:pPr algn="ctr" defTabSz="410751">
              <a:defRPr sz="1800"/>
            </a:pPr>
            <a:r>
              <a:rPr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neural</a:t>
            </a:r>
          </a:p>
          <a:p>
            <a:pPr algn="ctr" defTabSz="410751">
              <a:defRPr sz="1800"/>
            </a:pPr>
            <a:r>
              <a:rPr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networks</a:t>
            </a:r>
          </a:p>
          <a:p>
            <a:pPr algn="ctr" defTabSz="410751">
              <a:defRPr sz="1800"/>
            </a:pPr>
            <a:r>
              <a:rPr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as </a:t>
            </a:r>
            <a:r>
              <a:rPr sz="20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accelerators</a:t>
            </a:r>
            <a:endParaRPr lang="en-US" sz="2000"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 defTabSz="410751">
              <a:defRPr sz="1800"/>
            </a:pPr>
            <a:r>
              <a:rPr lang="fr-FR" sz="20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[MICRO’12, ISCA’14]</a:t>
            </a:r>
            <a:endParaRPr lang="fr-FR"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 defTabSz="410751">
              <a:defRPr sz="1800"/>
            </a:pP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2250821" y="5545336"/>
            <a:ext cx="2250281" cy="901898"/>
          </a:xfrm>
          <a:prstGeom prst="rect">
            <a:avLst/>
          </a:prstGeom>
          <a:solidFill>
            <a:srgbClr val="61AC17">
              <a:alpha val="58000"/>
            </a:srgbClr>
          </a:solidFill>
          <a:ln w="25400">
            <a:solidFill>
              <a:srgbClr val="000000">
                <a:alpha val="58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>
              <a:defRPr sz="1800"/>
            </a:pPr>
            <a:r>
              <a:rPr sz="2500">
                <a:sym typeface="Helvetica Neue"/>
              </a:rPr>
              <a:t>Approximate</a:t>
            </a:r>
          </a:p>
          <a:p>
            <a:pPr algn="ctr" defTabSz="410751">
              <a:defRPr sz="1800"/>
            </a:pPr>
            <a:r>
              <a:rPr sz="2500">
                <a:sym typeface="Helvetica Neue"/>
              </a:rPr>
              <a:t>Storage</a:t>
            </a:r>
          </a:p>
        </p:txBody>
      </p:sp>
      <p:sp>
        <p:nvSpPr>
          <p:cNvPr id="411" name="Shape 411"/>
          <p:cNvSpPr/>
          <p:nvPr/>
        </p:nvSpPr>
        <p:spPr>
          <a:xfrm>
            <a:off x="267890" y="205383"/>
            <a:ext cx="7358063" cy="131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lnSpc>
                <a:spcPct val="70000"/>
              </a:lnSpc>
              <a:defRPr sz="5300" b="1">
                <a:solidFill>
                  <a:srgbClr val="61AC1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700" dirty="0" smtClean="0"/>
              <a:t>Cross-stack approximate computing @ UW</a:t>
            </a:r>
            <a:r>
              <a:rPr lang="en-US" sz="3700" smtClean="0"/>
              <a:t>-CSE/MSR</a:t>
            </a:r>
            <a:endParaRPr sz="3700" dirty="0"/>
          </a:p>
        </p:txBody>
      </p:sp>
      <p:grpSp>
        <p:nvGrpSpPr>
          <p:cNvPr id="415" name="Group 415"/>
          <p:cNvGrpSpPr/>
          <p:nvPr/>
        </p:nvGrpSpPr>
        <p:grpSpPr>
          <a:xfrm>
            <a:off x="4572000" y="2009180"/>
            <a:ext cx="2402086" cy="759023"/>
            <a:chOff x="0" y="0"/>
            <a:chExt cx="3416300" cy="1079500"/>
          </a:xfrm>
        </p:grpSpPr>
        <p:sp>
          <p:nvSpPr>
            <p:cNvPr id="413" name="Shape 413"/>
            <p:cNvSpPr/>
            <p:nvPr/>
          </p:nvSpPr>
          <p:spPr>
            <a:xfrm>
              <a:off x="0" y="0"/>
              <a:ext cx="3416300" cy="1079500"/>
            </a:xfrm>
            <a:prstGeom prst="rect">
              <a:avLst/>
            </a:prstGeom>
            <a:solidFill>
              <a:srgbClr val="61AC15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28573" marR="28573" algn="ctr" defTabSz="642915">
                <a:defRPr sz="4200"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0" y="266172"/>
              <a:ext cx="3416300" cy="547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buClr>
                  <a:srgbClr val="000000"/>
                </a:buClr>
                <a:buFont typeface="Helvetica Neue"/>
                <a:defRPr sz="3500" b="1">
                  <a:uFill>
                    <a:solidFill/>
                  </a:u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2500"/>
                <a:t>QoR</a:t>
              </a:r>
            </a:p>
          </p:txBody>
        </p:sp>
      </p:grpSp>
      <p:sp>
        <p:nvSpPr>
          <p:cNvPr id="416" name="Shape 416"/>
          <p:cNvSpPr/>
          <p:nvPr/>
        </p:nvSpPr>
        <p:spPr>
          <a:xfrm>
            <a:off x="4742204" y="5545336"/>
            <a:ext cx="2250281" cy="901898"/>
          </a:xfrm>
          <a:prstGeom prst="rect">
            <a:avLst/>
          </a:prstGeom>
          <a:solidFill>
            <a:srgbClr val="61AC17">
              <a:alpha val="58000"/>
            </a:srgbClr>
          </a:solidFill>
          <a:ln w="25400">
            <a:solidFill>
              <a:srgbClr val="000000">
                <a:alpha val="58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>
              <a:defRPr sz="1800"/>
            </a:pPr>
            <a:r>
              <a:rPr sz="2500">
                <a:sym typeface="Helvetica Neue"/>
              </a:rPr>
              <a:t>Approximate</a:t>
            </a:r>
          </a:p>
          <a:p>
            <a:pPr algn="ctr" defTabSz="410751">
              <a:defRPr sz="1800"/>
            </a:pPr>
            <a:r>
              <a:rPr sz="2500">
                <a:sym typeface="Helvetica Neue"/>
              </a:rPr>
              <a:t>Wireless</a:t>
            </a:r>
          </a:p>
        </p:txBody>
      </p:sp>
      <p:sp>
        <p:nvSpPr>
          <p:cNvPr id="417" name="Shape 417"/>
          <p:cNvSpPr/>
          <p:nvPr/>
        </p:nvSpPr>
        <p:spPr>
          <a:xfrm>
            <a:off x="553641" y="1768674"/>
            <a:ext cx="154483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buClr>
                <a:srgbClr val="000000"/>
              </a:buClr>
              <a:buFont typeface="Helvetica Neue Light"/>
              <a:defRPr sz="29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 dirty="0"/>
              <a:t>type system  for where-to-</a:t>
            </a:r>
            <a:r>
              <a:rPr sz="2000" dirty="0" smtClean="0"/>
              <a:t>approximate</a:t>
            </a:r>
            <a:endParaRPr lang="en-US" sz="2000" dirty="0" smtClean="0"/>
          </a:p>
          <a:p>
            <a:pPr lvl="0">
              <a:defRPr sz="1800">
                <a:uFillTx/>
              </a:defRPr>
            </a:pPr>
            <a:r>
              <a:rPr lang="en-US" sz="2000" dirty="0" smtClean="0"/>
              <a:t>[PLDI’11]</a:t>
            </a:r>
            <a:endParaRPr sz="2000" dirty="0"/>
          </a:p>
        </p:txBody>
      </p:sp>
      <p:sp>
        <p:nvSpPr>
          <p:cNvPr id="418" name="Shape 418"/>
          <p:cNvSpPr/>
          <p:nvPr/>
        </p:nvSpPr>
        <p:spPr>
          <a:xfrm>
            <a:off x="7054452" y="1938437"/>
            <a:ext cx="208954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914400">
              <a:buClr>
                <a:srgbClr val="000000"/>
              </a:buClr>
              <a:buFont typeface="Helvetica Neue Light"/>
              <a:defRPr sz="29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 dirty="0"/>
              <a:t>quality of </a:t>
            </a:r>
            <a:r>
              <a:rPr sz="2000" dirty="0" smtClean="0"/>
              <a:t>results</a:t>
            </a:r>
            <a:r>
              <a:rPr lang="en-US" sz="2000" dirty="0" smtClean="0"/>
              <a:t> verification</a:t>
            </a:r>
          </a:p>
          <a:p>
            <a:pPr lvl="0">
              <a:defRPr sz="1800">
                <a:uFillTx/>
              </a:defRPr>
            </a:pPr>
            <a:r>
              <a:rPr lang="en-US" sz="2000" dirty="0" smtClean="0"/>
              <a:t>[PLDI’14]</a:t>
            </a:r>
            <a:endParaRPr sz="2000" dirty="0"/>
          </a:p>
        </p:txBody>
      </p:sp>
      <p:sp>
        <p:nvSpPr>
          <p:cNvPr id="2" name="Rectangle 1"/>
          <p:cNvSpPr/>
          <p:nvPr/>
        </p:nvSpPr>
        <p:spPr>
          <a:xfrm>
            <a:off x="2569524" y="6488668"/>
            <a:ext cx="134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[MICRO’</a:t>
            </a:r>
            <a:r>
              <a:rPr lang="fr-FR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13]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17011" y="6507882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 355"/>
          <p:cNvGrpSpPr/>
          <p:nvPr/>
        </p:nvGrpSpPr>
        <p:grpSpPr>
          <a:xfrm>
            <a:off x="669740" y="293457"/>
            <a:ext cx="5134571" cy="1366243"/>
            <a:chOff x="0" y="0"/>
            <a:chExt cx="7302500" cy="1943100"/>
          </a:xfrm>
        </p:grpSpPr>
        <p:sp>
          <p:nvSpPr>
            <p:cNvPr id="353" name="Shape 353"/>
            <p:cNvSpPr/>
            <p:nvPr/>
          </p:nvSpPr>
          <p:spPr>
            <a:xfrm>
              <a:off x="0" y="0"/>
              <a:ext cx="7302500" cy="1943100"/>
            </a:xfrm>
            <a:prstGeom prst="rect">
              <a:avLst/>
            </a:prstGeom>
            <a:solidFill>
              <a:srgbClr val="A9EE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4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146050" y="197603"/>
              <a:ext cx="7112001" cy="1630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defTabSz="410751">
                <a:defRPr sz="1800"/>
              </a:pPr>
              <a:r>
                <a:rPr sz="2200" b="1">
                  <a:sym typeface="Helvetica Neue"/>
                </a:rPr>
                <a:t>Disciplined</a:t>
              </a:r>
              <a:r>
                <a:rPr sz="2200">
                  <a:sym typeface="Helvetica Neue"/>
                </a:rPr>
                <a:t> Approximate Programming </a:t>
              </a:r>
            </a:p>
            <a:p>
              <a:pPr algn="ctr" defTabSz="410751">
                <a:defRPr sz="1800"/>
              </a:pPr>
              <a:r>
                <a:rPr sz="2200">
                  <a:sym typeface="Helvetica Neue"/>
                </a:rPr>
                <a:t>(EnerJ, EnerC,...)</a:t>
              </a:r>
            </a:p>
          </p:txBody>
        </p:sp>
      </p:grpSp>
      <p:sp>
        <p:nvSpPr>
          <p:cNvPr id="356" name="Shape 356"/>
          <p:cNvSpPr/>
          <p:nvPr/>
        </p:nvSpPr>
        <p:spPr>
          <a:xfrm>
            <a:off x="6268694" y="278880"/>
            <a:ext cx="2133875" cy="1998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defTabSz="390213">
              <a:defRPr sz="1800"/>
            </a:pPr>
            <a:r>
              <a:rPr sz="1100" b="1">
                <a:latin typeface="Courier"/>
                <a:ea typeface="Courier"/>
                <a:cs typeface="Courier"/>
                <a:sym typeface="Courier"/>
              </a:rPr>
              <a:t>int p = 5;</a:t>
            </a:r>
          </a:p>
          <a:p>
            <a:pPr defTabSz="390213">
              <a:defRPr sz="1800"/>
            </a:pPr>
            <a:r>
              <a:rPr sz="1100" b="1">
                <a:solidFill>
                  <a:srgbClr val="4F8F00"/>
                </a:solidFill>
                <a:latin typeface="Courier"/>
                <a:ea typeface="Courier"/>
                <a:cs typeface="Courier"/>
                <a:sym typeface="Courier"/>
              </a:rPr>
              <a:t>@Approx int a = 7;</a:t>
            </a:r>
          </a:p>
          <a:p>
            <a:pPr defTabSz="390213">
              <a:defRPr sz="1800"/>
            </a:pPr>
            <a:r>
              <a:rPr sz="1100" b="1">
                <a:latin typeface="Courier"/>
                <a:ea typeface="Courier"/>
                <a:cs typeface="Courier"/>
                <a:sym typeface="Courier"/>
              </a:rPr>
              <a:t>for (int x = 0..) {</a:t>
            </a:r>
          </a:p>
          <a:p>
            <a:pPr lvl="1" indent="229038" defTabSz="390213">
              <a:defRPr sz="1800"/>
            </a:pPr>
            <a:r>
              <a:rPr sz="1100" b="1">
                <a:solidFill>
                  <a:srgbClr val="4F8F00"/>
                </a:solidFill>
                <a:latin typeface="Courier"/>
                <a:ea typeface="Courier"/>
                <a:cs typeface="Courier"/>
                <a:sym typeface="Courier"/>
              </a:rPr>
              <a:t>a += func(2);</a:t>
            </a:r>
          </a:p>
          <a:p>
            <a:pPr lvl="1" indent="229038" defTabSz="390213">
              <a:defRPr sz="1800"/>
            </a:pPr>
            <a:r>
              <a:rPr sz="1100" b="1">
                <a:solidFill>
                  <a:srgbClr val="4F8F00"/>
                </a:solidFill>
                <a:latin typeface="Courier"/>
                <a:ea typeface="Courier"/>
                <a:cs typeface="Courier"/>
                <a:sym typeface="Courier"/>
              </a:rPr>
              <a:t>@Approx int z;</a:t>
            </a:r>
          </a:p>
          <a:p>
            <a:pPr lvl="1" indent="229038" defTabSz="390213">
              <a:defRPr sz="1800"/>
            </a:pPr>
            <a:r>
              <a:rPr sz="1100" b="1">
                <a:solidFill>
                  <a:srgbClr val="4F8F00"/>
                </a:solidFill>
                <a:latin typeface="Courier"/>
                <a:ea typeface="Courier"/>
                <a:cs typeface="Courier"/>
                <a:sym typeface="Courier"/>
              </a:rPr>
              <a:t>z = p * 2;</a:t>
            </a:r>
          </a:p>
          <a:p>
            <a:pPr lvl="1" indent="229038" defTabSz="390213">
              <a:defRPr sz="1800"/>
            </a:pPr>
            <a:r>
              <a:rPr sz="1100" b="1">
                <a:latin typeface="Courier"/>
                <a:ea typeface="Courier"/>
                <a:cs typeface="Courier"/>
                <a:sym typeface="Courier"/>
              </a:rPr>
              <a:t>p += 4;</a:t>
            </a:r>
          </a:p>
          <a:p>
            <a:pPr defTabSz="390213">
              <a:defRPr sz="1800"/>
            </a:pPr>
            <a:r>
              <a:rPr sz="1100" b="1">
                <a:latin typeface="Courier"/>
                <a:ea typeface="Courier"/>
                <a:cs typeface="Courier"/>
                <a:sym typeface="Courier"/>
              </a:rPr>
              <a:t>}</a:t>
            </a:r>
          </a:p>
          <a:p>
            <a:pPr defTabSz="390213">
              <a:defRPr sz="1800"/>
            </a:pPr>
            <a:r>
              <a:rPr sz="1100" b="1">
                <a:solidFill>
                  <a:srgbClr val="4F8F00"/>
                </a:solidFill>
                <a:latin typeface="Courier"/>
                <a:ea typeface="Courier"/>
                <a:cs typeface="Courier"/>
                <a:sym typeface="Courier"/>
              </a:rPr>
              <a:t>a /= 9;</a:t>
            </a:r>
          </a:p>
          <a:p>
            <a:pPr defTabSz="390213">
              <a:defRPr sz="1800"/>
            </a:pPr>
            <a:r>
              <a:rPr sz="1100" b="1">
                <a:latin typeface="Courier"/>
                <a:ea typeface="Courier"/>
                <a:cs typeface="Courier"/>
                <a:sym typeface="Courier"/>
              </a:rPr>
              <a:t>p += 10;</a:t>
            </a:r>
          </a:p>
          <a:p>
            <a:pPr defTabSz="390213">
              <a:defRPr sz="1800"/>
            </a:pPr>
            <a:r>
              <a:rPr sz="1100" b="1">
                <a:solidFill>
                  <a:srgbClr val="7CAC47"/>
                </a:solidFill>
                <a:latin typeface="Courier"/>
                <a:ea typeface="Courier"/>
                <a:cs typeface="Courier"/>
                <a:sym typeface="Courier"/>
              </a:rPr>
              <a:t>socket.send(z);</a:t>
            </a:r>
          </a:p>
          <a:p>
            <a:pPr defTabSz="390213">
              <a:defRPr sz="1800"/>
            </a:pPr>
            <a:r>
              <a:rPr sz="1100" b="1">
                <a:solidFill>
                  <a:srgbClr val="7CAC47"/>
                </a:solidFill>
                <a:latin typeface="Courier"/>
                <a:ea typeface="Courier"/>
                <a:cs typeface="Courier"/>
                <a:sym typeface="Courier"/>
              </a:rPr>
              <a:t>write(file, z);</a:t>
            </a:r>
          </a:p>
        </p:txBody>
      </p:sp>
      <p:grpSp>
        <p:nvGrpSpPr>
          <p:cNvPr id="359" name="Group 359"/>
          <p:cNvGrpSpPr/>
          <p:nvPr/>
        </p:nvGrpSpPr>
        <p:grpSpPr>
          <a:xfrm>
            <a:off x="1148129" y="1738059"/>
            <a:ext cx="4063009" cy="799002"/>
            <a:chOff x="0" y="0"/>
            <a:chExt cx="5778500" cy="1136358"/>
          </a:xfrm>
        </p:grpSpPr>
        <p:sp>
          <p:nvSpPr>
            <p:cNvPr id="357" name="Shape 357"/>
            <p:cNvSpPr/>
            <p:nvPr/>
          </p:nvSpPr>
          <p:spPr>
            <a:xfrm>
              <a:off x="965200" y="177800"/>
              <a:ext cx="4813300" cy="774700"/>
            </a:xfrm>
            <a:prstGeom prst="roundRect">
              <a:avLst>
                <a:gd name="adj" fmla="val 24590"/>
              </a:avLst>
            </a:prstGeom>
            <a:solidFill>
              <a:srgbClr val="0073C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2400" b="1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700"/>
                <a:t>Relaxed Algorithms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0"/>
              <a:ext cx="1059131" cy="1136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ctr" defTabSz="584200">
                <a:defRPr sz="6300">
                  <a:latin typeface="Brush Script MT Italic"/>
                  <a:ea typeface="Brush Script MT Italic"/>
                  <a:cs typeface="Brush Script MT Italic"/>
                  <a:sym typeface="Brush Script MT Italic"/>
                </a:defRPr>
              </a:lvl1pPr>
            </a:lstStyle>
            <a:p>
              <a:pPr lvl="0">
                <a:defRPr sz="1800"/>
              </a:pPr>
              <a:r>
                <a:rPr sz="4400"/>
                <a:t>λ</a:t>
              </a:r>
            </a:p>
          </p:txBody>
        </p:sp>
      </p:grpSp>
      <p:grpSp>
        <p:nvGrpSpPr>
          <p:cNvPr id="362" name="Group 362"/>
          <p:cNvGrpSpPr/>
          <p:nvPr/>
        </p:nvGrpSpPr>
        <p:grpSpPr>
          <a:xfrm>
            <a:off x="1107524" y="2460715"/>
            <a:ext cx="4121475" cy="733534"/>
            <a:chOff x="-267365" y="-13622"/>
            <a:chExt cx="5861652" cy="1043246"/>
          </a:xfrm>
        </p:grpSpPr>
        <p:sp>
          <p:nvSpPr>
            <p:cNvPr id="360" name="Shape 360"/>
            <p:cNvSpPr/>
            <p:nvPr/>
          </p:nvSpPr>
          <p:spPr>
            <a:xfrm>
              <a:off x="780986" y="114300"/>
              <a:ext cx="4813301" cy="774700"/>
            </a:xfrm>
            <a:prstGeom prst="roundRect">
              <a:avLst>
                <a:gd name="adj" fmla="val 24590"/>
              </a:avLst>
            </a:prstGeom>
            <a:solidFill>
              <a:srgbClr val="0073C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2400" b="1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700"/>
                <a:t>Aggressive Compilation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-267365" y="-13622"/>
              <a:ext cx="1131501" cy="1043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5800">
                  <a:latin typeface="Brush Script MT Italic"/>
                  <a:ea typeface="Brush Script MT Italic"/>
                  <a:cs typeface="Brush Script MT Italic"/>
                  <a:sym typeface="Brush Script MT Italic"/>
                </a:defRPr>
              </a:lvl1pPr>
            </a:lstStyle>
            <a:p>
              <a:pPr lvl="0">
                <a:defRPr sz="1800"/>
              </a:pPr>
              <a:r>
                <a:rPr sz="4100"/>
                <a:t>ɸ</a:t>
              </a:r>
            </a:p>
          </p:txBody>
        </p:sp>
      </p:grpSp>
      <p:grpSp>
        <p:nvGrpSpPr>
          <p:cNvPr id="371" name="Group 371"/>
          <p:cNvGrpSpPr/>
          <p:nvPr/>
        </p:nvGrpSpPr>
        <p:grpSpPr>
          <a:xfrm>
            <a:off x="951645" y="3229317"/>
            <a:ext cx="4837950" cy="562630"/>
            <a:chOff x="2778" y="0"/>
            <a:chExt cx="6880639" cy="800184"/>
          </a:xfrm>
        </p:grpSpPr>
        <p:sp>
          <p:nvSpPr>
            <p:cNvPr id="363" name="Shape 363"/>
            <p:cNvSpPr/>
            <p:nvPr/>
          </p:nvSpPr>
          <p:spPr>
            <a:xfrm>
              <a:off x="1272823" y="0"/>
              <a:ext cx="4813301" cy="774700"/>
            </a:xfrm>
            <a:prstGeom prst="roundRect">
              <a:avLst>
                <a:gd name="adj" fmla="val 24590"/>
              </a:avLst>
            </a:prstGeom>
            <a:solidFill>
              <a:srgbClr val="0073C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2400" b="1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700"/>
                <a:t>Approximate Data Storage</a:t>
              </a:r>
            </a:p>
          </p:txBody>
        </p:sp>
        <p:pic>
          <p:nvPicPr>
            <p:cNvPr id="364" name="dropped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78" y="127084"/>
              <a:ext cx="1122760" cy="67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0" name="Group 370"/>
            <p:cNvGrpSpPr/>
            <p:nvPr/>
          </p:nvGrpSpPr>
          <p:grpSpPr>
            <a:xfrm>
              <a:off x="6276623" y="177799"/>
              <a:ext cx="606795" cy="430273"/>
              <a:chOff x="0" y="0"/>
              <a:chExt cx="606794" cy="430271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-1" y="227428"/>
                <a:ext cx="606796" cy="202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-1" y="172108"/>
                <a:ext cx="606796" cy="20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-1" y="116787"/>
                <a:ext cx="606796" cy="20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-1" y="61467"/>
                <a:ext cx="606796" cy="20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-1" y="0"/>
                <a:ext cx="606796" cy="20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</p:grpSp>
      <p:grpSp>
        <p:nvGrpSpPr>
          <p:cNvPr id="378" name="Group 378"/>
          <p:cNvGrpSpPr/>
          <p:nvPr/>
        </p:nvGrpSpPr>
        <p:grpSpPr>
          <a:xfrm>
            <a:off x="907028" y="3916903"/>
            <a:ext cx="4313040" cy="544712"/>
            <a:chOff x="0" y="0"/>
            <a:chExt cx="6134100" cy="774700"/>
          </a:xfrm>
        </p:grpSpPr>
        <p:sp>
          <p:nvSpPr>
            <p:cNvPr id="372" name="Shape 372"/>
            <p:cNvSpPr/>
            <p:nvPr/>
          </p:nvSpPr>
          <p:spPr>
            <a:xfrm>
              <a:off x="1333500" y="0"/>
              <a:ext cx="4800600" cy="774700"/>
            </a:xfrm>
            <a:prstGeom prst="roundRect">
              <a:avLst>
                <a:gd name="adj" fmla="val 24590"/>
              </a:avLst>
            </a:prstGeom>
            <a:solidFill>
              <a:srgbClr val="0073C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2400" b="1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700"/>
                <a:t>Variable-Accuracy ISA</a:t>
              </a:r>
            </a:p>
          </p:txBody>
        </p:sp>
        <p:grpSp>
          <p:nvGrpSpPr>
            <p:cNvPr id="377" name="Group 377"/>
            <p:cNvGrpSpPr/>
            <p:nvPr/>
          </p:nvGrpSpPr>
          <p:grpSpPr>
            <a:xfrm>
              <a:off x="0" y="142754"/>
              <a:ext cx="1143140" cy="506393"/>
              <a:chOff x="0" y="0"/>
              <a:chExt cx="1143139" cy="506392"/>
            </a:xfrm>
          </p:grpSpPr>
          <p:grpSp>
            <p:nvGrpSpPr>
              <p:cNvPr id="375" name="Group 375"/>
              <p:cNvGrpSpPr/>
              <p:nvPr/>
            </p:nvGrpSpPr>
            <p:grpSpPr>
              <a:xfrm>
                <a:off x="0" y="0"/>
                <a:ext cx="1143140" cy="484851"/>
                <a:chOff x="0" y="0"/>
                <a:chExt cx="1143139" cy="484850"/>
              </a:xfrm>
            </p:grpSpPr>
            <p:sp>
              <p:nvSpPr>
                <p:cNvPr id="373" name="Shape 373"/>
                <p:cNvSpPr/>
                <p:nvPr/>
              </p:nvSpPr>
              <p:spPr>
                <a:xfrm>
                  <a:off x="0" y="0"/>
                  <a:ext cx="571570" cy="484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5082" y="0"/>
                      </a:lnTo>
                      <a:lnTo>
                        <a:pt x="21600" y="10933"/>
                      </a:lnTo>
                      <a:lnTo>
                        <a:pt x="21600" y="21600"/>
                      </a:lnTo>
                      <a:lnTo>
                        <a:pt x="1124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4200"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374" name="Shape 374"/>
                <p:cNvSpPr/>
                <p:nvPr/>
              </p:nvSpPr>
              <p:spPr>
                <a:xfrm flipH="1">
                  <a:off x="571569" y="0"/>
                  <a:ext cx="571571" cy="484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5082" y="0"/>
                      </a:lnTo>
                      <a:lnTo>
                        <a:pt x="21600" y="10933"/>
                      </a:lnTo>
                      <a:lnTo>
                        <a:pt x="21600" y="21600"/>
                      </a:lnTo>
                      <a:lnTo>
                        <a:pt x="1124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4200"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376" name="Shape 376"/>
              <p:cNvSpPr/>
              <p:nvPr/>
            </p:nvSpPr>
            <p:spPr>
              <a:xfrm>
                <a:off x="323317" y="201592"/>
                <a:ext cx="495301" cy="30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584200">
                  <a:defRPr b="1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800"/>
                  <a:t>ALU</a:t>
                </a:r>
              </a:p>
            </p:txBody>
          </p:sp>
        </p:grpSp>
      </p:grpSp>
      <p:grpSp>
        <p:nvGrpSpPr>
          <p:cNvPr id="382" name="Group 382"/>
          <p:cNvGrpSpPr/>
          <p:nvPr/>
        </p:nvGrpSpPr>
        <p:grpSpPr>
          <a:xfrm>
            <a:off x="639137" y="4586629"/>
            <a:ext cx="4572001" cy="1227454"/>
            <a:chOff x="0" y="0"/>
            <a:chExt cx="6502400" cy="1745711"/>
          </a:xfrm>
        </p:grpSpPr>
        <p:sp>
          <p:nvSpPr>
            <p:cNvPr id="379" name="Shape 379"/>
            <p:cNvSpPr/>
            <p:nvPr/>
          </p:nvSpPr>
          <p:spPr>
            <a:xfrm>
              <a:off x="1701800" y="0"/>
              <a:ext cx="4800600" cy="774700"/>
            </a:xfrm>
            <a:prstGeom prst="roundRect">
              <a:avLst>
                <a:gd name="adj" fmla="val 24590"/>
              </a:avLst>
            </a:prstGeom>
            <a:solidFill>
              <a:srgbClr val="0073C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2400" b="1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700"/>
                <a:t>Approximate Logic/Circuits</a:t>
              </a:r>
            </a:p>
          </p:txBody>
        </p:sp>
        <p:pic>
          <p:nvPicPr>
            <p:cNvPr id="380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400"/>
              <a:ext cx="1765222" cy="739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" name="dropped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0700" y="755111"/>
              <a:ext cx="1169356" cy="990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3" name="Shape 383"/>
          <p:cNvSpPr/>
          <p:nvPr/>
        </p:nvSpPr>
        <p:spPr>
          <a:xfrm>
            <a:off x="594489" y="1743379"/>
            <a:ext cx="5348884" cy="4155155"/>
          </a:xfrm>
          <a:prstGeom prst="rect">
            <a:avLst/>
          </a:prstGeom>
          <a:ln w="254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grpSp>
        <p:nvGrpSpPr>
          <p:cNvPr id="388" name="Group 388"/>
          <p:cNvGrpSpPr/>
          <p:nvPr/>
        </p:nvGrpSpPr>
        <p:grpSpPr>
          <a:xfrm>
            <a:off x="5913805" y="3372016"/>
            <a:ext cx="2853383" cy="2147865"/>
            <a:chOff x="0" y="0"/>
            <a:chExt cx="4058143" cy="3054740"/>
          </a:xfrm>
        </p:grpSpPr>
        <p:grpSp>
          <p:nvGrpSpPr>
            <p:cNvPr id="386" name="Group 386"/>
            <p:cNvGrpSpPr/>
            <p:nvPr/>
          </p:nvGrpSpPr>
          <p:grpSpPr>
            <a:xfrm>
              <a:off x="235443" y="0"/>
              <a:ext cx="3822701" cy="2581356"/>
              <a:chOff x="0" y="0"/>
              <a:chExt cx="3822700" cy="2581355"/>
            </a:xfrm>
          </p:grpSpPr>
          <p:sp>
            <p:nvSpPr>
              <p:cNvPr id="384" name="Shape 384"/>
              <p:cNvSpPr/>
              <p:nvPr/>
            </p:nvSpPr>
            <p:spPr>
              <a:xfrm>
                <a:off x="0" y="0"/>
                <a:ext cx="3822700" cy="1130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584200">
                  <a:defRPr sz="2500"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 lvl="0">
                  <a:defRPr sz="1800"/>
                </a:pPr>
                <a:r>
                  <a:rPr sz="1800"/>
                  <a:t>Variable-quality wireless communication</a:t>
                </a:r>
              </a:p>
            </p:txBody>
          </p:sp>
          <p:pic>
            <p:nvPicPr>
              <p:cNvPr id="385" name="Antenna_And_Radio_Waves_clip_art_hight.pn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120435" y="1306021"/>
                <a:ext cx="1213591" cy="12753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87" name="Shape 387"/>
            <p:cNvSpPr/>
            <p:nvPr/>
          </p:nvSpPr>
          <p:spPr>
            <a:xfrm flipH="1">
              <a:off x="0" y="2434228"/>
              <a:ext cx="2035951" cy="62051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89" name="Shape 389"/>
          <p:cNvSpPr/>
          <p:nvPr/>
        </p:nvSpPr>
        <p:spPr>
          <a:xfrm>
            <a:off x="1193069" y="5806458"/>
            <a:ext cx="7452676" cy="90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Goal: support a wide range of approximation techniques with a </a:t>
            </a:r>
            <a:r>
              <a:rPr sz="2700" b="1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single unified  abstraction</a:t>
            </a:r>
            <a:r>
              <a:rPr sz="2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09800" y="6550223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 advAuto="0"/>
      <p:bldP spid="362" grpId="0" animBg="1" advAuto="0"/>
      <p:bldP spid="371" grpId="0" animBg="1" advAuto="0"/>
      <p:bldP spid="378" grpId="0" animBg="1" advAuto="0"/>
      <p:bldP spid="382" grpId="0" animBg="1" advAuto="0"/>
      <p:bldP spid="383" grpId="0" animBg="1" advAuto="0"/>
      <p:bldP spid="388" grpId="0" animBg="1" advAuto="0"/>
      <p:bldP spid="38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96453" y="1887513"/>
            <a:ext cx="4705945" cy="5306467"/>
            <a:chOff x="-1" y="0"/>
            <a:chExt cx="6694108" cy="7547116"/>
          </a:xfrm>
        </p:grpSpPr>
        <p:pic>
          <p:nvPicPr>
            <p:cNvPr id="3075" name="Picture 3" descr="pasted-imag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6902">
              <a:off x="784983" y="643514"/>
              <a:ext cx="4992244" cy="633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76" name="AutoShape 4"/>
            <p:cNvSpPr>
              <a:spLocks/>
            </p:cNvSpPr>
            <p:nvPr/>
          </p:nvSpPr>
          <p:spPr bwMode="auto">
            <a:xfrm>
              <a:off x="634342" y="0"/>
              <a:ext cx="6059765" cy="1193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r>
                <a:rPr lang="en-US" b="1" dirty="0">
                  <a:latin typeface="Helvetica" charset="0"/>
                  <a:cs typeface="Helvetica" charset="0"/>
                  <a:sym typeface="Helvetica" charset="0"/>
                </a:rPr>
                <a:t>Moore</a:t>
              </a:r>
              <a:r>
                <a:rPr lang="ja-JP" altLang="en-US" b="1" dirty="0">
                  <a:latin typeface="Helvetica" charset="0"/>
                  <a:cs typeface="Helvetica" charset="0"/>
                  <a:sym typeface="Helvetica" charset="0"/>
                </a:rPr>
                <a:t>’</a:t>
              </a:r>
              <a:r>
                <a:rPr lang="en-US" b="1" dirty="0">
                  <a:latin typeface="Helvetica" charset="0"/>
                  <a:cs typeface="Helvetica" charset="0"/>
                  <a:sym typeface="Helvetica" charset="0"/>
                </a:rPr>
                <a:t>s law gives us lots of transistors on a chip.</a:t>
              </a:r>
              <a:endParaRPr lang="en-US" dirty="0"/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826496" y="1729011"/>
            <a:ext cx="4289599" cy="4568651"/>
            <a:chOff x="0" y="0"/>
            <a:chExt cx="6100675" cy="6498508"/>
          </a:xfrm>
        </p:grpSpPr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0" y="0"/>
              <a:ext cx="4992243" cy="2133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r>
                <a:rPr lang="en-US" sz="1900" b="1">
                  <a:latin typeface="Helvetica" charset="0"/>
                  <a:cs typeface="Helvetica" charset="0"/>
                  <a:sym typeface="Helvetica" charset="0"/>
                </a:rPr>
                <a:t>But it is Dennard scaling that lets us use them: </a:t>
              </a:r>
            </a:p>
            <a:p>
              <a:pPr defTabSz="321457"/>
              <a:r>
                <a:rPr lang="en-US" sz="1900" b="1">
                  <a:solidFill>
                    <a:srgbClr val="C82506"/>
                  </a:solidFill>
                  <a:latin typeface="Helvetica" charset="0"/>
                  <a:cs typeface="Helvetica" charset="0"/>
                  <a:sym typeface="Helvetica" charset="0"/>
                </a:rPr>
                <a:t>2x transistor count, 40% faster, 50% more efficient…</a:t>
              </a:r>
            </a:p>
          </p:txBody>
        </p: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411416" y="2050857"/>
              <a:ext cx="5689259" cy="4447651"/>
              <a:chOff x="0" y="0"/>
              <a:chExt cx="5689259" cy="4447650"/>
            </a:xfrm>
          </p:grpSpPr>
          <p:pic>
            <p:nvPicPr>
              <p:cNvPr id="3080" name="Picture 8" descr="pasted-image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689259" cy="4066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081" name="AutoShape 9"/>
              <p:cNvSpPr>
                <a:spLocks/>
              </p:cNvSpPr>
              <p:nvPr/>
            </p:nvSpPr>
            <p:spPr bwMode="auto">
              <a:xfrm>
                <a:off x="298068" y="3990449"/>
                <a:ext cx="5093123" cy="4572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321457"/>
                <a:r>
                  <a:rPr lang="en-US" sz="800">
                    <a:solidFill>
                      <a:srgbClr val="636363"/>
                    </a:solidFill>
                    <a:latin typeface="Helvetica" charset="0"/>
                    <a:cs typeface="Helvetica" charset="0"/>
                    <a:sym typeface="Helvetica" charset="0"/>
                  </a:rPr>
                  <a:t>[Dennard, Gaensslen, Yu, Rideout, Bassous, Leblanc, </a:t>
                </a:r>
                <a:r>
                  <a:rPr lang="en-US" sz="800" b="1">
                    <a:solidFill>
                      <a:srgbClr val="636363"/>
                    </a:solidFill>
                    <a:latin typeface="Helvetica" charset="0"/>
                    <a:cs typeface="Helvetica" charset="0"/>
                    <a:sym typeface="Helvetica" charset="0"/>
                  </a:rPr>
                  <a:t>IEEE JSSC</a:t>
                </a:r>
                <a:r>
                  <a:rPr lang="en-US" sz="800">
                    <a:solidFill>
                      <a:srgbClr val="636363"/>
                    </a:solidFill>
                    <a:latin typeface="Helvetica" charset="0"/>
                    <a:cs typeface="Helvetica" charset="0"/>
                    <a:sym typeface="Helvetica" charset="0"/>
                  </a:rPr>
                  <a:t>, 1974]</a:t>
                </a:r>
              </a:p>
            </p:txBody>
          </p:sp>
        </p:grpSp>
      </p:grpSp>
      <p:sp>
        <p:nvSpPr>
          <p:cNvPr id="3082" name="AutoShape 10"/>
          <p:cNvSpPr>
            <a:spLocks/>
          </p:cNvSpPr>
          <p:nvPr/>
        </p:nvSpPr>
        <p:spPr bwMode="auto">
          <a:xfrm>
            <a:off x="5319149" y="642937"/>
            <a:ext cx="6198319" cy="6215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63500" dir="2700000" algn="ctr" rotWithShape="0">
              <a:srgbClr val="000000">
                <a:alpha val="9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800" dirty="0" smtClean="0">
                <a:solidFill>
                  <a:srgbClr val="B42A1B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  <a:endParaRPr lang="en-US" sz="20800" dirty="0">
              <a:solidFill>
                <a:srgbClr val="B42A1B"/>
              </a:solidFill>
              <a:latin typeface="Zapf Dingbats" charset="0"/>
              <a:cs typeface="Zapf Dingbats" charset="0"/>
              <a:sym typeface="Zapf Dingbat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fueling better computer systems? (“The Need”)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45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Approximate Computing @ Purdue</a:t>
            </a:r>
            <a:endParaRPr lang="en-US" sz="3600" dirty="0"/>
          </a:p>
        </p:txBody>
      </p:sp>
      <p:sp>
        <p:nvSpPr>
          <p:cNvPr id="5" name="Freeform 4"/>
          <p:cNvSpPr/>
          <p:nvPr/>
        </p:nvSpPr>
        <p:spPr>
          <a:xfrm>
            <a:off x="1600200" y="2359145"/>
            <a:ext cx="4565466" cy="1450855"/>
          </a:xfrm>
          <a:custGeom>
            <a:avLst/>
            <a:gdLst>
              <a:gd name="connsiteX0" fmla="*/ 0 w 1906441"/>
              <a:gd name="connsiteY0" fmla="*/ 317747 h 4610411"/>
              <a:gd name="connsiteX1" fmla="*/ 317747 w 1906441"/>
              <a:gd name="connsiteY1" fmla="*/ 0 h 4610411"/>
              <a:gd name="connsiteX2" fmla="*/ 1588694 w 1906441"/>
              <a:gd name="connsiteY2" fmla="*/ 0 h 4610411"/>
              <a:gd name="connsiteX3" fmla="*/ 1906441 w 1906441"/>
              <a:gd name="connsiteY3" fmla="*/ 317747 h 4610411"/>
              <a:gd name="connsiteX4" fmla="*/ 1906441 w 1906441"/>
              <a:gd name="connsiteY4" fmla="*/ 4292664 h 4610411"/>
              <a:gd name="connsiteX5" fmla="*/ 1588694 w 1906441"/>
              <a:gd name="connsiteY5" fmla="*/ 4610411 h 4610411"/>
              <a:gd name="connsiteX6" fmla="*/ 317747 w 1906441"/>
              <a:gd name="connsiteY6" fmla="*/ 4610411 h 4610411"/>
              <a:gd name="connsiteX7" fmla="*/ 0 w 1906441"/>
              <a:gd name="connsiteY7" fmla="*/ 4292664 h 4610411"/>
              <a:gd name="connsiteX8" fmla="*/ 0 w 1906441"/>
              <a:gd name="connsiteY8" fmla="*/ 317747 h 46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441" h="4610411">
                <a:moveTo>
                  <a:pt x="1775050" y="0"/>
                </a:moveTo>
                <a:cubicBezTo>
                  <a:pt x="1847615" y="0"/>
                  <a:pt x="1906441" y="344032"/>
                  <a:pt x="1906441" y="768418"/>
                </a:cubicBezTo>
                <a:lnTo>
                  <a:pt x="1906441" y="3841993"/>
                </a:lnTo>
                <a:cubicBezTo>
                  <a:pt x="1906441" y="4266379"/>
                  <a:pt x="1847615" y="4610411"/>
                  <a:pt x="1775050" y="4610411"/>
                </a:cubicBezTo>
                <a:lnTo>
                  <a:pt x="131391" y="4610411"/>
                </a:lnTo>
                <a:cubicBezTo>
                  <a:pt x="58826" y="4610411"/>
                  <a:pt x="0" y="4266379"/>
                  <a:pt x="0" y="3841993"/>
                </a:cubicBezTo>
                <a:lnTo>
                  <a:pt x="0" y="768418"/>
                </a:lnTo>
                <a:cubicBezTo>
                  <a:pt x="0" y="344032"/>
                  <a:pt x="58826" y="0"/>
                  <a:pt x="131391" y="0"/>
                </a:cubicBezTo>
                <a:lnTo>
                  <a:pt x="177505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320" tIns="216890" rIns="93065" bIns="21689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Scalable Effort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Hardware </a:t>
            </a: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(DAC </a:t>
            </a: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2010, DAC </a:t>
            </a: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2011, CICC 2013)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Significance Driven Computation: MPEG, H.264 (DAC2009, ISLPED 2009)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chemeClr val="tx1"/>
                </a:solidFill>
                <a:latin typeface="Calibri"/>
              </a:rPr>
              <a:t>QUORA: Quality Programmable vector processor (MICRO 2013)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397" y="2604500"/>
            <a:ext cx="1371603" cy="900700"/>
          </a:xfrm>
          <a:custGeom>
            <a:avLst/>
            <a:gdLst>
              <a:gd name="connsiteX0" fmla="*/ 0 w 1371603"/>
              <a:gd name="connsiteY0" fmla="*/ 150120 h 900700"/>
              <a:gd name="connsiteX1" fmla="*/ 150120 w 1371603"/>
              <a:gd name="connsiteY1" fmla="*/ 0 h 900700"/>
              <a:gd name="connsiteX2" fmla="*/ 1221483 w 1371603"/>
              <a:gd name="connsiteY2" fmla="*/ 0 h 900700"/>
              <a:gd name="connsiteX3" fmla="*/ 1371603 w 1371603"/>
              <a:gd name="connsiteY3" fmla="*/ 150120 h 900700"/>
              <a:gd name="connsiteX4" fmla="*/ 1371603 w 1371603"/>
              <a:gd name="connsiteY4" fmla="*/ 750580 h 900700"/>
              <a:gd name="connsiteX5" fmla="*/ 1221483 w 1371603"/>
              <a:gd name="connsiteY5" fmla="*/ 900700 h 900700"/>
              <a:gd name="connsiteX6" fmla="*/ 150120 w 1371603"/>
              <a:gd name="connsiteY6" fmla="*/ 900700 h 900700"/>
              <a:gd name="connsiteX7" fmla="*/ 0 w 1371603"/>
              <a:gd name="connsiteY7" fmla="*/ 750580 h 900700"/>
              <a:gd name="connsiteX8" fmla="*/ 0 w 1371603"/>
              <a:gd name="connsiteY8" fmla="*/ 150120 h 9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3" h="900700">
                <a:moveTo>
                  <a:pt x="0" y="150120"/>
                </a:moveTo>
                <a:cubicBezTo>
                  <a:pt x="0" y="67211"/>
                  <a:pt x="67211" y="0"/>
                  <a:pt x="150120" y="0"/>
                </a:cubicBezTo>
                <a:lnTo>
                  <a:pt x="1221483" y="0"/>
                </a:lnTo>
                <a:cubicBezTo>
                  <a:pt x="1304392" y="0"/>
                  <a:pt x="1371603" y="67211"/>
                  <a:pt x="1371603" y="150120"/>
                </a:cubicBezTo>
                <a:lnTo>
                  <a:pt x="1371603" y="750580"/>
                </a:lnTo>
                <a:cubicBezTo>
                  <a:pt x="1371603" y="833489"/>
                  <a:pt x="1304392" y="900700"/>
                  <a:pt x="1221483" y="900700"/>
                </a:cubicBezTo>
                <a:lnTo>
                  <a:pt x="150120" y="900700"/>
                </a:lnTo>
                <a:cubicBezTo>
                  <a:pt x="67211" y="900700"/>
                  <a:pt x="0" y="833489"/>
                  <a:pt x="0" y="750580"/>
                </a:cubicBezTo>
                <a:lnTo>
                  <a:pt x="0" y="15012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43969" tIns="72544" rIns="43969" bIns="725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ysClr val="window" lastClr="FFFFFF"/>
                </a:solidFill>
                <a:latin typeface="Calibri"/>
              </a:rPr>
              <a:t>Approximate Architecture &amp; System Design</a:t>
            </a:r>
            <a:endParaRPr lang="en-US" sz="1600" b="1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00200" y="3862698"/>
            <a:ext cx="4547940" cy="1344302"/>
          </a:xfrm>
          <a:custGeom>
            <a:avLst/>
            <a:gdLst>
              <a:gd name="connsiteX0" fmla="*/ 0 w 1682377"/>
              <a:gd name="connsiteY0" fmla="*/ 280402 h 4645504"/>
              <a:gd name="connsiteX1" fmla="*/ 280402 w 1682377"/>
              <a:gd name="connsiteY1" fmla="*/ 0 h 4645504"/>
              <a:gd name="connsiteX2" fmla="*/ 1401975 w 1682377"/>
              <a:gd name="connsiteY2" fmla="*/ 0 h 4645504"/>
              <a:gd name="connsiteX3" fmla="*/ 1682377 w 1682377"/>
              <a:gd name="connsiteY3" fmla="*/ 280402 h 4645504"/>
              <a:gd name="connsiteX4" fmla="*/ 1682377 w 1682377"/>
              <a:gd name="connsiteY4" fmla="*/ 4365102 h 4645504"/>
              <a:gd name="connsiteX5" fmla="*/ 1401975 w 1682377"/>
              <a:gd name="connsiteY5" fmla="*/ 4645504 h 4645504"/>
              <a:gd name="connsiteX6" fmla="*/ 280402 w 1682377"/>
              <a:gd name="connsiteY6" fmla="*/ 4645504 h 4645504"/>
              <a:gd name="connsiteX7" fmla="*/ 0 w 1682377"/>
              <a:gd name="connsiteY7" fmla="*/ 4365102 h 4645504"/>
              <a:gd name="connsiteX8" fmla="*/ 0 w 1682377"/>
              <a:gd name="connsiteY8" fmla="*/ 280402 h 464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377" h="4645504">
                <a:moveTo>
                  <a:pt x="1580829" y="1"/>
                </a:moveTo>
                <a:cubicBezTo>
                  <a:pt x="1636912" y="1"/>
                  <a:pt x="1682377" y="346652"/>
                  <a:pt x="1682377" y="774268"/>
                </a:cubicBezTo>
                <a:lnTo>
                  <a:pt x="1682377" y="3871236"/>
                </a:lnTo>
                <a:cubicBezTo>
                  <a:pt x="1682377" y="4298852"/>
                  <a:pt x="1636912" y="4645503"/>
                  <a:pt x="1580829" y="4645503"/>
                </a:cubicBezTo>
                <a:lnTo>
                  <a:pt x="101548" y="4645503"/>
                </a:lnTo>
                <a:cubicBezTo>
                  <a:pt x="45465" y="4645503"/>
                  <a:pt x="0" y="4298852"/>
                  <a:pt x="0" y="3871236"/>
                </a:cubicBezTo>
                <a:lnTo>
                  <a:pt x="0" y="774268"/>
                </a:lnTo>
                <a:cubicBezTo>
                  <a:pt x="0" y="346652"/>
                  <a:pt x="45465" y="1"/>
                  <a:pt x="101548" y="1"/>
                </a:cubicBezTo>
                <a:lnTo>
                  <a:pt x="1580829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25400" cap="flat" cmpd="sng" algn="ctr">
            <a:solidFill>
              <a:srgbClr val="C0504D">
                <a:tint val="40000"/>
                <a:alpha val="90000"/>
                <a:hueOff val="2512910"/>
                <a:satOff val="-2189"/>
                <a:lumOff val="-3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320" tIns="205952" rIns="329777" bIns="205953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Voltage scalable meta-functions (DATE 2011)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Energy-quality tradeoff in DCT (ICASSP 2002)</a:t>
            </a:r>
            <a:endPara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Approximate memory design (DAC 2009)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chemeClr val="tx1"/>
                </a:solidFill>
                <a:latin typeface="Calibri"/>
              </a:rPr>
              <a:t>IMPACT: Imprecise Adders for low power approximate computing (ISLPED 2011)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52400" y="4052300"/>
            <a:ext cx="1371600" cy="900700"/>
          </a:xfrm>
          <a:custGeom>
            <a:avLst/>
            <a:gdLst>
              <a:gd name="connsiteX0" fmla="*/ 0 w 1367669"/>
              <a:gd name="connsiteY0" fmla="*/ 150120 h 900700"/>
              <a:gd name="connsiteX1" fmla="*/ 150120 w 1367669"/>
              <a:gd name="connsiteY1" fmla="*/ 0 h 900700"/>
              <a:gd name="connsiteX2" fmla="*/ 1217549 w 1367669"/>
              <a:gd name="connsiteY2" fmla="*/ 0 h 900700"/>
              <a:gd name="connsiteX3" fmla="*/ 1367669 w 1367669"/>
              <a:gd name="connsiteY3" fmla="*/ 150120 h 900700"/>
              <a:gd name="connsiteX4" fmla="*/ 1367669 w 1367669"/>
              <a:gd name="connsiteY4" fmla="*/ 750580 h 900700"/>
              <a:gd name="connsiteX5" fmla="*/ 1217549 w 1367669"/>
              <a:gd name="connsiteY5" fmla="*/ 900700 h 900700"/>
              <a:gd name="connsiteX6" fmla="*/ 150120 w 1367669"/>
              <a:gd name="connsiteY6" fmla="*/ 900700 h 900700"/>
              <a:gd name="connsiteX7" fmla="*/ 0 w 1367669"/>
              <a:gd name="connsiteY7" fmla="*/ 750580 h 900700"/>
              <a:gd name="connsiteX8" fmla="*/ 0 w 1367669"/>
              <a:gd name="connsiteY8" fmla="*/ 150120 h 9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669" h="900700">
                <a:moveTo>
                  <a:pt x="0" y="150120"/>
                </a:moveTo>
                <a:cubicBezTo>
                  <a:pt x="0" y="67211"/>
                  <a:pt x="67211" y="0"/>
                  <a:pt x="150120" y="0"/>
                </a:cubicBezTo>
                <a:lnTo>
                  <a:pt x="1217549" y="0"/>
                </a:lnTo>
                <a:cubicBezTo>
                  <a:pt x="1300458" y="0"/>
                  <a:pt x="1367669" y="67211"/>
                  <a:pt x="1367669" y="150120"/>
                </a:cubicBezTo>
                <a:lnTo>
                  <a:pt x="1367669" y="750580"/>
                </a:lnTo>
                <a:cubicBezTo>
                  <a:pt x="1367669" y="833489"/>
                  <a:pt x="1300458" y="900700"/>
                  <a:pt x="1217549" y="900700"/>
                </a:cubicBezTo>
                <a:lnTo>
                  <a:pt x="150120" y="900700"/>
                </a:lnTo>
                <a:cubicBezTo>
                  <a:pt x="67211" y="900700"/>
                  <a:pt x="0" y="833489"/>
                  <a:pt x="0" y="750580"/>
                </a:cubicBezTo>
                <a:lnTo>
                  <a:pt x="0" y="150120"/>
                </a:lnTo>
                <a:close/>
              </a:path>
            </a:pathLst>
          </a:cu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969" tIns="72544" rIns="43969" bIns="725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ysClr val="window" lastClr="FFFFFF"/>
                </a:solidFill>
                <a:latin typeface="Calibri"/>
              </a:rPr>
              <a:t>Approximate Circuit Design</a:t>
            </a:r>
            <a:endParaRPr lang="en-US" sz="1600" b="1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0200" y="5320698"/>
            <a:ext cx="4572000" cy="1461102"/>
          </a:xfrm>
          <a:custGeom>
            <a:avLst/>
            <a:gdLst>
              <a:gd name="connsiteX0" fmla="*/ 0 w 1232501"/>
              <a:gd name="connsiteY0" fmla="*/ 205421 h 4706324"/>
              <a:gd name="connsiteX1" fmla="*/ 205421 w 1232501"/>
              <a:gd name="connsiteY1" fmla="*/ 0 h 4706324"/>
              <a:gd name="connsiteX2" fmla="*/ 1027080 w 1232501"/>
              <a:gd name="connsiteY2" fmla="*/ 0 h 4706324"/>
              <a:gd name="connsiteX3" fmla="*/ 1232501 w 1232501"/>
              <a:gd name="connsiteY3" fmla="*/ 205421 h 4706324"/>
              <a:gd name="connsiteX4" fmla="*/ 1232501 w 1232501"/>
              <a:gd name="connsiteY4" fmla="*/ 4500903 h 4706324"/>
              <a:gd name="connsiteX5" fmla="*/ 1027080 w 1232501"/>
              <a:gd name="connsiteY5" fmla="*/ 4706324 h 4706324"/>
              <a:gd name="connsiteX6" fmla="*/ 205421 w 1232501"/>
              <a:gd name="connsiteY6" fmla="*/ 4706324 h 4706324"/>
              <a:gd name="connsiteX7" fmla="*/ 0 w 1232501"/>
              <a:gd name="connsiteY7" fmla="*/ 4500903 h 4706324"/>
              <a:gd name="connsiteX8" fmla="*/ 0 w 1232501"/>
              <a:gd name="connsiteY8" fmla="*/ 205421 h 470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501" h="4706324">
                <a:moveTo>
                  <a:pt x="1178705" y="2"/>
                </a:moveTo>
                <a:cubicBezTo>
                  <a:pt x="1208416" y="2"/>
                  <a:pt x="1232501" y="351190"/>
                  <a:pt x="1232501" y="784405"/>
                </a:cubicBezTo>
                <a:lnTo>
                  <a:pt x="1232501" y="3921919"/>
                </a:lnTo>
                <a:cubicBezTo>
                  <a:pt x="1232501" y="4355134"/>
                  <a:pt x="1208416" y="4706322"/>
                  <a:pt x="1178705" y="4706322"/>
                </a:cubicBezTo>
                <a:lnTo>
                  <a:pt x="53796" y="4706322"/>
                </a:lnTo>
                <a:cubicBezTo>
                  <a:pt x="24085" y="4706322"/>
                  <a:pt x="0" y="4355134"/>
                  <a:pt x="0" y="3921919"/>
                </a:cubicBezTo>
                <a:lnTo>
                  <a:pt x="0" y="784405"/>
                </a:lnTo>
                <a:cubicBezTo>
                  <a:pt x="0" y="351190"/>
                  <a:pt x="24085" y="2"/>
                  <a:pt x="53796" y="2"/>
                </a:cubicBezTo>
                <a:lnTo>
                  <a:pt x="1178705" y="2"/>
                </a:lnTo>
                <a:close/>
              </a:path>
            </a:pathLst>
          </a:custGeom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ln w="25400" cap="flat" cmpd="sng" algn="ctr">
            <a:solidFill>
              <a:srgbClr val="C0504D">
                <a:tint val="40000"/>
                <a:alpha val="90000"/>
                <a:hueOff val="5025821"/>
                <a:satOff val="-4378"/>
                <a:lumOff val="-6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320" tIns="183991" rIns="60166" bIns="183992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Neuromorphic Computing with STT devices (DAC 2012, 2013 , IEDM 2012, TNANO 2012)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Device Models (SISPAD 2012, 2013)</a:t>
            </a:r>
          </a:p>
        </p:txBody>
      </p:sp>
      <p:sp>
        <p:nvSpPr>
          <p:cNvPr id="10" name="Freeform 9"/>
          <p:cNvSpPr/>
          <p:nvPr/>
        </p:nvSpPr>
        <p:spPr>
          <a:xfrm>
            <a:off x="145657" y="5486400"/>
            <a:ext cx="1375646" cy="1143000"/>
          </a:xfrm>
          <a:custGeom>
            <a:avLst/>
            <a:gdLst>
              <a:gd name="connsiteX0" fmla="*/ 0 w 1306169"/>
              <a:gd name="connsiteY0" fmla="*/ 150120 h 900700"/>
              <a:gd name="connsiteX1" fmla="*/ 150120 w 1306169"/>
              <a:gd name="connsiteY1" fmla="*/ 0 h 900700"/>
              <a:gd name="connsiteX2" fmla="*/ 1156049 w 1306169"/>
              <a:gd name="connsiteY2" fmla="*/ 0 h 900700"/>
              <a:gd name="connsiteX3" fmla="*/ 1306169 w 1306169"/>
              <a:gd name="connsiteY3" fmla="*/ 150120 h 900700"/>
              <a:gd name="connsiteX4" fmla="*/ 1306169 w 1306169"/>
              <a:gd name="connsiteY4" fmla="*/ 750580 h 900700"/>
              <a:gd name="connsiteX5" fmla="*/ 1156049 w 1306169"/>
              <a:gd name="connsiteY5" fmla="*/ 900700 h 900700"/>
              <a:gd name="connsiteX6" fmla="*/ 150120 w 1306169"/>
              <a:gd name="connsiteY6" fmla="*/ 900700 h 900700"/>
              <a:gd name="connsiteX7" fmla="*/ 0 w 1306169"/>
              <a:gd name="connsiteY7" fmla="*/ 750580 h 900700"/>
              <a:gd name="connsiteX8" fmla="*/ 0 w 1306169"/>
              <a:gd name="connsiteY8" fmla="*/ 150120 h 9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169" h="900700">
                <a:moveTo>
                  <a:pt x="0" y="150120"/>
                </a:moveTo>
                <a:cubicBezTo>
                  <a:pt x="0" y="67211"/>
                  <a:pt x="67211" y="0"/>
                  <a:pt x="150120" y="0"/>
                </a:cubicBezTo>
                <a:lnTo>
                  <a:pt x="1156049" y="0"/>
                </a:lnTo>
                <a:cubicBezTo>
                  <a:pt x="1238958" y="0"/>
                  <a:pt x="1306169" y="67211"/>
                  <a:pt x="1306169" y="150120"/>
                </a:cubicBezTo>
                <a:lnTo>
                  <a:pt x="1306169" y="750580"/>
                </a:lnTo>
                <a:cubicBezTo>
                  <a:pt x="1306169" y="833489"/>
                  <a:pt x="1238958" y="900700"/>
                  <a:pt x="1156049" y="900700"/>
                </a:cubicBezTo>
                <a:lnTo>
                  <a:pt x="150120" y="900700"/>
                </a:lnTo>
                <a:cubicBezTo>
                  <a:pt x="67211" y="900700"/>
                  <a:pt x="0" y="833489"/>
                  <a:pt x="0" y="750580"/>
                </a:cubicBezTo>
                <a:lnTo>
                  <a:pt x="0" y="150120"/>
                </a:lnTo>
                <a:close/>
              </a:path>
            </a:pathLst>
          </a:cu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119" tIns="72544" rIns="101119" bIns="725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ysClr val="window" lastClr="FFFFFF"/>
                </a:solidFill>
                <a:latin typeface="Calibri"/>
              </a:rPr>
              <a:t>Approximate Computing with Emerging Devices</a:t>
            </a:r>
            <a:endParaRPr lang="en-US" sz="1600" b="1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47683" y="2495688"/>
            <a:ext cx="600871" cy="73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:\Users\ranghara\Desktop\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74" y="3754527"/>
            <a:ext cx="1762854" cy="89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3254" y="4663330"/>
            <a:ext cx="854342" cy="665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5" descr="C:\Users\ranghara\Desktop\p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73" y="4776888"/>
            <a:ext cx="1322589" cy="5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152397" y="1219200"/>
            <a:ext cx="1371603" cy="900700"/>
          </a:xfrm>
          <a:custGeom>
            <a:avLst/>
            <a:gdLst>
              <a:gd name="connsiteX0" fmla="*/ 0 w 1371603"/>
              <a:gd name="connsiteY0" fmla="*/ 150120 h 900700"/>
              <a:gd name="connsiteX1" fmla="*/ 150120 w 1371603"/>
              <a:gd name="connsiteY1" fmla="*/ 0 h 900700"/>
              <a:gd name="connsiteX2" fmla="*/ 1221483 w 1371603"/>
              <a:gd name="connsiteY2" fmla="*/ 0 h 900700"/>
              <a:gd name="connsiteX3" fmla="*/ 1371603 w 1371603"/>
              <a:gd name="connsiteY3" fmla="*/ 150120 h 900700"/>
              <a:gd name="connsiteX4" fmla="*/ 1371603 w 1371603"/>
              <a:gd name="connsiteY4" fmla="*/ 750580 h 900700"/>
              <a:gd name="connsiteX5" fmla="*/ 1221483 w 1371603"/>
              <a:gd name="connsiteY5" fmla="*/ 900700 h 900700"/>
              <a:gd name="connsiteX6" fmla="*/ 150120 w 1371603"/>
              <a:gd name="connsiteY6" fmla="*/ 900700 h 900700"/>
              <a:gd name="connsiteX7" fmla="*/ 0 w 1371603"/>
              <a:gd name="connsiteY7" fmla="*/ 750580 h 900700"/>
              <a:gd name="connsiteX8" fmla="*/ 0 w 1371603"/>
              <a:gd name="connsiteY8" fmla="*/ 150120 h 9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3" h="900700">
                <a:moveTo>
                  <a:pt x="0" y="150120"/>
                </a:moveTo>
                <a:cubicBezTo>
                  <a:pt x="0" y="67211"/>
                  <a:pt x="67211" y="0"/>
                  <a:pt x="150120" y="0"/>
                </a:cubicBezTo>
                <a:lnTo>
                  <a:pt x="1221483" y="0"/>
                </a:lnTo>
                <a:cubicBezTo>
                  <a:pt x="1304392" y="0"/>
                  <a:pt x="1371603" y="67211"/>
                  <a:pt x="1371603" y="150120"/>
                </a:cubicBezTo>
                <a:lnTo>
                  <a:pt x="1371603" y="750580"/>
                </a:lnTo>
                <a:cubicBezTo>
                  <a:pt x="1371603" y="833489"/>
                  <a:pt x="1304392" y="900700"/>
                  <a:pt x="1221483" y="900700"/>
                </a:cubicBezTo>
                <a:lnTo>
                  <a:pt x="150120" y="900700"/>
                </a:lnTo>
                <a:cubicBezTo>
                  <a:pt x="67211" y="900700"/>
                  <a:pt x="0" y="833489"/>
                  <a:pt x="0" y="750580"/>
                </a:cubicBezTo>
                <a:lnTo>
                  <a:pt x="0" y="150120"/>
                </a:lnTo>
                <a:close/>
              </a:path>
            </a:pathLst>
          </a:cu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969" tIns="72544" rIns="43969" bIns="725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ysClr val="window" lastClr="FFFFFF"/>
                </a:solidFill>
                <a:latin typeface="Calibri"/>
              </a:rPr>
              <a:t>Approximate Computing in Software</a:t>
            </a:r>
            <a:endParaRPr lang="en-US" sz="1600" b="1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00201" y="990600"/>
            <a:ext cx="4572000" cy="1298455"/>
          </a:xfrm>
          <a:custGeom>
            <a:avLst/>
            <a:gdLst>
              <a:gd name="connsiteX0" fmla="*/ 0 w 1906441"/>
              <a:gd name="connsiteY0" fmla="*/ 317747 h 4610411"/>
              <a:gd name="connsiteX1" fmla="*/ 317747 w 1906441"/>
              <a:gd name="connsiteY1" fmla="*/ 0 h 4610411"/>
              <a:gd name="connsiteX2" fmla="*/ 1588694 w 1906441"/>
              <a:gd name="connsiteY2" fmla="*/ 0 h 4610411"/>
              <a:gd name="connsiteX3" fmla="*/ 1906441 w 1906441"/>
              <a:gd name="connsiteY3" fmla="*/ 317747 h 4610411"/>
              <a:gd name="connsiteX4" fmla="*/ 1906441 w 1906441"/>
              <a:gd name="connsiteY4" fmla="*/ 4292664 h 4610411"/>
              <a:gd name="connsiteX5" fmla="*/ 1588694 w 1906441"/>
              <a:gd name="connsiteY5" fmla="*/ 4610411 h 4610411"/>
              <a:gd name="connsiteX6" fmla="*/ 317747 w 1906441"/>
              <a:gd name="connsiteY6" fmla="*/ 4610411 h 4610411"/>
              <a:gd name="connsiteX7" fmla="*/ 0 w 1906441"/>
              <a:gd name="connsiteY7" fmla="*/ 4292664 h 4610411"/>
              <a:gd name="connsiteX8" fmla="*/ 0 w 1906441"/>
              <a:gd name="connsiteY8" fmla="*/ 317747 h 46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441" h="4610411">
                <a:moveTo>
                  <a:pt x="1775050" y="0"/>
                </a:moveTo>
                <a:cubicBezTo>
                  <a:pt x="1847615" y="0"/>
                  <a:pt x="1906441" y="344032"/>
                  <a:pt x="1906441" y="768418"/>
                </a:cubicBezTo>
                <a:lnTo>
                  <a:pt x="1906441" y="3841993"/>
                </a:lnTo>
                <a:cubicBezTo>
                  <a:pt x="1906441" y="4266379"/>
                  <a:pt x="1847615" y="4610411"/>
                  <a:pt x="1775050" y="4610411"/>
                </a:cubicBezTo>
                <a:lnTo>
                  <a:pt x="131391" y="4610411"/>
                </a:lnTo>
                <a:cubicBezTo>
                  <a:pt x="58826" y="4610411"/>
                  <a:pt x="0" y="4266379"/>
                  <a:pt x="0" y="3841993"/>
                </a:cubicBezTo>
                <a:lnTo>
                  <a:pt x="0" y="768418"/>
                </a:lnTo>
                <a:cubicBezTo>
                  <a:pt x="0" y="344032"/>
                  <a:pt x="58826" y="0"/>
                  <a:pt x="131391" y="0"/>
                </a:cubicBezTo>
                <a:lnTo>
                  <a:pt x="1775050" y="0"/>
                </a:lnTo>
                <a:close/>
              </a:path>
            </a:pathLst>
          </a:custGeom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320" tIns="216890" rIns="93065" bIns="21689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Best-effort parallel computing (DAC 2010)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chemeClr val="tx1"/>
                </a:solidFill>
                <a:latin typeface="Calibri"/>
              </a:rPr>
              <a:t>Dependency relaxation (IPDPS 2009, 2010)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Partitioned Iterative Convergence (Cluster 2012)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Analysis and characterization of inherent application resilience (DAC 2013)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72"/>
          <a:stretch>
            <a:fillRect/>
          </a:stretch>
        </p:blipFill>
        <p:spPr bwMode="auto">
          <a:xfrm>
            <a:off x="6588491" y="1042415"/>
            <a:ext cx="1819948" cy="122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37" y="2499182"/>
            <a:ext cx="1410572" cy="1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191" y="2065383"/>
            <a:ext cx="129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Joint with NEC Labs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endCxn id="16" idx="7"/>
          </p:cNvCxnSpPr>
          <p:nvPr/>
        </p:nvCxnSpPr>
        <p:spPr>
          <a:xfrm flipV="1">
            <a:off x="1143000" y="2199566"/>
            <a:ext cx="457201" cy="89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" idx="0"/>
          </p:cNvCxnSpPr>
          <p:nvPr/>
        </p:nvCxnSpPr>
        <p:spPr>
          <a:xfrm>
            <a:off x="1143000" y="2376564"/>
            <a:ext cx="457200" cy="8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5486400"/>
            <a:ext cx="2590800" cy="128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248402" y="990600"/>
            <a:ext cx="2743198" cy="13859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Selectively skip “expensive” operations to achieve better parallel scalability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241866" y="2439359"/>
            <a:ext cx="2753588" cy="1315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 smtClean="0"/>
              <a:t>Approximate accelerators for RMS</a:t>
            </a:r>
          </a:p>
          <a:p>
            <a:pPr algn="ctr"/>
            <a:r>
              <a:rPr lang="en-US" dirty="0" smtClean="0"/>
              <a:t>HW/SW interface for approximate </a:t>
            </a:r>
            <a:r>
              <a:rPr lang="en-US" dirty="0"/>
              <a:t>c</a:t>
            </a:r>
            <a:r>
              <a:rPr lang="en-US" dirty="0" smtClean="0"/>
              <a:t>omputing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248402" y="3817322"/>
            <a:ext cx="2753588" cy="1516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 smtClean="0"/>
              <a:t>Circuits that operate efficiently under “</a:t>
            </a:r>
            <a:r>
              <a:rPr lang="en-US" dirty="0" err="1" smtClean="0"/>
              <a:t>overscaled</a:t>
            </a:r>
            <a:r>
              <a:rPr lang="en-US" dirty="0" smtClean="0"/>
              <a:t>” conditions</a:t>
            </a:r>
          </a:p>
          <a:p>
            <a:pPr algn="ctr"/>
            <a:r>
              <a:rPr lang="en-US" dirty="0" smtClean="0"/>
              <a:t>Functionally approximate circuits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54938" y="5390432"/>
            <a:ext cx="2753588" cy="1315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 smtClean="0"/>
              <a:t>Match devices to (approximate) computing models</a:t>
            </a:r>
          </a:p>
          <a:p>
            <a:pPr algn="ctr"/>
            <a:r>
              <a:rPr lang="en-US" dirty="0" smtClean="0"/>
              <a:t>Computing in “physics”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62863" y="6483855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6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6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6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7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7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9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0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0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0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3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3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“The Research”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Abstractions</a:t>
            </a:r>
          </a:p>
          <a:p>
            <a:pPr lvl="1"/>
            <a:r>
              <a:rPr lang="en-US" sz="1600" dirty="0" err="1" smtClean="0"/>
              <a:t>QoR</a:t>
            </a:r>
            <a:r>
              <a:rPr lang="en-US" sz="1600" dirty="0" smtClean="0"/>
              <a:t> specification, verification and monitoring, composability</a:t>
            </a:r>
          </a:p>
          <a:p>
            <a:pPr lvl="1"/>
            <a:r>
              <a:rPr lang="en-US" sz="1600" dirty="0" smtClean="0"/>
              <a:t>What is the HW/SW interface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Algorithms</a:t>
            </a:r>
          </a:p>
          <a:p>
            <a:pPr lvl="1"/>
            <a:r>
              <a:rPr lang="en-US" sz="1600" dirty="0" smtClean="0"/>
              <a:t>Relationship between ML, numerical algorithms and approximation</a:t>
            </a:r>
          </a:p>
          <a:p>
            <a:pPr lvl="1"/>
            <a:r>
              <a:rPr lang="en-US" sz="1600" dirty="0" smtClean="0"/>
              <a:t>Algorithmic transformations for better approximation opportunities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Tools</a:t>
            </a:r>
          </a:p>
          <a:p>
            <a:pPr lvl="1"/>
            <a:r>
              <a:rPr lang="en-US" sz="1600" dirty="0" smtClean="0"/>
              <a:t>Testing, debugging, profiling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Hardware</a:t>
            </a:r>
          </a:p>
          <a:p>
            <a:pPr lvl="1"/>
            <a:r>
              <a:rPr lang="en-US" sz="1600" dirty="0" smtClean="0"/>
              <a:t>Specialization/approximation</a:t>
            </a:r>
          </a:p>
          <a:p>
            <a:pPr lvl="1"/>
            <a:r>
              <a:rPr lang="en-US" sz="1600" dirty="0" smtClean="0"/>
              <a:t>Mechanisms to exploit </a:t>
            </a:r>
            <a:r>
              <a:rPr lang="en-US" sz="1600" dirty="0" err="1" smtClean="0"/>
              <a:t>det</a:t>
            </a:r>
            <a:r>
              <a:rPr lang="en-US" sz="1600" dirty="0" smtClean="0"/>
              <a:t>/</a:t>
            </a:r>
            <a:r>
              <a:rPr lang="en-US" sz="1600" dirty="0" err="1" smtClean="0"/>
              <a:t>nondet</a:t>
            </a:r>
            <a:r>
              <a:rPr lang="en-US" sz="1600" dirty="0" smtClean="0"/>
              <a:t> approximation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System</a:t>
            </a:r>
          </a:p>
          <a:p>
            <a:pPr lvl="1"/>
            <a:r>
              <a:rPr lang="en-US" sz="1600" dirty="0" smtClean="0"/>
              <a:t>End-to-end cost benefit: communications, computation, storage</a:t>
            </a:r>
          </a:p>
          <a:p>
            <a:pPr lvl="1"/>
            <a:r>
              <a:rPr lang="en-US" sz="1600" dirty="0" smtClean="0"/>
              <a:t>Adaptive control</a:t>
            </a:r>
          </a:p>
          <a:p>
            <a:pPr lvl="1"/>
            <a:r>
              <a:rPr lang="en-US" sz="1600" dirty="0" smtClean="0"/>
              <a:t>Averting Amdahl’s Law</a:t>
            </a:r>
          </a:p>
          <a:p>
            <a:pPr lvl="1"/>
            <a:r>
              <a:rPr lang="en-US" sz="1600" dirty="0" smtClean="0"/>
              <a:t>Are there important security implications?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summary of the workshop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“Deep dive” on approximate computing</a:t>
            </a:r>
          </a:p>
          <a:p>
            <a:r>
              <a:rPr lang="en-US" dirty="0" smtClean="0"/>
              <a:t>Discuss </a:t>
            </a:r>
            <a:r>
              <a:rPr lang="en-US" i="1" dirty="0" smtClean="0"/>
              <a:t>how</a:t>
            </a:r>
            <a:r>
              <a:rPr lang="en-US" dirty="0" smtClean="0"/>
              <a:t> approximate computing can be used to </a:t>
            </a:r>
            <a:r>
              <a:rPr lang="en-US" dirty="0" smtClean="0">
                <a:solidFill>
                  <a:srgbClr val="FF0000"/>
                </a:solidFill>
              </a:rPr>
              <a:t>bring next orders of magnitude improvements</a:t>
            </a:r>
            <a:r>
              <a:rPr lang="en-US" dirty="0" smtClean="0"/>
              <a:t> in performance and MIPS/Watt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Focus on programming, HW/SW interfaces and system aspects</a:t>
            </a:r>
            <a:r>
              <a:rPr lang="en-US" dirty="0" smtClean="0"/>
              <a:t>, </a:t>
            </a:r>
            <a:r>
              <a:rPr lang="en-US" i="1" u="sng" dirty="0" smtClean="0"/>
              <a:t>not</a:t>
            </a:r>
            <a:r>
              <a:rPr lang="en-US" dirty="0" smtClean="0"/>
              <a:t> underlying technology shifts</a:t>
            </a:r>
          </a:p>
          <a:p>
            <a:r>
              <a:rPr lang="en-US" dirty="0" smtClean="0"/>
              <a:t>Ultimately, produce </a:t>
            </a:r>
            <a:r>
              <a:rPr lang="en-US" dirty="0" smtClean="0">
                <a:solidFill>
                  <a:srgbClr val="FF0000"/>
                </a:solidFill>
              </a:rPr>
              <a:t>research agenda for approximate computing</a:t>
            </a:r>
          </a:p>
          <a:p>
            <a:pPr lvl="1"/>
            <a:r>
              <a:rPr lang="en-US" dirty="0" smtClean="0"/>
              <a:t>And, convince DARPA to invest in it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8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94" y="1292495"/>
            <a:ext cx="4206875" cy="1735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attended and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Applications (5)</a:t>
            </a:r>
          </a:p>
          <a:p>
            <a:pPr lvl="1"/>
            <a:r>
              <a:rPr lang="en-US" dirty="0" smtClean="0"/>
              <a:t>PL/Compilers/SE (12)</a:t>
            </a:r>
          </a:p>
          <a:p>
            <a:pPr lvl="1"/>
            <a:r>
              <a:rPr lang="en-US" dirty="0" smtClean="0"/>
              <a:t>Architecture </a:t>
            </a:r>
            <a:r>
              <a:rPr lang="en-US" dirty="0"/>
              <a:t>(</a:t>
            </a:r>
            <a:r>
              <a:rPr lang="en-US" dirty="0" smtClean="0"/>
              <a:t>HW/SW Interface) (9)</a:t>
            </a:r>
          </a:p>
          <a:p>
            <a:pPr lvl="1"/>
            <a:r>
              <a:rPr lang="en-US" dirty="0" smtClean="0"/>
              <a:t>Hardware (7)</a:t>
            </a:r>
          </a:p>
          <a:p>
            <a:r>
              <a:rPr lang="en-US" dirty="0"/>
              <a:t>25 position papers </a:t>
            </a:r>
            <a:r>
              <a:rPr lang="en-US" dirty="0" smtClean="0"/>
              <a:t>received</a:t>
            </a:r>
          </a:p>
          <a:p>
            <a:r>
              <a:rPr lang="en-US" dirty="0" smtClean="0"/>
              <a:t>Academia (25), Industry(10), DARPA (3)</a:t>
            </a:r>
          </a:p>
          <a:p>
            <a:r>
              <a:rPr lang="en-US" dirty="0" smtClean="0"/>
              <a:t>Format: Intro, 5-min talks by 14 attendees, “vertical” breakout digging on 6 applications, and 5 break-outs on core challenges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Group-wide brainstorming on applications that can showcase approximate computing</a:t>
            </a:r>
          </a:p>
          <a:p>
            <a:r>
              <a:rPr lang="en-US" dirty="0" smtClean="0"/>
              <a:t>Voted out of 20:</a:t>
            </a:r>
          </a:p>
          <a:p>
            <a:pPr lvl="1"/>
            <a:r>
              <a:rPr lang="en-US" dirty="0" smtClean="0"/>
              <a:t>Vision + augmented reality</a:t>
            </a:r>
          </a:p>
          <a:p>
            <a:pPr lvl="1"/>
            <a:r>
              <a:rPr lang="en-US" dirty="0" smtClean="0"/>
              <a:t>UAV sensor data analysis and flight control</a:t>
            </a:r>
          </a:p>
          <a:p>
            <a:pPr lvl="1"/>
            <a:r>
              <a:rPr lang="en-US" dirty="0" smtClean="0"/>
              <a:t>Continuous analysis of event sensing streams</a:t>
            </a:r>
          </a:p>
          <a:p>
            <a:pPr lvl="1"/>
            <a:r>
              <a:rPr lang="en-US" dirty="0" smtClean="0"/>
              <a:t>Point of care medical devices</a:t>
            </a:r>
          </a:p>
          <a:p>
            <a:pPr lvl="1"/>
            <a:r>
              <a:rPr lang="en-US" dirty="0" smtClean="0"/>
              <a:t>Big and streaming data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4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Many </a:t>
            </a:r>
            <a:r>
              <a:rPr lang="en-US" sz="2000" dirty="0">
                <a:solidFill>
                  <a:srgbClr val="FF0000"/>
                </a:solidFill>
              </a:rPr>
              <a:t>discussions </a:t>
            </a:r>
            <a:r>
              <a:rPr lang="en-US" sz="2000" dirty="0" smtClean="0">
                <a:solidFill>
                  <a:srgbClr val="FF0000"/>
                </a:solidFill>
              </a:rPr>
              <a:t>also relevant </a:t>
            </a:r>
            <a:r>
              <a:rPr lang="en-US" sz="2000" dirty="0">
                <a:solidFill>
                  <a:srgbClr val="FF0000"/>
                </a:solidFill>
              </a:rPr>
              <a:t>to today’s HW</a:t>
            </a:r>
          </a:p>
          <a:p>
            <a:pPr lvl="1"/>
            <a:r>
              <a:rPr lang="en-US" sz="2000" dirty="0"/>
              <a:t>Need to address: what is different about future approximate HW, deterministic and non-deterministic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Relation between </a:t>
            </a:r>
            <a:r>
              <a:rPr lang="en-US" sz="2000" dirty="0">
                <a:solidFill>
                  <a:srgbClr val="FF0000"/>
                </a:solidFill>
              </a:rPr>
              <a:t>specialization and </a:t>
            </a:r>
            <a:r>
              <a:rPr lang="en-US" sz="2000" dirty="0" smtClean="0">
                <a:solidFill>
                  <a:srgbClr val="FF0000"/>
                </a:solidFill>
              </a:rPr>
              <a:t>approximation</a:t>
            </a:r>
          </a:p>
          <a:p>
            <a:r>
              <a:rPr lang="en-US" sz="2000" dirty="0" smtClean="0"/>
              <a:t>Quality </a:t>
            </a:r>
            <a:r>
              <a:rPr lang="en-US" sz="2000" dirty="0"/>
              <a:t>of Results specification, verification and dynamic </a:t>
            </a:r>
            <a:r>
              <a:rPr lang="en-US" sz="2000" dirty="0" smtClean="0"/>
              <a:t>checking</a:t>
            </a:r>
          </a:p>
          <a:p>
            <a:r>
              <a:rPr lang="en-US" sz="2000" dirty="0" smtClean="0"/>
              <a:t>Composability</a:t>
            </a:r>
          </a:p>
          <a:p>
            <a:r>
              <a:rPr lang="en-US" sz="2000" dirty="0" smtClean="0"/>
              <a:t>Testing/debugging</a:t>
            </a:r>
          </a:p>
          <a:p>
            <a:r>
              <a:rPr lang="en-US" sz="2000" dirty="0" smtClean="0"/>
              <a:t>What is the </a:t>
            </a:r>
            <a:r>
              <a:rPr lang="en-US" sz="2000" dirty="0" smtClean="0">
                <a:solidFill>
                  <a:srgbClr val="FF0000"/>
                </a:solidFill>
              </a:rPr>
              <a:t>end-to-end story</a:t>
            </a:r>
            <a:r>
              <a:rPr lang="en-US" sz="2000" dirty="0" smtClean="0"/>
              <a:t>? What’s the potential?</a:t>
            </a:r>
          </a:p>
          <a:p>
            <a:r>
              <a:rPr lang="en-US" sz="2000" dirty="0" smtClean="0"/>
              <a:t>ML discussed in all applications</a:t>
            </a:r>
          </a:p>
          <a:p>
            <a:pPr lvl="1"/>
            <a:r>
              <a:rPr lang="en-US" sz="2000" dirty="0" smtClean="0"/>
              <a:t>Is model development affected by non-deterministic HW?</a:t>
            </a:r>
          </a:p>
          <a:p>
            <a:pPr lvl="1"/>
            <a:r>
              <a:rPr lang="en-US" sz="2000" dirty="0" smtClean="0"/>
              <a:t>Are </a:t>
            </a:r>
            <a:r>
              <a:rPr lang="en-US" sz="2000" dirty="0"/>
              <a:t>learned models sensitive/insensitive to HW approximations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Relationship between approximate computing and probabilistic programming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5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perspective from Joe Cross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Risks: </a:t>
            </a:r>
          </a:p>
          <a:p>
            <a:pPr lvl="1"/>
            <a:r>
              <a:rPr lang="en-US" dirty="0" smtClean="0"/>
              <a:t>domain of applicability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to write, debug, verify and tune </a:t>
            </a:r>
          </a:p>
          <a:p>
            <a:r>
              <a:rPr lang="en-US" dirty="0" smtClean="0"/>
              <a:t>Can we just wait for industry?</a:t>
            </a:r>
          </a:p>
          <a:p>
            <a:r>
              <a:rPr lang="en-US" dirty="0" smtClean="0"/>
              <a:t>How does approximate computing stack up against related and unrelated efforts that aim at improving performance and energy efficiency? </a:t>
            </a:r>
          </a:p>
          <a:p>
            <a:r>
              <a:rPr lang="en-US" dirty="0"/>
              <a:t>Success would be measured by how well it applies to </a:t>
            </a:r>
            <a:r>
              <a:rPr lang="en-US" dirty="0" err="1"/>
              <a:t>DoD’s</a:t>
            </a:r>
            <a:r>
              <a:rPr lang="en-US" dirty="0"/>
              <a:t> applications (e.g., SEAK)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5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888"/>
            <a:ext cx="8229600" cy="1143000"/>
          </a:xfrm>
        </p:spPr>
        <p:txBody>
          <a:bodyPr/>
          <a:lstStyle/>
          <a:p>
            <a:r>
              <a:rPr lang="en-US" dirty="0" smtClean="0"/>
              <a:t>“The Backup”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papers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6625"/>
            <a:ext cx="8980268" cy="3705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67" y="274638"/>
            <a:ext cx="7229554" cy="1143000"/>
          </a:xfrm>
        </p:spPr>
        <p:txBody>
          <a:bodyPr>
            <a:noAutofit/>
          </a:bodyPr>
          <a:lstStyle/>
          <a:p>
            <a:r>
              <a:rPr lang="en-US" sz="2800" dirty="0"/>
              <a:t>ISAT Workshop on Advancing Computer Systems without Technology Progress (April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" y="5533266"/>
            <a:ext cx="7861280" cy="940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Can we improve computer systems during this fallow period?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67" y="1606787"/>
            <a:ext cx="7373213" cy="3764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824" y="1422567"/>
            <a:ext cx="62357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0" y="36860"/>
            <a:ext cx="860597" cy="1385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820" y="36860"/>
            <a:ext cx="919440" cy="12987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90849" y="4151430"/>
            <a:ext cx="5503088" cy="5535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5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Group-wide brainstorming on applications that can showcase approximate computing</a:t>
            </a:r>
          </a:p>
          <a:p>
            <a:r>
              <a:rPr lang="en-US" dirty="0" smtClean="0"/>
              <a:t>Voted out of 20:</a:t>
            </a:r>
          </a:p>
          <a:p>
            <a:pPr lvl="1"/>
            <a:r>
              <a:rPr lang="en-US" dirty="0" smtClean="0"/>
              <a:t>Vision + augmented reality</a:t>
            </a:r>
          </a:p>
          <a:p>
            <a:pPr lvl="1"/>
            <a:r>
              <a:rPr lang="en-US" dirty="0" smtClean="0"/>
              <a:t>UAV sensor data analysis and flight control</a:t>
            </a:r>
          </a:p>
          <a:p>
            <a:pPr lvl="1"/>
            <a:r>
              <a:rPr lang="en-US" dirty="0" smtClean="0"/>
              <a:t>Continuous analysis of event sensing streams</a:t>
            </a:r>
          </a:p>
          <a:p>
            <a:pPr lvl="1"/>
            <a:r>
              <a:rPr lang="en-US" dirty="0" smtClean="0"/>
              <a:t>Point of care medical devices</a:t>
            </a:r>
          </a:p>
          <a:p>
            <a:pPr lvl="1"/>
            <a:r>
              <a:rPr lang="en-US" dirty="0" smtClean="0"/>
              <a:t>Big and streaming data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0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We Learn From the Application </a:t>
            </a: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Approximation can be applied across the stack</a:t>
            </a:r>
          </a:p>
          <a:p>
            <a:r>
              <a:rPr lang="en-US" dirty="0" smtClean="0"/>
              <a:t>Many applications have similar aspects</a:t>
            </a:r>
          </a:p>
          <a:p>
            <a:pPr lvl="1"/>
            <a:r>
              <a:rPr lang="en-US" dirty="0" smtClean="0"/>
              <a:t>Replacement </a:t>
            </a:r>
            <a:r>
              <a:rPr lang="en-US" dirty="0"/>
              <a:t>of precise computations with learned computation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Unify reasoning </a:t>
            </a:r>
            <a:r>
              <a:rPr lang="en-US" dirty="0">
                <a:solidFill>
                  <a:srgbClr val="000000"/>
                </a:solidFill>
              </a:rPr>
              <a:t>of uncertainty with reasoning </a:t>
            </a:r>
            <a:r>
              <a:rPr lang="en-US" dirty="0" smtClean="0">
                <a:solidFill>
                  <a:srgbClr val="000000"/>
                </a:solidFill>
              </a:rPr>
              <a:t>about approximation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Shows </a:t>
            </a:r>
            <a:r>
              <a:rPr lang="en-US" dirty="0"/>
              <a:t>there is possibility for “general” principles and reusable </a:t>
            </a:r>
            <a:r>
              <a:rPr lang="en-US" dirty="0" smtClean="0"/>
              <a:t>infrastructure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Rich research area, e.g. security questions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Need better understanding of of implications of future HW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Many discussions </a:t>
            </a:r>
            <a:r>
              <a:rPr lang="en-US" dirty="0" smtClean="0"/>
              <a:t>also relevant </a:t>
            </a:r>
            <a:r>
              <a:rPr lang="en-US" dirty="0"/>
              <a:t>to today’s HW</a:t>
            </a:r>
          </a:p>
          <a:p>
            <a:pPr lvl="1"/>
            <a:r>
              <a:rPr lang="en-US" dirty="0"/>
              <a:t>Need to address: what is different about future approximate HW, deterministic and non-deterministic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Relation between specialization and </a:t>
            </a:r>
            <a:r>
              <a:rPr lang="en-US" dirty="0" smtClean="0"/>
              <a:t>approximation</a:t>
            </a:r>
          </a:p>
          <a:p>
            <a:r>
              <a:rPr lang="en-US" dirty="0" smtClean="0"/>
              <a:t>Quality </a:t>
            </a:r>
            <a:r>
              <a:rPr lang="en-US" dirty="0"/>
              <a:t>of Results specification, verification and dynamic </a:t>
            </a:r>
            <a:r>
              <a:rPr lang="en-US" dirty="0" smtClean="0"/>
              <a:t>checking</a:t>
            </a:r>
          </a:p>
          <a:p>
            <a:r>
              <a:rPr lang="en-US" dirty="0" smtClean="0"/>
              <a:t>Composability</a:t>
            </a:r>
          </a:p>
          <a:p>
            <a:r>
              <a:rPr lang="en-US" dirty="0" smtClean="0"/>
              <a:t>Testing/debugging</a:t>
            </a:r>
          </a:p>
          <a:p>
            <a:r>
              <a:rPr lang="en-US" dirty="0" smtClean="0"/>
              <a:t>What is the end-to-end story? What are the benefits?</a:t>
            </a:r>
          </a:p>
          <a:p>
            <a:r>
              <a:rPr lang="en-US" dirty="0" smtClean="0"/>
              <a:t>ML discussed in all applications</a:t>
            </a:r>
          </a:p>
          <a:p>
            <a:pPr lvl="1"/>
            <a:r>
              <a:rPr lang="en-US" dirty="0" smtClean="0"/>
              <a:t>Is model development affected by non-deterministic HW?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learned models sensitive/insensitive to HW approximations</a:t>
            </a:r>
            <a:r>
              <a:rPr lang="en-US" dirty="0" smtClean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3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Break-out Discussion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QoR</a:t>
            </a:r>
            <a:r>
              <a:rPr lang="en-US" dirty="0" smtClean="0"/>
              <a:t> specification, verification and monitoring</a:t>
            </a:r>
          </a:p>
          <a:p>
            <a:pPr lvl="1"/>
            <a:r>
              <a:rPr lang="en-US" dirty="0" smtClean="0"/>
              <a:t>Includes discussion of the programming model</a:t>
            </a:r>
          </a:p>
          <a:p>
            <a:pPr lvl="1"/>
            <a:r>
              <a:rPr lang="en-US" dirty="0" smtClean="0"/>
              <a:t>Composability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Architecture and Hardware/Software Interface</a:t>
            </a:r>
          </a:p>
          <a:p>
            <a:pPr lvl="1"/>
            <a:r>
              <a:rPr lang="en-US" dirty="0"/>
              <a:t>Including distinguishing approximation and specialization</a:t>
            </a:r>
          </a:p>
          <a:p>
            <a:pPr lvl="1"/>
            <a:r>
              <a:rPr lang="en-US" dirty="0" smtClean="0"/>
              <a:t>General purpose, vector, neural-nets,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Effects of HW approximation, deterministic and non-deterministic</a:t>
            </a:r>
          </a:p>
          <a:p>
            <a:pPr lvl="1"/>
            <a:r>
              <a:rPr lang="en-US" dirty="0" smtClean="0"/>
              <a:t>Effect on training and evaluation of ML</a:t>
            </a:r>
          </a:p>
          <a:p>
            <a:pPr lvl="1"/>
            <a:r>
              <a:rPr lang="en-US" dirty="0" smtClean="0"/>
              <a:t>Effects on numeric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Debugging and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challenges</a:t>
            </a:r>
          </a:p>
          <a:p>
            <a:pPr lvl="1"/>
            <a:r>
              <a:rPr lang="en-US" dirty="0" smtClean="0"/>
              <a:t>Adaptability, composability, system properties (e.g., security)</a:t>
            </a:r>
          </a:p>
          <a:p>
            <a:pPr lvl="1"/>
            <a:r>
              <a:rPr lang="en-US" dirty="0" smtClean="0"/>
              <a:t>End-to-end benefits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0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58" y="274638"/>
            <a:ext cx="720842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Workshop on Resilient Computing Frameworks (March 2013)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222" y="1637923"/>
            <a:ext cx="8097837" cy="44751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Semiconductor industry will </a:t>
            </a:r>
            <a:r>
              <a:rPr lang="en-US" dirty="0" smtClean="0">
                <a:solidFill>
                  <a:srgbClr val="FF0000"/>
                </a:solidFill>
              </a:rPr>
              <a:t>have increased difficulty presenting software with an efficient dependable hardware layer &lt;10nm</a:t>
            </a:r>
          </a:p>
          <a:p>
            <a:pPr lvl="1"/>
            <a:r>
              <a:rPr lang="en-US" dirty="0" smtClean="0"/>
              <a:t>Many factors pointing to reduced processor lifetime, increased variability, and increased soft error (SER)</a:t>
            </a:r>
          </a:p>
          <a:p>
            <a:r>
              <a:rPr lang="en-US" dirty="0" smtClean="0"/>
              <a:t>There </a:t>
            </a:r>
            <a:r>
              <a:rPr lang="en-US" dirty="0" smtClean="0">
                <a:solidFill>
                  <a:srgbClr val="FF0000"/>
                </a:solidFill>
              </a:rPr>
              <a:t>is potential for a radically different “resilient computing” paradigm </a:t>
            </a:r>
            <a:r>
              <a:rPr lang="en-US" dirty="0" smtClean="0"/>
              <a:t>that addresses resilience at every layer of the stack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Today’s hardware layers are over-engineered </a:t>
            </a:r>
            <a:r>
              <a:rPr lang="en-US" dirty="0" smtClean="0"/>
              <a:t>relative to what is needed </a:t>
            </a:r>
          </a:p>
          <a:p>
            <a:r>
              <a:rPr lang="en-US" dirty="0" smtClean="0"/>
              <a:t>“Resilient computing” would have multiple benefits for </a:t>
            </a:r>
            <a:r>
              <a:rPr lang="en-US" dirty="0" err="1" smtClean="0"/>
              <a:t>DoD</a:t>
            </a:r>
            <a:endParaRPr lang="en-US" dirty="0" smtClean="0"/>
          </a:p>
          <a:p>
            <a:pPr lvl="1"/>
            <a:r>
              <a:rPr lang="en-US" dirty="0" smtClean="0"/>
              <a:t>Potential for absolute performance advantage relative to conventional deterministic hardware models</a:t>
            </a:r>
          </a:p>
          <a:p>
            <a:pPr lvl="1"/>
            <a:r>
              <a:rPr lang="en-US" dirty="0" smtClean="0"/>
              <a:t>May address software errors as well as hardware errors, may improve system lifetime</a:t>
            </a:r>
          </a:p>
          <a:p>
            <a:r>
              <a:rPr lang="en-US" dirty="0" smtClean="0"/>
              <a:t>DARPA is needed to build &amp; prove out an end-to-end system</a:t>
            </a:r>
          </a:p>
          <a:p>
            <a:r>
              <a:rPr lang="en-US" i="1" dirty="0" smtClean="0"/>
              <a:t>ISAT next steps: </a:t>
            </a:r>
            <a:r>
              <a:rPr lang="en-US" i="1" dirty="0" smtClean="0">
                <a:solidFill>
                  <a:srgbClr val="FF0000"/>
                </a:solidFill>
              </a:rPr>
              <a:t>deep dive on approximate computing opportunity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81" y="62983"/>
            <a:ext cx="8890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850" r="12088"/>
          <a:stretch/>
        </p:blipFill>
        <p:spPr>
          <a:xfrm>
            <a:off x="94350" y="62983"/>
            <a:ext cx="880808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We might have gotten lucky with modern applications…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47" y="5449466"/>
            <a:ext cx="4814189" cy="12544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Inexact/imprecise input data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Approximate/iterative algorithms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Loose constraints on output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7891" y="1527138"/>
            <a:ext cx="8551582" cy="1535692"/>
            <a:chOff x="10699" y="452321"/>
            <a:chExt cx="12162251" cy="2904213"/>
          </a:xfrm>
        </p:grpSpPr>
        <p:sp>
          <p:nvSpPr>
            <p:cNvPr id="29" name="AutoShape 3"/>
            <p:cNvSpPr>
              <a:spLocks/>
            </p:cNvSpPr>
            <p:nvPr/>
          </p:nvSpPr>
          <p:spPr bwMode="auto">
            <a:xfrm>
              <a:off x="10699" y="661968"/>
              <a:ext cx="4049977" cy="11555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410751"/>
              <a:r>
                <a:rPr lang="en-US" sz="2000" dirty="0">
                  <a:cs typeface="Helvetica Neue Light" charset="0"/>
                  <a:sym typeface="Helvetica Neue Light" charset="0"/>
                </a:rPr>
                <a:t>image, sound </a:t>
              </a:r>
            </a:p>
            <a:p>
              <a:pPr defTabSz="410751"/>
              <a:r>
                <a:rPr lang="en-US" sz="2000" dirty="0">
                  <a:cs typeface="Helvetica Neue Light" charset="0"/>
                  <a:sym typeface="Helvetica Neue Light" charset="0"/>
                </a:rPr>
                <a:t>and video processing</a:t>
              </a:r>
              <a:endParaRPr lang="en-US" sz="2000" dirty="0"/>
            </a:p>
          </p:txBody>
        </p:sp>
        <p:pic>
          <p:nvPicPr>
            <p:cNvPr id="30" name="Picture 4" descr="dropped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452321"/>
              <a:ext cx="2570364" cy="157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1" name="Picture 5" descr="dropped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0" y="636471"/>
              <a:ext cx="2585358" cy="1206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 flipV="1">
              <a:off x="7470672" y="1016871"/>
              <a:ext cx="1799165" cy="441100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pic>
          <p:nvPicPr>
            <p:cNvPr id="33" name="Picture 7" descr="dropped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0" y="2152650"/>
              <a:ext cx="1417818" cy="11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4" name="Picture 8" descr="dropped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9300" y="2111933"/>
              <a:ext cx="1263650" cy="1244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67891" y="2551308"/>
            <a:ext cx="6353473" cy="924521"/>
            <a:chOff x="0" y="0"/>
            <a:chExt cx="9036199" cy="1765300"/>
          </a:xfrm>
        </p:grpSpPr>
        <p:sp>
          <p:nvSpPr>
            <p:cNvPr id="26" name="AutoShape 10"/>
            <p:cNvSpPr>
              <a:spLocks/>
            </p:cNvSpPr>
            <p:nvPr/>
          </p:nvSpPr>
          <p:spPr bwMode="auto">
            <a:xfrm>
              <a:off x="0" y="285846"/>
              <a:ext cx="3619500" cy="6221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410751"/>
              <a:r>
                <a:rPr lang="en-US" sz="2000" dirty="0">
                  <a:cs typeface="Helvetica Neue Light" charset="0"/>
                  <a:sym typeface="Helvetica Neue Light" charset="0"/>
                </a:rPr>
                <a:t>image rendering</a:t>
              </a:r>
              <a:endParaRPr lang="en-US" sz="1400" dirty="0"/>
            </a:p>
          </p:txBody>
        </p:sp>
        <p:pic>
          <p:nvPicPr>
            <p:cNvPr id="27" name="Picture 11" descr="droppedImag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0"/>
              <a:ext cx="2096556" cy="176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239000" y="358204"/>
              <a:ext cx="1797199" cy="518097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67891" y="3082479"/>
            <a:ext cx="8424044" cy="1160560"/>
            <a:chOff x="0" y="6349"/>
            <a:chExt cx="11982339" cy="2286001"/>
          </a:xfrm>
        </p:grpSpPr>
        <p:pic>
          <p:nvPicPr>
            <p:cNvPr id="17" name="Picture 14" descr="dropped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584200"/>
              <a:ext cx="2570364" cy="157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7467600" y="746100"/>
              <a:ext cx="1722611" cy="612801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7467600" y="1393056"/>
              <a:ext cx="1608311" cy="600819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0" y="6349"/>
              <a:ext cx="11982339" cy="2286001"/>
              <a:chOff x="0" y="6349"/>
              <a:chExt cx="11982339" cy="2286001"/>
            </a:xfrm>
          </p:grpSpPr>
          <p:sp>
            <p:nvSpPr>
              <p:cNvPr id="21" name="AutoShape 18"/>
              <p:cNvSpPr>
                <a:spLocks/>
              </p:cNvSpPr>
              <p:nvPr/>
            </p:nvSpPr>
            <p:spPr bwMode="auto">
              <a:xfrm>
                <a:off x="0" y="781146"/>
                <a:ext cx="4330700" cy="115550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410751"/>
                <a:r>
                  <a:rPr lang="en-US" sz="2000" dirty="0">
                    <a:cs typeface="Helvetica Neue Light" charset="0"/>
                    <a:sym typeface="Helvetica Neue Light" charset="0"/>
                  </a:rPr>
                  <a:t>sensor data analysis,</a:t>
                </a:r>
              </a:p>
              <a:p>
                <a:pPr defTabSz="410751"/>
                <a:r>
                  <a:rPr lang="en-US" sz="2000" dirty="0">
                    <a:cs typeface="Helvetica Neue Light" charset="0"/>
                    <a:sym typeface="Helvetica Neue Light" charset="0"/>
                  </a:rPr>
                  <a:t>computer vision</a:t>
                </a:r>
                <a:endParaRPr lang="en-US" sz="2000" dirty="0"/>
              </a:p>
            </p:txBody>
          </p:sp>
          <p:pic>
            <p:nvPicPr>
              <p:cNvPr id="22" name="Picture 19" descr="droppedImage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4200" y="146980"/>
                <a:ext cx="1587500" cy="869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0" descr="droppedImage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4200" y="1422400"/>
                <a:ext cx="1587500" cy="869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AutoShape 21"/>
              <p:cNvSpPr>
                <a:spLocks/>
              </p:cNvSpPr>
              <p:nvPr/>
            </p:nvSpPr>
            <p:spPr bwMode="auto">
              <a:xfrm>
                <a:off x="11186348" y="6349"/>
                <a:ext cx="793640" cy="1155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410751"/>
                <a:r>
                  <a:rPr lang="en-US" sz="2400">
                    <a:solidFill>
                      <a:srgbClr val="61AC17"/>
                    </a:solidFill>
                    <a:latin typeface="Helvetica Neue Light" charset="0"/>
                    <a:cs typeface="Helvetica Neue Light" charset="0"/>
                    <a:sym typeface="Helvetica Neue Light" charset="0"/>
                  </a:rPr>
                  <a:t>✓</a:t>
                </a:r>
                <a:endParaRPr lang="en-US" sz="2400"/>
              </a:p>
            </p:txBody>
          </p:sp>
          <p:sp>
            <p:nvSpPr>
              <p:cNvPr id="25" name="AutoShape 22"/>
              <p:cNvSpPr>
                <a:spLocks/>
              </p:cNvSpPr>
              <p:nvPr/>
            </p:nvSpPr>
            <p:spPr bwMode="auto">
              <a:xfrm>
                <a:off x="11188700" y="1136649"/>
                <a:ext cx="793639" cy="1155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410751"/>
                <a:r>
                  <a:rPr lang="en-US" sz="2400">
                    <a:solidFill>
                      <a:srgbClr val="61AC17"/>
                    </a:solidFill>
                    <a:latin typeface="Helvetica Neue Light" charset="0"/>
                    <a:cs typeface="Helvetica Neue Light" charset="0"/>
                    <a:sym typeface="Helvetica Neue Light" charset="0"/>
                  </a:rPr>
                  <a:t>✓</a:t>
                </a:r>
                <a:endParaRPr lang="en-US" sz="2400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7891" y="4250678"/>
            <a:ext cx="8281169" cy="1198788"/>
            <a:chOff x="0" y="6349"/>
            <a:chExt cx="11779139" cy="2273301"/>
          </a:xfrm>
        </p:grpSpPr>
        <p:sp>
          <p:nvSpPr>
            <p:cNvPr id="9" name="AutoShape 24"/>
            <p:cNvSpPr>
              <a:spLocks/>
            </p:cNvSpPr>
            <p:nvPr/>
          </p:nvSpPr>
          <p:spPr bwMode="auto">
            <a:xfrm>
              <a:off x="0" y="654146"/>
              <a:ext cx="7594600" cy="11555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410751"/>
              <a:r>
                <a:rPr lang="en-US" sz="2000" dirty="0">
                  <a:cs typeface="Helvetica Neue Light" charset="0"/>
                  <a:sym typeface="Helvetica Neue Light" charset="0"/>
                </a:rPr>
                <a:t>simulations, games, </a:t>
              </a:r>
            </a:p>
            <a:p>
              <a:pPr defTabSz="410751"/>
              <a:r>
                <a:rPr lang="en-US" sz="2000" dirty="0">
                  <a:cs typeface="Helvetica Neue Light" charset="0"/>
                  <a:sym typeface="Helvetica Neue Light" charset="0"/>
                </a:rPr>
                <a:t>search, machine learning</a:t>
              </a:r>
              <a:endParaRPr lang="en-US" sz="2000" dirty="0"/>
            </a:p>
          </p:txBody>
        </p:sp>
        <p:pic>
          <p:nvPicPr>
            <p:cNvPr id="10" name="Picture 25" descr="droppedImag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200" y="355600"/>
              <a:ext cx="2096556" cy="176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>
              <a:off x="7264400" y="736600"/>
              <a:ext cx="1722611" cy="612800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H="1" flipV="1">
              <a:off x="7264400" y="1384300"/>
              <a:ext cx="1608311" cy="600818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pic>
          <p:nvPicPr>
            <p:cNvPr id="13" name="Picture 28" descr="droppedImag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0" y="139700"/>
              <a:ext cx="1587500" cy="869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29" descr="droppedImag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0" y="1409700"/>
              <a:ext cx="1587500" cy="869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5" name="AutoShape 30"/>
            <p:cNvSpPr>
              <a:spLocks/>
            </p:cNvSpPr>
            <p:nvPr/>
          </p:nvSpPr>
          <p:spPr bwMode="auto">
            <a:xfrm>
              <a:off x="10985500" y="6349"/>
              <a:ext cx="793639" cy="1155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410751"/>
              <a:r>
                <a:rPr lang="en-US" sz="2400">
                  <a:solidFill>
                    <a:srgbClr val="61AC17"/>
                  </a:solidFill>
                  <a:latin typeface="Helvetica Neue Light" charset="0"/>
                  <a:cs typeface="Helvetica Neue Light" charset="0"/>
                  <a:sym typeface="Helvetica Neue Light" charset="0"/>
                </a:rPr>
                <a:t>✓</a:t>
              </a:r>
              <a:endParaRPr lang="en-US" sz="2400"/>
            </a:p>
          </p:txBody>
        </p:sp>
        <p:sp>
          <p:nvSpPr>
            <p:cNvPr id="16" name="AutoShape 31"/>
            <p:cNvSpPr>
              <a:spLocks/>
            </p:cNvSpPr>
            <p:nvPr/>
          </p:nvSpPr>
          <p:spPr bwMode="auto">
            <a:xfrm>
              <a:off x="10985500" y="1123949"/>
              <a:ext cx="793639" cy="1155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410751"/>
              <a:r>
                <a:rPr lang="en-US" sz="2400">
                  <a:solidFill>
                    <a:srgbClr val="61AC17"/>
                  </a:solidFill>
                  <a:latin typeface="Helvetica Neue Light" charset="0"/>
                  <a:cs typeface="Helvetica Neue Light" charset="0"/>
                  <a:sym typeface="Helvetica Neue Light" charset="0"/>
                </a:rPr>
                <a:t>✓</a:t>
              </a:r>
              <a:endParaRPr lang="en-US" sz="24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555625" y="247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37009" y="5806043"/>
            <a:ext cx="368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a lot of (most?) resources go!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13811" cy="41955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Building </a:t>
            </a:r>
            <a:r>
              <a:rPr lang="en-US" sz="2400" b="1" i="1" dirty="0" smtClean="0">
                <a:solidFill>
                  <a:srgbClr val="FF0000"/>
                </a:solidFill>
              </a:rPr>
              <a:t>acceptable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systems out of unreliable/inaccurate hardware and software components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</a:t>
            </a:r>
            <a:r>
              <a:rPr lang="en-US" sz="2000" dirty="0" smtClean="0"/>
              <a:t>ompute, storage and communication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Inaccuracy can be deterministic or non-</a:t>
            </a:r>
            <a:r>
              <a:rPr lang="en-US" sz="2000" dirty="0" smtClean="0"/>
              <a:t>deterministic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Trade fidelity of results to achieve better efficiency and performance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Enable new applications or meet constraints (cost, power, etc.)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In summary, embrace </a:t>
            </a:r>
            <a:r>
              <a:rPr lang="en-US" sz="2400" dirty="0"/>
              <a:t>widespread output quality trade-off and “closer to physics”, non-deterministic </a:t>
            </a:r>
            <a:r>
              <a:rPr lang="en-US" sz="2400" dirty="0" smtClean="0"/>
              <a:t>hardware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“approximate computing”?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9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computing visualization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04589" y="1971291"/>
            <a:ext cx="4626539" cy="2909620"/>
            <a:chOff x="3024761" y="1781298"/>
            <a:chExt cx="4626539" cy="290962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407460" y="1781298"/>
              <a:ext cx="0" cy="25402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07460" y="4306101"/>
              <a:ext cx="4243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2509130" y="2803609"/>
              <a:ext cx="1400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Performance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552" y="4321586"/>
              <a:ext cx="2935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 usage (e.g., energy)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25345" y="4496095"/>
            <a:ext cx="1548576" cy="1569575"/>
            <a:chOff x="1517869" y="4383550"/>
            <a:chExt cx="1548576" cy="2029125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1517869" y="4383550"/>
              <a:ext cx="1548576" cy="20291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711734">
              <a:off x="1637178" y="500063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Accuracy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3273921" y="2323905"/>
            <a:ext cx="1687835" cy="3099050"/>
          </a:xfrm>
          <a:custGeom>
            <a:avLst/>
            <a:gdLst>
              <a:gd name="connsiteX0" fmla="*/ 0 w 2468444"/>
              <a:gd name="connsiteY0" fmla="*/ 1853721 h 1853721"/>
              <a:gd name="connsiteX1" fmla="*/ 870613 w 2468444"/>
              <a:gd name="connsiteY1" fmla="*/ 594010 h 1853721"/>
              <a:gd name="connsiteX2" fmla="*/ 2468444 w 2468444"/>
              <a:gd name="connsiteY2" fmla="*/ 0 h 185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444" h="1853721">
                <a:moveTo>
                  <a:pt x="0" y="1853721"/>
                </a:moveTo>
                <a:cubicBezTo>
                  <a:pt x="229603" y="1378342"/>
                  <a:pt x="459206" y="902963"/>
                  <a:pt x="870613" y="594010"/>
                </a:cubicBezTo>
                <a:cubicBezTo>
                  <a:pt x="1282020" y="285057"/>
                  <a:pt x="2468444" y="0"/>
                  <a:pt x="24684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15510" y="2558800"/>
            <a:ext cx="2253352" cy="2246625"/>
          </a:xfrm>
          <a:custGeom>
            <a:avLst/>
            <a:gdLst>
              <a:gd name="connsiteX0" fmla="*/ 0 w 2468444"/>
              <a:gd name="connsiteY0" fmla="*/ 1853721 h 1853721"/>
              <a:gd name="connsiteX1" fmla="*/ 870613 w 2468444"/>
              <a:gd name="connsiteY1" fmla="*/ 594010 h 1853721"/>
              <a:gd name="connsiteX2" fmla="*/ 2468444 w 2468444"/>
              <a:gd name="connsiteY2" fmla="*/ 0 h 185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444" h="1853721">
                <a:moveTo>
                  <a:pt x="0" y="1853721"/>
                </a:moveTo>
                <a:cubicBezTo>
                  <a:pt x="229603" y="1378342"/>
                  <a:pt x="459206" y="902963"/>
                  <a:pt x="870613" y="594010"/>
                </a:cubicBezTo>
                <a:cubicBezTo>
                  <a:pt x="1282020" y="285057"/>
                  <a:pt x="2468444" y="0"/>
                  <a:pt x="24684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20412" y="2657858"/>
            <a:ext cx="2468444" cy="1853721"/>
          </a:xfrm>
          <a:custGeom>
            <a:avLst/>
            <a:gdLst>
              <a:gd name="connsiteX0" fmla="*/ 0 w 2468444"/>
              <a:gd name="connsiteY0" fmla="*/ 1853721 h 1853721"/>
              <a:gd name="connsiteX1" fmla="*/ 870613 w 2468444"/>
              <a:gd name="connsiteY1" fmla="*/ 594010 h 1853721"/>
              <a:gd name="connsiteX2" fmla="*/ 2468444 w 2468444"/>
              <a:gd name="connsiteY2" fmla="*/ 0 h 185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444" h="1853721">
                <a:moveTo>
                  <a:pt x="0" y="1853721"/>
                </a:moveTo>
                <a:cubicBezTo>
                  <a:pt x="229603" y="1378342"/>
                  <a:pt x="459206" y="902963"/>
                  <a:pt x="870613" y="594010"/>
                </a:cubicBezTo>
                <a:cubicBezTo>
                  <a:pt x="1282020" y="285057"/>
                  <a:pt x="2468444" y="0"/>
                  <a:pt x="246844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023056" y="3304616"/>
            <a:ext cx="360000" cy="720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13750799">
            <a:off x="2143162" y="4332353"/>
            <a:ext cx="513461" cy="720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57951">
            <a:off x="383728" y="3847242"/>
            <a:ext cx="292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New degree of freedom to</a:t>
            </a:r>
          </a:p>
          <a:p>
            <a:r>
              <a:rPr lang="en-US" sz="1600" dirty="0" smtClean="0"/>
              <a:t>Increase performance &amp; efficiency</a:t>
            </a:r>
            <a:r>
              <a:rPr lang="en-US" sz="1600" dirty="0"/>
              <a:t> </a:t>
            </a:r>
            <a:r>
              <a:rPr lang="en-US" sz="1600" dirty="0" smtClean="0"/>
              <a:t>by reducing accuracy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8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5" grpId="0" animBg="1"/>
      <p:bldP spid="20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4"/>
          <p:cNvGrpSpPr/>
          <p:nvPr/>
        </p:nvGrpSpPr>
        <p:grpSpPr>
          <a:xfrm>
            <a:off x="214312" y="500063"/>
            <a:ext cx="4321969" cy="2964656"/>
            <a:chOff x="-215900" y="-139700"/>
            <a:chExt cx="6146800" cy="4216400"/>
          </a:xfrm>
        </p:grpSpPr>
        <p:pic>
          <p:nvPicPr>
            <p:cNvPr id="253" name="plane-precis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Picture 25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57" name="Group 257"/>
          <p:cNvGrpSpPr/>
          <p:nvPr/>
        </p:nvGrpSpPr>
        <p:grpSpPr>
          <a:xfrm>
            <a:off x="4607719" y="3580805"/>
            <a:ext cx="4321969" cy="2964656"/>
            <a:chOff x="-215900" y="-139700"/>
            <a:chExt cx="6146800" cy="4216400"/>
          </a:xfrm>
        </p:grpSpPr>
        <p:pic>
          <p:nvPicPr>
            <p:cNvPr id="256" name="plane-approx-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Picture 25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60" name="Group 260"/>
          <p:cNvGrpSpPr/>
          <p:nvPr/>
        </p:nvGrpSpPr>
        <p:grpSpPr>
          <a:xfrm>
            <a:off x="4607719" y="500063"/>
            <a:ext cx="4321969" cy="2964656"/>
            <a:chOff x="-215900" y="-139700"/>
            <a:chExt cx="6146800" cy="4216400"/>
          </a:xfrm>
        </p:grpSpPr>
        <p:pic>
          <p:nvPicPr>
            <p:cNvPr id="259" name="plane-approx-1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Picture 2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grpSp>
        <p:nvGrpSpPr>
          <p:cNvPr id="263" name="Group 263"/>
          <p:cNvGrpSpPr/>
          <p:nvPr/>
        </p:nvGrpSpPr>
        <p:grpSpPr>
          <a:xfrm>
            <a:off x="214312" y="3580805"/>
            <a:ext cx="4321969" cy="2964656"/>
            <a:chOff x="-215900" y="-139700"/>
            <a:chExt cx="6146800" cy="4216400"/>
          </a:xfrm>
        </p:grpSpPr>
        <p:pic>
          <p:nvPicPr>
            <p:cNvPr id="262" name="plane-approx-2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715000" cy="3657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Picture 26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146800" cy="4216400"/>
            </a:xfrm>
            <a:prstGeom prst="rect">
              <a:avLst/>
            </a:prstGeom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2209800" y="6400800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Approved for Public Release, Distribution Unlimited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7361</TotalTime>
  <Words>2996</Words>
  <Application>Microsoft Macintosh PowerPoint</Application>
  <PresentationFormat>On-screen Show (4:3)</PresentationFormat>
  <Paragraphs>457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Report on ISAT/DARPA Workshop on Accuracy Trade-Offs Across the System Stack for Performance and Energy (aka  Approximate Computing)</vt:lpstr>
      <vt:lpstr>Motivation</vt:lpstr>
      <vt:lpstr>What’s fueling better computer systems? (“The Need”)</vt:lpstr>
      <vt:lpstr>ISAT Workshop on Advancing Computer Systems without Technology Progress (April 2012)</vt:lpstr>
      <vt:lpstr>Workshop on Resilient Computing Frameworks (March 2013)</vt:lpstr>
      <vt:lpstr>We might have gotten lucky with modern applications…</vt:lpstr>
      <vt:lpstr>What is “approximate computing”?</vt:lpstr>
      <vt:lpstr>Approximate computing visualization</vt:lpstr>
      <vt:lpstr>PowerPoint Presentation</vt:lpstr>
      <vt:lpstr>PowerPoint Presentation</vt:lpstr>
      <vt:lpstr>PowerPoint Presentation</vt:lpstr>
      <vt:lpstr>PowerPoint Presentation</vt:lpstr>
      <vt:lpstr>Quality of Result (QoR) is core concept</vt:lpstr>
      <vt:lpstr>Approximation is not new </vt:lpstr>
      <vt:lpstr>Potential Improvements of Approximate Computing</vt:lpstr>
      <vt:lpstr>Potential principles</vt:lpstr>
      <vt:lpstr>Technical challenges</vt:lpstr>
      <vt:lpstr>What is equivalent of the end-to-end argument for approximate computing?</vt:lpstr>
      <vt:lpstr>“Ideal” programming model</vt:lpstr>
      <vt:lpstr>A few recent approximate computing efforts</vt:lpstr>
      <vt:lpstr>Neural Algorithmic Transformation</vt:lpstr>
      <vt:lpstr>PowerPoint Presentation</vt:lpstr>
      <vt:lpstr>PowerPoint Presentation</vt:lpstr>
      <vt:lpstr>PowerPoint Presentation</vt:lpstr>
      <vt:lpstr>PowerPoint Presentation</vt:lpstr>
      <vt:lpstr>Neural Acceleration</vt:lpstr>
      <vt:lpstr>Rely: a Language for Quantitative Reliability</vt:lpstr>
      <vt:lpstr>PowerPoint Presentation</vt:lpstr>
      <vt:lpstr>PowerPoint Presentation</vt:lpstr>
      <vt:lpstr>Approximate Computing @ Purdue</vt:lpstr>
      <vt:lpstr>Summary of “The Research”</vt:lpstr>
      <vt:lpstr>Quick summary of the workshop</vt:lpstr>
      <vt:lpstr>Workshop agenda</vt:lpstr>
      <vt:lpstr>Who attended and format</vt:lpstr>
      <vt:lpstr>Applications</vt:lpstr>
      <vt:lpstr>Recurring Points</vt:lpstr>
      <vt:lpstr>A perspective from Joe Cross</vt:lpstr>
      <vt:lpstr>“The Backup”</vt:lpstr>
      <vt:lpstr>Position papers</vt:lpstr>
      <vt:lpstr>Applications</vt:lpstr>
      <vt:lpstr>What Did We Learn From the Application Discussion</vt:lpstr>
      <vt:lpstr>Recurring Points</vt:lpstr>
      <vt:lpstr>Break-out Discussion Themes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Computing and Software</dc:title>
  <dc:creator>James Larus</dc:creator>
  <cp:lastModifiedBy>Luis Ceze</cp:lastModifiedBy>
  <cp:revision>829</cp:revision>
  <dcterms:created xsi:type="dcterms:W3CDTF">2014-02-12T08:35:39Z</dcterms:created>
  <dcterms:modified xsi:type="dcterms:W3CDTF">2014-06-09T17:58:42Z</dcterms:modified>
</cp:coreProperties>
</file>