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728" r:id="rId2"/>
  </p:sldMasterIdLst>
  <p:notesMasterIdLst>
    <p:notesMasterId r:id="rId31"/>
  </p:notesMasterIdLst>
  <p:handoutMasterIdLst>
    <p:handoutMasterId r:id="rId32"/>
  </p:handoutMasterIdLst>
  <p:sldIdLst>
    <p:sldId id="446" r:id="rId3"/>
    <p:sldId id="863" r:id="rId4"/>
    <p:sldId id="864" r:id="rId5"/>
    <p:sldId id="865" r:id="rId6"/>
    <p:sldId id="866" r:id="rId7"/>
    <p:sldId id="867" r:id="rId8"/>
    <p:sldId id="868" r:id="rId9"/>
    <p:sldId id="869" r:id="rId10"/>
    <p:sldId id="870" r:id="rId11"/>
    <p:sldId id="871" r:id="rId12"/>
    <p:sldId id="872" r:id="rId13"/>
    <p:sldId id="873" r:id="rId14"/>
    <p:sldId id="874" r:id="rId15"/>
    <p:sldId id="875" r:id="rId16"/>
    <p:sldId id="876" r:id="rId17"/>
    <p:sldId id="877" r:id="rId18"/>
    <p:sldId id="878" r:id="rId19"/>
    <p:sldId id="879" r:id="rId20"/>
    <p:sldId id="880" r:id="rId21"/>
    <p:sldId id="884" r:id="rId22"/>
    <p:sldId id="881" r:id="rId23"/>
    <p:sldId id="883" r:id="rId24"/>
    <p:sldId id="885" r:id="rId25"/>
    <p:sldId id="886" r:id="rId26"/>
    <p:sldId id="887" r:id="rId27"/>
    <p:sldId id="888" r:id="rId28"/>
    <p:sldId id="889" r:id="rId29"/>
    <p:sldId id="900" r:id="rId30"/>
  </p:sldIdLst>
  <p:sldSz cx="9144000" cy="6858000" type="screen4x3"/>
  <p:notesSz cx="7315200" cy="9601200"/>
  <p:defaultTextStyle>
    <a:defPPr>
      <a:defRPr lang="en-US"/>
    </a:defPPr>
    <a:lvl1pPr algn="ctr"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336699"/>
    <a:srgbClr val="FF33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12" autoAdjust="0"/>
    <p:restoredTop sz="87404" autoAdjust="0"/>
  </p:normalViewPr>
  <p:slideViewPr>
    <p:cSldViewPr>
      <p:cViewPr varScale="1">
        <p:scale>
          <a:sx n="114" d="100"/>
          <a:sy n="114" d="100"/>
        </p:scale>
        <p:origin x="-91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276" y="-11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9426"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l" defTabSz="966788">
              <a:defRPr sz="1200">
                <a:latin typeface="Times New Roman" pitchFamily="18" charset="0"/>
              </a:defRPr>
            </a:lvl1pPr>
          </a:lstStyle>
          <a:p>
            <a:endParaRPr lang="en-US"/>
          </a:p>
        </p:txBody>
      </p:sp>
      <p:sp>
        <p:nvSpPr>
          <p:cNvPr id="359427" name="Rectangle 3"/>
          <p:cNvSpPr>
            <a:spLocks noGrp="1" noChangeArrowheads="1"/>
          </p:cNvSpPr>
          <p:nvPr>
            <p:ph type="dt" sz="quarter" idx="1"/>
          </p:nvPr>
        </p:nvSpPr>
        <p:spPr bwMode="auto">
          <a:xfrm>
            <a:off x="4146550" y="0"/>
            <a:ext cx="3168650" cy="4794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a:defRPr sz="1200">
                <a:latin typeface="Times New Roman" pitchFamily="18" charset="0"/>
              </a:defRPr>
            </a:lvl1pPr>
          </a:lstStyle>
          <a:p>
            <a:endParaRPr lang="en-US"/>
          </a:p>
        </p:txBody>
      </p:sp>
      <p:sp>
        <p:nvSpPr>
          <p:cNvPr id="359428" name="Rectangle 4"/>
          <p:cNvSpPr>
            <a:spLocks noGrp="1" noChangeArrowheads="1"/>
          </p:cNvSpPr>
          <p:nvPr>
            <p:ph type="ftr" sz="quarter" idx="2"/>
          </p:nvPr>
        </p:nvSpPr>
        <p:spPr bwMode="auto">
          <a:xfrm>
            <a:off x="0" y="9121775"/>
            <a:ext cx="3168650" cy="4794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l" defTabSz="966788">
              <a:defRPr sz="1200">
                <a:latin typeface="Times New Roman" pitchFamily="18" charset="0"/>
              </a:defRPr>
            </a:lvl1pPr>
          </a:lstStyle>
          <a:p>
            <a:endParaRPr lang="en-US"/>
          </a:p>
        </p:txBody>
      </p:sp>
      <p:sp>
        <p:nvSpPr>
          <p:cNvPr id="359429" name="Rectangle 5"/>
          <p:cNvSpPr>
            <a:spLocks noGrp="1" noChangeArrowheads="1"/>
          </p:cNvSpPr>
          <p:nvPr>
            <p:ph type="sldNum" sz="quarter" idx="3"/>
          </p:nvPr>
        </p:nvSpPr>
        <p:spPr bwMode="auto">
          <a:xfrm>
            <a:off x="4146550" y="9121775"/>
            <a:ext cx="3168650" cy="4794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a:defRPr sz="1200">
                <a:latin typeface="Times New Roman" pitchFamily="18" charset="0"/>
              </a:defRPr>
            </a:lvl1pPr>
          </a:lstStyle>
          <a:p>
            <a:fld id="{A39C52C6-47CE-468B-B442-C359AB56937F}" type="slidenum">
              <a:rPr lang="en-US"/>
              <a:pPr/>
              <a:t>‹#›</a:t>
            </a:fld>
            <a:endParaRPr lang="en-US"/>
          </a:p>
        </p:txBody>
      </p:sp>
    </p:spTree>
    <p:extLst>
      <p:ext uri="{BB962C8B-B14F-4D97-AF65-F5344CB8AC3E}">
        <p14:creationId xmlns:p14="http://schemas.microsoft.com/office/powerpoint/2010/main" val="3423738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l" defTabSz="966788">
              <a:defRPr sz="1200"/>
            </a:lvl1pPr>
          </a:lstStyle>
          <a:p>
            <a:endParaRPr lang="en-US" altLang="en-US"/>
          </a:p>
        </p:txBody>
      </p:sp>
      <p:sp>
        <p:nvSpPr>
          <p:cNvPr id="91139" name="Rectangle 3"/>
          <p:cNvSpPr>
            <a:spLocks noGrp="1" noChangeArrowheads="1"/>
          </p:cNvSpPr>
          <p:nvPr>
            <p:ph type="dt" idx="1"/>
          </p:nvPr>
        </p:nvSpPr>
        <p:spPr bwMode="auto">
          <a:xfrm>
            <a:off x="4146550" y="0"/>
            <a:ext cx="3168650" cy="4794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a:defRPr sz="1200"/>
            </a:lvl1pPr>
          </a:lstStyle>
          <a:p>
            <a:endParaRPr lang="en-US" altLang="en-US"/>
          </a:p>
        </p:txBody>
      </p:sp>
      <p:sp>
        <p:nvSpPr>
          <p:cNvPr id="46084"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p:spPr>
      </p:sp>
      <p:sp>
        <p:nvSpPr>
          <p:cNvPr id="91141" name="Rectangle 5"/>
          <p:cNvSpPr>
            <a:spLocks noGrp="1" noChangeArrowheads="1"/>
          </p:cNvSpPr>
          <p:nvPr>
            <p:ph type="body" sz="quarter" idx="3"/>
          </p:nvPr>
        </p:nvSpPr>
        <p:spPr bwMode="auto">
          <a:xfrm>
            <a:off x="974725" y="4559300"/>
            <a:ext cx="5365750" cy="432117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1142" name="Rectangle 6"/>
          <p:cNvSpPr>
            <a:spLocks noGrp="1" noChangeArrowheads="1"/>
          </p:cNvSpPr>
          <p:nvPr>
            <p:ph type="ftr" sz="quarter" idx="4"/>
          </p:nvPr>
        </p:nvSpPr>
        <p:spPr bwMode="auto">
          <a:xfrm>
            <a:off x="0" y="9121775"/>
            <a:ext cx="3168650" cy="4794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l" defTabSz="966788">
              <a:defRPr sz="1200"/>
            </a:lvl1pPr>
          </a:lstStyle>
          <a:p>
            <a:endParaRPr lang="en-US" altLang="en-US"/>
          </a:p>
        </p:txBody>
      </p:sp>
      <p:sp>
        <p:nvSpPr>
          <p:cNvPr id="91143" name="Rectangle 7"/>
          <p:cNvSpPr>
            <a:spLocks noGrp="1" noChangeArrowheads="1"/>
          </p:cNvSpPr>
          <p:nvPr>
            <p:ph type="sldNum" sz="quarter" idx="5"/>
          </p:nvPr>
        </p:nvSpPr>
        <p:spPr bwMode="auto">
          <a:xfrm>
            <a:off x="4146550" y="9121775"/>
            <a:ext cx="3168650" cy="4794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a:defRPr sz="1200"/>
            </a:lvl1pPr>
          </a:lstStyle>
          <a:p>
            <a:fld id="{408A7525-1A27-4FED-B55A-EE254E9AA93E}" type="slidenum">
              <a:rPr lang="en-US" altLang="en-US"/>
              <a:pPr/>
              <a:t>‹#›</a:t>
            </a:fld>
            <a:endParaRPr lang="en-US" altLang="en-US"/>
          </a:p>
        </p:txBody>
      </p:sp>
    </p:spTree>
    <p:extLst>
      <p:ext uri="{BB962C8B-B14F-4D97-AF65-F5344CB8AC3E}">
        <p14:creationId xmlns:p14="http://schemas.microsoft.com/office/powerpoint/2010/main" val="3206045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1BD1C728-0E65-4B4A-8A76-D76FBC643F3F}" type="slidenum">
              <a:rPr lang="en-US" altLang="en-US"/>
              <a:pPr/>
              <a:t>1</a:t>
            </a:fld>
            <a:endParaRPr lang="en-US" altLang="en-US"/>
          </a:p>
        </p:txBody>
      </p:sp>
      <p:sp>
        <p:nvSpPr>
          <p:cNvPr id="47107" name="Rectangle 2"/>
          <p:cNvSpPr>
            <a:spLocks noGrp="1" noRot="1" noChangeAspect="1" noChangeArrowheads="1" noTextEdit="1"/>
          </p:cNvSpPr>
          <p:nvPr>
            <p:ph type="sldImg"/>
          </p:nvPr>
        </p:nvSpPr>
        <p:spPr>
          <a:xfrm>
            <a:off x="1257300" y="720725"/>
            <a:ext cx="4800600" cy="3600450"/>
          </a:xfrm>
          <a:ln/>
        </p:spPr>
      </p:sp>
      <p:sp>
        <p:nvSpPr>
          <p:cNvPr id="47108" name="Rectangle 3"/>
          <p:cNvSpPr>
            <a:spLocks noGrp="1" noChangeArrowheads="1"/>
          </p:cNvSpPr>
          <p:nvPr>
            <p:ph type="body" idx="1"/>
          </p:nvPr>
        </p:nvSpPr>
        <p:spPr>
          <a:xfrm>
            <a:off x="973138" y="4560888"/>
            <a:ext cx="5368925" cy="4319587"/>
          </a:xfrm>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AC65A68B-5D0A-AC4E-ABB3-229A0F08F61A}"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79581B7-6D67-1E42-BE45-CF0DE3310F32}" type="slidenum">
              <a:rPr lang="en-GB">
                <a:solidFill>
                  <a:prstClr val="black"/>
                </a:solidFill>
              </a:rPr>
              <a:pPr/>
              <a:t>2</a:t>
            </a:fld>
            <a:endParaRPr lang="en-GB">
              <a:solidFill>
                <a:prstClr val="black"/>
              </a:solidFill>
            </a:endParaRPr>
          </a:p>
        </p:txBody>
      </p:sp>
      <p:sp>
        <p:nvSpPr>
          <p:cNvPr id="1548290" name="Text Box 2"/>
          <p:cNvSpPr txBox="1">
            <a:spLocks noGrp="1" noRot="1" noChangeAspect="1" noChangeArrowheads="1" noTextEdit="1"/>
          </p:cNvSpPr>
          <p:nvPr>
            <p:ph type="sldImg"/>
          </p:nvPr>
        </p:nvSpPr>
        <p:spPr>
          <a:xfrm>
            <a:off x="1258888" y="730250"/>
            <a:ext cx="4799012" cy="3598863"/>
          </a:xfrm>
        </p:spPr>
      </p:sp>
      <p:sp>
        <p:nvSpPr>
          <p:cNvPr id="1548291" name="Text Box 3"/>
          <p:cNvSpPr txBox="1">
            <a:spLocks noGrp="1" noChangeArrowheads="1"/>
          </p:cNvSpPr>
          <p:nvPr>
            <p:ph type="body" idx="1"/>
          </p:nvPr>
        </p:nvSpPr>
        <p:spPr>
          <a:xfrm>
            <a:off x="731853" y="4560899"/>
            <a:ext cx="5851497" cy="4239107"/>
          </a:xfrm>
          <a:noFill/>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5370CC-60F9-AD49-BDB8-371670C842F9}" type="slidenum">
              <a:rPr lang="en-CA" smtClean="0">
                <a:solidFill>
                  <a:prstClr val="black"/>
                </a:solidFill>
              </a:rPr>
              <a:pPr/>
              <a:t>7</a:t>
            </a:fld>
            <a:endParaRPr lang="en-CA">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C89D1A8-404D-DA4A-9708-A7D1B9505A59}" type="slidenum">
              <a:rPr lang="en-GB">
                <a:solidFill>
                  <a:prstClr val="black"/>
                </a:solidFill>
              </a:rPr>
              <a:pPr/>
              <a:t>8</a:t>
            </a:fld>
            <a:endParaRPr lang="en-GB">
              <a:solidFill>
                <a:prstClr val="black"/>
              </a:solidFill>
            </a:endParaRPr>
          </a:p>
        </p:txBody>
      </p:sp>
      <p:sp>
        <p:nvSpPr>
          <p:cNvPr id="1558530" name="Text Box 2"/>
          <p:cNvSpPr txBox="1">
            <a:spLocks noGrp="1" noRot="1" noChangeAspect="1" noChangeArrowheads="1" noTextEdit="1"/>
          </p:cNvSpPr>
          <p:nvPr>
            <p:ph type="sldImg"/>
          </p:nvPr>
        </p:nvSpPr>
        <p:spPr>
          <a:xfrm>
            <a:off x="1258888" y="730250"/>
            <a:ext cx="4799012" cy="3598863"/>
          </a:xfrm>
        </p:spPr>
      </p:sp>
      <p:sp>
        <p:nvSpPr>
          <p:cNvPr id="1558531" name="Text Box 3"/>
          <p:cNvSpPr txBox="1">
            <a:spLocks noGrp="1" noChangeArrowheads="1"/>
          </p:cNvSpPr>
          <p:nvPr>
            <p:ph type="body" idx="1"/>
          </p:nvPr>
        </p:nvSpPr>
        <p:spPr>
          <a:xfrm>
            <a:off x="731853" y="4560899"/>
            <a:ext cx="5851497" cy="4239107"/>
          </a:xfrm>
          <a:noFill/>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5370CC-60F9-AD49-BDB8-371670C842F9}" type="slidenum">
              <a:rPr lang="en-CA" smtClean="0"/>
              <a:pPr/>
              <a:t>12</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a:lstStyle/>
          <a:p>
            <a:endParaRPr lang="en-US" dirty="0"/>
          </a:p>
        </p:txBody>
      </p:sp>
      <p:sp>
        <p:nvSpPr>
          <p:cNvPr id="89092" name="Slide Number Placeholder 3"/>
          <p:cNvSpPr>
            <a:spLocks noGrp="1"/>
          </p:cNvSpPr>
          <p:nvPr>
            <p:ph type="sldNum" sz="quarter" idx="5"/>
          </p:nvPr>
        </p:nvSpPr>
        <p:spPr bwMode="auto">
          <a:noFill/>
          <a:ln>
            <a:miter lim="800000"/>
            <a:headEnd/>
            <a:tailEnd/>
          </a:ln>
        </p:spPr>
        <p:txBody>
          <a:bodyPr/>
          <a:lstStyle/>
          <a:p>
            <a:fld id="{9C0871F8-81FD-7D4D-BF3C-AE646B16BA3B}" type="slidenum">
              <a:rPr lang="en-US"/>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a:lstStyle/>
          <a:p>
            <a:r>
              <a:rPr lang="en-US" smtClean="0"/>
              <a:t>\</a:t>
            </a:r>
            <a:endParaRPr lang="en-US" dirty="0"/>
          </a:p>
        </p:txBody>
      </p:sp>
      <p:sp>
        <p:nvSpPr>
          <p:cNvPr id="90116" name="Slide Number Placeholder 3"/>
          <p:cNvSpPr>
            <a:spLocks noGrp="1"/>
          </p:cNvSpPr>
          <p:nvPr>
            <p:ph type="sldNum" sz="quarter" idx="5"/>
          </p:nvPr>
        </p:nvSpPr>
        <p:spPr bwMode="auto">
          <a:noFill/>
          <a:ln>
            <a:miter lim="800000"/>
            <a:headEnd/>
            <a:tailEnd/>
          </a:ln>
        </p:spPr>
        <p:txBody>
          <a:bodyPr/>
          <a:lstStyle/>
          <a:p>
            <a:fld id="{5A04E12C-0221-0542-9D70-BDC7B6A6180C}" type="slidenum">
              <a:rPr lang="en-US"/>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a:lstStyle/>
          <a:p>
            <a:r>
              <a:rPr lang="en-US" dirty="0" smtClean="0"/>
              <a:t>The next current </a:t>
            </a:r>
            <a:r>
              <a:rPr lang="en-US" dirty="0"/>
              <a:t>example I have is the Intel Polaris prototype.  This is an 80-core prototype that connects cores via a 2-D grid or mesh network.  I’ve highlighted the mesh in white on the die photo.  At each intersection in the mesh, there is a router.  The router makes decisions about how messages travel through the network.  If you look at the blown up photo of one of the 80 tiles, you can see that the router occupies roughly 25% of the area of a tile.   Significant area and power will be devoted to the on-chip network in future designs so it is crucial that we utilize this area efficiently for high performing solutions. </a:t>
            </a:r>
            <a:r>
              <a:rPr lang="en-US" dirty="0" smtClean="0"/>
              <a:t> </a:t>
            </a:r>
          </a:p>
        </p:txBody>
      </p:sp>
      <p:sp>
        <p:nvSpPr>
          <p:cNvPr id="91140" name="Slide Number Placeholder 3"/>
          <p:cNvSpPr>
            <a:spLocks noGrp="1"/>
          </p:cNvSpPr>
          <p:nvPr>
            <p:ph type="sldNum" sz="quarter" idx="5"/>
          </p:nvPr>
        </p:nvSpPr>
        <p:spPr bwMode="auto">
          <a:noFill/>
          <a:ln>
            <a:miter lim="800000"/>
            <a:headEnd/>
            <a:tailEnd/>
          </a:ln>
        </p:spPr>
        <p:txBody>
          <a:bodyPr/>
          <a:lstStyle/>
          <a:p>
            <a:fld id="{73A9D39D-0D9C-8645-B20E-3AAA0F448E1D}" type="slidenum">
              <a:rPr lang="en-US"/>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Amount of traffic network can accept</a:t>
            </a:r>
            <a:r>
              <a:rPr lang="en-US" baseline="0" dirty="0" smtClean="0"/>
              <a:t> before all message start to experience very high latencies</a:t>
            </a:r>
          </a:p>
          <a:p>
            <a:r>
              <a:rPr lang="en-US" baseline="0" dirty="0" smtClean="0"/>
              <a:t>Theoretical lower bound on latency (zero load latency) and upper bound on throughput – topology, routing, flow control all impact these as we will see in coming weeks.  </a:t>
            </a:r>
            <a:endParaRPr lang="en-US" dirty="0"/>
          </a:p>
        </p:txBody>
      </p:sp>
      <p:sp>
        <p:nvSpPr>
          <p:cNvPr id="4" name="Slide Number Placeholder 3"/>
          <p:cNvSpPr>
            <a:spLocks noGrp="1"/>
          </p:cNvSpPr>
          <p:nvPr>
            <p:ph type="sldNum" sz="quarter" idx="10"/>
          </p:nvPr>
        </p:nvSpPr>
        <p:spPr/>
        <p:txBody>
          <a:bodyPr/>
          <a:lstStyle/>
          <a:p>
            <a:fld id="{C15370CC-60F9-AD49-BDB8-371670C842F9}" type="slidenum">
              <a:rPr lang="en-CA" smtClean="0"/>
              <a:pPr/>
              <a:t>18</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2275" y="228600"/>
            <a:ext cx="2143125"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228600"/>
            <a:ext cx="6276975"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smtClean="0"/>
          </a:p>
        </p:txBody>
      </p:sp>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CA" smtClean="0"/>
              <a:t>Click to edit Master title style</a:t>
            </a:r>
            <a:endParaRPr lang="en-US"/>
          </a:p>
        </p:txBody>
      </p:sp>
      <p:sp>
        <p:nvSpPr>
          <p:cNvPr id="3" name="Chart Placeholder 2"/>
          <p:cNvSpPr>
            <a:spLocks noGrp="1"/>
          </p:cNvSpPr>
          <p:nvPr>
            <p:ph type="chart" idx="1"/>
          </p:nvPr>
        </p:nvSpPr>
        <p:spPr>
          <a:xfrm>
            <a:off x="457200" y="1719263"/>
            <a:ext cx="8229600" cy="4411662"/>
          </a:xfrm>
        </p:spPr>
        <p:txBody>
          <a:bodyPr/>
          <a:lstStyle/>
          <a:p>
            <a:endParaRPr lang="en-US"/>
          </a:p>
        </p:txBody>
      </p:sp>
      <p:sp>
        <p:nvSpPr>
          <p:cNvPr id="4" name="Date Placeholder 3"/>
          <p:cNvSpPr>
            <a:spLocks noGrp="1"/>
          </p:cNvSpPr>
          <p:nvPr>
            <p:ph type="dt" sz="half" idx="10"/>
          </p:nvPr>
        </p:nvSpPr>
        <p:spPr>
          <a:xfrm>
            <a:off x="457200" y="6248400"/>
            <a:ext cx="2133600" cy="457200"/>
          </a:xfrm>
          <a:prstGeom prst="rect">
            <a:avLst/>
          </a:prstGeom>
        </p:spPr>
        <p:txBody>
          <a:bodyPr/>
          <a:lstStyle>
            <a:lvl1pPr>
              <a:defRPr/>
            </a:lvl1pPr>
          </a:lstStyle>
          <a:p>
            <a:r>
              <a:rPr lang="en-CA" smtClean="0">
                <a:solidFill>
                  <a:prstClr val="black">
                    <a:tint val="75000"/>
                  </a:prstClr>
                </a:solidFill>
              </a:rPr>
              <a:t>Enright Jerger</a:t>
            </a:r>
            <a:endParaRPr lang="en-US">
              <a:solidFill>
                <a:prstClr val="black">
                  <a:tint val="75000"/>
                </a:prstClr>
              </a:solidFill>
            </a:endParaRPr>
          </a:p>
        </p:txBody>
      </p:sp>
      <p:sp>
        <p:nvSpPr>
          <p:cNvPr id="5" name="Footer Placeholder 4"/>
          <p:cNvSpPr>
            <a:spLocks noGrp="1"/>
          </p:cNvSpPr>
          <p:nvPr>
            <p:ph type="ftr" sz="quarter" idx="11"/>
          </p:nvPr>
        </p:nvSpPr>
        <p:spPr>
          <a:xfrm>
            <a:off x="2895600" y="6248400"/>
            <a:ext cx="3276600" cy="457200"/>
          </a:xfrm>
          <a:prstGeom prst="rect">
            <a:avLst/>
          </a:prstGeom>
        </p:spPr>
        <p:txBody>
          <a:bodyPr/>
          <a:lstStyle>
            <a:lvl1pPr>
              <a:defRPr/>
            </a:lvl1pPr>
          </a:lstStyle>
          <a:p>
            <a:r>
              <a:rPr lang="en-US" smtClean="0">
                <a:solidFill>
                  <a:prstClr val="black">
                    <a:tint val="75000"/>
                  </a:prstClr>
                </a:solidFill>
              </a:rPr>
              <a:t>OCN: Introduction</a:t>
            </a:r>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248400"/>
            <a:ext cx="2133600" cy="457200"/>
          </a:xfrm>
          <a:prstGeom prst="rect">
            <a:avLst/>
          </a:prstGeom>
        </p:spPr>
        <p:txBody>
          <a:bodyPr/>
          <a:lstStyle>
            <a:lvl1pPr>
              <a:defRPr smtClean="0"/>
            </a:lvl1pPr>
          </a:lstStyle>
          <a:p>
            <a:fld id="{F38937C4-C3B0-4C42-9779-175BA36BF7E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5857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19200"/>
            <a:ext cx="4191000" cy="48768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219200"/>
            <a:ext cx="4191000" cy="48768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342900" y="228600"/>
            <a:ext cx="8458200" cy="609600"/>
          </a:xfrm>
          <a:prstGeom prst="rect">
            <a:avLst/>
          </a:prstGeom>
          <a:noFill/>
          <a:ln w="50800">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43" name="Rectangle 3"/>
          <p:cNvSpPr>
            <a:spLocks noGrp="1" noChangeArrowheads="1"/>
          </p:cNvSpPr>
          <p:nvPr>
            <p:ph type="body" idx="1"/>
          </p:nvPr>
        </p:nvSpPr>
        <p:spPr bwMode="auto">
          <a:xfrm>
            <a:off x="381000" y="12192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a:p>
            <a:pPr lvl="4"/>
            <a:endParaRPr lang="en-US" altLang="en-US" dirty="0" smtClean="0"/>
          </a:p>
        </p:txBody>
      </p:sp>
      <p:sp>
        <p:nvSpPr>
          <p:cNvPr id="1037" name="Text Box 13"/>
          <p:cNvSpPr txBox="1">
            <a:spLocks noChangeArrowheads="1"/>
          </p:cNvSpPr>
          <p:nvPr userDrawn="1"/>
        </p:nvSpPr>
        <p:spPr bwMode="auto">
          <a:xfrm>
            <a:off x="8077200" y="6400800"/>
            <a:ext cx="1219200" cy="461665"/>
          </a:xfrm>
          <a:prstGeom prst="rect">
            <a:avLst/>
          </a:prstGeom>
          <a:noFill/>
          <a:ln w="9525">
            <a:noFill/>
            <a:miter lim="800000"/>
            <a:headEnd/>
            <a:tailEnd/>
          </a:ln>
          <a:effectLst/>
        </p:spPr>
        <p:txBody>
          <a:bodyPr>
            <a:spAutoFit/>
          </a:bodyPr>
          <a:lstStyle/>
          <a:p>
            <a:pPr>
              <a:spcBef>
                <a:spcPct val="50000"/>
              </a:spcBef>
              <a:defRPr/>
            </a:pPr>
            <a:r>
              <a:rPr lang="en-US" sz="1200" b="1" dirty="0">
                <a:solidFill>
                  <a:srgbClr val="336699"/>
                </a:solidFill>
                <a:latin typeface="Comic Sans MS" pitchFamily="66" charset="0"/>
              </a:rPr>
              <a:t>Lecture </a:t>
            </a:r>
            <a:r>
              <a:rPr lang="en-US" sz="1200" b="1" dirty="0" smtClean="0">
                <a:solidFill>
                  <a:srgbClr val="336699"/>
                </a:solidFill>
                <a:latin typeface="Comic Sans MS" pitchFamily="66" charset="0"/>
              </a:rPr>
              <a:t>16</a:t>
            </a:r>
            <a:br>
              <a:rPr lang="en-US" sz="1200" b="1" dirty="0" smtClean="0">
                <a:solidFill>
                  <a:srgbClr val="336699"/>
                </a:solidFill>
                <a:latin typeface="Comic Sans MS" pitchFamily="66" charset="0"/>
              </a:rPr>
            </a:br>
            <a:r>
              <a:rPr lang="en-US" sz="1200" b="1" dirty="0" smtClean="0">
                <a:solidFill>
                  <a:srgbClr val="336699"/>
                </a:solidFill>
                <a:latin typeface="Comic Sans MS" pitchFamily="66" charset="0"/>
              </a:rPr>
              <a:t>Slide </a:t>
            </a:r>
            <a:fld id="{A08D4D4F-4AD5-49E7-AC6F-A63FCC3C349D}" type="slidenum">
              <a:rPr lang="en-US" altLang="en-US" sz="1200" b="1">
                <a:solidFill>
                  <a:srgbClr val="336699"/>
                </a:solidFill>
                <a:latin typeface="Comic Sans MS" pitchFamily="66" charset="0"/>
              </a:rPr>
              <a:pPr>
                <a:spcBef>
                  <a:spcPct val="50000"/>
                </a:spcBef>
                <a:defRPr/>
              </a:pPr>
              <a:t>‹#›</a:t>
            </a:fld>
            <a:r>
              <a:rPr lang="en-US" sz="1200" b="1" dirty="0">
                <a:solidFill>
                  <a:srgbClr val="336699"/>
                </a:solidFill>
                <a:latin typeface="Comic Sans MS" pitchFamily="66" charset="0"/>
              </a:rPr>
              <a:t> </a:t>
            </a:r>
          </a:p>
        </p:txBody>
      </p:sp>
      <p:sp>
        <p:nvSpPr>
          <p:cNvPr id="1038" name="Text Box 14"/>
          <p:cNvSpPr txBox="1">
            <a:spLocks noChangeArrowheads="1"/>
          </p:cNvSpPr>
          <p:nvPr userDrawn="1"/>
        </p:nvSpPr>
        <p:spPr bwMode="auto">
          <a:xfrm>
            <a:off x="-76200" y="6553200"/>
            <a:ext cx="1219200" cy="274638"/>
          </a:xfrm>
          <a:prstGeom prst="rect">
            <a:avLst/>
          </a:prstGeom>
          <a:noFill/>
          <a:ln w="9525">
            <a:noFill/>
            <a:miter lim="800000"/>
            <a:headEnd/>
            <a:tailEnd/>
          </a:ln>
          <a:effectLst/>
        </p:spPr>
        <p:txBody>
          <a:bodyPr>
            <a:spAutoFit/>
          </a:bodyPr>
          <a:lstStyle/>
          <a:p>
            <a:pPr>
              <a:spcBef>
                <a:spcPct val="50000"/>
              </a:spcBef>
              <a:defRPr/>
            </a:pPr>
            <a:r>
              <a:rPr lang="en-US" sz="1200" b="1" dirty="0" smtClean="0">
                <a:solidFill>
                  <a:srgbClr val="336699"/>
                </a:solidFill>
                <a:latin typeface="Comic Sans MS" pitchFamily="66" charset="0"/>
              </a:rPr>
              <a:t>ECE</a:t>
            </a:r>
            <a:r>
              <a:rPr lang="en-US" sz="1200" b="1" baseline="0" dirty="0" smtClean="0">
                <a:solidFill>
                  <a:srgbClr val="336699"/>
                </a:solidFill>
                <a:latin typeface="Comic Sans MS" pitchFamily="66" charset="0"/>
              </a:rPr>
              <a:t> 1755</a:t>
            </a:r>
            <a:endParaRPr lang="en-US" sz="1200" b="1" dirty="0">
              <a:solidFill>
                <a:srgbClr val="336699"/>
              </a:solidFill>
              <a:latin typeface="Comic Sans MS" pitchFamily="66"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727" r:id="rId14"/>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Comic Sans MS" pitchFamily="66" charset="0"/>
        </a:defRPr>
      </a:lvl2pPr>
      <a:lvl3pPr algn="ctr" rtl="0" eaLnBrk="0" fontAlgn="base" hangingPunct="0">
        <a:spcBef>
          <a:spcPct val="0"/>
        </a:spcBef>
        <a:spcAft>
          <a:spcPct val="0"/>
        </a:spcAft>
        <a:defRPr sz="3600">
          <a:solidFill>
            <a:srgbClr val="003399"/>
          </a:solidFill>
          <a:latin typeface="Comic Sans MS" pitchFamily="66" charset="0"/>
        </a:defRPr>
      </a:lvl3pPr>
      <a:lvl4pPr algn="ctr" rtl="0" eaLnBrk="0" fontAlgn="base" hangingPunct="0">
        <a:spcBef>
          <a:spcPct val="0"/>
        </a:spcBef>
        <a:spcAft>
          <a:spcPct val="0"/>
        </a:spcAft>
        <a:defRPr sz="3600">
          <a:solidFill>
            <a:srgbClr val="003399"/>
          </a:solidFill>
          <a:latin typeface="Comic Sans MS" pitchFamily="66" charset="0"/>
        </a:defRPr>
      </a:lvl4pPr>
      <a:lvl5pPr algn="ctr" rtl="0" eaLnBrk="0" fontAlgn="base" hangingPunct="0">
        <a:spcBef>
          <a:spcPct val="0"/>
        </a:spcBef>
        <a:spcAft>
          <a:spcPct val="0"/>
        </a:spcAft>
        <a:defRPr sz="3600">
          <a:solidFill>
            <a:srgbClr val="003399"/>
          </a:solidFill>
          <a:latin typeface="Comic Sans MS" pitchFamily="66" charset="0"/>
        </a:defRPr>
      </a:lvl5pPr>
      <a:lvl6pPr marL="457200" algn="ctr" rtl="0" eaLnBrk="0" fontAlgn="base" hangingPunct="0">
        <a:spcBef>
          <a:spcPct val="0"/>
        </a:spcBef>
        <a:spcAft>
          <a:spcPct val="0"/>
        </a:spcAft>
        <a:defRPr sz="3600">
          <a:solidFill>
            <a:srgbClr val="003399"/>
          </a:solidFill>
          <a:latin typeface="Comic Sans MS" pitchFamily="66" charset="0"/>
        </a:defRPr>
      </a:lvl6pPr>
      <a:lvl7pPr marL="914400" algn="ctr" rtl="0" eaLnBrk="0" fontAlgn="base" hangingPunct="0">
        <a:spcBef>
          <a:spcPct val="0"/>
        </a:spcBef>
        <a:spcAft>
          <a:spcPct val="0"/>
        </a:spcAft>
        <a:defRPr sz="3600">
          <a:solidFill>
            <a:srgbClr val="003399"/>
          </a:solidFill>
          <a:latin typeface="Comic Sans MS" pitchFamily="66" charset="0"/>
        </a:defRPr>
      </a:lvl7pPr>
      <a:lvl8pPr marL="1371600" algn="ctr" rtl="0" eaLnBrk="0" fontAlgn="base" hangingPunct="0">
        <a:spcBef>
          <a:spcPct val="0"/>
        </a:spcBef>
        <a:spcAft>
          <a:spcPct val="0"/>
        </a:spcAft>
        <a:defRPr sz="3600">
          <a:solidFill>
            <a:srgbClr val="003399"/>
          </a:solidFill>
          <a:latin typeface="Comic Sans MS" pitchFamily="66" charset="0"/>
        </a:defRPr>
      </a:lvl8pPr>
      <a:lvl9pPr marL="1828800" algn="ctr" rtl="0" eaLnBrk="0" fontAlgn="base" hangingPunct="0">
        <a:spcBef>
          <a:spcPct val="0"/>
        </a:spcBef>
        <a:spcAft>
          <a:spcPct val="0"/>
        </a:spcAft>
        <a:defRPr sz="3600">
          <a:solidFill>
            <a:srgbClr val="003399"/>
          </a:solidFill>
          <a:latin typeface="Comic Sans MS" pitchFamily="66" charset="0"/>
        </a:defRPr>
      </a:lvl9pPr>
    </p:titleStyle>
    <p:bodyStyle>
      <a:lvl1pPr marL="190500" indent="-190500" algn="l" rtl="0" eaLnBrk="0" fontAlgn="base" hangingPunct="0">
        <a:lnSpc>
          <a:spcPts val="2400"/>
        </a:lnSpc>
        <a:spcBef>
          <a:spcPts val="1500"/>
        </a:spcBef>
        <a:spcAft>
          <a:spcPct val="0"/>
        </a:spcAft>
        <a:buSzPct val="80000"/>
        <a:buChar char="•"/>
        <a:defRPr sz="2600">
          <a:solidFill>
            <a:schemeClr val="tx1"/>
          </a:solidFill>
          <a:latin typeface="Calibri" pitchFamily="34" charset="0"/>
          <a:ea typeface="+mn-ea"/>
          <a:cs typeface="+mn-cs"/>
        </a:defRPr>
      </a:lvl1pPr>
      <a:lvl2pPr marL="682625" indent="-344488" algn="l" rtl="0" eaLnBrk="0" fontAlgn="base" hangingPunct="0">
        <a:lnSpc>
          <a:spcPts val="2200"/>
        </a:lnSpc>
        <a:spcBef>
          <a:spcPts val="700"/>
        </a:spcBef>
        <a:spcAft>
          <a:spcPct val="0"/>
        </a:spcAft>
        <a:buClr>
          <a:srgbClr val="003399"/>
        </a:buClr>
        <a:buSzPct val="80000"/>
        <a:buFont typeface="ZapfDingbats" pitchFamily="82" charset="2"/>
        <a:buChar char="r"/>
        <a:defRPr sz="2400">
          <a:solidFill>
            <a:schemeClr val="tx1"/>
          </a:solidFill>
          <a:latin typeface="Calibri" pitchFamily="34" charset="0"/>
        </a:defRPr>
      </a:lvl2pPr>
      <a:lvl3pPr marL="1087438" indent="-290513" algn="l" rtl="0" eaLnBrk="0" fontAlgn="base" hangingPunct="0">
        <a:lnSpc>
          <a:spcPts val="2000"/>
        </a:lnSpc>
        <a:spcBef>
          <a:spcPts val="500"/>
        </a:spcBef>
        <a:spcAft>
          <a:spcPct val="0"/>
        </a:spcAft>
        <a:buClr>
          <a:srgbClr val="003399"/>
        </a:buClr>
        <a:buSzPct val="80000"/>
        <a:buFont typeface="ZapfDingbats" pitchFamily="82" charset="2"/>
        <a:buChar char="m"/>
        <a:defRPr sz="2200">
          <a:solidFill>
            <a:schemeClr val="tx1"/>
          </a:solidFill>
          <a:latin typeface="Calibri" pitchFamily="34" charset="0"/>
        </a:defRPr>
      </a:lvl3pPr>
      <a:lvl4pPr marL="1482725" indent="-280988" algn="l" rtl="0" eaLnBrk="0" fontAlgn="base" hangingPunct="0">
        <a:lnSpc>
          <a:spcPts val="2000"/>
        </a:lnSpc>
        <a:spcBef>
          <a:spcPts val="700"/>
        </a:spcBef>
        <a:spcAft>
          <a:spcPct val="0"/>
        </a:spcAft>
        <a:buClr>
          <a:srgbClr val="003399"/>
        </a:buClr>
        <a:buSzPct val="80000"/>
        <a:buFont typeface="ZapfDingbats" pitchFamily="82" charset="2"/>
        <a:buChar char="q"/>
        <a:defRPr sz="2200">
          <a:solidFill>
            <a:schemeClr val="tx1"/>
          </a:solidFill>
          <a:latin typeface="Calibri" pitchFamily="34" charset="0"/>
        </a:defRPr>
      </a:lvl4pPr>
      <a:lvl5pPr marL="1944688" indent="-290513" algn="l" rtl="0" eaLnBrk="0" fontAlgn="base" hangingPunct="0">
        <a:lnSpc>
          <a:spcPct val="50000"/>
        </a:lnSpc>
        <a:spcBef>
          <a:spcPct val="50000"/>
        </a:spcBef>
        <a:spcAft>
          <a:spcPct val="0"/>
        </a:spcAft>
        <a:buClr>
          <a:srgbClr val="003399"/>
        </a:buClr>
        <a:buSzPct val="80000"/>
        <a:buFont typeface="ZapfDingbats" pitchFamily="82" charset="2"/>
        <a:buChar char="q"/>
        <a:defRPr sz="2200">
          <a:solidFill>
            <a:schemeClr val="tx1"/>
          </a:solidFill>
          <a:latin typeface="Calibri" pitchFamily="34" charset="0"/>
        </a:defRPr>
      </a:lvl5pPr>
      <a:lvl6pPr marL="2401888" indent="-290513" algn="l" rtl="0" eaLnBrk="0" fontAlgn="base" hangingPunct="0">
        <a:lnSpc>
          <a:spcPct val="50000"/>
        </a:lnSpc>
        <a:spcBef>
          <a:spcPct val="50000"/>
        </a:spcBef>
        <a:spcAft>
          <a:spcPct val="0"/>
        </a:spcAft>
        <a:buClr>
          <a:srgbClr val="003399"/>
        </a:buClr>
        <a:buSzPct val="80000"/>
        <a:buFont typeface="ZapfDingbats" pitchFamily="82" charset="2"/>
        <a:buChar char="q"/>
        <a:defRPr sz="2200">
          <a:solidFill>
            <a:schemeClr val="tx1"/>
          </a:solidFill>
          <a:latin typeface="+mn-lt"/>
        </a:defRPr>
      </a:lvl6pPr>
      <a:lvl7pPr marL="2859088" indent="-290513" algn="l" rtl="0" eaLnBrk="0" fontAlgn="base" hangingPunct="0">
        <a:lnSpc>
          <a:spcPct val="50000"/>
        </a:lnSpc>
        <a:spcBef>
          <a:spcPct val="50000"/>
        </a:spcBef>
        <a:spcAft>
          <a:spcPct val="0"/>
        </a:spcAft>
        <a:buClr>
          <a:srgbClr val="003399"/>
        </a:buClr>
        <a:buSzPct val="80000"/>
        <a:buFont typeface="ZapfDingbats" pitchFamily="82" charset="2"/>
        <a:buChar char="q"/>
        <a:defRPr sz="2200">
          <a:solidFill>
            <a:schemeClr val="tx1"/>
          </a:solidFill>
          <a:latin typeface="+mn-lt"/>
        </a:defRPr>
      </a:lvl7pPr>
      <a:lvl8pPr marL="3316288" indent="-290513" algn="l" rtl="0" eaLnBrk="0" fontAlgn="base" hangingPunct="0">
        <a:lnSpc>
          <a:spcPct val="50000"/>
        </a:lnSpc>
        <a:spcBef>
          <a:spcPct val="50000"/>
        </a:spcBef>
        <a:spcAft>
          <a:spcPct val="0"/>
        </a:spcAft>
        <a:buClr>
          <a:srgbClr val="003399"/>
        </a:buClr>
        <a:buSzPct val="80000"/>
        <a:buFont typeface="ZapfDingbats" pitchFamily="82" charset="2"/>
        <a:buChar char="q"/>
        <a:defRPr sz="2200">
          <a:solidFill>
            <a:schemeClr val="tx1"/>
          </a:solidFill>
          <a:latin typeface="+mn-lt"/>
        </a:defRPr>
      </a:lvl8pPr>
      <a:lvl9pPr marL="3773488" indent="-290513" algn="l" rtl="0" eaLnBrk="0" fontAlgn="base" hangingPunct="0">
        <a:lnSpc>
          <a:spcPct val="50000"/>
        </a:lnSpc>
        <a:spcBef>
          <a:spcPct val="50000"/>
        </a:spcBef>
        <a:spcAft>
          <a:spcPct val="0"/>
        </a:spcAft>
        <a:buClr>
          <a:srgbClr val="003399"/>
        </a:buClr>
        <a:buSzPct val="80000"/>
        <a:buFont typeface="ZapfDingbats" pitchFamily="82" charset="2"/>
        <a:buChar char="q"/>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9762"/>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90600"/>
            <a:ext cx="8229600" cy="5410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8553779"/>
      </p:ext>
    </p:extLst>
  </p:cSld>
  <p:clrMap bg1="lt1" tx1="dk1" bg2="lt2" tx2="dk2" accent1="accent1" accent2="accent2" accent3="accent3" accent4="accent4" accent5="accent5" accent6="accent6" hlink="hlink" folHlink="folHlink"/>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3200" b="1" kern="1200">
          <a:solidFill>
            <a:srgbClr val="1F497D"/>
          </a:solidFill>
          <a:latin typeface="Arial Narrow"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b="1" kern="1200">
          <a:solidFill>
            <a:schemeClr val="tx1"/>
          </a:solidFill>
          <a:latin typeface="Arial Narrow" pitchFamily="34" charset="0"/>
          <a:ea typeface="+mn-ea"/>
          <a:cs typeface="+mn-cs"/>
        </a:defRPr>
      </a:lvl1pPr>
      <a:lvl2pPr marL="742950" indent="-285750" algn="l" defTabSz="914400" rtl="0" eaLnBrk="1" latinLnBrk="0" hangingPunct="1">
        <a:spcBef>
          <a:spcPct val="20000"/>
        </a:spcBef>
        <a:buFont typeface="Arial" pitchFamily="34" charset="0"/>
        <a:buChar char="–"/>
        <a:defRPr sz="2400" b="1" kern="1200">
          <a:solidFill>
            <a:schemeClr val="tx1"/>
          </a:solidFill>
          <a:latin typeface="Arial Narrow" pitchFamily="34" charset="0"/>
          <a:ea typeface="+mn-ea"/>
          <a:cs typeface="+mn-cs"/>
        </a:defRPr>
      </a:lvl2pPr>
      <a:lvl3pPr marL="1143000" indent="-228600" algn="l" defTabSz="914400" rtl="0" eaLnBrk="1" latinLnBrk="0" hangingPunct="1">
        <a:spcBef>
          <a:spcPct val="20000"/>
        </a:spcBef>
        <a:buFont typeface="Arial" pitchFamily="34" charset="0"/>
        <a:buChar char="•"/>
        <a:defRPr sz="2200" b="1" kern="1200">
          <a:solidFill>
            <a:schemeClr val="tx1"/>
          </a:solidFill>
          <a:latin typeface="Arial Narrow" pitchFamily="34" charset="0"/>
          <a:ea typeface="+mn-ea"/>
          <a:cs typeface="+mn-cs"/>
        </a:defRPr>
      </a:lvl3pPr>
      <a:lvl4pPr marL="1600200" indent="-228600" algn="l" defTabSz="914400" rtl="0" eaLnBrk="1" latinLnBrk="0" hangingPunct="1">
        <a:spcBef>
          <a:spcPct val="20000"/>
        </a:spcBef>
        <a:buFont typeface="Arial" pitchFamily="34" charset="0"/>
        <a:buChar char="–"/>
        <a:defRPr sz="1900" b="1" kern="1200">
          <a:solidFill>
            <a:schemeClr val="tx1"/>
          </a:solidFill>
          <a:latin typeface="Arial Narrow" pitchFamily="34" charset="0"/>
          <a:ea typeface="+mn-ea"/>
          <a:cs typeface="+mn-cs"/>
        </a:defRPr>
      </a:lvl4pPr>
      <a:lvl5pPr marL="2057400" indent="-228600" algn="l" defTabSz="914400" rtl="0" eaLnBrk="1" latinLnBrk="0" hangingPunct="1">
        <a:spcBef>
          <a:spcPct val="20000"/>
        </a:spcBef>
        <a:buFont typeface="Arial" pitchFamily="34" charset="0"/>
        <a:buChar char="»"/>
        <a:defRPr sz="1900" b="1"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2.jpe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3.jpeg"/><Relationship Id="rId1" Type="http://schemas.openxmlformats.org/officeDocument/2006/relationships/tags" Target="../tags/tag2.xml"/><Relationship Id="rId2"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5.png"/><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sz="half" idx="1"/>
          </p:nvPr>
        </p:nvSpPr>
        <p:spPr>
          <a:xfrm>
            <a:off x="381000" y="1219200"/>
            <a:ext cx="6629400" cy="4876800"/>
          </a:xfrm>
          <a:noFill/>
        </p:spPr>
        <p:txBody>
          <a:bodyPr lIns="90487" tIns="44450" rIns="90487" bIns="44450"/>
          <a:lstStyle/>
          <a:p>
            <a:pPr marL="42863" indent="7938">
              <a:lnSpc>
                <a:spcPct val="90000"/>
              </a:lnSpc>
              <a:buFontTx/>
              <a:buNone/>
            </a:pPr>
            <a:r>
              <a:rPr lang="en-US" sz="4000" dirty="0" smtClean="0">
                <a:solidFill>
                  <a:srgbClr val="CF0E30"/>
                </a:solidFill>
                <a:latin typeface="Calibri" pitchFamily="34" charset="0"/>
              </a:rPr>
              <a:t>ECE 1755</a:t>
            </a:r>
          </a:p>
          <a:p>
            <a:pPr marL="42863" indent="7938">
              <a:lnSpc>
                <a:spcPct val="90000"/>
              </a:lnSpc>
              <a:buFontTx/>
              <a:buNone/>
            </a:pPr>
            <a:r>
              <a:rPr lang="en-US" sz="4000" dirty="0" smtClean="0">
                <a:solidFill>
                  <a:srgbClr val="CF0E30"/>
                </a:solidFill>
                <a:latin typeface="Calibri" pitchFamily="34" charset="0"/>
              </a:rPr>
              <a:t>Lecture 16</a:t>
            </a:r>
          </a:p>
          <a:p>
            <a:pPr marL="42863" indent="7938">
              <a:lnSpc>
                <a:spcPct val="90000"/>
              </a:lnSpc>
              <a:buFontTx/>
              <a:buNone/>
            </a:pPr>
            <a:r>
              <a:rPr lang="en-US" sz="4000" dirty="0" smtClean="0">
                <a:solidFill>
                  <a:srgbClr val="CF0E30"/>
                </a:solidFill>
                <a:latin typeface="Calibri" pitchFamily="34" charset="0"/>
              </a:rPr>
              <a:t>Interconnects:</a:t>
            </a:r>
            <a:br>
              <a:rPr lang="en-US" sz="4000" dirty="0" smtClean="0">
                <a:solidFill>
                  <a:srgbClr val="CF0E30"/>
                </a:solidFill>
                <a:latin typeface="Calibri" pitchFamily="34" charset="0"/>
              </a:rPr>
            </a:br>
            <a:r>
              <a:rPr lang="en-US" sz="4000" dirty="0" smtClean="0">
                <a:solidFill>
                  <a:srgbClr val="CF0E30"/>
                </a:solidFill>
              </a:rPr>
              <a:t>Intro</a:t>
            </a:r>
            <a:r>
              <a:rPr lang="en-US" sz="4000" dirty="0" smtClean="0">
                <a:solidFill>
                  <a:srgbClr val="CF0E30"/>
                </a:solidFill>
                <a:latin typeface="Calibri" pitchFamily="34" charset="0"/>
              </a:rPr>
              <a:t/>
            </a:r>
            <a:br>
              <a:rPr lang="en-US" sz="4000" dirty="0" smtClean="0">
                <a:solidFill>
                  <a:srgbClr val="CF0E30"/>
                </a:solidFill>
                <a:latin typeface="Calibri" pitchFamily="34" charset="0"/>
              </a:rPr>
            </a:br>
            <a:endParaRPr lang="en-US" sz="1500" dirty="0" smtClean="0">
              <a:solidFill>
                <a:srgbClr val="CF0E30"/>
              </a:solidFill>
              <a:latin typeface="Calibri" pitchFamily="34" charset="0"/>
            </a:endParaRPr>
          </a:p>
          <a:p>
            <a:pPr marL="42863" indent="7938">
              <a:lnSpc>
                <a:spcPct val="90000"/>
              </a:lnSpc>
              <a:buFontTx/>
              <a:buNone/>
            </a:pPr>
            <a:r>
              <a:rPr lang="en-US" sz="2200" b="1" dirty="0" smtClean="0">
                <a:solidFill>
                  <a:srgbClr val="CF0E30"/>
                </a:solidFill>
                <a:latin typeface="Calibri" pitchFamily="34" charset="0"/>
              </a:rPr>
              <a:t>Winter 2018</a:t>
            </a:r>
          </a:p>
          <a:p>
            <a:pPr marL="42863" indent="7938">
              <a:lnSpc>
                <a:spcPct val="90000"/>
              </a:lnSpc>
              <a:buFontTx/>
              <a:buNone/>
            </a:pPr>
            <a:r>
              <a:rPr lang="en-US" sz="2200" b="1" dirty="0" smtClean="0">
                <a:solidFill>
                  <a:srgbClr val="CF0E30"/>
                </a:solidFill>
                <a:latin typeface="Calibri" pitchFamily="34" charset="0"/>
              </a:rPr>
              <a:t>Prof. Natalie Enright Jerger</a:t>
            </a:r>
          </a:p>
          <a:p>
            <a:pPr marL="42863" indent="7938">
              <a:lnSpc>
                <a:spcPct val="90000"/>
              </a:lnSpc>
              <a:buFontTx/>
              <a:buNone/>
            </a:pPr>
            <a:endParaRPr lang="en-US" sz="2200" b="1" dirty="0" smtClean="0">
              <a:solidFill>
                <a:srgbClr val="CF0E30"/>
              </a:solidFill>
              <a:latin typeface="Calibri" pitchFamily="34" charset="0"/>
            </a:endParaRPr>
          </a:p>
        </p:txBody>
      </p:sp>
      <p:pic>
        <p:nvPicPr>
          <p:cNvPr id="6" name="Picture 308" descr="Omega"/>
          <p:cNvPicPr>
            <a:picLocks noChangeAspect="1" noChangeArrowheads="1"/>
          </p:cNvPicPr>
          <p:nvPr/>
        </p:nvPicPr>
        <p:blipFill>
          <a:blip r:embed="rId3" cstate="print"/>
          <a:srcRect/>
          <a:stretch>
            <a:fillRect/>
          </a:stretch>
        </p:blipFill>
        <p:spPr bwMode="auto">
          <a:xfrm>
            <a:off x="4324350" y="957263"/>
            <a:ext cx="4410075" cy="3913187"/>
          </a:xfrm>
          <a:prstGeom prst="rect">
            <a:avLst/>
          </a:prstGeom>
          <a:noFill/>
          <a:ln w="9525">
            <a:noFill/>
            <a:miter lim="800000"/>
            <a:headEnd/>
            <a:tailEnd/>
          </a:ln>
          <a:effec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On-Chip Networks (OCN or </a:t>
            </a:r>
            <a:r>
              <a:rPr lang="en-US" dirty="0" err="1" smtClean="0"/>
              <a:t>NoCs</a:t>
            </a:r>
            <a:r>
              <a:rPr lang="en-US" dirty="0" smtClean="0"/>
              <a:t>)</a:t>
            </a:r>
            <a:endParaRPr lang="en-US" dirty="0"/>
          </a:p>
        </p:txBody>
      </p:sp>
      <p:sp>
        <p:nvSpPr>
          <p:cNvPr id="3" name="Content Placeholder 2"/>
          <p:cNvSpPr>
            <a:spLocks noGrp="1"/>
          </p:cNvSpPr>
          <p:nvPr>
            <p:ph idx="1"/>
          </p:nvPr>
        </p:nvSpPr>
        <p:spPr>
          <a:xfrm>
            <a:off x="4267200" y="1143000"/>
            <a:ext cx="4724400" cy="5213350"/>
          </a:xfrm>
        </p:spPr>
        <p:txBody>
          <a:bodyPr>
            <a:normAutofit/>
          </a:bodyPr>
          <a:lstStyle/>
          <a:p>
            <a:r>
              <a:rPr lang="en-US" dirty="0" smtClean="0"/>
              <a:t>Why On-Chip Network?</a:t>
            </a:r>
          </a:p>
          <a:p>
            <a:pPr lvl="1"/>
            <a:r>
              <a:rPr lang="en-US" sz="2200" dirty="0" smtClean="0"/>
              <a:t>Ad-hoc</a:t>
            </a:r>
            <a:r>
              <a:rPr lang="en-US" sz="2200" baseline="0" dirty="0" smtClean="0"/>
              <a:t> wiring does not scale beyond a small number of cores</a:t>
            </a:r>
          </a:p>
          <a:p>
            <a:pPr lvl="2"/>
            <a:r>
              <a:rPr lang="en-US" dirty="0" smtClean="0"/>
              <a:t>Prohibitive area</a:t>
            </a:r>
          </a:p>
          <a:p>
            <a:pPr lvl="2"/>
            <a:r>
              <a:rPr lang="en-US" dirty="0" smtClean="0"/>
              <a:t>Long latency</a:t>
            </a:r>
          </a:p>
          <a:p>
            <a:r>
              <a:rPr lang="en-US" dirty="0" smtClean="0"/>
              <a:t>OCN offers </a:t>
            </a:r>
          </a:p>
          <a:p>
            <a:pPr lvl="1"/>
            <a:r>
              <a:rPr lang="en-US" sz="2200" dirty="0" smtClean="0"/>
              <a:t>scalability</a:t>
            </a:r>
          </a:p>
          <a:p>
            <a:pPr lvl="1"/>
            <a:r>
              <a:rPr lang="en-US" sz="2200" dirty="0" smtClean="0"/>
              <a:t>efficient multiplexing of communication </a:t>
            </a:r>
          </a:p>
          <a:p>
            <a:pPr lvl="1"/>
            <a:r>
              <a:rPr lang="en-US" sz="2200" dirty="0" smtClean="0"/>
              <a:t>often modular in nature </a:t>
            </a:r>
            <a:r>
              <a:rPr lang="en-US" sz="2200" dirty="0"/>
              <a:t/>
            </a:r>
            <a:br>
              <a:rPr lang="en-US" sz="2200" dirty="0"/>
            </a:br>
            <a:r>
              <a:rPr lang="en-US" sz="2200" dirty="0" smtClean="0"/>
              <a:t>(eases verification)</a:t>
            </a:r>
          </a:p>
        </p:txBody>
      </p:sp>
      <p:grpSp>
        <p:nvGrpSpPr>
          <p:cNvPr id="4" name="Group 21"/>
          <p:cNvGrpSpPr>
            <a:grpSpLocks/>
          </p:cNvGrpSpPr>
          <p:nvPr/>
        </p:nvGrpSpPr>
        <p:grpSpPr bwMode="auto">
          <a:xfrm>
            <a:off x="685800" y="3198813"/>
            <a:ext cx="3048000" cy="1144587"/>
            <a:chOff x="533400" y="4115595"/>
            <a:chExt cx="3048000" cy="1144588"/>
          </a:xfrm>
        </p:grpSpPr>
        <p:sp>
          <p:nvSpPr>
            <p:cNvPr id="12" name="Rectangle 22"/>
            <p:cNvSpPr>
              <a:spLocks noChangeArrowheads="1"/>
            </p:cNvSpPr>
            <p:nvPr/>
          </p:nvSpPr>
          <p:spPr bwMode="auto">
            <a:xfrm>
              <a:off x="5334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3" name="Rectangle 23"/>
            <p:cNvSpPr>
              <a:spLocks noChangeArrowheads="1"/>
            </p:cNvSpPr>
            <p:nvPr/>
          </p:nvSpPr>
          <p:spPr bwMode="auto">
            <a:xfrm>
              <a:off x="14478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4" name="Straight Connector 24"/>
            <p:cNvCxnSpPr>
              <a:cxnSpLocks noChangeShapeType="1"/>
              <a:stCxn id="12" idx="3"/>
              <a:endCxn id="13" idx="1"/>
            </p:cNvCxnSpPr>
            <p:nvPr/>
          </p:nvCxnSpPr>
          <p:spPr bwMode="auto">
            <a:xfrm>
              <a:off x="914400" y="4306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15" name="Rectangle 25"/>
            <p:cNvSpPr>
              <a:spLocks noChangeArrowheads="1"/>
            </p:cNvSpPr>
            <p:nvPr/>
          </p:nvSpPr>
          <p:spPr bwMode="auto">
            <a:xfrm>
              <a:off x="5334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6" name="Rectangle 26"/>
            <p:cNvSpPr>
              <a:spLocks noChangeArrowheads="1"/>
            </p:cNvSpPr>
            <p:nvPr/>
          </p:nvSpPr>
          <p:spPr bwMode="auto">
            <a:xfrm>
              <a:off x="14478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7" name="Straight Connector 27"/>
            <p:cNvCxnSpPr>
              <a:cxnSpLocks noChangeShapeType="1"/>
              <a:stCxn id="15" idx="3"/>
              <a:endCxn id="16" idx="1"/>
            </p:cNvCxnSpPr>
            <p:nvPr/>
          </p:nvCxnSpPr>
          <p:spPr bwMode="auto">
            <a:xfrm>
              <a:off x="914400" y="5068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 name="Straight Connector 28"/>
            <p:cNvCxnSpPr>
              <a:cxnSpLocks noChangeShapeType="1"/>
              <a:stCxn id="12" idx="2"/>
              <a:endCxn id="15" idx="0"/>
            </p:cNvCxnSpPr>
            <p:nvPr/>
          </p:nvCxnSpPr>
          <p:spPr bwMode="auto">
            <a:xfrm rot="5400000">
              <a:off x="5334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9" name="Straight Connector 29"/>
            <p:cNvCxnSpPr>
              <a:cxnSpLocks noChangeShapeType="1"/>
              <a:stCxn id="13" idx="2"/>
              <a:endCxn id="16" idx="0"/>
            </p:cNvCxnSpPr>
            <p:nvPr/>
          </p:nvCxnSpPr>
          <p:spPr bwMode="auto">
            <a:xfrm rot="5400000">
              <a:off x="14478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 name="Straight Connector 30"/>
            <p:cNvCxnSpPr>
              <a:cxnSpLocks noChangeShapeType="1"/>
            </p:cNvCxnSpPr>
            <p:nvPr/>
          </p:nvCxnSpPr>
          <p:spPr bwMode="auto">
            <a:xfrm rot="10800000" flipV="1">
              <a:off x="9144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 name="Straight Connector 31"/>
            <p:cNvCxnSpPr>
              <a:cxnSpLocks noChangeShapeType="1"/>
            </p:cNvCxnSpPr>
            <p:nvPr/>
          </p:nvCxnSpPr>
          <p:spPr bwMode="auto">
            <a:xfrm>
              <a:off x="9144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22" name="Rectangle 32"/>
            <p:cNvSpPr>
              <a:spLocks noChangeArrowheads="1"/>
            </p:cNvSpPr>
            <p:nvPr/>
          </p:nvSpPr>
          <p:spPr bwMode="auto">
            <a:xfrm>
              <a:off x="22860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23" name="Rectangle 33"/>
            <p:cNvSpPr>
              <a:spLocks noChangeArrowheads="1"/>
            </p:cNvSpPr>
            <p:nvPr/>
          </p:nvSpPr>
          <p:spPr bwMode="auto">
            <a:xfrm>
              <a:off x="32004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24" name="Straight Connector 34"/>
            <p:cNvCxnSpPr>
              <a:cxnSpLocks noChangeShapeType="1"/>
              <a:stCxn id="84" idx="3"/>
              <a:endCxn id="85" idx="1"/>
            </p:cNvCxnSpPr>
            <p:nvPr/>
          </p:nvCxnSpPr>
          <p:spPr bwMode="auto">
            <a:xfrm>
              <a:off x="2667000" y="4306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25" name="Rectangle 35"/>
            <p:cNvSpPr>
              <a:spLocks noChangeArrowheads="1"/>
            </p:cNvSpPr>
            <p:nvPr/>
          </p:nvSpPr>
          <p:spPr bwMode="auto">
            <a:xfrm>
              <a:off x="22860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26" name="Rectangle 36"/>
            <p:cNvSpPr>
              <a:spLocks noChangeArrowheads="1"/>
            </p:cNvSpPr>
            <p:nvPr/>
          </p:nvSpPr>
          <p:spPr bwMode="auto">
            <a:xfrm>
              <a:off x="32004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27" name="Straight Connector 37"/>
            <p:cNvCxnSpPr>
              <a:cxnSpLocks noChangeShapeType="1"/>
              <a:stCxn id="25" idx="3"/>
              <a:endCxn id="26" idx="1"/>
            </p:cNvCxnSpPr>
            <p:nvPr/>
          </p:nvCxnSpPr>
          <p:spPr bwMode="auto">
            <a:xfrm>
              <a:off x="2667000" y="5068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8" name="Straight Connector 38"/>
            <p:cNvCxnSpPr>
              <a:cxnSpLocks noChangeShapeType="1"/>
              <a:stCxn id="84" idx="2"/>
              <a:endCxn id="25" idx="0"/>
            </p:cNvCxnSpPr>
            <p:nvPr/>
          </p:nvCxnSpPr>
          <p:spPr bwMode="auto">
            <a:xfrm rot="5400000">
              <a:off x="22860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9" name="Straight Connector 39"/>
            <p:cNvCxnSpPr>
              <a:cxnSpLocks noChangeShapeType="1"/>
              <a:stCxn id="85" idx="2"/>
              <a:endCxn id="26" idx="0"/>
            </p:cNvCxnSpPr>
            <p:nvPr/>
          </p:nvCxnSpPr>
          <p:spPr bwMode="auto">
            <a:xfrm rot="5400000">
              <a:off x="32004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0" name="Straight Connector 40"/>
            <p:cNvCxnSpPr>
              <a:cxnSpLocks noChangeShapeType="1"/>
            </p:cNvCxnSpPr>
            <p:nvPr/>
          </p:nvCxnSpPr>
          <p:spPr bwMode="auto">
            <a:xfrm rot="10800000" flipV="1">
              <a:off x="26670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1" name="Straight Connector 41"/>
            <p:cNvCxnSpPr>
              <a:cxnSpLocks noChangeShapeType="1"/>
            </p:cNvCxnSpPr>
            <p:nvPr/>
          </p:nvCxnSpPr>
          <p:spPr bwMode="auto">
            <a:xfrm>
              <a:off x="26670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2" name="Curved Connector 42"/>
            <p:cNvCxnSpPr>
              <a:cxnSpLocks noChangeShapeType="1"/>
              <a:stCxn id="12" idx="0"/>
              <a:endCxn id="84" idx="0"/>
            </p:cNvCxnSpPr>
            <p:nvPr/>
          </p:nvCxnSpPr>
          <p:spPr bwMode="auto">
            <a:xfrm rot="5400000" flipH="1" flipV="1">
              <a:off x="1600200" y="3240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3" name="Curved Connector 43"/>
            <p:cNvCxnSpPr>
              <a:cxnSpLocks noChangeShapeType="1"/>
              <a:stCxn id="13" idx="0"/>
              <a:endCxn id="85" idx="0"/>
            </p:cNvCxnSpPr>
            <p:nvPr/>
          </p:nvCxnSpPr>
          <p:spPr bwMode="auto">
            <a:xfrm rot="5400000" flipH="1" flipV="1">
              <a:off x="2514600" y="3240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4" name="Curved Connector 44"/>
            <p:cNvCxnSpPr>
              <a:cxnSpLocks noChangeShapeType="1"/>
              <a:stCxn id="15" idx="2"/>
              <a:endCxn id="25" idx="2"/>
            </p:cNvCxnSpPr>
            <p:nvPr/>
          </p:nvCxnSpPr>
          <p:spPr bwMode="auto">
            <a:xfrm rot="16200000" flipH="1">
              <a:off x="1600200" y="4383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5" name="Curved Connector 45"/>
            <p:cNvCxnSpPr>
              <a:cxnSpLocks noChangeShapeType="1"/>
              <a:stCxn id="16" idx="2"/>
              <a:endCxn id="26" idx="2"/>
            </p:cNvCxnSpPr>
            <p:nvPr/>
          </p:nvCxnSpPr>
          <p:spPr bwMode="auto">
            <a:xfrm rot="16200000" flipH="1">
              <a:off x="2514600" y="4383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6" name="Straight Connector 46"/>
            <p:cNvCxnSpPr>
              <a:cxnSpLocks noChangeShapeType="1"/>
              <a:stCxn id="12" idx="2"/>
              <a:endCxn id="25" idx="0"/>
            </p:cNvCxnSpPr>
            <p:nvPr/>
          </p:nvCxnSpPr>
          <p:spPr bwMode="auto">
            <a:xfrm rot="16200000" flipH="1">
              <a:off x="14097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7" name="Straight Connector 47"/>
            <p:cNvCxnSpPr>
              <a:cxnSpLocks noChangeShapeType="1"/>
              <a:stCxn id="12" idx="2"/>
              <a:endCxn id="26" idx="0"/>
            </p:cNvCxnSpPr>
            <p:nvPr/>
          </p:nvCxnSpPr>
          <p:spPr bwMode="auto">
            <a:xfrm rot="16200000" flipH="1">
              <a:off x="1866900" y="3354389"/>
              <a:ext cx="381000"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8" name="Straight Connector 48"/>
            <p:cNvCxnSpPr>
              <a:cxnSpLocks noChangeShapeType="1"/>
              <a:stCxn id="84" idx="2"/>
              <a:endCxn id="16" idx="0"/>
            </p:cNvCxnSpPr>
            <p:nvPr/>
          </p:nvCxnSpPr>
          <p:spPr bwMode="auto">
            <a:xfrm rot="5400000">
              <a:off x="1866900" y="4268789"/>
              <a:ext cx="381000"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39" name="Straight Connector 49"/>
            <p:cNvCxnSpPr>
              <a:cxnSpLocks noChangeShapeType="1"/>
              <a:stCxn id="13" idx="2"/>
              <a:endCxn id="25" idx="0"/>
            </p:cNvCxnSpPr>
            <p:nvPr/>
          </p:nvCxnSpPr>
          <p:spPr bwMode="auto">
            <a:xfrm rot="16200000" flipH="1">
              <a:off x="1866900" y="4268789"/>
              <a:ext cx="381000"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0" name="Straight Connector 50"/>
            <p:cNvCxnSpPr>
              <a:cxnSpLocks noChangeShapeType="1"/>
              <a:stCxn id="13" idx="2"/>
              <a:endCxn id="26" idx="0"/>
            </p:cNvCxnSpPr>
            <p:nvPr/>
          </p:nvCxnSpPr>
          <p:spPr bwMode="auto">
            <a:xfrm rot="16200000" flipH="1">
              <a:off x="23241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1" name="Straight Connector 51"/>
            <p:cNvCxnSpPr>
              <a:cxnSpLocks noChangeShapeType="1"/>
              <a:stCxn id="84" idx="2"/>
              <a:endCxn id="15" idx="0"/>
            </p:cNvCxnSpPr>
            <p:nvPr/>
          </p:nvCxnSpPr>
          <p:spPr bwMode="auto">
            <a:xfrm rot="5400000">
              <a:off x="14097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2" name="Straight Connector 52"/>
            <p:cNvCxnSpPr>
              <a:cxnSpLocks noChangeShapeType="1"/>
              <a:stCxn id="15" idx="0"/>
              <a:endCxn id="85" idx="2"/>
            </p:cNvCxnSpPr>
            <p:nvPr/>
          </p:nvCxnSpPr>
          <p:spPr bwMode="auto">
            <a:xfrm rot="5400000" flipH="1" flipV="1">
              <a:off x="1866900" y="3354389"/>
              <a:ext cx="381000"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3" name="Straight Connector 53"/>
            <p:cNvCxnSpPr>
              <a:cxnSpLocks noChangeShapeType="1"/>
              <a:stCxn id="13" idx="3"/>
              <a:endCxn id="84" idx="1"/>
            </p:cNvCxnSpPr>
            <p:nvPr/>
          </p:nvCxnSpPr>
          <p:spPr bwMode="auto">
            <a:xfrm>
              <a:off x="1828800" y="4306889"/>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4" name="Straight Connector 54"/>
            <p:cNvCxnSpPr>
              <a:cxnSpLocks noChangeShapeType="1"/>
              <a:stCxn id="16" idx="3"/>
              <a:endCxn id="25" idx="1"/>
            </p:cNvCxnSpPr>
            <p:nvPr/>
          </p:nvCxnSpPr>
          <p:spPr bwMode="auto">
            <a:xfrm>
              <a:off x="1828800" y="5068889"/>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5" name="Curved Connector 55"/>
            <p:cNvCxnSpPr>
              <a:cxnSpLocks noChangeShapeType="1"/>
              <a:stCxn id="12" idx="0"/>
              <a:endCxn id="85" idx="0"/>
            </p:cNvCxnSpPr>
            <p:nvPr/>
          </p:nvCxnSpPr>
          <p:spPr bwMode="auto">
            <a:xfrm rot="5400000" flipH="1" flipV="1">
              <a:off x="2057400" y="2782889"/>
              <a:ext cx="1588" cy="2667000"/>
            </a:xfrm>
            <a:prstGeom prst="curvedConnector3">
              <a:avLst>
                <a:gd name="adj1" fmla="val 19552023"/>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46" name="Curved Connector 56"/>
            <p:cNvCxnSpPr>
              <a:cxnSpLocks noChangeShapeType="1"/>
              <a:stCxn id="15" idx="2"/>
              <a:endCxn id="26" idx="2"/>
            </p:cNvCxnSpPr>
            <p:nvPr/>
          </p:nvCxnSpPr>
          <p:spPr bwMode="auto">
            <a:xfrm rot="16200000" flipH="1">
              <a:off x="2057400" y="3925889"/>
              <a:ext cx="1588" cy="2667000"/>
            </a:xfrm>
            <a:prstGeom prst="curvedConnector3">
              <a:avLst>
                <a:gd name="adj1" fmla="val 21270921"/>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5" name="Group 277"/>
          <p:cNvGrpSpPr>
            <a:grpSpLocks/>
          </p:cNvGrpSpPr>
          <p:nvPr/>
        </p:nvGrpSpPr>
        <p:grpSpPr bwMode="auto">
          <a:xfrm>
            <a:off x="685800" y="2438400"/>
            <a:ext cx="1295400" cy="1143000"/>
            <a:chOff x="1219200" y="6019800"/>
            <a:chExt cx="1295400" cy="1143000"/>
          </a:xfrm>
        </p:grpSpPr>
        <p:sp>
          <p:nvSpPr>
            <p:cNvPr id="48" name="Rectangle 21"/>
            <p:cNvSpPr>
              <a:spLocks noChangeArrowheads="1"/>
            </p:cNvSpPr>
            <p:nvPr/>
          </p:nvSpPr>
          <p:spPr bwMode="auto">
            <a:xfrm>
              <a:off x="1219200" y="6019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49" name="Rectangle 22"/>
            <p:cNvSpPr>
              <a:spLocks noChangeArrowheads="1"/>
            </p:cNvSpPr>
            <p:nvPr/>
          </p:nvSpPr>
          <p:spPr bwMode="auto">
            <a:xfrm>
              <a:off x="2133600" y="6019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50" name="Straight Connector 24"/>
            <p:cNvCxnSpPr>
              <a:cxnSpLocks noChangeShapeType="1"/>
              <a:stCxn id="48" idx="3"/>
              <a:endCxn id="49" idx="1"/>
            </p:cNvCxnSpPr>
            <p:nvPr/>
          </p:nvCxnSpPr>
          <p:spPr bwMode="auto">
            <a:xfrm>
              <a:off x="1600200" y="62103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51" name="Rectangle 26"/>
            <p:cNvSpPr>
              <a:spLocks noChangeArrowheads="1"/>
            </p:cNvSpPr>
            <p:nvPr/>
          </p:nvSpPr>
          <p:spPr bwMode="auto">
            <a:xfrm>
              <a:off x="1219200" y="6781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52" name="Rectangle 27"/>
            <p:cNvSpPr>
              <a:spLocks noChangeArrowheads="1"/>
            </p:cNvSpPr>
            <p:nvPr/>
          </p:nvSpPr>
          <p:spPr bwMode="auto">
            <a:xfrm>
              <a:off x="2133600" y="6781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53" name="Straight Connector 29"/>
            <p:cNvCxnSpPr>
              <a:cxnSpLocks noChangeShapeType="1"/>
              <a:stCxn id="51" idx="3"/>
              <a:endCxn id="52" idx="1"/>
            </p:cNvCxnSpPr>
            <p:nvPr/>
          </p:nvCxnSpPr>
          <p:spPr bwMode="auto">
            <a:xfrm>
              <a:off x="1600200" y="69723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54" name="Straight Connector 36"/>
            <p:cNvCxnSpPr>
              <a:cxnSpLocks noChangeShapeType="1"/>
              <a:stCxn id="48" idx="2"/>
              <a:endCxn id="51" idx="0"/>
            </p:cNvCxnSpPr>
            <p:nvPr/>
          </p:nvCxnSpPr>
          <p:spPr bwMode="auto">
            <a:xfrm rot="5400000">
              <a:off x="1219200" y="65913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55" name="Straight Connector 37"/>
            <p:cNvCxnSpPr>
              <a:cxnSpLocks noChangeShapeType="1"/>
              <a:stCxn id="49" idx="2"/>
              <a:endCxn id="52" idx="0"/>
            </p:cNvCxnSpPr>
            <p:nvPr/>
          </p:nvCxnSpPr>
          <p:spPr bwMode="auto">
            <a:xfrm rot="5400000">
              <a:off x="2133600" y="65913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6" name="Group 244"/>
          <p:cNvGrpSpPr>
            <a:grpSpLocks/>
          </p:cNvGrpSpPr>
          <p:nvPr/>
        </p:nvGrpSpPr>
        <p:grpSpPr bwMode="auto">
          <a:xfrm>
            <a:off x="1981200" y="2438400"/>
            <a:ext cx="838200" cy="1143000"/>
            <a:chOff x="3124200" y="6019800"/>
            <a:chExt cx="838200" cy="1143000"/>
          </a:xfrm>
        </p:grpSpPr>
        <p:sp>
          <p:nvSpPr>
            <p:cNvPr id="57" name="Rectangle 22"/>
            <p:cNvSpPr>
              <a:spLocks noChangeArrowheads="1"/>
            </p:cNvSpPr>
            <p:nvPr/>
          </p:nvSpPr>
          <p:spPr bwMode="auto">
            <a:xfrm>
              <a:off x="3581400" y="6019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58" name="Straight Connector 24"/>
            <p:cNvCxnSpPr>
              <a:cxnSpLocks noChangeShapeType="1"/>
              <a:stCxn id="49" idx="3"/>
              <a:endCxn id="57" idx="1"/>
            </p:cNvCxnSpPr>
            <p:nvPr/>
          </p:nvCxnSpPr>
          <p:spPr bwMode="auto">
            <a:xfrm>
              <a:off x="3124200" y="6210300"/>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59" name="Rectangle 27"/>
            <p:cNvSpPr>
              <a:spLocks noChangeArrowheads="1"/>
            </p:cNvSpPr>
            <p:nvPr/>
          </p:nvSpPr>
          <p:spPr bwMode="auto">
            <a:xfrm>
              <a:off x="3581400" y="6781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60" name="Straight Connector 29"/>
            <p:cNvCxnSpPr>
              <a:cxnSpLocks noChangeShapeType="1"/>
              <a:stCxn id="52" idx="3"/>
              <a:endCxn id="59" idx="1"/>
            </p:cNvCxnSpPr>
            <p:nvPr/>
          </p:nvCxnSpPr>
          <p:spPr bwMode="auto">
            <a:xfrm>
              <a:off x="3124200" y="6972300"/>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61" name="Straight Connector 37"/>
            <p:cNvCxnSpPr>
              <a:cxnSpLocks noChangeShapeType="1"/>
              <a:stCxn id="57" idx="2"/>
              <a:endCxn id="59" idx="0"/>
            </p:cNvCxnSpPr>
            <p:nvPr/>
          </p:nvCxnSpPr>
          <p:spPr bwMode="auto">
            <a:xfrm rot="5400000">
              <a:off x="3581400" y="65913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7" name="Group 250"/>
          <p:cNvGrpSpPr>
            <a:grpSpLocks/>
          </p:cNvGrpSpPr>
          <p:nvPr/>
        </p:nvGrpSpPr>
        <p:grpSpPr bwMode="auto">
          <a:xfrm>
            <a:off x="685800" y="3581400"/>
            <a:ext cx="1295400" cy="760413"/>
            <a:chOff x="1371600" y="7468394"/>
            <a:chExt cx="1295400" cy="761206"/>
          </a:xfrm>
        </p:grpSpPr>
        <p:sp>
          <p:nvSpPr>
            <p:cNvPr id="63" name="Rectangle 26"/>
            <p:cNvSpPr>
              <a:spLocks noChangeArrowheads="1"/>
            </p:cNvSpPr>
            <p:nvPr/>
          </p:nvSpPr>
          <p:spPr bwMode="auto">
            <a:xfrm>
              <a:off x="13716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64" name="Rectangle 27"/>
            <p:cNvSpPr>
              <a:spLocks noChangeArrowheads="1"/>
            </p:cNvSpPr>
            <p:nvPr/>
          </p:nvSpPr>
          <p:spPr bwMode="auto">
            <a:xfrm>
              <a:off x="22860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65" name="Straight Connector 29"/>
            <p:cNvCxnSpPr>
              <a:cxnSpLocks noChangeShapeType="1"/>
              <a:stCxn id="63" idx="3"/>
              <a:endCxn id="64" idx="1"/>
            </p:cNvCxnSpPr>
            <p:nvPr/>
          </p:nvCxnSpPr>
          <p:spPr bwMode="auto">
            <a:xfrm>
              <a:off x="1752600" y="80391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66" name="Straight Connector 36"/>
            <p:cNvCxnSpPr>
              <a:cxnSpLocks noChangeShapeType="1"/>
              <a:endCxn id="63" idx="0"/>
            </p:cNvCxnSpPr>
            <p:nvPr/>
          </p:nvCxnSpPr>
          <p:spPr bwMode="auto">
            <a:xfrm rot="5400000">
              <a:off x="13716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67" name="Straight Connector 37"/>
            <p:cNvCxnSpPr>
              <a:cxnSpLocks noChangeShapeType="1"/>
              <a:endCxn id="64" idx="0"/>
            </p:cNvCxnSpPr>
            <p:nvPr/>
          </p:nvCxnSpPr>
          <p:spPr bwMode="auto">
            <a:xfrm rot="5400000">
              <a:off x="22860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11" name="Group 251"/>
          <p:cNvGrpSpPr>
            <a:grpSpLocks/>
          </p:cNvGrpSpPr>
          <p:nvPr/>
        </p:nvGrpSpPr>
        <p:grpSpPr bwMode="auto">
          <a:xfrm>
            <a:off x="2819400" y="2438400"/>
            <a:ext cx="914400" cy="1143000"/>
            <a:chOff x="3048000" y="6019800"/>
            <a:chExt cx="914400" cy="1143000"/>
          </a:xfrm>
        </p:grpSpPr>
        <p:sp>
          <p:nvSpPr>
            <p:cNvPr id="69" name="Rectangle 22"/>
            <p:cNvSpPr>
              <a:spLocks noChangeArrowheads="1"/>
            </p:cNvSpPr>
            <p:nvPr/>
          </p:nvSpPr>
          <p:spPr bwMode="auto">
            <a:xfrm>
              <a:off x="3581400" y="6019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70" name="Straight Connector 24"/>
            <p:cNvCxnSpPr>
              <a:cxnSpLocks noChangeShapeType="1"/>
              <a:endCxn id="69" idx="1"/>
            </p:cNvCxnSpPr>
            <p:nvPr/>
          </p:nvCxnSpPr>
          <p:spPr bwMode="auto">
            <a:xfrm>
              <a:off x="3048000" y="62103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71" name="Rectangle 27"/>
            <p:cNvSpPr>
              <a:spLocks noChangeArrowheads="1"/>
            </p:cNvSpPr>
            <p:nvPr/>
          </p:nvSpPr>
          <p:spPr bwMode="auto">
            <a:xfrm>
              <a:off x="3581400" y="6781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72" name="Straight Connector 29"/>
            <p:cNvCxnSpPr>
              <a:cxnSpLocks noChangeShapeType="1"/>
              <a:endCxn id="71" idx="1"/>
            </p:cNvCxnSpPr>
            <p:nvPr/>
          </p:nvCxnSpPr>
          <p:spPr bwMode="auto">
            <a:xfrm>
              <a:off x="3048000" y="69723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73" name="Straight Connector 37"/>
            <p:cNvCxnSpPr>
              <a:cxnSpLocks noChangeShapeType="1"/>
              <a:stCxn id="69" idx="2"/>
              <a:endCxn id="71" idx="0"/>
            </p:cNvCxnSpPr>
            <p:nvPr/>
          </p:nvCxnSpPr>
          <p:spPr bwMode="auto">
            <a:xfrm rot="5400000">
              <a:off x="3581400" y="65913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227" name="Group 269"/>
          <p:cNvGrpSpPr>
            <a:grpSpLocks/>
          </p:cNvGrpSpPr>
          <p:nvPr/>
        </p:nvGrpSpPr>
        <p:grpSpPr bwMode="auto">
          <a:xfrm>
            <a:off x="685800" y="4343400"/>
            <a:ext cx="1295400" cy="760413"/>
            <a:chOff x="1371600" y="7468394"/>
            <a:chExt cx="1295400" cy="761206"/>
          </a:xfrm>
        </p:grpSpPr>
        <p:sp>
          <p:nvSpPr>
            <p:cNvPr id="75" name="Rectangle 26"/>
            <p:cNvSpPr>
              <a:spLocks noChangeArrowheads="1"/>
            </p:cNvSpPr>
            <p:nvPr/>
          </p:nvSpPr>
          <p:spPr bwMode="auto">
            <a:xfrm>
              <a:off x="13716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76" name="Rectangle 27"/>
            <p:cNvSpPr>
              <a:spLocks noChangeArrowheads="1"/>
            </p:cNvSpPr>
            <p:nvPr/>
          </p:nvSpPr>
          <p:spPr bwMode="auto">
            <a:xfrm>
              <a:off x="22860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77" name="Straight Connector 29"/>
            <p:cNvCxnSpPr>
              <a:cxnSpLocks noChangeShapeType="1"/>
              <a:stCxn id="75" idx="3"/>
              <a:endCxn id="76" idx="1"/>
            </p:cNvCxnSpPr>
            <p:nvPr/>
          </p:nvCxnSpPr>
          <p:spPr bwMode="auto">
            <a:xfrm>
              <a:off x="1752600" y="80391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78" name="Straight Connector 36"/>
            <p:cNvCxnSpPr>
              <a:cxnSpLocks noChangeShapeType="1"/>
              <a:endCxn id="75" idx="0"/>
            </p:cNvCxnSpPr>
            <p:nvPr/>
          </p:nvCxnSpPr>
          <p:spPr bwMode="auto">
            <a:xfrm rot="5400000">
              <a:off x="13716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79" name="Straight Connector 37"/>
            <p:cNvCxnSpPr>
              <a:cxnSpLocks noChangeShapeType="1"/>
              <a:endCxn id="76" idx="0"/>
            </p:cNvCxnSpPr>
            <p:nvPr/>
          </p:nvCxnSpPr>
          <p:spPr bwMode="auto">
            <a:xfrm rot="5400000">
              <a:off x="22860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228" name="Group 280"/>
          <p:cNvGrpSpPr>
            <a:grpSpLocks/>
          </p:cNvGrpSpPr>
          <p:nvPr/>
        </p:nvGrpSpPr>
        <p:grpSpPr bwMode="auto">
          <a:xfrm>
            <a:off x="1981200" y="3962400"/>
            <a:ext cx="838200" cy="1143000"/>
            <a:chOff x="3124200" y="6019800"/>
            <a:chExt cx="838200" cy="1143000"/>
          </a:xfrm>
        </p:grpSpPr>
        <p:sp>
          <p:nvSpPr>
            <p:cNvPr id="81" name="Rectangle 22"/>
            <p:cNvSpPr>
              <a:spLocks noChangeArrowheads="1"/>
            </p:cNvSpPr>
            <p:nvPr/>
          </p:nvSpPr>
          <p:spPr bwMode="auto">
            <a:xfrm>
              <a:off x="3581400" y="6019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82" name="Straight Connector 24"/>
            <p:cNvCxnSpPr>
              <a:cxnSpLocks noChangeShapeType="1"/>
              <a:endCxn id="81" idx="1"/>
            </p:cNvCxnSpPr>
            <p:nvPr/>
          </p:nvCxnSpPr>
          <p:spPr bwMode="auto">
            <a:xfrm>
              <a:off x="3124200" y="6209506"/>
              <a:ext cx="457200" cy="794"/>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83" name="Rectangle 27"/>
            <p:cNvSpPr>
              <a:spLocks noChangeArrowheads="1"/>
            </p:cNvSpPr>
            <p:nvPr/>
          </p:nvSpPr>
          <p:spPr bwMode="auto">
            <a:xfrm>
              <a:off x="3581400" y="67818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84" name="Straight Connector 29"/>
            <p:cNvCxnSpPr>
              <a:cxnSpLocks noChangeShapeType="1"/>
              <a:endCxn id="83" idx="1"/>
            </p:cNvCxnSpPr>
            <p:nvPr/>
          </p:nvCxnSpPr>
          <p:spPr bwMode="auto">
            <a:xfrm>
              <a:off x="3124200" y="6971506"/>
              <a:ext cx="457200" cy="794"/>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85" name="Straight Connector 37"/>
            <p:cNvCxnSpPr>
              <a:cxnSpLocks noChangeShapeType="1"/>
              <a:stCxn id="81" idx="2"/>
              <a:endCxn id="83" idx="0"/>
            </p:cNvCxnSpPr>
            <p:nvPr/>
          </p:nvCxnSpPr>
          <p:spPr bwMode="auto">
            <a:xfrm rot="5400000">
              <a:off x="3581400" y="65913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229" name="Group 288"/>
          <p:cNvGrpSpPr>
            <a:grpSpLocks/>
          </p:cNvGrpSpPr>
          <p:nvPr/>
        </p:nvGrpSpPr>
        <p:grpSpPr bwMode="auto">
          <a:xfrm>
            <a:off x="2438400" y="3582988"/>
            <a:ext cx="1295400" cy="760412"/>
            <a:chOff x="1371600" y="7468394"/>
            <a:chExt cx="1295400" cy="761206"/>
          </a:xfrm>
        </p:grpSpPr>
        <p:sp>
          <p:nvSpPr>
            <p:cNvPr id="87" name="Rectangle 26"/>
            <p:cNvSpPr>
              <a:spLocks noChangeArrowheads="1"/>
            </p:cNvSpPr>
            <p:nvPr/>
          </p:nvSpPr>
          <p:spPr bwMode="auto">
            <a:xfrm>
              <a:off x="13716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88" name="Rectangle 27"/>
            <p:cNvSpPr>
              <a:spLocks noChangeArrowheads="1"/>
            </p:cNvSpPr>
            <p:nvPr/>
          </p:nvSpPr>
          <p:spPr bwMode="auto">
            <a:xfrm>
              <a:off x="22860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89" name="Straight Connector 29"/>
            <p:cNvCxnSpPr>
              <a:cxnSpLocks noChangeShapeType="1"/>
              <a:stCxn id="87" idx="3"/>
              <a:endCxn id="88" idx="1"/>
            </p:cNvCxnSpPr>
            <p:nvPr/>
          </p:nvCxnSpPr>
          <p:spPr bwMode="auto">
            <a:xfrm>
              <a:off x="1752600" y="80391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90" name="Straight Connector 36"/>
            <p:cNvCxnSpPr>
              <a:cxnSpLocks noChangeShapeType="1"/>
              <a:endCxn id="87" idx="0"/>
            </p:cNvCxnSpPr>
            <p:nvPr/>
          </p:nvCxnSpPr>
          <p:spPr bwMode="auto">
            <a:xfrm rot="5400000">
              <a:off x="13716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91" name="Straight Connector 37"/>
            <p:cNvCxnSpPr>
              <a:cxnSpLocks noChangeShapeType="1"/>
              <a:endCxn id="88" idx="0"/>
            </p:cNvCxnSpPr>
            <p:nvPr/>
          </p:nvCxnSpPr>
          <p:spPr bwMode="auto">
            <a:xfrm rot="5400000">
              <a:off x="22860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230" name="Group 294"/>
          <p:cNvGrpSpPr>
            <a:grpSpLocks/>
          </p:cNvGrpSpPr>
          <p:nvPr/>
        </p:nvGrpSpPr>
        <p:grpSpPr bwMode="auto">
          <a:xfrm>
            <a:off x="2438400" y="4344988"/>
            <a:ext cx="1295400" cy="760412"/>
            <a:chOff x="1371600" y="7468394"/>
            <a:chExt cx="1295400" cy="761206"/>
          </a:xfrm>
        </p:grpSpPr>
        <p:sp>
          <p:nvSpPr>
            <p:cNvPr id="93" name="Rectangle 26"/>
            <p:cNvSpPr>
              <a:spLocks noChangeArrowheads="1"/>
            </p:cNvSpPr>
            <p:nvPr/>
          </p:nvSpPr>
          <p:spPr bwMode="auto">
            <a:xfrm>
              <a:off x="13716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94" name="Rectangle 27"/>
            <p:cNvSpPr>
              <a:spLocks noChangeArrowheads="1"/>
            </p:cNvSpPr>
            <p:nvPr/>
          </p:nvSpPr>
          <p:spPr bwMode="auto">
            <a:xfrm>
              <a:off x="2286000" y="7848600"/>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95" name="Straight Connector 29"/>
            <p:cNvCxnSpPr>
              <a:cxnSpLocks noChangeShapeType="1"/>
              <a:stCxn id="93" idx="3"/>
              <a:endCxn id="94" idx="1"/>
            </p:cNvCxnSpPr>
            <p:nvPr/>
          </p:nvCxnSpPr>
          <p:spPr bwMode="auto">
            <a:xfrm>
              <a:off x="1752600" y="8039100"/>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96" name="Straight Connector 36"/>
            <p:cNvCxnSpPr>
              <a:cxnSpLocks noChangeShapeType="1"/>
              <a:endCxn id="93" idx="0"/>
            </p:cNvCxnSpPr>
            <p:nvPr/>
          </p:nvCxnSpPr>
          <p:spPr bwMode="auto">
            <a:xfrm rot="5400000">
              <a:off x="13716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97" name="Straight Connector 37"/>
            <p:cNvCxnSpPr>
              <a:cxnSpLocks noChangeShapeType="1"/>
              <a:endCxn id="94" idx="0"/>
            </p:cNvCxnSpPr>
            <p:nvPr/>
          </p:nvCxnSpPr>
          <p:spPr bwMode="auto">
            <a:xfrm rot="5400000">
              <a:off x="2286000" y="7658100"/>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231" name="Group 243"/>
          <p:cNvGrpSpPr>
            <a:grpSpLocks/>
          </p:cNvGrpSpPr>
          <p:nvPr/>
        </p:nvGrpSpPr>
        <p:grpSpPr bwMode="auto">
          <a:xfrm>
            <a:off x="684213" y="2438400"/>
            <a:ext cx="3049587" cy="2668588"/>
            <a:chOff x="-3429000" y="2438400"/>
            <a:chExt cx="3049588" cy="2668588"/>
          </a:xfrm>
        </p:grpSpPr>
        <p:grpSp>
          <p:nvGrpSpPr>
            <p:cNvPr id="232" name="Group 216"/>
            <p:cNvGrpSpPr>
              <a:grpSpLocks/>
            </p:cNvGrpSpPr>
            <p:nvPr/>
          </p:nvGrpSpPr>
          <p:grpSpPr bwMode="auto">
            <a:xfrm>
              <a:off x="-3429000" y="2438403"/>
              <a:ext cx="3049588" cy="2668588"/>
              <a:chOff x="914400" y="3275017"/>
              <a:chExt cx="3049588" cy="2668588"/>
            </a:xfrm>
          </p:grpSpPr>
          <p:grpSp>
            <p:nvGrpSpPr>
              <p:cNvPr id="233" name="Group 21"/>
              <p:cNvGrpSpPr>
                <a:grpSpLocks/>
              </p:cNvGrpSpPr>
              <p:nvPr/>
            </p:nvGrpSpPr>
            <p:grpSpPr bwMode="auto">
              <a:xfrm>
                <a:off x="914400" y="3275017"/>
                <a:ext cx="3048000" cy="1144588"/>
                <a:chOff x="533400" y="4115595"/>
                <a:chExt cx="3048000" cy="1144588"/>
              </a:xfrm>
            </p:grpSpPr>
            <p:sp>
              <p:nvSpPr>
                <p:cNvPr id="187" name="Rectangle 22"/>
                <p:cNvSpPr>
                  <a:spLocks noChangeArrowheads="1"/>
                </p:cNvSpPr>
                <p:nvPr/>
              </p:nvSpPr>
              <p:spPr bwMode="auto">
                <a:xfrm>
                  <a:off x="5334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88" name="Rectangle 23"/>
                <p:cNvSpPr>
                  <a:spLocks noChangeArrowheads="1"/>
                </p:cNvSpPr>
                <p:nvPr/>
              </p:nvSpPr>
              <p:spPr bwMode="auto">
                <a:xfrm>
                  <a:off x="14478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89" name="Straight Connector 24"/>
                <p:cNvCxnSpPr>
                  <a:cxnSpLocks noChangeShapeType="1"/>
                  <a:stCxn id="187" idx="3"/>
                  <a:endCxn id="188" idx="1"/>
                </p:cNvCxnSpPr>
                <p:nvPr/>
              </p:nvCxnSpPr>
              <p:spPr bwMode="auto">
                <a:xfrm>
                  <a:off x="914400" y="4306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190" name="Rectangle 25"/>
                <p:cNvSpPr>
                  <a:spLocks noChangeArrowheads="1"/>
                </p:cNvSpPr>
                <p:nvPr/>
              </p:nvSpPr>
              <p:spPr bwMode="auto">
                <a:xfrm>
                  <a:off x="5334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91" name="Rectangle 26"/>
                <p:cNvSpPr>
                  <a:spLocks noChangeArrowheads="1"/>
                </p:cNvSpPr>
                <p:nvPr/>
              </p:nvSpPr>
              <p:spPr bwMode="auto">
                <a:xfrm>
                  <a:off x="14478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92" name="Straight Connector 27"/>
                <p:cNvCxnSpPr>
                  <a:cxnSpLocks noChangeShapeType="1"/>
                  <a:stCxn id="190" idx="3"/>
                  <a:endCxn id="191" idx="1"/>
                </p:cNvCxnSpPr>
                <p:nvPr/>
              </p:nvCxnSpPr>
              <p:spPr bwMode="auto">
                <a:xfrm>
                  <a:off x="914400" y="5068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93" name="Straight Connector 28"/>
                <p:cNvCxnSpPr>
                  <a:cxnSpLocks noChangeShapeType="1"/>
                  <a:stCxn id="187" idx="2"/>
                  <a:endCxn id="190" idx="0"/>
                </p:cNvCxnSpPr>
                <p:nvPr/>
              </p:nvCxnSpPr>
              <p:spPr bwMode="auto">
                <a:xfrm rot="5400000">
                  <a:off x="5334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94" name="Straight Connector 29"/>
                <p:cNvCxnSpPr>
                  <a:cxnSpLocks noChangeShapeType="1"/>
                  <a:stCxn id="188" idx="2"/>
                  <a:endCxn id="191" idx="0"/>
                </p:cNvCxnSpPr>
                <p:nvPr/>
              </p:nvCxnSpPr>
              <p:spPr bwMode="auto">
                <a:xfrm rot="5400000">
                  <a:off x="14478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95" name="Straight Connector 30"/>
                <p:cNvCxnSpPr>
                  <a:cxnSpLocks noChangeShapeType="1"/>
                </p:cNvCxnSpPr>
                <p:nvPr/>
              </p:nvCxnSpPr>
              <p:spPr bwMode="auto">
                <a:xfrm rot="10800000" flipV="1">
                  <a:off x="9144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96" name="Straight Connector 31"/>
                <p:cNvCxnSpPr>
                  <a:cxnSpLocks noChangeShapeType="1"/>
                </p:cNvCxnSpPr>
                <p:nvPr/>
              </p:nvCxnSpPr>
              <p:spPr bwMode="auto">
                <a:xfrm>
                  <a:off x="9144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197" name="Rectangle 32"/>
                <p:cNvSpPr>
                  <a:spLocks noChangeArrowheads="1"/>
                </p:cNvSpPr>
                <p:nvPr/>
              </p:nvSpPr>
              <p:spPr bwMode="auto">
                <a:xfrm>
                  <a:off x="22860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98" name="Rectangle 33"/>
                <p:cNvSpPr>
                  <a:spLocks noChangeArrowheads="1"/>
                </p:cNvSpPr>
                <p:nvPr/>
              </p:nvSpPr>
              <p:spPr bwMode="auto">
                <a:xfrm>
                  <a:off x="32004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99" name="Straight Connector 34"/>
                <p:cNvCxnSpPr>
                  <a:cxnSpLocks noChangeShapeType="1"/>
                  <a:stCxn id="197" idx="3"/>
                  <a:endCxn id="198" idx="1"/>
                </p:cNvCxnSpPr>
                <p:nvPr/>
              </p:nvCxnSpPr>
              <p:spPr bwMode="auto">
                <a:xfrm>
                  <a:off x="2667000" y="4306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200" name="Rectangle 35"/>
                <p:cNvSpPr>
                  <a:spLocks noChangeArrowheads="1"/>
                </p:cNvSpPr>
                <p:nvPr/>
              </p:nvSpPr>
              <p:spPr bwMode="auto">
                <a:xfrm>
                  <a:off x="22860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201" name="Rectangle 36"/>
                <p:cNvSpPr>
                  <a:spLocks noChangeArrowheads="1"/>
                </p:cNvSpPr>
                <p:nvPr/>
              </p:nvSpPr>
              <p:spPr bwMode="auto">
                <a:xfrm>
                  <a:off x="32004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202" name="Straight Connector 37"/>
                <p:cNvCxnSpPr>
                  <a:cxnSpLocks noChangeShapeType="1"/>
                  <a:stCxn id="200" idx="3"/>
                  <a:endCxn id="201" idx="1"/>
                </p:cNvCxnSpPr>
                <p:nvPr/>
              </p:nvCxnSpPr>
              <p:spPr bwMode="auto">
                <a:xfrm>
                  <a:off x="2667000" y="5068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3" name="Straight Connector 38"/>
                <p:cNvCxnSpPr>
                  <a:cxnSpLocks noChangeShapeType="1"/>
                  <a:stCxn id="197" idx="2"/>
                  <a:endCxn id="200" idx="0"/>
                </p:cNvCxnSpPr>
                <p:nvPr/>
              </p:nvCxnSpPr>
              <p:spPr bwMode="auto">
                <a:xfrm rot="5400000">
                  <a:off x="22860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4" name="Straight Connector 39"/>
                <p:cNvCxnSpPr>
                  <a:cxnSpLocks noChangeShapeType="1"/>
                  <a:stCxn id="198" idx="2"/>
                  <a:endCxn id="201" idx="0"/>
                </p:cNvCxnSpPr>
                <p:nvPr/>
              </p:nvCxnSpPr>
              <p:spPr bwMode="auto">
                <a:xfrm rot="5400000">
                  <a:off x="32004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5" name="Straight Connector 40"/>
                <p:cNvCxnSpPr>
                  <a:cxnSpLocks noChangeShapeType="1"/>
                </p:cNvCxnSpPr>
                <p:nvPr/>
              </p:nvCxnSpPr>
              <p:spPr bwMode="auto">
                <a:xfrm rot="10800000" flipV="1">
                  <a:off x="26670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6" name="Straight Connector 41"/>
                <p:cNvCxnSpPr>
                  <a:cxnSpLocks noChangeShapeType="1"/>
                </p:cNvCxnSpPr>
                <p:nvPr/>
              </p:nvCxnSpPr>
              <p:spPr bwMode="auto">
                <a:xfrm>
                  <a:off x="26670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7" name="Curved Connector 42"/>
                <p:cNvCxnSpPr>
                  <a:cxnSpLocks noChangeShapeType="1"/>
                  <a:stCxn id="187" idx="0"/>
                  <a:endCxn id="197" idx="0"/>
                </p:cNvCxnSpPr>
                <p:nvPr/>
              </p:nvCxnSpPr>
              <p:spPr bwMode="auto">
                <a:xfrm rot="5400000" flipH="1" flipV="1">
                  <a:off x="1600200" y="3240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8" name="Curved Connector 43"/>
                <p:cNvCxnSpPr>
                  <a:cxnSpLocks noChangeShapeType="1"/>
                  <a:stCxn id="188" idx="0"/>
                  <a:endCxn id="198" idx="0"/>
                </p:cNvCxnSpPr>
                <p:nvPr/>
              </p:nvCxnSpPr>
              <p:spPr bwMode="auto">
                <a:xfrm rot="5400000" flipH="1" flipV="1">
                  <a:off x="2514600" y="3240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09" name="Curved Connector 44"/>
                <p:cNvCxnSpPr>
                  <a:cxnSpLocks noChangeShapeType="1"/>
                  <a:stCxn id="190" idx="2"/>
                  <a:endCxn id="200" idx="2"/>
                </p:cNvCxnSpPr>
                <p:nvPr/>
              </p:nvCxnSpPr>
              <p:spPr bwMode="auto">
                <a:xfrm rot="16200000" flipH="1">
                  <a:off x="1600200" y="4383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0" name="Curved Connector 45"/>
                <p:cNvCxnSpPr>
                  <a:cxnSpLocks noChangeShapeType="1"/>
                  <a:stCxn id="191" idx="2"/>
                  <a:endCxn id="201" idx="2"/>
                </p:cNvCxnSpPr>
                <p:nvPr/>
              </p:nvCxnSpPr>
              <p:spPr bwMode="auto">
                <a:xfrm rot="16200000" flipH="1">
                  <a:off x="2514600" y="4383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1" name="Straight Connector 46"/>
                <p:cNvCxnSpPr>
                  <a:cxnSpLocks noChangeShapeType="1"/>
                  <a:stCxn id="187" idx="2"/>
                  <a:endCxn id="200" idx="0"/>
                </p:cNvCxnSpPr>
                <p:nvPr/>
              </p:nvCxnSpPr>
              <p:spPr bwMode="auto">
                <a:xfrm rot="16200000" flipH="1">
                  <a:off x="14097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2" name="Straight Connector 47"/>
                <p:cNvCxnSpPr>
                  <a:cxnSpLocks noChangeShapeType="1"/>
                  <a:stCxn id="187" idx="2"/>
                  <a:endCxn id="201" idx="0"/>
                </p:cNvCxnSpPr>
                <p:nvPr/>
              </p:nvCxnSpPr>
              <p:spPr bwMode="auto">
                <a:xfrm rot="16200000" flipH="1">
                  <a:off x="1866900" y="3354389"/>
                  <a:ext cx="381000"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3" name="Straight Connector 48"/>
                <p:cNvCxnSpPr>
                  <a:cxnSpLocks noChangeShapeType="1"/>
                  <a:stCxn id="197" idx="2"/>
                  <a:endCxn id="191" idx="0"/>
                </p:cNvCxnSpPr>
                <p:nvPr/>
              </p:nvCxnSpPr>
              <p:spPr bwMode="auto">
                <a:xfrm rot="5400000">
                  <a:off x="1866900" y="4268789"/>
                  <a:ext cx="381000"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4" name="Straight Connector 49"/>
                <p:cNvCxnSpPr>
                  <a:cxnSpLocks noChangeShapeType="1"/>
                  <a:stCxn id="188" idx="2"/>
                  <a:endCxn id="200" idx="0"/>
                </p:cNvCxnSpPr>
                <p:nvPr/>
              </p:nvCxnSpPr>
              <p:spPr bwMode="auto">
                <a:xfrm rot="16200000" flipH="1">
                  <a:off x="1866900" y="4268789"/>
                  <a:ext cx="381000"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5" name="Straight Connector 50"/>
                <p:cNvCxnSpPr>
                  <a:cxnSpLocks noChangeShapeType="1"/>
                  <a:stCxn id="188" idx="2"/>
                  <a:endCxn id="201" idx="0"/>
                </p:cNvCxnSpPr>
                <p:nvPr/>
              </p:nvCxnSpPr>
              <p:spPr bwMode="auto">
                <a:xfrm rot="16200000" flipH="1">
                  <a:off x="23241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6" name="Straight Connector 51"/>
                <p:cNvCxnSpPr>
                  <a:cxnSpLocks noChangeShapeType="1"/>
                  <a:stCxn id="197" idx="2"/>
                  <a:endCxn id="190" idx="0"/>
                </p:cNvCxnSpPr>
                <p:nvPr/>
              </p:nvCxnSpPr>
              <p:spPr bwMode="auto">
                <a:xfrm rot="5400000">
                  <a:off x="14097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7" name="Straight Connector 52"/>
                <p:cNvCxnSpPr>
                  <a:cxnSpLocks noChangeShapeType="1"/>
                  <a:stCxn id="190" idx="0"/>
                  <a:endCxn id="198" idx="2"/>
                </p:cNvCxnSpPr>
                <p:nvPr/>
              </p:nvCxnSpPr>
              <p:spPr bwMode="auto">
                <a:xfrm rot="5400000" flipH="1" flipV="1">
                  <a:off x="1866900" y="3354389"/>
                  <a:ext cx="381000"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8" name="Straight Connector 53"/>
                <p:cNvCxnSpPr>
                  <a:cxnSpLocks noChangeShapeType="1"/>
                  <a:stCxn id="188" idx="3"/>
                  <a:endCxn id="197" idx="1"/>
                </p:cNvCxnSpPr>
                <p:nvPr/>
              </p:nvCxnSpPr>
              <p:spPr bwMode="auto">
                <a:xfrm>
                  <a:off x="1828800" y="4306889"/>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19" name="Straight Connector 54"/>
                <p:cNvCxnSpPr>
                  <a:cxnSpLocks noChangeShapeType="1"/>
                  <a:stCxn id="191" idx="3"/>
                  <a:endCxn id="200" idx="1"/>
                </p:cNvCxnSpPr>
                <p:nvPr/>
              </p:nvCxnSpPr>
              <p:spPr bwMode="auto">
                <a:xfrm>
                  <a:off x="1828800" y="5068889"/>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20" name="Curved Connector 55"/>
                <p:cNvCxnSpPr>
                  <a:cxnSpLocks noChangeShapeType="1"/>
                  <a:stCxn id="187" idx="0"/>
                  <a:endCxn id="198" idx="0"/>
                </p:cNvCxnSpPr>
                <p:nvPr/>
              </p:nvCxnSpPr>
              <p:spPr bwMode="auto">
                <a:xfrm rot="5400000" flipH="1" flipV="1">
                  <a:off x="2057400" y="2782889"/>
                  <a:ext cx="1588" cy="2667000"/>
                </a:xfrm>
                <a:prstGeom prst="curvedConnector3">
                  <a:avLst>
                    <a:gd name="adj1" fmla="val 19552023"/>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221" name="Curved Connector 56"/>
                <p:cNvCxnSpPr>
                  <a:cxnSpLocks noChangeShapeType="1"/>
                  <a:stCxn id="190" idx="2"/>
                  <a:endCxn id="201" idx="2"/>
                </p:cNvCxnSpPr>
                <p:nvPr/>
              </p:nvCxnSpPr>
              <p:spPr bwMode="auto">
                <a:xfrm rot="16200000" flipH="1">
                  <a:off x="2057400" y="3925889"/>
                  <a:ext cx="1588" cy="2667000"/>
                </a:xfrm>
                <a:prstGeom prst="curvedConnector3">
                  <a:avLst>
                    <a:gd name="adj1" fmla="val 21270921"/>
                  </a:avLst>
                </a:prstGeom>
                <a:noFill/>
                <a:ln w="25400" algn="ctr">
                  <a:solidFill>
                    <a:schemeClr val="tx1"/>
                  </a:solidFill>
                  <a:miter lim="800000"/>
                  <a:headEnd/>
                  <a:tailEnd/>
                </a:ln>
                <a:scene3d>
                  <a:camera prst="orthographicFront"/>
                  <a:lightRig rig="threePt" dir="t"/>
                </a:scene3d>
                <a:sp3d>
                  <a:bevelT w="165100" prst="coolSlant"/>
                </a:sp3d>
              </p:spPr>
            </p:cxnSp>
          </p:grpSp>
          <p:grpSp>
            <p:nvGrpSpPr>
              <p:cNvPr id="234" name="Group 21"/>
              <p:cNvGrpSpPr>
                <a:grpSpLocks/>
              </p:cNvGrpSpPr>
              <p:nvPr/>
            </p:nvGrpSpPr>
            <p:grpSpPr bwMode="auto">
              <a:xfrm>
                <a:off x="914400" y="4799017"/>
                <a:ext cx="3048000" cy="1144588"/>
                <a:chOff x="533400" y="4115595"/>
                <a:chExt cx="3048000" cy="1144588"/>
              </a:xfrm>
            </p:grpSpPr>
            <p:sp>
              <p:nvSpPr>
                <p:cNvPr id="152" name="Rectangle 22"/>
                <p:cNvSpPr>
                  <a:spLocks noChangeArrowheads="1"/>
                </p:cNvSpPr>
                <p:nvPr/>
              </p:nvSpPr>
              <p:spPr bwMode="auto">
                <a:xfrm>
                  <a:off x="5334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53" name="Rectangle 23"/>
                <p:cNvSpPr>
                  <a:spLocks noChangeArrowheads="1"/>
                </p:cNvSpPr>
                <p:nvPr/>
              </p:nvSpPr>
              <p:spPr bwMode="auto">
                <a:xfrm>
                  <a:off x="14478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54" name="Straight Connector 24"/>
                <p:cNvCxnSpPr>
                  <a:cxnSpLocks noChangeShapeType="1"/>
                  <a:stCxn id="152" idx="3"/>
                  <a:endCxn id="153" idx="1"/>
                </p:cNvCxnSpPr>
                <p:nvPr/>
              </p:nvCxnSpPr>
              <p:spPr bwMode="auto">
                <a:xfrm>
                  <a:off x="914400" y="4306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155" name="Rectangle 25"/>
                <p:cNvSpPr>
                  <a:spLocks noChangeArrowheads="1"/>
                </p:cNvSpPr>
                <p:nvPr/>
              </p:nvSpPr>
              <p:spPr bwMode="auto">
                <a:xfrm>
                  <a:off x="5334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56" name="Rectangle 26"/>
                <p:cNvSpPr>
                  <a:spLocks noChangeArrowheads="1"/>
                </p:cNvSpPr>
                <p:nvPr/>
              </p:nvSpPr>
              <p:spPr bwMode="auto">
                <a:xfrm>
                  <a:off x="14478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57" name="Straight Connector 27"/>
                <p:cNvCxnSpPr>
                  <a:cxnSpLocks noChangeShapeType="1"/>
                  <a:stCxn id="155" idx="3"/>
                  <a:endCxn id="156" idx="1"/>
                </p:cNvCxnSpPr>
                <p:nvPr/>
              </p:nvCxnSpPr>
              <p:spPr bwMode="auto">
                <a:xfrm>
                  <a:off x="914400" y="5068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58" name="Straight Connector 28"/>
                <p:cNvCxnSpPr>
                  <a:cxnSpLocks noChangeShapeType="1"/>
                  <a:stCxn id="152" idx="2"/>
                  <a:endCxn id="155" idx="0"/>
                </p:cNvCxnSpPr>
                <p:nvPr/>
              </p:nvCxnSpPr>
              <p:spPr bwMode="auto">
                <a:xfrm rot="5400000">
                  <a:off x="5334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59" name="Straight Connector 29"/>
                <p:cNvCxnSpPr>
                  <a:cxnSpLocks noChangeShapeType="1"/>
                  <a:stCxn id="153" idx="2"/>
                  <a:endCxn id="156" idx="0"/>
                </p:cNvCxnSpPr>
                <p:nvPr/>
              </p:nvCxnSpPr>
              <p:spPr bwMode="auto">
                <a:xfrm rot="5400000">
                  <a:off x="14478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60" name="Straight Connector 30"/>
                <p:cNvCxnSpPr>
                  <a:cxnSpLocks noChangeShapeType="1"/>
                </p:cNvCxnSpPr>
                <p:nvPr/>
              </p:nvCxnSpPr>
              <p:spPr bwMode="auto">
                <a:xfrm rot="10800000" flipV="1">
                  <a:off x="9144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61" name="Straight Connector 31"/>
                <p:cNvCxnSpPr>
                  <a:cxnSpLocks noChangeShapeType="1"/>
                </p:cNvCxnSpPr>
                <p:nvPr/>
              </p:nvCxnSpPr>
              <p:spPr bwMode="auto">
                <a:xfrm>
                  <a:off x="9144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162" name="Rectangle 32"/>
                <p:cNvSpPr>
                  <a:spLocks noChangeArrowheads="1"/>
                </p:cNvSpPr>
                <p:nvPr/>
              </p:nvSpPr>
              <p:spPr bwMode="auto">
                <a:xfrm>
                  <a:off x="22860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63" name="Rectangle 33"/>
                <p:cNvSpPr>
                  <a:spLocks noChangeArrowheads="1"/>
                </p:cNvSpPr>
                <p:nvPr/>
              </p:nvSpPr>
              <p:spPr bwMode="auto">
                <a:xfrm>
                  <a:off x="3200400" y="4116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64" name="Straight Connector 34"/>
                <p:cNvCxnSpPr>
                  <a:cxnSpLocks noChangeShapeType="1"/>
                  <a:stCxn id="162" idx="3"/>
                  <a:endCxn id="163" idx="1"/>
                </p:cNvCxnSpPr>
                <p:nvPr/>
              </p:nvCxnSpPr>
              <p:spPr bwMode="auto">
                <a:xfrm>
                  <a:off x="2667000" y="4306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sp>
              <p:nvSpPr>
                <p:cNvPr id="165" name="Rectangle 35"/>
                <p:cNvSpPr>
                  <a:spLocks noChangeArrowheads="1"/>
                </p:cNvSpPr>
                <p:nvPr/>
              </p:nvSpPr>
              <p:spPr bwMode="auto">
                <a:xfrm>
                  <a:off x="22860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sp>
              <p:nvSpPr>
                <p:cNvPr id="166" name="Rectangle 36"/>
                <p:cNvSpPr>
                  <a:spLocks noChangeArrowheads="1"/>
                </p:cNvSpPr>
                <p:nvPr/>
              </p:nvSpPr>
              <p:spPr bwMode="auto">
                <a:xfrm>
                  <a:off x="3200400" y="4878389"/>
                  <a:ext cx="381000" cy="381000"/>
                </a:xfrm>
                <a:prstGeom prst="rect">
                  <a:avLst/>
                </a:prstGeom>
                <a:solidFill>
                  <a:schemeClr val="accent2"/>
                </a:solidFill>
                <a:ln w="25400" algn="ctr">
                  <a:solidFill>
                    <a:schemeClr val="tx1"/>
                  </a:solidFill>
                  <a:miter lim="800000"/>
                  <a:headEnd/>
                  <a:tailEnd/>
                </a:ln>
                <a:scene3d>
                  <a:camera prst="orthographicFront"/>
                  <a:lightRig rig="threePt" dir="t"/>
                </a:scene3d>
                <a:sp3d>
                  <a:bevelT w="165100" prst="coolSlant"/>
                </a:sp3d>
              </p:spPr>
              <p:txBody>
                <a:bodyPr wrap="none">
                  <a:prstTxWarp prst="textNoShape">
                    <a:avLst/>
                  </a:prstTxWarp>
                </a:bodyPr>
                <a:lstStyle/>
                <a:p>
                  <a:pPr>
                    <a:defRPr/>
                  </a:pPr>
                  <a:endParaRPr lang="en-US" sz="2400" b="1">
                    <a:latin typeface="Tahoma" pitchFamily="-106" charset="0"/>
                    <a:ea typeface="Arial" pitchFamily="-106" charset="0"/>
                    <a:cs typeface="Arial" pitchFamily="-106" charset="0"/>
                  </a:endParaRPr>
                </a:p>
              </p:txBody>
            </p:sp>
            <p:cxnSp>
              <p:nvCxnSpPr>
                <p:cNvPr id="167" name="Straight Connector 37"/>
                <p:cNvCxnSpPr>
                  <a:cxnSpLocks noChangeShapeType="1"/>
                  <a:stCxn id="165" idx="3"/>
                  <a:endCxn id="166" idx="1"/>
                </p:cNvCxnSpPr>
                <p:nvPr/>
              </p:nvCxnSpPr>
              <p:spPr bwMode="auto">
                <a:xfrm>
                  <a:off x="2667000" y="5068889"/>
                  <a:ext cx="5334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68" name="Straight Connector 38"/>
                <p:cNvCxnSpPr>
                  <a:cxnSpLocks noChangeShapeType="1"/>
                  <a:stCxn id="162" idx="2"/>
                  <a:endCxn id="165" idx="0"/>
                </p:cNvCxnSpPr>
                <p:nvPr/>
              </p:nvCxnSpPr>
              <p:spPr bwMode="auto">
                <a:xfrm rot="5400000">
                  <a:off x="22860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69" name="Straight Connector 39"/>
                <p:cNvCxnSpPr>
                  <a:cxnSpLocks noChangeShapeType="1"/>
                  <a:stCxn id="163" idx="2"/>
                  <a:endCxn id="166" idx="0"/>
                </p:cNvCxnSpPr>
                <p:nvPr/>
              </p:nvCxnSpPr>
              <p:spPr bwMode="auto">
                <a:xfrm rot="5400000">
                  <a:off x="3200400" y="4687889"/>
                  <a:ext cx="3810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0" name="Straight Connector 40"/>
                <p:cNvCxnSpPr>
                  <a:cxnSpLocks noChangeShapeType="1"/>
                </p:cNvCxnSpPr>
                <p:nvPr/>
              </p:nvCxnSpPr>
              <p:spPr bwMode="auto">
                <a:xfrm rot="10800000" flipV="1">
                  <a:off x="26670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1" name="Straight Connector 41"/>
                <p:cNvCxnSpPr>
                  <a:cxnSpLocks noChangeShapeType="1"/>
                </p:cNvCxnSpPr>
                <p:nvPr/>
              </p:nvCxnSpPr>
              <p:spPr bwMode="auto">
                <a:xfrm>
                  <a:off x="2667000" y="4497389"/>
                  <a:ext cx="533400" cy="381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2" name="Curved Connector 42"/>
                <p:cNvCxnSpPr>
                  <a:cxnSpLocks noChangeShapeType="1"/>
                  <a:stCxn id="152" idx="0"/>
                  <a:endCxn id="162" idx="0"/>
                </p:cNvCxnSpPr>
                <p:nvPr/>
              </p:nvCxnSpPr>
              <p:spPr bwMode="auto">
                <a:xfrm rot="5400000" flipH="1" flipV="1">
                  <a:off x="1600200" y="3240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3" name="Curved Connector 43"/>
                <p:cNvCxnSpPr>
                  <a:cxnSpLocks noChangeShapeType="1"/>
                  <a:stCxn id="153" idx="0"/>
                  <a:endCxn id="163" idx="0"/>
                </p:cNvCxnSpPr>
                <p:nvPr/>
              </p:nvCxnSpPr>
              <p:spPr bwMode="auto">
                <a:xfrm rot="5400000" flipH="1" flipV="1">
                  <a:off x="2514600" y="3240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4" name="Curved Connector 44"/>
                <p:cNvCxnSpPr>
                  <a:cxnSpLocks noChangeShapeType="1"/>
                  <a:stCxn id="155" idx="2"/>
                  <a:endCxn id="165" idx="2"/>
                </p:cNvCxnSpPr>
                <p:nvPr/>
              </p:nvCxnSpPr>
              <p:spPr bwMode="auto">
                <a:xfrm rot="16200000" flipH="1">
                  <a:off x="1600200" y="4383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5" name="Curved Connector 45"/>
                <p:cNvCxnSpPr>
                  <a:cxnSpLocks noChangeShapeType="1"/>
                  <a:stCxn id="156" idx="2"/>
                  <a:endCxn id="166" idx="2"/>
                </p:cNvCxnSpPr>
                <p:nvPr/>
              </p:nvCxnSpPr>
              <p:spPr bwMode="auto">
                <a:xfrm rot="16200000" flipH="1">
                  <a:off x="2514600" y="4383089"/>
                  <a:ext cx="1588" cy="17526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6" name="Straight Connector 46"/>
                <p:cNvCxnSpPr>
                  <a:cxnSpLocks noChangeShapeType="1"/>
                  <a:stCxn id="152" idx="2"/>
                  <a:endCxn id="165" idx="0"/>
                </p:cNvCxnSpPr>
                <p:nvPr/>
              </p:nvCxnSpPr>
              <p:spPr bwMode="auto">
                <a:xfrm rot="16200000" flipH="1">
                  <a:off x="14097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7" name="Straight Connector 47"/>
                <p:cNvCxnSpPr>
                  <a:cxnSpLocks noChangeShapeType="1"/>
                  <a:stCxn id="152" idx="2"/>
                  <a:endCxn id="166" idx="0"/>
                </p:cNvCxnSpPr>
                <p:nvPr/>
              </p:nvCxnSpPr>
              <p:spPr bwMode="auto">
                <a:xfrm rot="16200000" flipH="1">
                  <a:off x="1866900" y="3354389"/>
                  <a:ext cx="381000"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8" name="Straight Connector 48"/>
                <p:cNvCxnSpPr>
                  <a:cxnSpLocks noChangeShapeType="1"/>
                  <a:stCxn id="162" idx="2"/>
                  <a:endCxn id="156" idx="0"/>
                </p:cNvCxnSpPr>
                <p:nvPr/>
              </p:nvCxnSpPr>
              <p:spPr bwMode="auto">
                <a:xfrm rot="5400000">
                  <a:off x="1866900" y="4268789"/>
                  <a:ext cx="381000"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79" name="Straight Connector 49"/>
                <p:cNvCxnSpPr>
                  <a:cxnSpLocks noChangeShapeType="1"/>
                  <a:stCxn id="153" idx="2"/>
                  <a:endCxn id="165" idx="0"/>
                </p:cNvCxnSpPr>
                <p:nvPr/>
              </p:nvCxnSpPr>
              <p:spPr bwMode="auto">
                <a:xfrm rot="16200000" flipH="1">
                  <a:off x="1866900" y="4268789"/>
                  <a:ext cx="381000"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0" name="Straight Connector 50"/>
                <p:cNvCxnSpPr>
                  <a:cxnSpLocks noChangeShapeType="1"/>
                  <a:stCxn id="153" idx="2"/>
                  <a:endCxn id="166" idx="0"/>
                </p:cNvCxnSpPr>
                <p:nvPr/>
              </p:nvCxnSpPr>
              <p:spPr bwMode="auto">
                <a:xfrm rot="16200000" flipH="1">
                  <a:off x="23241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1" name="Straight Connector 51"/>
                <p:cNvCxnSpPr>
                  <a:cxnSpLocks noChangeShapeType="1"/>
                  <a:stCxn id="162" idx="2"/>
                  <a:endCxn id="155" idx="0"/>
                </p:cNvCxnSpPr>
                <p:nvPr/>
              </p:nvCxnSpPr>
              <p:spPr bwMode="auto">
                <a:xfrm rot="5400000">
                  <a:off x="1409700" y="3811589"/>
                  <a:ext cx="381000"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2" name="Straight Connector 52"/>
                <p:cNvCxnSpPr>
                  <a:cxnSpLocks noChangeShapeType="1"/>
                  <a:stCxn id="155" idx="0"/>
                  <a:endCxn id="163" idx="2"/>
                </p:cNvCxnSpPr>
                <p:nvPr/>
              </p:nvCxnSpPr>
              <p:spPr bwMode="auto">
                <a:xfrm rot="5400000" flipH="1" flipV="1">
                  <a:off x="1866900" y="3354389"/>
                  <a:ext cx="381000"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3" name="Straight Connector 53"/>
                <p:cNvCxnSpPr>
                  <a:cxnSpLocks noChangeShapeType="1"/>
                  <a:stCxn id="153" idx="3"/>
                  <a:endCxn id="162" idx="1"/>
                </p:cNvCxnSpPr>
                <p:nvPr/>
              </p:nvCxnSpPr>
              <p:spPr bwMode="auto">
                <a:xfrm>
                  <a:off x="1828800" y="4306889"/>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4" name="Straight Connector 54"/>
                <p:cNvCxnSpPr>
                  <a:cxnSpLocks noChangeShapeType="1"/>
                  <a:stCxn id="156" idx="3"/>
                  <a:endCxn id="165" idx="1"/>
                </p:cNvCxnSpPr>
                <p:nvPr/>
              </p:nvCxnSpPr>
              <p:spPr bwMode="auto">
                <a:xfrm>
                  <a:off x="1828800" y="5068889"/>
                  <a:ext cx="457200"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5" name="Curved Connector 55"/>
                <p:cNvCxnSpPr>
                  <a:cxnSpLocks noChangeShapeType="1"/>
                  <a:stCxn id="152" idx="0"/>
                  <a:endCxn id="163" idx="0"/>
                </p:cNvCxnSpPr>
                <p:nvPr/>
              </p:nvCxnSpPr>
              <p:spPr bwMode="auto">
                <a:xfrm rot="5400000" flipH="1" flipV="1">
                  <a:off x="2057400" y="2782889"/>
                  <a:ext cx="1588" cy="2667000"/>
                </a:xfrm>
                <a:prstGeom prst="curvedConnector3">
                  <a:avLst>
                    <a:gd name="adj1" fmla="val 19552023"/>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86" name="Curved Connector 56"/>
                <p:cNvCxnSpPr>
                  <a:cxnSpLocks noChangeShapeType="1"/>
                  <a:stCxn id="155" idx="2"/>
                  <a:endCxn id="166" idx="2"/>
                </p:cNvCxnSpPr>
                <p:nvPr/>
              </p:nvCxnSpPr>
              <p:spPr bwMode="auto">
                <a:xfrm rot="16200000" flipH="1">
                  <a:off x="2057400" y="3925889"/>
                  <a:ext cx="1588" cy="2667000"/>
                </a:xfrm>
                <a:prstGeom prst="curvedConnector3">
                  <a:avLst>
                    <a:gd name="adj1" fmla="val 21270921"/>
                  </a:avLst>
                </a:prstGeom>
                <a:noFill/>
                <a:ln w="25400" algn="ctr">
                  <a:solidFill>
                    <a:schemeClr val="tx1"/>
                  </a:solidFill>
                  <a:miter lim="800000"/>
                  <a:headEnd/>
                  <a:tailEnd/>
                </a:ln>
                <a:scene3d>
                  <a:camera prst="orthographicFront"/>
                  <a:lightRig rig="threePt" dir="t"/>
                </a:scene3d>
                <a:sp3d>
                  <a:bevelT w="165100" prst="coolSlant"/>
                </a:sp3d>
              </p:spPr>
            </p:cxnSp>
          </p:grpSp>
          <p:cxnSp>
            <p:nvCxnSpPr>
              <p:cNvPr id="106" name="Curved Connector 115"/>
              <p:cNvCxnSpPr>
                <a:cxnSpLocks noChangeShapeType="1"/>
                <a:stCxn id="187" idx="1"/>
                <a:endCxn id="152" idx="1"/>
              </p:cNvCxnSpPr>
              <p:nvPr/>
            </p:nvCxnSpPr>
            <p:spPr bwMode="auto">
              <a:xfrm rot="10800000" flipV="1">
                <a:off x="914400" y="3466307"/>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07" name="Curved Connector 117"/>
              <p:cNvCxnSpPr>
                <a:cxnSpLocks noChangeShapeType="1"/>
                <a:stCxn id="190" idx="1"/>
                <a:endCxn id="155" idx="1"/>
              </p:cNvCxnSpPr>
              <p:nvPr/>
            </p:nvCxnSpPr>
            <p:spPr bwMode="auto">
              <a:xfrm rot="10800000" flipV="1">
                <a:off x="914400" y="4228306"/>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08" name="Curved Connector 119"/>
              <p:cNvCxnSpPr>
                <a:cxnSpLocks noChangeShapeType="1"/>
                <a:stCxn id="187" idx="1"/>
                <a:endCxn id="155" idx="1"/>
              </p:cNvCxnSpPr>
              <p:nvPr/>
            </p:nvCxnSpPr>
            <p:spPr bwMode="auto">
              <a:xfrm rot="10800000" flipV="1">
                <a:off x="914400" y="3466306"/>
                <a:ext cx="1588" cy="2285999"/>
              </a:xfrm>
              <a:prstGeom prst="curvedConnector3">
                <a:avLst>
                  <a:gd name="adj1" fmla="val 2035221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09" name="Straight Connector 122"/>
              <p:cNvCxnSpPr>
                <a:cxnSpLocks noChangeShapeType="1"/>
                <a:stCxn id="190" idx="2"/>
                <a:endCxn id="152" idx="0"/>
              </p:cNvCxnSpPr>
              <p:nvPr/>
            </p:nvCxnSpPr>
            <p:spPr bwMode="auto">
              <a:xfrm rot="5400000">
                <a:off x="914400" y="4609306"/>
                <a:ext cx="381001"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0" name="Straight Connector 124"/>
              <p:cNvCxnSpPr>
                <a:cxnSpLocks noChangeShapeType="1"/>
                <a:stCxn id="191" idx="2"/>
                <a:endCxn id="153" idx="0"/>
              </p:cNvCxnSpPr>
              <p:nvPr/>
            </p:nvCxnSpPr>
            <p:spPr bwMode="auto">
              <a:xfrm rot="5400000">
                <a:off x="1828800" y="4609306"/>
                <a:ext cx="381001"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1" name="Straight Connector 127"/>
              <p:cNvCxnSpPr>
                <a:cxnSpLocks noChangeShapeType="1"/>
                <a:stCxn id="200" idx="2"/>
                <a:endCxn id="162" idx="0"/>
              </p:cNvCxnSpPr>
              <p:nvPr/>
            </p:nvCxnSpPr>
            <p:spPr bwMode="auto">
              <a:xfrm rot="5400000">
                <a:off x="2667000" y="4609306"/>
                <a:ext cx="381001"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2" name="Straight Connector 129"/>
              <p:cNvCxnSpPr>
                <a:cxnSpLocks noChangeShapeType="1"/>
                <a:stCxn id="201" idx="2"/>
                <a:endCxn id="163" idx="0"/>
              </p:cNvCxnSpPr>
              <p:nvPr/>
            </p:nvCxnSpPr>
            <p:spPr bwMode="auto">
              <a:xfrm rot="5400000">
                <a:off x="3581400" y="4609306"/>
                <a:ext cx="381001" cy="1588"/>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3" name="Curved Connector 131"/>
              <p:cNvCxnSpPr>
                <a:cxnSpLocks noChangeShapeType="1"/>
                <a:stCxn id="198" idx="3"/>
                <a:endCxn id="166" idx="3"/>
              </p:cNvCxnSpPr>
              <p:nvPr/>
            </p:nvCxnSpPr>
            <p:spPr bwMode="auto">
              <a:xfrm>
                <a:off x="3962400" y="3466307"/>
                <a:ext cx="1588" cy="2285999"/>
              </a:xfrm>
              <a:prstGeom prst="curvedConnector3">
                <a:avLst>
                  <a:gd name="adj1" fmla="val 2035221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4" name="Curved Connector 134"/>
              <p:cNvCxnSpPr>
                <a:cxnSpLocks noChangeShapeType="1"/>
                <a:stCxn id="198" idx="3"/>
                <a:endCxn id="163" idx="3"/>
              </p:cNvCxnSpPr>
              <p:nvPr/>
            </p:nvCxnSpPr>
            <p:spPr bwMode="auto">
              <a:xfrm>
                <a:off x="3962400" y="3466307"/>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5" name="Curved Connector 136"/>
              <p:cNvCxnSpPr>
                <a:cxnSpLocks noChangeShapeType="1"/>
                <a:stCxn id="201" idx="3"/>
                <a:endCxn id="166" idx="3"/>
              </p:cNvCxnSpPr>
              <p:nvPr/>
            </p:nvCxnSpPr>
            <p:spPr bwMode="auto">
              <a:xfrm>
                <a:off x="3962400" y="4228306"/>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6" name="Curved Connector 138"/>
              <p:cNvCxnSpPr>
                <a:cxnSpLocks noChangeShapeType="1"/>
                <a:stCxn id="188" idx="1"/>
                <a:endCxn id="156" idx="1"/>
              </p:cNvCxnSpPr>
              <p:nvPr/>
            </p:nvCxnSpPr>
            <p:spPr bwMode="auto">
              <a:xfrm rot="10800000" flipV="1">
                <a:off x="1828800" y="3466306"/>
                <a:ext cx="1588" cy="2285999"/>
              </a:xfrm>
              <a:prstGeom prst="curvedConnector3">
                <a:avLst>
                  <a:gd name="adj1" fmla="val 21345032"/>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7" name="Curved Connector 142"/>
              <p:cNvCxnSpPr>
                <a:cxnSpLocks noChangeShapeType="1"/>
                <a:stCxn id="197" idx="3"/>
                <a:endCxn id="165" idx="3"/>
              </p:cNvCxnSpPr>
              <p:nvPr/>
            </p:nvCxnSpPr>
            <p:spPr bwMode="auto">
              <a:xfrm>
                <a:off x="3048000" y="3466307"/>
                <a:ext cx="1588" cy="2285999"/>
              </a:xfrm>
              <a:prstGeom prst="curvedConnector3">
                <a:avLst>
                  <a:gd name="adj1" fmla="val 19359384"/>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8" name="Curved Connector 144"/>
              <p:cNvCxnSpPr>
                <a:cxnSpLocks noChangeShapeType="1"/>
                <a:stCxn id="191" idx="1"/>
                <a:endCxn id="156" idx="1"/>
              </p:cNvCxnSpPr>
              <p:nvPr/>
            </p:nvCxnSpPr>
            <p:spPr bwMode="auto">
              <a:xfrm rot="10800000" flipV="1">
                <a:off x="1828800" y="4228306"/>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19" name="Curved Connector 147"/>
              <p:cNvCxnSpPr>
                <a:cxnSpLocks noChangeShapeType="1"/>
                <a:stCxn id="153" idx="1"/>
                <a:endCxn id="188" idx="1"/>
              </p:cNvCxnSpPr>
              <p:nvPr/>
            </p:nvCxnSpPr>
            <p:spPr bwMode="auto">
              <a:xfrm rot="10800000">
                <a:off x="1828800" y="3466307"/>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0" name="Curved Connector 149"/>
              <p:cNvCxnSpPr>
                <a:cxnSpLocks noChangeShapeType="1"/>
                <a:stCxn id="197" idx="3"/>
                <a:endCxn id="162" idx="3"/>
              </p:cNvCxnSpPr>
              <p:nvPr/>
            </p:nvCxnSpPr>
            <p:spPr bwMode="auto">
              <a:xfrm>
                <a:off x="3048000" y="3466307"/>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1" name="Curved Connector 152"/>
              <p:cNvCxnSpPr>
                <a:cxnSpLocks noChangeShapeType="1"/>
                <a:stCxn id="200" idx="3"/>
                <a:endCxn id="165" idx="3"/>
              </p:cNvCxnSpPr>
              <p:nvPr/>
            </p:nvCxnSpPr>
            <p:spPr bwMode="auto">
              <a:xfrm>
                <a:off x="3048000" y="4228306"/>
                <a:ext cx="1588" cy="1524000"/>
              </a:xfrm>
              <a:prstGeom prst="curvedConnector3">
                <a:avLst>
                  <a:gd name="adj1" fmla="val 14395468"/>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2" name="Straight Connector 154"/>
              <p:cNvCxnSpPr>
                <a:cxnSpLocks noChangeShapeType="1"/>
                <a:stCxn id="200" idx="2"/>
                <a:endCxn id="153" idx="0"/>
              </p:cNvCxnSpPr>
              <p:nvPr/>
            </p:nvCxnSpPr>
            <p:spPr bwMode="auto">
              <a:xfrm rot="5400000">
                <a:off x="2247900" y="4190206"/>
                <a:ext cx="381001"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3" name="Straight Connector 156"/>
              <p:cNvCxnSpPr>
                <a:cxnSpLocks noChangeShapeType="1"/>
                <a:stCxn id="191" idx="2"/>
                <a:endCxn id="162" idx="0"/>
              </p:cNvCxnSpPr>
              <p:nvPr/>
            </p:nvCxnSpPr>
            <p:spPr bwMode="auto">
              <a:xfrm rot="16200000" flipH="1">
                <a:off x="2247900" y="4190206"/>
                <a:ext cx="381001" cy="838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4" name="Straight Connector 158"/>
              <p:cNvCxnSpPr>
                <a:cxnSpLocks noChangeShapeType="1"/>
                <a:stCxn id="197" idx="1"/>
                <a:endCxn id="153" idx="3"/>
              </p:cNvCxnSpPr>
              <p:nvPr/>
            </p:nvCxnSpPr>
            <p:spPr bwMode="auto">
              <a:xfrm rot="10800000" flipV="1">
                <a:off x="2209800" y="3466307"/>
                <a:ext cx="4572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5" name="Straight Connector 160"/>
              <p:cNvCxnSpPr>
                <a:cxnSpLocks noChangeShapeType="1"/>
                <a:stCxn id="197" idx="1"/>
                <a:endCxn id="156" idx="3"/>
              </p:cNvCxnSpPr>
              <p:nvPr/>
            </p:nvCxnSpPr>
            <p:spPr bwMode="auto">
              <a:xfrm rot="10800000" flipV="1">
                <a:off x="2209800" y="3466306"/>
                <a:ext cx="457200" cy="2285999"/>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6" name="Straight Connector 162"/>
              <p:cNvCxnSpPr>
                <a:cxnSpLocks noChangeShapeType="1"/>
                <a:endCxn id="162" idx="1"/>
              </p:cNvCxnSpPr>
              <p:nvPr/>
            </p:nvCxnSpPr>
            <p:spPr bwMode="auto">
              <a:xfrm rot="16200000" flipH="1">
                <a:off x="1733947" y="4057253"/>
                <a:ext cx="1408907" cy="4572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7" name="Straight Connector 164"/>
              <p:cNvCxnSpPr>
                <a:cxnSpLocks noChangeShapeType="1"/>
                <a:stCxn id="188" idx="3"/>
                <a:endCxn id="165" idx="1"/>
              </p:cNvCxnSpPr>
              <p:nvPr/>
            </p:nvCxnSpPr>
            <p:spPr bwMode="auto">
              <a:xfrm>
                <a:off x="2209800" y="3466307"/>
                <a:ext cx="457200" cy="2285999"/>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8" name="Straight Connector 166"/>
              <p:cNvCxnSpPr>
                <a:cxnSpLocks noChangeShapeType="1"/>
                <a:stCxn id="191" idx="3"/>
                <a:endCxn id="165" idx="1"/>
              </p:cNvCxnSpPr>
              <p:nvPr/>
            </p:nvCxnSpPr>
            <p:spPr bwMode="auto">
              <a:xfrm>
                <a:off x="2209800" y="4228306"/>
                <a:ext cx="4572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29" name="Straight Connector 168"/>
              <p:cNvCxnSpPr>
                <a:cxnSpLocks noChangeShapeType="1"/>
                <a:stCxn id="200" idx="1"/>
                <a:endCxn id="156" idx="3"/>
              </p:cNvCxnSpPr>
              <p:nvPr/>
            </p:nvCxnSpPr>
            <p:spPr bwMode="auto">
              <a:xfrm rot="10800000" flipV="1">
                <a:off x="2209800" y="4228306"/>
                <a:ext cx="4572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0" name="Straight Connector 170"/>
              <p:cNvCxnSpPr>
                <a:cxnSpLocks noChangeShapeType="1"/>
                <a:stCxn id="187" idx="3"/>
                <a:endCxn id="153" idx="1"/>
              </p:cNvCxnSpPr>
              <p:nvPr/>
            </p:nvCxnSpPr>
            <p:spPr bwMode="auto">
              <a:xfrm>
                <a:off x="1295400" y="3466307"/>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1" name="Straight Connector 172"/>
              <p:cNvCxnSpPr>
                <a:cxnSpLocks noChangeShapeType="1"/>
                <a:stCxn id="188" idx="1"/>
                <a:endCxn id="152" idx="3"/>
              </p:cNvCxnSpPr>
              <p:nvPr/>
            </p:nvCxnSpPr>
            <p:spPr bwMode="auto">
              <a:xfrm rot="10800000" flipV="1">
                <a:off x="1295400" y="3466307"/>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2" name="Straight Connector 175"/>
              <p:cNvCxnSpPr>
                <a:cxnSpLocks noChangeShapeType="1"/>
                <a:stCxn id="191" idx="1"/>
                <a:endCxn id="155" idx="3"/>
              </p:cNvCxnSpPr>
              <p:nvPr/>
            </p:nvCxnSpPr>
            <p:spPr bwMode="auto">
              <a:xfrm rot="10800000" flipV="1">
                <a:off x="1295400" y="4228306"/>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3" name="Straight Connector 177"/>
              <p:cNvCxnSpPr>
                <a:cxnSpLocks noChangeShapeType="1"/>
                <a:stCxn id="190" idx="3"/>
                <a:endCxn id="156" idx="1"/>
              </p:cNvCxnSpPr>
              <p:nvPr/>
            </p:nvCxnSpPr>
            <p:spPr bwMode="auto">
              <a:xfrm>
                <a:off x="1295400" y="4228306"/>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4" name="Straight Connector 179"/>
              <p:cNvCxnSpPr>
                <a:cxnSpLocks noChangeShapeType="1"/>
                <a:stCxn id="187" idx="3"/>
                <a:endCxn id="156" idx="1"/>
              </p:cNvCxnSpPr>
              <p:nvPr/>
            </p:nvCxnSpPr>
            <p:spPr bwMode="auto">
              <a:xfrm>
                <a:off x="1295400" y="3466307"/>
                <a:ext cx="533400" cy="2285999"/>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5" name="Straight Connector 181"/>
              <p:cNvCxnSpPr>
                <a:cxnSpLocks noChangeShapeType="1"/>
                <a:stCxn id="188" idx="1"/>
                <a:endCxn id="155" idx="3"/>
              </p:cNvCxnSpPr>
              <p:nvPr/>
            </p:nvCxnSpPr>
            <p:spPr bwMode="auto">
              <a:xfrm rot="10800000" flipV="1">
                <a:off x="1295400" y="3466306"/>
                <a:ext cx="533400" cy="2285999"/>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6" name="Straight Connector 183"/>
              <p:cNvCxnSpPr>
                <a:cxnSpLocks noChangeShapeType="1"/>
                <a:stCxn id="197" idx="3"/>
                <a:endCxn id="166" idx="1"/>
              </p:cNvCxnSpPr>
              <p:nvPr/>
            </p:nvCxnSpPr>
            <p:spPr bwMode="auto">
              <a:xfrm>
                <a:off x="3048000" y="3466307"/>
                <a:ext cx="533400" cy="2285999"/>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7" name="Straight Connector 187"/>
              <p:cNvCxnSpPr>
                <a:cxnSpLocks noChangeShapeType="1"/>
                <a:stCxn id="198" idx="1"/>
                <a:endCxn id="165" idx="3"/>
              </p:cNvCxnSpPr>
              <p:nvPr/>
            </p:nvCxnSpPr>
            <p:spPr bwMode="auto">
              <a:xfrm rot="10800000" flipV="1">
                <a:off x="3048000" y="3466306"/>
                <a:ext cx="533400" cy="2285999"/>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8" name="Straight Connector 189"/>
              <p:cNvCxnSpPr>
                <a:cxnSpLocks noChangeShapeType="1"/>
                <a:stCxn id="198" idx="1"/>
                <a:endCxn id="162" idx="3"/>
              </p:cNvCxnSpPr>
              <p:nvPr/>
            </p:nvCxnSpPr>
            <p:spPr bwMode="auto">
              <a:xfrm rot="10800000" flipV="1">
                <a:off x="3048000" y="3466307"/>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39" name="Straight Connector 191"/>
              <p:cNvCxnSpPr>
                <a:cxnSpLocks noChangeShapeType="1"/>
                <a:stCxn id="197" idx="3"/>
                <a:endCxn id="163" idx="1"/>
              </p:cNvCxnSpPr>
              <p:nvPr/>
            </p:nvCxnSpPr>
            <p:spPr bwMode="auto">
              <a:xfrm>
                <a:off x="3048000" y="3466307"/>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0" name="Straight Connector 193"/>
              <p:cNvCxnSpPr>
                <a:cxnSpLocks noChangeShapeType="1"/>
                <a:stCxn id="201" idx="1"/>
                <a:endCxn id="165" idx="3"/>
              </p:cNvCxnSpPr>
              <p:nvPr/>
            </p:nvCxnSpPr>
            <p:spPr bwMode="auto">
              <a:xfrm rot="10800000" flipV="1">
                <a:off x="3048000" y="4228306"/>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1" name="Straight Connector 195"/>
              <p:cNvCxnSpPr>
                <a:cxnSpLocks noChangeShapeType="1"/>
                <a:stCxn id="200" idx="3"/>
                <a:endCxn id="166" idx="1"/>
              </p:cNvCxnSpPr>
              <p:nvPr/>
            </p:nvCxnSpPr>
            <p:spPr bwMode="auto">
              <a:xfrm>
                <a:off x="3048000" y="4228306"/>
                <a:ext cx="533400" cy="1524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2" name="Straight Connector 197"/>
              <p:cNvCxnSpPr>
                <a:cxnSpLocks noChangeShapeType="1"/>
                <a:stCxn id="201" idx="2"/>
                <a:endCxn id="162" idx="0"/>
              </p:cNvCxnSpPr>
              <p:nvPr/>
            </p:nvCxnSpPr>
            <p:spPr bwMode="auto">
              <a:xfrm rot="5400000">
                <a:off x="3124200" y="4152106"/>
                <a:ext cx="381001" cy="9144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3" name="Straight Connector 199"/>
              <p:cNvCxnSpPr>
                <a:cxnSpLocks noChangeShapeType="1"/>
                <a:stCxn id="200" idx="2"/>
                <a:endCxn id="163" idx="0"/>
              </p:cNvCxnSpPr>
              <p:nvPr/>
            </p:nvCxnSpPr>
            <p:spPr bwMode="auto">
              <a:xfrm rot="16200000" flipH="1">
                <a:off x="3124200" y="4152106"/>
                <a:ext cx="381001" cy="9144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4" name="Straight Connector 201"/>
              <p:cNvCxnSpPr>
                <a:cxnSpLocks noChangeShapeType="1"/>
                <a:stCxn id="190" idx="2"/>
                <a:endCxn id="153" idx="0"/>
              </p:cNvCxnSpPr>
              <p:nvPr/>
            </p:nvCxnSpPr>
            <p:spPr bwMode="auto">
              <a:xfrm rot="16200000" flipH="1">
                <a:off x="1371600" y="4152106"/>
                <a:ext cx="381001" cy="9144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5" name="Straight Connector 203"/>
              <p:cNvCxnSpPr>
                <a:cxnSpLocks noChangeShapeType="1"/>
                <a:stCxn id="152" idx="0"/>
                <a:endCxn id="191" idx="2"/>
              </p:cNvCxnSpPr>
              <p:nvPr/>
            </p:nvCxnSpPr>
            <p:spPr bwMode="auto">
              <a:xfrm rot="5400000" flipH="1" flipV="1">
                <a:off x="1371600" y="4152107"/>
                <a:ext cx="381001" cy="9144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6" name="Straight Connector 205"/>
              <p:cNvCxnSpPr>
                <a:cxnSpLocks noChangeShapeType="1"/>
                <a:stCxn id="190" idx="2"/>
                <a:endCxn id="163" idx="0"/>
              </p:cNvCxnSpPr>
              <p:nvPr/>
            </p:nvCxnSpPr>
            <p:spPr bwMode="auto">
              <a:xfrm rot="16200000" flipH="1">
                <a:off x="2247900" y="3275806"/>
                <a:ext cx="381001"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7" name="Straight Connector 207"/>
              <p:cNvCxnSpPr>
                <a:cxnSpLocks noChangeShapeType="1"/>
                <a:stCxn id="201" idx="2"/>
                <a:endCxn id="152" idx="0"/>
              </p:cNvCxnSpPr>
              <p:nvPr/>
            </p:nvCxnSpPr>
            <p:spPr bwMode="auto">
              <a:xfrm rot="5400000">
                <a:off x="2247900" y="3275806"/>
                <a:ext cx="381001" cy="26670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8" name="Straight Connector 209"/>
              <p:cNvCxnSpPr>
                <a:cxnSpLocks noChangeShapeType="1"/>
                <a:stCxn id="190" idx="2"/>
                <a:endCxn id="162" idx="0"/>
              </p:cNvCxnSpPr>
              <p:nvPr/>
            </p:nvCxnSpPr>
            <p:spPr bwMode="auto">
              <a:xfrm rot="16200000" flipH="1">
                <a:off x="1790700" y="3733006"/>
                <a:ext cx="381001"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49" name="Straight Connector 211"/>
              <p:cNvCxnSpPr>
                <a:cxnSpLocks noChangeShapeType="1"/>
                <a:stCxn id="152" idx="0"/>
                <a:endCxn id="200" idx="2"/>
              </p:cNvCxnSpPr>
              <p:nvPr/>
            </p:nvCxnSpPr>
            <p:spPr bwMode="auto">
              <a:xfrm rot="5400000" flipH="1" flipV="1">
                <a:off x="1790700" y="3733007"/>
                <a:ext cx="381001"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50" name="Straight Connector 213"/>
              <p:cNvCxnSpPr>
                <a:cxnSpLocks noChangeShapeType="1"/>
                <a:stCxn id="191" idx="2"/>
                <a:endCxn id="163" idx="0"/>
              </p:cNvCxnSpPr>
              <p:nvPr/>
            </p:nvCxnSpPr>
            <p:spPr bwMode="auto">
              <a:xfrm rot="16200000" flipH="1">
                <a:off x="2705100" y="3733006"/>
                <a:ext cx="381001"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51" name="Straight Connector 215"/>
              <p:cNvCxnSpPr>
                <a:cxnSpLocks noChangeShapeType="1"/>
                <a:stCxn id="201" idx="2"/>
                <a:endCxn id="153" idx="0"/>
              </p:cNvCxnSpPr>
              <p:nvPr/>
            </p:nvCxnSpPr>
            <p:spPr bwMode="auto">
              <a:xfrm rot="5400000">
                <a:off x="2705100" y="3733006"/>
                <a:ext cx="381001" cy="1752600"/>
              </a:xfrm>
              <a:prstGeom prst="line">
                <a:avLst/>
              </a:prstGeom>
              <a:noFill/>
              <a:ln w="25400" algn="ctr">
                <a:solidFill>
                  <a:schemeClr val="tx1"/>
                </a:solidFill>
                <a:miter lim="800000"/>
                <a:headEnd/>
                <a:tailEnd/>
              </a:ln>
              <a:scene3d>
                <a:camera prst="orthographicFront"/>
                <a:lightRig rig="threePt" dir="t"/>
              </a:scene3d>
              <a:sp3d>
                <a:bevelT w="165100" prst="coolSlant"/>
              </a:sp3d>
            </p:spPr>
          </p:cxnSp>
        </p:grpSp>
        <p:cxnSp>
          <p:nvCxnSpPr>
            <p:cNvPr id="100" name="Curved Connector 217"/>
            <p:cNvCxnSpPr>
              <a:cxnSpLocks noChangeShapeType="1"/>
              <a:stCxn id="156" idx="3"/>
              <a:endCxn id="198" idx="0"/>
            </p:cNvCxnSpPr>
            <p:nvPr/>
          </p:nvCxnSpPr>
          <p:spPr bwMode="auto">
            <a:xfrm flipV="1">
              <a:off x="-2133600" y="2439194"/>
              <a:ext cx="1562100" cy="2476500"/>
            </a:xfrm>
            <a:prstGeom prst="curvedConnector4">
              <a:avLst>
                <a:gd name="adj1" fmla="val 69134"/>
                <a:gd name="adj2" fmla="val 109231"/>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01" name="Shape 221"/>
            <p:cNvCxnSpPr>
              <a:cxnSpLocks noChangeShapeType="1"/>
              <a:stCxn id="165" idx="1"/>
              <a:endCxn id="187" idx="0"/>
            </p:cNvCxnSpPr>
            <p:nvPr/>
          </p:nvCxnSpPr>
          <p:spPr bwMode="auto">
            <a:xfrm rot="10800000">
              <a:off x="-3238500" y="2439194"/>
              <a:ext cx="1562100" cy="2476500"/>
            </a:xfrm>
            <a:prstGeom prst="curvedConnector4">
              <a:avLst>
                <a:gd name="adj1" fmla="val 68125"/>
                <a:gd name="adj2" fmla="val 109231"/>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02" name="Shape 225"/>
            <p:cNvCxnSpPr>
              <a:cxnSpLocks noChangeShapeType="1"/>
              <a:stCxn id="155" idx="2"/>
              <a:endCxn id="198" idx="0"/>
            </p:cNvCxnSpPr>
            <p:nvPr/>
          </p:nvCxnSpPr>
          <p:spPr bwMode="auto">
            <a:xfrm rot="5400000" flipH="1" flipV="1">
              <a:off x="-3238500" y="2439194"/>
              <a:ext cx="2667000" cy="2667000"/>
            </a:xfrm>
            <a:prstGeom prst="curvedConnector5">
              <a:avLst>
                <a:gd name="adj1" fmla="val -13301"/>
                <a:gd name="adj2" fmla="val 50000"/>
                <a:gd name="adj3" fmla="val 113301"/>
              </a:avLst>
            </a:prstGeom>
            <a:noFill/>
            <a:ln w="25400" algn="ctr">
              <a:solidFill>
                <a:schemeClr val="tx1"/>
              </a:solidFill>
              <a:miter lim="800000"/>
              <a:headEnd/>
              <a:tailEnd/>
            </a:ln>
            <a:scene3d>
              <a:camera prst="orthographicFront"/>
              <a:lightRig rig="threePt" dir="t"/>
            </a:scene3d>
            <a:sp3d>
              <a:bevelT w="165100" prst="coolSlant"/>
            </a:sp3d>
          </p:spPr>
        </p:cxnSp>
        <p:cxnSp>
          <p:nvCxnSpPr>
            <p:cNvPr id="103" name="Shape 232"/>
            <p:cNvCxnSpPr>
              <a:cxnSpLocks noChangeShapeType="1"/>
              <a:stCxn id="166" idx="2"/>
              <a:endCxn id="187" idx="0"/>
            </p:cNvCxnSpPr>
            <p:nvPr/>
          </p:nvCxnSpPr>
          <p:spPr bwMode="auto">
            <a:xfrm rot="5400000" flipH="1">
              <a:off x="-3238500" y="2439194"/>
              <a:ext cx="2667000" cy="2667000"/>
            </a:xfrm>
            <a:prstGeom prst="curvedConnector5">
              <a:avLst>
                <a:gd name="adj1" fmla="val -14481"/>
                <a:gd name="adj2" fmla="val 49407"/>
                <a:gd name="adj3" fmla="val 113301"/>
              </a:avLst>
            </a:prstGeom>
            <a:noFill/>
            <a:ln w="25400" algn="ctr">
              <a:solidFill>
                <a:schemeClr val="tx1"/>
              </a:solidFill>
              <a:miter lim="800000"/>
              <a:headEnd/>
              <a:tailEnd/>
            </a:ln>
            <a:scene3d>
              <a:camera prst="orthographicFront"/>
              <a:lightRig rig="threePt" dir="t"/>
            </a:scene3d>
            <a:sp3d>
              <a:bevelT w="165100" prst="coolSlant"/>
            </a:sp3d>
          </p:spPr>
        </p:cxnSp>
      </p:grpSp>
      <p:cxnSp>
        <p:nvCxnSpPr>
          <p:cNvPr id="222" name="Elbow Connector 221"/>
          <p:cNvCxnSpPr>
            <a:cxnSpLocks noChangeShapeType="1"/>
          </p:cNvCxnSpPr>
          <p:nvPr/>
        </p:nvCxnSpPr>
        <p:spPr bwMode="auto">
          <a:xfrm>
            <a:off x="1065213" y="2630488"/>
            <a:ext cx="1371600" cy="2286000"/>
          </a:xfrm>
          <a:prstGeom prst="bentConnector3">
            <a:avLst>
              <a:gd name="adj1" fmla="val 50000"/>
            </a:avLst>
          </a:prstGeom>
          <a:noFill/>
          <a:ln w="63500" algn="ctr">
            <a:solidFill>
              <a:schemeClr val="accent6"/>
            </a:solidFill>
            <a:miter lim="800000"/>
            <a:headEnd/>
            <a:tailEnd type="arrow" w="med" len="med"/>
          </a:ln>
        </p:spPr>
      </p:cxnSp>
      <p:cxnSp>
        <p:nvCxnSpPr>
          <p:cNvPr id="223" name="Elbow Connector 222"/>
          <p:cNvCxnSpPr>
            <a:cxnSpLocks noChangeShapeType="1"/>
          </p:cNvCxnSpPr>
          <p:nvPr/>
        </p:nvCxnSpPr>
        <p:spPr bwMode="auto">
          <a:xfrm>
            <a:off x="1065213" y="3390900"/>
            <a:ext cx="2286000" cy="1588"/>
          </a:xfrm>
          <a:prstGeom prst="bentConnector3">
            <a:avLst>
              <a:gd name="adj1" fmla="val 50000"/>
            </a:avLst>
          </a:prstGeom>
          <a:noFill/>
          <a:ln w="63500">
            <a:solidFill>
              <a:schemeClr val="accent1"/>
            </a:solidFill>
            <a:miter lim="800000"/>
            <a:headEnd/>
            <a:tailEnd type="arrow" w="med" len="med"/>
          </a:ln>
        </p:spPr>
      </p:cxnSp>
      <p:cxnSp>
        <p:nvCxnSpPr>
          <p:cNvPr id="224" name="Elbow Connector 223"/>
          <p:cNvCxnSpPr>
            <a:cxnSpLocks noChangeShapeType="1"/>
          </p:cNvCxnSpPr>
          <p:nvPr/>
        </p:nvCxnSpPr>
        <p:spPr bwMode="auto">
          <a:xfrm flipV="1">
            <a:off x="1979613" y="2630488"/>
            <a:ext cx="1371600" cy="1524000"/>
          </a:xfrm>
          <a:prstGeom prst="bentConnector3">
            <a:avLst>
              <a:gd name="adj1" fmla="val 50000"/>
            </a:avLst>
          </a:prstGeom>
          <a:noFill/>
          <a:ln w="63500" algn="ctr">
            <a:solidFill>
              <a:schemeClr val="accent3"/>
            </a:solidFill>
            <a:miter lim="800000"/>
            <a:headEnd/>
            <a:tailEnd type="arrow" w="med" len="med"/>
          </a:ln>
        </p:spPr>
      </p:cxnSp>
      <p:cxnSp>
        <p:nvCxnSpPr>
          <p:cNvPr id="225" name="Shape 224"/>
          <p:cNvCxnSpPr>
            <a:cxnSpLocks noChangeShapeType="1"/>
          </p:cNvCxnSpPr>
          <p:nvPr/>
        </p:nvCxnSpPr>
        <p:spPr bwMode="auto">
          <a:xfrm rot="5400000">
            <a:off x="2894807" y="4267994"/>
            <a:ext cx="569912" cy="723900"/>
          </a:xfrm>
          <a:prstGeom prst="bentConnector2">
            <a:avLst/>
          </a:prstGeom>
          <a:noFill/>
          <a:ln w="63500" algn="ctr">
            <a:solidFill>
              <a:schemeClr val="bg2">
                <a:lumMod val="75000"/>
              </a:schemeClr>
            </a:solidFill>
            <a:miter lim="800000"/>
            <a:headEnd/>
            <a:tailEnd type="arrow" w="med" len="med"/>
          </a:ln>
        </p:spPr>
      </p:cxnSp>
      <p:cxnSp>
        <p:nvCxnSpPr>
          <p:cNvPr id="226" name="Shape 225"/>
          <p:cNvCxnSpPr>
            <a:cxnSpLocks noChangeShapeType="1"/>
          </p:cNvCxnSpPr>
          <p:nvPr/>
        </p:nvCxnSpPr>
        <p:spPr bwMode="auto">
          <a:xfrm rot="10800000">
            <a:off x="874713" y="3582988"/>
            <a:ext cx="723900" cy="1333500"/>
          </a:xfrm>
          <a:prstGeom prst="bentConnector2">
            <a:avLst/>
          </a:prstGeom>
          <a:noFill/>
          <a:ln w="63500" algn="ctr">
            <a:solidFill>
              <a:schemeClr val="accent4"/>
            </a:solidFill>
            <a:miter lim="800000"/>
            <a:headEnd/>
            <a:tailEnd type="arrow" w="med" len="med"/>
          </a:ln>
        </p:spPr>
      </p:cxnSp>
    </p:spTree>
    <p:extLst>
      <p:ext uri="{BB962C8B-B14F-4D97-AF65-F5344CB8AC3E}">
        <p14:creationId xmlns:p14="http://schemas.microsoft.com/office/powerpoint/2010/main" val="17229687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1"/>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23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500"/>
                                  </p:stCondLst>
                                  <p:childTnLst>
                                    <p:set>
                                      <p:cBhvr>
                                        <p:cTn id="23" dur="1" fill="hold">
                                          <p:stCondLst>
                                            <p:cond delay="0"/>
                                          </p:stCondLst>
                                        </p:cTn>
                                        <p:tgtEl>
                                          <p:spTgt spid="6"/>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nodeType="afterEffect">
                                  <p:stCondLst>
                                    <p:cond delay="500"/>
                                  </p:stCondLst>
                                  <p:childTnLst>
                                    <p:set>
                                      <p:cBhvr>
                                        <p:cTn id="26" dur="1" fill="hold">
                                          <p:stCondLst>
                                            <p:cond delay="0"/>
                                          </p:stCondLst>
                                        </p:cTn>
                                        <p:tgtEl>
                                          <p:spTgt spid="11"/>
                                        </p:tgtEl>
                                        <p:attrNameLst>
                                          <p:attrName>style.visibility</p:attrName>
                                        </p:attrNameLst>
                                      </p:cBhvr>
                                      <p:to>
                                        <p:strVal val="visible"/>
                                      </p:to>
                                    </p:set>
                                  </p:childTnLst>
                                </p:cTn>
                              </p:par>
                            </p:childTnLst>
                          </p:cTn>
                        </p:par>
                        <p:par>
                          <p:cTn id="27" fill="hold">
                            <p:stCondLst>
                              <p:cond delay="1000"/>
                            </p:stCondLst>
                            <p:childTnLst>
                              <p:par>
                                <p:cTn id="28" presetID="1" presetClass="entr" presetSubtype="0" fill="hold" nodeType="afterEffect">
                                  <p:stCondLst>
                                    <p:cond delay="500"/>
                                  </p:stCondLst>
                                  <p:childTnLst>
                                    <p:set>
                                      <p:cBhvr>
                                        <p:cTn id="29" dur="1" fill="hold">
                                          <p:stCondLst>
                                            <p:cond delay="0"/>
                                          </p:stCondLst>
                                        </p:cTn>
                                        <p:tgtEl>
                                          <p:spTgt spid="7"/>
                                        </p:tgtEl>
                                        <p:attrNameLst>
                                          <p:attrName>style.visibility</p:attrName>
                                        </p:attrNameLst>
                                      </p:cBhvr>
                                      <p:to>
                                        <p:strVal val="visible"/>
                                      </p:to>
                                    </p:set>
                                  </p:childTnLst>
                                </p:cTn>
                              </p:par>
                            </p:childTnLst>
                          </p:cTn>
                        </p:par>
                        <p:par>
                          <p:cTn id="30" fill="hold">
                            <p:stCondLst>
                              <p:cond delay="1500"/>
                            </p:stCondLst>
                            <p:childTnLst>
                              <p:par>
                                <p:cTn id="31" presetID="1" presetClass="entr" presetSubtype="0" fill="hold" nodeType="afterEffect">
                                  <p:stCondLst>
                                    <p:cond delay="500"/>
                                  </p:stCondLst>
                                  <p:childTnLst>
                                    <p:set>
                                      <p:cBhvr>
                                        <p:cTn id="32" dur="1" fill="hold">
                                          <p:stCondLst>
                                            <p:cond delay="0"/>
                                          </p:stCondLst>
                                        </p:cTn>
                                        <p:tgtEl>
                                          <p:spTgt spid="229"/>
                                        </p:tgtEl>
                                        <p:attrNameLst>
                                          <p:attrName>style.visibility</p:attrName>
                                        </p:attrNameLst>
                                      </p:cBhvr>
                                      <p:to>
                                        <p:strVal val="visible"/>
                                      </p:to>
                                    </p:set>
                                  </p:childTnLst>
                                </p:cTn>
                              </p:par>
                            </p:childTnLst>
                          </p:cTn>
                        </p:par>
                        <p:par>
                          <p:cTn id="33" fill="hold">
                            <p:stCondLst>
                              <p:cond delay="2000"/>
                            </p:stCondLst>
                            <p:childTnLst>
                              <p:par>
                                <p:cTn id="34" presetID="1" presetClass="entr" presetSubtype="0" fill="hold" nodeType="afterEffect">
                                  <p:stCondLst>
                                    <p:cond delay="500"/>
                                  </p:stCondLst>
                                  <p:childTnLst>
                                    <p:set>
                                      <p:cBhvr>
                                        <p:cTn id="35" dur="1" fill="hold">
                                          <p:stCondLst>
                                            <p:cond delay="0"/>
                                          </p:stCondLst>
                                        </p:cTn>
                                        <p:tgtEl>
                                          <p:spTgt spid="227"/>
                                        </p:tgtEl>
                                        <p:attrNameLst>
                                          <p:attrName>style.visibility</p:attrName>
                                        </p:attrNameLst>
                                      </p:cBhvr>
                                      <p:to>
                                        <p:strVal val="visible"/>
                                      </p:to>
                                    </p:set>
                                  </p:childTnLst>
                                </p:cTn>
                              </p:par>
                            </p:childTnLst>
                          </p:cTn>
                        </p:par>
                        <p:par>
                          <p:cTn id="36" fill="hold">
                            <p:stCondLst>
                              <p:cond delay="2500"/>
                            </p:stCondLst>
                            <p:childTnLst>
                              <p:par>
                                <p:cTn id="37" presetID="1" presetClass="entr" presetSubtype="0" fill="hold" nodeType="afterEffect">
                                  <p:stCondLst>
                                    <p:cond delay="500"/>
                                  </p:stCondLst>
                                  <p:childTnLst>
                                    <p:set>
                                      <p:cBhvr>
                                        <p:cTn id="38" dur="1" fill="hold">
                                          <p:stCondLst>
                                            <p:cond delay="0"/>
                                          </p:stCondLst>
                                        </p:cTn>
                                        <p:tgtEl>
                                          <p:spTgt spid="228"/>
                                        </p:tgtEl>
                                        <p:attrNameLst>
                                          <p:attrName>style.visibility</p:attrName>
                                        </p:attrNameLst>
                                      </p:cBhvr>
                                      <p:to>
                                        <p:strVal val="visible"/>
                                      </p:to>
                                    </p:set>
                                  </p:childTnLst>
                                </p:cTn>
                              </p:par>
                            </p:childTnLst>
                          </p:cTn>
                        </p:par>
                        <p:par>
                          <p:cTn id="39" fill="hold">
                            <p:stCondLst>
                              <p:cond delay="3000"/>
                            </p:stCondLst>
                            <p:childTnLst>
                              <p:par>
                                <p:cTn id="40" presetID="1" presetClass="entr" presetSubtype="0" fill="hold" nodeType="afterEffect">
                                  <p:stCondLst>
                                    <p:cond delay="500"/>
                                  </p:stCondLst>
                                  <p:childTnLst>
                                    <p:set>
                                      <p:cBhvr>
                                        <p:cTn id="41" dur="1" fill="hold">
                                          <p:stCondLst>
                                            <p:cond delay="0"/>
                                          </p:stCondLst>
                                        </p:cTn>
                                        <p:tgtEl>
                                          <p:spTgt spid="230"/>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222"/>
                                        </p:tgtEl>
                                        <p:attrNameLst>
                                          <p:attrName>style.visibility</p:attrName>
                                        </p:attrNameLst>
                                      </p:cBhvr>
                                      <p:to>
                                        <p:strVal val="visible"/>
                                      </p:to>
                                    </p:set>
                                    <p:animEffect transition="in" filter="wipe(up)">
                                      <p:cBhvr>
                                        <p:cTn id="46" dur="500"/>
                                        <p:tgtEl>
                                          <p:spTgt spid="222"/>
                                        </p:tgtEl>
                                      </p:cBhvr>
                                    </p:animEffect>
                                  </p:childTnLst>
                                </p:cTn>
                              </p:par>
                              <p:par>
                                <p:cTn id="47" presetID="22" presetClass="entr" presetSubtype="8" fill="hold" nodeType="withEffect">
                                  <p:stCondLst>
                                    <p:cond delay="0"/>
                                  </p:stCondLst>
                                  <p:childTnLst>
                                    <p:set>
                                      <p:cBhvr>
                                        <p:cTn id="48" dur="1" fill="hold">
                                          <p:stCondLst>
                                            <p:cond delay="0"/>
                                          </p:stCondLst>
                                        </p:cTn>
                                        <p:tgtEl>
                                          <p:spTgt spid="223"/>
                                        </p:tgtEl>
                                        <p:attrNameLst>
                                          <p:attrName>style.visibility</p:attrName>
                                        </p:attrNameLst>
                                      </p:cBhvr>
                                      <p:to>
                                        <p:strVal val="visible"/>
                                      </p:to>
                                    </p:set>
                                    <p:animEffect transition="in" filter="wipe(left)">
                                      <p:cBhvr>
                                        <p:cTn id="49" dur="500"/>
                                        <p:tgtEl>
                                          <p:spTgt spid="223"/>
                                        </p:tgtEl>
                                      </p:cBhvr>
                                    </p:animEffect>
                                  </p:childTnLst>
                                </p:cTn>
                              </p:par>
                              <p:par>
                                <p:cTn id="50" presetID="22" presetClass="entr" presetSubtype="4" fill="hold" nodeType="withEffect">
                                  <p:stCondLst>
                                    <p:cond delay="0"/>
                                  </p:stCondLst>
                                  <p:childTnLst>
                                    <p:set>
                                      <p:cBhvr>
                                        <p:cTn id="51" dur="1" fill="hold">
                                          <p:stCondLst>
                                            <p:cond delay="0"/>
                                          </p:stCondLst>
                                        </p:cTn>
                                        <p:tgtEl>
                                          <p:spTgt spid="224"/>
                                        </p:tgtEl>
                                        <p:attrNameLst>
                                          <p:attrName>style.visibility</p:attrName>
                                        </p:attrNameLst>
                                      </p:cBhvr>
                                      <p:to>
                                        <p:strVal val="visible"/>
                                      </p:to>
                                    </p:set>
                                    <p:animEffect transition="in" filter="wipe(down)">
                                      <p:cBhvr>
                                        <p:cTn id="52" dur="500"/>
                                        <p:tgtEl>
                                          <p:spTgt spid="224"/>
                                        </p:tgtEl>
                                      </p:cBhvr>
                                    </p:animEffect>
                                  </p:childTnLst>
                                </p:cTn>
                              </p:par>
                              <p:par>
                                <p:cTn id="53" presetID="22" presetClass="entr" presetSubtype="2" fill="hold" nodeType="withEffect">
                                  <p:stCondLst>
                                    <p:cond delay="0"/>
                                  </p:stCondLst>
                                  <p:childTnLst>
                                    <p:set>
                                      <p:cBhvr>
                                        <p:cTn id="54" dur="1" fill="hold">
                                          <p:stCondLst>
                                            <p:cond delay="0"/>
                                          </p:stCondLst>
                                        </p:cTn>
                                        <p:tgtEl>
                                          <p:spTgt spid="225"/>
                                        </p:tgtEl>
                                        <p:attrNameLst>
                                          <p:attrName>style.visibility</p:attrName>
                                        </p:attrNameLst>
                                      </p:cBhvr>
                                      <p:to>
                                        <p:strVal val="visible"/>
                                      </p:to>
                                    </p:set>
                                    <p:animEffect transition="in" filter="wipe(right)">
                                      <p:cBhvr>
                                        <p:cTn id="55" dur="500"/>
                                        <p:tgtEl>
                                          <p:spTgt spid="225"/>
                                        </p:tgtEl>
                                      </p:cBhvr>
                                    </p:animEffect>
                                  </p:childTnLst>
                                </p:cTn>
                              </p:par>
                              <p:par>
                                <p:cTn id="56" presetID="22" presetClass="entr" presetSubtype="4" fill="hold" nodeType="withEffect">
                                  <p:stCondLst>
                                    <p:cond delay="0"/>
                                  </p:stCondLst>
                                  <p:childTnLst>
                                    <p:set>
                                      <p:cBhvr>
                                        <p:cTn id="57" dur="1" fill="hold">
                                          <p:stCondLst>
                                            <p:cond delay="0"/>
                                          </p:stCondLst>
                                        </p:cTn>
                                        <p:tgtEl>
                                          <p:spTgt spid="226"/>
                                        </p:tgtEl>
                                        <p:attrNameLst>
                                          <p:attrName>style.visibility</p:attrName>
                                        </p:attrNameLst>
                                      </p:cBhvr>
                                      <p:to>
                                        <p:strVal val="visible"/>
                                      </p:to>
                                    </p:set>
                                    <p:animEffect transition="in" filter="wipe(down)">
                                      <p:cBhvr>
                                        <p:cTn id="58" dur="500"/>
                                        <p:tgtEl>
                                          <p:spTgt spid="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Differences between </a:t>
            </a:r>
            <a:br>
              <a:rPr lang="en-US" dirty="0" smtClean="0"/>
            </a:br>
            <a:r>
              <a:rPr lang="en-US" dirty="0" smtClean="0"/>
              <a:t>on-chip and off-chip networks</a:t>
            </a:r>
            <a:endParaRPr lang="en-US" dirty="0"/>
          </a:p>
        </p:txBody>
      </p:sp>
      <p:sp>
        <p:nvSpPr>
          <p:cNvPr id="3" name="Content Placeholder 2"/>
          <p:cNvSpPr>
            <a:spLocks noGrp="1"/>
          </p:cNvSpPr>
          <p:nvPr>
            <p:ph idx="1"/>
          </p:nvPr>
        </p:nvSpPr>
        <p:spPr>
          <a:xfrm>
            <a:off x="457200" y="1780528"/>
            <a:ext cx="8229600" cy="4345635"/>
          </a:xfrm>
        </p:spPr>
        <p:txBody>
          <a:bodyPr>
            <a:normAutofit/>
          </a:bodyPr>
          <a:lstStyle/>
          <a:p>
            <a:r>
              <a:rPr lang="en-US" dirty="0" smtClean="0"/>
              <a:t>Significant research in multi-chassis interconnection networks (off-chip)</a:t>
            </a:r>
          </a:p>
          <a:p>
            <a:pPr lvl="1"/>
            <a:r>
              <a:rPr lang="en-US" dirty="0" smtClean="0"/>
              <a:t>Supercomputers</a:t>
            </a:r>
          </a:p>
          <a:p>
            <a:pPr lvl="1"/>
            <a:r>
              <a:rPr lang="en-US" dirty="0" smtClean="0"/>
              <a:t>Clusters of workstations</a:t>
            </a:r>
          </a:p>
          <a:p>
            <a:pPr lvl="1"/>
            <a:r>
              <a:rPr lang="en-US" dirty="0" smtClean="0"/>
              <a:t>Internet routers</a:t>
            </a:r>
          </a:p>
          <a:p>
            <a:pPr lvl="1"/>
            <a:endParaRPr lang="en-US" dirty="0" smtClean="0"/>
          </a:p>
          <a:p>
            <a:r>
              <a:rPr lang="en-US" dirty="0" smtClean="0"/>
              <a:t>Leverage research and insight but…</a:t>
            </a:r>
          </a:p>
          <a:p>
            <a:pPr lvl="1"/>
            <a:r>
              <a:rPr lang="en-US" dirty="0" smtClean="0"/>
              <a:t>Constraints are different</a:t>
            </a:r>
          </a:p>
        </p:txBody>
      </p:sp>
    </p:spTree>
    <p:extLst>
      <p:ext uri="{BB962C8B-B14F-4D97-AF65-F5344CB8AC3E}">
        <p14:creationId xmlns:p14="http://schemas.microsoft.com/office/powerpoint/2010/main" val="22233333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Off-chip vs. on-chip</a:t>
            </a:r>
            <a:endParaRPr lang="en-US" dirty="0"/>
          </a:p>
        </p:txBody>
      </p:sp>
      <p:sp>
        <p:nvSpPr>
          <p:cNvPr id="3" name="Content Placeholder 2"/>
          <p:cNvSpPr>
            <a:spLocks noGrp="1"/>
          </p:cNvSpPr>
          <p:nvPr>
            <p:ph idx="1"/>
          </p:nvPr>
        </p:nvSpPr>
        <p:spPr>
          <a:xfrm>
            <a:off x="457200" y="922324"/>
            <a:ext cx="8229600" cy="5249876"/>
          </a:xfrm>
        </p:spPr>
        <p:txBody>
          <a:bodyPr>
            <a:noAutofit/>
          </a:bodyPr>
          <a:lstStyle/>
          <a:p>
            <a:r>
              <a:rPr lang="en-US" sz="2200" dirty="0" smtClean="0"/>
              <a:t>Off-chip: I/O bottlenecks</a:t>
            </a:r>
          </a:p>
          <a:p>
            <a:pPr lvl="1"/>
            <a:r>
              <a:rPr lang="en-US" sz="2200" dirty="0" smtClean="0"/>
              <a:t>Pin-limited bandwidth</a:t>
            </a:r>
          </a:p>
          <a:p>
            <a:pPr lvl="1"/>
            <a:r>
              <a:rPr lang="en-US" sz="2200" dirty="0" smtClean="0"/>
              <a:t>Inherent overheads of off-chip I/O transmission</a:t>
            </a:r>
          </a:p>
          <a:p>
            <a:r>
              <a:rPr lang="en-US" sz="2200" dirty="0" smtClean="0"/>
              <a:t>On-chip</a:t>
            </a:r>
          </a:p>
          <a:p>
            <a:pPr lvl="1"/>
            <a:r>
              <a:rPr lang="en-US" sz="2200" dirty="0" smtClean="0"/>
              <a:t>Wiring constraints</a:t>
            </a:r>
          </a:p>
          <a:p>
            <a:pPr lvl="2"/>
            <a:r>
              <a:rPr lang="en-US" dirty="0" smtClean="0"/>
              <a:t>Metal layer limitations</a:t>
            </a:r>
          </a:p>
          <a:p>
            <a:pPr lvl="2"/>
            <a:r>
              <a:rPr lang="en-US" dirty="0" smtClean="0"/>
              <a:t>Horizontal and vertical layout</a:t>
            </a:r>
          </a:p>
          <a:p>
            <a:pPr lvl="2"/>
            <a:r>
              <a:rPr lang="en-US" dirty="0" smtClean="0"/>
              <a:t>Short, fixed length</a:t>
            </a:r>
          </a:p>
          <a:p>
            <a:pPr lvl="2"/>
            <a:r>
              <a:rPr lang="en-US" dirty="0" smtClean="0"/>
              <a:t>Repeater insertion limits routing of wires</a:t>
            </a:r>
          </a:p>
          <a:p>
            <a:pPr lvl="3"/>
            <a:r>
              <a:rPr lang="en-US" dirty="0" smtClean="0"/>
              <a:t>Avoid routing over dense logic</a:t>
            </a:r>
          </a:p>
          <a:p>
            <a:pPr lvl="3"/>
            <a:r>
              <a:rPr lang="en-US" dirty="0" smtClean="0"/>
              <a:t>Impact wiring density</a:t>
            </a:r>
          </a:p>
          <a:p>
            <a:pPr lvl="1"/>
            <a:r>
              <a:rPr lang="en-US" sz="2200" dirty="0" smtClean="0"/>
              <a:t>Power</a:t>
            </a:r>
          </a:p>
          <a:p>
            <a:pPr lvl="2"/>
            <a:r>
              <a:rPr lang="en-US" dirty="0" smtClean="0"/>
              <a:t>Consume 10-15% or more of die power budget</a:t>
            </a:r>
          </a:p>
          <a:p>
            <a:pPr lvl="1"/>
            <a:r>
              <a:rPr lang="en-US" sz="2200" dirty="0" smtClean="0"/>
              <a:t>Latency</a:t>
            </a:r>
          </a:p>
          <a:p>
            <a:pPr lvl="2"/>
            <a:r>
              <a:rPr lang="en-US" dirty="0" smtClean="0"/>
              <a:t>Different order of magnitude</a:t>
            </a:r>
          </a:p>
          <a:p>
            <a:pPr lvl="2"/>
            <a:r>
              <a:rPr lang="en-US" dirty="0" smtClean="0"/>
              <a:t>Routers consume significant fraction of latency</a:t>
            </a:r>
          </a:p>
        </p:txBody>
      </p:sp>
    </p:spTree>
    <p:extLst>
      <p:ext uri="{BB962C8B-B14F-4D97-AF65-F5344CB8AC3E}">
        <p14:creationId xmlns:p14="http://schemas.microsoft.com/office/powerpoint/2010/main" val="2143150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On-Chip Network Evolution</a:t>
            </a:r>
            <a:endParaRPr lang="en-US" dirty="0"/>
          </a:p>
        </p:txBody>
      </p:sp>
      <p:sp>
        <p:nvSpPr>
          <p:cNvPr id="3" name="Content Placeholder 2"/>
          <p:cNvSpPr>
            <a:spLocks noGrp="1"/>
          </p:cNvSpPr>
          <p:nvPr>
            <p:ph idx="1"/>
          </p:nvPr>
        </p:nvSpPr>
        <p:spPr/>
        <p:txBody>
          <a:bodyPr>
            <a:normAutofit/>
          </a:bodyPr>
          <a:lstStyle/>
          <a:p>
            <a:r>
              <a:rPr lang="en-US" dirty="0" smtClean="0"/>
              <a:t>Ad hoc wiring</a:t>
            </a:r>
          </a:p>
          <a:p>
            <a:pPr lvl="1"/>
            <a:r>
              <a:rPr lang="en-US" dirty="0" smtClean="0"/>
              <a:t>Small number of nodes</a:t>
            </a:r>
          </a:p>
          <a:p>
            <a:endParaRPr lang="en-US" dirty="0" smtClean="0"/>
          </a:p>
          <a:p>
            <a:r>
              <a:rPr lang="en-US" dirty="0" smtClean="0"/>
              <a:t>Buses and Crossbars</a:t>
            </a:r>
          </a:p>
          <a:p>
            <a:pPr lvl="1"/>
            <a:r>
              <a:rPr lang="en-US" dirty="0" smtClean="0"/>
              <a:t>Simplest variant of on-chip networks</a:t>
            </a:r>
          </a:p>
          <a:p>
            <a:pPr lvl="1"/>
            <a:r>
              <a:rPr lang="en-US" dirty="0" smtClean="0"/>
              <a:t>Low core counts</a:t>
            </a:r>
          </a:p>
          <a:p>
            <a:pPr lvl="1"/>
            <a:r>
              <a:rPr lang="en-US" dirty="0" smtClean="0"/>
              <a:t>Like traditional multiprocessors</a:t>
            </a:r>
          </a:p>
          <a:p>
            <a:pPr lvl="2"/>
            <a:r>
              <a:rPr lang="en-US" dirty="0" smtClean="0"/>
              <a:t>Bus traffic quickly saturates with a modest number of cores</a:t>
            </a:r>
          </a:p>
          <a:p>
            <a:pPr lvl="1"/>
            <a:r>
              <a:rPr lang="en-US" dirty="0" smtClean="0"/>
              <a:t>Crossbars: higher bandwidth</a:t>
            </a:r>
          </a:p>
          <a:p>
            <a:pPr lvl="2"/>
            <a:r>
              <a:rPr lang="en-US" dirty="0" smtClean="0"/>
              <a:t>Poor area and power scaling</a:t>
            </a:r>
            <a:endParaRPr lang="en-US" dirty="0"/>
          </a:p>
        </p:txBody>
      </p:sp>
    </p:spTree>
    <p:extLst>
      <p:ext uri="{BB962C8B-B14F-4D97-AF65-F5344CB8AC3E}">
        <p14:creationId xmlns:p14="http://schemas.microsoft.com/office/powerpoint/2010/main" val="15394219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0670"/>
            <a:ext cx="8229600" cy="820327"/>
          </a:xfrm>
        </p:spPr>
        <p:txBody>
          <a:bodyPr/>
          <a:lstStyle/>
          <a:p>
            <a:r>
              <a:rPr lang="en-US" dirty="0" err="1" smtClean="0"/>
              <a:t>Multicore</a:t>
            </a:r>
            <a:r>
              <a:rPr lang="en-US" dirty="0" smtClean="0"/>
              <a:t> Examples (1)</a:t>
            </a:r>
            <a:endParaRPr lang="en-US" dirty="0"/>
          </a:p>
        </p:txBody>
      </p:sp>
      <p:sp>
        <p:nvSpPr>
          <p:cNvPr id="128" name="Content Placeholder 127"/>
          <p:cNvSpPr>
            <a:spLocks noGrp="1"/>
          </p:cNvSpPr>
          <p:nvPr>
            <p:ph idx="1"/>
          </p:nvPr>
        </p:nvSpPr>
        <p:spPr>
          <a:xfrm>
            <a:off x="457200" y="5267465"/>
            <a:ext cx="8229600" cy="1387162"/>
          </a:xfrm>
        </p:spPr>
        <p:txBody>
          <a:bodyPr>
            <a:normAutofit/>
          </a:bodyPr>
          <a:lstStyle/>
          <a:p>
            <a:r>
              <a:rPr lang="en-US" dirty="0" smtClean="0"/>
              <a:t>Niagara 2: 8x9 crossbar (area ~= core)</a:t>
            </a:r>
          </a:p>
          <a:p>
            <a:r>
              <a:rPr lang="en-US" dirty="0" smtClean="0"/>
              <a:t>Rock: Hierarchical crossbar (5x5 crossbar connecting clusters of 4 cores)</a:t>
            </a:r>
            <a:endParaRPr lang="en-US" dirty="0"/>
          </a:p>
        </p:txBody>
      </p:sp>
      <p:pic>
        <p:nvPicPr>
          <p:cNvPr id="18438" name="Picture 312"/>
          <p:cNvPicPr>
            <a:picLocks noChangeAspect="1" noChangeArrowheads="1"/>
          </p:cNvPicPr>
          <p:nvPr/>
        </p:nvPicPr>
        <p:blipFill>
          <a:blip r:embed="rId4"/>
          <a:srcRect/>
          <a:stretch>
            <a:fillRect/>
          </a:stretch>
        </p:blipFill>
        <p:spPr bwMode="auto">
          <a:xfrm>
            <a:off x="228600" y="944557"/>
            <a:ext cx="4191000" cy="3962400"/>
          </a:xfrm>
          <a:prstGeom prst="rect">
            <a:avLst/>
          </a:prstGeom>
          <a:noFill/>
          <a:ln w="9525">
            <a:noFill/>
            <a:miter lim="800000"/>
            <a:headEnd/>
            <a:tailEnd/>
          </a:ln>
        </p:spPr>
      </p:pic>
      <p:sp>
        <p:nvSpPr>
          <p:cNvPr id="18439" name="TextBox 12"/>
          <p:cNvSpPr txBox="1">
            <a:spLocks noChangeArrowheads="1"/>
          </p:cNvSpPr>
          <p:nvPr/>
        </p:nvSpPr>
        <p:spPr bwMode="auto">
          <a:xfrm>
            <a:off x="609600" y="4847441"/>
            <a:ext cx="3505200" cy="369888"/>
          </a:xfrm>
          <a:prstGeom prst="rect">
            <a:avLst/>
          </a:prstGeom>
          <a:noFill/>
          <a:ln w="9525">
            <a:noFill/>
            <a:miter lim="800000"/>
            <a:headEnd/>
            <a:tailEnd/>
          </a:ln>
        </p:spPr>
        <p:txBody>
          <a:bodyPr>
            <a:prstTxWarp prst="textNoShape">
              <a:avLst/>
            </a:prstTxWarp>
            <a:spAutoFit/>
          </a:bodyPr>
          <a:lstStyle/>
          <a:p>
            <a:pPr algn="ctr"/>
            <a:r>
              <a:rPr lang="en-US" dirty="0"/>
              <a:t>Sun Niagara</a:t>
            </a:r>
          </a:p>
        </p:txBody>
      </p:sp>
      <p:sp>
        <p:nvSpPr>
          <p:cNvPr id="18440" name="Rectangle 14"/>
          <p:cNvSpPr>
            <a:spLocks noChangeArrowheads="1"/>
          </p:cNvSpPr>
          <p:nvPr/>
        </p:nvSpPr>
        <p:spPr bwMode="auto">
          <a:xfrm>
            <a:off x="1600200" y="2656373"/>
            <a:ext cx="1143000" cy="533400"/>
          </a:xfrm>
          <a:prstGeom prst="rect">
            <a:avLst/>
          </a:prstGeom>
          <a:solidFill>
            <a:schemeClr val="bg1"/>
          </a:solidFill>
          <a:ln w="25400">
            <a:solidFill>
              <a:schemeClr val="tx1"/>
            </a:solidFill>
            <a:miter lim="800000"/>
            <a:headEnd/>
            <a:tailEnd/>
          </a:ln>
        </p:spPr>
        <p:txBody>
          <a:bodyPr wrap="none">
            <a:prstTxWarp prst="textNoShape">
              <a:avLst/>
            </a:prstTxWarp>
          </a:bodyPr>
          <a:lstStyle/>
          <a:p>
            <a:pPr algn="ctr"/>
            <a:r>
              <a:rPr lang="en-US" sz="2400" b="1" dirty="0">
                <a:latin typeface="Tahoma" pitchFamily="-65" charset="0"/>
              </a:rPr>
              <a:t>XBAR</a:t>
            </a:r>
          </a:p>
        </p:txBody>
      </p:sp>
      <p:sp>
        <p:nvSpPr>
          <p:cNvPr id="18441" name="Oval 12"/>
          <p:cNvSpPr>
            <a:spLocks noChangeArrowheads="1"/>
          </p:cNvSpPr>
          <p:nvPr/>
        </p:nvSpPr>
        <p:spPr bwMode="auto">
          <a:xfrm>
            <a:off x="4724400" y="17827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0</a:t>
            </a:r>
          </a:p>
        </p:txBody>
      </p:sp>
      <p:sp>
        <p:nvSpPr>
          <p:cNvPr id="18442" name="Oval 13"/>
          <p:cNvSpPr>
            <a:spLocks noChangeArrowheads="1"/>
          </p:cNvSpPr>
          <p:nvPr/>
        </p:nvSpPr>
        <p:spPr bwMode="auto">
          <a:xfrm>
            <a:off x="4724400" y="23161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1</a:t>
            </a:r>
          </a:p>
        </p:txBody>
      </p:sp>
      <p:sp>
        <p:nvSpPr>
          <p:cNvPr id="18443" name="Oval 14"/>
          <p:cNvSpPr>
            <a:spLocks noChangeArrowheads="1"/>
          </p:cNvSpPr>
          <p:nvPr/>
        </p:nvSpPr>
        <p:spPr bwMode="auto">
          <a:xfrm>
            <a:off x="4724400" y="2849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2</a:t>
            </a:r>
          </a:p>
        </p:txBody>
      </p:sp>
      <p:sp>
        <p:nvSpPr>
          <p:cNvPr id="18444" name="Oval 15"/>
          <p:cNvSpPr>
            <a:spLocks noChangeArrowheads="1"/>
          </p:cNvSpPr>
          <p:nvPr/>
        </p:nvSpPr>
        <p:spPr bwMode="auto">
          <a:xfrm>
            <a:off x="4724400" y="33829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3</a:t>
            </a:r>
          </a:p>
        </p:txBody>
      </p:sp>
      <p:sp>
        <p:nvSpPr>
          <p:cNvPr id="18445" name="Oval 16"/>
          <p:cNvSpPr>
            <a:spLocks noChangeArrowheads="1"/>
          </p:cNvSpPr>
          <p:nvPr/>
        </p:nvSpPr>
        <p:spPr bwMode="auto">
          <a:xfrm>
            <a:off x="5257800" y="1325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0</a:t>
            </a:r>
          </a:p>
        </p:txBody>
      </p:sp>
      <p:sp>
        <p:nvSpPr>
          <p:cNvPr id="18446" name="Oval 17"/>
          <p:cNvSpPr>
            <a:spLocks noChangeArrowheads="1"/>
          </p:cNvSpPr>
          <p:nvPr/>
        </p:nvSpPr>
        <p:spPr bwMode="auto">
          <a:xfrm>
            <a:off x="5867400" y="1325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1</a:t>
            </a:r>
          </a:p>
        </p:txBody>
      </p:sp>
      <p:sp>
        <p:nvSpPr>
          <p:cNvPr id="18447" name="Oval 18"/>
          <p:cNvSpPr>
            <a:spLocks noChangeArrowheads="1"/>
          </p:cNvSpPr>
          <p:nvPr/>
        </p:nvSpPr>
        <p:spPr bwMode="auto">
          <a:xfrm>
            <a:off x="6477000" y="1325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2</a:t>
            </a:r>
          </a:p>
        </p:txBody>
      </p:sp>
      <p:sp>
        <p:nvSpPr>
          <p:cNvPr id="18448" name="Oval 19"/>
          <p:cNvSpPr>
            <a:spLocks noChangeArrowheads="1"/>
          </p:cNvSpPr>
          <p:nvPr/>
        </p:nvSpPr>
        <p:spPr bwMode="auto">
          <a:xfrm>
            <a:off x="7086600" y="1325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3</a:t>
            </a:r>
          </a:p>
        </p:txBody>
      </p:sp>
      <p:sp>
        <p:nvSpPr>
          <p:cNvPr id="18449" name="Oval 20"/>
          <p:cNvSpPr>
            <a:spLocks noChangeArrowheads="1"/>
          </p:cNvSpPr>
          <p:nvPr/>
        </p:nvSpPr>
        <p:spPr bwMode="auto">
          <a:xfrm>
            <a:off x="4724400" y="39163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4</a:t>
            </a:r>
          </a:p>
        </p:txBody>
      </p:sp>
      <p:sp>
        <p:nvSpPr>
          <p:cNvPr id="18450" name="Oval 21"/>
          <p:cNvSpPr>
            <a:spLocks noChangeArrowheads="1"/>
          </p:cNvSpPr>
          <p:nvPr/>
        </p:nvSpPr>
        <p:spPr bwMode="auto">
          <a:xfrm>
            <a:off x="4724400" y="44497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5</a:t>
            </a:r>
          </a:p>
        </p:txBody>
      </p:sp>
      <p:sp>
        <p:nvSpPr>
          <p:cNvPr id="18451" name="Oval 22"/>
          <p:cNvSpPr>
            <a:spLocks noChangeArrowheads="1"/>
          </p:cNvSpPr>
          <p:nvPr/>
        </p:nvSpPr>
        <p:spPr bwMode="auto">
          <a:xfrm>
            <a:off x="7696200" y="1325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4</a:t>
            </a:r>
          </a:p>
        </p:txBody>
      </p:sp>
      <p:sp>
        <p:nvSpPr>
          <p:cNvPr id="18452" name="Oval 23"/>
          <p:cNvSpPr>
            <a:spLocks noChangeArrowheads="1"/>
          </p:cNvSpPr>
          <p:nvPr/>
        </p:nvSpPr>
        <p:spPr bwMode="auto">
          <a:xfrm>
            <a:off x="8305800" y="1325557"/>
            <a:ext cx="533400" cy="457200"/>
          </a:xfrm>
          <a:prstGeom prst="ellipse">
            <a:avLst/>
          </a:prstGeom>
          <a:noFill/>
          <a:ln w="25400">
            <a:solidFill>
              <a:schemeClr val="tx1"/>
            </a:solidFill>
            <a:miter lim="800000"/>
            <a:headEnd/>
            <a:tailEnd/>
          </a:ln>
        </p:spPr>
        <p:txBody>
          <a:bodyPr wrap="none" anchor="ctr">
            <a:prstTxWarp prst="textNoShape">
              <a:avLst/>
            </a:prstTxWarp>
          </a:bodyPr>
          <a:lstStyle/>
          <a:p>
            <a:r>
              <a:rPr lang="en-US" sz="2400" b="1">
                <a:latin typeface="Tahoma" pitchFamily="-65" charset="0"/>
              </a:rPr>
              <a:t>5</a:t>
            </a:r>
          </a:p>
        </p:txBody>
      </p:sp>
      <p:cxnSp>
        <p:nvCxnSpPr>
          <p:cNvPr id="18453" name="Shape 27"/>
          <p:cNvCxnSpPr>
            <a:cxnSpLocks noChangeShapeType="1"/>
            <a:stCxn id="18441" idx="6"/>
            <a:endCxn id="18445" idx="4"/>
          </p:cNvCxnSpPr>
          <p:nvPr/>
        </p:nvCxnSpPr>
        <p:spPr bwMode="auto">
          <a:xfrm flipV="1">
            <a:off x="5257800" y="1782757"/>
            <a:ext cx="266700" cy="228600"/>
          </a:xfrm>
          <a:prstGeom prst="bentConnector2">
            <a:avLst/>
          </a:prstGeom>
          <a:noFill/>
          <a:ln w="25400">
            <a:solidFill>
              <a:schemeClr val="tx1"/>
            </a:solidFill>
            <a:miter lim="800000"/>
            <a:headEnd/>
            <a:tailEnd/>
          </a:ln>
        </p:spPr>
      </p:cxnSp>
      <p:cxnSp>
        <p:nvCxnSpPr>
          <p:cNvPr id="18454" name="Shape 31"/>
          <p:cNvCxnSpPr>
            <a:cxnSpLocks noChangeShapeType="1"/>
            <a:endCxn id="18446" idx="4"/>
          </p:cNvCxnSpPr>
          <p:nvPr/>
        </p:nvCxnSpPr>
        <p:spPr bwMode="auto">
          <a:xfrm flipV="1">
            <a:off x="5486400" y="1782757"/>
            <a:ext cx="647700" cy="228600"/>
          </a:xfrm>
          <a:prstGeom prst="bentConnector2">
            <a:avLst/>
          </a:prstGeom>
          <a:noFill/>
          <a:ln w="25400">
            <a:solidFill>
              <a:schemeClr val="tx1"/>
            </a:solidFill>
            <a:miter lim="800000"/>
            <a:headEnd/>
            <a:tailEnd/>
          </a:ln>
        </p:spPr>
      </p:cxnSp>
      <p:cxnSp>
        <p:nvCxnSpPr>
          <p:cNvPr id="18455" name="Shape 33"/>
          <p:cNvCxnSpPr>
            <a:cxnSpLocks noChangeShapeType="1"/>
            <a:endCxn id="18447" idx="4"/>
          </p:cNvCxnSpPr>
          <p:nvPr/>
        </p:nvCxnSpPr>
        <p:spPr bwMode="auto">
          <a:xfrm flipV="1">
            <a:off x="6096000" y="1782757"/>
            <a:ext cx="647700" cy="228600"/>
          </a:xfrm>
          <a:prstGeom prst="bentConnector2">
            <a:avLst/>
          </a:prstGeom>
          <a:noFill/>
          <a:ln w="25400">
            <a:solidFill>
              <a:schemeClr val="tx1"/>
            </a:solidFill>
            <a:miter lim="800000"/>
            <a:headEnd/>
            <a:tailEnd/>
          </a:ln>
        </p:spPr>
      </p:cxnSp>
      <p:cxnSp>
        <p:nvCxnSpPr>
          <p:cNvPr id="18456" name="Shape 38"/>
          <p:cNvCxnSpPr>
            <a:cxnSpLocks noChangeShapeType="1"/>
            <a:endCxn id="18448" idx="4"/>
          </p:cNvCxnSpPr>
          <p:nvPr/>
        </p:nvCxnSpPr>
        <p:spPr bwMode="auto">
          <a:xfrm flipV="1">
            <a:off x="6705600" y="1782757"/>
            <a:ext cx="647700" cy="228600"/>
          </a:xfrm>
          <a:prstGeom prst="bentConnector2">
            <a:avLst/>
          </a:prstGeom>
          <a:noFill/>
          <a:ln w="25400">
            <a:solidFill>
              <a:schemeClr val="tx1"/>
            </a:solidFill>
            <a:miter lim="800000"/>
            <a:headEnd/>
            <a:tailEnd/>
          </a:ln>
        </p:spPr>
      </p:cxnSp>
      <p:cxnSp>
        <p:nvCxnSpPr>
          <p:cNvPr id="18457" name="Shape 40"/>
          <p:cNvCxnSpPr>
            <a:cxnSpLocks noChangeShapeType="1"/>
            <a:endCxn id="18451" idx="4"/>
          </p:cNvCxnSpPr>
          <p:nvPr/>
        </p:nvCxnSpPr>
        <p:spPr bwMode="auto">
          <a:xfrm flipV="1">
            <a:off x="7315200" y="1782757"/>
            <a:ext cx="647700" cy="228600"/>
          </a:xfrm>
          <a:prstGeom prst="bentConnector2">
            <a:avLst/>
          </a:prstGeom>
          <a:noFill/>
          <a:ln w="25400">
            <a:solidFill>
              <a:schemeClr val="tx1"/>
            </a:solidFill>
            <a:miter lim="800000"/>
            <a:headEnd/>
            <a:tailEnd/>
          </a:ln>
        </p:spPr>
      </p:cxnSp>
      <p:cxnSp>
        <p:nvCxnSpPr>
          <p:cNvPr id="18458" name="Shape 42"/>
          <p:cNvCxnSpPr>
            <a:cxnSpLocks noChangeShapeType="1"/>
            <a:endCxn id="18452" idx="4"/>
          </p:cNvCxnSpPr>
          <p:nvPr/>
        </p:nvCxnSpPr>
        <p:spPr bwMode="auto">
          <a:xfrm flipV="1">
            <a:off x="7924800" y="1782757"/>
            <a:ext cx="647700" cy="228600"/>
          </a:xfrm>
          <a:prstGeom prst="bentConnector2">
            <a:avLst/>
          </a:prstGeom>
          <a:noFill/>
          <a:ln w="25400">
            <a:solidFill>
              <a:schemeClr val="tx1"/>
            </a:solidFill>
            <a:miter lim="800000"/>
            <a:headEnd/>
            <a:tailEnd/>
          </a:ln>
        </p:spPr>
      </p:cxnSp>
      <p:cxnSp>
        <p:nvCxnSpPr>
          <p:cNvPr id="18459" name="Shape 44"/>
          <p:cNvCxnSpPr>
            <a:cxnSpLocks noChangeShapeType="1"/>
            <a:stCxn id="18442" idx="6"/>
            <a:endCxn id="18445" idx="4"/>
          </p:cNvCxnSpPr>
          <p:nvPr/>
        </p:nvCxnSpPr>
        <p:spPr bwMode="auto">
          <a:xfrm flipV="1">
            <a:off x="5257800" y="1782757"/>
            <a:ext cx="266700" cy="762000"/>
          </a:xfrm>
          <a:prstGeom prst="bentConnector2">
            <a:avLst/>
          </a:prstGeom>
          <a:noFill/>
          <a:ln w="25400">
            <a:solidFill>
              <a:schemeClr val="tx1"/>
            </a:solidFill>
            <a:miter lim="800000"/>
            <a:headEnd/>
            <a:tailEnd/>
          </a:ln>
        </p:spPr>
      </p:cxnSp>
      <p:cxnSp>
        <p:nvCxnSpPr>
          <p:cNvPr id="18460" name="Shape 46"/>
          <p:cNvCxnSpPr>
            <a:cxnSpLocks noChangeShapeType="1"/>
            <a:stCxn id="18443" idx="6"/>
            <a:endCxn id="18445" idx="4"/>
          </p:cNvCxnSpPr>
          <p:nvPr/>
        </p:nvCxnSpPr>
        <p:spPr bwMode="auto">
          <a:xfrm flipV="1">
            <a:off x="5257800" y="1782757"/>
            <a:ext cx="266700" cy="1295400"/>
          </a:xfrm>
          <a:prstGeom prst="bentConnector2">
            <a:avLst/>
          </a:prstGeom>
          <a:noFill/>
          <a:ln w="25400">
            <a:solidFill>
              <a:schemeClr val="tx1"/>
            </a:solidFill>
            <a:miter lim="800000"/>
            <a:headEnd/>
            <a:tailEnd/>
          </a:ln>
        </p:spPr>
      </p:cxnSp>
      <p:cxnSp>
        <p:nvCxnSpPr>
          <p:cNvPr id="18461" name="Shape 48"/>
          <p:cNvCxnSpPr>
            <a:cxnSpLocks noChangeShapeType="1"/>
            <a:stCxn id="18444" idx="6"/>
            <a:endCxn id="18445" idx="4"/>
          </p:cNvCxnSpPr>
          <p:nvPr/>
        </p:nvCxnSpPr>
        <p:spPr bwMode="auto">
          <a:xfrm flipV="1">
            <a:off x="5257800" y="1782757"/>
            <a:ext cx="266700" cy="1828800"/>
          </a:xfrm>
          <a:prstGeom prst="bentConnector2">
            <a:avLst/>
          </a:prstGeom>
          <a:noFill/>
          <a:ln w="25400">
            <a:solidFill>
              <a:schemeClr val="tx1"/>
            </a:solidFill>
            <a:miter lim="800000"/>
            <a:headEnd/>
            <a:tailEnd/>
          </a:ln>
        </p:spPr>
      </p:cxnSp>
      <p:cxnSp>
        <p:nvCxnSpPr>
          <p:cNvPr id="18462" name="Shape 50"/>
          <p:cNvCxnSpPr>
            <a:cxnSpLocks noChangeShapeType="1"/>
            <a:stCxn id="18449" idx="6"/>
            <a:endCxn id="18445" idx="4"/>
          </p:cNvCxnSpPr>
          <p:nvPr/>
        </p:nvCxnSpPr>
        <p:spPr bwMode="auto">
          <a:xfrm flipV="1">
            <a:off x="5257800" y="1782757"/>
            <a:ext cx="266700" cy="2362200"/>
          </a:xfrm>
          <a:prstGeom prst="bentConnector2">
            <a:avLst/>
          </a:prstGeom>
          <a:noFill/>
          <a:ln w="25400">
            <a:solidFill>
              <a:schemeClr val="tx1"/>
            </a:solidFill>
            <a:miter lim="800000"/>
            <a:headEnd/>
            <a:tailEnd/>
          </a:ln>
        </p:spPr>
      </p:cxnSp>
      <p:cxnSp>
        <p:nvCxnSpPr>
          <p:cNvPr id="18463" name="Shape 52"/>
          <p:cNvCxnSpPr>
            <a:cxnSpLocks noChangeShapeType="1"/>
            <a:stCxn id="18450" idx="6"/>
            <a:endCxn id="18445" idx="4"/>
          </p:cNvCxnSpPr>
          <p:nvPr/>
        </p:nvCxnSpPr>
        <p:spPr bwMode="auto">
          <a:xfrm flipV="1">
            <a:off x="5257800" y="1782757"/>
            <a:ext cx="266700" cy="2895600"/>
          </a:xfrm>
          <a:prstGeom prst="bentConnector2">
            <a:avLst/>
          </a:prstGeom>
          <a:noFill/>
          <a:ln w="25400">
            <a:solidFill>
              <a:schemeClr val="tx1"/>
            </a:solidFill>
            <a:miter lim="800000"/>
            <a:headEnd/>
            <a:tailEnd/>
          </a:ln>
        </p:spPr>
      </p:cxnSp>
      <p:cxnSp>
        <p:nvCxnSpPr>
          <p:cNvPr id="18464" name="Shape 54"/>
          <p:cNvCxnSpPr>
            <a:cxnSpLocks noChangeShapeType="1"/>
            <a:stCxn id="18442" idx="6"/>
            <a:endCxn id="18446" idx="4"/>
          </p:cNvCxnSpPr>
          <p:nvPr/>
        </p:nvCxnSpPr>
        <p:spPr bwMode="auto">
          <a:xfrm flipV="1">
            <a:off x="5257800" y="1782757"/>
            <a:ext cx="876300" cy="762000"/>
          </a:xfrm>
          <a:prstGeom prst="bentConnector2">
            <a:avLst/>
          </a:prstGeom>
          <a:noFill/>
          <a:ln w="25400">
            <a:solidFill>
              <a:schemeClr val="tx1"/>
            </a:solidFill>
            <a:miter lim="800000"/>
            <a:headEnd/>
            <a:tailEnd/>
          </a:ln>
        </p:spPr>
      </p:cxnSp>
      <p:cxnSp>
        <p:nvCxnSpPr>
          <p:cNvPr id="18465" name="Shape 56"/>
          <p:cNvCxnSpPr>
            <a:cxnSpLocks noChangeShapeType="1"/>
            <a:stCxn id="18443" idx="6"/>
            <a:endCxn id="18447" idx="4"/>
          </p:cNvCxnSpPr>
          <p:nvPr/>
        </p:nvCxnSpPr>
        <p:spPr bwMode="auto">
          <a:xfrm flipV="1">
            <a:off x="5257800" y="1782757"/>
            <a:ext cx="1485900" cy="1295400"/>
          </a:xfrm>
          <a:prstGeom prst="bentConnector2">
            <a:avLst/>
          </a:prstGeom>
          <a:noFill/>
          <a:ln w="25400">
            <a:solidFill>
              <a:schemeClr val="tx1"/>
            </a:solidFill>
            <a:miter lim="800000"/>
            <a:headEnd/>
            <a:tailEnd/>
          </a:ln>
        </p:spPr>
      </p:cxnSp>
      <p:cxnSp>
        <p:nvCxnSpPr>
          <p:cNvPr id="18466" name="Shape 58"/>
          <p:cNvCxnSpPr>
            <a:cxnSpLocks noChangeShapeType="1"/>
            <a:stCxn id="18444" idx="6"/>
            <a:endCxn id="18448" idx="4"/>
          </p:cNvCxnSpPr>
          <p:nvPr/>
        </p:nvCxnSpPr>
        <p:spPr bwMode="auto">
          <a:xfrm flipV="1">
            <a:off x="5257800" y="1782757"/>
            <a:ext cx="2095500" cy="1828800"/>
          </a:xfrm>
          <a:prstGeom prst="bentConnector2">
            <a:avLst/>
          </a:prstGeom>
          <a:noFill/>
          <a:ln w="25400">
            <a:solidFill>
              <a:schemeClr val="tx1"/>
            </a:solidFill>
            <a:miter lim="800000"/>
            <a:headEnd/>
            <a:tailEnd/>
          </a:ln>
        </p:spPr>
      </p:cxnSp>
      <p:cxnSp>
        <p:nvCxnSpPr>
          <p:cNvPr id="18467" name="Shape 60"/>
          <p:cNvCxnSpPr>
            <a:cxnSpLocks noChangeShapeType="1"/>
            <a:stCxn id="18449" idx="6"/>
            <a:endCxn id="18451" idx="4"/>
          </p:cNvCxnSpPr>
          <p:nvPr/>
        </p:nvCxnSpPr>
        <p:spPr bwMode="auto">
          <a:xfrm flipV="1">
            <a:off x="5257800" y="1782757"/>
            <a:ext cx="2705100" cy="2362200"/>
          </a:xfrm>
          <a:prstGeom prst="bentConnector2">
            <a:avLst/>
          </a:prstGeom>
          <a:noFill/>
          <a:ln w="25400">
            <a:solidFill>
              <a:schemeClr val="tx1"/>
            </a:solidFill>
            <a:miter lim="800000"/>
            <a:headEnd/>
            <a:tailEnd/>
          </a:ln>
        </p:spPr>
      </p:cxnSp>
      <p:cxnSp>
        <p:nvCxnSpPr>
          <p:cNvPr id="18468" name="Shape 62"/>
          <p:cNvCxnSpPr>
            <a:cxnSpLocks noChangeShapeType="1"/>
            <a:stCxn id="18450" idx="6"/>
            <a:endCxn id="18452" idx="4"/>
          </p:cNvCxnSpPr>
          <p:nvPr/>
        </p:nvCxnSpPr>
        <p:spPr bwMode="auto">
          <a:xfrm flipV="1">
            <a:off x="5257800" y="1782757"/>
            <a:ext cx="3314700" cy="2895600"/>
          </a:xfrm>
          <a:prstGeom prst="bentConnector2">
            <a:avLst/>
          </a:prstGeom>
          <a:noFill/>
          <a:ln w="25400">
            <a:solidFill>
              <a:schemeClr val="tx1"/>
            </a:solidFill>
            <a:miter lim="800000"/>
            <a:headEnd/>
            <a:tailEnd/>
          </a:ln>
        </p:spPr>
      </p:cxnSp>
      <p:cxnSp>
        <p:nvCxnSpPr>
          <p:cNvPr id="18469" name="Shape 66"/>
          <p:cNvCxnSpPr>
            <a:cxnSpLocks noChangeShapeType="1"/>
            <a:stCxn id="18446" idx="4"/>
            <a:endCxn id="18450" idx="6"/>
          </p:cNvCxnSpPr>
          <p:nvPr/>
        </p:nvCxnSpPr>
        <p:spPr bwMode="auto">
          <a:xfrm rot="5400000">
            <a:off x="4248150" y="2792407"/>
            <a:ext cx="2895600" cy="876300"/>
          </a:xfrm>
          <a:prstGeom prst="bentConnector2">
            <a:avLst/>
          </a:prstGeom>
          <a:noFill/>
          <a:ln w="25400">
            <a:solidFill>
              <a:schemeClr val="tx1"/>
            </a:solidFill>
            <a:miter lim="800000"/>
            <a:headEnd/>
            <a:tailEnd/>
          </a:ln>
        </p:spPr>
      </p:cxnSp>
      <p:cxnSp>
        <p:nvCxnSpPr>
          <p:cNvPr id="18470" name="Shape 68"/>
          <p:cNvCxnSpPr>
            <a:cxnSpLocks noChangeShapeType="1"/>
            <a:stCxn id="18447" idx="4"/>
            <a:endCxn id="18450" idx="6"/>
          </p:cNvCxnSpPr>
          <p:nvPr/>
        </p:nvCxnSpPr>
        <p:spPr bwMode="auto">
          <a:xfrm rot="5400000">
            <a:off x="4552950" y="2487607"/>
            <a:ext cx="2895600" cy="1485900"/>
          </a:xfrm>
          <a:prstGeom prst="bentConnector2">
            <a:avLst/>
          </a:prstGeom>
          <a:noFill/>
          <a:ln w="25400">
            <a:solidFill>
              <a:schemeClr val="tx1"/>
            </a:solidFill>
            <a:miter lim="800000"/>
            <a:headEnd/>
            <a:tailEnd/>
          </a:ln>
        </p:spPr>
      </p:cxnSp>
      <p:cxnSp>
        <p:nvCxnSpPr>
          <p:cNvPr id="18471" name="Shape 70"/>
          <p:cNvCxnSpPr>
            <a:cxnSpLocks noChangeShapeType="1"/>
            <a:stCxn id="18442" idx="6"/>
            <a:endCxn id="18452" idx="4"/>
          </p:cNvCxnSpPr>
          <p:nvPr/>
        </p:nvCxnSpPr>
        <p:spPr bwMode="auto">
          <a:xfrm flipV="1">
            <a:off x="5257800" y="1782757"/>
            <a:ext cx="3314700" cy="762000"/>
          </a:xfrm>
          <a:prstGeom prst="bentConnector2">
            <a:avLst/>
          </a:prstGeom>
          <a:noFill/>
          <a:ln w="25400">
            <a:solidFill>
              <a:schemeClr val="tx1"/>
            </a:solidFill>
            <a:miter lim="800000"/>
            <a:headEnd/>
            <a:tailEnd/>
          </a:ln>
        </p:spPr>
      </p:cxnSp>
      <p:cxnSp>
        <p:nvCxnSpPr>
          <p:cNvPr id="18472" name="Shape 72"/>
          <p:cNvCxnSpPr>
            <a:cxnSpLocks noChangeShapeType="1"/>
            <a:stCxn id="18443" idx="6"/>
            <a:endCxn id="18452" idx="4"/>
          </p:cNvCxnSpPr>
          <p:nvPr/>
        </p:nvCxnSpPr>
        <p:spPr bwMode="auto">
          <a:xfrm flipV="1">
            <a:off x="5257800" y="1782757"/>
            <a:ext cx="3314700" cy="1295400"/>
          </a:xfrm>
          <a:prstGeom prst="bentConnector2">
            <a:avLst/>
          </a:prstGeom>
          <a:noFill/>
          <a:ln w="25400">
            <a:solidFill>
              <a:schemeClr val="tx1"/>
            </a:solidFill>
            <a:miter lim="800000"/>
            <a:headEnd/>
            <a:tailEnd/>
          </a:ln>
        </p:spPr>
      </p:cxnSp>
      <p:cxnSp>
        <p:nvCxnSpPr>
          <p:cNvPr id="18473" name="Shape 74"/>
          <p:cNvCxnSpPr>
            <a:cxnSpLocks noChangeShapeType="1"/>
            <a:stCxn id="18448" idx="4"/>
            <a:endCxn id="18450" idx="6"/>
          </p:cNvCxnSpPr>
          <p:nvPr/>
        </p:nvCxnSpPr>
        <p:spPr bwMode="auto">
          <a:xfrm rot="5400000">
            <a:off x="4857750" y="2182807"/>
            <a:ext cx="2895600" cy="2095500"/>
          </a:xfrm>
          <a:prstGeom prst="bentConnector2">
            <a:avLst/>
          </a:prstGeom>
          <a:noFill/>
          <a:ln w="25400">
            <a:solidFill>
              <a:schemeClr val="tx1"/>
            </a:solidFill>
            <a:miter lim="800000"/>
            <a:headEnd/>
            <a:tailEnd/>
          </a:ln>
        </p:spPr>
      </p:cxnSp>
      <p:cxnSp>
        <p:nvCxnSpPr>
          <p:cNvPr id="18474" name="Shape 76"/>
          <p:cNvCxnSpPr>
            <a:cxnSpLocks noChangeShapeType="1"/>
            <a:stCxn id="18444" idx="6"/>
            <a:endCxn id="18452" idx="4"/>
          </p:cNvCxnSpPr>
          <p:nvPr/>
        </p:nvCxnSpPr>
        <p:spPr bwMode="auto">
          <a:xfrm flipV="1">
            <a:off x="5257800" y="1782757"/>
            <a:ext cx="3314700" cy="1828800"/>
          </a:xfrm>
          <a:prstGeom prst="bentConnector2">
            <a:avLst/>
          </a:prstGeom>
          <a:noFill/>
          <a:ln w="25400">
            <a:solidFill>
              <a:schemeClr val="tx1"/>
            </a:solidFill>
            <a:miter lim="800000"/>
            <a:headEnd/>
            <a:tailEnd/>
          </a:ln>
        </p:spPr>
      </p:cxnSp>
      <p:cxnSp>
        <p:nvCxnSpPr>
          <p:cNvPr id="18475" name="Shape 78"/>
          <p:cNvCxnSpPr>
            <a:cxnSpLocks noChangeShapeType="1"/>
            <a:stCxn id="18451" idx="4"/>
            <a:endCxn id="18450" idx="6"/>
          </p:cNvCxnSpPr>
          <p:nvPr/>
        </p:nvCxnSpPr>
        <p:spPr bwMode="auto">
          <a:xfrm rot="5400000">
            <a:off x="5162550" y="1878007"/>
            <a:ext cx="2895600" cy="2705100"/>
          </a:xfrm>
          <a:prstGeom prst="bentConnector2">
            <a:avLst/>
          </a:prstGeom>
          <a:noFill/>
          <a:ln w="25400">
            <a:solidFill>
              <a:schemeClr val="tx1"/>
            </a:solidFill>
            <a:miter lim="800000"/>
            <a:headEnd/>
            <a:tailEnd/>
          </a:ln>
        </p:spPr>
      </p:cxnSp>
      <p:cxnSp>
        <p:nvCxnSpPr>
          <p:cNvPr id="18476" name="Shape 80"/>
          <p:cNvCxnSpPr>
            <a:cxnSpLocks noChangeShapeType="1"/>
            <a:stCxn id="18449" idx="6"/>
            <a:endCxn id="18452" idx="4"/>
          </p:cNvCxnSpPr>
          <p:nvPr/>
        </p:nvCxnSpPr>
        <p:spPr bwMode="auto">
          <a:xfrm flipV="1">
            <a:off x="5257800" y="1782757"/>
            <a:ext cx="3314700" cy="2362200"/>
          </a:xfrm>
          <a:prstGeom prst="bentConnector2">
            <a:avLst/>
          </a:prstGeom>
          <a:noFill/>
          <a:ln w="25400">
            <a:solidFill>
              <a:schemeClr val="tx1"/>
            </a:solidFill>
            <a:miter lim="800000"/>
            <a:headEnd/>
            <a:tailEnd/>
          </a:ln>
        </p:spPr>
      </p:cxnSp>
      <p:sp>
        <p:nvSpPr>
          <p:cNvPr id="83" name="Multiply 82"/>
          <p:cNvSpPr/>
          <p:nvPr/>
        </p:nvSpPr>
        <p:spPr bwMode="auto">
          <a:xfrm>
            <a:off x="5410200" y="1858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84" name="Multiply 83"/>
          <p:cNvSpPr/>
          <p:nvPr/>
        </p:nvSpPr>
        <p:spPr bwMode="auto">
          <a:xfrm>
            <a:off x="6019800" y="1858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85" name="Multiply 84"/>
          <p:cNvSpPr/>
          <p:nvPr/>
        </p:nvSpPr>
        <p:spPr bwMode="auto">
          <a:xfrm>
            <a:off x="6629400" y="1858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86" name="Multiply 85"/>
          <p:cNvSpPr/>
          <p:nvPr/>
        </p:nvSpPr>
        <p:spPr bwMode="auto">
          <a:xfrm>
            <a:off x="7239000" y="1858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87" name="Multiply 86"/>
          <p:cNvSpPr/>
          <p:nvPr/>
        </p:nvSpPr>
        <p:spPr bwMode="auto">
          <a:xfrm>
            <a:off x="7848600" y="1858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88" name="Multiply 87"/>
          <p:cNvSpPr/>
          <p:nvPr/>
        </p:nvSpPr>
        <p:spPr bwMode="auto">
          <a:xfrm>
            <a:off x="8458200" y="1858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89" name="Multiply 88"/>
          <p:cNvSpPr/>
          <p:nvPr/>
        </p:nvSpPr>
        <p:spPr bwMode="auto">
          <a:xfrm>
            <a:off x="8458200" y="23923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0" name="Multiply 89"/>
          <p:cNvSpPr/>
          <p:nvPr/>
        </p:nvSpPr>
        <p:spPr bwMode="auto">
          <a:xfrm>
            <a:off x="7848600" y="23923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1" name="Multiply 90"/>
          <p:cNvSpPr/>
          <p:nvPr/>
        </p:nvSpPr>
        <p:spPr bwMode="auto">
          <a:xfrm>
            <a:off x="7239000" y="23923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2" name="Multiply 91"/>
          <p:cNvSpPr/>
          <p:nvPr/>
        </p:nvSpPr>
        <p:spPr bwMode="auto">
          <a:xfrm>
            <a:off x="6629400" y="23923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3" name="Multiply 92"/>
          <p:cNvSpPr/>
          <p:nvPr/>
        </p:nvSpPr>
        <p:spPr bwMode="auto">
          <a:xfrm>
            <a:off x="6019800" y="23923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4" name="Multiply 93"/>
          <p:cNvSpPr/>
          <p:nvPr/>
        </p:nvSpPr>
        <p:spPr bwMode="auto">
          <a:xfrm>
            <a:off x="5410200" y="23923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5" name="Multiply 94"/>
          <p:cNvSpPr/>
          <p:nvPr/>
        </p:nvSpPr>
        <p:spPr bwMode="auto">
          <a:xfrm>
            <a:off x="7848600" y="29257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6" name="Multiply 95"/>
          <p:cNvSpPr/>
          <p:nvPr/>
        </p:nvSpPr>
        <p:spPr bwMode="auto">
          <a:xfrm>
            <a:off x="7239000" y="29257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7" name="Multiply 96"/>
          <p:cNvSpPr/>
          <p:nvPr/>
        </p:nvSpPr>
        <p:spPr bwMode="auto">
          <a:xfrm>
            <a:off x="6629400" y="29257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8" name="Multiply 97"/>
          <p:cNvSpPr/>
          <p:nvPr/>
        </p:nvSpPr>
        <p:spPr bwMode="auto">
          <a:xfrm>
            <a:off x="6019800" y="29257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99" name="Multiply 98"/>
          <p:cNvSpPr/>
          <p:nvPr/>
        </p:nvSpPr>
        <p:spPr bwMode="auto">
          <a:xfrm>
            <a:off x="5410200" y="29257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0" name="Multiply 99"/>
          <p:cNvSpPr/>
          <p:nvPr/>
        </p:nvSpPr>
        <p:spPr bwMode="auto">
          <a:xfrm>
            <a:off x="7848600" y="34591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1" name="Multiply 100"/>
          <p:cNvSpPr/>
          <p:nvPr/>
        </p:nvSpPr>
        <p:spPr bwMode="auto">
          <a:xfrm>
            <a:off x="7239000" y="34591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2" name="Multiply 101"/>
          <p:cNvSpPr/>
          <p:nvPr/>
        </p:nvSpPr>
        <p:spPr bwMode="auto">
          <a:xfrm>
            <a:off x="6629400" y="34591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3" name="Multiply 102"/>
          <p:cNvSpPr/>
          <p:nvPr/>
        </p:nvSpPr>
        <p:spPr bwMode="auto">
          <a:xfrm>
            <a:off x="6019800" y="34591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4" name="Multiply 103"/>
          <p:cNvSpPr/>
          <p:nvPr/>
        </p:nvSpPr>
        <p:spPr bwMode="auto">
          <a:xfrm>
            <a:off x="5410200" y="34591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5" name="Multiply 104"/>
          <p:cNvSpPr/>
          <p:nvPr/>
        </p:nvSpPr>
        <p:spPr bwMode="auto">
          <a:xfrm>
            <a:off x="7848600" y="39925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6" name="Multiply 105"/>
          <p:cNvSpPr/>
          <p:nvPr/>
        </p:nvSpPr>
        <p:spPr bwMode="auto">
          <a:xfrm>
            <a:off x="7239000" y="39925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7" name="Multiply 106"/>
          <p:cNvSpPr/>
          <p:nvPr/>
        </p:nvSpPr>
        <p:spPr bwMode="auto">
          <a:xfrm>
            <a:off x="6629400" y="39925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8" name="Multiply 107"/>
          <p:cNvSpPr/>
          <p:nvPr/>
        </p:nvSpPr>
        <p:spPr bwMode="auto">
          <a:xfrm>
            <a:off x="6019800" y="39925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09" name="Multiply 108"/>
          <p:cNvSpPr/>
          <p:nvPr/>
        </p:nvSpPr>
        <p:spPr bwMode="auto">
          <a:xfrm>
            <a:off x="5410200" y="39925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0" name="Multiply 109"/>
          <p:cNvSpPr/>
          <p:nvPr/>
        </p:nvSpPr>
        <p:spPr bwMode="auto">
          <a:xfrm>
            <a:off x="7848600" y="4525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1" name="Multiply 110"/>
          <p:cNvSpPr/>
          <p:nvPr/>
        </p:nvSpPr>
        <p:spPr bwMode="auto">
          <a:xfrm>
            <a:off x="7239000" y="4525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2" name="Multiply 111"/>
          <p:cNvSpPr/>
          <p:nvPr/>
        </p:nvSpPr>
        <p:spPr bwMode="auto">
          <a:xfrm>
            <a:off x="6629400" y="4525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3" name="Multiply 112"/>
          <p:cNvSpPr/>
          <p:nvPr/>
        </p:nvSpPr>
        <p:spPr bwMode="auto">
          <a:xfrm>
            <a:off x="6019800" y="4525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4" name="Multiply 113"/>
          <p:cNvSpPr/>
          <p:nvPr/>
        </p:nvSpPr>
        <p:spPr bwMode="auto">
          <a:xfrm>
            <a:off x="5410200" y="4525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5" name="Multiply 114"/>
          <p:cNvSpPr/>
          <p:nvPr/>
        </p:nvSpPr>
        <p:spPr bwMode="auto">
          <a:xfrm>
            <a:off x="8458200" y="29257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6" name="Multiply 115"/>
          <p:cNvSpPr/>
          <p:nvPr/>
        </p:nvSpPr>
        <p:spPr bwMode="auto">
          <a:xfrm>
            <a:off x="8458200" y="34591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7" name="Multiply 116"/>
          <p:cNvSpPr/>
          <p:nvPr/>
        </p:nvSpPr>
        <p:spPr bwMode="auto">
          <a:xfrm>
            <a:off x="8458200" y="39925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8" name="Multiply 117"/>
          <p:cNvSpPr/>
          <p:nvPr/>
        </p:nvSpPr>
        <p:spPr bwMode="auto">
          <a:xfrm>
            <a:off x="8458200" y="4525957"/>
            <a:ext cx="228600" cy="304800"/>
          </a:xfrm>
          <a:prstGeom prst="mathMultiply">
            <a:avLst/>
          </a:prstGeom>
          <a:solidFill>
            <a:schemeClr val="bg1">
              <a:lumMod val="85000"/>
            </a:schemeClr>
          </a:solidFill>
          <a:ln w="25400" cap="flat" cmpd="sng" algn="ctr">
            <a:solidFill>
              <a:schemeClr val="tx1"/>
            </a:solidFill>
            <a:prstDash val="solid"/>
            <a:miter lim="800000"/>
            <a:headEnd type="none" w="med" len="med"/>
            <a:tailEnd type="none" w="med" len="med"/>
          </a:ln>
          <a:effectLst/>
        </p:spPr>
        <p:txBody>
          <a:bodyPr wrap="none">
            <a:prstTxWarp prst="textNoShape">
              <a:avLst/>
            </a:prstTxWarp>
          </a:bodyPr>
          <a:lstStyle/>
          <a:p>
            <a:endParaRPr lang="en-US" sz="2400" b="1">
              <a:latin typeface="Tahoma" pitchFamily="-65" charset="0"/>
            </a:endParaRPr>
          </a:p>
        </p:txBody>
      </p:sp>
      <p:sp>
        <p:nvSpPr>
          <p:cNvPr id="119" name="Rectangle 118"/>
          <p:cNvSpPr>
            <a:spLocks noChangeArrowheads="1"/>
          </p:cNvSpPr>
          <p:nvPr/>
        </p:nvSpPr>
        <p:spPr bwMode="auto">
          <a:xfrm>
            <a:off x="4953000" y="2316157"/>
            <a:ext cx="152400" cy="457200"/>
          </a:xfrm>
          <a:prstGeom prst="rect">
            <a:avLst/>
          </a:prstGeom>
          <a:solidFill>
            <a:schemeClr val="tx2"/>
          </a:solidFill>
          <a:ln w="25400">
            <a:solidFill>
              <a:schemeClr val="tx1"/>
            </a:solidFill>
            <a:miter lim="800000"/>
            <a:headEnd/>
            <a:tailEnd/>
          </a:ln>
        </p:spPr>
        <p:txBody>
          <a:bodyPr wrap="none">
            <a:prstTxWarp prst="textNoShape">
              <a:avLst/>
            </a:prstTxWarp>
          </a:bodyPr>
          <a:lstStyle/>
          <a:p>
            <a:endParaRPr lang="en-US" sz="2400" b="1">
              <a:latin typeface="Tahoma" pitchFamily="-65" charset="0"/>
            </a:endParaRPr>
          </a:p>
        </p:txBody>
      </p:sp>
      <p:sp>
        <p:nvSpPr>
          <p:cNvPr id="121" name="Rectangle 120"/>
          <p:cNvSpPr>
            <a:spLocks noChangeArrowheads="1"/>
          </p:cNvSpPr>
          <p:nvPr/>
        </p:nvSpPr>
        <p:spPr bwMode="auto">
          <a:xfrm>
            <a:off x="4953000" y="3916357"/>
            <a:ext cx="152400" cy="457200"/>
          </a:xfrm>
          <a:prstGeom prst="rect">
            <a:avLst/>
          </a:prstGeom>
          <a:solidFill>
            <a:schemeClr val="tx2"/>
          </a:solidFill>
          <a:ln w="25400">
            <a:solidFill>
              <a:schemeClr val="tx1"/>
            </a:solidFill>
            <a:miter lim="800000"/>
            <a:headEnd/>
            <a:tailEnd/>
          </a:ln>
        </p:spPr>
        <p:txBody>
          <a:bodyPr wrap="none">
            <a:prstTxWarp prst="textNoShape">
              <a:avLst/>
            </a:prstTxWarp>
          </a:bodyPr>
          <a:lstStyle/>
          <a:p>
            <a:endParaRPr lang="en-US" sz="2400" b="1">
              <a:latin typeface="Tahoma" pitchFamily="-65" charset="0"/>
            </a:endParaRPr>
          </a:p>
        </p:txBody>
      </p:sp>
    </p:spTree>
    <p:custDataLst>
      <p:tags r:id="rId1"/>
    </p:custDataLst>
    <p:extLst>
      <p:ext uri="{BB962C8B-B14F-4D97-AF65-F5344CB8AC3E}">
        <p14:creationId xmlns:p14="http://schemas.microsoft.com/office/powerpoint/2010/main" val="345502866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91"/>
                                        </p:tgtEl>
                                        <p:attrNameLst>
                                          <p:attrName>fillcolor</p:attrName>
                                        </p:attrNameLst>
                                      </p:cBhvr>
                                      <p:to>
                                        <a:schemeClr val="hlink"/>
                                      </p:to>
                                    </p:animClr>
                                    <p:set>
                                      <p:cBhvr>
                                        <p:cTn id="7" dur="500" fill="hold"/>
                                        <p:tgtEl>
                                          <p:spTgt spid="91"/>
                                        </p:tgtEl>
                                        <p:attrNameLst>
                                          <p:attrName>fill.type</p:attrName>
                                        </p:attrNameLst>
                                      </p:cBhvr>
                                      <p:to>
                                        <p:strVal val="solid"/>
                                      </p:to>
                                    </p:set>
                                    <p:set>
                                      <p:cBhvr>
                                        <p:cTn id="8" dur="500" fill="hold"/>
                                        <p:tgtEl>
                                          <p:spTgt spid="91"/>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500" fill="hold"/>
                                        <p:tgtEl>
                                          <p:spTgt spid="107"/>
                                        </p:tgtEl>
                                        <p:attrNameLst>
                                          <p:attrName>fillcolor</p:attrName>
                                        </p:attrNameLst>
                                      </p:cBhvr>
                                      <p:to>
                                        <a:schemeClr val="hlink"/>
                                      </p:to>
                                    </p:animClr>
                                    <p:set>
                                      <p:cBhvr>
                                        <p:cTn id="11" dur="500" fill="hold"/>
                                        <p:tgtEl>
                                          <p:spTgt spid="107"/>
                                        </p:tgtEl>
                                        <p:attrNameLst>
                                          <p:attrName>fill.type</p:attrName>
                                        </p:attrNameLst>
                                      </p:cBhvr>
                                      <p:to>
                                        <p:strVal val="solid"/>
                                      </p:to>
                                    </p:set>
                                    <p:set>
                                      <p:cBhvr>
                                        <p:cTn id="12" dur="500" fill="hold"/>
                                        <p:tgtEl>
                                          <p:spTgt spid="107"/>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1"/>
                                        </p:tgtEl>
                                        <p:attrNameLst>
                                          <p:attrName>style.visibility</p:attrName>
                                        </p:attrNameLst>
                                      </p:cBhvr>
                                      <p:to>
                                        <p:strVal val="visible"/>
                                      </p:to>
                                    </p:set>
                                  </p:childTnLst>
                                </p:cTn>
                              </p:par>
                            </p:childTnLst>
                          </p:cTn>
                        </p:par>
                        <p:par>
                          <p:cTn id="19" fill="hold">
                            <p:stCondLst>
                              <p:cond delay="0"/>
                            </p:stCondLst>
                            <p:childTnLst>
                              <p:par>
                                <p:cTn id="20" presetID="0" presetClass="path" presetSubtype="0" accel="50000" decel="50000" fill="hold" grpId="1" nodeType="afterEffect">
                                  <p:stCondLst>
                                    <p:cond delay="0"/>
                                  </p:stCondLst>
                                  <p:childTnLst>
                                    <p:animMotion origin="layout" path="M 0 0 L 0.25833 0 " pathEditMode="relative" ptsTypes="AA">
                                      <p:cBhvr>
                                        <p:cTn id="21" dur="2000" fill="hold"/>
                                        <p:tgtEl>
                                          <p:spTgt spid="119"/>
                                        </p:tgtEl>
                                        <p:attrNameLst>
                                          <p:attrName>ppt_x</p:attrName>
                                          <p:attrName>ppt_y</p:attrName>
                                        </p:attrNameLst>
                                      </p:cBhvr>
                                    </p:animMotion>
                                  </p:childTnLst>
                                </p:cTn>
                              </p:par>
                              <p:par>
                                <p:cTn id="22" presetID="0" presetClass="path" presetSubtype="0" accel="50000" decel="50000" fill="hold" grpId="1" nodeType="withEffect">
                                  <p:stCondLst>
                                    <p:cond delay="0"/>
                                  </p:stCondLst>
                                  <p:childTnLst>
                                    <p:animMotion origin="layout" path="M 0 0 L 0.19167 0 " pathEditMode="relative" rAng="0" ptsTypes="AA">
                                      <p:cBhvr>
                                        <p:cTn id="23" dur="2000" fill="hold"/>
                                        <p:tgtEl>
                                          <p:spTgt spid="121"/>
                                        </p:tgtEl>
                                        <p:attrNameLst>
                                          <p:attrName>ppt_x</p:attrName>
                                          <p:attrName>ppt_y</p:attrName>
                                        </p:attrNameLst>
                                      </p:cBhvr>
                                      <p:rCtr x="96" y="0"/>
                                    </p:animMotion>
                                  </p:childTnLst>
                                </p:cTn>
                              </p:par>
                            </p:childTnLst>
                          </p:cTn>
                        </p:par>
                        <p:par>
                          <p:cTn id="24" fill="hold">
                            <p:stCondLst>
                              <p:cond delay="2000"/>
                            </p:stCondLst>
                            <p:childTnLst>
                              <p:par>
                                <p:cTn id="25" presetID="0" presetClass="path" presetSubtype="0" accel="50000" decel="50000" fill="hold" grpId="2" nodeType="afterEffect">
                                  <p:stCondLst>
                                    <p:cond delay="0"/>
                                  </p:stCondLst>
                                  <p:childTnLst>
                                    <p:animMotion origin="layout" path="M 0.25 3.33333E-6 L 0.25 -0.14445 " pathEditMode="relative" rAng="0" ptsTypes="AA">
                                      <p:cBhvr>
                                        <p:cTn id="26" dur="2000" fill="hold"/>
                                        <p:tgtEl>
                                          <p:spTgt spid="119"/>
                                        </p:tgtEl>
                                        <p:attrNameLst>
                                          <p:attrName>ppt_x</p:attrName>
                                          <p:attrName>ppt_y</p:attrName>
                                        </p:attrNameLst>
                                      </p:cBhvr>
                                      <p:rCtr x="0" y="-72"/>
                                    </p:animMotion>
                                  </p:childTnLst>
                                </p:cTn>
                              </p:par>
                              <p:par>
                                <p:cTn id="27" presetID="0" presetClass="path" presetSubtype="0" accel="50000" decel="50000" fill="hold" grpId="2" nodeType="withEffect">
                                  <p:stCondLst>
                                    <p:cond delay="0"/>
                                  </p:stCondLst>
                                  <p:childTnLst>
                                    <p:animMotion origin="layout" path="M 0.19167 0 L 0.19167 -0.37778 " pathEditMode="relative" rAng="0" ptsTypes="AA">
                                      <p:cBhvr>
                                        <p:cTn id="28" dur="2000" fill="hold"/>
                                        <p:tgtEl>
                                          <p:spTgt spid="121"/>
                                        </p:tgtEl>
                                        <p:attrNameLst>
                                          <p:attrName>ppt_x</p:attrName>
                                          <p:attrName>ppt_y</p:attrName>
                                        </p:attrNameLst>
                                      </p:cBhvr>
                                      <p:rCtr x="0" y="-1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animBg="1"/>
      <p:bldP spid="119" grpId="1" animBg="1"/>
      <p:bldP spid="119" grpId="2" animBg="1"/>
      <p:bldP spid="121" grpId="0" animBg="1"/>
      <p:bldP spid="121" grpId="1" animBg="1"/>
      <p:bldP spid="121" grpId="2"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err="1"/>
              <a:t>Multicore</a:t>
            </a:r>
            <a:r>
              <a:rPr lang="en-US" dirty="0"/>
              <a:t> </a:t>
            </a:r>
            <a:r>
              <a:rPr lang="en-US" dirty="0" smtClean="0"/>
              <a:t>Examples (2)</a:t>
            </a:r>
            <a:endParaRPr lang="en-US" dirty="0"/>
          </a:p>
        </p:txBody>
      </p:sp>
      <p:pic>
        <p:nvPicPr>
          <p:cNvPr id="19462" name="Content Placeholder 11" descr="ibmcellchips.jpg"/>
          <p:cNvPicPr>
            <a:picLocks noGrp="1" noChangeAspect="1"/>
          </p:cNvPicPr>
          <p:nvPr>
            <p:ph sz="half" idx="1"/>
          </p:nvPr>
        </p:nvPicPr>
        <p:blipFill>
          <a:blip r:embed="rId4"/>
          <a:srcRect l="18750" r="18750"/>
          <a:stretch>
            <a:fillRect/>
          </a:stretch>
        </p:blipFill>
        <p:spPr/>
      </p:pic>
      <p:sp>
        <p:nvSpPr>
          <p:cNvPr id="20" name="Content Placeholder 19"/>
          <p:cNvSpPr>
            <a:spLocks noGrp="1"/>
          </p:cNvSpPr>
          <p:nvPr>
            <p:ph sz="half" idx="2"/>
          </p:nvPr>
        </p:nvSpPr>
        <p:spPr/>
        <p:txBody>
          <a:bodyPr>
            <a:normAutofit/>
          </a:bodyPr>
          <a:lstStyle/>
          <a:p>
            <a:r>
              <a:rPr lang="en-US" dirty="0" smtClean="0"/>
              <a:t>IBM Cell</a:t>
            </a:r>
          </a:p>
          <a:p>
            <a:r>
              <a:rPr lang="en-US" dirty="0" smtClean="0"/>
              <a:t>Element Interconnect Bus</a:t>
            </a:r>
          </a:p>
          <a:p>
            <a:pPr lvl="1"/>
            <a:r>
              <a:rPr lang="en-US" dirty="0" smtClean="0"/>
              <a:t>12 elements</a:t>
            </a:r>
          </a:p>
          <a:p>
            <a:pPr lvl="1"/>
            <a:r>
              <a:rPr lang="en-US" dirty="0" smtClean="0"/>
              <a:t>4 unidirectional rings</a:t>
            </a:r>
          </a:p>
          <a:p>
            <a:pPr lvl="2"/>
            <a:r>
              <a:rPr lang="en-US" dirty="0" smtClean="0"/>
              <a:t>16 Bytes wide</a:t>
            </a:r>
          </a:p>
          <a:p>
            <a:pPr lvl="2"/>
            <a:r>
              <a:rPr lang="en-US" dirty="0" smtClean="0"/>
              <a:t>Operates at 1.6 GHz</a:t>
            </a:r>
            <a:endParaRPr lang="en-US" dirty="0"/>
          </a:p>
        </p:txBody>
      </p:sp>
      <p:sp>
        <p:nvSpPr>
          <p:cNvPr id="19463" name="TextBox 13"/>
          <p:cNvSpPr txBox="1">
            <a:spLocks noChangeArrowheads="1"/>
          </p:cNvSpPr>
          <p:nvPr/>
        </p:nvSpPr>
        <p:spPr bwMode="auto">
          <a:xfrm>
            <a:off x="838200" y="5410200"/>
            <a:ext cx="3505200" cy="369888"/>
          </a:xfrm>
          <a:prstGeom prst="rect">
            <a:avLst/>
          </a:prstGeom>
          <a:noFill/>
          <a:ln w="9525">
            <a:noFill/>
            <a:miter lim="800000"/>
            <a:headEnd/>
            <a:tailEnd/>
          </a:ln>
        </p:spPr>
        <p:txBody>
          <a:bodyPr>
            <a:prstTxWarp prst="textNoShape">
              <a:avLst/>
            </a:prstTxWarp>
            <a:spAutoFit/>
          </a:bodyPr>
          <a:lstStyle/>
          <a:p>
            <a:pPr algn="ctr"/>
            <a:r>
              <a:rPr lang="en-US" dirty="0"/>
              <a:t>IBM Cell</a:t>
            </a:r>
          </a:p>
        </p:txBody>
      </p:sp>
      <p:sp>
        <p:nvSpPr>
          <p:cNvPr id="19464" name="Oval 11"/>
          <p:cNvSpPr>
            <a:spLocks noChangeArrowheads="1"/>
          </p:cNvSpPr>
          <p:nvPr/>
        </p:nvSpPr>
        <p:spPr bwMode="auto">
          <a:xfrm>
            <a:off x="1752600" y="3352800"/>
            <a:ext cx="2362200" cy="609600"/>
          </a:xfrm>
          <a:prstGeom prst="ellipse">
            <a:avLst/>
          </a:prstGeom>
          <a:solidFill>
            <a:schemeClr val="bg1"/>
          </a:solidFill>
          <a:ln w="25400">
            <a:solidFill>
              <a:schemeClr val="tx1"/>
            </a:solidFill>
            <a:miter lim="800000"/>
            <a:headEnd/>
            <a:tailEnd/>
          </a:ln>
        </p:spPr>
        <p:txBody>
          <a:bodyPr wrap="none" anchor="ctr">
            <a:prstTxWarp prst="textNoShape">
              <a:avLst/>
            </a:prstTxWarp>
          </a:bodyPr>
          <a:lstStyle/>
          <a:p>
            <a:pPr algn="ctr"/>
            <a:r>
              <a:rPr lang="en-US" sz="2400" b="1" dirty="0">
                <a:latin typeface="Tahoma" pitchFamily="-65" charset="0"/>
              </a:rPr>
              <a:t>RING</a:t>
            </a:r>
          </a:p>
        </p:txBody>
      </p:sp>
    </p:spTree>
    <p:custDataLst>
      <p:tags r:id="rId1"/>
    </p:custDataLst>
    <p:extLst>
      <p:ext uri="{BB962C8B-B14F-4D97-AF65-F5344CB8AC3E}">
        <p14:creationId xmlns:p14="http://schemas.microsoft.com/office/powerpoint/2010/main" val="367246266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Many Core Example</a:t>
            </a:r>
          </a:p>
        </p:txBody>
      </p:sp>
      <p:sp>
        <p:nvSpPr>
          <p:cNvPr id="20483" name="Text Placeholder 102"/>
          <p:cNvSpPr>
            <a:spLocks noGrp="1"/>
          </p:cNvSpPr>
          <p:nvPr>
            <p:ph type="body" sz="half" idx="1"/>
          </p:nvPr>
        </p:nvSpPr>
        <p:spPr>
          <a:xfrm>
            <a:off x="5334000" y="1905000"/>
            <a:ext cx="3581400" cy="4267200"/>
          </a:xfrm>
        </p:spPr>
        <p:txBody>
          <a:bodyPr/>
          <a:lstStyle/>
          <a:p>
            <a:r>
              <a:rPr lang="en-US" sz="2800" dirty="0"/>
              <a:t>Intel</a:t>
            </a:r>
            <a:r>
              <a:rPr lang="en-US" sz="2800" dirty="0" smtClean="0"/>
              <a:t> </a:t>
            </a:r>
            <a:r>
              <a:rPr lang="en-US" sz="2800" dirty="0" err="1" smtClean="0"/>
              <a:t>TeraFLOPS</a:t>
            </a:r>
            <a:endParaRPr lang="en-US" sz="2800" dirty="0" smtClean="0"/>
          </a:p>
          <a:p>
            <a:pPr lvl="1"/>
            <a:r>
              <a:rPr lang="en-US" sz="2400" dirty="0"/>
              <a:t>80 core </a:t>
            </a:r>
            <a:r>
              <a:rPr lang="en-US" sz="2400" dirty="0" smtClean="0"/>
              <a:t>prototype</a:t>
            </a:r>
          </a:p>
          <a:p>
            <a:pPr lvl="1"/>
            <a:r>
              <a:rPr lang="en-US" sz="2400" dirty="0" smtClean="0"/>
              <a:t>5 GHz</a:t>
            </a:r>
          </a:p>
          <a:p>
            <a:pPr lvl="1"/>
            <a:r>
              <a:rPr lang="en-US" sz="2400" dirty="0" smtClean="0"/>
              <a:t>Each tile:</a:t>
            </a:r>
          </a:p>
          <a:p>
            <a:pPr lvl="2"/>
            <a:r>
              <a:rPr lang="en-US" sz="2000" dirty="0" smtClean="0"/>
              <a:t>Processing engine + on-chip network router</a:t>
            </a:r>
          </a:p>
        </p:txBody>
      </p:sp>
      <p:pic>
        <p:nvPicPr>
          <p:cNvPr id="20484" name="Content Placeholder 6" descr="teradie.png"/>
          <p:cNvPicPr>
            <a:picLocks noGrp="1" noChangeAspect="1"/>
          </p:cNvPicPr>
          <p:nvPr>
            <p:ph sz="half" idx="2"/>
          </p:nvPr>
        </p:nvPicPr>
        <p:blipFill>
          <a:blip r:embed="rId3"/>
          <a:srcRect/>
          <a:stretch>
            <a:fillRect/>
          </a:stretch>
        </p:blipFill>
        <p:spPr>
          <a:xfrm>
            <a:off x="0" y="1570038"/>
            <a:ext cx="5334000" cy="4373562"/>
          </a:xfrm>
        </p:spPr>
      </p:pic>
      <p:sp>
        <p:nvSpPr>
          <p:cNvPr id="20488" name="Rectangle 9"/>
          <p:cNvSpPr>
            <a:spLocks noChangeArrowheads="1"/>
          </p:cNvSpPr>
          <p:nvPr/>
        </p:nvSpPr>
        <p:spPr bwMode="auto">
          <a:xfrm>
            <a:off x="2286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89" name="Rectangle 10"/>
          <p:cNvSpPr>
            <a:spLocks noChangeArrowheads="1"/>
          </p:cNvSpPr>
          <p:nvPr/>
        </p:nvSpPr>
        <p:spPr bwMode="auto">
          <a:xfrm>
            <a:off x="2286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0" name="Rectangle 11"/>
          <p:cNvSpPr>
            <a:spLocks noChangeArrowheads="1"/>
          </p:cNvSpPr>
          <p:nvPr/>
        </p:nvSpPr>
        <p:spPr bwMode="auto">
          <a:xfrm>
            <a:off x="2286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1" name="Rectangle 19"/>
          <p:cNvSpPr>
            <a:spLocks noChangeArrowheads="1"/>
          </p:cNvSpPr>
          <p:nvPr/>
        </p:nvSpPr>
        <p:spPr bwMode="auto">
          <a:xfrm>
            <a:off x="5334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2" name="Rectangle 20"/>
          <p:cNvSpPr>
            <a:spLocks noChangeArrowheads="1"/>
          </p:cNvSpPr>
          <p:nvPr/>
        </p:nvSpPr>
        <p:spPr bwMode="auto">
          <a:xfrm>
            <a:off x="5334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3" name="Rectangle 21"/>
          <p:cNvSpPr>
            <a:spLocks noChangeArrowheads="1"/>
          </p:cNvSpPr>
          <p:nvPr/>
        </p:nvSpPr>
        <p:spPr bwMode="auto">
          <a:xfrm>
            <a:off x="5334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4" name="Rectangle 29"/>
          <p:cNvSpPr>
            <a:spLocks noChangeArrowheads="1"/>
          </p:cNvSpPr>
          <p:nvPr/>
        </p:nvSpPr>
        <p:spPr bwMode="auto">
          <a:xfrm>
            <a:off x="8382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5" name="Rectangle 30"/>
          <p:cNvSpPr>
            <a:spLocks noChangeArrowheads="1"/>
          </p:cNvSpPr>
          <p:nvPr/>
        </p:nvSpPr>
        <p:spPr bwMode="auto">
          <a:xfrm>
            <a:off x="8382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6" name="Rectangle 31"/>
          <p:cNvSpPr>
            <a:spLocks noChangeArrowheads="1"/>
          </p:cNvSpPr>
          <p:nvPr/>
        </p:nvSpPr>
        <p:spPr bwMode="auto">
          <a:xfrm>
            <a:off x="8382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7" name="Rectangle 39"/>
          <p:cNvSpPr>
            <a:spLocks noChangeArrowheads="1"/>
          </p:cNvSpPr>
          <p:nvPr/>
        </p:nvSpPr>
        <p:spPr bwMode="auto">
          <a:xfrm>
            <a:off x="11430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8" name="Rectangle 40"/>
          <p:cNvSpPr>
            <a:spLocks noChangeArrowheads="1"/>
          </p:cNvSpPr>
          <p:nvPr/>
        </p:nvSpPr>
        <p:spPr bwMode="auto">
          <a:xfrm>
            <a:off x="11430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499" name="Rectangle 41"/>
          <p:cNvSpPr>
            <a:spLocks noChangeArrowheads="1"/>
          </p:cNvSpPr>
          <p:nvPr/>
        </p:nvSpPr>
        <p:spPr bwMode="auto">
          <a:xfrm>
            <a:off x="11430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0" name="Rectangle 49"/>
          <p:cNvSpPr>
            <a:spLocks noChangeArrowheads="1"/>
          </p:cNvSpPr>
          <p:nvPr/>
        </p:nvSpPr>
        <p:spPr bwMode="auto">
          <a:xfrm>
            <a:off x="14478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1" name="Rectangle 50"/>
          <p:cNvSpPr>
            <a:spLocks noChangeArrowheads="1"/>
          </p:cNvSpPr>
          <p:nvPr/>
        </p:nvSpPr>
        <p:spPr bwMode="auto">
          <a:xfrm>
            <a:off x="14478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2" name="Rectangle 51"/>
          <p:cNvSpPr>
            <a:spLocks noChangeArrowheads="1"/>
          </p:cNvSpPr>
          <p:nvPr/>
        </p:nvSpPr>
        <p:spPr bwMode="auto">
          <a:xfrm>
            <a:off x="14478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3" name="Rectangle 59"/>
          <p:cNvSpPr>
            <a:spLocks noChangeArrowheads="1"/>
          </p:cNvSpPr>
          <p:nvPr/>
        </p:nvSpPr>
        <p:spPr bwMode="auto">
          <a:xfrm>
            <a:off x="17526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4" name="Rectangle 60"/>
          <p:cNvSpPr>
            <a:spLocks noChangeArrowheads="1"/>
          </p:cNvSpPr>
          <p:nvPr/>
        </p:nvSpPr>
        <p:spPr bwMode="auto">
          <a:xfrm>
            <a:off x="17526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5" name="Rectangle 61"/>
          <p:cNvSpPr>
            <a:spLocks noChangeArrowheads="1"/>
          </p:cNvSpPr>
          <p:nvPr/>
        </p:nvSpPr>
        <p:spPr bwMode="auto">
          <a:xfrm>
            <a:off x="17526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6" name="Rectangle 79"/>
          <p:cNvSpPr>
            <a:spLocks noChangeArrowheads="1"/>
          </p:cNvSpPr>
          <p:nvPr/>
        </p:nvSpPr>
        <p:spPr bwMode="auto">
          <a:xfrm>
            <a:off x="20574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7" name="Rectangle 80"/>
          <p:cNvSpPr>
            <a:spLocks noChangeArrowheads="1"/>
          </p:cNvSpPr>
          <p:nvPr/>
        </p:nvSpPr>
        <p:spPr bwMode="auto">
          <a:xfrm>
            <a:off x="20574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8" name="Rectangle 81"/>
          <p:cNvSpPr>
            <a:spLocks noChangeArrowheads="1"/>
          </p:cNvSpPr>
          <p:nvPr/>
        </p:nvSpPr>
        <p:spPr bwMode="auto">
          <a:xfrm>
            <a:off x="20574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09" name="Rectangle 89"/>
          <p:cNvSpPr>
            <a:spLocks noChangeArrowheads="1"/>
          </p:cNvSpPr>
          <p:nvPr/>
        </p:nvSpPr>
        <p:spPr bwMode="auto">
          <a:xfrm>
            <a:off x="2362200" y="4572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0" name="Rectangle 90"/>
          <p:cNvSpPr>
            <a:spLocks noChangeArrowheads="1"/>
          </p:cNvSpPr>
          <p:nvPr/>
        </p:nvSpPr>
        <p:spPr bwMode="auto">
          <a:xfrm>
            <a:off x="2362200" y="4953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1" name="Rectangle 91"/>
          <p:cNvSpPr>
            <a:spLocks noChangeArrowheads="1"/>
          </p:cNvSpPr>
          <p:nvPr/>
        </p:nvSpPr>
        <p:spPr bwMode="auto">
          <a:xfrm>
            <a:off x="2362200" y="5334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2" name="Rectangle 103"/>
          <p:cNvSpPr>
            <a:spLocks noChangeArrowheads="1"/>
          </p:cNvSpPr>
          <p:nvPr/>
        </p:nvSpPr>
        <p:spPr bwMode="auto">
          <a:xfrm>
            <a:off x="2286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3" name="Rectangle 104"/>
          <p:cNvSpPr>
            <a:spLocks noChangeArrowheads="1"/>
          </p:cNvSpPr>
          <p:nvPr/>
        </p:nvSpPr>
        <p:spPr bwMode="auto">
          <a:xfrm>
            <a:off x="2286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4" name="Rectangle 105"/>
          <p:cNvSpPr>
            <a:spLocks noChangeArrowheads="1"/>
          </p:cNvSpPr>
          <p:nvPr/>
        </p:nvSpPr>
        <p:spPr bwMode="auto">
          <a:xfrm>
            <a:off x="2286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5" name="Rectangle 106"/>
          <p:cNvSpPr>
            <a:spLocks noChangeArrowheads="1"/>
          </p:cNvSpPr>
          <p:nvPr/>
        </p:nvSpPr>
        <p:spPr bwMode="auto">
          <a:xfrm>
            <a:off x="5334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6" name="Rectangle 107"/>
          <p:cNvSpPr>
            <a:spLocks noChangeArrowheads="1"/>
          </p:cNvSpPr>
          <p:nvPr/>
        </p:nvSpPr>
        <p:spPr bwMode="auto">
          <a:xfrm>
            <a:off x="5334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7" name="Rectangle 108"/>
          <p:cNvSpPr>
            <a:spLocks noChangeArrowheads="1"/>
          </p:cNvSpPr>
          <p:nvPr/>
        </p:nvSpPr>
        <p:spPr bwMode="auto">
          <a:xfrm>
            <a:off x="5334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8" name="Rectangle 109"/>
          <p:cNvSpPr>
            <a:spLocks noChangeArrowheads="1"/>
          </p:cNvSpPr>
          <p:nvPr/>
        </p:nvSpPr>
        <p:spPr bwMode="auto">
          <a:xfrm>
            <a:off x="8382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19" name="Rectangle 110"/>
          <p:cNvSpPr>
            <a:spLocks noChangeArrowheads="1"/>
          </p:cNvSpPr>
          <p:nvPr/>
        </p:nvSpPr>
        <p:spPr bwMode="auto">
          <a:xfrm>
            <a:off x="8382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0" name="Rectangle 111"/>
          <p:cNvSpPr>
            <a:spLocks noChangeArrowheads="1"/>
          </p:cNvSpPr>
          <p:nvPr/>
        </p:nvSpPr>
        <p:spPr bwMode="auto">
          <a:xfrm>
            <a:off x="8382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1" name="Rectangle 112"/>
          <p:cNvSpPr>
            <a:spLocks noChangeArrowheads="1"/>
          </p:cNvSpPr>
          <p:nvPr/>
        </p:nvSpPr>
        <p:spPr bwMode="auto">
          <a:xfrm>
            <a:off x="11430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2" name="Rectangle 113"/>
          <p:cNvSpPr>
            <a:spLocks noChangeArrowheads="1"/>
          </p:cNvSpPr>
          <p:nvPr/>
        </p:nvSpPr>
        <p:spPr bwMode="auto">
          <a:xfrm>
            <a:off x="11430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3" name="Rectangle 114"/>
          <p:cNvSpPr>
            <a:spLocks noChangeArrowheads="1"/>
          </p:cNvSpPr>
          <p:nvPr/>
        </p:nvSpPr>
        <p:spPr bwMode="auto">
          <a:xfrm>
            <a:off x="11430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4" name="Rectangle 115"/>
          <p:cNvSpPr>
            <a:spLocks noChangeArrowheads="1"/>
          </p:cNvSpPr>
          <p:nvPr/>
        </p:nvSpPr>
        <p:spPr bwMode="auto">
          <a:xfrm>
            <a:off x="14478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5" name="Rectangle 116"/>
          <p:cNvSpPr>
            <a:spLocks noChangeArrowheads="1"/>
          </p:cNvSpPr>
          <p:nvPr/>
        </p:nvSpPr>
        <p:spPr bwMode="auto">
          <a:xfrm>
            <a:off x="14478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6" name="Rectangle 117"/>
          <p:cNvSpPr>
            <a:spLocks noChangeArrowheads="1"/>
          </p:cNvSpPr>
          <p:nvPr/>
        </p:nvSpPr>
        <p:spPr bwMode="auto">
          <a:xfrm>
            <a:off x="14478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7" name="Rectangle 118"/>
          <p:cNvSpPr>
            <a:spLocks noChangeArrowheads="1"/>
          </p:cNvSpPr>
          <p:nvPr/>
        </p:nvSpPr>
        <p:spPr bwMode="auto">
          <a:xfrm>
            <a:off x="17526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8" name="Rectangle 119"/>
          <p:cNvSpPr>
            <a:spLocks noChangeArrowheads="1"/>
          </p:cNvSpPr>
          <p:nvPr/>
        </p:nvSpPr>
        <p:spPr bwMode="auto">
          <a:xfrm>
            <a:off x="17526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29" name="Rectangle 120"/>
          <p:cNvSpPr>
            <a:spLocks noChangeArrowheads="1"/>
          </p:cNvSpPr>
          <p:nvPr/>
        </p:nvSpPr>
        <p:spPr bwMode="auto">
          <a:xfrm>
            <a:off x="17526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0" name="Rectangle 121"/>
          <p:cNvSpPr>
            <a:spLocks noChangeArrowheads="1"/>
          </p:cNvSpPr>
          <p:nvPr/>
        </p:nvSpPr>
        <p:spPr bwMode="auto">
          <a:xfrm>
            <a:off x="20574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1" name="Rectangle 122"/>
          <p:cNvSpPr>
            <a:spLocks noChangeArrowheads="1"/>
          </p:cNvSpPr>
          <p:nvPr/>
        </p:nvSpPr>
        <p:spPr bwMode="auto">
          <a:xfrm>
            <a:off x="20574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2" name="Rectangle 123"/>
          <p:cNvSpPr>
            <a:spLocks noChangeArrowheads="1"/>
          </p:cNvSpPr>
          <p:nvPr/>
        </p:nvSpPr>
        <p:spPr bwMode="auto">
          <a:xfrm>
            <a:off x="20574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3" name="Rectangle 124"/>
          <p:cNvSpPr>
            <a:spLocks noChangeArrowheads="1"/>
          </p:cNvSpPr>
          <p:nvPr/>
        </p:nvSpPr>
        <p:spPr bwMode="auto">
          <a:xfrm>
            <a:off x="2362200" y="3429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4" name="Rectangle 125"/>
          <p:cNvSpPr>
            <a:spLocks noChangeArrowheads="1"/>
          </p:cNvSpPr>
          <p:nvPr/>
        </p:nvSpPr>
        <p:spPr bwMode="auto">
          <a:xfrm>
            <a:off x="2362200" y="3810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5" name="Rectangle 126"/>
          <p:cNvSpPr>
            <a:spLocks noChangeArrowheads="1"/>
          </p:cNvSpPr>
          <p:nvPr/>
        </p:nvSpPr>
        <p:spPr bwMode="auto">
          <a:xfrm>
            <a:off x="2362200" y="4191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6" name="Rectangle 127"/>
          <p:cNvSpPr>
            <a:spLocks noChangeArrowheads="1"/>
          </p:cNvSpPr>
          <p:nvPr/>
        </p:nvSpPr>
        <p:spPr bwMode="auto">
          <a:xfrm>
            <a:off x="2286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7" name="Rectangle 128"/>
          <p:cNvSpPr>
            <a:spLocks noChangeArrowheads="1"/>
          </p:cNvSpPr>
          <p:nvPr/>
        </p:nvSpPr>
        <p:spPr bwMode="auto">
          <a:xfrm>
            <a:off x="2286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8" name="Rectangle 129"/>
          <p:cNvSpPr>
            <a:spLocks noChangeArrowheads="1"/>
          </p:cNvSpPr>
          <p:nvPr/>
        </p:nvSpPr>
        <p:spPr bwMode="auto">
          <a:xfrm>
            <a:off x="2286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39" name="Rectangle 130"/>
          <p:cNvSpPr>
            <a:spLocks noChangeArrowheads="1"/>
          </p:cNvSpPr>
          <p:nvPr/>
        </p:nvSpPr>
        <p:spPr bwMode="auto">
          <a:xfrm>
            <a:off x="5334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0" name="Rectangle 131"/>
          <p:cNvSpPr>
            <a:spLocks noChangeArrowheads="1"/>
          </p:cNvSpPr>
          <p:nvPr/>
        </p:nvSpPr>
        <p:spPr bwMode="auto">
          <a:xfrm>
            <a:off x="5334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1" name="Rectangle 132"/>
          <p:cNvSpPr>
            <a:spLocks noChangeArrowheads="1"/>
          </p:cNvSpPr>
          <p:nvPr/>
        </p:nvSpPr>
        <p:spPr bwMode="auto">
          <a:xfrm>
            <a:off x="5334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2" name="Rectangle 133"/>
          <p:cNvSpPr>
            <a:spLocks noChangeArrowheads="1"/>
          </p:cNvSpPr>
          <p:nvPr/>
        </p:nvSpPr>
        <p:spPr bwMode="auto">
          <a:xfrm>
            <a:off x="8382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3" name="Rectangle 134"/>
          <p:cNvSpPr>
            <a:spLocks noChangeArrowheads="1"/>
          </p:cNvSpPr>
          <p:nvPr/>
        </p:nvSpPr>
        <p:spPr bwMode="auto">
          <a:xfrm>
            <a:off x="8382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4" name="Rectangle 135"/>
          <p:cNvSpPr>
            <a:spLocks noChangeArrowheads="1"/>
          </p:cNvSpPr>
          <p:nvPr/>
        </p:nvSpPr>
        <p:spPr bwMode="auto">
          <a:xfrm>
            <a:off x="8382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5" name="Rectangle 136"/>
          <p:cNvSpPr>
            <a:spLocks noChangeArrowheads="1"/>
          </p:cNvSpPr>
          <p:nvPr/>
        </p:nvSpPr>
        <p:spPr bwMode="auto">
          <a:xfrm>
            <a:off x="11430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6" name="Rectangle 137"/>
          <p:cNvSpPr>
            <a:spLocks noChangeArrowheads="1"/>
          </p:cNvSpPr>
          <p:nvPr/>
        </p:nvSpPr>
        <p:spPr bwMode="auto">
          <a:xfrm>
            <a:off x="11430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7" name="Rectangle 138"/>
          <p:cNvSpPr>
            <a:spLocks noChangeArrowheads="1"/>
          </p:cNvSpPr>
          <p:nvPr/>
        </p:nvSpPr>
        <p:spPr bwMode="auto">
          <a:xfrm>
            <a:off x="11430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8" name="Rectangle 139"/>
          <p:cNvSpPr>
            <a:spLocks noChangeArrowheads="1"/>
          </p:cNvSpPr>
          <p:nvPr/>
        </p:nvSpPr>
        <p:spPr bwMode="auto">
          <a:xfrm>
            <a:off x="14478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49" name="Rectangle 140"/>
          <p:cNvSpPr>
            <a:spLocks noChangeArrowheads="1"/>
          </p:cNvSpPr>
          <p:nvPr/>
        </p:nvSpPr>
        <p:spPr bwMode="auto">
          <a:xfrm>
            <a:off x="14478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0" name="Rectangle 141"/>
          <p:cNvSpPr>
            <a:spLocks noChangeArrowheads="1"/>
          </p:cNvSpPr>
          <p:nvPr/>
        </p:nvSpPr>
        <p:spPr bwMode="auto">
          <a:xfrm>
            <a:off x="14478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1" name="Rectangle 142"/>
          <p:cNvSpPr>
            <a:spLocks noChangeArrowheads="1"/>
          </p:cNvSpPr>
          <p:nvPr/>
        </p:nvSpPr>
        <p:spPr bwMode="auto">
          <a:xfrm>
            <a:off x="17526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2" name="Rectangle 143"/>
          <p:cNvSpPr>
            <a:spLocks noChangeArrowheads="1"/>
          </p:cNvSpPr>
          <p:nvPr/>
        </p:nvSpPr>
        <p:spPr bwMode="auto">
          <a:xfrm>
            <a:off x="17526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3" name="Rectangle 144"/>
          <p:cNvSpPr>
            <a:spLocks noChangeArrowheads="1"/>
          </p:cNvSpPr>
          <p:nvPr/>
        </p:nvSpPr>
        <p:spPr bwMode="auto">
          <a:xfrm>
            <a:off x="17526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4" name="Rectangle 145"/>
          <p:cNvSpPr>
            <a:spLocks noChangeArrowheads="1"/>
          </p:cNvSpPr>
          <p:nvPr/>
        </p:nvSpPr>
        <p:spPr bwMode="auto">
          <a:xfrm>
            <a:off x="20574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5" name="Rectangle 146"/>
          <p:cNvSpPr>
            <a:spLocks noChangeArrowheads="1"/>
          </p:cNvSpPr>
          <p:nvPr/>
        </p:nvSpPr>
        <p:spPr bwMode="auto">
          <a:xfrm>
            <a:off x="20574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6" name="Rectangle 147"/>
          <p:cNvSpPr>
            <a:spLocks noChangeArrowheads="1"/>
          </p:cNvSpPr>
          <p:nvPr/>
        </p:nvSpPr>
        <p:spPr bwMode="auto">
          <a:xfrm>
            <a:off x="20574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7" name="Rectangle 148"/>
          <p:cNvSpPr>
            <a:spLocks noChangeArrowheads="1"/>
          </p:cNvSpPr>
          <p:nvPr/>
        </p:nvSpPr>
        <p:spPr bwMode="auto">
          <a:xfrm>
            <a:off x="2362200" y="2286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8" name="Rectangle 149"/>
          <p:cNvSpPr>
            <a:spLocks noChangeArrowheads="1"/>
          </p:cNvSpPr>
          <p:nvPr/>
        </p:nvSpPr>
        <p:spPr bwMode="auto">
          <a:xfrm>
            <a:off x="2362200" y="2667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59" name="Rectangle 150"/>
          <p:cNvSpPr>
            <a:spLocks noChangeArrowheads="1"/>
          </p:cNvSpPr>
          <p:nvPr/>
        </p:nvSpPr>
        <p:spPr bwMode="auto">
          <a:xfrm>
            <a:off x="2362200" y="3048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0" name="Rectangle 151"/>
          <p:cNvSpPr>
            <a:spLocks noChangeArrowheads="1"/>
          </p:cNvSpPr>
          <p:nvPr/>
        </p:nvSpPr>
        <p:spPr bwMode="auto">
          <a:xfrm>
            <a:off x="2286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1" name="Rectangle 152"/>
          <p:cNvSpPr>
            <a:spLocks noChangeArrowheads="1"/>
          </p:cNvSpPr>
          <p:nvPr/>
        </p:nvSpPr>
        <p:spPr bwMode="auto">
          <a:xfrm>
            <a:off x="5334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2" name="Rectangle 153"/>
          <p:cNvSpPr>
            <a:spLocks noChangeArrowheads="1"/>
          </p:cNvSpPr>
          <p:nvPr/>
        </p:nvSpPr>
        <p:spPr bwMode="auto">
          <a:xfrm>
            <a:off x="8382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3" name="Rectangle 154"/>
          <p:cNvSpPr>
            <a:spLocks noChangeArrowheads="1"/>
          </p:cNvSpPr>
          <p:nvPr/>
        </p:nvSpPr>
        <p:spPr bwMode="auto">
          <a:xfrm>
            <a:off x="11430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4" name="Rectangle 155"/>
          <p:cNvSpPr>
            <a:spLocks noChangeArrowheads="1"/>
          </p:cNvSpPr>
          <p:nvPr/>
        </p:nvSpPr>
        <p:spPr bwMode="auto">
          <a:xfrm>
            <a:off x="14478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5" name="Rectangle 156"/>
          <p:cNvSpPr>
            <a:spLocks noChangeArrowheads="1"/>
          </p:cNvSpPr>
          <p:nvPr/>
        </p:nvSpPr>
        <p:spPr bwMode="auto">
          <a:xfrm>
            <a:off x="17526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6" name="Rectangle 157"/>
          <p:cNvSpPr>
            <a:spLocks noChangeArrowheads="1"/>
          </p:cNvSpPr>
          <p:nvPr/>
        </p:nvSpPr>
        <p:spPr bwMode="auto">
          <a:xfrm>
            <a:off x="20574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7" name="Rectangle 158"/>
          <p:cNvSpPr>
            <a:spLocks noChangeArrowheads="1"/>
          </p:cNvSpPr>
          <p:nvPr/>
        </p:nvSpPr>
        <p:spPr bwMode="auto">
          <a:xfrm>
            <a:off x="2362200" y="1905000"/>
            <a:ext cx="304800" cy="381000"/>
          </a:xfrm>
          <a:prstGeom prst="rect">
            <a:avLst/>
          </a:prstGeom>
          <a:no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8" name="Rectangle 87"/>
          <p:cNvSpPr>
            <a:spLocks noChangeArrowheads="1"/>
          </p:cNvSpPr>
          <p:nvPr/>
        </p:nvSpPr>
        <p:spPr bwMode="auto">
          <a:xfrm>
            <a:off x="2286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69" name="Rectangle 88"/>
          <p:cNvSpPr>
            <a:spLocks noChangeArrowheads="1"/>
          </p:cNvSpPr>
          <p:nvPr/>
        </p:nvSpPr>
        <p:spPr bwMode="auto">
          <a:xfrm>
            <a:off x="2286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0" name="Rectangle 89"/>
          <p:cNvSpPr>
            <a:spLocks noChangeArrowheads="1"/>
          </p:cNvSpPr>
          <p:nvPr/>
        </p:nvSpPr>
        <p:spPr bwMode="auto">
          <a:xfrm>
            <a:off x="2286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1" name="Rectangle 90"/>
          <p:cNvSpPr>
            <a:spLocks noChangeArrowheads="1"/>
          </p:cNvSpPr>
          <p:nvPr/>
        </p:nvSpPr>
        <p:spPr bwMode="auto">
          <a:xfrm>
            <a:off x="2286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2" name="Rectangle 91"/>
          <p:cNvSpPr>
            <a:spLocks noChangeArrowheads="1"/>
          </p:cNvSpPr>
          <p:nvPr/>
        </p:nvSpPr>
        <p:spPr bwMode="auto">
          <a:xfrm>
            <a:off x="2286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3" name="Rectangle 92"/>
          <p:cNvSpPr>
            <a:spLocks noChangeArrowheads="1"/>
          </p:cNvSpPr>
          <p:nvPr/>
        </p:nvSpPr>
        <p:spPr bwMode="auto">
          <a:xfrm>
            <a:off x="2286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4" name="Rectangle 93"/>
          <p:cNvSpPr>
            <a:spLocks noChangeArrowheads="1"/>
          </p:cNvSpPr>
          <p:nvPr/>
        </p:nvSpPr>
        <p:spPr bwMode="auto">
          <a:xfrm>
            <a:off x="2286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5" name="Rectangle 94"/>
          <p:cNvSpPr>
            <a:spLocks noChangeArrowheads="1"/>
          </p:cNvSpPr>
          <p:nvPr/>
        </p:nvSpPr>
        <p:spPr bwMode="auto">
          <a:xfrm>
            <a:off x="2286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6" name="Rectangle 95"/>
          <p:cNvSpPr>
            <a:spLocks noChangeArrowheads="1"/>
          </p:cNvSpPr>
          <p:nvPr/>
        </p:nvSpPr>
        <p:spPr bwMode="auto">
          <a:xfrm>
            <a:off x="2286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7" name="Rectangle 96"/>
          <p:cNvSpPr>
            <a:spLocks noChangeArrowheads="1"/>
          </p:cNvSpPr>
          <p:nvPr/>
        </p:nvSpPr>
        <p:spPr bwMode="auto">
          <a:xfrm>
            <a:off x="2286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8" name="Rectangle 97"/>
          <p:cNvSpPr>
            <a:spLocks noChangeArrowheads="1"/>
          </p:cNvSpPr>
          <p:nvPr/>
        </p:nvSpPr>
        <p:spPr bwMode="auto">
          <a:xfrm>
            <a:off x="5334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79" name="Rectangle 98"/>
          <p:cNvSpPr>
            <a:spLocks noChangeArrowheads="1"/>
          </p:cNvSpPr>
          <p:nvPr/>
        </p:nvSpPr>
        <p:spPr bwMode="auto">
          <a:xfrm>
            <a:off x="5334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0" name="Rectangle 99"/>
          <p:cNvSpPr>
            <a:spLocks noChangeArrowheads="1"/>
          </p:cNvSpPr>
          <p:nvPr/>
        </p:nvSpPr>
        <p:spPr bwMode="auto">
          <a:xfrm>
            <a:off x="5334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1" name="Rectangle 100"/>
          <p:cNvSpPr>
            <a:spLocks noChangeArrowheads="1"/>
          </p:cNvSpPr>
          <p:nvPr/>
        </p:nvSpPr>
        <p:spPr bwMode="auto">
          <a:xfrm>
            <a:off x="5334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2" name="Rectangle 101"/>
          <p:cNvSpPr>
            <a:spLocks noChangeArrowheads="1"/>
          </p:cNvSpPr>
          <p:nvPr/>
        </p:nvSpPr>
        <p:spPr bwMode="auto">
          <a:xfrm>
            <a:off x="5334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3" name="Rectangle 102"/>
          <p:cNvSpPr>
            <a:spLocks noChangeArrowheads="1"/>
          </p:cNvSpPr>
          <p:nvPr/>
        </p:nvSpPr>
        <p:spPr bwMode="auto">
          <a:xfrm>
            <a:off x="5334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4" name="Rectangle 103"/>
          <p:cNvSpPr>
            <a:spLocks noChangeArrowheads="1"/>
          </p:cNvSpPr>
          <p:nvPr/>
        </p:nvSpPr>
        <p:spPr bwMode="auto">
          <a:xfrm>
            <a:off x="5334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5" name="Rectangle 104"/>
          <p:cNvSpPr>
            <a:spLocks noChangeArrowheads="1"/>
          </p:cNvSpPr>
          <p:nvPr/>
        </p:nvSpPr>
        <p:spPr bwMode="auto">
          <a:xfrm>
            <a:off x="5334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6" name="Rectangle 105"/>
          <p:cNvSpPr>
            <a:spLocks noChangeArrowheads="1"/>
          </p:cNvSpPr>
          <p:nvPr/>
        </p:nvSpPr>
        <p:spPr bwMode="auto">
          <a:xfrm>
            <a:off x="5334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7" name="Rectangle 106"/>
          <p:cNvSpPr>
            <a:spLocks noChangeArrowheads="1"/>
          </p:cNvSpPr>
          <p:nvPr/>
        </p:nvSpPr>
        <p:spPr bwMode="auto">
          <a:xfrm>
            <a:off x="5334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8" name="Rectangle 107"/>
          <p:cNvSpPr>
            <a:spLocks noChangeArrowheads="1"/>
          </p:cNvSpPr>
          <p:nvPr/>
        </p:nvSpPr>
        <p:spPr bwMode="auto">
          <a:xfrm>
            <a:off x="8382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89" name="Rectangle 108"/>
          <p:cNvSpPr>
            <a:spLocks noChangeArrowheads="1"/>
          </p:cNvSpPr>
          <p:nvPr/>
        </p:nvSpPr>
        <p:spPr bwMode="auto">
          <a:xfrm>
            <a:off x="8382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0" name="Rectangle 109"/>
          <p:cNvSpPr>
            <a:spLocks noChangeArrowheads="1"/>
          </p:cNvSpPr>
          <p:nvPr/>
        </p:nvSpPr>
        <p:spPr bwMode="auto">
          <a:xfrm>
            <a:off x="8382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1" name="Rectangle 110"/>
          <p:cNvSpPr>
            <a:spLocks noChangeArrowheads="1"/>
          </p:cNvSpPr>
          <p:nvPr/>
        </p:nvSpPr>
        <p:spPr bwMode="auto">
          <a:xfrm>
            <a:off x="8382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2" name="Rectangle 111"/>
          <p:cNvSpPr>
            <a:spLocks noChangeArrowheads="1"/>
          </p:cNvSpPr>
          <p:nvPr/>
        </p:nvSpPr>
        <p:spPr bwMode="auto">
          <a:xfrm>
            <a:off x="8382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3" name="Rectangle 112"/>
          <p:cNvSpPr>
            <a:spLocks noChangeArrowheads="1"/>
          </p:cNvSpPr>
          <p:nvPr/>
        </p:nvSpPr>
        <p:spPr bwMode="auto">
          <a:xfrm>
            <a:off x="8382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4" name="Rectangle 113"/>
          <p:cNvSpPr>
            <a:spLocks noChangeArrowheads="1"/>
          </p:cNvSpPr>
          <p:nvPr/>
        </p:nvSpPr>
        <p:spPr bwMode="auto">
          <a:xfrm>
            <a:off x="8382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5" name="Rectangle 114"/>
          <p:cNvSpPr>
            <a:spLocks noChangeArrowheads="1"/>
          </p:cNvSpPr>
          <p:nvPr/>
        </p:nvSpPr>
        <p:spPr bwMode="auto">
          <a:xfrm>
            <a:off x="8382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6" name="Rectangle 115"/>
          <p:cNvSpPr>
            <a:spLocks noChangeArrowheads="1"/>
          </p:cNvSpPr>
          <p:nvPr/>
        </p:nvSpPr>
        <p:spPr bwMode="auto">
          <a:xfrm>
            <a:off x="8382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7" name="Rectangle 116"/>
          <p:cNvSpPr>
            <a:spLocks noChangeArrowheads="1"/>
          </p:cNvSpPr>
          <p:nvPr/>
        </p:nvSpPr>
        <p:spPr bwMode="auto">
          <a:xfrm>
            <a:off x="8382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8" name="Rectangle 117"/>
          <p:cNvSpPr>
            <a:spLocks noChangeArrowheads="1"/>
          </p:cNvSpPr>
          <p:nvPr/>
        </p:nvSpPr>
        <p:spPr bwMode="auto">
          <a:xfrm>
            <a:off x="11430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599" name="Rectangle 118"/>
          <p:cNvSpPr>
            <a:spLocks noChangeArrowheads="1"/>
          </p:cNvSpPr>
          <p:nvPr/>
        </p:nvSpPr>
        <p:spPr bwMode="auto">
          <a:xfrm>
            <a:off x="11430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0" name="Rectangle 119"/>
          <p:cNvSpPr>
            <a:spLocks noChangeArrowheads="1"/>
          </p:cNvSpPr>
          <p:nvPr/>
        </p:nvSpPr>
        <p:spPr bwMode="auto">
          <a:xfrm>
            <a:off x="11430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1" name="Rectangle 120"/>
          <p:cNvSpPr>
            <a:spLocks noChangeArrowheads="1"/>
          </p:cNvSpPr>
          <p:nvPr/>
        </p:nvSpPr>
        <p:spPr bwMode="auto">
          <a:xfrm>
            <a:off x="11430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2" name="Rectangle 121"/>
          <p:cNvSpPr>
            <a:spLocks noChangeArrowheads="1"/>
          </p:cNvSpPr>
          <p:nvPr/>
        </p:nvSpPr>
        <p:spPr bwMode="auto">
          <a:xfrm>
            <a:off x="11430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3" name="Rectangle 122"/>
          <p:cNvSpPr>
            <a:spLocks noChangeArrowheads="1"/>
          </p:cNvSpPr>
          <p:nvPr/>
        </p:nvSpPr>
        <p:spPr bwMode="auto">
          <a:xfrm>
            <a:off x="11430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4" name="Rectangle 123"/>
          <p:cNvSpPr>
            <a:spLocks noChangeArrowheads="1"/>
          </p:cNvSpPr>
          <p:nvPr/>
        </p:nvSpPr>
        <p:spPr bwMode="auto">
          <a:xfrm>
            <a:off x="11430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5" name="Rectangle 124"/>
          <p:cNvSpPr>
            <a:spLocks noChangeArrowheads="1"/>
          </p:cNvSpPr>
          <p:nvPr/>
        </p:nvSpPr>
        <p:spPr bwMode="auto">
          <a:xfrm>
            <a:off x="11430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6" name="Rectangle 125"/>
          <p:cNvSpPr>
            <a:spLocks noChangeArrowheads="1"/>
          </p:cNvSpPr>
          <p:nvPr/>
        </p:nvSpPr>
        <p:spPr bwMode="auto">
          <a:xfrm>
            <a:off x="11430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7" name="Rectangle 126"/>
          <p:cNvSpPr>
            <a:spLocks noChangeArrowheads="1"/>
          </p:cNvSpPr>
          <p:nvPr/>
        </p:nvSpPr>
        <p:spPr bwMode="auto">
          <a:xfrm>
            <a:off x="11430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8" name="Rectangle 127"/>
          <p:cNvSpPr>
            <a:spLocks noChangeArrowheads="1"/>
          </p:cNvSpPr>
          <p:nvPr/>
        </p:nvSpPr>
        <p:spPr bwMode="auto">
          <a:xfrm>
            <a:off x="14478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09" name="Rectangle 128"/>
          <p:cNvSpPr>
            <a:spLocks noChangeArrowheads="1"/>
          </p:cNvSpPr>
          <p:nvPr/>
        </p:nvSpPr>
        <p:spPr bwMode="auto">
          <a:xfrm>
            <a:off x="14478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0" name="Rectangle 129"/>
          <p:cNvSpPr>
            <a:spLocks noChangeArrowheads="1"/>
          </p:cNvSpPr>
          <p:nvPr/>
        </p:nvSpPr>
        <p:spPr bwMode="auto">
          <a:xfrm>
            <a:off x="14478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1" name="Rectangle 130"/>
          <p:cNvSpPr>
            <a:spLocks noChangeArrowheads="1"/>
          </p:cNvSpPr>
          <p:nvPr/>
        </p:nvSpPr>
        <p:spPr bwMode="auto">
          <a:xfrm>
            <a:off x="14478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2" name="Rectangle 131"/>
          <p:cNvSpPr>
            <a:spLocks noChangeArrowheads="1"/>
          </p:cNvSpPr>
          <p:nvPr/>
        </p:nvSpPr>
        <p:spPr bwMode="auto">
          <a:xfrm>
            <a:off x="14478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3" name="Rectangle 132"/>
          <p:cNvSpPr>
            <a:spLocks noChangeArrowheads="1"/>
          </p:cNvSpPr>
          <p:nvPr/>
        </p:nvSpPr>
        <p:spPr bwMode="auto">
          <a:xfrm>
            <a:off x="14478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4" name="Rectangle 133"/>
          <p:cNvSpPr>
            <a:spLocks noChangeArrowheads="1"/>
          </p:cNvSpPr>
          <p:nvPr/>
        </p:nvSpPr>
        <p:spPr bwMode="auto">
          <a:xfrm>
            <a:off x="14478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5" name="Rectangle 134"/>
          <p:cNvSpPr>
            <a:spLocks noChangeArrowheads="1"/>
          </p:cNvSpPr>
          <p:nvPr/>
        </p:nvSpPr>
        <p:spPr bwMode="auto">
          <a:xfrm>
            <a:off x="14478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6" name="Rectangle 135"/>
          <p:cNvSpPr>
            <a:spLocks noChangeArrowheads="1"/>
          </p:cNvSpPr>
          <p:nvPr/>
        </p:nvSpPr>
        <p:spPr bwMode="auto">
          <a:xfrm>
            <a:off x="14478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7" name="Rectangle 136"/>
          <p:cNvSpPr>
            <a:spLocks noChangeArrowheads="1"/>
          </p:cNvSpPr>
          <p:nvPr/>
        </p:nvSpPr>
        <p:spPr bwMode="auto">
          <a:xfrm>
            <a:off x="14478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8" name="Rectangle 137"/>
          <p:cNvSpPr>
            <a:spLocks noChangeArrowheads="1"/>
          </p:cNvSpPr>
          <p:nvPr/>
        </p:nvSpPr>
        <p:spPr bwMode="auto">
          <a:xfrm>
            <a:off x="17526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19" name="Rectangle 138"/>
          <p:cNvSpPr>
            <a:spLocks noChangeArrowheads="1"/>
          </p:cNvSpPr>
          <p:nvPr/>
        </p:nvSpPr>
        <p:spPr bwMode="auto">
          <a:xfrm>
            <a:off x="17526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0" name="Rectangle 139"/>
          <p:cNvSpPr>
            <a:spLocks noChangeArrowheads="1"/>
          </p:cNvSpPr>
          <p:nvPr/>
        </p:nvSpPr>
        <p:spPr bwMode="auto">
          <a:xfrm>
            <a:off x="17526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1" name="Rectangle 140"/>
          <p:cNvSpPr>
            <a:spLocks noChangeArrowheads="1"/>
          </p:cNvSpPr>
          <p:nvPr/>
        </p:nvSpPr>
        <p:spPr bwMode="auto">
          <a:xfrm>
            <a:off x="17526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2" name="Rectangle 141"/>
          <p:cNvSpPr>
            <a:spLocks noChangeArrowheads="1"/>
          </p:cNvSpPr>
          <p:nvPr/>
        </p:nvSpPr>
        <p:spPr bwMode="auto">
          <a:xfrm>
            <a:off x="17526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3" name="Rectangle 142"/>
          <p:cNvSpPr>
            <a:spLocks noChangeArrowheads="1"/>
          </p:cNvSpPr>
          <p:nvPr/>
        </p:nvSpPr>
        <p:spPr bwMode="auto">
          <a:xfrm>
            <a:off x="17526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4" name="Rectangle 143"/>
          <p:cNvSpPr>
            <a:spLocks noChangeArrowheads="1"/>
          </p:cNvSpPr>
          <p:nvPr/>
        </p:nvSpPr>
        <p:spPr bwMode="auto">
          <a:xfrm>
            <a:off x="17526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5" name="Rectangle 144"/>
          <p:cNvSpPr>
            <a:spLocks noChangeArrowheads="1"/>
          </p:cNvSpPr>
          <p:nvPr/>
        </p:nvSpPr>
        <p:spPr bwMode="auto">
          <a:xfrm>
            <a:off x="17526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6" name="Rectangle 145"/>
          <p:cNvSpPr>
            <a:spLocks noChangeArrowheads="1"/>
          </p:cNvSpPr>
          <p:nvPr/>
        </p:nvSpPr>
        <p:spPr bwMode="auto">
          <a:xfrm>
            <a:off x="17526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7" name="Rectangle 146"/>
          <p:cNvSpPr>
            <a:spLocks noChangeArrowheads="1"/>
          </p:cNvSpPr>
          <p:nvPr/>
        </p:nvSpPr>
        <p:spPr bwMode="auto">
          <a:xfrm>
            <a:off x="17526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8" name="Rectangle 147"/>
          <p:cNvSpPr>
            <a:spLocks noChangeArrowheads="1"/>
          </p:cNvSpPr>
          <p:nvPr/>
        </p:nvSpPr>
        <p:spPr bwMode="auto">
          <a:xfrm>
            <a:off x="20574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29" name="Rectangle 148"/>
          <p:cNvSpPr>
            <a:spLocks noChangeArrowheads="1"/>
          </p:cNvSpPr>
          <p:nvPr/>
        </p:nvSpPr>
        <p:spPr bwMode="auto">
          <a:xfrm>
            <a:off x="20574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0" name="Rectangle 149"/>
          <p:cNvSpPr>
            <a:spLocks noChangeArrowheads="1"/>
          </p:cNvSpPr>
          <p:nvPr/>
        </p:nvSpPr>
        <p:spPr bwMode="auto">
          <a:xfrm>
            <a:off x="20574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1" name="Rectangle 150"/>
          <p:cNvSpPr>
            <a:spLocks noChangeArrowheads="1"/>
          </p:cNvSpPr>
          <p:nvPr/>
        </p:nvSpPr>
        <p:spPr bwMode="auto">
          <a:xfrm>
            <a:off x="20574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2" name="Rectangle 151"/>
          <p:cNvSpPr>
            <a:spLocks noChangeArrowheads="1"/>
          </p:cNvSpPr>
          <p:nvPr/>
        </p:nvSpPr>
        <p:spPr bwMode="auto">
          <a:xfrm>
            <a:off x="20574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3" name="Rectangle 152"/>
          <p:cNvSpPr>
            <a:spLocks noChangeArrowheads="1"/>
          </p:cNvSpPr>
          <p:nvPr/>
        </p:nvSpPr>
        <p:spPr bwMode="auto">
          <a:xfrm>
            <a:off x="20574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4" name="Rectangle 153"/>
          <p:cNvSpPr>
            <a:spLocks noChangeArrowheads="1"/>
          </p:cNvSpPr>
          <p:nvPr/>
        </p:nvSpPr>
        <p:spPr bwMode="auto">
          <a:xfrm>
            <a:off x="20574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5" name="Rectangle 154"/>
          <p:cNvSpPr>
            <a:spLocks noChangeArrowheads="1"/>
          </p:cNvSpPr>
          <p:nvPr/>
        </p:nvSpPr>
        <p:spPr bwMode="auto">
          <a:xfrm>
            <a:off x="20574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6" name="Rectangle 155"/>
          <p:cNvSpPr>
            <a:spLocks noChangeArrowheads="1"/>
          </p:cNvSpPr>
          <p:nvPr/>
        </p:nvSpPr>
        <p:spPr bwMode="auto">
          <a:xfrm>
            <a:off x="20574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7" name="Rectangle 156"/>
          <p:cNvSpPr>
            <a:spLocks noChangeArrowheads="1"/>
          </p:cNvSpPr>
          <p:nvPr/>
        </p:nvSpPr>
        <p:spPr bwMode="auto">
          <a:xfrm>
            <a:off x="20574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8" name="Rectangle 157"/>
          <p:cNvSpPr>
            <a:spLocks noChangeArrowheads="1"/>
          </p:cNvSpPr>
          <p:nvPr/>
        </p:nvSpPr>
        <p:spPr bwMode="auto">
          <a:xfrm>
            <a:off x="2362200" y="2133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39" name="Rectangle 158"/>
          <p:cNvSpPr>
            <a:spLocks noChangeArrowheads="1"/>
          </p:cNvSpPr>
          <p:nvPr/>
        </p:nvSpPr>
        <p:spPr bwMode="auto">
          <a:xfrm>
            <a:off x="2362200" y="2514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0" name="Rectangle 159"/>
          <p:cNvSpPr>
            <a:spLocks noChangeArrowheads="1"/>
          </p:cNvSpPr>
          <p:nvPr/>
        </p:nvSpPr>
        <p:spPr bwMode="auto">
          <a:xfrm>
            <a:off x="2362200" y="2895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1" name="Rectangle 160"/>
          <p:cNvSpPr>
            <a:spLocks noChangeArrowheads="1"/>
          </p:cNvSpPr>
          <p:nvPr/>
        </p:nvSpPr>
        <p:spPr bwMode="auto">
          <a:xfrm>
            <a:off x="2362200" y="3276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2" name="Rectangle 161"/>
          <p:cNvSpPr>
            <a:spLocks noChangeArrowheads="1"/>
          </p:cNvSpPr>
          <p:nvPr/>
        </p:nvSpPr>
        <p:spPr bwMode="auto">
          <a:xfrm>
            <a:off x="2362200" y="3657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3" name="Rectangle 162"/>
          <p:cNvSpPr>
            <a:spLocks noChangeArrowheads="1"/>
          </p:cNvSpPr>
          <p:nvPr/>
        </p:nvSpPr>
        <p:spPr bwMode="auto">
          <a:xfrm>
            <a:off x="2362200" y="4038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4" name="Rectangle 163"/>
          <p:cNvSpPr>
            <a:spLocks noChangeArrowheads="1"/>
          </p:cNvSpPr>
          <p:nvPr/>
        </p:nvSpPr>
        <p:spPr bwMode="auto">
          <a:xfrm>
            <a:off x="2362200" y="4419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5" name="Rectangle 164"/>
          <p:cNvSpPr>
            <a:spLocks noChangeArrowheads="1"/>
          </p:cNvSpPr>
          <p:nvPr/>
        </p:nvSpPr>
        <p:spPr bwMode="auto">
          <a:xfrm>
            <a:off x="2362200" y="4800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6" name="Rectangle 165"/>
          <p:cNvSpPr>
            <a:spLocks noChangeArrowheads="1"/>
          </p:cNvSpPr>
          <p:nvPr/>
        </p:nvSpPr>
        <p:spPr bwMode="auto">
          <a:xfrm>
            <a:off x="2362200" y="5181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7" name="Rectangle 166"/>
          <p:cNvSpPr>
            <a:spLocks noChangeArrowheads="1"/>
          </p:cNvSpPr>
          <p:nvPr/>
        </p:nvSpPr>
        <p:spPr bwMode="auto">
          <a:xfrm>
            <a:off x="2362200" y="5562600"/>
            <a:ext cx="152400" cy="152400"/>
          </a:xfrm>
          <a:prstGeom prst="rect">
            <a:avLst/>
          </a:prstGeom>
          <a:solidFill>
            <a:schemeClr val="bg1"/>
          </a:solidFill>
          <a:ln w="25400">
            <a:solidFill>
              <a:schemeClr val="bg1"/>
            </a:solidFill>
            <a:miter lim="800000"/>
            <a:headEnd/>
            <a:tailEnd/>
          </a:ln>
        </p:spPr>
        <p:txBody>
          <a:bodyPr wrap="none">
            <a:prstTxWarp prst="textNoShape">
              <a:avLst/>
            </a:prstTxWarp>
          </a:bodyPr>
          <a:lstStyle/>
          <a:p>
            <a:endParaRPr lang="en-US" sz="2400" b="1">
              <a:latin typeface="Tahoma" pitchFamily="-65" charset="0"/>
            </a:endParaRPr>
          </a:p>
        </p:txBody>
      </p:sp>
      <p:sp>
        <p:nvSpPr>
          <p:cNvPr id="20648" name="Rectangle 167"/>
          <p:cNvSpPr>
            <a:spLocks noChangeArrowheads="1"/>
          </p:cNvSpPr>
          <p:nvPr/>
        </p:nvSpPr>
        <p:spPr bwMode="auto">
          <a:xfrm>
            <a:off x="609600" y="3505200"/>
            <a:ext cx="1752600" cy="533400"/>
          </a:xfrm>
          <a:prstGeom prst="rect">
            <a:avLst/>
          </a:prstGeom>
          <a:solidFill>
            <a:schemeClr val="bg1"/>
          </a:solidFill>
          <a:ln w="25400">
            <a:solidFill>
              <a:schemeClr val="tx1"/>
            </a:solidFill>
            <a:miter lim="800000"/>
            <a:headEnd/>
            <a:tailEnd/>
          </a:ln>
        </p:spPr>
        <p:txBody>
          <a:bodyPr wrap="none">
            <a:prstTxWarp prst="textNoShape">
              <a:avLst/>
            </a:prstTxWarp>
          </a:bodyPr>
          <a:lstStyle/>
          <a:p>
            <a:pPr algn="ctr"/>
            <a:r>
              <a:rPr lang="en-US" sz="2400" b="1">
                <a:latin typeface="Tahoma" pitchFamily="-65" charset="0"/>
              </a:rPr>
              <a:t>2D MESH</a:t>
            </a:r>
          </a:p>
        </p:txBody>
      </p:sp>
    </p:spTree>
    <p:extLst>
      <p:ext uri="{BB962C8B-B14F-4D97-AF65-F5344CB8AC3E}">
        <p14:creationId xmlns:p14="http://schemas.microsoft.com/office/powerpoint/2010/main" val="4269907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dirty="0" smtClean="0"/>
              <a:t>Many-Core Example (2): Intel SCC</a:t>
            </a:r>
            <a:endParaRPr lang="en-US" dirty="0"/>
          </a:p>
        </p:txBody>
      </p:sp>
      <p:sp>
        <p:nvSpPr>
          <p:cNvPr id="11" name="Rectangle 3"/>
          <p:cNvSpPr txBox="1">
            <a:spLocks noChangeArrowheads="1"/>
          </p:cNvSpPr>
          <p:nvPr/>
        </p:nvSpPr>
        <p:spPr>
          <a:xfrm>
            <a:off x="892969" y="4813101"/>
            <a:ext cx="7358063" cy="1464469"/>
          </a:xfrm>
          <a:prstGeom prst="rect">
            <a:avLst/>
          </a:prstGeom>
          <a:ln/>
        </p:spPr>
        <p:txBody>
          <a:bodyPr vert="horz" lIns="91440" tIns="45720" rIns="91440" bIns="45720" rtlCol="0">
            <a:normAutofit lnSpcReduction="1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Intel’s Single-chip Cloud Computer (SCC) uses a 2D mesh with state of the art routers</a:t>
            </a:r>
          </a:p>
          <a:p>
            <a:pPr marL="800100" lvl="1" indent="-342900">
              <a:spcBef>
                <a:spcPct val="20000"/>
              </a:spcBef>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2" name="Picture 4"/>
          <p:cNvPicPr>
            <a:picLocks noChangeAspect="1" noChangeArrowheads="1"/>
          </p:cNvPicPr>
          <p:nvPr/>
        </p:nvPicPr>
        <p:blipFill>
          <a:blip r:embed="rId2"/>
          <a:srcRect/>
          <a:stretch>
            <a:fillRect/>
          </a:stretch>
        </p:blipFill>
        <p:spPr bwMode="auto">
          <a:xfrm>
            <a:off x="3397746" y="1660922"/>
            <a:ext cx="5031879" cy="2875359"/>
          </a:xfrm>
          <a:prstGeom prst="rect">
            <a:avLst/>
          </a:prstGeom>
          <a:noFill/>
          <a:ln w="12700" cap="flat">
            <a:noFill/>
            <a:miter lim="800000"/>
            <a:headEnd/>
            <a:tailEnd/>
          </a:ln>
        </p:spPr>
      </p:pic>
      <p:pic>
        <p:nvPicPr>
          <p:cNvPr id="13" name="Picture 5"/>
          <p:cNvPicPr>
            <a:picLocks noChangeAspect="1" noChangeArrowheads="1"/>
          </p:cNvPicPr>
          <p:nvPr/>
        </p:nvPicPr>
        <p:blipFill>
          <a:blip r:embed="rId3"/>
          <a:srcRect/>
          <a:stretch>
            <a:fillRect/>
          </a:stretch>
        </p:blipFill>
        <p:spPr bwMode="auto">
          <a:xfrm>
            <a:off x="452066" y="1732359"/>
            <a:ext cx="2592958" cy="2928938"/>
          </a:xfrm>
          <a:prstGeom prst="rect">
            <a:avLst/>
          </a:prstGeom>
          <a:noFill/>
          <a:ln w="12700" cap="flat">
            <a:noFill/>
            <a:miter lim="800000"/>
            <a:headEnd/>
            <a:tailEnd/>
          </a:ln>
        </p:spPr>
      </p:pic>
    </p:spTree>
    <p:extLst>
      <p:ext uri="{BB962C8B-B14F-4D97-AF65-F5344CB8AC3E}">
        <p14:creationId xmlns:p14="http://schemas.microsoft.com/office/powerpoint/2010/main" val="34078199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Performance and Cost</a:t>
            </a:r>
            <a:endParaRPr lang="en-US" dirty="0"/>
          </a:p>
        </p:txBody>
      </p:sp>
      <p:sp>
        <p:nvSpPr>
          <p:cNvPr id="3" name="Content Placeholder 2"/>
          <p:cNvSpPr>
            <a:spLocks noGrp="1"/>
          </p:cNvSpPr>
          <p:nvPr>
            <p:ph idx="1"/>
          </p:nvPr>
        </p:nvSpPr>
        <p:spPr>
          <a:xfrm>
            <a:off x="457200" y="5571848"/>
            <a:ext cx="8229600" cy="850532"/>
          </a:xfrm>
        </p:spPr>
        <p:txBody>
          <a:bodyPr>
            <a:noAutofit/>
          </a:bodyPr>
          <a:lstStyle/>
          <a:p>
            <a:r>
              <a:rPr lang="en-US" sz="2200" dirty="0" smtClean="0"/>
              <a:t>Performance: latency and throughput</a:t>
            </a:r>
          </a:p>
          <a:p>
            <a:r>
              <a:rPr lang="en-US" sz="2200" dirty="0" smtClean="0"/>
              <a:t>Cost: area and power</a:t>
            </a:r>
            <a:endParaRPr lang="en-US" sz="2200" dirty="0"/>
          </a:p>
        </p:txBody>
      </p:sp>
      <p:cxnSp>
        <p:nvCxnSpPr>
          <p:cNvPr id="7" name="Straight Arrow Connector 6"/>
          <p:cNvCxnSpPr/>
          <p:nvPr/>
        </p:nvCxnSpPr>
        <p:spPr>
          <a:xfrm rot="5400000" flipH="1" flipV="1">
            <a:off x="772171" y="2908449"/>
            <a:ext cx="3838076" cy="238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2438402" y="4583669"/>
            <a:ext cx="4876798" cy="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rot="16200000">
            <a:off x="653373" y="2556304"/>
            <a:ext cx="3593071" cy="461665"/>
          </a:xfrm>
          <a:prstGeom prst="rect">
            <a:avLst/>
          </a:prstGeom>
          <a:noFill/>
          <a:effectLst/>
        </p:spPr>
        <p:txBody>
          <a:bodyPr wrap="square" rtlCol="0">
            <a:spAutoFit/>
          </a:bodyPr>
          <a:lstStyle/>
          <a:p>
            <a:pPr algn="ctr"/>
            <a:r>
              <a:rPr lang="en-US" dirty="0" smtClean="0">
                <a:latin typeface="Calibri"/>
                <a:cs typeface="Calibri"/>
              </a:rPr>
              <a:t>Latency (sec)</a:t>
            </a:r>
            <a:endParaRPr lang="en-US" dirty="0">
              <a:latin typeface="Calibri"/>
              <a:cs typeface="Calibri"/>
            </a:endParaRPr>
          </a:p>
        </p:txBody>
      </p:sp>
      <p:sp>
        <p:nvSpPr>
          <p:cNvPr id="10" name="TextBox 9"/>
          <p:cNvSpPr txBox="1"/>
          <p:nvPr/>
        </p:nvSpPr>
        <p:spPr>
          <a:xfrm>
            <a:off x="2690018" y="4659869"/>
            <a:ext cx="3634584" cy="461665"/>
          </a:xfrm>
          <a:prstGeom prst="rect">
            <a:avLst/>
          </a:prstGeom>
          <a:noFill/>
          <a:effectLst/>
        </p:spPr>
        <p:txBody>
          <a:bodyPr wrap="square" rtlCol="0">
            <a:spAutoFit/>
          </a:bodyPr>
          <a:lstStyle/>
          <a:p>
            <a:pPr algn="ctr"/>
            <a:r>
              <a:rPr lang="en-US" dirty="0" smtClean="0">
                <a:latin typeface="Calibri"/>
                <a:cs typeface="Calibri"/>
              </a:rPr>
              <a:t>Offered Traffic (bits/sec)</a:t>
            </a:r>
            <a:endParaRPr lang="en-US" dirty="0">
              <a:latin typeface="Calibri"/>
              <a:cs typeface="Calibri"/>
            </a:endParaRPr>
          </a:p>
        </p:txBody>
      </p:sp>
      <p:sp>
        <p:nvSpPr>
          <p:cNvPr id="11" name="Freeform 10"/>
          <p:cNvSpPr/>
          <p:nvPr/>
        </p:nvSpPr>
        <p:spPr>
          <a:xfrm>
            <a:off x="2692400" y="1447801"/>
            <a:ext cx="3632200" cy="2603500"/>
          </a:xfrm>
          <a:custGeom>
            <a:avLst/>
            <a:gdLst>
              <a:gd name="connsiteX0" fmla="*/ 0 w 3873500"/>
              <a:gd name="connsiteY0" fmla="*/ 2603500 h 2603500"/>
              <a:gd name="connsiteX1" fmla="*/ 2984500 w 3873500"/>
              <a:gd name="connsiteY1" fmla="*/ 2159000 h 2603500"/>
              <a:gd name="connsiteX2" fmla="*/ 3873500 w 3873500"/>
              <a:gd name="connsiteY2" fmla="*/ 0 h 2603500"/>
            </a:gdLst>
            <a:ahLst/>
            <a:cxnLst>
              <a:cxn ang="0">
                <a:pos x="connsiteX0" y="connsiteY0"/>
              </a:cxn>
              <a:cxn ang="0">
                <a:pos x="connsiteX1" y="connsiteY1"/>
              </a:cxn>
              <a:cxn ang="0">
                <a:pos x="connsiteX2" y="connsiteY2"/>
              </a:cxn>
            </a:cxnLst>
            <a:rect l="l" t="t" r="r" b="b"/>
            <a:pathLst>
              <a:path w="3873500" h="2603500">
                <a:moveTo>
                  <a:pt x="0" y="2603500"/>
                </a:moveTo>
                <a:cubicBezTo>
                  <a:pt x="1169458" y="2598208"/>
                  <a:pt x="2338917" y="2592917"/>
                  <a:pt x="2984500" y="2159000"/>
                </a:cubicBezTo>
                <a:cubicBezTo>
                  <a:pt x="3630083" y="1725083"/>
                  <a:pt x="3873500" y="0"/>
                  <a:pt x="3873500" y="0"/>
                </a:cubicBezTo>
              </a:path>
            </a:pathLst>
          </a:custGeom>
          <a:ln>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2" name="Straight Connector 11"/>
          <p:cNvCxnSpPr/>
          <p:nvPr/>
        </p:nvCxnSpPr>
        <p:spPr>
          <a:xfrm>
            <a:off x="2133600" y="4076701"/>
            <a:ext cx="5181600"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flipV="1">
            <a:off x="4406355" y="2908847"/>
            <a:ext cx="3836492" cy="1"/>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4" name="Right Brace 13"/>
          <p:cNvSpPr/>
          <p:nvPr/>
        </p:nvSpPr>
        <p:spPr>
          <a:xfrm>
            <a:off x="1828800" y="3886201"/>
            <a:ext cx="228600" cy="381000"/>
          </a:xfrm>
          <a:prstGeom prst="rightBrace">
            <a:avLst>
              <a:gd name="adj1" fmla="val 39518"/>
              <a:gd name="adj2" fmla="val 50000"/>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TextBox 14"/>
          <p:cNvSpPr txBox="1"/>
          <p:nvPr/>
        </p:nvSpPr>
        <p:spPr>
          <a:xfrm>
            <a:off x="609600" y="3733800"/>
            <a:ext cx="1219200" cy="646331"/>
          </a:xfrm>
          <a:prstGeom prst="rect">
            <a:avLst/>
          </a:prstGeom>
          <a:noFill/>
          <a:effectLst/>
        </p:spPr>
        <p:txBody>
          <a:bodyPr wrap="square" rtlCol="0">
            <a:spAutoFit/>
          </a:bodyPr>
          <a:lstStyle/>
          <a:p>
            <a:r>
              <a:rPr lang="en-US" sz="1800" dirty="0" smtClean="0">
                <a:latin typeface="Calibri"/>
                <a:cs typeface="Calibri"/>
              </a:rPr>
              <a:t>Zero load latency</a:t>
            </a:r>
            <a:endParaRPr lang="en-US" sz="1800" dirty="0">
              <a:latin typeface="Calibri"/>
              <a:cs typeface="Calibri"/>
            </a:endParaRPr>
          </a:p>
        </p:txBody>
      </p:sp>
      <p:sp>
        <p:nvSpPr>
          <p:cNvPr id="16" name="Right Brace 15"/>
          <p:cNvSpPr/>
          <p:nvPr/>
        </p:nvSpPr>
        <p:spPr>
          <a:xfrm rot="16200000">
            <a:off x="6210301" y="4749599"/>
            <a:ext cx="228598" cy="483008"/>
          </a:xfrm>
          <a:prstGeom prst="rightBrace">
            <a:avLst>
              <a:gd name="adj1" fmla="val 39518"/>
              <a:gd name="adj2" fmla="val 50000"/>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p:cNvSpPr txBox="1"/>
          <p:nvPr/>
        </p:nvSpPr>
        <p:spPr>
          <a:xfrm rot="16200000">
            <a:off x="5576130" y="5277534"/>
            <a:ext cx="1447798" cy="646331"/>
          </a:xfrm>
          <a:prstGeom prst="rect">
            <a:avLst/>
          </a:prstGeom>
          <a:noFill/>
          <a:effectLst/>
        </p:spPr>
        <p:txBody>
          <a:bodyPr wrap="square" rtlCol="0">
            <a:spAutoFit/>
          </a:bodyPr>
          <a:lstStyle/>
          <a:p>
            <a:r>
              <a:rPr lang="en-US" sz="1800" dirty="0" smtClean="0">
                <a:latin typeface="Calibri"/>
                <a:cs typeface="Calibri"/>
              </a:rPr>
              <a:t>Saturation throughput</a:t>
            </a:r>
            <a:endParaRPr lang="en-US" sz="1800" dirty="0">
              <a:latin typeface="Calibri"/>
              <a:cs typeface="Calibri"/>
            </a:endParaRPr>
          </a:p>
        </p:txBody>
      </p:sp>
    </p:spTree>
    <p:extLst>
      <p:ext uri="{BB962C8B-B14F-4D97-AF65-F5344CB8AC3E}">
        <p14:creationId xmlns:p14="http://schemas.microsoft.com/office/powerpoint/2010/main" val="25911636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Interfaces</a:t>
            </a:r>
          </a:p>
          <a:p>
            <a:r>
              <a:rPr lang="en-US" dirty="0" smtClean="0"/>
              <a:t>Topology</a:t>
            </a:r>
          </a:p>
          <a:p>
            <a:r>
              <a:rPr lang="en-US" dirty="0" smtClean="0"/>
              <a:t>Routing</a:t>
            </a:r>
          </a:p>
          <a:p>
            <a:r>
              <a:rPr lang="en-US" dirty="0" smtClean="0"/>
              <a:t>Flow Control</a:t>
            </a:r>
          </a:p>
          <a:p>
            <a:r>
              <a:rPr lang="en-US" dirty="0" smtClean="0"/>
              <a:t>Router </a:t>
            </a:r>
            <a:r>
              <a:rPr lang="en-US" dirty="0" err="1" smtClean="0"/>
              <a:t>Microarchitecture</a:t>
            </a:r>
            <a:endParaRPr lang="en-US" dirty="0"/>
          </a:p>
        </p:txBody>
      </p:sp>
    </p:spTree>
    <p:extLst>
      <p:ext uri="{BB962C8B-B14F-4D97-AF65-F5344CB8AC3E}">
        <p14:creationId xmlns:p14="http://schemas.microsoft.com/office/powerpoint/2010/main" val="8826044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7266" name="Rectangle 2"/>
          <p:cNvSpPr>
            <a:spLocks noGrp="1" noChangeArrowheads="1"/>
          </p:cNvSpPr>
          <p:nvPr>
            <p:ph type="title"/>
          </p:nvPr>
        </p:nvSpPr>
        <p:spPr>
          <a:xfrm>
            <a:off x="666720" y="467380"/>
            <a:ext cx="8172000" cy="523220"/>
          </a:xfrm>
          <a:ln/>
        </p:spPr>
        <p:txBody>
          <a:bodyPr wrap="square" lIns="0" tIns="0" rIns="0" bIns="0">
            <a:spAutoFit/>
          </a:bodyPr>
          <a:lstStyle/>
          <a:p>
            <a:pP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3400" dirty="0" smtClean="0"/>
              <a:t>Interconnection Networks Introduction</a:t>
            </a:r>
            <a:endParaRPr lang="en-GB" sz="3400" dirty="0"/>
          </a:p>
        </p:txBody>
      </p:sp>
      <p:sp>
        <p:nvSpPr>
          <p:cNvPr id="1547267" name="Rectangle 3"/>
          <p:cNvSpPr>
            <a:spLocks noGrp="1" noChangeArrowheads="1"/>
          </p:cNvSpPr>
          <p:nvPr>
            <p:ph idx="1"/>
          </p:nvPr>
        </p:nvSpPr>
        <p:spPr>
          <a:xfrm>
            <a:off x="320905" y="1447800"/>
            <a:ext cx="8392320" cy="4849990"/>
          </a:xfrm>
          <a:ln/>
        </p:spPr>
        <p:txBody>
          <a:bodyPr wrap="square" lIns="0" tIns="0" rIns="0" bIns="0">
            <a:noAutofit/>
          </a:bodyPr>
          <a:lstStyle/>
          <a:p>
            <a:pP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800" dirty="0"/>
              <a:t>How to connect individual devices together into a </a:t>
            </a:r>
            <a:r>
              <a:rPr lang="en-GB" sz="2800" dirty="0" smtClean="0"/>
              <a:t>group of </a:t>
            </a:r>
            <a:r>
              <a:rPr lang="en-GB" sz="2800" dirty="0"/>
              <a:t>communicating devices</a:t>
            </a:r>
            <a:r>
              <a:rPr lang="en-GB" sz="2800" dirty="0" smtClean="0"/>
              <a:t>?</a:t>
            </a:r>
          </a:p>
          <a:p>
            <a:pPr>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800" dirty="0" smtClean="0"/>
              <a:t>Device:</a:t>
            </a:r>
            <a:endParaRPr lang="en-GB" sz="2800" dirty="0"/>
          </a:p>
          <a:p>
            <a:pPr lvl="1">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000" dirty="0"/>
              <a:t>Component within a computer</a:t>
            </a:r>
          </a:p>
          <a:p>
            <a:pPr lvl="1">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000" dirty="0"/>
              <a:t>Single computer</a:t>
            </a:r>
          </a:p>
          <a:p>
            <a:pPr lvl="1">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000" dirty="0"/>
              <a:t>System of computers</a:t>
            </a:r>
            <a:endParaRPr lang="en-GB" sz="2000" dirty="0" smtClean="0"/>
          </a:p>
          <a:p>
            <a:pPr>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endParaRPr lang="en-GB" sz="2800" dirty="0" smtClean="0"/>
          </a:p>
          <a:p>
            <a:pPr>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800" dirty="0" smtClean="0"/>
              <a:t>Types </a:t>
            </a:r>
            <a:r>
              <a:rPr lang="en-GB" sz="2800" dirty="0"/>
              <a:t>of elements:</a:t>
            </a:r>
          </a:p>
          <a:p>
            <a:pPr lvl="1">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000" dirty="0"/>
              <a:t>end nodes (device + interface)</a:t>
            </a:r>
          </a:p>
          <a:p>
            <a:pPr lvl="1">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000" dirty="0"/>
              <a:t>links</a:t>
            </a:r>
          </a:p>
          <a:p>
            <a:pPr lvl="1">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000" dirty="0"/>
              <a:t>interconnection network</a:t>
            </a:r>
          </a:p>
          <a:p>
            <a:pPr>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sz="2800" dirty="0"/>
              <a:t>Internetworking: interconnection of multiple networks</a:t>
            </a:r>
            <a:endParaRPr lang="en-GB" sz="2800" i="1" dirty="0">
              <a:solidFill>
                <a:schemeClr val="accent2"/>
              </a:solidFill>
            </a:endParaRPr>
          </a:p>
        </p:txBody>
      </p:sp>
      <p:sp>
        <p:nvSpPr>
          <p:cNvPr id="1547268" name="Rectangle 4"/>
          <p:cNvSpPr>
            <a:spLocks noChangeArrowheads="1"/>
          </p:cNvSpPr>
          <p:nvPr/>
        </p:nvSpPr>
        <p:spPr bwMode="auto">
          <a:xfrm>
            <a:off x="4800600" y="4194584"/>
            <a:ext cx="4049280" cy="652389"/>
          </a:xfrm>
          <a:prstGeom prst="rect">
            <a:avLst/>
          </a:prstGeom>
          <a:solidFill>
            <a:srgbClr val="99CCFF"/>
          </a:solidFill>
          <a:ln w="9525">
            <a:solidFill>
              <a:schemeClr val="tx1"/>
            </a:solidFill>
            <a:miter lim="800000"/>
            <a:headEnd/>
            <a:tailEnd/>
          </a:ln>
          <a:effectLst>
            <a:outerShdw blurRad="63500" dist="107763" dir="18900000" algn="ctr" rotWithShape="0">
              <a:schemeClr val="bg2">
                <a:alpha val="74998"/>
              </a:schemeClr>
            </a:outerShdw>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r>
              <a:rPr lang="es-ES" sz="1300" b="1" dirty="0">
                <a:solidFill>
                  <a:prstClr val="black"/>
                </a:solidFill>
                <a:latin typeface="Calibri"/>
              </a:rPr>
              <a:t>Interconnection Network</a:t>
            </a:r>
          </a:p>
        </p:txBody>
      </p:sp>
      <p:grpSp>
        <p:nvGrpSpPr>
          <p:cNvPr id="2" name="Group 5"/>
          <p:cNvGrpSpPr>
            <a:grpSpLocks/>
          </p:cNvGrpSpPr>
          <p:nvPr/>
        </p:nvGrpSpPr>
        <p:grpSpPr bwMode="auto">
          <a:xfrm>
            <a:off x="4865400" y="2057400"/>
            <a:ext cx="3991680" cy="1418549"/>
            <a:chOff x="3492" y="1215"/>
            <a:chExt cx="2772" cy="985"/>
          </a:xfrm>
        </p:grpSpPr>
        <p:grpSp>
          <p:nvGrpSpPr>
            <p:cNvPr id="3" name="Group 6"/>
            <p:cNvGrpSpPr>
              <a:grpSpLocks/>
            </p:cNvGrpSpPr>
            <p:nvPr/>
          </p:nvGrpSpPr>
          <p:grpSpPr bwMode="auto">
            <a:xfrm>
              <a:off x="5744" y="1215"/>
              <a:ext cx="520" cy="985"/>
              <a:chOff x="3492" y="1215"/>
              <a:chExt cx="520" cy="985"/>
            </a:xfrm>
          </p:grpSpPr>
          <p:sp>
            <p:nvSpPr>
              <p:cNvPr id="1547271" name="Text Box 7"/>
              <p:cNvSpPr txBox="1">
                <a:spLocks noChangeArrowheads="1"/>
              </p:cNvSpPr>
              <p:nvPr/>
            </p:nvSpPr>
            <p:spPr bwMode="auto">
              <a:xfrm>
                <a:off x="3492" y="1215"/>
                <a:ext cx="520"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End Node</a:t>
                </a:r>
              </a:p>
            </p:txBody>
          </p:sp>
          <p:sp>
            <p:nvSpPr>
              <p:cNvPr id="1547272" name="Rectangle 8"/>
              <p:cNvSpPr>
                <a:spLocks noChangeArrowheads="1"/>
              </p:cNvSpPr>
              <p:nvPr/>
            </p:nvSpPr>
            <p:spPr bwMode="auto">
              <a:xfrm>
                <a:off x="3493" y="1428"/>
                <a:ext cx="499" cy="772"/>
              </a:xfrm>
              <a:prstGeom prst="rect">
                <a:avLst/>
              </a:prstGeom>
              <a:solidFill>
                <a:srgbClr val="CCFFCC"/>
              </a:solidFill>
              <a:ln w="9525">
                <a:solidFill>
                  <a:schemeClr val="tx1"/>
                </a:solidFill>
                <a:miter lim="800000"/>
                <a:headEnd/>
                <a:tailEnd/>
              </a:ln>
              <a:effectLst>
                <a:outerShdw blurRad="63500" dist="107763" dir="18900000" algn="ctr" rotWithShape="0">
                  <a:schemeClr val="bg2">
                    <a:alpha val="74998"/>
                  </a:schemeClr>
                </a:outerShdw>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endParaRPr lang="es-ES" sz="900" b="1" dirty="0">
                  <a:solidFill>
                    <a:prstClr val="black"/>
                  </a:solidFill>
                  <a:latin typeface="Calibri"/>
                </a:endParaRPr>
              </a:p>
            </p:txBody>
          </p:sp>
        </p:grpSp>
        <p:grpSp>
          <p:nvGrpSpPr>
            <p:cNvPr id="4" name="Group 9"/>
            <p:cNvGrpSpPr>
              <a:grpSpLocks/>
            </p:cNvGrpSpPr>
            <p:nvPr/>
          </p:nvGrpSpPr>
          <p:grpSpPr bwMode="auto">
            <a:xfrm>
              <a:off x="4747" y="1215"/>
              <a:ext cx="520" cy="985"/>
              <a:chOff x="3492" y="1215"/>
              <a:chExt cx="520" cy="985"/>
            </a:xfrm>
          </p:grpSpPr>
          <p:sp>
            <p:nvSpPr>
              <p:cNvPr id="1547274" name="Text Box 10"/>
              <p:cNvSpPr txBox="1">
                <a:spLocks noChangeArrowheads="1"/>
              </p:cNvSpPr>
              <p:nvPr/>
            </p:nvSpPr>
            <p:spPr bwMode="auto">
              <a:xfrm>
                <a:off x="3492" y="1215"/>
                <a:ext cx="520"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End Node</a:t>
                </a:r>
              </a:p>
            </p:txBody>
          </p:sp>
          <p:sp>
            <p:nvSpPr>
              <p:cNvPr id="1547275" name="Rectangle 11"/>
              <p:cNvSpPr>
                <a:spLocks noChangeArrowheads="1"/>
              </p:cNvSpPr>
              <p:nvPr/>
            </p:nvSpPr>
            <p:spPr bwMode="auto">
              <a:xfrm>
                <a:off x="3493" y="1428"/>
                <a:ext cx="499" cy="772"/>
              </a:xfrm>
              <a:prstGeom prst="rect">
                <a:avLst/>
              </a:prstGeom>
              <a:solidFill>
                <a:srgbClr val="CCFFCC"/>
              </a:solidFill>
              <a:ln w="9525">
                <a:solidFill>
                  <a:schemeClr val="tx1"/>
                </a:solidFill>
                <a:miter lim="800000"/>
                <a:headEnd/>
                <a:tailEnd/>
              </a:ln>
              <a:effectLst>
                <a:outerShdw blurRad="63500" dist="107763" dir="18900000" algn="ctr" rotWithShape="0">
                  <a:schemeClr val="bg2">
                    <a:alpha val="74998"/>
                  </a:schemeClr>
                </a:outerShdw>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endParaRPr lang="es-ES" sz="900" b="1" dirty="0">
                  <a:solidFill>
                    <a:prstClr val="black"/>
                  </a:solidFill>
                  <a:latin typeface="Calibri"/>
                </a:endParaRPr>
              </a:p>
            </p:txBody>
          </p:sp>
        </p:grpSp>
        <p:grpSp>
          <p:nvGrpSpPr>
            <p:cNvPr id="5" name="Group 12"/>
            <p:cNvGrpSpPr>
              <a:grpSpLocks/>
            </p:cNvGrpSpPr>
            <p:nvPr/>
          </p:nvGrpSpPr>
          <p:grpSpPr bwMode="auto">
            <a:xfrm>
              <a:off x="4112" y="1215"/>
              <a:ext cx="520" cy="985"/>
              <a:chOff x="3492" y="1215"/>
              <a:chExt cx="520" cy="985"/>
            </a:xfrm>
          </p:grpSpPr>
          <p:sp>
            <p:nvSpPr>
              <p:cNvPr id="1547277" name="Text Box 13"/>
              <p:cNvSpPr txBox="1">
                <a:spLocks noChangeArrowheads="1"/>
              </p:cNvSpPr>
              <p:nvPr/>
            </p:nvSpPr>
            <p:spPr bwMode="auto">
              <a:xfrm>
                <a:off x="3492" y="1215"/>
                <a:ext cx="520"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End Node</a:t>
                </a:r>
              </a:p>
            </p:txBody>
          </p:sp>
          <p:sp>
            <p:nvSpPr>
              <p:cNvPr id="1547278" name="Rectangle 14"/>
              <p:cNvSpPr>
                <a:spLocks noChangeArrowheads="1"/>
              </p:cNvSpPr>
              <p:nvPr/>
            </p:nvSpPr>
            <p:spPr bwMode="auto">
              <a:xfrm>
                <a:off x="3493" y="1428"/>
                <a:ext cx="499" cy="772"/>
              </a:xfrm>
              <a:prstGeom prst="rect">
                <a:avLst/>
              </a:prstGeom>
              <a:solidFill>
                <a:srgbClr val="CCFFCC"/>
              </a:solidFill>
              <a:ln w="9525">
                <a:solidFill>
                  <a:schemeClr val="tx1"/>
                </a:solidFill>
                <a:miter lim="800000"/>
                <a:headEnd/>
                <a:tailEnd/>
              </a:ln>
              <a:effectLst>
                <a:outerShdw blurRad="63500" dist="107763" dir="18900000" algn="ctr" rotWithShape="0">
                  <a:schemeClr val="bg2">
                    <a:alpha val="74998"/>
                  </a:schemeClr>
                </a:outerShdw>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endParaRPr lang="es-ES" sz="900" b="1" dirty="0">
                  <a:solidFill>
                    <a:prstClr val="black"/>
                  </a:solidFill>
                  <a:latin typeface="Calibri"/>
                </a:endParaRPr>
              </a:p>
            </p:txBody>
          </p:sp>
        </p:grpSp>
        <p:grpSp>
          <p:nvGrpSpPr>
            <p:cNvPr id="6" name="Group 15"/>
            <p:cNvGrpSpPr>
              <a:grpSpLocks/>
            </p:cNvGrpSpPr>
            <p:nvPr/>
          </p:nvGrpSpPr>
          <p:grpSpPr bwMode="auto">
            <a:xfrm>
              <a:off x="3492" y="1215"/>
              <a:ext cx="520" cy="985"/>
              <a:chOff x="3492" y="1215"/>
              <a:chExt cx="520" cy="985"/>
            </a:xfrm>
          </p:grpSpPr>
          <p:sp>
            <p:nvSpPr>
              <p:cNvPr id="1547280" name="Text Box 16"/>
              <p:cNvSpPr txBox="1">
                <a:spLocks noChangeArrowheads="1"/>
              </p:cNvSpPr>
              <p:nvPr/>
            </p:nvSpPr>
            <p:spPr bwMode="auto">
              <a:xfrm>
                <a:off x="3492" y="1215"/>
                <a:ext cx="520"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End Node</a:t>
                </a:r>
              </a:p>
            </p:txBody>
          </p:sp>
          <p:sp>
            <p:nvSpPr>
              <p:cNvPr id="1547281" name="Rectangle 17"/>
              <p:cNvSpPr>
                <a:spLocks noChangeArrowheads="1"/>
              </p:cNvSpPr>
              <p:nvPr/>
            </p:nvSpPr>
            <p:spPr bwMode="auto">
              <a:xfrm>
                <a:off x="3493" y="1428"/>
                <a:ext cx="499" cy="772"/>
              </a:xfrm>
              <a:prstGeom prst="rect">
                <a:avLst/>
              </a:prstGeom>
              <a:solidFill>
                <a:srgbClr val="CCFFCC"/>
              </a:solidFill>
              <a:ln w="9525">
                <a:solidFill>
                  <a:schemeClr val="tx1"/>
                </a:solidFill>
                <a:miter lim="800000"/>
                <a:headEnd/>
                <a:tailEnd/>
              </a:ln>
              <a:effectLst>
                <a:outerShdw blurRad="63500" dist="107763" dir="18900000" algn="ctr" rotWithShape="0">
                  <a:schemeClr val="bg2">
                    <a:alpha val="74998"/>
                  </a:schemeClr>
                </a:outerShdw>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endParaRPr lang="es-ES" sz="900" b="1" dirty="0">
                  <a:solidFill>
                    <a:prstClr val="black"/>
                  </a:solidFill>
                  <a:latin typeface="Calibri"/>
                </a:endParaRPr>
              </a:p>
            </p:txBody>
          </p:sp>
        </p:grpSp>
        <p:sp>
          <p:nvSpPr>
            <p:cNvPr id="1547282" name="Text Box 18"/>
            <p:cNvSpPr txBox="1">
              <a:spLocks noChangeArrowheads="1"/>
            </p:cNvSpPr>
            <p:nvPr/>
          </p:nvSpPr>
          <p:spPr bwMode="auto">
            <a:xfrm>
              <a:off x="5373" y="1565"/>
              <a:ext cx="285" cy="33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2500" b="1" dirty="0">
                  <a:solidFill>
                    <a:prstClr val="black"/>
                  </a:solidFill>
                  <a:latin typeface="Calibri"/>
                </a:rPr>
                <a:t>…</a:t>
              </a:r>
            </a:p>
          </p:txBody>
        </p:sp>
      </p:grpSp>
      <p:grpSp>
        <p:nvGrpSpPr>
          <p:cNvPr id="7" name="Group 19"/>
          <p:cNvGrpSpPr>
            <a:grpSpLocks/>
          </p:cNvGrpSpPr>
          <p:nvPr/>
        </p:nvGrpSpPr>
        <p:grpSpPr bwMode="auto">
          <a:xfrm>
            <a:off x="4996440" y="3461547"/>
            <a:ext cx="3634560" cy="733037"/>
            <a:chOff x="3583" y="2190"/>
            <a:chExt cx="2524" cy="509"/>
          </a:xfrm>
        </p:grpSpPr>
        <p:sp>
          <p:nvSpPr>
            <p:cNvPr id="1547284" name="Line 20"/>
            <p:cNvSpPr>
              <a:spLocks noChangeShapeType="1"/>
            </p:cNvSpPr>
            <p:nvPr/>
          </p:nvSpPr>
          <p:spPr bwMode="auto">
            <a:xfrm>
              <a:off x="3583"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85" name="Line 21"/>
            <p:cNvSpPr>
              <a:spLocks noChangeShapeType="1"/>
            </p:cNvSpPr>
            <p:nvPr/>
          </p:nvSpPr>
          <p:spPr bwMode="auto">
            <a:xfrm>
              <a:off x="3855"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86" name="Text Box 22"/>
            <p:cNvSpPr txBox="1">
              <a:spLocks noChangeArrowheads="1"/>
            </p:cNvSpPr>
            <p:nvPr/>
          </p:nvSpPr>
          <p:spPr bwMode="auto">
            <a:xfrm rot="16200000">
              <a:off x="3570" y="2310"/>
              <a:ext cx="291"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Link</a:t>
              </a:r>
            </a:p>
          </p:txBody>
        </p:sp>
        <p:sp>
          <p:nvSpPr>
            <p:cNvPr id="1547287" name="Line 23"/>
            <p:cNvSpPr>
              <a:spLocks noChangeShapeType="1"/>
            </p:cNvSpPr>
            <p:nvPr/>
          </p:nvSpPr>
          <p:spPr bwMode="auto">
            <a:xfrm>
              <a:off x="4202"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88" name="Line 24"/>
            <p:cNvSpPr>
              <a:spLocks noChangeShapeType="1"/>
            </p:cNvSpPr>
            <p:nvPr/>
          </p:nvSpPr>
          <p:spPr bwMode="auto">
            <a:xfrm>
              <a:off x="4474"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89" name="Text Box 25"/>
            <p:cNvSpPr txBox="1">
              <a:spLocks noChangeArrowheads="1"/>
            </p:cNvSpPr>
            <p:nvPr/>
          </p:nvSpPr>
          <p:spPr bwMode="auto">
            <a:xfrm rot="16200000">
              <a:off x="4189" y="2310"/>
              <a:ext cx="291"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Link</a:t>
              </a:r>
            </a:p>
          </p:txBody>
        </p:sp>
        <p:sp>
          <p:nvSpPr>
            <p:cNvPr id="1547290" name="Line 26"/>
            <p:cNvSpPr>
              <a:spLocks noChangeShapeType="1"/>
            </p:cNvSpPr>
            <p:nvPr/>
          </p:nvSpPr>
          <p:spPr bwMode="auto">
            <a:xfrm>
              <a:off x="4837"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91" name="Line 27"/>
            <p:cNvSpPr>
              <a:spLocks noChangeShapeType="1"/>
            </p:cNvSpPr>
            <p:nvPr/>
          </p:nvSpPr>
          <p:spPr bwMode="auto">
            <a:xfrm>
              <a:off x="5109"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92" name="Text Box 28"/>
            <p:cNvSpPr txBox="1">
              <a:spLocks noChangeArrowheads="1"/>
            </p:cNvSpPr>
            <p:nvPr/>
          </p:nvSpPr>
          <p:spPr bwMode="auto">
            <a:xfrm rot="16200000">
              <a:off x="4824" y="2310"/>
              <a:ext cx="291"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Link</a:t>
              </a:r>
            </a:p>
          </p:txBody>
        </p:sp>
        <p:sp>
          <p:nvSpPr>
            <p:cNvPr id="1547293" name="Line 29"/>
            <p:cNvSpPr>
              <a:spLocks noChangeShapeType="1"/>
            </p:cNvSpPr>
            <p:nvPr/>
          </p:nvSpPr>
          <p:spPr bwMode="auto">
            <a:xfrm>
              <a:off x="5835"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94" name="Line 30"/>
            <p:cNvSpPr>
              <a:spLocks noChangeShapeType="1"/>
            </p:cNvSpPr>
            <p:nvPr/>
          </p:nvSpPr>
          <p:spPr bwMode="auto">
            <a:xfrm>
              <a:off x="6107"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295" name="Text Box 31"/>
            <p:cNvSpPr txBox="1">
              <a:spLocks noChangeArrowheads="1"/>
            </p:cNvSpPr>
            <p:nvPr/>
          </p:nvSpPr>
          <p:spPr bwMode="auto">
            <a:xfrm rot="16200000">
              <a:off x="5822" y="2310"/>
              <a:ext cx="291" cy="18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1100" b="1" dirty="0">
                  <a:solidFill>
                    <a:prstClr val="black"/>
                  </a:solidFill>
                  <a:latin typeface="Calibri"/>
                </a:rPr>
                <a:t>Link</a:t>
              </a:r>
            </a:p>
          </p:txBody>
        </p:sp>
        <p:sp>
          <p:nvSpPr>
            <p:cNvPr id="1547296" name="Text Box 32"/>
            <p:cNvSpPr txBox="1">
              <a:spLocks noChangeArrowheads="1"/>
            </p:cNvSpPr>
            <p:nvPr/>
          </p:nvSpPr>
          <p:spPr bwMode="auto">
            <a:xfrm>
              <a:off x="5373" y="2190"/>
              <a:ext cx="285" cy="333"/>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2500" b="1" dirty="0">
                  <a:solidFill>
                    <a:prstClr val="black"/>
                  </a:solidFill>
                  <a:latin typeface="Calibri"/>
                </a:rPr>
                <a:t>…</a:t>
              </a:r>
            </a:p>
          </p:txBody>
        </p:sp>
      </p:grpSp>
      <p:grpSp>
        <p:nvGrpSpPr>
          <p:cNvPr id="8" name="Group 33"/>
          <p:cNvGrpSpPr>
            <a:grpSpLocks/>
          </p:cNvGrpSpPr>
          <p:nvPr/>
        </p:nvGrpSpPr>
        <p:grpSpPr bwMode="auto">
          <a:xfrm>
            <a:off x="4865401" y="3149034"/>
            <a:ext cx="3961440" cy="326915"/>
            <a:chOff x="3492" y="1973"/>
            <a:chExt cx="2751" cy="227"/>
          </a:xfrm>
        </p:grpSpPr>
        <p:sp>
          <p:nvSpPr>
            <p:cNvPr id="1547298" name="Rectangle 34"/>
            <p:cNvSpPr>
              <a:spLocks noChangeArrowheads="1"/>
            </p:cNvSpPr>
            <p:nvPr/>
          </p:nvSpPr>
          <p:spPr bwMode="auto">
            <a:xfrm>
              <a:off x="3492" y="1973"/>
              <a:ext cx="499" cy="227"/>
            </a:xfrm>
            <a:prstGeom prst="rect">
              <a:avLst/>
            </a:prstGeom>
            <a:solidFill>
              <a:srgbClr val="99CC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HW </a:t>
              </a:r>
              <a:r>
                <a:rPr lang="es-ES" sz="900" dirty="0">
                  <a:solidFill>
                    <a:prstClr val="black"/>
                  </a:solidFill>
                  <a:latin typeface="Calibri"/>
                </a:rPr>
                <a:t>Interface</a:t>
              </a:r>
            </a:p>
          </p:txBody>
        </p:sp>
        <p:sp>
          <p:nvSpPr>
            <p:cNvPr id="1547299" name="Rectangle 35"/>
            <p:cNvSpPr>
              <a:spLocks noChangeArrowheads="1"/>
            </p:cNvSpPr>
            <p:nvPr/>
          </p:nvSpPr>
          <p:spPr bwMode="auto">
            <a:xfrm>
              <a:off x="4111" y="1973"/>
              <a:ext cx="499" cy="227"/>
            </a:xfrm>
            <a:prstGeom prst="rect">
              <a:avLst/>
            </a:prstGeom>
            <a:solidFill>
              <a:srgbClr val="99CC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HW </a:t>
              </a:r>
              <a:r>
                <a:rPr lang="es-ES" sz="900" dirty="0">
                  <a:solidFill>
                    <a:prstClr val="black"/>
                  </a:solidFill>
                  <a:latin typeface="Calibri"/>
                </a:rPr>
                <a:t>Interface</a:t>
              </a:r>
            </a:p>
          </p:txBody>
        </p:sp>
        <p:sp>
          <p:nvSpPr>
            <p:cNvPr id="1547300" name="Rectangle 36"/>
            <p:cNvSpPr>
              <a:spLocks noChangeArrowheads="1"/>
            </p:cNvSpPr>
            <p:nvPr/>
          </p:nvSpPr>
          <p:spPr bwMode="auto">
            <a:xfrm>
              <a:off x="4746" y="1973"/>
              <a:ext cx="499" cy="227"/>
            </a:xfrm>
            <a:prstGeom prst="rect">
              <a:avLst/>
            </a:prstGeom>
            <a:solidFill>
              <a:srgbClr val="99CC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HW </a:t>
              </a:r>
              <a:r>
                <a:rPr lang="es-ES" sz="900" dirty="0">
                  <a:solidFill>
                    <a:prstClr val="black"/>
                  </a:solidFill>
                  <a:latin typeface="Calibri"/>
                </a:rPr>
                <a:t>Interface</a:t>
              </a:r>
            </a:p>
          </p:txBody>
        </p:sp>
        <p:sp>
          <p:nvSpPr>
            <p:cNvPr id="1547301" name="Rectangle 37"/>
            <p:cNvSpPr>
              <a:spLocks noChangeArrowheads="1"/>
            </p:cNvSpPr>
            <p:nvPr/>
          </p:nvSpPr>
          <p:spPr bwMode="auto">
            <a:xfrm>
              <a:off x="5744" y="1973"/>
              <a:ext cx="499" cy="227"/>
            </a:xfrm>
            <a:prstGeom prst="rect">
              <a:avLst/>
            </a:prstGeom>
            <a:solidFill>
              <a:srgbClr val="99CC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HW </a:t>
              </a:r>
              <a:r>
                <a:rPr lang="es-ES" sz="900" dirty="0">
                  <a:solidFill>
                    <a:prstClr val="black"/>
                  </a:solidFill>
                  <a:latin typeface="Calibri"/>
                </a:rPr>
                <a:t>Interface</a:t>
              </a:r>
            </a:p>
          </p:txBody>
        </p:sp>
      </p:grpSp>
      <p:grpSp>
        <p:nvGrpSpPr>
          <p:cNvPr id="9" name="Group 38"/>
          <p:cNvGrpSpPr>
            <a:grpSpLocks/>
          </p:cNvGrpSpPr>
          <p:nvPr/>
        </p:nvGrpSpPr>
        <p:grpSpPr bwMode="auto">
          <a:xfrm>
            <a:off x="4865401" y="2822120"/>
            <a:ext cx="3961440" cy="326914"/>
            <a:chOff x="3492" y="1746"/>
            <a:chExt cx="2751" cy="227"/>
          </a:xfrm>
        </p:grpSpPr>
        <p:sp>
          <p:nvSpPr>
            <p:cNvPr id="1547303" name="Rectangle 39"/>
            <p:cNvSpPr>
              <a:spLocks noChangeArrowheads="1"/>
            </p:cNvSpPr>
            <p:nvPr/>
          </p:nvSpPr>
          <p:spPr bwMode="auto">
            <a:xfrm>
              <a:off x="3492" y="1746"/>
              <a:ext cx="499" cy="227"/>
            </a:xfrm>
            <a:prstGeom prst="rect">
              <a:avLst/>
            </a:prstGeom>
            <a:solidFill>
              <a:srgbClr val="CCFF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SW </a:t>
              </a:r>
              <a:r>
                <a:rPr lang="es-ES" sz="900" dirty="0">
                  <a:solidFill>
                    <a:prstClr val="black"/>
                  </a:solidFill>
                  <a:latin typeface="Calibri"/>
                </a:rPr>
                <a:t>Interface</a:t>
              </a:r>
            </a:p>
          </p:txBody>
        </p:sp>
        <p:sp>
          <p:nvSpPr>
            <p:cNvPr id="1547304" name="Rectangle 40"/>
            <p:cNvSpPr>
              <a:spLocks noChangeArrowheads="1"/>
            </p:cNvSpPr>
            <p:nvPr/>
          </p:nvSpPr>
          <p:spPr bwMode="auto">
            <a:xfrm>
              <a:off x="4111" y="1746"/>
              <a:ext cx="499" cy="227"/>
            </a:xfrm>
            <a:prstGeom prst="rect">
              <a:avLst/>
            </a:prstGeom>
            <a:solidFill>
              <a:srgbClr val="CCFF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SW </a:t>
              </a:r>
              <a:r>
                <a:rPr lang="es-ES" sz="900" dirty="0">
                  <a:solidFill>
                    <a:prstClr val="black"/>
                  </a:solidFill>
                  <a:latin typeface="Calibri"/>
                </a:rPr>
                <a:t>Interface</a:t>
              </a:r>
            </a:p>
          </p:txBody>
        </p:sp>
        <p:sp>
          <p:nvSpPr>
            <p:cNvPr id="1547305" name="Rectangle 41"/>
            <p:cNvSpPr>
              <a:spLocks noChangeArrowheads="1"/>
            </p:cNvSpPr>
            <p:nvPr/>
          </p:nvSpPr>
          <p:spPr bwMode="auto">
            <a:xfrm>
              <a:off x="4746" y="1746"/>
              <a:ext cx="499" cy="227"/>
            </a:xfrm>
            <a:prstGeom prst="rect">
              <a:avLst/>
            </a:prstGeom>
            <a:solidFill>
              <a:srgbClr val="CCFF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SW </a:t>
              </a:r>
              <a:r>
                <a:rPr lang="es-ES" sz="900" dirty="0">
                  <a:solidFill>
                    <a:prstClr val="black"/>
                  </a:solidFill>
                  <a:latin typeface="Calibri"/>
                </a:rPr>
                <a:t>Interface</a:t>
              </a:r>
            </a:p>
          </p:txBody>
        </p:sp>
        <p:sp>
          <p:nvSpPr>
            <p:cNvPr id="1547306" name="Rectangle 42"/>
            <p:cNvSpPr>
              <a:spLocks noChangeArrowheads="1"/>
            </p:cNvSpPr>
            <p:nvPr/>
          </p:nvSpPr>
          <p:spPr bwMode="auto">
            <a:xfrm>
              <a:off x="5744" y="1746"/>
              <a:ext cx="499" cy="227"/>
            </a:xfrm>
            <a:prstGeom prst="rect">
              <a:avLst/>
            </a:prstGeom>
            <a:solidFill>
              <a:srgbClr val="CCFFFF"/>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SW </a:t>
              </a:r>
              <a:r>
                <a:rPr lang="es-ES" sz="900" dirty="0">
                  <a:solidFill>
                    <a:prstClr val="black"/>
                  </a:solidFill>
                  <a:latin typeface="Calibri"/>
                </a:rPr>
                <a:t>Interface</a:t>
              </a:r>
            </a:p>
          </p:txBody>
        </p:sp>
      </p:grpSp>
      <p:grpSp>
        <p:nvGrpSpPr>
          <p:cNvPr id="10" name="Group 43"/>
          <p:cNvGrpSpPr>
            <a:grpSpLocks/>
          </p:cNvGrpSpPr>
          <p:nvPr/>
        </p:nvGrpSpPr>
        <p:grpSpPr bwMode="auto">
          <a:xfrm>
            <a:off x="4865401" y="2364152"/>
            <a:ext cx="3961440" cy="457968"/>
            <a:chOff x="3492" y="1428"/>
            <a:chExt cx="2751" cy="318"/>
          </a:xfrm>
        </p:grpSpPr>
        <p:sp>
          <p:nvSpPr>
            <p:cNvPr id="1547308" name="Rectangle 44"/>
            <p:cNvSpPr>
              <a:spLocks noChangeArrowheads="1"/>
            </p:cNvSpPr>
            <p:nvPr/>
          </p:nvSpPr>
          <p:spPr bwMode="auto">
            <a:xfrm>
              <a:off x="3492" y="1428"/>
              <a:ext cx="499" cy="318"/>
            </a:xfrm>
            <a:prstGeom prst="rect">
              <a:avLst/>
            </a:prstGeom>
            <a:solidFill>
              <a:srgbClr val="CCFFCC"/>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Device</a:t>
              </a:r>
            </a:p>
          </p:txBody>
        </p:sp>
        <p:sp>
          <p:nvSpPr>
            <p:cNvPr id="1547309" name="Rectangle 45"/>
            <p:cNvSpPr>
              <a:spLocks noChangeArrowheads="1"/>
            </p:cNvSpPr>
            <p:nvPr/>
          </p:nvSpPr>
          <p:spPr bwMode="auto">
            <a:xfrm>
              <a:off x="4111" y="1428"/>
              <a:ext cx="499" cy="318"/>
            </a:xfrm>
            <a:prstGeom prst="rect">
              <a:avLst/>
            </a:prstGeom>
            <a:solidFill>
              <a:srgbClr val="CCFFCC"/>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Device</a:t>
              </a:r>
            </a:p>
          </p:txBody>
        </p:sp>
        <p:sp>
          <p:nvSpPr>
            <p:cNvPr id="1547310" name="Rectangle 46"/>
            <p:cNvSpPr>
              <a:spLocks noChangeArrowheads="1"/>
            </p:cNvSpPr>
            <p:nvPr/>
          </p:nvSpPr>
          <p:spPr bwMode="auto">
            <a:xfrm>
              <a:off x="4746" y="1428"/>
              <a:ext cx="499" cy="318"/>
            </a:xfrm>
            <a:prstGeom prst="rect">
              <a:avLst/>
            </a:prstGeom>
            <a:solidFill>
              <a:srgbClr val="CCFFCC"/>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Device</a:t>
              </a:r>
            </a:p>
          </p:txBody>
        </p:sp>
        <p:sp>
          <p:nvSpPr>
            <p:cNvPr id="1547311" name="Rectangle 47"/>
            <p:cNvSpPr>
              <a:spLocks noChangeArrowheads="1"/>
            </p:cNvSpPr>
            <p:nvPr/>
          </p:nvSpPr>
          <p:spPr bwMode="auto">
            <a:xfrm>
              <a:off x="5744" y="1428"/>
              <a:ext cx="499" cy="318"/>
            </a:xfrm>
            <a:prstGeom prst="rect">
              <a:avLst/>
            </a:prstGeom>
            <a:solidFill>
              <a:srgbClr val="CCFFCC"/>
            </a:solidFill>
            <a:ln w="9525">
              <a:solidFill>
                <a:schemeClr val="tx1"/>
              </a:solidFill>
              <a:miter lim="800000"/>
              <a:headEnd/>
              <a:tailEnd/>
            </a:ln>
            <a:effectLst/>
          </p:spPr>
          <p:txBody>
            <a:bodyPr wrap="none" lIns="90000" tIns="46800" rIns="90000" bIns="46800" anchor="ctr">
              <a:prstTxWarp prst="textNoShape">
                <a:avLst/>
              </a:prstTxWarp>
            </a:bodyPr>
            <a:lstStyle/>
            <a:p>
              <a:pPr algn="l" defTabSz="829452" eaLnBrk="1" fontAlgn="auto" hangingPunct="1">
                <a:spcBef>
                  <a:spcPts val="0"/>
                </a:spcBef>
                <a:spcAft>
                  <a:spcPts val="0"/>
                </a:spcAft>
              </a:pPr>
              <a:r>
                <a:rPr lang="es-ES" sz="900" b="1" dirty="0">
                  <a:solidFill>
                    <a:prstClr val="black"/>
                  </a:solidFill>
                  <a:latin typeface="Calibri"/>
                </a:rPr>
                <a:t>Device</a:t>
              </a:r>
            </a:p>
          </p:txBody>
        </p:sp>
      </p:grpSp>
      <p:grpSp>
        <p:nvGrpSpPr>
          <p:cNvPr id="11" name="Group 48"/>
          <p:cNvGrpSpPr>
            <a:grpSpLocks/>
          </p:cNvGrpSpPr>
          <p:nvPr/>
        </p:nvGrpSpPr>
        <p:grpSpPr bwMode="auto">
          <a:xfrm>
            <a:off x="4996440" y="4832572"/>
            <a:ext cx="3634560" cy="552261"/>
            <a:chOff x="3583" y="2190"/>
            <a:chExt cx="2524" cy="667"/>
          </a:xfrm>
        </p:grpSpPr>
        <p:sp>
          <p:nvSpPr>
            <p:cNvPr id="1547313" name="Line 49"/>
            <p:cNvSpPr>
              <a:spLocks noChangeShapeType="1"/>
            </p:cNvSpPr>
            <p:nvPr/>
          </p:nvSpPr>
          <p:spPr bwMode="auto">
            <a:xfrm>
              <a:off x="3583"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14" name="Line 50"/>
            <p:cNvSpPr>
              <a:spLocks noChangeShapeType="1"/>
            </p:cNvSpPr>
            <p:nvPr/>
          </p:nvSpPr>
          <p:spPr bwMode="auto">
            <a:xfrm>
              <a:off x="3855"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15" name="Text Box 51"/>
            <p:cNvSpPr txBox="1">
              <a:spLocks noChangeArrowheads="1"/>
            </p:cNvSpPr>
            <p:nvPr/>
          </p:nvSpPr>
          <p:spPr bwMode="auto">
            <a:xfrm rot="16200000">
              <a:off x="3448" y="2607"/>
              <a:ext cx="424" cy="66"/>
            </a:xfrm>
            <a:prstGeom prst="rect">
              <a:avLst/>
            </a:prstGeom>
            <a:noFill/>
            <a:ln w="9525">
              <a:noFill/>
              <a:miter lim="800000"/>
              <a:headEnd/>
              <a:tailEnd/>
            </a:ln>
            <a:effectLst/>
          </p:spPr>
          <p:txBody>
            <a:bodyPr vert="eaVert" wrap="none" lIns="90000" tIns="46800" rIns="90000" bIns="46800">
              <a:prstTxWarp prst="textNoShape">
                <a:avLst/>
              </a:prstTxWarp>
              <a:spAutoFit/>
            </a:bodyPr>
            <a:lstStyle/>
            <a:p>
              <a:pPr algn="l" defTabSz="829452" eaLnBrk="1" fontAlgn="auto" hangingPunct="1">
                <a:spcBef>
                  <a:spcPts val="0"/>
                </a:spcBef>
                <a:spcAft>
                  <a:spcPts val="0"/>
                </a:spcAft>
              </a:pPr>
              <a:endParaRPr lang="es-ES" sz="1100" b="1" dirty="0">
                <a:solidFill>
                  <a:prstClr val="black"/>
                </a:solidFill>
                <a:latin typeface="Calibri"/>
              </a:endParaRPr>
            </a:p>
          </p:txBody>
        </p:sp>
        <p:sp>
          <p:nvSpPr>
            <p:cNvPr id="1547316" name="Line 52"/>
            <p:cNvSpPr>
              <a:spLocks noChangeShapeType="1"/>
            </p:cNvSpPr>
            <p:nvPr/>
          </p:nvSpPr>
          <p:spPr bwMode="auto">
            <a:xfrm>
              <a:off x="4202"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17" name="Line 53"/>
            <p:cNvSpPr>
              <a:spLocks noChangeShapeType="1"/>
            </p:cNvSpPr>
            <p:nvPr/>
          </p:nvSpPr>
          <p:spPr bwMode="auto">
            <a:xfrm>
              <a:off x="4474"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18" name="Text Box 54"/>
            <p:cNvSpPr txBox="1">
              <a:spLocks noChangeArrowheads="1"/>
            </p:cNvSpPr>
            <p:nvPr/>
          </p:nvSpPr>
          <p:spPr bwMode="auto">
            <a:xfrm rot="16200000">
              <a:off x="4067" y="2612"/>
              <a:ext cx="424" cy="66"/>
            </a:xfrm>
            <a:prstGeom prst="rect">
              <a:avLst/>
            </a:prstGeom>
            <a:noFill/>
            <a:ln w="9525">
              <a:noFill/>
              <a:miter lim="800000"/>
              <a:headEnd/>
              <a:tailEnd/>
            </a:ln>
            <a:effectLst/>
          </p:spPr>
          <p:txBody>
            <a:bodyPr vert="eaVert" wrap="none" lIns="90000" tIns="46800" rIns="90000" bIns="46800">
              <a:prstTxWarp prst="textNoShape">
                <a:avLst/>
              </a:prstTxWarp>
              <a:spAutoFit/>
            </a:bodyPr>
            <a:lstStyle/>
            <a:p>
              <a:pPr algn="l" defTabSz="829452" eaLnBrk="1" fontAlgn="auto" hangingPunct="1">
                <a:spcBef>
                  <a:spcPts val="0"/>
                </a:spcBef>
                <a:spcAft>
                  <a:spcPts val="0"/>
                </a:spcAft>
              </a:pPr>
              <a:endParaRPr lang="es-ES" sz="1100" b="1" dirty="0">
                <a:solidFill>
                  <a:prstClr val="black"/>
                </a:solidFill>
                <a:latin typeface="Calibri"/>
              </a:endParaRPr>
            </a:p>
          </p:txBody>
        </p:sp>
        <p:sp>
          <p:nvSpPr>
            <p:cNvPr id="1547319" name="Line 55"/>
            <p:cNvSpPr>
              <a:spLocks noChangeShapeType="1"/>
            </p:cNvSpPr>
            <p:nvPr/>
          </p:nvSpPr>
          <p:spPr bwMode="auto">
            <a:xfrm>
              <a:off x="4837"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20" name="Line 56"/>
            <p:cNvSpPr>
              <a:spLocks noChangeShapeType="1"/>
            </p:cNvSpPr>
            <p:nvPr/>
          </p:nvSpPr>
          <p:spPr bwMode="auto">
            <a:xfrm>
              <a:off x="5109"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21" name="Text Box 57"/>
            <p:cNvSpPr txBox="1">
              <a:spLocks noChangeArrowheads="1"/>
            </p:cNvSpPr>
            <p:nvPr/>
          </p:nvSpPr>
          <p:spPr bwMode="auto">
            <a:xfrm rot="16200000">
              <a:off x="4702" y="2610"/>
              <a:ext cx="424" cy="66"/>
            </a:xfrm>
            <a:prstGeom prst="rect">
              <a:avLst/>
            </a:prstGeom>
            <a:noFill/>
            <a:ln w="9525">
              <a:noFill/>
              <a:miter lim="800000"/>
              <a:headEnd/>
              <a:tailEnd/>
            </a:ln>
            <a:effectLst/>
          </p:spPr>
          <p:txBody>
            <a:bodyPr vert="eaVert" wrap="none" lIns="90000" tIns="46800" rIns="90000" bIns="46800">
              <a:prstTxWarp prst="textNoShape">
                <a:avLst/>
              </a:prstTxWarp>
              <a:spAutoFit/>
            </a:bodyPr>
            <a:lstStyle/>
            <a:p>
              <a:pPr algn="l" defTabSz="829452" eaLnBrk="1" fontAlgn="auto" hangingPunct="1">
                <a:spcBef>
                  <a:spcPts val="0"/>
                </a:spcBef>
                <a:spcAft>
                  <a:spcPts val="0"/>
                </a:spcAft>
              </a:pPr>
              <a:endParaRPr lang="es-ES" sz="1100" b="1" dirty="0">
                <a:solidFill>
                  <a:prstClr val="black"/>
                </a:solidFill>
                <a:latin typeface="Calibri"/>
              </a:endParaRPr>
            </a:p>
          </p:txBody>
        </p:sp>
        <p:sp>
          <p:nvSpPr>
            <p:cNvPr id="1547322" name="Line 58"/>
            <p:cNvSpPr>
              <a:spLocks noChangeShapeType="1"/>
            </p:cNvSpPr>
            <p:nvPr/>
          </p:nvSpPr>
          <p:spPr bwMode="auto">
            <a:xfrm>
              <a:off x="5835" y="2198"/>
              <a:ext cx="0" cy="501"/>
            </a:xfrm>
            <a:prstGeom prst="line">
              <a:avLst/>
            </a:prstGeom>
            <a:noFill/>
            <a:ln w="19050">
              <a:solidFill>
                <a:schemeClr val="tx1"/>
              </a:solidFill>
              <a:round/>
              <a:headEnd/>
              <a:tailEnd type="triangle" w="med" len="med"/>
            </a:ln>
            <a:effectLst/>
          </p:spPr>
          <p:txBody>
            <a:bodyPr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23" name="Line 59"/>
            <p:cNvSpPr>
              <a:spLocks noChangeShapeType="1"/>
            </p:cNvSpPr>
            <p:nvPr/>
          </p:nvSpPr>
          <p:spPr bwMode="auto">
            <a:xfrm>
              <a:off x="6107" y="2200"/>
              <a:ext cx="0" cy="499"/>
            </a:xfrm>
            <a:prstGeom prst="line">
              <a:avLst/>
            </a:prstGeom>
            <a:noFill/>
            <a:ln w="19050">
              <a:solidFill>
                <a:schemeClr val="tx1"/>
              </a:solidFill>
              <a:round/>
              <a:headEnd type="triangle" w="med" len="med"/>
              <a:tailEnd/>
            </a:ln>
            <a:effectLst/>
          </p:spPr>
          <p:txBody>
            <a:bodyPr wrap="none" lIns="90000" tIns="46800" rIns="90000" bIns="46800">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47324" name="Text Box 60"/>
            <p:cNvSpPr txBox="1">
              <a:spLocks noChangeArrowheads="1"/>
            </p:cNvSpPr>
            <p:nvPr/>
          </p:nvSpPr>
          <p:spPr bwMode="auto">
            <a:xfrm rot="16200000">
              <a:off x="5700" y="2607"/>
              <a:ext cx="424" cy="66"/>
            </a:xfrm>
            <a:prstGeom prst="rect">
              <a:avLst/>
            </a:prstGeom>
            <a:noFill/>
            <a:ln w="9525">
              <a:noFill/>
              <a:miter lim="800000"/>
              <a:headEnd/>
              <a:tailEnd/>
            </a:ln>
            <a:effectLst/>
          </p:spPr>
          <p:txBody>
            <a:bodyPr vert="eaVert" wrap="none" lIns="90000" tIns="46800" rIns="90000" bIns="46800">
              <a:prstTxWarp prst="textNoShape">
                <a:avLst/>
              </a:prstTxWarp>
              <a:spAutoFit/>
            </a:bodyPr>
            <a:lstStyle/>
            <a:p>
              <a:pPr algn="l" defTabSz="829452" eaLnBrk="1" fontAlgn="auto" hangingPunct="1">
                <a:spcBef>
                  <a:spcPts val="0"/>
                </a:spcBef>
                <a:spcAft>
                  <a:spcPts val="0"/>
                </a:spcAft>
              </a:pPr>
              <a:endParaRPr lang="es-ES" sz="1100" b="1" dirty="0">
                <a:solidFill>
                  <a:prstClr val="black"/>
                </a:solidFill>
                <a:latin typeface="Calibri"/>
              </a:endParaRPr>
            </a:p>
          </p:txBody>
        </p:sp>
        <p:sp>
          <p:nvSpPr>
            <p:cNvPr id="1547325" name="Text Box 61"/>
            <p:cNvSpPr txBox="1">
              <a:spLocks noChangeArrowheads="1"/>
            </p:cNvSpPr>
            <p:nvPr/>
          </p:nvSpPr>
          <p:spPr bwMode="auto">
            <a:xfrm>
              <a:off x="5373" y="2190"/>
              <a:ext cx="285" cy="579"/>
            </a:xfrm>
            <a:prstGeom prst="rect">
              <a:avLst/>
            </a:prstGeom>
            <a:noFill/>
            <a:ln w="9525">
              <a:noFill/>
              <a:miter lim="800000"/>
              <a:headEnd/>
              <a:tailEnd/>
            </a:ln>
            <a:effectLst/>
          </p:spPr>
          <p:txBody>
            <a:bodyPr wrap="none" lIns="90000" tIns="46800" rIns="90000" bIns="46800">
              <a:prstTxWarp prst="textNoShape">
                <a:avLst/>
              </a:prstTxWarp>
              <a:spAutoFit/>
            </a:bodyPr>
            <a:lstStyle/>
            <a:p>
              <a:pPr algn="l" defTabSz="829452" eaLnBrk="1" fontAlgn="auto" hangingPunct="1">
                <a:spcBef>
                  <a:spcPts val="0"/>
                </a:spcBef>
                <a:spcAft>
                  <a:spcPts val="0"/>
                </a:spcAft>
              </a:pPr>
              <a:r>
                <a:rPr lang="es-ES" sz="2500" b="1" dirty="0">
                  <a:solidFill>
                    <a:prstClr val="black"/>
                  </a:solidFill>
                  <a:latin typeface="Calibri"/>
                </a:rPr>
                <a:t>…</a:t>
              </a:r>
            </a:p>
          </p:txBody>
        </p:sp>
      </p:grpSp>
    </p:spTree>
    <p:extLst>
      <p:ext uri="{BB962C8B-B14F-4D97-AF65-F5344CB8AC3E}">
        <p14:creationId xmlns:p14="http://schemas.microsoft.com/office/powerpoint/2010/main" val="112144915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strVal val="#ppt_w*0.70"/>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Effect transition="in" filter="fade">
                                      <p:cBhvr>
                                        <p:cTn id="16" dur="1000"/>
                                        <p:tgtEl>
                                          <p:spTgt spid="2"/>
                                        </p:tgtEl>
                                      </p:cBhvr>
                                    </p:animEffect>
                                  </p:childTnLst>
                                </p:cTn>
                              </p:par>
                            </p:childTnLst>
                          </p:cTn>
                        </p:par>
                        <p:par>
                          <p:cTn id="17" fill="hold">
                            <p:stCondLst>
                              <p:cond delay="1000"/>
                            </p:stCondLst>
                            <p:childTnLst>
                              <p:par>
                                <p:cTn id="18" presetID="55"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strVal val="#ppt_w*0.70"/>
                                          </p:val>
                                        </p:tav>
                                        <p:tav tm="100000">
                                          <p:val>
                                            <p:strVal val="#ppt_w"/>
                                          </p:val>
                                        </p:tav>
                                      </p:tavLst>
                                    </p:anim>
                                    <p:anim calcmode="lin" valueType="num">
                                      <p:cBhvr>
                                        <p:cTn id="21" dur="1000" fill="hold"/>
                                        <p:tgtEl>
                                          <p:spTgt spid="9"/>
                                        </p:tgtEl>
                                        <p:attrNameLst>
                                          <p:attrName>ppt_h</p:attrName>
                                        </p:attrNameLst>
                                      </p:cBhvr>
                                      <p:tavLst>
                                        <p:tav tm="0">
                                          <p:val>
                                            <p:strVal val="#ppt_h"/>
                                          </p:val>
                                        </p:tav>
                                        <p:tav tm="100000">
                                          <p:val>
                                            <p:strVal val="#ppt_h"/>
                                          </p:val>
                                        </p:tav>
                                      </p:tavLst>
                                    </p:anim>
                                    <p:animEffect transition="in" filter="fade">
                                      <p:cBhvr>
                                        <p:cTn id="22" dur="1000"/>
                                        <p:tgtEl>
                                          <p:spTgt spid="9"/>
                                        </p:tgtEl>
                                      </p:cBhvr>
                                    </p:animEffect>
                                  </p:childTnLst>
                                </p:cTn>
                              </p:par>
                            </p:childTnLst>
                          </p:cTn>
                        </p:par>
                        <p:par>
                          <p:cTn id="23" fill="hold">
                            <p:stCondLst>
                              <p:cond delay="2000"/>
                            </p:stCondLst>
                            <p:childTnLst>
                              <p:par>
                                <p:cTn id="24" presetID="55" presetClass="entr" presetSubtype="0" fill="hold" nodeType="afterEffect">
                                  <p:stCondLst>
                                    <p:cond delay="50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strVal val="#ppt_w*0.70"/>
                                          </p:val>
                                        </p:tav>
                                        <p:tav tm="100000">
                                          <p:val>
                                            <p:strVal val="#ppt_w"/>
                                          </p:val>
                                        </p:tav>
                                      </p:tavLst>
                                    </p:anim>
                                    <p:anim calcmode="lin" valueType="num">
                                      <p:cBhvr>
                                        <p:cTn id="27" dur="1000" fill="hold"/>
                                        <p:tgtEl>
                                          <p:spTgt spid="8"/>
                                        </p:tgtEl>
                                        <p:attrNameLst>
                                          <p:attrName>ppt_h</p:attrName>
                                        </p:attrNameLst>
                                      </p:cBhvr>
                                      <p:tavLst>
                                        <p:tav tm="0">
                                          <p:val>
                                            <p:strVal val="#ppt_h"/>
                                          </p:val>
                                        </p:tav>
                                        <p:tav tm="100000">
                                          <p:val>
                                            <p:strVal val="#ppt_h"/>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ppt_w</p:attrName>
                                        </p:attrNameLst>
                                      </p:cBhvr>
                                      <p:tavLst>
                                        <p:tav tm="0">
                                          <p:val>
                                            <p:strVal val="#ppt_w*0.70"/>
                                          </p:val>
                                        </p:tav>
                                        <p:tav tm="100000">
                                          <p:val>
                                            <p:strVal val="#ppt_w"/>
                                          </p:val>
                                        </p:tav>
                                      </p:tavLst>
                                    </p:anim>
                                    <p:anim calcmode="lin" valueType="num">
                                      <p:cBhvr>
                                        <p:cTn id="34" dur="1000" fill="hold"/>
                                        <p:tgtEl>
                                          <p:spTgt spid="7"/>
                                        </p:tgtEl>
                                        <p:attrNameLst>
                                          <p:attrName>ppt_h</p:attrName>
                                        </p:attrNameLst>
                                      </p:cBhvr>
                                      <p:tavLst>
                                        <p:tav tm="0">
                                          <p:val>
                                            <p:strVal val="#ppt_h"/>
                                          </p:val>
                                        </p:tav>
                                        <p:tav tm="100000">
                                          <p:val>
                                            <p:strVal val="#ppt_h"/>
                                          </p:val>
                                        </p:tav>
                                      </p:tavLst>
                                    </p:anim>
                                    <p:animEffect transition="in" filter="fade">
                                      <p:cBhvr>
                                        <p:cTn id="35" dur="10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547268"/>
                                        </p:tgtEl>
                                        <p:attrNameLst>
                                          <p:attrName>style.visibility</p:attrName>
                                        </p:attrNameLst>
                                      </p:cBhvr>
                                      <p:to>
                                        <p:strVal val="visible"/>
                                      </p:to>
                                    </p:set>
                                    <p:anim calcmode="lin" valueType="num">
                                      <p:cBhvr>
                                        <p:cTn id="40" dur="1000" fill="hold"/>
                                        <p:tgtEl>
                                          <p:spTgt spid="1547268"/>
                                        </p:tgtEl>
                                        <p:attrNameLst>
                                          <p:attrName>ppt_w</p:attrName>
                                        </p:attrNameLst>
                                      </p:cBhvr>
                                      <p:tavLst>
                                        <p:tav tm="0">
                                          <p:val>
                                            <p:strVal val="#ppt_w*0.70"/>
                                          </p:val>
                                        </p:tav>
                                        <p:tav tm="100000">
                                          <p:val>
                                            <p:strVal val="#ppt_w"/>
                                          </p:val>
                                        </p:tav>
                                      </p:tavLst>
                                    </p:anim>
                                    <p:anim calcmode="lin" valueType="num">
                                      <p:cBhvr>
                                        <p:cTn id="41" dur="1000" fill="hold"/>
                                        <p:tgtEl>
                                          <p:spTgt spid="1547268"/>
                                        </p:tgtEl>
                                        <p:attrNameLst>
                                          <p:attrName>ppt_h</p:attrName>
                                        </p:attrNameLst>
                                      </p:cBhvr>
                                      <p:tavLst>
                                        <p:tav tm="0">
                                          <p:val>
                                            <p:strVal val="#ppt_h"/>
                                          </p:val>
                                        </p:tav>
                                        <p:tav tm="100000">
                                          <p:val>
                                            <p:strVal val="#ppt_h"/>
                                          </p:val>
                                        </p:tav>
                                      </p:tavLst>
                                    </p:anim>
                                    <p:animEffect transition="in" filter="fade">
                                      <p:cBhvr>
                                        <p:cTn id="42" dur="1000"/>
                                        <p:tgtEl>
                                          <p:spTgt spid="1547268"/>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strVal val="#ppt_w*0.70"/>
                                          </p:val>
                                        </p:tav>
                                        <p:tav tm="100000">
                                          <p:val>
                                            <p:strVal val="#ppt_w"/>
                                          </p:val>
                                        </p:tav>
                                      </p:tavLst>
                                    </p:anim>
                                    <p:anim calcmode="lin" valueType="num">
                                      <p:cBhvr>
                                        <p:cTn id="48" dur="1000" fill="hold"/>
                                        <p:tgtEl>
                                          <p:spTgt spid="11"/>
                                        </p:tgtEl>
                                        <p:attrNameLst>
                                          <p:attrName>ppt_h</p:attrName>
                                        </p:attrNameLst>
                                      </p:cBhvr>
                                      <p:tavLst>
                                        <p:tav tm="0">
                                          <p:val>
                                            <p:strVal val="#ppt_h"/>
                                          </p:val>
                                        </p:tav>
                                        <p:tav tm="100000">
                                          <p:val>
                                            <p:strVal val="#ppt_h"/>
                                          </p:val>
                                        </p:tav>
                                      </p:tavLst>
                                    </p:anim>
                                    <p:animEffect transition="in" filter="fade">
                                      <p:cBhvr>
                                        <p:cTn id="4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726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0"/>
            <a:ext cx="8229600" cy="1143000"/>
          </a:xfrm>
        </p:spPr>
        <p:txBody>
          <a:bodyPr/>
          <a:lstStyle/>
          <a:p>
            <a:r>
              <a:rPr lang="en-US" dirty="0" smtClean="0"/>
              <a:t>System Interfaces</a:t>
            </a:r>
            <a:endParaRPr lang="en-US" dirty="0"/>
          </a:p>
        </p:txBody>
      </p:sp>
    </p:spTree>
    <p:extLst>
      <p:ext uri="{BB962C8B-B14F-4D97-AF65-F5344CB8AC3E}">
        <p14:creationId xmlns:p14="http://schemas.microsoft.com/office/powerpoint/2010/main" val="256979312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Systems and Interfaces</a:t>
            </a:r>
            <a:endParaRPr lang="en-US" dirty="0"/>
          </a:p>
        </p:txBody>
      </p:sp>
      <p:sp>
        <p:nvSpPr>
          <p:cNvPr id="7" name="Content Placeholder 6"/>
          <p:cNvSpPr>
            <a:spLocks noGrp="1"/>
          </p:cNvSpPr>
          <p:nvPr>
            <p:ph idx="1"/>
          </p:nvPr>
        </p:nvSpPr>
        <p:spPr/>
        <p:txBody>
          <a:bodyPr>
            <a:normAutofit/>
          </a:bodyPr>
          <a:lstStyle/>
          <a:p>
            <a:r>
              <a:rPr lang="en-US" sz="2400" dirty="0" smtClean="0"/>
              <a:t>Look at how systems interact and interface with network</a:t>
            </a:r>
          </a:p>
          <a:p>
            <a:endParaRPr lang="en-US" sz="2400" dirty="0" smtClean="0"/>
          </a:p>
          <a:p>
            <a:r>
              <a:rPr lang="en-US" sz="2400" dirty="0" smtClean="0"/>
              <a:t>Types of multi-processors</a:t>
            </a:r>
          </a:p>
          <a:p>
            <a:pPr lvl="1"/>
            <a:r>
              <a:rPr lang="en-US" sz="2000" dirty="0" smtClean="0"/>
              <a:t>Shared-memory</a:t>
            </a:r>
          </a:p>
          <a:p>
            <a:pPr lvl="2"/>
            <a:r>
              <a:rPr lang="en-US" sz="2000" dirty="0" smtClean="0"/>
              <a:t>From high end servers to embedded products</a:t>
            </a:r>
          </a:p>
          <a:p>
            <a:pPr lvl="1"/>
            <a:r>
              <a:rPr lang="en-US" sz="2000" dirty="0" smtClean="0"/>
              <a:t>Message passing</a:t>
            </a:r>
          </a:p>
          <a:p>
            <a:pPr lvl="2"/>
            <a:r>
              <a:rPr lang="en-US" sz="2000" dirty="0" smtClean="0"/>
              <a:t>Multiprocessor System on Chip (</a:t>
            </a:r>
            <a:r>
              <a:rPr lang="en-US" sz="2000" dirty="0" err="1" smtClean="0"/>
              <a:t>MPSoC</a:t>
            </a:r>
            <a:r>
              <a:rPr lang="en-US" sz="2000" dirty="0" smtClean="0"/>
              <a:t>)</a:t>
            </a:r>
          </a:p>
          <a:p>
            <a:pPr lvl="3"/>
            <a:r>
              <a:rPr lang="en-US" sz="2000" dirty="0" smtClean="0"/>
              <a:t>Mobile consumer market</a:t>
            </a:r>
          </a:p>
          <a:p>
            <a:pPr lvl="2"/>
            <a:r>
              <a:rPr lang="en-US" sz="2000" dirty="0" smtClean="0"/>
              <a:t>Clusters</a:t>
            </a:r>
          </a:p>
          <a:p>
            <a:pPr lvl="1"/>
            <a:endParaRPr lang="en-US" sz="2000" dirty="0" smtClean="0"/>
          </a:p>
          <a:p>
            <a:r>
              <a:rPr lang="en-US" sz="2400" dirty="0" smtClean="0"/>
              <a:t>We focus on on-chip networks for shared-memory multi-core</a:t>
            </a:r>
            <a:endParaRPr lang="en-US" sz="2400" dirty="0"/>
          </a:p>
        </p:txBody>
      </p:sp>
    </p:spTree>
    <p:extLst>
      <p:ext uri="{BB962C8B-B14F-4D97-AF65-F5344CB8AC3E}">
        <p14:creationId xmlns:p14="http://schemas.microsoft.com/office/powerpoint/2010/main" val="358296181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Memory CMP Architecture</a:t>
            </a:r>
            <a:endParaRPr lang="en-US" dirty="0"/>
          </a:p>
        </p:txBody>
      </p:sp>
      <p:sp>
        <p:nvSpPr>
          <p:cNvPr id="6" name="Rectangle 5"/>
          <p:cNvSpPr/>
          <p:nvPr/>
        </p:nvSpPr>
        <p:spPr>
          <a:xfrm>
            <a:off x="5334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0668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6002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1336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6670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2004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7338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267200" y="1752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334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0668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16002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1336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6670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2004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7338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267200" y="2286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5334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10668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16002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1336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26670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32004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37338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4267200" y="2819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5334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10668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16002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21336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6670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32004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37338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4267200" y="33528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5334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10668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16002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21336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26670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32004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37338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4267200" y="38862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5334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0668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16002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21336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26670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32004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37338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4267200" y="44196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5334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10668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16002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21336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26670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2004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37338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4267200" y="49530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5334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10668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16002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21336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26670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32004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37338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4267200" y="5486400"/>
            <a:ext cx="457200" cy="457200"/>
          </a:xfrm>
          <a:prstGeom prst="rect">
            <a:avLst/>
          </a:prstGeom>
          <a:solidFill>
            <a:schemeClr val="accent1">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5715000" y="1495154"/>
            <a:ext cx="2590800" cy="26670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71" name="Rectangle 70"/>
          <p:cNvSpPr/>
          <p:nvPr/>
        </p:nvSpPr>
        <p:spPr>
          <a:xfrm>
            <a:off x="5791200" y="1609454"/>
            <a:ext cx="1371600" cy="8763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Core</a:t>
            </a:r>
            <a:endParaRPr lang="en-US" sz="2000" dirty="0">
              <a:solidFill>
                <a:srgbClr val="000000"/>
              </a:solidFill>
            </a:endParaRPr>
          </a:p>
        </p:txBody>
      </p:sp>
      <p:sp>
        <p:nvSpPr>
          <p:cNvPr id="72" name="Rectangle 71"/>
          <p:cNvSpPr/>
          <p:nvPr/>
        </p:nvSpPr>
        <p:spPr>
          <a:xfrm>
            <a:off x="7239000" y="1609454"/>
            <a:ext cx="990600" cy="8763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L1 I/D Cache</a:t>
            </a:r>
            <a:endParaRPr lang="en-US" sz="2000" dirty="0">
              <a:solidFill>
                <a:srgbClr val="000000"/>
              </a:solidFill>
            </a:endParaRPr>
          </a:p>
        </p:txBody>
      </p:sp>
      <p:sp>
        <p:nvSpPr>
          <p:cNvPr id="73" name="Rectangle 72"/>
          <p:cNvSpPr/>
          <p:nvPr/>
        </p:nvSpPr>
        <p:spPr>
          <a:xfrm>
            <a:off x="5791200" y="2638154"/>
            <a:ext cx="1524000" cy="1447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dirty="0" smtClean="0">
                <a:solidFill>
                  <a:srgbClr val="000000"/>
                </a:solidFill>
              </a:rPr>
              <a:t>L2 Cache</a:t>
            </a:r>
            <a:endParaRPr lang="en-US" sz="2000" dirty="0">
              <a:solidFill>
                <a:srgbClr val="000000"/>
              </a:solidFill>
            </a:endParaRPr>
          </a:p>
        </p:txBody>
      </p:sp>
      <p:sp>
        <p:nvSpPr>
          <p:cNvPr id="74" name="Rectangle 73"/>
          <p:cNvSpPr/>
          <p:nvPr/>
        </p:nvSpPr>
        <p:spPr>
          <a:xfrm>
            <a:off x="7391400" y="2638154"/>
            <a:ext cx="838200" cy="1447800"/>
          </a:xfrm>
          <a:prstGeom prst="rect">
            <a:avLst/>
          </a:prstGeom>
          <a:noFill/>
          <a:ln w="31750"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800" dirty="0" smtClean="0">
                <a:solidFill>
                  <a:srgbClr val="000000"/>
                </a:solidFill>
              </a:rPr>
              <a:t>Router</a:t>
            </a:r>
            <a:endParaRPr lang="en-US" sz="2000" dirty="0">
              <a:solidFill>
                <a:srgbClr val="000000"/>
              </a:solidFill>
            </a:endParaRPr>
          </a:p>
        </p:txBody>
      </p:sp>
      <p:sp>
        <p:nvSpPr>
          <p:cNvPr id="75" name="Rectangle 74"/>
          <p:cNvSpPr/>
          <p:nvPr/>
        </p:nvSpPr>
        <p:spPr>
          <a:xfrm>
            <a:off x="5867400" y="2981054"/>
            <a:ext cx="533400" cy="8001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rPr>
              <a:t>Tags</a:t>
            </a:r>
            <a:endParaRPr lang="en-US" sz="1400" dirty="0">
              <a:solidFill>
                <a:srgbClr val="000000"/>
              </a:solidFill>
            </a:endParaRPr>
          </a:p>
        </p:txBody>
      </p:sp>
      <p:sp>
        <p:nvSpPr>
          <p:cNvPr id="76" name="Rectangle 75"/>
          <p:cNvSpPr/>
          <p:nvPr/>
        </p:nvSpPr>
        <p:spPr>
          <a:xfrm>
            <a:off x="6477000" y="2981054"/>
            <a:ext cx="762000" cy="8001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rPr>
              <a:t>Data</a:t>
            </a:r>
            <a:endParaRPr lang="en-US" sz="1400" dirty="0">
              <a:solidFill>
                <a:srgbClr val="000000"/>
              </a:solidFill>
            </a:endParaRPr>
          </a:p>
        </p:txBody>
      </p:sp>
      <p:sp>
        <p:nvSpPr>
          <p:cNvPr id="77" name="Rectangle 76"/>
          <p:cNvSpPr/>
          <p:nvPr/>
        </p:nvSpPr>
        <p:spPr>
          <a:xfrm>
            <a:off x="5867400" y="3819254"/>
            <a:ext cx="1371600" cy="2286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rPr>
              <a:t>Controller</a:t>
            </a:r>
            <a:endParaRPr lang="en-US" sz="1400" dirty="0">
              <a:solidFill>
                <a:srgbClr val="000000"/>
              </a:solidFill>
            </a:endParaRPr>
          </a:p>
        </p:txBody>
      </p:sp>
      <p:grpSp>
        <p:nvGrpSpPr>
          <p:cNvPr id="3" name="Group 77"/>
          <p:cNvGrpSpPr/>
          <p:nvPr/>
        </p:nvGrpSpPr>
        <p:grpSpPr>
          <a:xfrm>
            <a:off x="7452360" y="2981054"/>
            <a:ext cx="243840" cy="77787"/>
            <a:chOff x="6477000" y="4875212"/>
            <a:chExt cx="1143000" cy="382589"/>
          </a:xfrm>
          <a:effectLst/>
        </p:grpSpPr>
        <p:sp>
          <p:nvSpPr>
            <p:cNvPr id="79" name="Rectangle 78"/>
            <p:cNvSpPr/>
            <p:nvPr/>
          </p:nvSpPr>
          <p:spPr>
            <a:xfrm>
              <a:off x="73914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80" name="Rectangle 79"/>
            <p:cNvSpPr/>
            <p:nvPr/>
          </p:nvSpPr>
          <p:spPr>
            <a:xfrm>
              <a:off x="67056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cxnSp>
          <p:nvCxnSpPr>
            <p:cNvPr id="81" name="Straight Connector 80"/>
            <p:cNvCxnSpPr/>
            <p:nvPr/>
          </p:nvCxnSpPr>
          <p:spPr>
            <a:xfrm rot="10800000">
              <a:off x="6477000" y="4875212"/>
              <a:ext cx="228600" cy="1588"/>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rot="10800000" flipV="1">
              <a:off x="6477000" y="5257798"/>
              <a:ext cx="228600" cy="1"/>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3" name="Rectangle 82"/>
            <p:cNvSpPr/>
            <p:nvPr/>
          </p:nvSpPr>
          <p:spPr>
            <a:xfrm>
              <a:off x="6934200" y="4876801"/>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84" name="Rectangle 83"/>
            <p:cNvSpPr/>
            <p:nvPr/>
          </p:nvSpPr>
          <p:spPr>
            <a:xfrm>
              <a:off x="71628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grpSp>
      <p:grpSp>
        <p:nvGrpSpPr>
          <p:cNvPr id="4" name="Group 84"/>
          <p:cNvGrpSpPr/>
          <p:nvPr/>
        </p:nvGrpSpPr>
        <p:grpSpPr>
          <a:xfrm>
            <a:off x="7452360" y="3133454"/>
            <a:ext cx="243840" cy="77787"/>
            <a:chOff x="6477000" y="4875212"/>
            <a:chExt cx="1143000" cy="382589"/>
          </a:xfrm>
          <a:effectLst/>
        </p:grpSpPr>
        <p:sp>
          <p:nvSpPr>
            <p:cNvPr id="86" name="Rectangle 85"/>
            <p:cNvSpPr/>
            <p:nvPr/>
          </p:nvSpPr>
          <p:spPr>
            <a:xfrm>
              <a:off x="73914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87" name="Rectangle 86"/>
            <p:cNvSpPr/>
            <p:nvPr/>
          </p:nvSpPr>
          <p:spPr>
            <a:xfrm>
              <a:off x="67056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cxnSp>
          <p:nvCxnSpPr>
            <p:cNvPr id="88" name="Straight Connector 87"/>
            <p:cNvCxnSpPr/>
            <p:nvPr/>
          </p:nvCxnSpPr>
          <p:spPr>
            <a:xfrm rot="10800000">
              <a:off x="6477000" y="4875212"/>
              <a:ext cx="228600" cy="1588"/>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rot="10800000" flipV="1">
              <a:off x="6477000" y="5257798"/>
              <a:ext cx="228600" cy="1"/>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90" name="Rectangle 89"/>
            <p:cNvSpPr/>
            <p:nvPr/>
          </p:nvSpPr>
          <p:spPr>
            <a:xfrm>
              <a:off x="6934200" y="4876801"/>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91" name="Rectangle 90"/>
            <p:cNvSpPr/>
            <p:nvPr/>
          </p:nvSpPr>
          <p:spPr>
            <a:xfrm>
              <a:off x="71628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grpSp>
      <p:grpSp>
        <p:nvGrpSpPr>
          <p:cNvPr id="5" name="Group 91"/>
          <p:cNvGrpSpPr/>
          <p:nvPr/>
        </p:nvGrpSpPr>
        <p:grpSpPr>
          <a:xfrm>
            <a:off x="7452360" y="3285854"/>
            <a:ext cx="243840" cy="77787"/>
            <a:chOff x="6477000" y="4875212"/>
            <a:chExt cx="1143000" cy="382589"/>
          </a:xfrm>
          <a:effectLst/>
        </p:grpSpPr>
        <p:sp>
          <p:nvSpPr>
            <p:cNvPr id="93" name="Rectangle 92"/>
            <p:cNvSpPr/>
            <p:nvPr/>
          </p:nvSpPr>
          <p:spPr>
            <a:xfrm>
              <a:off x="73914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94" name="Rectangle 93"/>
            <p:cNvSpPr/>
            <p:nvPr/>
          </p:nvSpPr>
          <p:spPr>
            <a:xfrm>
              <a:off x="67056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cxnSp>
          <p:nvCxnSpPr>
            <p:cNvPr id="95" name="Straight Connector 94"/>
            <p:cNvCxnSpPr/>
            <p:nvPr/>
          </p:nvCxnSpPr>
          <p:spPr>
            <a:xfrm rot="10800000">
              <a:off x="6477000" y="4875212"/>
              <a:ext cx="228600" cy="1588"/>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rot="10800000" flipV="1">
              <a:off x="6477000" y="5257798"/>
              <a:ext cx="228600" cy="1"/>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97" name="Rectangle 96"/>
            <p:cNvSpPr/>
            <p:nvPr/>
          </p:nvSpPr>
          <p:spPr>
            <a:xfrm>
              <a:off x="6934200" y="4876801"/>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98" name="Rectangle 97"/>
            <p:cNvSpPr/>
            <p:nvPr/>
          </p:nvSpPr>
          <p:spPr>
            <a:xfrm>
              <a:off x="71628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grpSp>
      <p:grpSp>
        <p:nvGrpSpPr>
          <p:cNvPr id="78" name="Group 98"/>
          <p:cNvGrpSpPr/>
          <p:nvPr/>
        </p:nvGrpSpPr>
        <p:grpSpPr>
          <a:xfrm>
            <a:off x="7452360" y="3438252"/>
            <a:ext cx="243840" cy="77787"/>
            <a:chOff x="6477000" y="4875212"/>
            <a:chExt cx="1143000" cy="382589"/>
          </a:xfrm>
          <a:effectLst/>
        </p:grpSpPr>
        <p:sp>
          <p:nvSpPr>
            <p:cNvPr id="100" name="Rectangle 99"/>
            <p:cNvSpPr/>
            <p:nvPr/>
          </p:nvSpPr>
          <p:spPr>
            <a:xfrm>
              <a:off x="73914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101" name="Rectangle 100"/>
            <p:cNvSpPr/>
            <p:nvPr/>
          </p:nvSpPr>
          <p:spPr>
            <a:xfrm>
              <a:off x="67056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cxnSp>
          <p:nvCxnSpPr>
            <p:cNvPr id="102" name="Straight Connector 101"/>
            <p:cNvCxnSpPr/>
            <p:nvPr/>
          </p:nvCxnSpPr>
          <p:spPr>
            <a:xfrm rot="10800000">
              <a:off x="6477000" y="4875212"/>
              <a:ext cx="228600" cy="1588"/>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rot="10800000" flipV="1">
              <a:off x="6477000" y="5257798"/>
              <a:ext cx="228600" cy="1"/>
            </a:xfrm>
            <a:prstGeom prst="line">
              <a:avLst/>
            </a:prstGeom>
            <a:ln w="9525"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04" name="Rectangle 103"/>
            <p:cNvSpPr/>
            <p:nvPr/>
          </p:nvSpPr>
          <p:spPr>
            <a:xfrm>
              <a:off x="6934200" y="4876801"/>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sp>
          <p:nvSpPr>
            <p:cNvPr id="105" name="Rectangle 104"/>
            <p:cNvSpPr/>
            <p:nvPr/>
          </p:nvSpPr>
          <p:spPr>
            <a:xfrm>
              <a:off x="7162800" y="4876800"/>
              <a:ext cx="228600" cy="381000"/>
            </a:xfrm>
            <a:prstGeom prst="rect">
              <a:avLst/>
            </a:prstGeom>
            <a:noFill/>
            <a:ln w="952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sz="2000" baseline="-25000" dirty="0">
                <a:solidFill>
                  <a:srgbClr val="000000"/>
                </a:solidFill>
              </a:endParaRPr>
            </a:p>
          </p:txBody>
        </p:sp>
      </p:grpSp>
      <p:grpSp>
        <p:nvGrpSpPr>
          <p:cNvPr id="85" name="Group 105"/>
          <p:cNvGrpSpPr/>
          <p:nvPr/>
        </p:nvGrpSpPr>
        <p:grpSpPr>
          <a:xfrm>
            <a:off x="7772400" y="3055990"/>
            <a:ext cx="381000" cy="381000"/>
            <a:chOff x="5943600" y="4876800"/>
            <a:chExt cx="762000" cy="609600"/>
          </a:xfrm>
          <a:effectLst/>
        </p:grpSpPr>
        <p:cxnSp>
          <p:nvCxnSpPr>
            <p:cNvPr id="107" name="Straight Connector 106"/>
            <p:cNvCxnSpPr/>
            <p:nvPr/>
          </p:nvCxnSpPr>
          <p:spPr>
            <a:xfrm rot="16200000" flipH="1">
              <a:off x="6096000" y="4953000"/>
              <a:ext cx="457200" cy="457200"/>
            </a:xfrm>
            <a:prstGeom prst="line">
              <a:avLst/>
            </a:prstGeom>
            <a:ln w="9525"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rot="5400000" flipH="1" flipV="1">
              <a:off x="6096000" y="4953000"/>
              <a:ext cx="457200" cy="457200"/>
            </a:xfrm>
            <a:prstGeom prst="line">
              <a:avLst/>
            </a:prstGeom>
            <a:ln w="9525"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6553200" y="4953000"/>
              <a:ext cx="76200" cy="1588"/>
            </a:xfrm>
            <a:prstGeom prst="line">
              <a:avLst/>
            </a:prstGeom>
            <a:ln w="9525"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553200" y="5408612"/>
              <a:ext cx="76200" cy="1588"/>
            </a:xfrm>
            <a:prstGeom prst="line">
              <a:avLst/>
            </a:prstGeom>
            <a:ln w="9525"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019800" y="4953000"/>
              <a:ext cx="76200" cy="1588"/>
            </a:xfrm>
            <a:prstGeom prst="line">
              <a:avLst/>
            </a:prstGeom>
            <a:ln w="9525"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6019800" y="5408612"/>
              <a:ext cx="76200" cy="1588"/>
            </a:xfrm>
            <a:prstGeom prst="line">
              <a:avLst/>
            </a:prstGeom>
            <a:ln w="9525"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13" name="Rectangle 112"/>
            <p:cNvSpPr/>
            <p:nvPr/>
          </p:nvSpPr>
          <p:spPr>
            <a:xfrm>
              <a:off x="5943600" y="4876800"/>
              <a:ext cx="762000" cy="60960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grpSp>
      <p:sp>
        <p:nvSpPr>
          <p:cNvPr id="114" name="Rectangle 113"/>
          <p:cNvSpPr/>
          <p:nvPr/>
        </p:nvSpPr>
        <p:spPr>
          <a:xfrm>
            <a:off x="7429500" y="3590654"/>
            <a:ext cx="7620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rPr>
              <a:t>Logic</a:t>
            </a:r>
            <a:endParaRPr lang="en-US" sz="1400" dirty="0">
              <a:solidFill>
                <a:srgbClr val="000000"/>
              </a:solidFill>
            </a:endParaRPr>
          </a:p>
        </p:txBody>
      </p:sp>
      <p:cxnSp>
        <p:nvCxnSpPr>
          <p:cNvPr id="115" name="Straight Connector 114"/>
          <p:cNvCxnSpPr/>
          <p:nvPr/>
        </p:nvCxnSpPr>
        <p:spPr>
          <a:xfrm flipV="1">
            <a:off x="4724400" y="1495154"/>
            <a:ext cx="990600" cy="800100"/>
          </a:xfrm>
          <a:prstGeom prst="line">
            <a:avLst/>
          </a:prstGeom>
          <a:ln w="25400" cap="flat" cmpd="sng" algn="ctr">
            <a:solidFill>
              <a:srgbClr val="000000"/>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16200000" flipH="1">
            <a:off x="4514850" y="2962004"/>
            <a:ext cx="1409700" cy="990600"/>
          </a:xfrm>
          <a:prstGeom prst="line">
            <a:avLst/>
          </a:prstGeom>
          <a:ln w="25400" cap="flat" cmpd="sng" algn="ctr">
            <a:solidFill>
              <a:srgbClr val="000000"/>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92" name="TextBox 91"/>
          <p:cNvSpPr txBox="1"/>
          <p:nvPr/>
        </p:nvSpPr>
        <p:spPr>
          <a:xfrm>
            <a:off x="5118382" y="4335673"/>
            <a:ext cx="4025618" cy="1938992"/>
          </a:xfrm>
          <a:prstGeom prst="rect">
            <a:avLst/>
          </a:prstGeom>
          <a:noFill/>
        </p:spPr>
        <p:txBody>
          <a:bodyPr wrap="square" rtlCol="0">
            <a:spAutoFit/>
          </a:bodyPr>
          <a:lstStyle/>
          <a:p>
            <a:pPr algn="l"/>
            <a:r>
              <a:rPr lang="en-US" sz="2000" dirty="0" smtClean="0">
                <a:latin typeface="Calibri"/>
                <a:cs typeface="Calibri"/>
              </a:rPr>
              <a:t>L2: </a:t>
            </a:r>
          </a:p>
          <a:p>
            <a:pPr marL="342900" indent="-342900" algn="l">
              <a:buFont typeface="Arial" charset="0"/>
              <a:buChar char="•"/>
            </a:pPr>
            <a:r>
              <a:rPr lang="en-US" sz="2000" dirty="0" smtClean="0">
                <a:latin typeface="Calibri"/>
                <a:cs typeface="Calibri"/>
              </a:rPr>
              <a:t>Private or distributed shared cache</a:t>
            </a:r>
          </a:p>
          <a:p>
            <a:pPr marL="342900" indent="-342900" algn="l">
              <a:buFont typeface="Arial" charset="0"/>
              <a:buChar char="•"/>
            </a:pPr>
            <a:r>
              <a:rPr lang="en-US" sz="2000" dirty="0" smtClean="0">
                <a:latin typeface="Calibri"/>
                <a:cs typeface="Calibri"/>
              </a:rPr>
              <a:t>Centralized shared cache will have a different organization</a:t>
            </a:r>
          </a:p>
          <a:p>
            <a:pPr algn="l"/>
            <a:r>
              <a:rPr lang="en-US" sz="2000" dirty="0">
                <a:latin typeface="Calibri"/>
                <a:cs typeface="Calibri"/>
              </a:rPr>
              <a:t> </a:t>
            </a:r>
            <a:r>
              <a:rPr lang="en-US" sz="2000" dirty="0" smtClean="0">
                <a:latin typeface="Calibri"/>
                <a:cs typeface="Calibri"/>
              </a:rPr>
              <a:t>     A tile could be a core or L2 bank</a:t>
            </a:r>
            <a:endParaRPr lang="en-US" dirty="0">
              <a:latin typeface="Calibri"/>
              <a:cs typeface="Calibri"/>
            </a:endParaRPr>
          </a:p>
        </p:txBody>
      </p:sp>
    </p:spTree>
    <p:extLst>
      <p:ext uri="{BB962C8B-B14F-4D97-AF65-F5344CB8AC3E}">
        <p14:creationId xmlns:p14="http://schemas.microsoft.com/office/powerpoint/2010/main" val="630372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74"/>
                                        </p:tgtEl>
                                        <p:attrNameLst>
                                          <p:attrName>stroke.color</p:attrName>
                                        </p:attrNameLst>
                                      </p:cBhvr>
                                      <p:to>
                                        <a:srgbClr val="FF0000"/>
                                      </p:to>
                                    </p:animClr>
                                    <p:set>
                                      <p:cBhvr>
                                        <p:cTn id="7" dur="2000" fill="hold"/>
                                        <p:tgtEl>
                                          <p:spTgt spid="74"/>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Coherence Protocol on Network Performance</a:t>
            </a:r>
            <a:endParaRPr lang="en-US" dirty="0"/>
          </a:p>
        </p:txBody>
      </p:sp>
      <p:sp>
        <p:nvSpPr>
          <p:cNvPr id="3" name="Content Placeholder 2"/>
          <p:cNvSpPr>
            <a:spLocks noGrp="1"/>
          </p:cNvSpPr>
          <p:nvPr>
            <p:ph idx="1"/>
          </p:nvPr>
        </p:nvSpPr>
        <p:spPr>
          <a:xfrm>
            <a:off x="381000" y="1752600"/>
            <a:ext cx="8534400" cy="4343400"/>
          </a:xfrm>
        </p:spPr>
        <p:txBody>
          <a:bodyPr>
            <a:normAutofit/>
          </a:bodyPr>
          <a:lstStyle/>
          <a:p>
            <a:r>
              <a:rPr lang="en-US" sz="2400" dirty="0" smtClean="0"/>
              <a:t>Coherence protocol shapes communication needed by system</a:t>
            </a:r>
          </a:p>
          <a:p>
            <a:endParaRPr lang="en-US" sz="2400" dirty="0" smtClean="0"/>
          </a:p>
          <a:p>
            <a:r>
              <a:rPr lang="en-US" sz="2400" dirty="0" smtClean="0"/>
              <a:t>Single writer, multiple reader invariant</a:t>
            </a:r>
          </a:p>
          <a:p>
            <a:endParaRPr lang="en-US" sz="2400" dirty="0" smtClean="0"/>
          </a:p>
          <a:p>
            <a:r>
              <a:rPr lang="en-US" sz="2400" dirty="0" smtClean="0"/>
              <a:t>Requires: </a:t>
            </a:r>
          </a:p>
          <a:p>
            <a:pPr lvl="1"/>
            <a:r>
              <a:rPr lang="en-US" sz="2000" dirty="0" smtClean="0"/>
              <a:t>Data requests</a:t>
            </a:r>
          </a:p>
          <a:p>
            <a:pPr lvl="1"/>
            <a:r>
              <a:rPr lang="en-US" sz="2000" dirty="0" smtClean="0"/>
              <a:t>Data responses</a:t>
            </a:r>
          </a:p>
          <a:p>
            <a:pPr lvl="1"/>
            <a:r>
              <a:rPr lang="en-US" sz="2000" dirty="0" smtClean="0"/>
              <a:t>Coherence permissions</a:t>
            </a:r>
            <a:endParaRPr lang="en-US" sz="2000" dirty="0"/>
          </a:p>
        </p:txBody>
      </p:sp>
    </p:spTree>
    <p:extLst>
      <p:ext uri="{BB962C8B-B14F-4D97-AF65-F5344CB8AC3E}">
        <p14:creationId xmlns:p14="http://schemas.microsoft.com/office/powerpoint/2010/main" val="29380419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Broadcast vs. Directory</a:t>
            </a:r>
            <a:endParaRPr lang="en-US" dirty="0"/>
          </a:p>
        </p:txBody>
      </p:sp>
      <p:sp>
        <p:nvSpPr>
          <p:cNvPr id="6" name="Content Placeholder 5"/>
          <p:cNvSpPr>
            <a:spLocks noGrp="1"/>
          </p:cNvSpPr>
          <p:nvPr>
            <p:ph idx="1"/>
          </p:nvPr>
        </p:nvSpPr>
        <p:spPr>
          <a:xfrm>
            <a:off x="457200" y="5486400"/>
            <a:ext cx="8229600" cy="704295"/>
          </a:xfrm>
        </p:spPr>
        <p:txBody>
          <a:bodyPr/>
          <a:lstStyle/>
          <a:p>
            <a:endParaRPr lang="en-US" dirty="0"/>
          </a:p>
        </p:txBody>
      </p:sp>
      <p:sp>
        <p:nvSpPr>
          <p:cNvPr id="7" name="Rectangle 6"/>
          <p:cNvSpPr/>
          <p:nvPr/>
        </p:nvSpPr>
        <p:spPr>
          <a:xfrm>
            <a:off x="838201" y="21151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371601" y="21151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905001" y="21151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438401" y="21151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971801" y="21151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838201" y="26485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371601" y="26485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05001" y="26485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438401" y="26485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971801" y="26485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838201" y="31819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1371601" y="31819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905001" y="31819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438401" y="31819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971801" y="31819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838201" y="37153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1371601" y="37153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1905001" y="37153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438401" y="37153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2971801" y="37153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838201" y="42487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371601" y="42487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1905001" y="42487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2438401" y="42487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2971801" y="4248705"/>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304801" y="2115105"/>
            <a:ext cx="457200" cy="2590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rot="16200000">
            <a:off x="-805933" y="3179673"/>
            <a:ext cx="2590800" cy="461665"/>
          </a:xfrm>
          <a:prstGeom prst="rect">
            <a:avLst/>
          </a:prstGeom>
          <a:noFill/>
        </p:spPr>
        <p:txBody>
          <a:bodyPr wrap="square" rtlCol="0">
            <a:spAutoFit/>
          </a:bodyPr>
          <a:lstStyle/>
          <a:p>
            <a:pPr algn="ctr"/>
            <a:r>
              <a:rPr lang="en-US" dirty="0" smtClean="0">
                <a:latin typeface="Calibri"/>
                <a:cs typeface="Calibri"/>
              </a:rPr>
              <a:t>Memory Controller</a:t>
            </a:r>
            <a:endParaRPr lang="en-US" dirty="0">
              <a:latin typeface="Calibri"/>
              <a:cs typeface="Calibri"/>
            </a:endParaRPr>
          </a:p>
        </p:txBody>
      </p:sp>
      <p:sp>
        <p:nvSpPr>
          <p:cNvPr id="34" name="Oval 33"/>
          <p:cNvSpPr/>
          <p:nvPr/>
        </p:nvSpPr>
        <p:spPr>
          <a:xfrm>
            <a:off x="2362201" y="1924605"/>
            <a:ext cx="381000" cy="3810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solidFill>
                  <a:schemeClr val="bg1"/>
                </a:solidFill>
              </a:rPr>
              <a:t>1</a:t>
            </a:r>
            <a:endParaRPr lang="en-US" dirty="0">
              <a:solidFill>
                <a:schemeClr val="bg1"/>
              </a:solidFill>
            </a:endParaRPr>
          </a:p>
        </p:txBody>
      </p:sp>
      <p:sp>
        <p:nvSpPr>
          <p:cNvPr id="35" name="TextBox 34"/>
          <p:cNvSpPr txBox="1"/>
          <p:nvPr/>
        </p:nvSpPr>
        <p:spPr>
          <a:xfrm>
            <a:off x="2819401" y="1657905"/>
            <a:ext cx="2057400" cy="830997"/>
          </a:xfrm>
          <a:prstGeom prst="rect">
            <a:avLst/>
          </a:prstGeom>
          <a:noFill/>
        </p:spPr>
        <p:txBody>
          <a:bodyPr wrap="square" rtlCol="0">
            <a:spAutoFit/>
          </a:bodyPr>
          <a:lstStyle/>
          <a:p>
            <a:r>
              <a:rPr lang="en-US" dirty="0" smtClean="0">
                <a:latin typeface="Calibri"/>
                <a:cs typeface="Calibri"/>
              </a:rPr>
              <a:t>Read Cache miss</a:t>
            </a:r>
            <a:endParaRPr lang="en-US" dirty="0">
              <a:latin typeface="Calibri"/>
              <a:cs typeface="Calibri"/>
            </a:endParaRPr>
          </a:p>
        </p:txBody>
      </p:sp>
      <p:sp>
        <p:nvSpPr>
          <p:cNvPr id="36" name="Freeform 35"/>
          <p:cNvSpPr/>
          <p:nvPr/>
        </p:nvSpPr>
        <p:spPr>
          <a:xfrm>
            <a:off x="762001" y="2297138"/>
            <a:ext cx="1676400" cy="643467"/>
          </a:xfrm>
          <a:custGeom>
            <a:avLst/>
            <a:gdLst>
              <a:gd name="connsiteX0" fmla="*/ 1676400 w 1676400"/>
              <a:gd name="connsiteY0" fmla="*/ 59267 h 643467"/>
              <a:gd name="connsiteX1" fmla="*/ 393700 w 1676400"/>
              <a:gd name="connsiteY1" fmla="*/ 97367 h 643467"/>
              <a:gd name="connsiteX2" fmla="*/ 0 w 1676400"/>
              <a:gd name="connsiteY2" fmla="*/ 643467 h 643467"/>
            </a:gdLst>
            <a:ahLst/>
            <a:cxnLst>
              <a:cxn ang="0">
                <a:pos x="connsiteX0" y="connsiteY0"/>
              </a:cxn>
              <a:cxn ang="0">
                <a:pos x="connsiteX1" y="connsiteY1"/>
              </a:cxn>
              <a:cxn ang="0">
                <a:pos x="connsiteX2" y="connsiteY2"/>
              </a:cxn>
            </a:cxnLst>
            <a:rect l="l" t="t" r="r" b="b"/>
            <a:pathLst>
              <a:path w="1676400" h="643467">
                <a:moveTo>
                  <a:pt x="1676400" y="59267"/>
                </a:moveTo>
                <a:cubicBezTo>
                  <a:pt x="1174750" y="29633"/>
                  <a:pt x="673100" y="0"/>
                  <a:pt x="393700" y="97367"/>
                </a:cubicBezTo>
                <a:cubicBezTo>
                  <a:pt x="114300" y="194734"/>
                  <a:pt x="0" y="643467"/>
                  <a:pt x="0" y="643467"/>
                </a:cubicBezTo>
              </a:path>
            </a:pathLst>
          </a:cu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37" name="Straight Arrow Connector 36"/>
          <p:cNvCxnSpPr/>
          <p:nvPr/>
        </p:nvCxnSpPr>
        <p:spPr>
          <a:xfrm flipV="1">
            <a:off x="762001" y="2496105"/>
            <a:ext cx="1905000" cy="685800"/>
          </a:xfrm>
          <a:prstGeom prst="straightConnector1">
            <a:avLst/>
          </a:pr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32" idx="3"/>
          </p:cNvCxnSpPr>
          <p:nvPr/>
        </p:nvCxnSpPr>
        <p:spPr>
          <a:xfrm flipV="1">
            <a:off x="762001" y="3029505"/>
            <a:ext cx="1905000" cy="381000"/>
          </a:xfrm>
          <a:prstGeom prst="straightConnector1">
            <a:avLst/>
          </a:pr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762001" y="3639105"/>
            <a:ext cx="1447800" cy="152400"/>
          </a:xfrm>
          <a:prstGeom prst="straightConnector1">
            <a:avLst/>
          </a:pr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762001" y="3943905"/>
            <a:ext cx="1371600" cy="685800"/>
          </a:xfrm>
          <a:prstGeom prst="straightConnector1">
            <a:avLst/>
          </a:pr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cxnSp>
      <p:sp>
        <p:nvSpPr>
          <p:cNvPr id="41" name="Oval 40"/>
          <p:cNvSpPr/>
          <p:nvPr/>
        </p:nvSpPr>
        <p:spPr>
          <a:xfrm>
            <a:off x="647701" y="4172505"/>
            <a:ext cx="381000" cy="3810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solidFill>
                  <a:srgbClr val="FFFFFF"/>
                </a:solidFill>
              </a:rPr>
              <a:t>2</a:t>
            </a:r>
            <a:endParaRPr lang="en-US" dirty="0">
              <a:solidFill>
                <a:srgbClr val="FFFFFF"/>
              </a:solidFill>
            </a:endParaRPr>
          </a:p>
        </p:txBody>
      </p:sp>
      <p:sp>
        <p:nvSpPr>
          <p:cNvPr id="42" name="TextBox 41"/>
          <p:cNvSpPr txBox="1"/>
          <p:nvPr/>
        </p:nvSpPr>
        <p:spPr>
          <a:xfrm>
            <a:off x="647701" y="4629705"/>
            <a:ext cx="2057400" cy="830997"/>
          </a:xfrm>
          <a:prstGeom prst="rect">
            <a:avLst/>
          </a:prstGeom>
          <a:noFill/>
        </p:spPr>
        <p:txBody>
          <a:bodyPr wrap="square" rtlCol="0">
            <a:spAutoFit/>
          </a:bodyPr>
          <a:lstStyle/>
          <a:p>
            <a:r>
              <a:rPr lang="en-US" dirty="0" smtClean="0">
                <a:latin typeface="Calibri"/>
                <a:cs typeface="Calibri"/>
              </a:rPr>
              <a:t>Request broadcast</a:t>
            </a:r>
            <a:endParaRPr lang="en-US" dirty="0">
              <a:latin typeface="Calibri"/>
              <a:cs typeface="Calibri"/>
            </a:endParaRPr>
          </a:p>
        </p:txBody>
      </p:sp>
      <p:sp>
        <p:nvSpPr>
          <p:cNvPr id="43" name="Oval 42"/>
          <p:cNvSpPr/>
          <p:nvPr/>
        </p:nvSpPr>
        <p:spPr>
          <a:xfrm>
            <a:off x="3314701" y="3562905"/>
            <a:ext cx="381000" cy="3810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solidFill>
                  <a:srgbClr val="FFFFFF"/>
                </a:solidFill>
              </a:rPr>
              <a:t>3</a:t>
            </a:r>
            <a:endParaRPr lang="en-US" dirty="0">
              <a:solidFill>
                <a:srgbClr val="FFFFFF"/>
              </a:solidFill>
            </a:endParaRPr>
          </a:p>
        </p:txBody>
      </p:sp>
      <p:sp>
        <p:nvSpPr>
          <p:cNvPr id="44" name="TextBox 43"/>
          <p:cNvSpPr txBox="1"/>
          <p:nvPr/>
        </p:nvSpPr>
        <p:spPr>
          <a:xfrm>
            <a:off x="3352801" y="3849339"/>
            <a:ext cx="838200" cy="830997"/>
          </a:xfrm>
          <a:prstGeom prst="rect">
            <a:avLst/>
          </a:prstGeom>
          <a:noFill/>
        </p:spPr>
        <p:txBody>
          <a:bodyPr wrap="square" rtlCol="0">
            <a:spAutoFit/>
          </a:bodyPr>
          <a:lstStyle/>
          <a:p>
            <a:r>
              <a:rPr lang="en-US" dirty="0" smtClean="0">
                <a:latin typeface="Calibri"/>
                <a:cs typeface="Calibri"/>
              </a:rPr>
              <a:t>Send Data</a:t>
            </a:r>
            <a:endParaRPr lang="en-US" dirty="0">
              <a:latin typeface="Calibri"/>
              <a:cs typeface="Calibri"/>
            </a:endParaRPr>
          </a:p>
        </p:txBody>
      </p:sp>
      <p:sp>
        <p:nvSpPr>
          <p:cNvPr id="45" name="Freeform 44"/>
          <p:cNvSpPr/>
          <p:nvPr/>
        </p:nvSpPr>
        <p:spPr>
          <a:xfrm rot="4411221">
            <a:off x="2202009" y="2945838"/>
            <a:ext cx="1573484" cy="175667"/>
          </a:xfrm>
          <a:custGeom>
            <a:avLst/>
            <a:gdLst>
              <a:gd name="connsiteX0" fmla="*/ 1676400 w 1676400"/>
              <a:gd name="connsiteY0" fmla="*/ 59267 h 643467"/>
              <a:gd name="connsiteX1" fmla="*/ 393700 w 1676400"/>
              <a:gd name="connsiteY1" fmla="*/ 97367 h 643467"/>
              <a:gd name="connsiteX2" fmla="*/ 0 w 1676400"/>
              <a:gd name="connsiteY2" fmla="*/ 643467 h 643467"/>
            </a:gdLst>
            <a:ahLst/>
            <a:cxnLst>
              <a:cxn ang="0">
                <a:pos x="connsiteX0" y="connsiteY0"/>
              </a:cxn>
              <a:cxn ang="0">
                <a:pos x="connsiteX1" y="connsiteY1"/>
              </a:cxn>
              <a:cxn ang="0">
                <a:pos x="connsiteX2" y="connsiteY2"/>
              </a:cxn>
            </a:cxnLst>
            <a:rect l="l" t="t" r="r" b="b"/>
            <a:pathLst>
              <a:path w="1676400" h="643467">
                <a:moveTo>
                  <a:pt x="1676400" y="59267"/>
                </a:moveTo>
                <a:cubicBezTo>
                  <a:pt x="1174750" y="29633"/>
                  <a:pt x="673100" y="0"/>
                  <a:pt x="393700" y="97367"/>
                </a:cubicBezTo>
                <a:cubicBezTo>
                  <a:pt x="114300" y="194734"/>
                  <a:pt x="0" y="643467"/>
                  <a:pt x="0" y="643467"/>
                </a:cubicBezTo>
              </a:path>
            </a:pathLst>
          </a:cu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Rectangle 48"/>
          <p:cNvSpPr/>
          <p:nvPr/>
        </p:nvSpPr>
        <p:spPr>
          <a:xfrm>
            <a:off x="5334000" y="21796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5867400" y="21796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6400800" y="21796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6934200" y="21796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467600" y="21796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5334000" y="27130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5867400" y="27130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6400800" y="27130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6934200" y="27130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7467600" y="27130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5334000" y="32464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5867400" y="32464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6400800" y="32464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6934200" y="32464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7467600" y="32464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5334000" y="37798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5867400" y="37798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6400800" y="37798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6934200" y="37798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7467600" y="37798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5334000" y="43132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5867400" y="43132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6400800" y="43132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6934200" y="43132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7467600" y="4313237"/>
            <a:ext cx="457200" cy="4572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6858000" y="1989137"/>
            <a:ext cx="381000" cy="3810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solidFill>
                  <a:srgbClr val="FFFFFF"/>
                </a:solidFill>
              </a:rPr>
              <a:t>1</a:t>
            </a:r>
            <a:endParaRPr lang="en-US" dirty="0">
              <a:solidFill>
                <a:srgbClr val="FFFFFF"/>
              </a:solidFill>
            </a:endParaRPr>
          </a:p>
        </p:txBody>
      </p:sp>
      <p:sp>
        <p:nvSpPr>
          <p:cNvPr id="75" name="TextBox 74"/>
          <p:cNvSpPr txBox="1"/>
          <p:nvPr/>
        </p:nvSpPr>
        <p:spPr>
          <a:xfrm>
            <a:off x="7315200" y="1722437"/>
            <a:ext cx="2057400" cy="830997"/>
          </a:xfrm>
          <a:prstGeom prst="rect">
            <a:avLst/>
          </a:prstGeom>
          <a:noFill/>
        </p:spPr>
        <p:txBody>
          <a:bodyPr wrap="square" rtlCol="0">
            <a:spAutoFit/>
          </a:bodyPr>
          <a:lstStyle/>
          <a:p>
            <a:r>
              <a:rPr lang="en-US" dirty="0" smtClean="0">
                <a:latin typeface="Calibri"/>
                <a:cs typeface="Calibri"/>
              </a:rPr>
              <a:t>Read Cache miss</a:t>
            </a:r>
            <a:endParaRPr lang="en-US" dirty="0">
              <a:latin typeface="Calibri"/>
              <a:cs typeface="Calibri"/>
            </a:endParaRPr>
          </a:p>
        </p:txBody>
      </p:sp>
      <p:sp>
        <p:nvSpPr>
          <p:cNvPr id="76" name="Freeform 75"/>
          <p:cNvSpPr/>
          <p:nvPr/>
        </p:nvSpPr>
        <p:spPr>
          <a:xfrm>
            <a:off x="5334000" y="2361670"/>
            <a:ext cx="1600200" cy="643467"/>
          </a:xfrm>
          <a:custGeom>
            <a:avLst/>
            <a:gdLst>
              <a:gd name="connsiteX0" fmla="*/ 1676400 w 1676400"/>
              <a:gd name="connsiteY0" fmla="*/ 59267 h 643467"/>
              <a:gd name="connsiteX1" fmla="*/ 393700 w 1676400"/>
              <a:gd name="connsiteY1" fmla="*/ 97367 h 643467"/>
              <a:gd name="connsiteX2" fmla="*/ 0 w 1676400"/>
              <a:gd name="connsiteY2" fmla="*/ 643467 h 643467"/>
            </a:gdLst>
            <a:ahLst/>
            <a:cxnLst>
              <a:cxn ang="0">
                <a:pos x="connsiteX0" y="connsiteY0"/>
              </a:cxn>
              <a:cxn ang="0">
                <a:pos x="connsiteX1" y="connsiteY1"/>
              </a:cxn>
              <a:cxn ang="0">
                <a:pos x="connsiteX2" y="connsiteY2"/>
              </a:cxn>
            </a:cxnLst>
            <a:rect l="l" t="t" r="r" b="b"/>
            <a:pathLst>
              <a:path w="1676400" h="643467">
                <a:moveTo>
                  <a:pt x="1676400" y="59267"/>
                </a:moveTo>
                <a:cubicBezTo>
                  <a:pt x="1174750" y="29633"/>
                  <a:pt x="673100" y="0"/>
                  <a:pt x="393700" y="97367"/>
                </a:cubicBezTo>
                <a:cubicBezTo>
                  <a:pt x="114300" y="194734"/>
                  <a:pt x="0" y="643467"/>
                  <a:pt x="0" y="643467"/>
                </a:cubicBezTo>
              </a:path>
            </a:pathLst>
          </a:cu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Oval 76"/>
          <p:cNvSpPr/>
          <p:nvPr/>
        </p:nvSpPr>
        <p:spPr>
          <a:xfrm>
            <a:off x="4953000" y="2522537"/>
            <a:ext cx="381000" cy="3810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solidFill>
                  <a:srgbClr val="FFFFFF"/>
                </a:solidFill>
              </a:rPr>
              <a:t>2</a:t>
            </a:r>
            <a:endParaRPr lang="en-US" dirty="0">
              <a:solidFill>
                <a:srgbClr val="FFFFFF"/>
              </a:solidFill>
            </a:endParaRPr>
          </a:p>
        </p:txBody>
      </p:sp>
      <p:sp>
        <p:nvSpPr>
          <p:cNvPr id="78" name="TextBox 77"/>
          <p:cNvSpPr txBox="1"/>
          <p:nvPr/>
        </p:nvSpPr>
        <p:spPr>
          <a:xfrm>
            <a:off x="4572000" y="1348639"/>
            <a:ext cx="1219200" cy="830997"/>
          </a:xfrm>
          <a:prstGeom prst="rect">
            <a:avLst/>
          </a:prstGeom>
          <a:noFill/>
        </p:spPr>
        <p:txBody>
          <a:bodyPr wrap="square" rtlCol="0">
            <a:spAutoFit/>
          </a:bodyPr>
          <a:lstStyle/>
          <a:p>
            <a:r>
              <a:rPr lang="en-US" sz="1600" dirty="0" smtClean="0">
                <a:latin typeface="Calibri"/>
                <a:cs typeface="Calibri"/>
              </a:rPr>
              <a:t>Directory receives request</a:t>
            </a:r>
            <a:endParaRPr lang="en-US" sz="1600" dirty="0">
              <a:latin typeface="Calibri"/>
              <a:cs typeface="Calibri"/>
            </a:endParaRPr>
          </a:p>
        </p:txBody>
      </p:sp>
      <p:sp>
        <p:nvSpPr>
          <p:cNvPr id="79" name="Oval 78"/>
          <p:cNvSpPr/>
          <p:nvPr/>
        </p:nvSpPr>
        <p:spPr>
          <a:xfrm>
            <a:off x="7810500" y="3627437"/>
            <a:ext cx="381000" cy="3810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dirty="0" smtClean="0">
                <a:solidFill>
                  <a:srgbClr val="FFFFFF"/>
                </a:solidFill>
              </a:rPr>
              <a:t>3</a:t>
            </a:r>
            <a:endParaRPr lang="en-US" dirty="0">
              <a:solidFill>
                <a:srgbClr val="FFFFFF"/>
              </a:solidFill>
            </a:endParaRPr>
          </a:p>
        </p:txBody>
      </p:sp>
      <p:sp>
        <p:nvSpPr>
          <p:cNvPr id="80" name="TextBox 79"/>
          <p:cNvSpPr txBox="1"/>
          <p:nvPr/>
        </p:nvSpPr>
        <p:spPr>
          <a:xfrm>
            <a:off x="7848600" y="3913871"/>
            <a:ext cx="838200" cy="830997"/>
          </a:xfrm>
          <a:prstGeom prst="rect">
            <a:avLst/>
          </a:prstGeom>
          <a:noFill/>
        </p:spPr>
        <p:txBody>
          <a:bodyPr wrap="square" rtlCol="0">
            <a:spAutoFit/>
          </a:bodyPr>
          <a:lstStyle/>
          <a:p>
            <a:r>
              <a:rPr lang="en-US" dirty="0" smtClean="0">
                <a:latin typeface="Calibri"/>
                <a:cs typeface="Calibri"/>
              </a:rPr>
              <a:t>Send Data</a:t>
            </a:r>
            <a:endParaRPr lang="en-US" dirty="0">
              <a:latin typeface="Calibri"/>
              <a:cs typeface="Calibri"/>
            </a:endParaRPr>
          </a:p>
        </p:txBody>
      </p:sp>
      <p:sp>
        <p:nvSpPr>
          <p:cNvPr id="81" name="Freeform 80"/>
          <p:cNvSpPr/>
          <p:nvPr/>
        </p:nvSpPr>
        <p:spPr>
          <a:xfrm rot="4411221">
            <a:off x="6697808" y="3010370"/>
            <a:ext cx="1573484" cy="175667"/>
          </a:xfrm>
          <a:custGeom>
            <a:avLst/>
            <a:gdLst>
              <a:gd name="connsiteX0" fmla="*/ 1676400 w 1676400"/>
              <a:gd name="connsiteY0" fmla="*/ 59267 h 643467"/>
              <a:gd name="connsiteX1" fmla="*/ 393700 w 1676400"/>
              <a:gd name="connsiteY1" fmla="*/ 97367 h 643467"/>
              <a:gd name="connsiteX2" fmla="*/ 0 w 1676400"/>
              <a:gd name="connsiteY2" fmla="*/ 643467 h 643467"/>
            </a:gdLst>
            <a:ahLst/>
            <a:cxnLst>
              <a:cxn ang="0">
                <a:pos x="connsiteX0" y="connsiteY0"/>
              </a:cxn>
              <a:cxn ang="0">
                <a:pos x="connsiteX1" y="connsiteY1"/>
              </a:cxn>
              <a:cxn ang="0">
                <a:pos x="connsiteX2" y="connsiteY2"/>
              </a:cxn>
            </a:cxnLst>
            <a:rect l="l" t="t" r="r" b="b"/>
            <a:pathLst>
              <a:path w="1676400" h="643467">
                <a:moveTo>
                  <a:pt x="1676400" y="59267"/>
                </a:moveTo>
                <a:cubicBezTo>
                  <a:pt x="1174750" y="29633"/>
                  <a:pt x="673100" y="0"/>
                  <a:pt x="393700" y="97367"/>
                </a:cubicBezTo>
                <a:cubicBezTo>
                  <a:pt x="114300" y="194734"/>
                  <a:pt x="0" y="643467"/>
                  <a:pt x="0" y="643467"/>
                </a:cubicBezTo>
              </a:path>
            </a:pathLst>
          </a:cu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Freeform 81"/>
          <p:cNvSpPr/>
          <p:nvPr/>
        </p:nvSpPr>
        <p:spPr>
          <a:xfrm rot="13336915">
            <a:off x="5433548" y="3096466"/>
            <a:ext cx="2372533" cy="875436"/>
          </a:xfrm>
          <a:custGeom>
            <a:avLst/>
            <a:gdLst>
              <a:gd name="connsiteX0" fmla="*/ 1676400 w 1676400"/>
              <a:gd name="connsiteY0" fmla="*/ 59267 h 643467"/>
              <a:gd name="connsiteX1" fmla="*/ 393700 w 1676400"/>
              <a:gd name="connsiteY1" fmla="*/ 97367 h 643467"/>
              <a:gd name="connsiteX2" fmla="*/ 0 w 1676400"/>
              <a:gd name="connsiteY2" fmla="*/ 643467 h 643467"/>
            </a:gdLst>
            <a:ahLst/>
            <a:cxnLst>
              <a:cxn ang="0">
                <a:pos x="connsiteX0" y="connsiteY0"/>
              </a:cxn>
              <a:cxn ang="0">
                <a:pos x="connsiteX1" y="connsiteY1"/>
              </a:cxn>
              <a:cxn ang="0">
                <a:pos x="connsiteX2" y="connsiteY2"/>
              </a:cxn>
            </a:cxnLst>
            <a:rect l="l" t="t" r="r" b="b"/>
            <a:pathLst>
              <a:path w="1676400" h="643467">
                <a:moveTo>
                  <a:pt x="1676400" y="59267"/>
                </a:moveTo>
                <a:cubicBezTo>
                  <a:pt x="1174750" y="29633"/>
                  <a:pt x="673100" y="0"/>
                  <a:pt x="393700" y="97367"/>
                </a:cubicBezTo>
                <a:cubicBezTo>
                  <a:pt x="114300" y="194734"/>
                  <a:pt x="0" y="643467"/>
                  <a:pt x="0" y="643467"/>
                </a:cubicBezTo>
              </a:path>
            </a:pathLst>
          </a:cu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3" name="TextBox 82"/>
          <p:cNvSpPr txBox="1"/>
          <p:nvPr/>
        </p:nvSpPr>
        <p:spPr>
          <a:xfrm rot="16200000">
            <a:off x="3689866" y="3244205"/>
            <a:ext cx="2590800" cy="461665"/>
          </a:xfrm>
          <a:prstGeom prst="rect">
            <a:avLst/>
          </a:prstGeom>
          <a:noFill/>
        </p:spPr>
        <p:txBody>
          <a:bodyPr wrap="square" rtlCol="0">
            <a:spAutoFit/>
          </a:bodyPr>
          <a:lstStyle/>
          <a:p>
            <a:pPr algn="ctr"/>
            <a:r>
              <a:rPr lang="en-US" dirty="0" smtClean="0">
                <a:latin typeface="Calibri"/>
                <a:cs typeface="Calibri"/>
              </a:rPr>
              <a:t>Directory</a:t>
            </a:r>
            <a:endParaRPr lang="en-US" dirty="0">
              <a:latin typeface="Calibri"/>
              <a:cs typeface="Calibri"/>
            </a:endParaRPr>
          </a:p>
        </p:txBody>
      </p:sp>
      <p:sp>
        <p:nvSpPr>
          <p:cNvPr id="84" name="Rectangle 83"/>
          <p:cNvSpPr/>
          <p:nvPr/>
        </p:nvSpPr>
        <p:spPr>
          <a:xfrm>
            <a:off x="4800600" y="2179637"/>
            <a:ext cx="457200" cy="2590800"/>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51806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ipe(right)">
                                      <p:cBhvr>
                                        <p:cTn id="13" dur="500"/>
                                        <p:tgtEl>
                                          <p:spTgt spid="3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1"/>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4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par>
                                <p:cTn id="25" presetID="22" presetClass="entr" presetSubtype="8"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left)">
                                      <p:cBhvr>
                                        <p:cTn id="27" dur="500"/>
                                        <p:tgtEl>
                                          <p:spTgt spid="37"/>
                                        </p:tgtEl>
                                      </p:cBhvr>
                                    </p:animEffect>
                                  </p:childTnLst>
                                </p:cTn>
                              </p:par>
                              <p:par>
                                <p:cTn id="28" presetID="22" presetClass="entr" presetSubtype="8" fill="hold"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left)">
                                      <p:cBhvr>
                                        <p:cTn id="30" dur="500"/>
                                        <p:tgtEl>
                                          <p:spTgt spid="39"/>
                                        </p:tgtEl>
                                      </p:cBhvr>
                                    </p:animEffect>
                                  </p:childTnLst>
                                </p:cTn>
                              </p:par>
                              <p:par>
                                <p:cTn id="31" presetID="22" presetClass="entr" presetSubtype="8"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left)">
                                      <p:cBhvr>
                                        <p:cTn id="33" dur="500"/>
                                        <p:tgtEl>
                                          <p:spTgt spid="40"/>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wipe(down)">
                                      <p:cBhvr>
                                        <p:cTn id="44" dur="500"/>
                                        <p:tgtEl>
                                          <p:spTgt spid="45"/>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wipe(right)">
                                      <p:cBhvr>
                                        <p:cTn id="55" dur="500"/>
                                        <p:tgtEl>
                                          <p:spTgt spid="76"/>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7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7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82"/>
                                        </p:tgtEl>
                                        <p:attrNameLst>
                                          <p:attrName>style.visibility</p:attrName>
                                        </p:attrNameLst>
                                      </p:cBhvr>
                                      <p:to>
                                        <p:strVal val="visible"/>
                                      </p:to>
                                    </p:set>
                                    <p:animEffect transition="in" filter="wipe(left)">
                                      <p:cBhvr>
                                        <p:cTn id="66" dur="500"/>
                                        <p:tgtEl>
                                          <p:spTgt spid="82"/>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wipe(down)">
                                      <p:cBhvr>
                                        <p:cTn id="77"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P spid="36" grpId="0" animBg="1"/>
      <p:bldP spid="41" grpId="0" animBg="1"/>
      <p:bldP spid="42" grpId="0"/>
      <p:bldP spid="43" grpId="0" animBg="1"/>
      <p:bldP spid="44" grpId="0"/>
      <p:bldP spid="45" grpId="0" animBg="1"/>
      <p:bldP spid="74" grpId="0" animBg="1"/>
      <p:bldP spid="75" grpId="0"/>
      <p:bldP spid="76" grpId="0" animBg="1"/>
      <p:bldP spid="77" grpId="0" animBg="1"/>
      <p:bldP spid="78" grpId="0"/>
      <p:bldP spid="79" grpId="0" animBg="1"/>
      <p:bldP spid="80" grpId="0"/>
      <p:bldP spid="81" grpId="0" animBg="1"/>
      <p:bldP spid="8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Coherence Protocol Requirements</a:t>
            </a:r>
            <a:endParaRPr lang="en-US" dirty="0"/>
          </a:p>
        </p:txBody>
      </p:sp>
      <p:sp>
        <p:nvSpPr>
          <p:cNvPr id="3" name="Content Placeholder 2"/>
          <p:cNvSpPr>
            <a:spLocks noGrp="1"/>
          </p:cNvSpPr>
          <p:nvPr>
            <p:ph idx="1"/>
          </p:nvPr>
        </p:nvSpPr>
        <p:spPr/>
        <p:txBody>
          <a:bodyPr>
            <a:normAutofit/>
          </a:bodyPr>
          <a:lstStyle/>
          <a:p>
            <a:r>
              <a:rPr lang="en-US" dirty="0" smtClean="0"/>
              <a:t>Different message types</a:t>
            </a:r>
          </a:p>
          <a:p>
            <a:pPr lvl="1"/>
            <a:r>
              <a:rPr lang="en-US" dirty="0" err="1" smtClean="0"/>
              <a:t>Unicast</a:t>
            </a:r>
            <a:r>
              <a:rPr lang="en-US" dirty="0" smtClean="0"/>
              <a:t>, multicast, broadcast</a:t>
            </a:r>
          </a:p>
          <a:p>
            <a:r>
              <a:rPr lang="en-US" dirty="0" smtClean="0"/>
              <a:t>Directory protocol</a:t>
            </a:r>
          </a:p>
          <a:p>
            <a:pPr lvl="1"/>
            <a:r>
              <a:rPr lang="en-US" dirty="0" smtClean="0"/>
              <a:t>Majority of requests: </a:t>
            </a:r>
            <a:r>
              <a:rPr lang="en-US" dirty="0" err="1" smtClean="0"/>
              <a:t>Unicast</a:t>
            </a:r>
            <a:endParaRPr lang="en-US" dirty="0" smtClean="0"/>
          </a:p>
          <a:p>
            <a:pPr lvl="2"/>
            <a:r>
              <a:rPr lang="en-US" b="1" dirty="0" smtClean="0">
                <a:solidFill>
                  <a:srgbClr val="FF0000"/>
                </a:solidFill>
              </a:rPr>
              <a:t>Lower bandwidth</a:t>
            </a:r>
            <a:r>
              <a:rPr lang="en-US" dirty="0" smtClean="0"/>
              <a:t> demands on network</a:t>
            </a:r>
          </a:p>
          <a:p>
            <a:pPr lvl="1"/>
            <a:r>
              <a:rPr lang="en-US" dirty="0" smtClean="0"/>
              <a:t>More scalable due to point-to-point communication</a:t>
            </a:r>
          </a:p>
          <a:p>
            <a:r>
              <a:rPr lang="en-US" dirty="0" smtClean="0"/>
              <a:t>Broadcast protocol</a:t>
            </a:r>
          </a:p>
          <a:p>
            <a:pPr lvl="1"/>
            <a:r>
              <a:rPr lang="en-US" dirty="0" smtClean="0"/>
              <a:t>Majority of requests: Broadcast</a:t>
            </a:r>
          </a:p>
          <a:p>
            <a:pPr lvl="2"/>
            <a:r>
              <a:rPr lang="en-US" b="1" dirty="0" smtClean="0">
                <a:solidFill>
                  <a:srgbClr val="FF0000"/>
                </a:solidFill>
              </a:rPr>
              <a:t>Higher bandwidth</a:t>
            </a:r>
            <a:r>
              <a:rPr lang="en-US" dirty="0" smtClean="0"/>
              <a:t> demands</a:t>
            </a:r>
          </a:p>
          <a:p>
            <a:pPr lvl="1"/>
            <a:r>
              <a:rPr lang="en-US" dirty="0" smtClean="0"/>
              <a:t>Often rely on </a:t>
            </a:r>
            <a:r>
              <a:rPr lang="en-US" b="1" dirty="0" smtClean="0">
                <a:solidFill>
                  <a:srgbClr val="FF0000"/>
                </a:solidFill>
              </a:rPr>
              <a:t>network ordering</a:t>
            </a:r>
            <a:endParaRPr lang="en-US" b="1" dirty="0">
              <a:solidFill>
                <a:srgbClr val="FF0000"/>
              </a:solidFill>
            </a:endParaRPr>
          </a:p>
        </p:txBody>
      </p:sp>
    </p:spTree>
    <p:extLst>
      <p:ext uri="{BB962C8B-B14F-4D97-AF65-F5344CB8AC3E}">
        <p14:creationId xmlns:p14="http://schemas.microsoft.com/office/powerpoint/2010/main" val="56632117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Level Deadlock</a:t>
            </a:r>
            <a:endParaRPr lang="en-US" dirty="0"/>
          </a:p>
        </p:txBody>
      </p:sp>
      <p:sp>
        <p:nvSpPr>
          <p:cNvPr id="3" name="Content Placeholder 2"/>
          <p:cNvSpPr>
            <a:spLocks noGrp="1"/>
          </p:cNvSpPr>
          <p:nvPr>
            <p:ph idx="1"/>
          </p:nvPr>
        </p:nvSpPr>
        <p:spPr>
          <a:xfrm>
            <a:off x="457200" y="3572926"/>
            <a:ext cx="8229600" cy="2783424"/>
          </a:xfrm>
        </p:spPr>
        <p:txBody>
          <a:bodyPr>
            <a:noAutofit/>
          </a:bodyPr>
          <a:lstStyle/>
          <a:p>
            <a:r>
              <a:rPr lang="en-US" sz="2200" dirty="0" smtClean="0"/>
              <a:t>Request-Reply Dependency</a:t>
            </a:r>
          </a:p>
          <a:p>
            <a:pPr lvl="1"/>
            <a:r>
              <a:rPr lang="en-US" sz="2200" dirty="0" smtClean="0"/>
              <a:t>Network becomes flooded with requests that cannot be consumed until the network interface has generated a reply</a:t>
            </a:r>
          </a:p>
          <a:p>
            <a:r>
              <a:rPr lang="en-US" sz="2200" dirty="0" smtClean="0"/>
              <a:t>Deadlock dependency between multiple message classes</a:t>
            </a:r>
          </a:p>
          <a:p>
            <a:r>
              <a:rPr lang="en-US" sz="2200" dirty="0" smtClean="0"/>
              <a:t>Virtual channels can prevent protocol level deadlock </a:t>
            </a:r>
            <a:br>
              <a:rPr lang="en-US" sz="2200" dirty="0" smtClean="0"/>
            </a:br>
            <a:r>
              <a:rPr lang="en-US" sz="2200" dirty="0" smtClean="0"/>
              <a:t>(to be discussed later)</a:t>
            </a:r>
          </a:p>
          <a:p>
            <a:endParaRPr lang="en-US" sz="2200" dirty="0"/>
          </a:p>
        </p:txBody>
      </p:sp>
      <p:grpSp>
        <p:nvGrpSpPr>
          <p:cNvPr id="7" name="Group 404"/>
          <p:cNvGrpSpPr>
            <a:grpSpLocks/>
          </p:cNvGrpSpPr>
          <p:nvPr/>
        </p:nvGrpSpPr>
        <p:grpSpPr bwMode="auto">
          <a:xfrm>
            <a:off x="673100" y="1493813"/>
            <a:ext cx="7391400" cy="1874837"/>
            <a:chOff x="349" y="1497"/>
            <a:chExt cx="4656" cy="1181"/>
          </a:xfrm>
        </p:grpSpPr>
        <p:sp>
          <p:nvSpPr>
            <p:cNvPr id="8" name="Rectangle 4"/>
            <p:cNvSpPr>
              <a:spLocks noChangeArrowheads="1"/>
            </p:cNvSpPr>
            <p:nvPr/>
          </p:nvSpPr>
          <p:spPr bwMode="ltGray">
            <a:xfrm>
              <a:off x="349" y="1718"/>
              <a:ext cx="1920" cy="864"/>
            </a:xfrm>
            <a:prstGeom prst="rect">
              <a:avLst/>
            </a:prstGeom>
            <a:solidFill>
              <a:schemeClr val="bg2"/>
            </a:solidFill>
            <a:ln w="9525">
              <a:noFill/>
              <a:miter lim="800000"/>
              <a:headEnd/>
              <a:tailEnd/>
            </a:ln>
            <a:effectLst/>
          </p:spPr>
          <p:txBody>
            <a:bodyPr wrap="none" anchor="ctr">
              <a:prstTxWarp prst="textNoShape">
                <a:avLst/>
              </a:prstTxWarp>
            </a:bodyPr>
            <a:lstStyle/>
            <a:p>
              <a:endParaRPr lang="en-US"/>
            </a:p>
          </p:txBody>
        </p:sp>
        <p:sp>
          <p:nvSpPr>
            <p:cNvPr id="9" name="Rectangle 5"/>
            <p:cNvSpPr>
              <a:spLocks noChangeArrowheads="1"/>
            </p:cNvSpPr>
            <p:nvPr/>
          </p:nvSpPr>
          <p:spPr bwMode="ltGray">
            <a:xfrm>
              <a:off x="1597" y="1910"/>
              <a:ext cx="576"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 name="Rectangle 6"/>
            <p:cNvSpPr>
              <a:spLocks noChangeArrowheads="1"/>
            </p:cNvSpPr>
            <p:nvPr/>
          </p:nvSpPr>
          <p:spPr bwMode="ltGray">
            <a:xfrm>
              <a:off x="1597" y="2246"/>
              <a:ext cx="576"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1" name="Line 7"/>
            <p:cNvSpPr>
              <a:spLocks noChangeShapeType="1"/>
            </p:cNvSpPr>
            <p:nvPr/>
          </p:nvSpPr>
          <p:spPr bwMode="ltGray">
            <a:xfrm>
              <a:off x="2029" y="1910"/>
              <a:ext cx="1" cy="144"/>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2" name="Line 8"/>
            <p:cNvSpPr>
              <a:spLocks noChangeShapeType="1"/>
            </p:cNvSpPr>
            <p:nvPr/>
          </p:nvSpPr>
          <p:spPr bwMode="ltGray">
            <a:xfrm>
              <a:off x="1885" y="1910"/>
              <a:ext cx="1" cy="144"/>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3" name="Line 9"/>
            <p:cNvSpPr>
              <a:spLocks noChangeShapeType="1"/>
            </p:cNvSpPr>
            <p:nvPr/>
          </p:nvSpPr>
          <p:spPr bwMode="ltGray">
            <a:xfrm>
              <a:off x="1741" y="2246"/>
              <a:ext cx="1" cy="144"/>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4" name="Line 10"/>
            <p:cNvSpPr>
              <a:spLocks noChangeShapeType="1"/>
            </p:cNvSpPr>
            <p:nvPr/>
          </p:nvSpPr>
          <p:spPr bwMode="ltGray">
            <a:xfrm>
              <a:off x="1885" y="2246"/>
              <a:ext cx="1" cy="144"/>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5" name="Text Box 11"/>
            <p:cNvSpPr txBox="1">
              <a:spLocks noChangeArrowheads="1"/>
            </p:cNvSpPr>
            <p:nvPr/>
          </p:nvSpPr>
          <p:spPr bwMode="ltGray">
            <a:xfrm>
              <a:off x="1181" y="2373"/>
              <a:ext cx="596" cy="173"/>
            </a:xfrm>
            <a:prstGeom prst="rect">
              <a:avLst/>
            </a:prstGeom>
            <a:noFill/>
            <a:ln w="9525">
              <a:noFill/>
              <a:miter lim="800000"/>
              <a:headEnd/>
              <a:tailEnd/>
            </a:ln>
            <a:effectLst/>
          </p:spPr>
          <p:txBody>
            <a:bodyPr wrap="none">
              <a:prstTxWarp prst="textNoShape">
                <a:avLst/>
              </a:prstTxWarp>
              <a:spAutoFit/>
            </a:bodyPr>
            <a:lstStyle/>
            <a:p>
              <a:pPr defTabSz="914400"/>
              <a:r>
                <a:rPr lang="en-US" altLang="ko-KR" sz="1200" b="1">
                  <a:latin typeface="Helvetica" charset="0"/>
                  <a:ea typeface="굴림" charset="-127"/>
                  <a:cs typeface="굴림" charset="-127"/>
                </a:rPr>
                <a:t>Request Q</a:t>
              </a:r>
            </a:p>
          </p:txBody>
        </p:sp>
        <p:sp>
          <p:nvSpPr>
            <p:cNvPr id="16" name="Text Box 12"/>
            <p:cNvSpPr txBox="1">
              <a:spLocks noChangeArrowheads="1"/>
            </p:cNvSpPr>
            <p:nvPr/>
          </p:nvSpPr>
          <p:spPr bwMode="ltGray">
            <a:xfrm>
              <a:off x="1186" y="1797"/>
              <a:ext cx="477" cy="173"/>
            </a:xfrm>
            <a:prstGeom prst="rect">
              <a:avLst/>
            </a:prstGeom>
            <a:noFill/>
            <a:ln w="9525">
              <a:noFill/>
              <a:miter lim="800000"/>
              <a:headEnd/>
              <a:tailEnd/>
            </a:ln>
            <a:effectLst/>
          </p:spPr>
          <p:txBody>
            <a:bodyPr wrap="none">
              <a:prstTxWarp prst="textNoShape">
                <a:avLst/>
              </a:prstTxWarp>
              <a:spAutoFit/>
            </a:bodyPr>
            <a:lstStyle/>
            <a:p>
              <a:pPr defTabSz="914400"/>
              <a:r>
                <a:rPr lang="en-US" altLang="ko-KR" sz="1200" b="1">
                  <a:latin typeface="Helvetica" charset="0"/>
                  <a:ea typeface="굴림" charset="-127"/>
                  <a:cs typeface="굴림" charset="-127"/>
                </a:rPr>
                <a:t>Reply Q</a:t>
              </a:r>
            </a:p>
          </p:txBody>
        </p:sp>
        <p:sp>
          <p:nvSpPr>
            <p:cNvPr id="17" name="Rectangle 13"/>
            <p:cNvSpPr>
              <a:spLocks noChangeArrowheads="1"/>
            </p:cNvSpPr>
            <p:nvPr/>
          </p:nvSpPr>
          <p:spPr bwMode="ltGray">
            <a:xfrm>
              <a:off x="445" y="1910"/>
              <a:ext cx="720" cy="528"/>
            </a:xfrm>
            <a:prstGeom prst="rect">
              <a:avLst/>
            </a:prstGeom>
            <a:solidFill>
              <a:schemeClr val="accent2"/>
            </a:solidFill>
            <a:ln w="9525">
              <a:noFill/>
              <a:miter lim="800000"/>
              <a:headEnd/>
              <a:tailEnd/>
            </a:ln>
            <a:effectLst/>
          </p:spPr>
          <p:txBody>
            <a:bodyPr wrap="none" anchor="ctr">
              <a:prstTxWarp prst="textNoShape">
                <a:avLst/>
              </a:prstTxWarp>
            </a:bodyPr>
            <a:lstStyle/>
            <a:p>
              <a:pPr defTabSz="914400"/>
              <a:r>
                <a:rPr lang="en-US" altLang="ko-KR" sz="1200" b="1" dirty="0">
                  <a:solidFill>
                    <a:schemeClr val="bg1"/>
                  </a:solidFill>
                  <a:latin typeface="Helvetica" charset="0"/>
                  <a:ea typeface="굴림" charset="-127"/>
                  <a:cs typeface="굴림" charset="-127"/>
                </a:rPr>
                <a:t>Memory / Cache</a:t>
              </a:r>
            </a:p>
            <a:p>
              <a:pPr defTabSz="914400"/>
              <a:r>
                <a:rPr lang="en-US" altLang="ko-KR" sz="1200" b="1" dirty="0">
                  <a:solidFill>
                    <a:schemeClr val="bg1"/>
                  </a:solidFill>
                  <a:latin typeface="Helvetica" charset="0"/>
                  <a:ea typeface="굴림" charset="-127"/>
                  <a:cs typeface="굴림" charset="-127"/>
                </a:rPr>
                <a:t>Controller</a:t>
              </a:r>
            </a:p>
          </p:txBody>
        </p:sp>
        <p:sp>
          <p:nvSpPr>
            <p:cNvPr id="18" name="Line 14"/>
            <p:cNvSpPr>
              <a:spLocks noChangeShapeType="1"/>
            </p:cNvSpPr>
            <p:nvPr/>
          </p:nvSpPr>
          <p:spPr bwMode="ltGray">
            <a:xfrm flipH="1">
              <a:off x="1165" y="2342"/>
              <a:ext cx="432"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19" name="Line 15"/>
            <p:cNvSpPr>
              <a:spLocks noChangeShapeType="1"/>
            </p:cNvSpPr>
            <p:nvPr/>
          </p:nvSpPr>
          <p:spPr bwMode="ltGray">
            <a:xfrm flipV="1">
              <a:off x="1165" y="1958"/>
              <a:ext cx="432"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0" name="Line 16"/>
            <p:cNvSpPr>
              <a:spLocks noChangeShapeType="1"/>
            </p:cNvSpPr>
            <p:nvPr/>
          </p:nvSpPr>
          <p:spPr bwMode="ltGray">
            <a:xfrm>
              <a:off x="2029" y="2246"/>
              <a:ext cx="1" cy="144"/>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 name="Line 17"/>
            <p:cNvSpPr>
              <a:spLocks noChangeShapeType="1"/>
            </p:cNvSpPr>
            <p:nvPr/>
          </p:nvSpPr>
          <p:spPr bwMode="ltGray">
            <a:xfrm>
              <a:off x="1741" y="1910"/>
              <a:ext cx="1" cy="144"/>
            </a:xfrm>
            <a:prstGeom prst="lin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2" name="AutoShape 18"/>
            <p:cNvSpPr>
              <a:spLocks noChangeArrowheads="1"/>
            </p:cNvSpPr>
            <p:nvPr/>
          </p:nvSpPr>
          <p:spPr bwMode="ltGray">
            <a:xfrm>
              <a:off x="2605" y="1670"/>
              <a:ext cx="2256" cy="1008"/>
            </a:xfrm>
            <a:prstGeom prst="roundRect">
              <a:avLst>
                <a:gd name="adj" fmla="val 16667"/>
              </a:avLst>
            </a:prstGeom>
            <a:solidFill>
              <a:srgbClr val="FF9933"/>
            </a:solidFill>
            <a:ln w="9525">
              <a:noFill/>
              <a:round/>
              <a:headEnd/>
              <a:tailEnd/>
            </a:ln>
            <a:effectLst/>
          </p:spPr>
          <p:txBody>
            <a:bodyPr wrap="none" anchor="ctr">
              <a:prstTxWarp prst="textNoShape">
                <a:avLst/>
              </a:prstTxWarp>
            </a:bodyPr>
            <a:lstStyle/>
            <a:p>
              <a:pPr defTabSz="914400"/>
              <a:endParaRPr lang="ko-KR" altLang="en-US" sz="1400">
                <a:solidFill>
                  <a:srgbClr val="FF9933"/>
                </a:solidFill>
                <a:latin typeface="Helvetica" charset="0"/>
                <a:ea typeface="굴림" charset="-127"/>
                <a:cs typeface="굴림" charset="-127"/>
              </a:endParaRPr>
            </a:p>
          </p:txBody>
        </p:sp>
        <p:sp>
          <p:nvSpPr>
            <p:cNvPr id="23" name="Line 19"/>
            <p:cNvSpPr>
              <a:spLocks noChangeShapeType="1"/>
            </p:cNvSpPr>
            <p:nvPr/>
          </p:nvSpPr>
          <p:spPr bwMode="ltGray">
            <a:xfrm>
              <a:off x="2173" y="1958"/>
              <a:ext cx="816"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4" name="Line 20"/>
            <p:cNvSpPr>
              <a:spLocks noChangeShapeType="1"/>
            </p:cNvSpPr>
            <p:nvPr/>
          </p:nvSpPr>
          <p:spPr bwMode="ltGray">
            <a:xfrm flipH="1">
              <a:off x="2173" y="2342"/>
              <a:ext cx="816"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25" name="Rectangle 21"/>
            <p:cNvSpPr>
              <a:spLocks noChangeArrowheads="1"/>
            </p:cNvSpPr>
            <p:nvPr/>
          </p:nvSpPr>
          <p:spPr bwMode="ltGray">
            <a:xfrm>
              <a:off x="2989" y="1910"/>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26" name="Rectangle 22"/>
            <p:cNvSpPr>
              <a:spLocks noChangeArrowheads="1"/>
            </p:cNvSpPr>
            <p:nvPr/>
          </p:nvSpPr>
          <p:spPr bwMode="ltGray">
            <a:xfrm>
              <a:off x="3469" y="1910"/>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27" name="Rectangle 23"/>
            <p:cNvSpPr>
              <a:spLocks noChangeArrowheads="1"/>
            </p:cNvSpPr>
            <p:nvPr/>
          </p:nvSpPr>
          <p:spPr bwMode="ltGray">
            <a:xfrm>
              <a:off x="3949" y="1910"/>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28" name="Rectangle 24"/>
            <p:cNvSpPr>
              <a:spLocks noChangeArrowheads="1"/>
            </p:cNvSpPr>
            <p:nvPr/>
          </p:nvSpPr>
          <p:spPr bwMode="ltGray">
            <a:xfrm>
              <a:off x="4429" y="1910"/>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29" name="Line 25"/>
            <p:cNvSpPr>
              <a:spLocks noChangeShapeType="1"/>
            </p:cNvSpPr>
            <p:nvPr/>
          </p:nvSpPr>
          <p:spPr bwMode="ltGray">
            <a:xfrm>
              <a:off x="3133" y="1958"/>
              <a:ext cx="336"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0" name="Line 26"/>
            <p:cNvSpPr>
              <a:spLocks noChangeShapeType="1"/>
            </p:cNvSpPr>
            <p:nvPr/>
          </p:nvSpPr>
          <p:spPr bwMode="ltGray">
            <a:xfrm>
              <a:off x="3613" y="1958"/>
              <a:ext cx="336"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1" name="Line 27"/>
            <p:cNvSpPr>
              <a:spLocks noChangeShapeType="1"/>
            </p:cNvSpPr>
            <p:nvPr/>
          </p:nvSpPr>
          <p:spPr bwMode="ltGray">
            <a:xfrm>
              <a:off x="4093" y="1958"/>
              <a:ext cx="336"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2" name="Line 28"/>
            <p:cNvSpPr>
              <a:spLocks noChangeShapeType="1"/>
            </p:cNvSpPr>
            <p:nvPr/>
          </p:nvSpPr>
          <p:spPr bwMode="ltGray">
            <a:xfrm flipV="1">
              <a:off x="4573" y="1958"/>
              <a:ext cx="432"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3" name="Line 29"/>
            <p:cNvSpPr>
              <a:spLocks noChangeShapeType="1"/>
            </p:cNvSpPr>
            <p:nvPr/>
          </p:nvSpPr>
          <p:spPr bwMode="ltGray">
            <a:xfrm flipH="1" flipV="1">
              <a:off x="4573" y="2342"/>
              <a:ext cx="384" cy="1"/>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4" name="Rectangle 30"/>
            <p:cNvSpPr>
              <a:spLocks noChangeArrowheads="1"/>
            </p:cNvSpPr>
            <p:nvPr/>
          </p:nvSpPr>
          <p:spPr bwMode="ltGray">
            <a:xfrm>
              <a:off x="3084" y="1497"/>
              <a:ext cx="1440" cy="192"/>
            </a:xfrm>
            <a:prstGeom prst="rect">
              <a:avLst/>
            </a:prstGeom>
            <a:noFill/>
            <a:ln w="9525">
              <a:noFill/>
              <a:miter lim="800000"/>
              <a:headEnd/>
              <a:tailEnd/>
            </a:ln>
            <a:effectLst/>
          </p:spPr>
          <p:txBody>
            <a:bodyPr>
              <a:prstTxWarp prst="textNoShape">
                <a:avLst/>
              </a:prstTxWarp>
              <a:spAutoFit/>
            </a:bodyPr>
            <a:lstStyle/>
            <a:p>
              <a:pPr defTabSz="914400">
                <a:spcBef>
                  <a:spcPct val="50000"/>
                </a:spcBef>
              </a:pPr>
              <a:r>
                <a:rPr lang="en-US" altLang="ko-KR" sz="1400" b="1">
                  <a:latin typeface="Helvetica" charset="0"/>
                  <a:ea typeface="굴림" charset="-127"/>
                  <a:cs typeface="굴림" charset="-127"/>
                </a:rPr>
                <a:t>Interconnection Network</a:t>
              </a:r>
            </a:p>
          </p:txBody>
        </p:sp>
        <p:sp>
          <p:nvSpPr>
            <p:cNvPr id="35" name="Rectangle 31"/>
            <p:cNvSpPr>
              <a:spLocks noChangeArrowheads="1"/>
            </p:cNvSpPr>
            <p:nvPr/>
          </p:nvSpPr>
          <p:spPr bwMode="ltGray">
            <a:xfrm>
              <a:off x="2989" y="2246"/>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36" name="Rectangle 32"/>
            <p:cNvSpPr>
              <a:spLocks noChangeArrowheads="1"/>
            </p:cNvSpPr>
            <p:nvPr/>
          </p:nvSpPr>
          <p:spPr bwMode="ltGray">
            <a:xfrm>
              <a:off x="3469" y="2246"/>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37" name="Rectangle 33"/>
            <p:cNvSpPr>
              <a:spLocks noChangeArrowheads="1"/>
            </p:cNvSpPr>
            <p:nvPr/>
          </p:nvSpPr>
          <p:spPr bwMode="ltGray">
            <a:xfrm>
              <a:off x="3949" y="2246"/>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38" name="Rectangle 34"/>
            <p:cNvSpPr>
              <a:spLocks noChangeArrowheads="1"/>
            </p:cNvSpPr>
            <p:nvPr/>
          </p:nvSpPr>
          <p:spPr bwMode="ltGray">
            <a:xfrm>
              <a:off x="4429" y="2246"/>
              <a:ext cx="144" cy="144"/>
            </a:xfrm>
            <a:prstGeom prst="rect">
              <a:avLst/>
            </a:prstGeom>
            <a:solidFill>
              <a:srgbClr val="FFFF99"/>
            </a:solidFill>
            <a:ln w="9525">
              <a:solidFill>
                <a:schemeClr val="tx1"/>
              </a:solidFill>
              <a:miter lim="800000"/>
              <a:headEnd/>
              <a:tailEnd/>
            </a:ln>
            <a:effectLst/>
          </p:spPr>
          <p:txBody>
            <a:bodyPr wrap="none" anchor="ctr">
              <a:prstTxWarp prst="textNoShape">
                <a:avLst/>
              </a:prstTxWarp>
            </a:bodyPr>
            <a:lstStyle/>
            <a:p>
              <a:endParaRPr lang="en-US"/>
            </a:p>
          </p:txBody>
        </p:sp>
        <p:sp>
          <p:nvSpPr>
            <p:cNvPr id="39" name="Line 35"/>
            <p:cNvSpPr>
              <a:spLocks noChangeShapeType="1"/>
            </p:cNvSpPr>
            <p:nvPr/>
          </p:nvSpPr>
          <p:spPr bwMode="ltGray">
            <a:xfrm flipV="1">
              <a:off x="3133" y="2342"/>
              <a:ext cx="336" cy="1"/>
            </a:xfrm>
            <a:prstGeom prst="line">
              <a:avLst/>
            </a:prstGeom>
            <a:noFill/>
            <a:ln w="9525">
              <a:solidFill>
                <a:schemeClr val="tx1"/>
              </a:solidFill>
              <a:round/>
              <a:headEnd type="triangle" w="med" len="med"/>
              <a:tailEnd/>
            </a:ln>
            <a:effectLst/>
          </p:spPr>
          <p:txBody>
            <a:bodyPr wrap="none" anchor="ctr">
              <a:prstTxWarp prst="textNoShape">
                <a:avLst/>
              </a:prstTxWarp>
            </a:bodyPr>
            <a:lstStyle/>
            <a:p>
              <a:endParaRPr lang="en-US"/>
            </a:p>
          </p:txBody>
        </p:sp>
        <p:sp>
          <p:nvSpPr>
            <p:cNvPr id="40" name="Line 36"/>
            <p:cNvSpPr>
              <a:spLocks noChangeShapeType="1"/>
            </p:cNvSpPr>
            <p:nvPr/>
          </p:nvSpPr>
          <p:spPr bwMode="ltGray">
            <a:xfrm>
              <a:off x="3613" y="2342"/>
              <a:ext cx="336" cy="1"/>
            </a:xfrm>
            <a:prstGeom prst="line">
              <a:avLst/>
            </a:prstGeom>
            <a:noFill/>
            <a:ln w="9525">
              <a:solidFill>
                <a:schemeClr val="tx1"/>
              </a:solidFill>
              <a:round/>
              <a:headEnd type="triangle" w="med" len="med"/>
              <a:tailEnd/>
            </a:ln>
            <a:effectLst/>
          </p:spPr>
          <p:txBody>
            <a:bodyPr wrap="none" anchor="ctr">
              <a:prstTxWarp prst="textNoShape">
                <a:avLst/>
              </a:prstTxWarp>
            </a:bodyPr>
            <a:lstStyle/>
            <a:p>
              <a:endParaRPr lang="en-US"/>
            </a:p>
          </p:txBody>
        </p:sp>
        <p:sp>
          <p:nvSpPr>
            <p:cNvPr id="41" name="Line 37"/>
            <p:cNvSpPr>
              <a:spLocks noChangeShapeType="1"/>
            </p:cNvSpPr>
            <p:nvPr/>
          </p:nvSpPr>
          <p:spPr bwMode="ltGray">
            <a:xfrm>
              <a:off x="4093" y="2342"/>
              <a:ext cx="336" cy="1"/>
            </a:xfrm>
            <a:prstGeom prst="line">
              <a:avLst/>
            </a:prstGeom>
            <a:noFill/>
            <a:ln w="9525">
              <a:solidFill>
                <a:schemeClr val="tx1"/>
              </a:solidFill>
              <a:round/>
              <a:headEnd type="triangle" w="med" len="med"/>
              <a:tailEnd/>
            </a:ln>
            <a:effectLst/>
          </p:spPr>
          <p:txBody>
            <a:bodyPr wrap="none" anchor="ctr">
              <a:prstTxWarp prst="textNoShape">
                <a:avLst/>
              </a:prstTxWarp>
            </a:bodyPr>
            <a:lstStyle/>
            <a:p>
              <a:endParaRPr lang="en-US"/>
            </a:p>
          </p:txBody>
        </p:sp>
        <p:sp>
          <p:nvSpPr>
            <p:cNvPr id="42" name="Text Box 47"/>
            <p:cNvSpPr txBox="1">
              <a:spLocks noChangeArrowheads="1"/>
            </p:cNvSpPr>
            <p:nvPr/>
          </p:nvSpPr>
          <p:spPr bwMode="ltGray">
            <a:xfrm>
              <a:off x="1195" y="1526"/>
              <a:ext cx="1112" cy="192"/>
            </a:xfrm>
            <a:prstGeom prst="rect">
              <a:avLst/>
            </a:prstGeom>
            <a:noFill/>
            <a:ln w="9525">
              <a:noFill/>
              <a:miter lim="800000"/>
              <a:headEnd/>
              <a:tailEnd/>
            </a:ln>
            <a:effectLst/>
          </p:spPr>
          <p:txBody>
            <a:bodyPr wrap="none">
              <a:prstTxWarp prst="textNoShape">
                <a:avLst/>
              </a:prstTxWarp>
              <a:spAutoFit/>
            </a:bodyPr>
            <a:lstStyle/>
            <a:p>
              <a:pPr defTabSz="914400"/>
              <a:r>
                <a:rPr lang="en-US" altLang="ko-KR" sz="1400" b="1">
                  <a:latin typeface="Helvetica" charset="0"/>
                  <a:ea typeface="굴림" charset="-127"/>
                  <a:cs typeface="굴림" charset="-127"/>
                </a:rPr>
                <a:t>Network End Node</a:t>
              </a:r>
            </a:p>
          </p:txBody>
        </p:sp>
      </p:grpSp>
      <p:sp>
        <p:nvSpPr>
          <p:cNvPr id="43" name="AutoShape 43"/>
          <p:cNvSpPr>
            <a:spLocks noChangeArrowheads="1"/>
          </p:cNvSpPr>
          <p:nvPr/>
        </p:nvSpPr>
        <p:spPr bwMode="auto">
          <a:xfrm flipV="1">
            <a:off x="2096798" y="2216053"/>
            <a:ext cx="457200" cy="533400"/>
          </a:xfrm>
          <a:prstGeom prst="curvedRightArrow">
            <a:avLst>
              <a:gd name="adj1" fmla="val 25278"/>
              <a:gd name="adj2" fmla="val 48611"/>
              <a:gd name="adj3" fmla="val 33333"/>
            </a:avLst>
          </a:prstGeom>
          <a:solidFill>
            <a:srgbClr val="FF3300"/>
          </a:solidFill>
          <a:ln w="9525">
            <a:solidFill>
              <a:srgbClr val="FF0000"/>
            </a:solidFill>
            <a:miter lim="800000"/>
            <a:headEnd/>
            <a:tailEnd/>
          </a:ln>
          <a:effectLst/>
        </p:spPr>
        <p:txBody>
          <a:bodyPr wrap="none" anchor="ctr">
            <a:prstTxWarp prst="textNoShape">
              <a:avLst/>
            </a:prstTxWarp>
          </a:bodyPr>
          <a:lstStyle/>
          <a:p>
            <a:endParaRPr lang="en-US"/>
          </a:p>
        </p:txBody>
      </p:sp>
      <p:sp>
        <p:nvSpPr>
          <p:cNvPr id="44" name="AutoShape 44"/>
          <p:cNvSpPr>
            <a:spLocks noChangeArrowheads="1"/>
          </p:cNvSpPr>
          <p:nvPr/>
        </p:nvSpPr>
        <p:spPr bwMode="auto">
          <a:xfrm rot="10800000" flipV="1">
            <a:off x="7412038" y="2270100"/>
            <a:ext cx="457200" cy="533400"/>
          </a:xfrm>
          <a:prstGeom prst="curvedRightArrow">
            <a:avLst>
              <a:gd name="adj1" fmla="val 25278"/>
              <a:gd name="adj2" fmla="val 48611"/>
              <a:gd name="adj3" fmla="val 33333"/>
            </a:avLst>
          </a:prstGeom>
          <a:solidFill>
            <a:srgbClr val="FF0000"/>
          </a:solidFill>
          <a:ln w="9525">
            <a:solidFill>
              <a:srgbClr val="FF0000"/>
            </a:solidFill>
            <a:miter lim="800000"/>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877858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Home Node/Memory Controller Issues</a:t>
            </a:r>
            <a:endParaRPr lang="en-US" dirty="0"/>
          </a:p>
        </p:txBody>
      </p:sp>
      <p:sp>
        <p:nvSpPr>
          <p:cNvPr id="3" name="Content Placeholder 2"/>
          <p:cNvSpPr>
            <a:spLocks noGrp="1"/>
          </p:cNvSpPr>
          <p:nvPr>
            <p:ph idx="1"/>
          </p:nvPr>
        </p:nvSpPr>
        <p:spPr/>
        <p:txBody>
          <a:bodyPr>
            <a:normAutofit/>
          </a:bodyPr>
          <a:lstStyle/>
          <a:p>
            <a:r>
              <a:rPr lang="en-US" dirty="0" smtClean="0"/>
              <a:t>Heterogeneity in network</a:t>
            </a:r>
          </a:p>
          <a:p>
            <a:pPr lvl="1"/>
            <a:r>
              <a:rPr lang="en-US" dirty="0" smtClean="0"/>
              <a:t>Some tiles are memory controllers</a:t>
            </a:r>
          </a:p>
          <a:p>
            <a:pPr lvl="2"/>
            <a:r>
              <a:rPr lang="en-US" b="1" dirty="0" smtClean="0">
                <a:solidFill>
                  <a:srgbClr val="FF0000"/>
                </a:solidFill>
              </a:rPr>
              <a:t>Co-located </a:t>
            </a:r>
            <a:r>
              <a:rPr lang="en-US" dirty="0" smtClean="0"/>
              <a:t>with processor/cache or </a:t>
            </a:r>
            <a:r>
              <a:rPr lang="en-US" b="1" dirty="0" smtClean="0">
                <a:solidFill>
                  <a:srgbClr val="FF0000"/>
                </a:solidFill>
              </a:rPr>
              <a:t>separate </a:t>
            </a:r>
            <a:r>
              <a:rPr lang="en-US" dirty="0" smtClean="0"/>
              <a:t>tile</a:t>
            </a:r>
          </a:p>
          <a:p>
            <a:pPr lvl="2"/>
            <a:r>
              <a:rPr lang="en-US" dirty="0" smtClean="0"/>
              <a:t>Share injection/ejection bandwidth?</a:t>
            </a:r>
          </a:p>
          <a:p>
            <a:r>
              <a:rPr lang="en-US" dirty="0" smtClean="0"/>
              <a:t>Home node</a:t>
            </a:r>
          </a:p>
          <a:p>
            <a:pPr lvl="1"/>
            <a:r>
              <a:rPr lang="en-US" dirty="0" smtClean="0"/>
              <a:t>Directory coherence information</a:t>
            </a:r>
          </a:p>
          <a:p>
            <a:pPr lvl="1"/>
            <a:r>
              <a:rPr lang="en-US" dirty="0" smtClean="0"/>
              <a:t>&lt;= number of tiles</a:t>
            </a:r>
          </a:p>
          <a:p>
            <a:pPr lvl="1"/>
            <a:endParaRPr lang="en-US" dirty="0" smtClean="0"/>
          </a:p>
          <a:p>
            <a:r>
              <a:rPr lang="en-US" dirty="0" smtClean="0"/>
              <a:t>Potential hot spots in network?</a:t>
            </a:r>
            <a:endParaRPr lang="en-US" dirty="0"/>
          </a:p>
        </p:txBody>
      </p:sp>
    </p:spTree>
    <p:extLst>
      <p:ext uri="{BB962C8B-B14F-4D97-AF65-F5344CB8AC3E}">
        <p14:creationId xmlns:p14="http://schemas.microsoft.com/office/powerpoint/2010/main" val="100582280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CA" dirty="0"/>
          </a:p>
        </p:txBody>
      </p:sp>
      <p:sp>
        <p:nvSpPr>
          <p:cNvPr id="3" name="Content Placeholder 2"/>
          <p:cNvSpPr>
            <a:spLocks noGrp="1"/>
          </p:cNvSpPr>
          <p:nvPr>
            <p:ph idx="1"/>
          </p:nvPr>
        </p:nvSpPr>
        <p:spPr/>
        <p:txBody>
          <a:bodyPr/>
          <a:lstStyle/>
          <a:p>
            <a:r>
              <a:rPr lang="en-CA" dirty="0" smtClean="0"/>
              <a:t>Architecture</a:t>
            </a:r>
          </a:p>
          <a:p>
            <a:pPr lvl="1"/>
            <a:r>
              <a:rPr lang="en-CA" dirty="0" smtClean="0"/>
              <a:t>Impacts communication requirements</a:t>
            </a:r>
          </a:p>
          <a:p>
            <a:pPr lvl="1"/>
            <a:r>
              <a:rPr lang="en-CA" dirty="0" smtClean="0"/>
              <a:t>Coherence protocol: Broadcast vs. Directory</a:t>
            </a:r>
          </a:p>
          <a:p>
            <a:pPr lvl="1"/>
            <a:r>
              <a:rPr lang="en-CA" dirty="0" smtClean="0"/>
              <a:t>Shared vs. Private Caches</a:t>
            </a:r>
          </a:p>
        </p:txBody>
      </p:sp>
    </p:spTree>
    <p:extLst>
      <p:ext uri="{BB962C8B-B14F-4D97-AF65-F5344CB8AC3E}">
        <p14:creationId xmlns:p14="http://schemas.microsoft.com/office/powerpoint/2010/main" val="324091634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Interconnection Networks Introduction</a:t>
            </a:r>
            <a:endParaRPr lang="en-US" dirty="0"/>
          </a:p>
        </p:txBody>
      </p:sp>
      <p:sp>
        <p:nvSpPr>
          <p:cNvPr id="3" name="Content Placeholder 2"/>
          <p:cNvSpPr>
            <a:spLocks noGrp="1"/>
          </p:cNvSpPr>
          <p:nvPr>
            <p:ph idx="1"/>
          </p:nvPr>
        </p:nvSpPr>
        <p:spPr/>
        <p:txBody>
          <a:bodyPr/>
          <a:lstStyle/>
          <a:p>
            <a:pPr marL="265240" indent="-286565" defTabSz="914414">
              <a:lnSpc>
                <a:spcPct val="100000"/>
              </a:lnSpc>
              <a:spcBef>
                <a:spcPct val="10000"/>
              </a:spcBef>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s-ES" sz="2700" b="1" i="1" dirty="0" smtClean="0">
                <a:latin typeface="Calibri"/>
                <a:ea typeface="ＭＳ Ｐゴシック" charset="-128"/>
                <a:cs typeface="Calibri"/>
              </a:rPr>
              <a:t>Interconnection networks</a:t>
            </a:r>
            <a:r>
              <a:rPr lang="es-ES" sz="2700" i="1" dirty="0" smtClean="0">
                <a:latin typeface="Calibri"/>
                <a:ea typeface="ＭＳ Ｐゴシック" charset="-128"/>
                <a:cs typeface="Calibri"/>
              </a:rPr>
              <a:t> should be designed </a:t>
            </a:r>
          </a:p>
          <a:p>
            <a:pPr marL="722440" lvl="1" indent="-286565" defTabSz="914414">
              <a:lnSpc>
                <a:spcPct val="100000"/>
              </a:lnSpc>
              <a:spcBef>
                <a:spcPct val="10000"/>
              </a:spcBef>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s-ES" sz="2700" i="1" dirty="0" smtClean="0">
                <a:latin typeface="Calibri"/>
                <a:ea typeface="ＭＳ Ｐゴシック" charset="-128"/>
                <a:cs typeface="Calibri"/>
              </a:rPr>
              <a:t>to transfer the </a:t>
            </a:r>
            <a:r>
              <a:rPr lang="es-ES" sz="2700" i="1" u="sng" dirty="0" smtClean="0">
                <a:latin typeface="Calibri"/>
                <a:ea typeface="ＭＳ Ｐゴシック" charset="-128"/>
                <a:cs typeface="Calibri"/>
              </a:rPr>
              <a:t>maximum amount of information</a:t>
            </a:r>
            <a:r>
              <a:rPr lang="es-ES" sz="2700" i="1" dirty="0" smtClean="0">
                <a:latin typeface="Calibri"/>
                <a:ea typeface="ＭＳ Ｐゴシック" charset="-128"/>
                <a:cs typeface="Calibri"/>
              </a:rPr>
              <a:t> </a:t>
            </a:r>
          </a:p>
          <a:p>
            <a:pPr marL="722440" lvl="1" indent="-286565" defTabSz="914414">
              <a:lnSpc>
                <a:spcPct val="100000"/>
              </a:lnSpc>
              <a:spcBef>
                <a:spcPct val="10000"/>
              </a:spcBef>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s-ES" sz="2700" i="1" dirty="0" smtClean="0">
                <a:latin typeface="Calibri"/>
                <a:ea typeface="ＭＳ Ｐゴシック" charset="-128"/>
                <a:cs typeface="Calibri"/>
              </a:rPr>
              <a:t>within the </a:t>
            </a:r>
            <a:r>
              <a:rPr lang="es-ES" sz="2700" i="1" u="sng" dirty="0" smtClean="0">
                <a:latin typeface="Calibri"/>
                <a:ea typeface="ＭＳ Ｐゴシック" charset="-128"/>
                <a:cs typeface="Calibri"/>
              </a:rPr>
              <a:t>least amount of time</a:t>
            </a:r>
            <a:r>
              <a:rPr lang="es-ES" sz="2700" i="1" dirty="0" smtClean="0">
                <a:latin typeface="Calibri"/>
                <a:ea typeface="ＭＳ Ｐゴシック" charset="-128"/>
                <a:cs typeface="Calibri"/>
              </a:rPr>
              <a:t> (and cost, power constraints)</a:t>
            </a:r>
          </a:p>
          <a:p>
            <a:pPr marL="722440" lvl="1" indent="-286565" defTabSz="914414">
              <a:lnSpc>
                <a:spcPct val="100000"/>
              </a:lnSpc>
              <a:spcBef>
                <a:spcPct val="10000"/>
              </a:spcBef>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s-ES" sz="2700" i="1" dirty="0" smtClean="0">
                <a:latin typeface="Calibri"/>
                <a:ea typeface="ＭＳ Ｐゴシック" charset="-128"/>
                <a:cs typeface="Calibri"/>
              </a:rPr>
              <a:t>so as not to bottleneck the system</a:t>
            </a:r>
          </a:p>
          <a:p>
            <a:pPr marL="722440" lvl="1" indent="-286565" defTabSz="914414">
              <a:lnSpc>
                <a:spcPct val="100000"/>
              </a:lnSpc>
              <a:spcBef>
                <a:spcPct val="10000"/>
              </a:spcBef>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endParaRPr lang="es-ES" sz="2700" i="1" dirty="0" smtClean="0">
              <a:latin typeface="Calibri"/>
              <a:ea typeface="ＭＳ Ｐゴシック" charset="-128"/>
              <a:cs typeface="Calibri"/>
            </a:endParaRPr>
          </a:p>
          <a:p>
            <a:pPr marL="322390" indent="-286565" defTabSz="914414">
              <a:lnSpc>
                <a:spcPct val="100000"/>
              </a:lnSpc>
              <a:spcBef>
                <a:spcPct val="10000"/>
              </a:spcBef>
              <a:buFontTx/>
              <a:buChar cha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endParaRPr lang="en-GB" sz="3100" dirty="0" smtClean="0">
              <a:latin typeface="Calibri"/>
              <a:ea typeface="ＭＳ Ｐゴシック" charset="-128"/>
              <a:cs typeface="Calibri"/>
            </a:endParaRPr>
          </a:p>
          <a:p>
            <a:pPr>
              <a:lnSpc>
                <a:spcPct val="100000"/>
              </a:lnSpc>
            </a:pPr>
            <a:endParaRPr lang="en-US" dirty="0">
              <a:latin typeface="Calibri"/>
              <a:cs typeface="Calibri"/>
            </a:endParaRPr>
          </a:p>
        </p:txBody>
      </p:sp>
    </p:spTree>
    <p:extLst>
      <p:ext uri="{BB962C8B-B14F-4D97-AF65-F5344CB8AC3E}">
        <p14:creationId xmlns:p14="http://schemas.microsoft.com/office/powerpoint/2010/main" val="33630428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Types of Interconnection Networks</a:t>
            </a:r>
            <a:endParaRPr lang="en-US" dirty="0"/>
          </a:p>
        </p:txBody>
      </p:sp>
      <p:sp>
        <p:nvSpPr>
          <p:cNvPr id="3" name="Content Placeholder 2"/>
          <p:cNvSpPr>
            <a:spLocks noGrp="1"/>
          </p:cNvSpPr>
          <p:nvPr>
            <p:ph idx="1"/>
          </p:nvPr>
        </p:nvSpPr>
        <p:spPr>
          <a:xfrm>
            <a:off x="457200" y="1143001"/>
            <a:ext cx="8229600" cy="5213350"/>
          </a:xfrm>
        </p:spPr>
        <p:txBody>
          <a:bodyPr wrap="square">
            <a:normAutofit/>
          </a:bodyPr>
          <a:lstStyle/>
          <a:p>
            <a:r>
              <a:rPr lang="en-US" dirty="0" smtClean="0"/>
              <a:t>Four different domains:</a:t>
            </a:r>
          </a:p>
          <a:p>
            <a:pPr lvl="1"/>
            <a:r>
              <a:rPr lang="en-US" dirty="0" smtClean="0"/>
              <a:t>Depending on number &amp; proximity of connected devices</a:t>
            </a:r>
          </a:p>
          <a:p>
            <a:endParaRPr lang="en-US" dirty="0" smtClean="0"/>
          </a:p>
          <a:p>
            <a:r>
              <a:rPr lang="en-US" dirty="0" smtClean="0">
                <a:solidFill>
                  <a:schemeClr val="accent1"/>
                </a:solidFill>
              </a:rPr>
              <a:t>On-Chip networks (</a:t>
            </a:r>
            <a:r>
              <a:rPr lang="en-US" dirty="0" err="1" smtClean="0">
                <a:solidFill>
                  <a:schemeClr val="accent1"/>
                </a:solidFill>
              </a:rPr>
              <a:t>OCNs</a:t>
            </a:r>
            <a:r>
              <a:rPr lang="en-US" dirty="0" smtClean="0">
                <a:solidFill>
                  <a:schemeClr val="accent1"/>
                </a:solidFill>
              </a:rPr>
              <a:t> or </a:t>
            </a:r>
            <a:r>
              <a:rPr lang="en-US" dirty="0" err="1" smtClean="0">
                <a:solidFill>
                  <a:schemeClr val="accent1"/>
                </a:solidFill>
              </a:rPr>
              <a:t>NoCs</a:t>
            </a:r>
            <a:r>
              <a:rPr lang="en-US" dirty="0" smtClean="0">
                <a:solidFill>
                  <a:schemeClr val="accent1"/>
                </a:solidFill>
              </a:rPr>
              <a:t>)</a:t>
            </a:r>
          </a:p>
          <a:p>
            <a:pPr lvl="1">
              <a:lnSpc>
                <a:spcPct val="90000"/>
              </a:lnSpc>
            </a:pPr>
            <a:r>
              <a:rPr lang="en-US" dirty="0" smtClean="0"/>
              <a:t>Devices are </a:t>
            </a:r>
            <a:r>
              <a:rPr lang="en-US" dirty="0" err="1" smtClean="0"/>
              <a:t>microarchitectural</a:t>
            </a:r>
            <a:r>
              <a:rPr lang="en-US" dirty="0" smtClean="0"/>
              <a:t> elements (functional units, register files), caches, directories, processors</a:t>
            </a:r>
          </a:p>
          <a:p>
            <a:pPr lvl="1">
              <a:lnSpc>
                <a:spcPct val="90000"/>
              </a:lnSpc>
            </a:pPr>
            <a:r>
              <a:rPr lang="en-US" dirty="0" smtClean="0"/>
              <a:t>Latest systems: dozens, hundreds of devices</a:t>
            </a:r>
          </a:p>
          <a:p>
            <a:pPr lvl="2">
              <a:lnSpc>
                <a:spcPct val="90000"/>
              </a:lnSpc>
            </a:pPr>
            <a:r>
              <a:rPr lang="en-US" dirty="0" smtClean="0"/>
              <a:t>Ex: Intel </a:t>
            </a:r>
            <a:r>
              <a:rPr lang="en-US" dirty="0" err="1" smtClean="0"/>
              <a:t>TeraFLOPS</a:t>
            </a:r>
            <a:r>
              <a:rPr lang="en-US" dirty="0" smtClean="0"/>
              <a:t> research prototypes – 80 cores</a:t>
            </a:r>
          </a:p>
          <a:p>
            <a:pPr lvl="2">
              <a:lnSpc>
                <a:spcPct val="90000"/>
              </a:lnSpc>
            </a:pPr>
            <a:r>
              <a:rPr lang="en-US" dirty="0" smtClean="0"/>
              <a:t>Xeon Phi – 60 cores</a:t>
            </a:r>
          </a:p>
          <a:p>
            <a:pPr lvl="1">
              <a:lnSpc>
                <a:spcPct val="90000"/>
              </a:lnSpc>
            </a:pPr>
            <a:r>
              <a:rPr lang="en-US" dirty="0" smtClean="0"/>
              <a:t>Proximity: millimeters</a:t>
            </a:r>
          </a:p>
        </p:txBody>
      </p:sp>
    </p:spTree>
    <p:extLst>
      <p:ext uri="{BB962C8B-B14F-4D97-AF65-F5344CB8AC3E}">
        <p14:creationId xmlns:p14="http://schemas.microsoft.com/office/powerpoint/2010/main" val="7104182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dirty="0" smtClean="0"/>
              <a:t>System/Storage Area Networks (</a:t>
            </a:r>
            <a:r>
              <a:rPr lang="en-US" dirty="0" err="1" smtClean="0"/>
              <a:t>SANs</a:t>
            </a:r>
            <a:r>
              <a:rPr lang="en-US" dirty="0" smtClean="0"/>
              <a:t>)</a:t>
            </a:r>
            <a:endParaRPr lang="en-US" dirty="0"/>
          </a:p>
        </p:txBody>
      </p:sp>
      <p:sp>
        <p:nvSpPr>
          <p:cNvPr id="3" name="Content Placeholder 2"/>
          <p:cNvSpPr>
            <a:spLocks noGrp="1"/>
          </p:cNvSpPr>
          <p:nvPr>
            <p:ph idx="1"/>
          </p:nvPr>
        </p:nvSpPr>
        <p:spPr>
          <a:xfrm>
            <a:off x="457200" y="990600"/>
            <a:ext cx="8229600" cy="5456238"/>
          </a:xfrm>
        </p:spPr>
        <p:txBody>
          <a:bodyPr>
            <a:noAutofit/>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Multiprocessor and multicomputer systems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err="1" smtClean="0"/>
              <a:t>Interprocessor</a:t>
            </a:r>
            <a:r>
              <a:rPr lang="en-GB" sz="2200" dirty="0" smtClean="0"/>
              <a:t> and processor-memory interconnections</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Server and data </a:t>
            </a:r>
            <a:r>
              <a:rPr lang="en-GB" sz="2200" dirty="0" err="1" smtClean="0"/>
              <a:t>center</a:t>
            </a:r>
            <a:r>
              <a:rPr lang="en-GB" sz="2200" dirty="0" smtClean="0"/>
              <a:t> environments</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Storage and I/O components</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Hundreds to thousands of devices interconnected </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IBM Blue Gene/L supercomputer </a:t>
            </a:r>
            <a:br>
              <a:rPr lang="en-GB" sz="2200" dirty="0" smtClean="0"/>
            </a:br>
            <a:r>
              <a:rPr lang="en-GB" sz="2200" dirty="0" smtClean="0"/>
              <a:t>(64K nodes, each with 2 processors)</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Maximum interconnect distance </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tens of meters (typical)</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a few hundred meters (some)</a:t>
            </a:r>
          </a:p>
          <a:p>
            <a:pPr lvl="2">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err="1" smtClean="0"/>
              <a:t>InfiniBand</a:t>
            </a:r>
            <a:r>
              <a:rPr lang="en-GB" dirty="0" smtClean="0"/>
              <a:t>: 120 </a:t>
            </a:r>
            <a:r>
              <a:rPr lang="en-GB" dirty="0" err="1" smtClean="0"/>
              <a:t>Gbps</a:t>
            </a:r>
            <a:r>
              <a:rPr lang="en-GB" dirty="0" smtClean="0"/>
              <a:t> over a distance of 300m</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smtClean="0"/>
              <a:t>Examples (standards and proprietary)</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sz="2200" dirty="0" err="1" smtClean="0"/>
              <a:t>InfiniBand</a:t>
            </a:r>
            <a:r>
              <a:rPr lang="en-GB" sz="2200" dirty="0" smtClean="0"/>
              <a:t>, </a:t>
            </a:r>
            <a:r>
              <a:rPr lang="en-GB" sz="2200" dirty="0" err="1" smtClean="0"/>
              <a:t>Myrinet</a:t>
            </a:r>
            <a:r>
              <a:rPr lang="en-GB" sz="2200" dirty="0" smtClean="0"/>
              <a:t>, Quadrics, Advanced Switching Interconnect</a:t>
            </a:r>
            <a:endParaRPr lang="en-US" sz="2200" dirty="0" smtClean="0"/>
          </a:p>
        </p:txBody>
      </p:sp>
    </p:spTree>
    <p:extLst>
      <p:ext uri="{BB962C8B-B14F-4D97-AF65-F5344CB8AC3E}">
        <p14:creationId xmlns:p14="http://schemas.microsoft.com/office/powerpoint/2010/main" val="237540755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Local Area Network (LANs)</a:t>
            </a:r>
            <a:endParaRPr lang="en-US" dirty="0"/>
          </a:p>
        </p:txBody>
      </p:sp>
      <p:sp>
        <p:nvSpPr>
          <p:cNvPr id="3" name="Content Placeholder 2"/>
          <p:cNvSpPr>
            <a:spLocks noGrp="1"/>
          </p:cNvSpPr>
          <p:nvPr>
            <p:ph idx="1"/>
          </p:nvPr>
        </p:nvSpPr>
        <p:spPr>
          <a:xfrm>
            <a:off x="457200" y="1143000"/>
            <a:ext cx="8229600" cy="5213350"/>
          </a:xfrm>
        </p:spPr>
        <p:txBody>
          <a:bodyPr>
            <a:normAutofit fontScale="92500"/>
          </a:bodyPr>
          <a:lstStyle/>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Interconnect autonomous computer systems </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endParaRPr lang="en-GB" dirty="0" smtClean="0"/>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Machine room or throughout a building or campus</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endParaRPr lang="en-GB" dirty="0" smtClean="0"/>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Hundreds of devices interconnected (1,000s with bridging)</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endParaRPr lang="en-GB" dirty="0" smtClean="0"/>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Maximum interconnect distance</a:t>
            </a:r>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few </a:t>
            </a:r>
            <a:r>
              <a:rPr lang="en-GB" dirty="0" err="1" smtClean="0"/>
              <a:t>kilometers</a:t>
            </a:r>
            <a:endParaRPr lang="en-GB" dirty="0" smtClean="0"/>
          </a:p>
          <a:p>
            <a:pPr lvl="1">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few tens of </a:t>
            </a:r>
            <a:r>
              <a:rPr lang="en-GB" dirty="0" err="1" smtClean="0"/>
              <a:t>kilometers</a:t>
            </a:r>
            <a:r>
              <a:rPr lang="en-GB" dirty="0" smtClean="0"/>
              <a:t> (some)</a:t>
            </a:r>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endParaRPr lang="en-GB" dirty="0" smtClean="0"/>
          </a:p>
          <a:p>
            <a:pPr>
              <a:tabLst>
                <a:tab pos="723900" algn="l"/>
                <a:tab pos="1447800" algn="l"/>
                <a:tab pos="2171700" algn="l"/>
                <a:tab pos="2895600" algn="l"/>
                <a:tab pos="3619500" algn="l"/>
                <a:tab pos="4343400" algn="l"/>
                <a:tab pos="5065713" algn="l"/>
                <a:tab pos="5791200" algn="l"/>
                <a:tab pos="6515100" algn="l"/>
                <a:tab pos="7235825" algn="l"/>
                <a:tab pos="7958138" algn="l"/>
                <a:tab pos="8686800" algn="l"/>
                <a:tab pos="9405938" algn="l"/>
              </a:tabLst>
            </a:pPr>
            <a:r>
              <a:rPr lang="en-GB" dirty="0" smtClean="0"/>
              <a:t>Example (most popular): Ethernet, with 10 </a:t>
            </a:r>
            <a:r>
              <a:rPr lang="en-GB" dirty="0" err="1" smtClean="0"/>
              <a:t>Gbps</a:t>
            </a:r>
            <a:r>
              <a:rPr lang="en-GB" dirty="0" smtClean="0"/>
              <a:t> over 40Km</a:t>
            </a:r>
          </a:p>
        </p:txBody>
      </p:sp>
    </p:spTree>
    <p:extLst>
      <p:ext uri="{BB962C8B-B14F-4D97-AF65-F5344CB8AC3E}">
        <p14:creationId xmlns:p14="http://schemas.microsoft.com/office/powerpoint/2010/main" val="138066941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Wide Area Networks (WANs)</a:t>
            </a:r>
            <a:endParaRPr lang="en-US" dirty="0"/>
          </a:p>
        </p:txBody>
      </p:sp>
      <p:sp>
        <p:nvSpPr>
          <p:cNvPr id="3" name="Content Placeholder 2"/>
          <p:cNvSpPr>
            <a:spLocks noGrp="1"/>
          </p:cNvSpPr>
          <p:nvPr>
            <p:ph idx="1"/>
          </p:nvPr>
        </p:nvSpPr>
        <p:spPr/>
        <p:txBody>
          <a:bodyPr>
            <a:normAutofit/>
          </a:bodyPr>
          <a:lstStyle/>
          <a:p>
            <a:pPr eaLnBrk="0" fontAlgn="base" hangingPunct="0"/>
            <a:r>
              <a:rPr lang="en-US" sz="2800" kern="1200" dirty="0" smtClean="0">
                <a:solidFill>
                  <a:schemeClr val="tx1"/>
                </a:solidFill>
                <a:latin typeface="+mn-lt"/>
              </a:rPr>
              <a:t>Interconnect systems distributed across the globe</a:t>
            </a:r>
            <a:endParaRPr lang="en-US" sz="2800" dirty="0" smtClean="0"/>
          </a:p>
          <a:p>
            <a:pPr lvl="1" eaLnBrk="0" fontAlgn="base" hangingPunct="0"/>
            <a:endParaRPr lang="en-US" sz="2800" kern="1200" dirty="0" smtClean="0">
              <a:solidFill>
                <a:schemeClr val="tx1"/>
              </a:solidFill>
              <a:latin typeface="+mn-lt"/>
              <a:ea typeface="+mn-ea"/>
              <a:cs typeface="+mn-cs"/>
            </a:endParaRPr>
          </a:p>
          <a:p>
            <a:pPr eaLnBrk="0" fontAlgn="base" hangingPunct="0"/>
            <a:r>
              <a:rPr lang="en-US" sz="2800" kern="1200" dirty="0" smtClean="0">
                <a:solidFill>
                  <a:schemeClr val="tx1"/>
                </a:solidFill>
                <a:latin typeface="+mn-lt"/>
              </a:rPr>
              <a:t>Internetworking support is required</a:t>
            </a:r>
            <a:endParaRPr lang="en-US" sz="2800" dirty="0" smtClean="0"/>
          </a:p>
          <a:p>
            <a:pPr lvl="1" eaLnBrk="0" fontAlgn="base" hangingPunct="0"/>
            <a:endParaRPr lang="en-US" sz="2800" kern="1200" dirty="0" smtClean="0">
              <a:solidFill>
                <a:schemeClr val="tx1"/>
              </a:solidFill>
              <a:latin typeface="+mn-lt"/>
              <a:ea typeface="+mn-ea"/>
              <a:cs typeface="+mn-cs"/>
            </a:endParaRPr>
          </a:p>
          <a:p>
            <a:pPr eaLnBrk="0" fontAlgn="base" hangingPunct="0"/>
            <a:r>
              <a:rPr lang="en-US" sz="2800" kern="1200" dirty="0" smtClean="0">
                <a:solidFill>
                  <a:schemeClr val="tx1"/>
                </a:solidFill>
                <a:latin typeface="+mn-lt"/>
              </a:rPr>
              <a:t>Many millions of devices interconnected</a:t>
            </a:r>
            <a:endParaRPr lang="en-US" sz="2800" dirty="0" smtClean="0"/>
          </a:p>
          <a:p>
            <a:pPr lvl="1" eaLnBrk="0" fontAlgn="base" hangingPunct="0"/>
            <a:endParaRPr lang="en-US" sz="2800" kern="1200" dirty="0" smtClean="0">
              <a:solidFill>
                <a:schemeClr val="tx1"/>
              </a:solidFill>
              <a:latin typeface="+mn-lt"/>
              <a:ea typeface="+mn-ea"/>
              <a:cs typeface="+mn-cs"/>
            </a:endParaRPr>
          </a:p>
          <a:p>
            <a:pPr eaLnBrk="0" fontAlgn="base" hangingPunct="0"/>
            <a:r>
              <a:rPr lang="en-US" sz="2800" kern="1200" dirty="0" smtClean="0">
                <a:solidFill>
                  <a:schemeClr val="tx1"/>
                </a:solidFill>
                <a:latin typeface="+mn-lt"/>
              </a:rPr>
              <a:t>Maximum interconnect distance  </a:t>
            </a:r>
          </a:p>
          <a:p>
            <a:pPr lvl="1" eaLnBrk="0" fontAlgn="base" hangingPunct="0"/>
            <a:r>
              <a:rPr lang="en-US" sz="2800" kern="1200" dirty="0" smtClean="0">
                <a:solidFill>
                  <a:schemeClr val="tx1"/>
                </a:solidFill>
                <a:latin typeface="+mn-lt"/>
                <a:ea typeface="+mn-ea"/>
                <a:cs typeface="+mn-cs"/>
              </a:rPr>
              <a:t>many thousands of kilometers</a:t>
            </a:r>
          </a:p>
          <a:p>
            <a:pPr lvl="1" eaLnBrk="0" fontAlgn="base" hangingPunct="0"/>
            <a:endParaRPr lang="en-US" sz="2800" kern="1200" dirty="0" smtClean="0">
              <a:solidFill>
                <a:schemeClr val="tx1"/>
              </a:solidFill>
              <a:latin typeface="+mn-lt"/>
              <a:ea typeface="+mn-ea"/>
              <a:cs typeface="+mn-cs"/>
            </a:endParaRPr>
          </a:p>
        </p:txBody>
      </p:sp>
    </p:spTree>
    <p:extLst>
      <p:ext uri="{BB962C8B-B14F-4D97-AF65-F5344CB8AC3E}">
        <p14:creationId xmlns:p14="http://schemas.microsoft.com/office/powerpoint/2010/main" val="32356624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7508" name="Rectangle 4"/>
          <p:cNvSpPr>
            <a:spLocks noGrp="1" noChangeArrowheads="1"/>
          </p:cNvSpPr>
          <p:nvPr>
            <p:ph type="title"/>
          </p:nvPr>
        </p:nvSpPr>
        <p:spPr>
          <a:xfrm>
            <a:off x="666720" y="244481"/>
            <a:ext cx="8172000" cy="677108"/>
          </a:xfrm>
          <a:ln/>
        </p:spPr>
        <p:txBody>
          <a:bodyPr wrap="square" lIns="0" tIns="0" rIns="0" bIns="0">
            <a:spAutoFit/>
          </a:bodyPr>
          <a:lstStyle/>
          <a:p>
            <a:pPr>
              <a:tabLst>
                <a:tab pos="656650" algn="l"/>
                <a:tab pos="1313299" algn="l"/>
                <a:tab pos="1969949" algn="l"/>
                <a:tab pos="2626599" algn="l"/>
                <a:tab pos="3283248" algn="l"/>
                <a:tab pos="3939898" algn="l"/>
                <a:tab pos="4595108" algn="l"/>
                <a:tab pos="5253198" algn="l"/>
                <a:tab pos="5909847" algn="l"/>
                <a:tab pos="6563617" algn="l"/>
                <a:tab pos="7218827" algn="l"/>
                <a:tab pos="7879796" algn="l"/>
                <a:tab pos="8532126" algn="l"/>
              </a:tabLst>
            </a:pPr>
            <a:r>
              <a:rPr lang="en-GB" dirty="0" smtClean="0"/>
              <a:t>Interconnection Network Domains</a:t>
            </a:r>
            <a:endParaRPr lang="en-GB" dirty="0"/>
          </a:p>
        </p:txBody>
      </p:sp>
      <p:sp>
        <p:nvSpPr>
          <p:cNvPr id="1557506" name="Oval 2"/>
          <p:cNvSpPr>
            <a:spLocks noChangeArrowheads="1"/>
          </p:cNvSpPr>
          <p:nvPr/>
        </p:nvSpPr>
        <p:spPr bwMode="auto">
          <a:xfrm>
            <a:off x="1959840" y="2515463"/>
            <a:ext cx="4572000" cy="979303"/>
          </a:xfrm>
          <a:prstGeom prst="ellipse">
            <a:avLst/>
          </a:prstGeom>
          <a:noFill/>
          <a:ln w="9525">
            <a:solidFill>
              <a:schemeClr val="tx1"/>
            </a:solidFill>
            <a:prstDash val="dash"/>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endParaRPr lang="es-ES" sz="2200" dirty="0">
              <a:solidFill>
                <a:prstClr val="black"/>
              </a:solidFill>
              <a:latin typeface="Calibri"/>
            </a:endParaRPr>
          </a:p>
        </p:txBody>
      </p:sp>
      <p:sp>
        <p:nvSpPr>
          <p:cNvPr id="1557507" name="Oval 3"/>
          <p:cNvSpPr>
            <a:spLocks noChangeArrowheads="1"/>
          </p:cNvSpPr>
          <p:nvPr/>
        </p:nvSpPr>
        <p:spPr bwMode="auto">
          <a:xfrm>
            <a:off x="3003840" y="2515464"/>
            <a:ext cx="2547360" cy="1045550"/>
          </a:xfrm>
          <a:prstGeom prst="ellipse">
            <a:avLst/>
          </a:prstGeom>
          <a:solidFill>
            <a:srgbClr val="99CCFF"/>
          </a:solidFill>
          <a:ln w="9525">
            <a:solidFill>
              <a:schemeClr val="tx1"/>
            </a:solidFill>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r>
              <a:rPr lang="es-ES" sz="2200" dirty="0">
                <a:solidFill>
                  <a:prstClr val="black"/>
                </a:solidFill>
                <a:latin typeface="Calibri"/>
              </a:rPr>
              <a:t>LANs</a:t>
            </a:r>
          </a:p>
        </p:txBody>
      </p:sp>
      <p:sp>
        <p:nvSpPr>
          <p:cNvPr id="1557509" name="Line 5"/>
          <p:cNvSpPr>
            <a:spLocks noChangeShapeType="1"/>
          </p:cNvSpPr>
          <p:nvPr/>
        </p:nvSpPr>
        <p:spPr bwMode="auto">
          <a:xfrm flipV="1">
            <a:off x="1632960" y="1534720"/>
            <a:ext cx="0" cy="3789037"/>
          </a:xfrm>
          <a:prstGeom prst="line">
            <a:avLst/>
          </a:prstGeom>
          <a:noFill/>
          <a:ln w="19050">
            <a:solidFill>
              <a:schemeClr val="tx1"/>
            </a:solidFill>
            <a:round/>
            <a:headEnd/>
            <a:tailEnd type="triangle" w="med" len="med"/>
          </a:ln>
          <a:effectLst/>
        </p:spPr>
        <p:txBody>
          <a:bodyPr wrap="square" lIns="81639" tIns="42452" rIns="81639" bIns="42452">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57510" name="Line 6"/>
          <p:cNvSpPr>
            <a:spLocks noChangeShapeType="1"/>
          </p:cNvSpPr>
          <p:nvPr/>
        </p:nvSpPr>
        <p:spPr bwMode="auto">
          <a:xfrm flipV="1">
            <a:off x="1632960" y="5323758"/>
            <a:ext cx="6531840" cy="0"/>
          </a:xfrm>
          <a:prstGeom prst="line">
            <a:avLst/>
          </a:prstGeom>
          <a:noFill/>
          <a:ln w="19050">
            <a:solidFill>
              <a:schemeClr val="tx1"/>
            </a:solidFill>
            <a:round/>
            <a:headEnd/>
            <a:tailEnd type="triangle" w="med" len="med"/>
          </a:ln>
          <a:effectLst/>
        </p:spPr>
        <p:txBody>
          <a:bodyPr lIns="81639" tIns="42452" rIns="81639" bIns="42452">
            <a:prstTxWarp prst="textNoShape">
              <a:avLst/>
            </a:prstTxWarp>
            <a:spAutoFit/>
          </a:bodyPr>
          <a:lstStyle/>
          <a:p>
            <a:pPr algn="l" defTabSz="457200" eaLnBrk="1" fontAlgn="auto" hangingPunct="1">
              <a:spcBef>
                <a:spcPts val="0"/>
              </a:spcBef>
              <a:spcAft>
                <a:spcPts val="0"/>
              </a:spcAft>
            </a:pPr>
            <a:endParaRPr lang="en-US" sz="1800">
              <a:solidFill>
                <a:prstClr val="black"/>
              </a:solidFill>
              <a:latin typeface="Calibri"/>
            </a:endParaRPr>
          </a:p>
        </p:txBody>
      </p:sp>
      <p:sp>
        <p:nvSpPr>
          <p:cNvPr id="1557511" name="Text Box 7"/>
          <p:cNvSpPr txBox="1">
            <a:spLocks noChangeArrowheads="1"/>
          </p:cNvSpPr>
          <p:nvPr/>
        </p:nvSpPr>
        <p:spPr bwMode="auto">
          <a:xfrm rot="-5400000">
            <a:off x="-287570" y="2774064"/>
            <a:ext cx="1848101" cy="362732"/>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800" b="1" dirty="0">
                <a:solidFill>
                  <a:prstClr val="black"/>
                </a:solidFill>
                <a:latin typeface="Calibri"/>
              </a:rPr>
              <a:t>Distance (meters)</a:t>
            </a:r>
          </a:p>
        </p:txBody>
      </p:sp>
      <p:sp>
        <p:nvSpPr>
          <p:cNvPr id="1557512" name="Text Box 8"/>
          <p:cNvSpPr txBox="1">
            <a:spLocks noChangeArrowheads="1"/>
          </p:cNvSpPr>
          <p:nvPr/>
        </p:nvSpPr>
        <p:spPr bwMode="auto">
          <a:xfrm>
            <a:off x="783361" y="4795223"/>
            <a:ext cx="743926"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5 x 10</a:t>
            </a:r>
            <a:r>
              <a:rPr lang="es-ES" sz="1500" b="1" baseline="30000" dirty="0">
                <a:solidFill>
                  <a:prstClr val="black"/>
                </a:solidFill>
                <a:latin typeface="Calibri"/>
              </a:rPr>
              <a:t>-3</a:t>
            </a:r>
          </a:p>
        </p:txBody>
      </p:sp>
      <p:sp>
        <p:nvSpPr>
          <p:cNvPr id="1557513" name="Text Box 9"/>
          <p:cNvSpPr txBox="1">
            <a:spLocks noChangeArrowheads="1"/>
          </p:cNvSpPr>
          <p:nvPr/>
        </p:nvSpPr>
        <p:spPr bwMode="auto">
          <a:xfrm>
            <a:off x="783360" y="3690627"/>
            <a:ext cx="702047"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5 x 10</a:t>
            </a:r>
            <a:r>
              <a:rPr lang="es-ES" sz="1500" b="1" baseline="30000" dirty="0">
                <a:solidFill>
                  <a:prstClr val="black"/>
                </a:solidFill>
                <a:latin typeface="Calibri"/>
              </a:rPr>
              <a:t>0</a:t>
            </a:r>
          </a:p>
        </p:txBody>
      </p:sp>
      <p:sp>
        <p:nvSpPr>
          <p:cNvPr id="1557514" name="Text Box 10"/>
          <p:cNvSpPr txBox="1">
            <a:spLocks noChangeArrowheads="1"/>
          </p:cNvSpPr>
          <p:nvPr/>
        </p:nvSpPr>
        <p:spPr bwMode="auto">
          <a:xfrm>
            <a:off x="783360" y="2645077"/>
            <a:ext cx="702047"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5 x 10</a:t>
            </a:r>
            <a:r>
              <a:rPr lang="es-ES" sz="1500" b="1" baseline="30000" dirty="0">
                <a:solidFill>
                  <a:prstClr val="black"/>
                </a:solidFill>
                <a:latin typeface="Calibri"/>
              </a:rPr>
              <a:t>3</a:t>
            </a:r>
          </a:p>
        </p:txBody>
      </p:sp>
      <p:sp>
        <p:nvSpPr>
          <p:cNvPr id="1557515" name="Text Box 11"/>
          <p:cNvSpPr txBox="1">
            <a:spLocks noChangeArrowheads="1"/>
          </p:cNvSpPr>
          <p:nvPr/>
        </p:nvSpPr>
        <p:spPr bwMode="auto">
          <a:xfrm>
            <a:off x="783360" y="1665774"/>
            <a:ext cx="702047"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5 x 10</a:t>
            </a:r>
            <a:r>
              <a:rPr lang="es-ES" sz="1500" b="1" baseline="30000" dirty="0">
                <a:solidFill>
                  <a:prstClr val="black"/>
                </a:solidFill>
                <a:latin typeface="Calibri"/>
              </a:rPr>
              <a:t>6</a:t>
            </a:r>
          </a:p>
        </p:txBody>
      </p:sp>
      <p:sp>
        <p:nvSpPr>
          <p:cNvPr id="1557516" name="Text Box 12"/>
          <p:cNvSpPr txBox="1">
            <a:spLocks noChangeArrowheads="1"/>
          </p:cNvSpPr>
          <p:nvPr/>
        </p:nvSpPr>
        <p:spPr bwMode="auto">
          <a:xfrm>
            <a:off x="2874240" y="5657068"/>
            <a:ext cx="3462124" cy="362732"/>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800" b="1" dirty="0">
                <a:solidFill>
                  <a:prstClr val="black"/>
                </a:solidFill>
                <a:latin typeface="Calibri"/>
              </a:rPr>
              <a:t>Number of devices interconnected</a:t>
            </a:r>
            <a:endParaRPr lang="es-ES" sz="1800" b="1" baseline="30000" dirty="0">
              <a:solidFill>
                <a:prstClr val="black"/>
              </a:solidFill>
              <a:latin typeface="Calibri"/>
            </a:endParaRPr>
          </a:p>
        </p:txBody>
      </p:sp>
      <p:sp>
        <p:nvSpPr>
          <p:cNvPr id="1557517" name="Text Box 13"/>
          <p:cNvSpPr txBox="1">
            <a:spLocks noChangeArrowheads="1"/>
          </p:cNvSpPr>
          <p:nvPr/>
        </p:nvSpPr>
        <p:spPr bwMode="auto">
          <a:xfrm>
            <a:off x="1837440" y="5349681"/>
            <a:ext cx="262368"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1</a:t>
            </a:r>
            <a:endParaRPr lang="es-ES" sz="1500" b="1" baseline="30000" dirty="0">
              <a:solidFill>
                <a:prstClr val="black"/>
              </a:solidFill>
              <a:latin typeface="Calibri"/>
            </a:endParaRPr>
          </a:p>
        </p:txBody>
      </p:sp>
      <p:sp>
        <p:nvSpPr>
          <p:cNvPr id="1557518" name="Text Box 14"/>
          <p:cNvSpPr txBox="1">
            <a:spLocks noChangeArrowheads="1"/>
          </p:cNvSpPr>
          <p:nvPr/>
        </p:nvSpPr>
        <p:spPr bwMode="auto">
          <a:xfrm>
            <a:off x="2882880" y="5349681"/>
            <a:ext cx="359863"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10</a:t>
            </a:r>
            <a:endParaRPr lang="es-ES" sz="1500" b="1" baseline="30000" dirty="0">
              <a:solidFill>
                <a:prstClr val="black"/>
              </a:solidFill>
              <a:latin typeface="Calibri"/>
            </a:endParaRPr>
          </a:p>
        </p:txBody>
      </p:sp>
      <p:sp>
        <p:nvSpPr>
          <p:cNvPr id="1557519" name="Text Box 15"/>
          <p:cNvSpPr txBox="1">
            <a:spLocks noChangeArrowheads="1"/>
          </p:cNvSpPr>
          <p:nvPr/>
        </p:nvSpPr>
        <p:spPr bwMode="auto">
          <a:xfrm>
            <a:off x="3984480" y="5349681"/>
            <a:ext cx="457358"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100</a:t>
            </a:r>
            <a:endParaRPr lang="es-ES" sz="1500" b="1" baseline="30000" dirty="0">
              <a:solidFill>
                <a:prstClr val="black"/>
              </a:solidFill>
              <a:latin typeface="Calibri"/>
            </a:endParaRPr>
          </a:p>
        </p:txBody>
      </p:sp>
      <p:sp>
        <p:nvSpPr>
          <p:cNvPr id="1557520" name="Text Box 16"/>
          <p:cNvSpPr txBox="1">
            <a:spLocks noChangeArrowheads="1"/>
          </p:cNvSpPr>
          <p:nvPr/>
        </p:nvSpPr>
        <p:spPr bwMode="auto">
          <a:xfrm>
            <a:off x="5103360" y="5349681"/>
            <a:ext cx="604446"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1,000</a:t>
            </a:r>
            <a:endParaRPr lang="es-ES" sz="1500" b="1" baseline="30000" dirty="0">
              <a:solidFill>
                <a:prstClr val="black"/>
              </a:solidFill>
              <a:latin typeface="Calibri"/>
            </a:endParaRPr>
          </a:p>
        </p:txBody>
      </p:sp>
      <p:sp>
        <p:nvSpPr>
          <p:cNvPr id="1557521" name="Text Box 17"/>
          <p:cNvSpPr txBox="1">
            <a:spLocks noChangeArrowheads="1"/>
          </p:cNvSpPr>
          <p:nvPr/>
        </p:nvSpPr>
        <p:spPr bwMode="auto">
          <a:xfrm>
            <a:off x="6084000" y="5349681"/>
            <a:ext cx="701941"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10,000</a:t>
            </a:r>
            <a:endParaRPr lang="es-ES" sz="1500" b="1" baseline="30000" dirty="0">
              <a:solidFill>
                <a:prstClr val="black"/>
              </a:solidFill>
              <a:latin typeface="Calibri"/>
            </a:endParaRPr>
          </a:p>
        </p:txBody>
      </p:sp>
      <p:sp>
        <p:nvSpPr>
          <p:cNvPr id="1557522" name="Text Box 18"/>
          <p:cNvSpPr txBox="1">
            <a:spLocks noChangeArrowheads="1"/>
          </p:cNvSpPr>
          <p:nvPr/>
        </p:nvSpPr>
        <p:spPr bwMode="auto">
          <a:xfrm>
            <a:off x="7325280" y="5349681"/>
            <a:ext cx="895241" cy="316566"/>
          </a:xfrm>
          <a:prstGeom prst="rect">
            <a:avLst/>
          </a:prstGeom>
          <a:noFill/>
          <a:ln w="9525">
            <a:noFill/>
            <a:miter lim="800000"/>
            <a:headEnd/>
            <a:tailEnd/>
          </a:ln>
          <a:effectLst/>
        </p:spPr>
        <p:txBody>
          <a:bodyPr wrap="none" lIns="81639" tIns="42452" rIns="81639" bIns="42452">
            <a:prstTxWarp prst="textNoShape">
              <a:avLst/>
            </a:prstTxWarp>
            <a:spAutoFit/>
          </a:bodyPr>
          <a:lstStyle/>
          <a:p>
            <a:pPr algn="l" defTabSz="829452" eaLnBrk="1" fontAlgn="auto" hangingPunct="1">
              <a:spcBef>
                <a:spcPts val="0"/>
              </a:spcBef>
              <a:spcAft>
                <a:spcPts val="0"/>
              </a:spcAft>
            </a:pPr>
            <a:r>
              <a:rPr lang="es-ES" sz="1500" b="1" dirty="0">
                <a:solidFill>
                  <a:prstClr val="black"/>
                </a:solidFill>
                <a:latin typeface="Calibri"/>
              </a:rPr>
              <a:t>&gt;100,000</a:t>
            </a:r>
            <a:endParaRPr lang="es-ES" sz="1500" b="1" baseline="30000" dirty="0">
              <a:solidFill>
                <a:prstClr val="black"/>
              </a:solidFill>
              <a:latin typeface="Calibri"/>
            </a:endParaRPr>
          </a:p>
        </p:txBody>
      </p:sp>
      <p:sp>
        <p:nvSpPr>
          <p:cNvPr id="1557523" name="Oval 19"/>
          <p:cNvSpPr>
            <a:spLocks noChangeArrowheads="1"/>
          </p:cNvSpPr>
          <p:nvPr/>
        </p:nvSpPr>
        <p:spPr bwMode="auto">
          <a:xfrm>
            <a:off x="1828800" y="4605124"/>
            <a:ext cx="1779840" cy="589021"/>
          </a:xfrm>
          <a:prstGeom prst="ellipse">
            <a:avLst/>
          </a:prstGeom>
          <a:solidFill>
            <a:schemeClr val="accent4">
              <a:lumMod val="60000"/>
              <a:lumOff val="40000"/>
            </a:schemeClr>
          </a:solidFill>
          <a:ln w="9525">
            <a:solidFill>
              <a:schemeClr val="tx1"/>
            </a:solidFill>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r>
              <a:rPr lang="es-ES" sz="2200" dirty="0">
                <a:solidFill>
                  <a:prstClr val="black"/>
                </a:solidFill>
                <a:latin typeface="Calibri"/>
              </a:rPr>
              <a:t>OCNs</a:t>
            </a:r>
          </a:p>
        </p:txBody>
      </p:sp>
      <p:sp>
        <p:nvSpPr>
          <p:cNvPr id="1557524" name="Oval 20"/>
          <p:cNvSpPr>
            <a:spLocks noChangeArrowheads="1"/>
          </p:cNvSpPr>
          <p:nvPr/>
        </p:nvSpPr>
        <p:spPr bwMode="auto">
          <a:xfrm>
            <a:off x="3003840" y="3429960"/>
            <a:ext cx="2547360" cy="914496"/>
          </a:xfrm>
          <a:prstGeom prst="ellipse">
            <a:avLst/>
          </a:prstGeom>
          <a:solidFill>
            <a:srgbClr val="CCFFFF"/>
          </a:solidFill>
          <a:ln w="9525">
            <a:solidFill>
              <a:schemeClr val="tx1"/>
            </a:solidFill>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r>
              <a:rPr lang="es-ES" sz="2200" dirty="0">
                <a:solidFill>
                  <a:prstClr val="black"/>
                </a:solidFill>
                <a:latin typeface="Calibri"/>
              </a:rPr>
              <a:t>SANs</a:t>
            </a:r>
          </a:p>
        </p:txBody>
      </p:sp>
      <p:sp>
        <p:nvSpPr>
          <p:cNvPr id="1557525" name="Oval 21"/>
          <p:cNvSpPr>
            <a:spLocks noChangeArrowheads="1"/>
          </p:cNvSpPr>
          <p:nvPr/>
        </p:nvSpPr>
        <p:spPr bwMode="auto">
          <a:xfrm>
            <a:off x="1959840" y="3429960"/>
            <a:ext cx="4572000" cy="914496"/>
          </a:xfrm>
          <a:prstGeom prst="ellipse">
            <a:avLst/>
          </a:prstGeom>
          <a:noFill/>
          <a:ln w="9525">
            <a:solidFill>
              <a:schemeClr val="tx1"/>
            </a:solidFill>
            <a:prstDash val="dash"/>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endParaRPr lang="es-ES" sz="2200" dirty="0">
              <a:solidFill>
                <a:prstClr val="black"/>
              </a:solidFill>
              <a:latin typeface="Calibri"/>
            </a:endParaRPr>
          </a:p>
        </p:txBody>
      </p:sp>
      <p:sp>
        <p:nvSpPr>
          <p:cNvPr id="1557526" name="Oval 22"/>
          <p:cNvSpPr>
            <a:spLocks noChangeArrowheads="1"/>
          </p:cNvSpPr>
          <p:nvPr/>
        </p:nvSpPr>
        <p:spPr bwMode="auto">
          <a:xfrm>
            <a:off x="5878080" y="1534721"/>
            <a:ext cx="2547360" cy="1045550"/>
          </a:xfrm>
          <a:prstGeom prst="ellipse">
            <a:avLst/>
          </a:prstGeom>
          <a:solidFill>
            <a:schemeClr val="accent3">
              <a:lumMod val="60000"/>
              <a:lumOff val="40000"/>
            </a:schemeClr>
          </a:solidFill>
          <a:ln w="9525">
            <a:solidFill>
              <a:schemeClr val="tx1"/>
            </a:solidFill>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r>
              <a:rPr lang="es-ES" sz="2200" dirty="0">
                <a:solidFill>
                  <a:prstClr val="black"/>
                </a:solidFill>
                <a:latin typeface="Calibri"/>
              </a:rPr>
              <a:t>WANs</a:t>
            </a:r>
          </a:p>
        </p:txBody>
      </p:sp>
      <p:sp>
        <p:nvSpPr>
          <p:cNvPr id="28" name="Oval 21"/>
          <p:cNvSpPr>
            <a:spLocks noChangeArrowheads="1"/>
          </p:cNvSpPr>
          <p:nvPr/>
        </p:nvSpPr>
        <p:spPr bwMode="auto">
          <a:xfrm>
            <a:off x="1764364" y="4581384"/>
            <a:ext cx="2807636" cy="637726"/>
          </a:xfrm>
          <a:prstGeom prst="ellipse">
            <a:avLst/>
          </a:prstGeom>
          <a:noFill/>
          <a:ln w="9525">
            <a:solidFill>
              <a:schemeClr val="tx1"/>
            </a:solidFill>
            <a:prstDash val="dash"/>
            <a:round/>
            <a:headEnd/>
            <a:tailEnd/>
          </a:ln>
          <a:effectLst/>
        </p:spPr>
        <p:txBody>
          <a:bodyPr wrap="none" lIns="81639" tIns="42452" rIns="81639" bIns="42452" anchor="ctr">
            <a:prstTxWarp prst="textNoShape">
              <a:avLst/>
            </a:prstTxWarp>
          </a:bodyPr>
          <a:lstStyle/>
          <a:p>
            <a:pPr algn="l" defTabSz="829452" eaLnBrk="1" fontAlgn="auto" hangingPunct="1">
              <a:spcBef>
                <a:spcPts val="0"/>
              </a:spcBef>
              <a:spcAft>
                <a:spcPts val="0"/>
              </a:spcAft>
            </a:pPr>
            <a:endParaRPr lang="es-ES" sz="2200" dirty="0">
              <a:solidFill>
                <a:prstClr val="black"/>
              </a:solidFill>
              <a:latin typeface="Calibri"/>
            </a:endParaRPr>
          </a:p>
        </p:txBody>
      </p:sp>
    </p:spTree>
    <p:extLst>
      <p:ext uri="{BB962C8B-B14F-4D97-AF65-F5344CB8AC3E}">
        <p14:creationId xmlns:p14="http://schemas.microsoft.com/office/powerpoint/2010/main" val="1499005420"/>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557523"/>
                                        </p:tgtEl>
                                        <p:attrNameLst>
                                          <p:attrName>style.visibility</p:attrName>
                                        </p:attrNameLst>
                                      </p:cBhvr>
                                      <p:to>
                                        <p:strVal val="visible"/>
                                      </p:to>
                                    </p:set>
                                    <p:anim calcmode="lin" valueType="num">
                                      <p:cBhvr>
                                        <p:cTn id="7" dur="1000" fill="hold"/>
                                        <p:tgtEl>
                                          <p:spTgt spid="1557523"/>
                                        </p:tgtEl>
                                        <p:attrNameLst>
                                          <p:attrName>ppt_w</p:attrName>
                                        </p:attrNameLst>
                                      </p:cBhvr>
                                      <p:tavLst>
                                        <p:tav tm="0">
                                          <p:val>
                                            <p:strVal val="#ppt_w*0.70"/>
                                          </p:val>
                                        </p:tav>
                                        <p:tav tm="100000">
                                          <p:val>
                                            <p:strVal val="#ppt_w"/>
                                          </p:val>
                                        </p:tav>
                                      </p:tavLst>
                                    </p:anim>
                                    <p:anim calcmode="lin" valueType="num">
                                      <p:cBhvr>
                                        <p:cTn id="8" dur="1000" fill="hold"/>
                                        <p:tgtEl>
                                          <p:spTgt spid="1557523"/>
                                        </p:tgtEl>
                                        <p:attrNameLst>
                                          <p:attrName>ppt_h</p:attrName>
                                        </p:attrNameLst>
                                      </p:cBhvr>
                                      <p:tavLst>
                                        <p:tav tm="0">
                                          <p:val>
                                            <p:strVal val="#ppt_h"/>
                                          </p:val>
                                        </p:tav>
                                        <p:tav tm="100000">
                                          <p:val>
                                            <p:strVal val="#ppt_h"/>
                                          </p:val>
                                        </p:tav>
                                      </p:tavLst>
                                    </p:anim>
                                    <p:animEffect transition="in" filter="fade">
                                      <p:cBhvr>
                                        <p:cTn id="9" dur="1000"/>
                                        <p:tgtEl>
                                          <p:spTgt spid="1557523"/>
                                        </p:tgtEl>
                                      </p:cBhvr>
                                    </p:animEffect>
                                  </p:childTnLst>
                                </p:cTn>
                              </p:par>
                            </p:childTnLst>
                          </p:cTn>
                        </p:par>
                        <p:par>
                          <p:cTn id="10" fill="hold">
                            <p:stCondLst>
                              <p:cond delay="1000"/>
                            </p:stCondLst>
                            <p:childTnLst>
                              <p:par>
                                <p:cTn id="11" presetID="55" presetClass="entr" presetSubtype="0" fill="hold" grpId="0" nodeType="afterEffect">
                                  <p:stCondLst>
                                    <p:cond delay="1000"/>
                                  </p:stCondLst>
                                  <p:childTnLst>
                                    <p:set>
                                      <p:cBhvr>
                                        <p:cTn id="12" dur="1" fill="hold">
                                          <p:stCondLst>
                                            <p:cond delay="0"/>
                                          </p:stCondLst>
                                        </p:cTn>
                                        <p:tgtEl>
                                          <p:spTgt spid="28"/>
                                        </p:tgtEl>
                                        <p:attrNameLst>
                                          <p:attrName>style.visibility</p:attrName>
                                        </p:attrNameLst>
                                      </p:cBhvr>
                                      <p:to>
                                        <p:strVal val="visible"/>
                                      </p:to>
                                    </p:set>
                                    <p:anim calcmode="lin" valueType="num">
                                      <p:cBhvr>
                                        <p:cTn id="13" dur="1000" fill="hold"/>
                                        <p:tgtEl>
                                          <p:spTgt spid="28"/>
                                        </p:tgtEl>
                                        <p:attrNameLst>
                                          <p:attrName>ppt_w</p:attrName>
                                        </p:attrNameLst>
                                      </p:cBhvr>
                                      <p:tavLst>
                                        <p:tav tm="0">
                                          <p:val>
                                            <p:strVal val="#ppt_w*0.70"/>
                                          </p:val>
                                        </p:tav>
                                        <p:tav tm="100000">
                                          <p:val>
                                            <p:strVal val="#ppt_w"/>
                                          </p:val>
                                        </p:tav>
                                      </p:tavLst>
                                    </p:anim>
                                    <p:anim calcmode="lin" valueType="num">
                                      <p:cBhvr>
                                        <p:cTn id="14" dur="1000" fill="hold"/>
                                        <p:tgtEl>
                                          <p:spTgt spid="28"/>
                                        </p:tgtEl>
                                        <p:attrNameLst>
                                          <p:attrName>ppt_h</p:attrName>
                                        </p:attrNameLst>
                                      </p:cBhvr>
                                      <p:tavLst>
                                        <p:tav tm="0">
                                          <p:val>
                                            <p:strVal val="#ppt_h"/>
                                          </p:val>
                                        </p:tav>
                                        <p:tav tm="100000">
                                          <p:val>
                                            <p:strVal val="#ppt_h"/>
                                          </p:val>
                                        </p:tav>
                                      </p:tavLst>
                                    </p:anim>
                                    <p:animEffect transition="in" filter="fade">
                                      <p:cBhvr>
                                        <p:cTn id="15" dur="1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1557524"/>
                                        </p:tgtEl>
                                        <p:attrNameLst>
                                          <p:attrName>style.visibility</p:attrName>
                                        </p:attrNameLst>
                                      </p:cBhvr>
                                      <p:to>
                                        <p:strVal val="visible"/>
                                      </p:to>
                                    </p:set>
                                    <p:anim calcmode="lin" valueType="num">
                                      <p:cBhvr>
                                        <p:cTn id="20" dur="1000" fill="hold"/>
                                        <p:tgtEl>
                                          <p:spTgt spid="1557524"/>
                                        </p:tgtEl>
                                        <p:attrNameLst>
                                          <p:attrName>ppt_w</p:attrName>
                                        </p:attrNameLst>
                                      </p:cBhvr>
                                      <p:tavLst>
                                        <p:tav tm="0">
                                          <p:val>
                                            <p:strVal val="#ppt_w*0.70"/>
                                          </p:val>
                                        </p:tav>
                                        <p:tav tm="100000">
                                          <p:val>
                                            <p:strVal val="#ppt_w"/>
                                          </p:val>
                                        </p:tav>
                                      </p:tavLst>
                                    </p:anim>
                                    <p:anim calcmode="lin" valueType="num">
                                      <p:cBhvr>
                                        <p:cTn id="21" dur="1000" fill="hold"/>
                                        <p:tgtEl>
                                          <p:spTgt spid="1557524"/>
                                        </p:tgtEl>
                                        <p:attrNameLst>
                                          <p:attrName>ppt_h</p:attrName>
                                        </p:attrNameLst>
                                      </p:cBhvr>
                                      <p:tavLst>
                                        <p:tav tm="0">
                                          <p:val>
                                            <p:strVal val="#ppt_h"/>
                                          </p:val>
                                        </p:tav>
                                        <p:tav tm="100000">
                                          <p:val>
                                            <p:strVal val="#ppt_h"/>
                                          </p:val>
                                        </p:tav>
                                      </p:tavLst>
                                    </p:anim>
                                    <p:animEffect transition="in" filter="fade">
                                      <p:cBhvr>
                                        <p:cTn id="22" dur="1000"/>
                                        <p:tgtEl>
                                          <p:spTgt spid="1557524"/>
                                        </p:tgtEl>
                                      </p:cBhvr>
                                    </p:animEffect>
                                  </p:childTnLst>
                                </p:cTn>
                              </p:par>
                            </p:childTnLst>
                          </p:cTn>
                        </p:par>
                        <p:par>
                          <p:cTn id="23" fill="hold">
                            <p:stCondLst>
                              <p:cond delay="1000"/>
                            </p:stCondLst>
                            <p:childTnLst>
                              <p:par>
                                <p:cTn id="24" presetID="55" presetClass="entr" presetSubtype="0" fill="hold" grpId="0" nodeType="afterEffect">
                                  <p:stCondLst>
                                    <p:cond delay="1000"/>
                                  </p:stCondLst>
                                  <p:childTnLst>
                                    <p:set>
                                      <p:cBhvr>
                                        <p:cTn id="25" dur="1" fill="hold">
                                          <p:stCondLst>
                                            <p:cond delay="0"/>
                                          </p:stCondLst>
                                        </p:cTn>
                                        <p:tgtEl>
                                          <p:spTgt spid="1557525"/>
                                        </p:tgtEl>
                                        <p:attrNameLst>
                                          <p:attrName>style.visibility</p:attrName>
                                        </p:attrNameLst>
                                      </p:cBhvr>
                                      <p:to>
                                        <p:strVal val="visible"/>
                                      </p:to>
                                    </p:set>
                                    <p:anim calcmode="lin" valueType="num">
                                      <p:cBhvr>
                                        <p:cTn id="26" dur="1000" fill="hold"/>
                                        <p:tgtEl>
                                          <p:spTgt spid="1557525"/>
                                        </p:tgtEl>
                                        <p:attrNameLst>
                                          <p:attrName>ppt_w</p:attrName>
                                        </p:attrNameLst>
                                      </p:cBhvr>
                                      <p:tavLst>
                                        <p:tav tm="0">
                                          <p:val>
                                            <p:strVal val="#ppt_w*0.70"/>
                                          </p:val>
                                        </p:tav>
                                        <p:tav tm="100000">
                                          <p:val>
                                            <p:strVal val="#ppt_w"/>
                                          </p:val>
                                        </p:tav>
                                      </p:tavLst>
                                    </p:anim>
                                    <p:anim calcmode="lin" valueType="num">
                                      <p:cBhvr>
                                        <p:cTn id="27" dur="1000" fill="hold"/>
                                        <p:tgtEl>
                                          <p:spTgt spid="1557525"/>
                                        </p:tgtEl>
                                        <p:attrNameLst>
                                          <p:attrName>ppt_h</p:attrName>
                                        </p:attrNameLst>
                                      </p:cBhvr>
                                      <p:tavLst>
                                        <p:tav tm="0">
                                          <p:val>
                                            <p:strVal val="#ppt_h"/>
                                          </p:val>
                                        </p:tav>
                                        <p:tav tm="100000">
                                          <p:val>
                                            <p:strVal val="#ppt_h"/>
                                          </p:val>
                                        </p:tav>
                                      </p:tavLst>
                                    </p:anim>
                                    <p:animEffect transition="in" filter="fade">
                                      <p:cBhvr>
                                        <p:cTn id="28" dur="1000"/>
                                        <p:tgtEl>
                                          <p:spTgt spid="1557525"/>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557507"/>
                                        </p:tgtEl>
                                        <p:attrNameLst>
                                          <p:attrName>style.visibility</p:attrName>
                                        </p:attrNameLst>
                                      </p:cBhvr>
                                      <p:to>
                                        <p:strVal val="visible"/>
                                      </p:to>
                                    </p:set>
                                    <p:anim calcmode="lin" valueType="num">
                                      <p:cBhvr>
                                        <p:cTn id="33" dur="1000" fill="hold"/>
                                        <p:tgtEl>
                                          <p:spTgt spid="1557507"/>
                                        </p:tgtEl>
                                        <p:attrNameLst>
                                          <p:attrName>ppt_w</p:attrName>
                                        </p:attrNameLst>
                                      </p:cBhvr>
                                      <p:tavLst>
                                        <p:tav tm="0">
                                          <p:val>
                                            <p:strVal val="#ppt_w*0.70"/>
                                          </p:val>
                                        </p:tav>
                                        <p:tav tm="100000">
                                          <p:val>
                                            <p:strVal val="#ppt_w"/>
                                          </p:val>
                                        </p:tav>
                                      </p:tavLst>
                                    </p:anim>
                                    <p:anim calcmode="lin" valueType="num">
                                      <p:cBhvr>
                                        <p:cTn id="34" dur="1000" fill="hold"/>
                                        <p:tgtEl>
                                          <p:spTgt spid="1557507"/>
                                        </p:tgtEl>
                                        <p:attrNameLst>
                                          <p:attrName>ppt_h</p:attrName>
                                        </p:attrNameLst>
                                      </p:cBhvr>
                                      <p:tavLst>
                                        <p:tav tm="0">
                                          <p:val>
                                            <p:strVal val="#ppt_h"/>
                                          </p:val>
                                        </p:tav>
                                        <p:tav tm="100000">
                                          <p:val>
                                            <p:strVal val="#ppt_h"/>
                                          </p:val>
                                        </p:tav>
                                      </p:tavLst>
                                    </p:anim>
                                    <p:animEffect transition="in" filter="fade">
                                      <p:cBhvr>
                                        <p:cTn id="35" dur="1000"/>
                                        <p:tgtEl>
                                          <p:spTgt spid="1557507"/>
                                        </p:tgtEl>
                                      </p:cBhvr>
                                    </p:animEffect>
                                  </p:childTnLst>
                                </p:cTn>
                              </p:par>
                            </p:childTnLst>
                          </p:cTn>
                        </p:par>
                        <p:par>
                          <p:cTn id="36" fill="hold">
                            <p:stCondLst>
                              <p:cond delay="1000"/>
                            </p:stCondLst>
                            <p:childTnLst>
                              <p:par>
                                <p:cTn id="37" presetID="55" presetClass="entr" presetSubtype="0" fill="hold" grpId="0" nodeType="afterEffect">
                                  <p:stCondLst>
                                    <p:cond delay="1000"/>
                                  </p:stCondLst>
                                  <p:childTnLst>
                                    <p:set>
                                      <p:cBhvr>
                                        <p:cTn id="38" dur="1" fill="hold">
                                          <p:stCondLst>
                                            <p:cond delay="0"/>
                                          </p:stCondLst>
                                        </p:cTn>
                                        <p:tgtEl>
                                          <p:spTgt spid="1557506"/>
                                        </p:tgtEl>
                                        <p:attrNameLst>
                                          <p:attrName>style.visibility</p:attrName>
                                        </p:attrNameLst>
                                      </p:cBhvr>
                                      <p:to>
                                        <p:strVal val="visible"/>
                                      </p:to>
                                    </p:set>
                                    <p:anim calcmode="lin" valueType="num">
                                      <p:cBhvr>
                                        <p:cTn id="39" dur="1000" fill="hold"/>
                                        <p:tgtEl>
                                          <p:spTgt spid="1557506"/>
                                        </p:tgtEl>
                                        <p:attrNameLst>
                                          <p:attrName>ppt_w</p:attrName>
                                        </p:attrNameLst>
                                      </p:cBhvr>
                                      <p:tavLst>
                                        <p:tav tm="0">
                                          <p:val>
                                            <p:strVal val="#ppt_w*0.70"/>
                                          </p:val>
                                        </p:tav>
                                        <p:tav tm="100000">
                                          <p:val>
                                            <p:strVal val="#ppt_w"/>
                                          </p:val>
                                        </p:tav>
                                      </p:tavLst>
                                    </p:anim>
                                    <p:anim calcmode="lin" valueType="num">
                                      <p:cBhvr>
                                        <p:cTn id="40" dur="1000" fill="hold"/>
                                        <p:tgtEl>
                                          <p:spTgt spid="1557506"/>
                                        </p:tgtEl>
                                        <p:attrNameLst>
                                          <p:attrName>ppt_h</p:attrName>
                                        </p:attrNameLst>
                                      </p:cBhvr>
                                      <p:tavLst>
                                        <p:tav tm="0">
                                          <p:val>
                                            <p:strVal val="#ppt_h"/>
                                          </p:val>
                                        </p:tav>
                                        <p:tav tm="100000">
                                          <p:val>
                                            <p:strVal val="#ppt_h"/>
                                          </p:val>
                                        </p:tav>
                                      </p:tavLst>
                                    </p:anim>
                                    <p:animEffect transition="in" filter="fade">
                                      <p:cBhvr>
                                        <p:cTn id="41" dur="1000"/>
                                        <p:tgtEl>
                                          <p:spTgt spid="1557506"/>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1557526"/>
                                        </p:tgtEl>
                                        <p:attrNameLst>
                                          <p:attrName>style.visibility</p:attrName>
                                        </p:attrNameLst>
                                      </p:cBhvr>
                                      <p:to>
                                        <p:strVal val="visible"/>
                                      </p:to>
                                    </p:set>
                                    <p:anim calcmode="lin" valueType="num">
                                      <p:cBhvr>
                                        <p:cTn id="46" dur="1000" fill="hold"/>
                                        <p:tgtEl>
                                          <p:spTgt spid="1557526"/>
                                        </p:tgtEl>
                                        <p:attrNameLst>
                                          <p:attrName>ppt_w</p:attrName>
                                        </p:attrNameLst>
                                      </p:cBhvr>
                                      <p:tavLst>
                                        <p:tav tm="0">
                                          <p:val>
                                            <p:strVal val="#ppt_w*0.70"/>
                                          </p:val>
                                        </p:tav>
                                        <p:tav tm="100000">
                                          <p:val>
                                            <p:strVal val="#ppt_w"/>
                                          </p:val>
                                        </p:tav>
                                      </p:tavLst>
                                    </p:anim>
                                    <p:anim calcmode="lin" valueType="num">
                                      <p:cBhvr>
                                        <p:cTn id="47" dur="1000" fill="hold"/>
                                        <p:tgtEl>
                                          <p:spTgt spid="1557526"/>
                                        </p:tgtEl>
                                        <p:attrNameLst>
                                          <p:attrName>ppt_h</p:attrName>
                                        </p:attrNameLst>
                                      </p:cBhvr>
                                      <p:tavLst>
                                        <p:tav tm="0">
                                          <p:val>
                                            <p:strVal val="#ppt_h"/>
                                          </p:val>
                                        </p:tav>
                                        <p:tav tm="100000">
                                          <p:val>
                                            <p:strVal val="#ppt_h"/>
                                          </p:val>
                                        </p:tav>
                                      </p:tavLst>
                                    </p:anim>
                                    <p:animEffect transition="in" filter="fade">
                                      <p:cBhvr>
                                        <p:cTn id="48" dur="1000"/>
                                        <p:tgtEl>
                                          <p:spTgt spid="1557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7506" grpId="0" animBg="1"/>
      <p:bldP spid="1557507" grpId="0" animBg="1"/>
      <p:bldP spid="1557523" grpId="0" animBg="1"/>
      <p:bldP spid="1557524" grpId="0" animBg="1"/>
      <p:bldP spid="1557525" grpId="0" animBg="1"/>
      <p:bldP spid="1557526"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dirty="0" smtClean="0"/>
              <a:t>ECE 1755 Focus: </a:t>
            </a:r>
            <a:br>
              <a:rPr lang="en-US" dirty="0" smtClean="0"/>
            </a:br>
            <a:r>
              <a:rPr lang="en-US" dirty="0" smtClean="0"/>
              <a:t>On-Chip Networks</a:t>
            </a:r>
            <a:endParaRPr lang="en-US" dirty="0"/>
          </a:p>
        </p:txBody>
      </p:sp>
      <p:sp>
        <p:nvSpPr>
          <p:cNvPr id="11" name="Subtitle 10"/>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8105881"/>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2.2|4.1"/>
</p:tagLst>
</file>

<file path=ppt/tags/tag2.xml><?xml version="1.0" encoding="utf-8"?>
<p:tagLst xmlns:a="http://schemas.openxmlformats.org/drawingml/2006/main" xmlns:r="http://schemas.openxmlformats.org/officeDocument/2006/relationships" xmlns:p="http://schemas.openxmlformats.org/presentationml/2006/main">
  <p:tag name="TIMING" val="|18.5"/>
</p:tagLst>
</file>

<file path=ppt/theme/theme1.xml><?xml version="1.0" encoding="utf-8"?>
<a:theme xmlns:a="http://schemas.openxmlformats.org/drawingml/2006/main" name="Default Design">
  <a:themeElements>
    <a:clrScheme name="ERC">
      <a:dk1>
        <a:sysClr val="windowText" lastClr="000000"/>
      </a:dk1>
      <a:lt1>
        <a:sysClr val="window" lastClr="FFFFFF"/>
      </a:lt1>
      <a:dk2>
        <a:srgbClr val="003E7E"/>
      </a:dk2>
      <a:lt2>
        <a:srgbClr val="EEECE1"/>
      </a:lt2>
      <a:accent1>
        <a:srgbClr val="4F81BD"/>
      </a:accent1>
      <a:accent2>
        <a:srgbClr val="6C0E0E"/>
      </a:accent2>
      <a:accent3>
        <a:srgbClr val="6EB43F"/>
      </a:accent3>
      <a:accent4>
        <a:srgbClr val="8064A2"/>
      </a:accent4>
      <a:accent5>
        <a:srgbClr val="4BACC6"/>
      </a:accent5>
      <a:accent6>
        <a:srgbClr val="F79646"/>
      </a:accent6>
      <a:hlink>
        <a:srgbClr val="0000FF"/>
      </a:hlink>
      <a:folHlink>
        <a:srgbClr val="800080"/>
      </a:folHlink>
    </a:clrScheme>
    <a:fontScheme name="Custom 1">
      <a:majorFont>
        <a:latin typeface="Comic Sans MS"/>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Master Title and Cont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63280</TotalTime>
  <Words>1221</Words>
  <Application>Microsoft Macintosh PowerPoint</Application>
  <PresentationFormat>On-screen Show (4:3)</PresentationFormat>
  <Paragraphs>303</Paragraphs>
  <Slides>28</Slides>
  <Notes>10</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Default Design</vt:lpstr>
      <vt:lpstr>Custom Master Title and Content</vt:lpstr>
      <vt:lpstr>PowerPoint Presentation</vt:lpstr>
      <vt:lpstr>Interconnection Networks Introduction</vt:lpstr>
      <vt:lpstr>Interconnection Networks Introduction</vt:lpstr>
      <vt:lpstr>Types of Interconnection Networks</vt:lpstr>
      <vt:lpstr>System/Storage Area Networks (SANs)</vt:lpstr>
      <vt:lpstr>Local Area Network (LANs)</vt:lpstr>
      <vt:lpstr>Wide Area Networks (WANs)</vt:lpstr>
      <vt:lpstr>Interconnection Network Domains</vt:lpstr>
      <vt:lpstr>ECE 1755 Focus:  On-Chip Networks</vt:lpstr>
      <vt:lpstr>On-Chip Networks (OCN or NoCs)</vt:lpstr>
      <vt:lpstr>Differences between  on-chip and off-chip networks</vt:lpstr>
      <vt:lpstr>Off-chip vs. on-chip</vt:lpstr>
      <vt:lpstr>On-Chip Network Evolution</vt:lpstr>
      <vt:lpstr>Multicore Examples (1)</vt:lpstr>
      <vt:lpstr>Multicore Examples (2)</vt:lpstr>
      <vt:lpstr>Many Core Example</vt:lpstr>
      <vt:lpstr>Many-Core Example (2): Intel SCC</vt:lpstr>
      <vt:lpstr>Performance and Cost</vt:lpstr>
      <vt:lpstr>Topics to be covered</vt:lpstr>
      <vt:lpstr>System Interfaces</vt:lpstr>
      <vt:lpstr>Systems and Interfaces</vt:lpstr>
      <vt:lpstr>Shared Memory CMP Architecture</vt:lpstr>
      <vt:lpstr>Impact of Coherence Protocol on Network Performance</vt:lpstr>
      <vt:lpstr>Broadcast vs. Directory</vt:lpstr>
      <vt:lpstr>Coherence Protocol Requirements</vt:lpstr>
      <vt:lpstr>Protocol Level Deadlock</vt:lpstr>
      <vt:lpstr>Home Node/Memory Controller Issues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18-741 Lecture 1 A Gentle Introduction Instructor: James C. Hoe         Slides developed in part by Profs. Falsafi, Hill, Smith, Sohi, and Vijaykumar of  Carnegie Mellon University, Purdue University, and University of Wisconsin</dc:title>
  <dc:creator>satish</dc:creator>
  <cp:lastModifiedBy>MARK D HILL</cp:lastModifiedBy>
  <cp:revision>1023</cp:revision>
  <cp:lastPrinted>2011-03-14T09:52:06Z</cp:lastPrinted>
  <dcterms:created xsi:type="dcterms:W3CDTF">1998-05-31T23:29:00Z</dcterms:created>
  <dcterms:modified xsi:type="dcterms:W3CDTF">2019-04-05T01:37:22Z</dcterms:modified>
</cp:coreProperties>
</file>