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embeddings/oleObject3.bin" ContentType="application/vnd.openxmlformats-officedocument.oleObject"/>
  <Override PartName="/ppt/notesSlides/notesSlide4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5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6.xml" ContentType="application/vnd.openxmlformats-officedocument.presentationml.notesSlide+xml"/>
  <Override PartName="/ppt/embeddings/oleObject8.bin" ContentType="application/vnd.openxmlformats-officedocument.oleObject"/>
  <Override PartName="/ppt/notesSlides/notesSlide7.xml" ContentType="application/vnd.openxmlformats-officedocument.presentationml.notesSlide+xml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446" r:id="rId2"/>
    <p:sldId id="880" r:id="rId3"/>
    <p:sldId id="971" r:id="rId4"/>
    <p:sldId id="972" r:id="rId5"/>
    <p:sldId id="973" r:id="rId6"/>
    <p:sldId id="974" r:id="rId7"/>
    <p:sldId id="975" r:id="rId8"/>
    <p:sldId id="976" r:id="rId9"/>
    <p:sldId id="977" r:id="rId10"/>
    <p:sldId id="978" r:id="rId11"/>
    <p:sldId id="979" r:id="rId12"/>
    <p:sldId id="980" r:id="rId13"/>
    <p:sldId id="981" r:id="rId14"/>
    <p:sldId id="982" r:id="rId15"/>
    <p:sldId id="983" r:id="rId16"/>
    <p:sldId id="984" r:id="rId17"/>
    <p:sldId id="899" r:id="rId18"/>
    <p:sldId id="900" r:id="rId19"/>
    <p:sldId id="901" r:id="rId20"/>
    <p:sldId id="902" r:id="rId21"/>
    <p:sldId id="903" r:id="rId22"/>
    <p:sldId id="985" r:id="rId23"/>
    <p:sldId id="905" r:id="rId24"/>
    <p:sldId id="986" r:id="rId25"/>
    <p:sldId id="987" r:id="rId26"/>
    <p:sldId id="988" r:id="rId27"/>
    <p:sldId id="909" r:id="rId28"/>
    <p:sldId id="910" r:id="rId29"/>
    <p:sldId id="911" r:id="rId30"/>
    <p:sldId id="912" r:id="rId31"/>
    <p:sldId id="989" r:id="rId32"/>
    <p:sldId id="990" r:id="rId33"/>
    <p:sldId id="991" r:id="rId34"/>
    <p:sldId id="968" r:id="rId35"/>
    <p:sldId id="919" r:id="rId36"/>
    <p:sldId id="920" r:id="rId37"/>
    <p:sldId id="992" r:id="rId38"/>
    <p:sldId id="925" r:id="rId39"/>
    <p:sldId id="926" r:id="rId40"/>
    <p:sldId id="927" r:id="rId41"/>
    <p:sldId id="928" r:id="rId42"/>
    <p:sldId id="929" r:id="rId43"/>
    <p:sldId id="931" r:id="rId44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336699"/>
    <a:srgbClr val="FF33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12" autoAdjust="0"/>
    <p:restoredTop sz="77331" autoAdjust="0"/>
  </p:normalViewPr>
  <p:slideViewPr>
    <p:cSldViewPr>
      <p:cViewPr varScale="1">
        <p:scale>
          <a:sx n="100" d="100"/>
          <a:sy n="100" d="100"/>
        </p:scale>
        <p:origin x="-13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276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59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Times New Roman" pitchFamily="18" charset="0"/>
              </a:defRPr>
            </a:lvl1pPr>
          </a:lstStyle>
          <a:p>
            <a:fld id="{A39C52C6-47CE-468B-B442-C359AB5693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38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endParaRPr lang="en-US" alt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 alt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l" defTabSz="966788">
              <a:defRPr sz="1200"/>
            </a:lvl1pPr>
          </a:lstStyle>
          <a:p>
            <a:endParaRPr lang="en-US" alt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408A7525-1A27-4FED-B55A-EE254E9AA9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045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D1C728-0E65-4B4A-8A76-D76FBC643F3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60888"/>
            <a:ext cx="5368925" cy="4319587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8A3AD-2B96-DA4E-904A-8F1769CC8B4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07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4k^(n-1)</a:t>
            </a:r>
            <a:r>
              <a:rPr lang="en-US" baseline="0" dirty="0" smtClean="0"/>
              <a:t> = 4*</a:t>
            </a:r>
            <a:r>
              <a:rPr lang="en-US" baseline="0" dirty="0" err="1" smtClean="0"/>
              <a:t>k^n</a:t>
            </a:r>
            <a:r>
              <a:rPr lang="en-US" baseline="0" dirty="0" smtClean="0"/>
              <a:t>*k^-1 = 4N/k</a:t>
            </a:r>
          </a:p>
          <a:p>
            <a:r>
              <a:rPr lang="en-US" baseline="0" dirty="0" smtClean="0"/>
              <a:t>N/2 traffic is going to be distributed over 4N/k channels so the load is (N/2)/(4N/k) = N/2 * k/4N</a:t>
            </a:r>
          </a:p>
          <a:p>
            <a:endParaRPr lang="en-US" baseline="0" dirty="0" smtClean="0"/>
          </a:p>
          <a:p>
            <a:r>
              <a:rPr lang="en-US" baseline="0" dirty="0" smtClean="0"/>
              <a:t>Mention adversarial traffic pattern for torus… some kind of permutation…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99388-6CDC-FE47-B67F-6A2F1831832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Channel load of 2</a:t>
            </a:r>
          </a:p>
          <a:p>
            <a:pPr lvl="1"/>
            <a:r>
              <a:rPr lang="en-CA" dirty="0" smtClean="0"/>
              <a:t>Channel is loaded with twice injection bandwidth</a:t>
            </a:r>
          </a:p>
          <a:p>
            <a:pPr lvl="1"/>
            <a:r>
              <a:rPr lang="en-CA" dirty="0" smtClean="0"/>
              <a:t>If each node injects a flit every cycle</a:t>
            </a:r>
          </a:p>
          <a:p>
            <a:pPr lvl="2"/>
            <a:r>
              <a:rPr lang="en-CA" dirty="0" smtClean="0"/>
              <a:t>2 flits will want to traverse bottleneck channel every cycle</a:t>
            </a:r>
          </a:p>
          <a:p>
            <a:pPr lvl="2"/>
            <a:r>
              <a:rPr lang="en-CA" dirty="0" smtClean="0"/>
              <a:t>If bottleneck channel can only handle 1 flit per cycle</a:t>
            </a:r>
          </a:p>
          <a:p>
            <a:pPr lvl="3"/>
            <a:r>
              <a:rPr lang="en-CA" dirty="0" smtClean="0"/>
              <a:t>Max network bandwidth is ½ link bandwidth</a:t>
            </a:r>
          </a:p>
          <a:p>
            <a:pPr lvl="3"/>
            <a:r>
              <a:rPr lang="en-CA" dirty="0" smtClean="0"/>
              <a:t>A flit can be injected every other cycle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8A3AD-2B96-DA4E-904A-8F1769CC8B4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Assumes  one-way</a:t>
            </a:r>
            <a:r>
              <a:rPr lang="en-US" baseline="0" dirty="0" smtClean="0"/>
              <a:t> routes (choose starting direction for X and Y, 6 routes with X east and Y south).  6 more routes for X west and Y south),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99388-6CDC-FE47-B67F-6A2F1831832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99388-6CDC-FE47-B67F-6A2F1831832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Hmin</a:t>
            </a:r>
            <a:r>
              <a:rPr lang="en-US" dirty="0" smtClean="0"/>
              <a:t> = n+1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8A3AD-2B96-DA4E-904A-8F1769CC8B4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2275" y="228600"/>
            <a:ext cx="2143125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28600"/>
            <a:ext cx="6276975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28600"/>
            <a:ext cx="8458200" cy="6096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  <a:p>
            <a:pPr lvl="4"/>
            <a:endParaRPr lang="en-US" altLang="en-US" dirty="0" smtClean="0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8077200" y="64008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336699"/>
                </a:solidFill>
                <a:latin typeface="Comic Sans MS" pitchFamily="66" charset="0"/>
              </a:rPr>
              <a:t>Lecture </a:t>
            </a:r>
            <a:r>
              <a:rPr lang="en-US" sz="1200" b="1" dirty="0" smtClean="0">
                <a:solidFill>
                  <a:srgbClr val="336699"/>
                </a:solidFill>
                <a:latin typeface="Comic Sans MS" pitchFamily="66" charset="0"/>
              </a:rPr>
              <a:t>17</a:t>
            </a:r>
            <a:br>
              <a:rPr lang="en-US" sz="1200" b="1" dirty="0" smtClean="0">
                <a:solidFill>
                  <a:srgbClr val="336699"/>
                </a:solidFill>
                <a:latin typeface="Comic Sans MS" pitchFamily="66" charset="0"/>
              </a:rPr>
            </a:br>
            <a:r>
              <a:rPr lang="en-US" sz="1200" b="1" dirty="0" smtClean="0">
                <a:solidFill>
                  <a:srgbClr val="336699"/>
                </a:solidFill>
                <a:latin typeface="Comic Sans MS" pitchFamily="66" charset="0"/>
              </a:rPr>
              <a:t>Slide </a:t>
            </a:r>
            <a:fld id="{A08D4D4F-4AD5-49E7-AC6F-A63FCC3C349D}" type="slidenum">
              <a:rPr lang="en-US" altLang="en-US" sz="1200" b="1">
                <a:solidFill>
                  <a:srgbClr val="336699"/>
                </a:solidFill>
                <a:latin typeface="Comic Sans MS" pitchFamily="66" charset="0"/>
              </a:rPr>
              <a:pPr>
                <a:spcBef>
                  <a:spcPct val="50000"/>
                </a:spcBef>
                <a:defRPr/>
              </a:pPr>
              <a:t>‹#›</a:t>
            </a:fld>
            <a:r>
              <a:rPr lang="en-US" sz="1200" b="1" dirty="0">
                <a:solidFill>
                  <a:srgbClr val="336699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-76200" y="65532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 smtClean="0">
                <a:solidFill>
                  <a:srgbClr val="336699"/>
                </a:solidFill>
                <a:latin typeface="Comic Sans MS" pitchFamily="66" charset="0"/>
              </a:rPr>
              <a:t>ECE 1755</a:t>
            </a:r>
            <a:endParaRPr lang="en-US" sz="1200" b="1" dirty="0">
              <a:solidFill>
                <a:srgbClr val="336699"/>
              </a:solidFill>
              <a:latin typeface="Comic Sans MS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3399"/>
          </a:solidFill>
          <a:latin typeface="Comic Sans MS" pitchFamily="66" charset="0"/>
        </a:defRPr>
      </a:lvl9pPr>
    </p:titleStyle>
    <p:bodyStyle>
      <a:lvl1pPr marL="190500" indent="-190500" algn="l" rtl="0" eaLnBrk="0" fontAlgn="base" hangingPunct="0">
        <a:lnSpc>
          <a:spcPts val="2400"/>
        </a:lnSpc>
        <a:spcBef>
          <a:spcPts val="1500"/>
        </a:spcBef>
        <a:spcAft>
          <a:spcPct val="0"/>
        </a:spcAft>
        <a:buSzPct val="80000"/>
        <a:buChar char="•"/>
        <a:defRPr sz="26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82625" indent="-344488" algn="l" rtl="0" eaLnBrk="0" fontAlgn="base" hangingPunct="0">
        <a:lnSpc>
          <a:spcPts val="2200"/>
        </a:lnSpc>
        <a:spcBef>
          <a:spcPts val="7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r"/>
        <a:defRPr sz="2400">
          <a:solidFill>
            <a:schemeClr val="tx1"/>
          </a:solidFill>
          <a:latin typeface="Calibri" pitchFamily="34" charset="0"/>
        </a:defRPr>
      </a:lvl2pPr>
      <a:lvl3pPr marL="1087438" indent="-290513" algn="l" rtl="0" eaLnBrk="0" fontAlgn="base" hangingPunct="0">
        <a:lnSpc>
          <a:spcPts val="2000"/>
        </a:lnSpc>
        <a:spcBef>
          <a:spcPts val="5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m"/>
        <a:defRPr sz="2200">
          <a:solidFill>
            <a:schemeClr val="tx1"/>
          </a:solidFill>
          <a:latin typeface="Calibri" pitchFamily="34" charset="0"/>
        </a:defRPr>
      </a:lvl3pPr>
      <a:lvl4pPr marL="1482725" indent="-280988" algn="l" rtl="0" eaLnBrk="0" fontAlgn="base" hangingPunct="0">
        <a:lnSpc>
          <a:spcPts val="2000"/>
        </a:lnSpc>
        <a:spcBef>
          <a:spcPts val="7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Calibri" pitchFamily="34" charset="0"/>
        </a:defRPr>
      </a:lvl4pPr>
      <a:lvl5pPr marL="19446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Calibri" pitchFamily="34" charset="0"/>
        </a:defRPr>
      </a:lvl5pPr>
      <a:lvl6pPr marL="24018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6pPr>
      <a:lvl7pPr marL="28590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7pPr>
      <a:lvl8pPr marL="33162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8pPr>
      <a:lvl9pPr marL="3773488" indent="-290513" algn="l" rtl="0" eaLnBrk="0" fontAlgn="base" hangingPunct="0">
        <a:lnSpc>
          <a:spcPct val="50000"/>
        </a:lnSpc>
        <a:spcBef>
          <a:spcPct val="50000"/>
        </a:spcBef>
        <a:spcAft>
          <a:spcPct val="0"/>
        </a:spcAft>
        <a:buClr>
          <a:srgbClr val="003399"/>
        </a:buClr>
        <a:buSzPct val="80000"/>
        <a:buFont typeface="ZapfDingbats" pitchFamily="82" charset="2"/>
        <a:buChar char="q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7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0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6629400" cy="4876800"/>
          </a:xfrm>
          <a:noFill/>
        </p:spPr>
        <p:txBody>
          <a:bodyPr lIns="90487" tIns="44450" rIns="90487" bIns="44450"/>
          <a:lstStyle/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ECE </a:t>
            </a:r>
            <a:r>
              <a:rPr lang="en-US" sz="4000" dirty="0" smtClean="0">
                <a:solidFill>
                  <a:srgbClr val="CF0E30"/>
                </a:solidFill>
              </a:rPr>
              <a:t>1</a:t>
            </a: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755</a:t>
            </a: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Lecture </a:t>
            </a:r>
            <a:r>
              <a:rPr lang="en-US" sz="4000" dirty="0" smtClean="0">
                <a:solidFill>
                  <a:srgbClr val="CF0E30"/>
                </a:solidFill>
              </a:rPr>
              <a:t>17</a:t>
            </a:r>
            <a:endParaRPr lang="en-US" sz="4000" dirty="0" smtClean="0">
              <a:solidFill>
                <a:srgbClr val="CF0E30"/>
              </a:solidFill>
              <a:latin typeface="Calibri" pitchFamily="34" charset="0"/>
            </a:endParaRP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>Interconnects: </a:t>
            </a:r>
            <a:r>
              <a:rPr lang="en-US" sz="4000" dirty="0" smtClean="0">
                <a:solidFill>
                  <a:srgbClr val="CF0E30"/>
                </a:solidFill>
              </a:rPr>
              <a:t>Topology</a:t>
            </a:r>
            <a: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  <a:t/>
            </a:r>
            <a:br>
              <a:rPr lang="en-US" sz="4000" dirty="0" smtClean="0">
                <a:solidFill>
                  <a:srgbClr val="CF0E30"/>
                </a:solidFill>
                <a:latin typeface="Calibri" pitchFamily="34" charset="0"/>
              </a:rPr>
            </a:br>
            <a:endParaRPr lang="en-US" sz="1500" dirty="0" smtClean="0">
              <a:solidFill>
                <a:srgbClr val="CF0E30"/>
              </a:solidFill>
              <a:latin typeface="Calibri" pitchFamily="34" charset="0"/>
            </a:endParaRP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CF0E30"/>
                </a:solidFill>
                <a:latin typeface="Calibri" pitchFamily="34" charset="0"/>
              </a:rPr>
              <a:t>Winter 2018</a:t>
            </a:r>
          </a:p>
          <a:p>
            <a:pPr marL="42863" indent="7938">
              <a:lnSpc>
                <a:spcPct val="90000"/>
              </a:lnSpc>
              <a:buFontTx/>
              <a:buNone/>
            </a:pPr>
            <a:r>
              <a:rPr lang="en-US" sz="2200" b="1" dirty="0" smtClean="0">
                <a:solidFill>
                  <a:srgbClr val="CF0E30"/>
                </a:solidFill>
                <a:latin typeface="Calibri" pitchFamily="34" charset="0"/>
              </a:rPr>
              <a:t>Prof. </a:t>
            </a:r>
            <a:r>
              <a:rPr lang="en-US" sz="2200" b="1" dirty="0" smtClean="0">
                <a:solidFill>
                  <a:srgbClr val="CF0E30"/>
                </a:solidFill>
              </a:rPr>
              <a:t>Natalie Enright Jerger</a:t>
            </a:r>
            <a:endParaRPr lang="en-US" sz="2200" b="1" dirty="0" smtClean="0">
              <a:solidFill>
                <a:srgbClr val="CF0E30"/>
              </a:solidFill>
              <a:latin typeface="Calibri" pitchFamily="34" charset="0"/>
            </a:endParaRPr>
          </a:p>
          <a:p>
            <a:pPr marL="42863" indent="7938">
              <a:lnSpc>
                <a:spcPct val="90000"/>
              </a:lnSpc>
              <a:buFontTx/>
              <a:buNone/>
            </a:pPr>
            <a:endParaRPr lang="en-US" sz="2200" b="1" dirty="0" smtClean="0">
              <a:solidFill>
                <a:srgbClr val="CF0E3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588"/>
            <a:ext cx="8229600" cy="1143000"/>
          </a:xfrm>
        </p:spPr>
        <p:txBody>
          <a:bodyPr/>
          <a:lstStyle/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9588"/>
            <a:ext cx="8229600" cy="5237412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Time</a:t>
            </a:r>
            <a:r>
              <a:rPr lang="en-US" baseline="0" dirty="0" smtClean="0"/>
              <a:t> for packet to traverse network</a:t>
            </a:r>
          </a:p>
          <a:p>
            <a:pPr lvl="1"/>
            <a:r>
              <a:rPr lang="en-US" dirty="0" smtClean="0"/>
              <a:t>Start:</a:t>
            </a:r>
            <a:r>
              <a:rPr lang="en-US" baseline="0" dirty="0" smtClean="0"/>
              <a:t> head arrives at input port</a:t>
            </a:r>
          </a:p>
          <a:p>
            <a:pPr lvl="1"/>
            <a:r>
              <a:rPr lang="en-US" baseline="0" dirty="0" smtClean="0"/>
              <a:t>End: tail departs output port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Latency = Head latency + serialization latency</a:t>
            </a:r>
          </a:p>
          <a:p>
            <a:pPr lvl="1"/>
            <a:r>
              <a:rPr lang="en-US" dirty="0" smtClean="0"/>
              <a:t>Serialization latency: time for packet with Length L to cross channel with bandwidth </a:t>
            </a:r>
            <a:r>
              <a:rPr lang="en-US" dirty="0" err="1" smtClean="0"/>
              <a:t>b</a:t>
            </a:r>
            <a:r>
              <a:rPr lang="en-US" dirty="0" smtClean="0"/>
              <a:t> (L/</a:t>
            </a:r>
            <a:r>
              <a:rPr lang="en-US" dirty="0" err="1" smtClean="0"/>
              <a:t>b</a:t>
            </a:r>
            <a:r>
              <a:rPr lang="en-US" dirty="0" smtClean="0"/>
              <a:t>)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Approximate with hop count</a:t>
            </a:r>
          </a:p>
          <a:p>
            <a:pPr lvl="1"/>
            <a:r>
              <a:rPr lang="en-US" dirty="0" smtClean="0"/>
              <a:t>Other design choices (routing, flow control) impact latency</a:t>
            </a:r>
          </a:p>
          <a:p>
            <a:pPr lvl="2"/>
            <a:r>
              <a:rPr lang="en-US" dirty="0" smtClean="0"/>
              <a:t>Unknown at this stage</a:t>
            </a:r>
          </a:p>
        </p:txBody>
      </p:sp>
    </p:spTree>
    <p:extLst>
      <p:ext uri="{BB962C8B-B14F-4D97-AF65-F5344CB8AC3E}">
        <p14:creationId xmlns:p14="http://schemas.microsoft.com/office/powerpoint/2010/main" val="3460543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CA" sz="3200" dirty="0" smtClean="0"/>
              <a:t>Abstract Metrics: Maximum Channel Load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CA" dirty="0" smtClean="0"/>
              <a:t>Estimate max </a:t>
            </a:r>
            <a:r>
              <a:rPr lang="en-CA" b="1" dirty="0" smtClean="0">
                <a:solidFill>
                  <a:srgbClr val="FF0000"/>
                </a:solidFill>
              </a:rPr>
              <a:t>bandwidth </a:t>
            </a:r>
            <a:r>
              <a:rPr lang="en-CA" dirty="0" smtClean="0"/>
              <a:t>the network can support</a:t>
            </a:r>
          </a:p>
          <a:p>
            <a:pPr lvl="1"/>
            <a:r>
              <a:rPr lang="en-CA" dirty="0" smtClean="0"/>
              <a:t>Max bits per second (bps) that can be injected by every node before it saturates</a:t>
            </a:r>
          </a:p>
          <a:p>
            <a:pPr lvl="2"/>
            <a:r>
              <a:rPr lang="en-CA" b="1" dirty="0" smtClean="0">
                <a:solidFill>
                  <a:srgbClr val="FF0000"/>
                </a:solidFill>
              </a:rPr>
              <a:t>Saturation</a:t>
            </a:r>
            <a:r>
              <a:rPr lang="en-CA" dirty="0" smtClean="0"/>
              <a:t>: network cannot accept any more traffic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Determine most congested link</a:t>
            </a:r>
          </a:p>
          <a:p>
            <a:pPr lvl="2"/>
            <a:r>
              <a:rPr lang="en-CA" dirty="0" smtClean="0"/>
              <a:t>For given traffic pattern</a:t>
            </a:r>
          </a:p>
          <a:p>
            <a:pPr lvl="2"/>
            <a:r>
              <a:rPr lang="en-CA" dirty="0" smtClean="0"/>
              <a:t>Will limit overall network bandwidth</a:t>
            </a:r>
          </a:p>
          <a:p>
            <a:pPr lvl="2"/>
            <a:r>
              <a:rPr lang="en-CA" dirty="0" smtClean="0"/>
              <a:t>Estimate load on this channel</a:t>
            </a:r>
          </a:p>
          <a:p>
            <a:pPr lvl="3"/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68949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39800"/>
          </a:xfrm>
        </p:spPr>
        <p:txBody>
          <a:bodyPr/>
          <a:lstStyle/>
          <a:p>
            <a:r>
              <a:rPr lang="en-CA" dirty="0" smtClean="0"/>
              <a:t>Maximum Channel Load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016000"/>
            <a:ext cx="8667750" cy="5441382"/>
          </a:xfrm>
        </p:spPr>
        <p:txBody>
          <a:bodyPr>
            <a:normAutofit/>
          </a:bodyPr>
          <a:lstStyle/>
          <a:p>
            <a:r>
              <a:rPr lang="en-CA" dirty="0" smtClean="0"/>
              <a:t>Preliminary</a:t>
            </a:r>
          </a:p>
          <a:p>
            <a:pPr lvl="1"/>
            <a:r>
              <a:rPr lang="en-CA" dirty="0" smtClean="0"/>
              <a:t>Don’t know specifics of link yet</a:t>
            </a:r>
          </a:p>
          <a:p>
            <a:pPr lvl="1"/>
            <a:r>
              <a:rPr lang="en-CA" dirty="0" smtClean="0"/>
              <a:t>Define relative to injection load</a:t>
            </a:r>
          </a:p>
          <a:p>
            <a:endParaRPr lang="en-CA" dirty="0" smtClean="0"/>
          </a:p>
          <a:p>
            <a:r>
              <a:rPr lang="en-CA" dirty="0" smtClean="0"/>
              <a:t>Channel load of 2</a:t>
            </a:r>
          </a:p>
          <a:p>
            <a:pPr lvl="1"/>
            <a:r>
              <a:rPr lang="en-CA" dirty="0" smtClean="0"/>
              <a:t>Channel is loaded with twice injection bandwidth</a:t>
            </a:r>
          </a:p>
          <a:p>
            <a:pPr lvl="1"/>
            <a:r>
              <a:rPr lang="en-CA" dirty="0" smtClean="0"/>
              <a:t>If each node injects a flit every cycle</a:t>
            </a:r>
          </a:p>
          <a:p>
            <a:pPr lvl="2"/>
            <a:r>
              <a:rPr lang="en-CA" dirty="0" smtClean="0"/>
              <a:t>2 flits will want to traverse bottleneck channel every cycle</a:t>
            </a:r>
          </a:p>
          <a:p>
            <a:pPr lvl="2"/>
            <a:r>
              <a:rPr lang="en-CA" dirty="0" smtClean="0"/>
              <a:t>If bottleneck channel can only handle 1 flit per cycle</a:t>
            </a:r>
          </a:p>
          <a:p>
            <a:pPr lvl="3"/>
            <a:r>
              <a:rPr lang="en-CA" dirty="0" smtClean="0"/>
              <a:t>Max network bandwidth is ½ link bandwidth</a:t>
            </a:r>
          </a:p>
          <a:p>
            <a:pPr lvl="3"/>
            <a:r>
              <a:rPr lang="en-CA" dirty="0" smtClean="0"/>
              <a:t>A flit can be injected every other cycle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280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Maximum Channel Load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276600"/>
          </a:xfrm>
        </p:spPr>
        <p:txBody>
          <a:bodyPr>
            <a:normAutofit/>
          </a:bodyPr>
          <a:lstStyle/>
          <a:p>
            <a:r>
              <a:rPr lang="en-CA" dirty="0" smtClean="0"/>
              <a:t>Uniform random</a:t>
            </a:r>
          </a:p>
          <a:p>
            <a:pPr lvl="1"/>
            <a:r>
              <a:rPr lang="en-CA" dirty="0" smtClean="0"/>
              <a:t>Every node has equal probability of sending to every node</a:t>
            </a:r>
          </a:p>
          <a:p>
            <a:r>
              <a:rPr lang="en-CA" dirty="0" smtClean="0"/>
              <a:t>Identify bottleneck channel</a:t>
            </a:r>
          </a:p>
          <a:p>
            <a:r>
              <a:rPr lang="en-CA" dirty="0" smtClean="0"/>
              <a:t>Half of traffic from every node will cross bottleneck channel</a:t>
            </a:r>
          </a:p>
          <a:p>
            <a:pPr lvl="1"/>
            <a:r>
              <a:rPr lang="en-CA" dirty="0"/>
              <a:t>4</a:t>
            </a:r>
            <a:r>
              <a:rPr lang="en-CA" dirty="0" smtClean="0"/>
              <a:t> x ½ = 2</a:t>
            </a:r>
          </a:p>
          <a:p>
            <a:r>
              <a:rPr lang="en-CA" dirty="0" smtClean="0"/>
              <a:t>Network saturates at ½ injection bandwidth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2209800" y="1600200"/>
            <a:ext cx="2057400" cy="1219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38400" y="1524000"/>
            <a:ext cx="5334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438400" y="2438400"/>
            <a:ext cx="5334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429000" y="2438400"/>
            <a:ext cx="5334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429000" y="1524000"/>
            <a:ext cx="5334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/>
              <a:t>B</a:t>
            </a:r>
          </a:p>
        </p:txBody>
      </p:sp>
      <p:sp>
        <p:nvSpPr>
          <p:cNvPr id="9" name="Oval 8"/>
          <p:cNvSpPr/>
          <p:nvPr/>
        </p:nvSpPr>
        <p:spPr>
          <a:xfrm>
            <a:off x="4876800" y="1600200"/>
            <a:ext cx="2057400" cy="1219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1524000"/>
            <a:ext cx="5334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5105400" y="2438400"/>
            <a:ext cx="5334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096000" y="2438400"/>
            <a:ext cx="5334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096000" y="1524000"/>
            <a:ext cx="5334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cxnSp>
        <p:nvCxnSpPr>
          <p:cNvPr id="14" name="Straight Connector 13"/>
          <p:cNvCxnSpPr>
            <a:stCxn id="4" idx="6"/>
            <a:endCxn id="9" idx="2"/>
          </p:cNvCxnSpPr>
          <p:nvPr/>
        </p:nvCxnSpPr>
        <p:spPr>
          <a:xfrm>
            <a:off x="4267200" y="220980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962400" y="1981200"/>
            <a:ext cx="1143000" cy="457200"/>
          </a:xfrm>
          <a:prstGeom prst="ellipse">
            <a:avLst/>
          </a:prstGeom>
          <a:noFill/>
          <a:ln w="444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841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33160"/>
          </a:xfrm>
        </p:spPr>
        <p:txBody>
          <a:bodyPr/>
          <a:lstStyle/>
          <a:p>
            <a:r>
              <a:rPr lang="en-US" dirty="0" smtClean="0"/>
              <a:t>Bisection Bandwidth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02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Common off-chip metric</a:t>
            </a:r>
          </a:p>
          <a:p>
            <a:pPr lvl="1"/>
            <a:r>
              <a:rPr lang="en-US" dirty="0" smtClean="0"/>
              <a:t>Proxy for cost</a:t>
            </a:r>
          </a:p>
          <a:p>
            <a:pPr lvl="1"/>
            <a:r>
              <a:rPr lang="en-US" dirty="0" smtClean="0"/>
              <a:t>Amount of global wiring that will be necessary</a:t>
            </a:r>
          </a:p>
          <a:p>
            <a:pPr lvl="1"/>
            <a:r>
              <a:rPr lang="en-US" dirty="0" smtClean="0"/>
              <a:t>Less useful for on-chip</a:t>
            </a:r>
          </a:p>
          <a:p>
            <a:pPr lvl="2"/>
            <a:r>
              <a:rPr lang="en-US" dirty="0" smtClean="0"/>
              <a:t>Global on-chip wiring considered </a:t>
            </a:r>
            <a:r>
              <a:rPr lang="en-US" b="1" dirty="0" smtClean="0">
                <a:solidFill>
                  <a:srgbClr val="FF0000"/>
                </a:solidFill>
              </a:rPr>
              <a:t>abundant</a:t>
            </a:r>
            <a:endParaRPr lang="en-US" dirty="0" smtClean="0"/>
          </a:p>
          <a:p>
            <a:r>
              <a:rPr lang="en-US" dirty="0" smtClean="0"/>
              <a:t>Cuts: partition all the nodes into two disjoint sets </a:t>
            </a:r>
          </a:p>
          <a:p>
            <a:pPr lvl="1"/>
            <a:r>
              <a:rPr lang="en-US" dirty="0" smtClean="0"/>
              <a:t>Bandwidth of a cut </a:t>
            </a:r>
          </a:p>
          <a:p>
            <a:r>
              <a:rPr lang="en-US" dirty="0" smtClean="0"/>
              <a:t>Bisection </a:t>
            </a:r>
          </a:p>
          <a:p>
            <a:pPr lvl="1"/>
            <a:r>
              <a:rPr lang="en-US" dirty="0" smtClean="0"/>
              <a:t>A cut which divides all nodes into (nearly) half</a:t>
            </a:r>
          </a:p>
          <a:p>
            <a:pPr lvl="1"/>
            <a:r>
              <a:rPr lang="en-US" dirty="0" smtClean="0"/>
              <a:t>Channel bisection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min. channel count over all bisections </a:t>
            </a:r>
          </a:p>
          <a:p>
            <a:pPr lvl="1"/>
            <a:r>
              <a:rPr lang="en-US" dirty="0" smtClean="0"/>
              <a:t>Bisection bandwidth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min. bandwidth over all bisections </a:t>
            </a:r>
          </a:p>
          <a:p>
            <a:pPr lvl="0"/>
            <a:r>
              <a:rPr lang="en-US" dirty="0" smtClean="0"/>
              <a:t>With uniform traffic</a:t>
            </a:r>
          </a:p>
          <a:p>
            <a:pPr lvl="1"/>
            <a:r>
              <a:rPr lang="en-US" dirty="0" smtClean="0"/>
              <a:t>½ of traffic crosses bisection</a:t>
            </a:r>
          </a:p>
        </p:txBody>
      </p:sp>
    </p:spTree>
    <p:extLst>
      <p:ext uri="{BB962C8B-B14F-4D97-AF65-F5344CB8AC3E}">
        <p14:creationId xmlns:p14="http://schemas.microsoft.com/office/powerpoint/2010/main" val="2899185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</a:t>
            </a:r>
            <a:r>
              <a:rPr lang="en-US" baseline="0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381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Bisection = 4 (2 in each direction)</a:t>
            </a:r>
          </a:p>
        </p:txBody>
      </p:sp>
      <p:sp>
        <p:nvSpPr>
          <p:cNvPr id="4" name="Oval 3"/>
          <p:cNvSpPr/>
          <p:nvPr/>
        </p:nvSpPr>
        <p:spPr>
          <a:xfrm>
            <a:off x="762000" y="20574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0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752600" y="20574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1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743200" y="20574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2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733800" y="20574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3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724400" y="20574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4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715000" y="20574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5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05600" y="20574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6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696200" y="2057400"/>
            <a:ext cx="533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7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13" name="Straight Connector 12"/>
          <p:cNvCxnSpPr>
            <a:stCxn id="4" idx="6"/>
            <a:endCxn id="5" idx="2"/>
          </p:cNvCxnSpPr>
          <p:nvPr/>
        </p:nvCxnSpPr>
        <p:spPr>
          <a:xfrm>
            <a:off x="1295400" y="23241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6"/>
            <a:endCxn id="6" idx="2"/>
          </p:cNvCxnSpPr>
          <p:nvPr/>
        </p:nvCxnSpPr>
        <p:spPr>
          <a:xfrm>
            <a:off x="2286000" y="23241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6"/>
            <a:endCxn id="7" idx="2"/>
          </p:cNvCxnSpPr>
          <p:nvPr/>
        </p:nvCxnSpPr>
        <p:spPr>
          <a:xfrm>
            <a:off x="3276600" y="23241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6"/>
            <a:endCxn id="8" idx="2"/>
          </p:cNvCxnSpPr>
          <p:nvPr/>
        </p:nvCxnSpPr>
        <p:spPr>
          <a:xfrm>
            <a:off x="4267200" y="23241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6"/>
            <a:endCxn id="9" idx="2"/>
          </p:cNvCxnSpPr>
          <p:nvPr/>
        </p:nvCxnSpPr>
        <p:spPr>
          <a:xfrm>
            <a:off x="5257800" y="23241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6"/>
            <a:endCxn id="10" idx="2"/>
          </p:cNvCxnSpPr>
          <p:nvPr/>
        </p:nvCxnSpPr>
        <p:spPr>
          <a:xfrm>
            <a:off x="6248400" y="23241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6"/>
            <a:endCxn id="11" idx="2"/>
          </p:cNvCxnSpPr>
          <p:nvPr/>
        </p:nvCxnSpPr>
        <p:spPr>
          <a:xfrm>
            <a:off x="7239000" y="23241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stCxn id="4" idx="2"/>
            <a:endCxn id="11" idx="6"/>
          </p:cNvCxnSpPr>
          <p:nvPr/>
        </p:nvCxnSpPr>
        <p:spPr>
          <a:xfrm rot="10800000" flipH="1">
            <a:off x="762000" y="2324100"/>
            <a:ext cx="7467600" cy="1588"/>
          </a:xfrm>
          <a:prstGeom prst="curvedConnector5">
            <a:avLst>
              <a:gd name="adj1" fmla="val -3061"/>
              <a:gd name="adj2" fmla="val 51450504"/>
              <a:gd name="adj3" fmla="val 10306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3773488" y="2018506"/>
            <a:ext cx="1447800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038600" y="2894012"/>
            <a:ext cx="9144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038600" y="2970212"/>
            <a:ext cx="1981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038600" y="3046412"/>
            <a:ext cx="2971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038600" y="3122612"/>
            <a:ext cx="3886200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971800" y="3198812"/>
            <a:ext cx="1981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971800" y="3275012"/>
            <a:ext cx="3048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971800" y="3351212"/>
            <a:ext cx="4038600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057400" y="3427412"/>
            <a:ext cx="2895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057400" y="3503612"/>
            <a:ext cx="3962400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66800" y="3579812"/>
            <a:ext cx="3886200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7" idx="6"/>
            <a:endCxn id="8" idx="2"/>
          </p:cNvCxnSpPr>
          <p:nvPr/>
        </p:nvCxnSpPr>
        <p:spPr>
          <a:xfrm>
            <a:off x="4267200" y="2324100"/>
            <a:ext cx="457200" cy="15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Content Placeholder 2"/>
          <p:cNvSpPr txBox="1">
            <a:spLocks/>
          </p:cNvSpPr>
          <p:nvPr/>
        </p:nvSpPr>
        <p:spPr>
          <a:xfrm>
            <a:off x="457200" y="41148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uniform random traffic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sends 1/8 of its traffic to 4,5,6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sends 1/16 of its traffic to 7 (2 possible shortest paths)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sends 1/8 of its traffic to 4,5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Etc</a:t>
            </a:r>
          </a:p>
        </p:txBody>
      </p:sp>
      <p:sp>
        <p:nvSpPr>
          <p:cNvPr id="77" name="Content Placeholder 2"/>
          <p:cNvSpPr txBox="1">
            <a:spLocks/>
          </p:cNvSpPr>
          <p:nvPr/>
        </p:nvSpPr>
        <p:spPr>
          <a:xfrm>
            <a:off x="457200" y="5715000"/>
            <a:ext cx="82296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Channel load = 1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870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6" grpId="0" build="p"/>
      <p:bldP spid="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4"/>
          <p:cNvGrpSpPr/>
          <p:nvPr/>
        </p:nvGrpSpPr>
        <p:grpSpPr>
          <a:xfrm>
            <a:off x="6172200" y="3657600"/>
            <a:ext cx="2286000" cy="2375044"/>
            <a:chOff x="2286000" y="1447800"/>
            <a:chExt cx="3048000" cy="3166725"/>
          </a:xfrm>
        </p:grpSpPr>
        <p:sp>
          <p:nvSpPr>
            <p:cNvPr id="46" name="Oval 45"/>
            <p:cNvSpPr/>
            <p:nvPr/>
          </p:nvSpPr>
          <p:spPr>
            <a:xfrm>
              <a:off x="2667000" y="2794576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2667000" y="36576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3505200" y="2794576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3505200" y="36576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4343400" y="36576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4343400" y="2794576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4343400" y="1981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3505200" y="1981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2667000" y="1981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286000" y="3834824"/>
              <a:ext cx="609600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724400" y="1447800"/>
              <a:ext cx="609600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  <p:cxnSp>
          <p:nvCxnSpPr>
            <p:cNvPr id="57" name="Straight Connector 56"/>
            <p:cNvCxnSpPr>
              <a:stCxn id="47" idx="0"/>
              <a:endCxn id="46" idx="4"/>
            </p:cNvCxnSpPr>
            <p:nvPr/>
          </p:nvCxnSpPr>
          <p:spPr>
            <a:xfrm rot="5400000" flipH="1" flipV="1">
              <a:off x="2616488" y="3416588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endCxn id="48" idx="4"/>
            </p:cNvCxnSpPr>
            <p:nvPr/>
          </p:nvCxnSpPr>
          <p:spPr>
            <a:xfrm rot="5400000" flipH="1" flipV="1">
              <a:off x="3454688" y="3416588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50" idx="0"/>
              <a:endCxn id="51" idx="4"/>
            </p:cNvCxnSpPr>
            <p:nvPr/>
          </p:nvCxnSpPr>
          <p:spPr>
            <a:xfrm rot="5400000" flipH="1" flipV="1">
              <a:off x="4292888" y="3416588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50" idx="2"/>
              <a:endCxn id="49" idx="6"/>
            </p:cNvCxnSpPr>
            <p:nvPr/>
          </p:nvCxnSpPr>
          <p:spPr>
            <a:xfrm rot="10800000">
              <a:off x="3886200" y="38481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49" idx="2"/>
              <a:endCxn id="47" idx="6"/>
            </p:cNvCxnSpPr>
            <p:nvPr/>
          </p:nvCxnSpPr>
          <p:spPr>
            <a:xfrm rot="10800000">
              <a:off x="3048000" y="38481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8" idx="2"/>
              <a:endCxn id="46" idx="6"/>
            </p:cNvCxnSpPr>
            <p:nvPr/>
          </p:nvCxnSpPr>
          <p:spPr>
            <a:xfrm rot="10800000">
              <a:off x="3048000" y="2985076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1" idx="2"/>
              <a:endCxn id="48" idx="6"/>
            </p:cNvCxnSpPr>
            <p:nvPr/>
          </p:nvCxnSpPr>
          <p:spPr>
            <a:xfrm rot="10800000">
              <a:off x="3886200" y="2985076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52" idx="2"/>
              <a:endCxn id="53" idx="6"/>
            </p:cNvCxnSpPr>
            <p:nvPr/>
          </p:nvCxnSpPr>
          <p:spPr>
            <a:xfrm rot="10800000">
              <a:off x="3886200" y="21717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53" idx="2"/>
              <a:endCxn id="54" idx="6"/>
            </p:cNvCxnSpPr>
            <p:nvPr/>
          </p:nvCxnSpPr>
          <p:spPr>
            <a:xfrm rot="10800000">
              <a:off x="3048000" y="21717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46" idx="0"/>
              <a:endCxn id="54" idx="4"/>
            </p:cNvCxnSpPr>
            <p:nvPr/>
          </p:nvCxnSpPr>
          <p:spPr>
            <a:xfrm rot="5400000" flipH="1" flipV="1">
              <a:off x="2641312" y="2578388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48" idx="0"/>
              <a:endCxn id="53" idx="4"/>
            </p:cNvCxnSpPr>
            <p:nvPr/>
          </p:nvCxnSpPr>
          <p:spPr>
            <a:xfrm rot="5400000" flipH="1" flipV="1">
              <a:off x="3479512" y="2578388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51" idx="0"/>
            </p:cNvCxnSpPr>
            <p:nvPr/>
          </p:nvCxnSpPr>
          <p:spPr>
            <a:xfrm rot="16200000" flipV="1">
              <a:off x="4317712" y="2578388"/>
              <a:ext cx="431582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urved Connector 26"/>
            <p:cNvCxnSpPr>
              <a:stCxn id="54" idx="0"/>
              <a:endCxn id="47" idx="4"/>
            </p:cNvCxnSpPr>
            <p:nvPr/>
          </p:nvCxnSpPr>
          <p:spPr>
            <a:xfrm rot="16200000" flipH="1">
              <a:off x="1828800" y="3009900"/>
              <a:ext cx="2057400" cy="1588"/>
            </a:xfrm>
            <a:prstGeom prst="curvedConnector5">
              <a:avLst>
                <a:gd name="adj1" fmla="val -11111"/>
                <a:gd name="adj2" fmla="val 17594458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urved Connector 26"/>
            <p:cNvCxnSpPr>
              <a:stCxn id="53" idx="0"/>
              <a:endCxn id="49" idx="4"/>
            </p:cNvCxnSpPr>
            <p:nvPr/>
          </p:nvCxnSpPr>
          <p:spPr>
            <a:xfrm rot="16200000" flipH="1">
              <a:off x="2667000" y="3009900"/>
              <a:ext cx="2057400" cy="1588"/>
            </a:xfrm>
            <a:prstGeom prst="curvedConnector5">
              <a:avLst>
                <a:gd name="adj1" fmla="val -11111"/>
                <a:gd name="adj2" fmla="val 17594458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urved Connector 26"/>
            <p:cNvCxnSpPr>
              <a:stCxn id="52" idx="0"/>
              <a:endCxn id="50" idx="4"/>
            </p:cNvCxnSpPr>
            <p:nvPr/>
          </p:nvCxnSpPr>
          <p:spPr>
            <a:xfrm rot="16200000" flipH="1">
              <a:off x="3505200" y="3009900"/>
              <a:ext cx="2057400" cy="1588"/>
            </a:xfrm>
            <a:prstGeom prst="curvedConnector5">
              <a:avLst>
                <a:gd name="adj1" fmla="val -11111"/>
                <a:gd name="adj2" fmla="val 17594458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urved Connector 26"/>
            <p:cNvCxnSpPr>
              <a:stCxn id="54" idx="2"/>
              <a:endCxn id="52" idx="6"/>
            </p:cNvCxnSpPr>
            <p:nvPr/>
          </p:nvCxnSpPr>
          <p:spPr>
            <a:xfrm rot="10800000" flipH="1">
              <a:off x="2667000" y="2171700"/>
              <a:ext cx="2057400" cy="1588"/>
            </a:xfrm>
            <a:prstGeom prst="curvedConnector5">
              <a:avLst>
                <a:gd name="adj1" fmla="val -11111"/>
                <a:gd name="adj2" fmla="val 17994332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urved Connector 26"/>
            <p:cNvCxnSpPr>
              <a:stCxn id="46" idx="2"/>
              <a:endCxn id="51" idx="6"/>
            </p:cNvCxnSpPr>
            <p:nvPr/>
          </p:nvCxnSpPr>
          <p:spPr>
            <a:xfrm rot="10800000" flipH="1">
              <a:off x="2667000" y="2985076"/>
              <a:ext cx="2057400" cy="1588"/>
            </a:xfrm>
            <a:prstGeom prst="curvedConnector5">
              <a:avLst>
                <a:gd name="adj1" fmla="val -11111"/>
                <a:gd name="adj2" fmla="val 18394207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26"/>
            <p:cNvCxnSpPr>
              <a:stCxn id="47" idx="2"/>
              <a:endCxn id="50" idx="6"/>
            </p:cNvCxnSpPr>
            <p:nvPr/>
          </p:nvCxnSpPr>
          <p:spPr>
            <a:xfrm rot="10800000" flipH="1">
              <a:off x="2667000" y="3848100"/>
              <a:ext cx="2057400" cy="1588"/>
            </a:xfrm>
            <a:prstGeom prst="curvedConnector5">
              <a:avLst>
                <a:gd name="adj1" fmla="val -11111"/>
                <a:gd name="adj2" fmla="val 19593829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0"/>
            <a:r>
              <a:rPr lang="en-US" dirty="0" smtClean="0"/>
              <a:t>Path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05720"/>
            <a:ext cx="8458200" cy="3353197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Multiple shortest paths between source/destination pair </a:t>
            </a:r>
            <a:r>
              <a:rPr lang="is-IS" dirty="0" smtClean="0"/>
              <a:t>(R)</a:t>
            </a:r>
            <a:endParaRPr lang="en-US" dirty="0" smtClean="0"/>
          </a:p>
          <a:p>
            <a:pPr lvl="0"/>
            <a:r>
              <a:rPr lang="en-US" b="1" dirty="0" smtClean="0">
                <a:solidFill>
                  <a:srgbClr val="FF0000"/>
                </a:solidFill>
              </a:rPr>
              <a:t>Fault tolerance</a:t>
            </a:r>
            <a:endParaRPr lang="en-US" dirty="0" smtClean="0"/>
          </a:p>
          <a:p>
            <a:pPr lvl="0"/>
            <a:r>
              <a:rPr lang="en-US" dirty="0" smtClean="0"/>
              <a:t>Better </a:t>
            </a:r>
            <a:r>
              <a:rPr lang="en-US" b="1" dirty="0" smtClean="0">
                <a:solidFill>
                  <a:srgbClr val="FF0000"/>
                </a:solidFill>
              </a:rPr>
              <a:t>load balancing </a:t>
            </a:r>
            <a:r>
              <a:rPr lang="en-US" dirty="0" smtClean="0"/>
              <a:t>in network</a:t>
            </a:r>
          </a:p>
          <a:p>
            <a:pPr lvl="0"/>
            <a:r>
              <a:rPr lang="en-US" dirty="0" smtClean="0"/>
              <a:t>Routing algorithm should be able to exploit path diversity</a:t>
            </a:r>
          </a:p>
        </p:txBody>
      </p:sp>
      <p:grpSp>
        <p:nvGrpSpPr>
          <p:cNvPr id="18" name="Group 14"/>
          <p:cNvGrpSpPr/>
          <p:nvPr/>
        </p:nvGrpSpPr>
        <p:grpSpPr>
          <a:xfrm>
            <a:off x="419100" y="4267311"/>
            <a:ext cx="3290711" cy="1379454"/>
            <a:chOff x="342900" y="3810000"/>
            <a:chExt cx="4724400" cy="2057400"/>
          </a:xfrm>
        </p:grpSpPr>
        <p:sp>
          <p:nvSpPr>
            <p:cNvPr id="7" name="Oval 6"/>
            <p:cNvSpPr/>
            <p:nvPr/>
          </p:nvSpPr>
          <p:spPr>
            <a:xfrm>
              <a:off x="952500" y="3886200"/>
              <a:ext cx="3429000" cy="1828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00100" y="4648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333500" y="52578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247900" y="54864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238500" y="5410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4000500" y="5029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4000500" y="41910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3086100" y="38100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333500" y="39624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" y="4343400"/>
              <a:ext cx="609599" cy="87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57701" y="3810000"/>
              <a:ext cx="609599" cy="87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</p:grpSp>
      <p:grpSp>
        <p:nvGrpSpPr>
          <p:cNvPr id="45" name="Group 17"/>
          <p:cNvGrpSpPr/>
          <p:nvPr/>
        </p:nvGrpSpPr>
        <p:grpSpPr>
          <a:xfrm>
            <a:off x="3734925" y="3962400"/>
            <a:ext cx="2132475" cy="2058045"/>
            <a:chOff x="4191000" y="3711222"/>
            <a:chExt cx="3124200" cy="3015155"/>
          </a:xfrm>
        </p:grpSpPr>
        <p:sp>
          <p:nvSpPr>
            <p:cNvPr id="19" name="Oval 18"/>
            <p:cNvSpPr/>
            <p:nvPr/>
          </p:nvSpPr>
          <p:spPr>
            <a:xfrm>
              <a:off x="4572000" y="4829398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572000" y="56924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410200" y="4829398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5410200" y="56924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6248400" y="56924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6248400" y="4829398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6248400" y="40160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5410200" y="40160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4572000" y="40160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91000" y="5869646"/>
              <a:ext cx="609600" cy="85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5600" y="3711222"/>
              <a:ext cx="609600" cy="85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  <p:cxnSp>
          <p:nvCxnSpPr>
            <p:cNvPr id="30" name="Straight Connector 29"/>
            <p:cNvCxnSpPr>
              <a:stCxn id="20" idx="0"/>
              <a:endCxn id="19" idx="4"/>
            </p:cNvCxnSpPr>
            <p:nvPr/>
          </p:nvCxnSpPr>
          <p:spPr>
            <a:xfrm rot="5400000" flipH="1" flipV="1">
              <a:off x="4521488" y="5451410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21" idx="4"/>
            </p:cNvCxnSpPr>
            <p:nvPr/>
          </p:nvCxnSpPr>
          <p:spPr>
            <a:xfrm rot="5400000" flipH="1" flipV="1">
              <a:off x="5359688" y="5451410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3" idx="0"/>
              <a:endCxn id="24" idx="4"/>
            </p:cNvCxnSpPr>
            <p:nvPr/>
          </p:nvCxnSpPr>
          <p:spPr>
            <a:xfrm rot="5400000" flipH="1" flipV="1">
              <a:off x="6197888" y="5451410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3" idx="2"/>
              <a:endCxn id="22" idx="6"/>
            </p:cNvCxnSpPr>
            <p:nvPr/>
          </p:nvCxnSpPr>
          <p:spPr>
            <a:xfrm rot="10800000">
              <a:off x="5791200" y="58829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22" idx="2"/>
              <a:endCxn id="20" idx="6"/>
            </p:cNvCxnSpPr>
            <p:nvPr/>
          </p:nvCxnSpPr>
          <p:spPr>
            <a:xfrm rot="10800000">
              <a:off x="4953000" y="58829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1" idx="2"/>
              <a:endCxn id="19" idx="6"/>
            </p:cNvCxnSpPr>
            <p:nvPr/>
          </p:nvCxnSpPr>
          <p:spPr>
            <a:xfrm rot="10800000">
              <a:off x="4953000" y="5019898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4" idx="2"/>
              <a:endCxn id="21" idx="6"/>
            </p:cNvCxnSpPr>
            <p:nvPr/>
          </p:nvCxnSpPr>
          <p:spPr>
            <a:xfrm rot="10800000">
              <a:off x="5791200" y="5019898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5" idx="2"/>
              <a:endCxn id="26" idx="6"/>
            </p:cNvCxnSpPr>
            <p:nvPr/>
          </p:nvCxnSpPr>
          <p:spPr>
            <a:xfrm rot="10800000">
              <a:off x="5791200" y="42065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6" idx="2"/>
              <a:endCxn id="27" idx="6"/>
            </p:cNvCxnSpPr>
            <p:nvPr/>
          </p:nvCxnSpPr>
          <p:spPr>
            <a:xfrm rot="10800000">
              <a:off x="4953000" y="42065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9" idx="0"/>
              <a:endCxn id="27" idx="4"/>
            </p:cNvCxnSpPr>
            <p:nvPr/>
          </p:nvCxnSpPr>
          <p:spPr>
            <a:xfrm rot="5400000" flipH="1" flipV="1">
              <a:off x="4546312" y="4613210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1" idx="0"/>
              <a:endCxn id="26" idx="4"/>
            </p:cNvCxnSpPr>
            <p:nvPr/>
          </p:nvCxnSpPr>
          <p:spPr>
            <a:xfrm rot="5400000" flipH="1" flipV="1">
              <a:off x="5384512" y="4613210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4" idx="0"/>
            </p:cNvCxnSpPr>
            <p:nvPr/>
          </p:nvCxnSpPr>
          <p:spPr>
            <a:xfrm rot="16200000" flipV="1">
              <a:off x="6222712" y="4613210"/>
              <a:ext cx="431582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ounded Rectangle 41"/>
          <p:cNvSpPr/>
          <p:nvPr/>
        </p:nvSpPr>
        <p:spPr>
          <a:xfrm>
            <a:off x="1354781" y="4641603"/>
            <a:ext cx="1388419" cy="6395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/>
              <a:t>R</a:t>
            </a:r>
            <a:r>
              <a:rPr lang="en-CA" sz="2400" baseline="-25000" dirty="0" smtClean="0"/>
              <a:t>A-B</a:t>
            </a:r>
            <a:r>
              <a:rPr lang="en-CA" sz="2400" dirty="0" smtClean="0"/>
              <a:t> = 1</a:t>
            </a:r>
            <a:endParaRPr lang="en-CA" sz="2400" dirty="0"/>
          </a:p>
        </p:txBody>
      </p:sp>
      <p:sp>
        <p:nvSpPr>
          <p:cNvPr id="43" name="Rounded Rectangle 42"/>
          <p:cNvSpPr/>
          <p:nvPr/>
        </p:nvSpPr>
        <p:spPr>
          <a:xfrm>
            <a:off x="6629401" y="4549974"/>
            <a:ext cx="1371600" cy="6395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/>
              <a:t>R</a:t>
            </a:r>
            <a:r>
              <a:rPr lang="en-CA" sz="2400" baseline="-25000" dirty="0" smtClean="0"/>
              <a:t>A-B</a:t>
            </a:r>
            <a:r>
              <a:rPr lang="en-CA" sz="2400" dirty="0" smtClean="0"/>
              <a:t> = 2</a:t>
            </a:r>
            <a:endParaRPr lang="en-CA" sz="2400" dirty="0"/>
          </a:p>
        </p:txBody>
      </p:sp>
      <p:sp>
        <p:nvSpPr>
          <p:cNvPr id="44" name="Rounded Rectangle 43"/>
          <p:cNvSpPr/>
          <p:nvPr/>
        </p:nvSpPr>
        <p:spPr>
          <a:xfrm>
            <a:off x="3994983" y="4549974"/>
            <a:ext cx="1274826" cy="6395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/>
              <a:t>R</a:t>
            </a:r>
            <a:r>
              <a:rPr lang="en-CA" sz="2400" baseline="-25000" dirty="0" smtClean="0"/>
              <a:t>A-B </a:t>
            </a:r>
            <a:r>
              <a:rPr lang="en-CA" sz="2400" dirty="0" smtClean="0"/>
              <a:t>= 6</a:t>
            </a:r>
          </a:p>
        </p:txBody>
      </p:sp>
      <p:sp>
        <p:nvSpPr>
          <p:cNvPr id="78" name="Oval 77"/>
          <p:cNvSpPr/>
          <p:nvPr/>
        </p:nvSpPr>
        <p:spPr>
          <a:xfrm>
            <a:off x="1734130" y="4216268"/>
            <a:ext cx="265380" cy="255454"/>
          </a:xfrm>
          <a:prstGeom prst="ellipse">
            <a:avLst/>
          </a:prstGeom>
          <a:solidFill>
            <a:srgbClr val="B50B1B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862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Topologies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64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Types of Topologies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Focus on switched topologies</a:t>
            </a:r>
          </a:p>
          <a:p>
            <a:pPr lvl="1"/>
            <a:r>
              <a:rPr lang="en-CA" dirty="0" smtClean="0"/>
              <a:t>Alternatives: bus and crossbar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Bus</a:t>
            </a:r>
          </a:p>
          <a:p>
            <a:pPr lvl="2"/>
            <a:r>
              <a:rPr lang="en-CA" dirty="0" smtClean="0"/>
              <a:t>Connects a set of components to a single shared channel</a:t>
            </a:r>
          </a:p>
          <a:p>
            <a:pPr lvl="2"/>
            <a:r>
              <a:rPr lang="en-CA" dirty="0" smtClean="0"/>
              <a:t>Effective broadcast medium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Crossbar</a:t>
            </a:r>
          </a:p>
          <a:p>
            <a:pPr lvl="2"/>
            <a:r>
              <a:rPr lang="en-CA" dirty="0" smtClean="0"/>
              <a:t>Directly connects </a:t>
            </a:r>
            <a:r>
              <a:rPr lang="en-CA" b="1" i="1" dirty="0" err="1" smtClean="0"/>
              <a:t>n</a:t>
            </a:r>
            <a:r>
              <a:rPr lang="en-CA" b="1" i="1" dirty="0" smtClean="0"/>
              <a:t> </a:t>
            </a:r>
            <a:r>
              <a:rPr lang="en-CA" dirty="0" smtClean="0"/>
              <a:t>inputs to </a:t>
            </a:r>
            <a:r>
              <a:rPr lang="en-CA" b="1" i="1" dirty="0" err="1" smtClean="0"/>
              <a:t>m</a:t>
            </a:r>
            <a:r>
              <a:rPr lang="en-CA" b="1" i="1" dirty="0" smtClean="0"/>
              <a:t> </a:t>
            </a:r>
            <a:r>
              <a:rPr lang="en-CA" dirty="0" smtClean="0"/>
              <a:t>outputs without intermediate stages</a:t>
            </a:r>
          </a:p>
          <a:p>
            <a:pPr lvl="2"/>
            <a:r>
              <a:rPr lang="en-CA" dirty="0" smtClean="0"/>
              <a:t>Fully connected, single hop network</a:t>
            </a:r>
          </a:p>
          <a:p>
            <a:pPr lvl="2"/>
            <a:r>
              <a:rPr lang="en-CA" dirty="0" smtClean="0"/>
              <a:t>Component of routers	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56458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8"/>
            <a:ext cx="8229600" cy="1143000"/>
          </a:xfrm>
        </p:spPr>
        <p:txBody>
          <a:bodyPr/>
          <a:lstStyle/>
          <a:p>
            <a:r>
              <a:rPr lang="en-CA" dirty="0" smtClean="0"/>
              <a:t>Types of Topologies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3773"/>
            <a:ext cx="8229600" cy="4642390"/>
          </a:xfrm>
        </p:spPr>
        <p:txBody>
          <a:bodyPr>
            <a:norm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Direct</a:t>
            </a:r>
          </a:p>
          <a:p>
            <a:pPr lvl="1"/>
            <a:r>
              <a:rPr lang="en-CA" dirty="0" smtClean="0"/>
              <a:t>Each router is associated with a terminal node</a:t>
            </a:r>
          </a:p>
          <a:p>
            <a:pPr lvl="1"/>
            <a:r>
              <a:rPr lang="en-CA" i="1" dirty="0" smtClean="0"/>
              <a:t>All</a:t>
            </a:r>
            <a:r>
              <a:rPr lang="en-CA" dirty="0" smtClean="0"/>
              <a:t> routers are sources and destinations of traffic</a:t>
            </a:r>
          </a:p>
          <a:p>
            <a:endParaRPr lang="en-CA" dirty="0" smtClean="0"/>
          </a:p>
          <a:p>
            <a:r>
              <a:rPr lang="en-CA" b="1" dirty="0" smtClean="0">
                <a:solidFill>
                  <a:srgbClr val="FF0000"/>
                </a:solidFill>
              </a:rPr>
              <a:t>Indirect</a:t>
            </a:r>
          </a:p>
          <a:p>
            <a:pPr lvl="1"/>
            <a:r>
              <a:rPr lang="en-CA" dirty="0" smtClean="0"/>
              <a:t>Routers are distinct from terminal nodes</a:t>
            </a:r>
          </a:p>
          <a:p>
            <a:pPr lvl="1"/>
            <a:r>
              <a:rPr lang="en-CA" dirty="0" smtClean="0"/>
              <a:t>Terminal nodes can source/sink traffic</a:t>
            </a:r>
          </a:p>
          <a:p>
            <a:pPr lvl="1"/>
            <a:r>
              <a:rPr lang="en-CA" dirty="0" smtClean="0"/>
              <a:t>Intermediate nodes switch traffic between terminal nodes</a:t>
            </a:r>
          </a:p>
          <a:p>
            <a:endParaRPr lang="en-CA" dirty="0" smtClean="0"/>
          </a:p>
          <a:p>
            <a:r>
              <a:rPr lang="en-CA" dirty="0" smtClean="0"/>
              <a:t>Most on-chip network use direct topologies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2934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Topology</a:t>
            </a:r>
          </a:p>
          <a:p>
            <a:r>
              <a:rPr lang="en-US" dirty="0" smtClean="0"/>
              <a:t>Routing</a:t>
            </a:r>
          </a:p>
          <a:p>
            <a:r>
              <a:rPr lang="en-US" dirty="0" smtClean="0"/>
              <a:t>Flow Control</a:t>
            </a:r>
          </a:p>
          <a:p>
            <a:r>
              <a:rPr lang="en-US" dirty="0" smtClean="0"/>
              <a:t>Router </a:t>
            </a:r>
            <a:r>
              <a:rPr lang="en-US" dirty="0" err="1" smtClean="0"/>
              <a:t>Microarchitecture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0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938"/>
            <a:ext cx="8229600" cy="1143000"/>
          </a:xfrm>
        </p:spPr>
        <p:txBody>
          <a:bodyPr/>
          <a:lstStyle/>
          <a:p>
            <a:r>
              <a:rPr lang="en-US" dirty="0" smtClean="0"/>
              <a:t>Torus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021543"/>
          </a:xfrm>
        </p:spPr>
        <p:txBody>
          <a:bodyPr>
            <a:normAutofit/>
          </a:bodyPr>
          <a:lstStyle/>
          <a:p>
            <a:r>
              <a:rPr lang="en-US" dirty="0" smtClean="0"/>
              <a:t>K-</a:t>
            </a:r>
            <a:r>
              <a:rPr lang="en-US" dirty="0" err="1" smtClean="0"/>
              <a:t>ary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-cube:  </a:t>
            </a:r>
            <a:r>
              <a:rPr lang="en-US" dirty="0" err="1" smtClean="0"/>
              <a:t>k</a:t>
            </a:r>
            <a:r>
              <a:rPr lang="en-US" baseline="30000" dirty="0" err="1" smtClean="0"/>
              <a:t>n</a:t>
            </a:r>
            <a:r>
              <a:rPr lang="en-US" baseline="30000" dirty="0" smtClean="0"/>
              <a:t> </a:t>
            </a:r>
            <a:r>
              <a:rPr lang="en-US" dirty="0" smtClean="0"/>
              <a:t>network nodes</a:t>
            </a:r>
            <a:endParaRPr lang="en-US" baseline="30000" dirty="0" smtClean="0"/>
          </a:p>
          <a:p>
            <a:r>
              <a:rPr lang="en-US" dirty="0" smtClean="0"/>
              <a:t>N-Dimensional grid with </a:t>
            </a:r>
            <a:r>
              <a:rPr lang="en-US" dirty="0" err="1" smtClean="0"/>
              <a:t>k</a:t>
            </a:r>
            <a:r>
              <a:rPr lang="en-US" dirty="0" smtClean="0"/>
              <a:t> nodes in each dimension</a:t>
            </a:r>
          </a:p>
        </p:txBody>
      </p:sp>
      <p:sp>
        <p:nvSpPr>
          <p:cNvPr id="4" name="Oval 3"/>
          <p:cNvSpPr/>
          <p:nvPr/>
        </p:nvSpPr>
        <p:spPr>
          <a:xfrm>
            <a:off x="914400" y="34897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28800" y="34897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43200" y="34897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14400" y="43279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43279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43200" y="43279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14400" y="51661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828800" y="51661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743200" y="51661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4" idx="6"/>
            <a:endCxn id="5" idx="2"/>
          </p:cNvCxnSpPr>
          <p:nvPr/>
        </p:nvCxnSpPr>
        <p:spPr>
          <a:xfrm>
            <a:off x="1295400" y="36802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6"/>
            <a:endCxn id="8" idx="2"/>
          </p:cNvCxnSpPr>
          <p:nvPr/>
        </p:nvCxnSpPr>
        <p:spPr>
          <a:xfrm>
            <a:off x="1295400" y="45184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6"/>
            <a:endCxn id="11" idx="2"/>
          </p:cNvCxnSpPr>
          <p:nvPr/>
        </p:nvCxnSpPr>
        <p:spPr>
          <a:xfrm>
            <a:off x="1295400" y="53566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6"/>
            <a:endCxn id="12" idx="2"/>
          </p:cNvCxnSpPr>
          <p:nvPr/>
        </p:nvCxnSpPr>
        <p:spPr>
          <a:xfrm>
            <a:off x="2209800" y="53566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8" idx="6"/>
            <a:endCxn id="9" idx="2"/>
          </p:cNvCxnSpPr>
          <p:nvPr/>
        </p:nvCxnSpPr>
        <p:spPr>
          <a:xfrm>
            <a:off x="2209800" y="45184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6"/>
            <a:endCxn id="6" idx="2"/>
          </p:cNvCxnSpPr>
          <p:nvPr/>
        </p:nvCxnSpPr>
        <p:spPr>
          <a:xfrm>
            <a:off x="2209800" y="36802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4" idx="4"/>
            <a:endCxn id="7" idx="0"/>
          </p:cNvCxnSpPr>
          <p:nvPr/>
        </p:nvCxnSpPr>
        <p:spPr>
          <a:xfrm rot="5400000">
            <a:off x="876300" y="40993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6" idx="4"/>
            <a:endCxn id="9" idx="0"/>
          </p:cNvCxnSpPr>
          <p:nvPr/>
        </p:nvCxnSpPr>
        <p:spPr>
          <a:xfrm rot="5400000">
            <a:off x="2705100" y="40993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5" idx="4"/>
            <a:endCxn id="8" idx="0"/>
          </p:cNvCxnSpPr>
          <p:nvPr/>
        </p:nvCxnSpPr>
        <p:spPr>
          <a:xfrm rot="5400000">
            <a:off x="1790700" y="40993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8" idx="4"/>
            <a:endCxn id="11" idx="0"/>
          </p:cNvCxnSpPr>
          <p:nvPr/>
        </p:nvCxnSpPr>
        <p:spPr>
          <a:xfrm rot="5400000">
            <a:off x="1790700" y="49375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9" idx="4"/>
            <a:endCxn id="12" idx="0"/>
          </p:cNvCxnSpPr>
          <p:nvPr/>
        </p:nvCxnSpPr>
        <p:spPr>
          <a:xfrm rot="5400000">
            <a:off x="2705100" y="49375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" idx="4"/>
            <a:endCxn id="10" idx="0"/>
          </p:cNvCxnSpPr>
          <p:nvPr/>
        </p:nvCxnSpPr>
        <p:spPr>
          <a:xfrm rot="5400000">
            <a:off x="876300" y="49375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4" idx="2"/>
            <a:endCxn id="6" idx="6"/>
          </p:cNvCxnSpPr>
          <p:nvPr/>
        </p:nvCxnSpPr>
        <p:spPr>
          <a:xfrm rot="10800000" flipH="1">
            <a:off x="914400" y="3680230"/>
            <a:ext cx="2209800" cy="1588"/>
          </a:xfrm>
          <a:prstGeom prst="curvedConnector5">
            <a:avLst>
              <a:gd name="adj1" fmla="val -10345"/>
              <a:gd name="adj2" fmla="val 26391688"/>
              <a:gd name="adj3" fmla="val 11034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hape 50"/>
          <p:cNvCxnSpPr>
            <a:stCxn id="7" idx="2"/>
            <a:endCxn id="9" idx="6"/>
          </p:cNvCxnSpPr>
          <p:nvPr/>
        </p:nvCxnSpPr>
        <p:spPr>
          <a:xfrm rot="10800000" flipH="1">
            <a:off x="914400" y="4518430"/>
            <a:ext cx="2209800" cy="1588"/>
          </a:xfrm>
          <a:prstGeom prst="curvedConnector5">
            <a:avLst>
              <a:gd name="adj1" fmla="val -10345"/>
              <a:gd name="adj2" fmla="val 26391688"/>
              <a:gd name="adj3" fmla="val 11034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hape 56"/>
          <p:cNvCxnSpPr/>
          <p:nvPr/>
        </p:nvCxnSpPr>
        <p:spPr>
          <a:xfrm rot="10800000" flipH="1">
            <a:off x="914400" y="5393142"/>
            <a:ext cx="2209800" cy="1588"/>
          </a:xfrm>
          <a:prstGeom prst="curvedConnector5">
            <a:avLst>
              <a:gd name="adj1" fmla="val -10345"/>
              <a:gd name="adj2" fmla="val 26391688"/>
              <a:gd name="adj3" fmla="val 11034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hape 57"/>
          <p:cNvCxnSpPr>
            <a:stCxn id="10" idx="4"/>
            <a:endCxn id="4" idx="0"/>
          </p:cNvCxnSpPr>
          <p:nvPr/>
        </p:nvCxnSpPr>
        <p:spPr>
          <a:xfrm rot="5400000" flipH="1">
            <a:off x="76200" y="4518430"/>
            <a:ext cx="2057400" cy="1588"/>
          </a:xfrm>
          <a:prstGeom prst="curvedConnector5">
            <a:avLst>
              <a:gd name="adj1" fmla="val -11111"/>
              <a:gd name="adj2" fmla="val -27991184"/>
              <a:gd name="adj3" fmla="val 119136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hape 62"/>
          <p:cNvCxnSpPr>
            <a:stCxn id="11" idx="4"/>
            <a:endCxn id="5" idx="0"/>
          </p:cNvCxnSpPr>
          <p:nvPr/>
        </p:nvCxnSpPr>
        <p:spPr>
          <a:xfrm rot="5400000" flipH="1">
            <a:off x="990600" y="4518430"/>
            <a:ext cx="2057400" cy="1588"/>
          </a:xfrm>
          <a:prstGeom prst="curvedConnector5">
            <a:avLst>
              <a:gd name="adj1" fmla="val -11111"/>
              <a:gd name="adj2" fmla="val -23192695"/>
              <a:gd name="adj3" fmla="val 11975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/>
          <p:nvPr/>
        </p:nvCxnSpPr>
        <p:spPr>
          <a:xfrm rot="5400000" flipH="1">
            <a:off x="1942306" y="4517636"/>
            <a:ext cx="2057400" cy="1588"/>
          </a:xfrm>
          <a:prstGeom prst="curvedConnector5">
            <a:avLst>
              <a:gd name="adj1" fmla="val -11111"/>
              <a:gd name="adj2" fmla="val -15195214"/>
              <a:gd name="adj3" fmla="val 119753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914400" y="600433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3-ary 2-cube</a:t>
            </a:r>
            <a:endParaRPr lang="en-US" sz="2800" dirty="0"/>
          </a:p>
        </p:txBody>
      </p:sp>
      <p:sp>
        <p:nvSpPr>
          <p:cNvPr id="71" name="TextBox 70"/>
          <p:cNvSpPr txBox="1"/>
          <p:nvPr/>
        </p:nvSpPr>
        <p:spPr>
          <a:xfrm>
            <a:off x="914400" y="600433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3-ary 2-mesh</a:t>
            </a:r>
            <a:endParaRPr lang="en-US" sz="2800" dirty="0"/>
          </a:p>
        </p:txBody>
      </p:sp>
      <p:sp>
        <p:nvSpPr>
          <p:cNvPr id="72" name="Oval 71"/>
          <p:cNvSpPr/>
          <p:nvPr/>
        </p:nvSpPr>
        <p:spPr>
          <a:xfrm>
            <a:off x="4419600" y="36421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410200" y="36421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400800" y="36421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4419600" y="45565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410200" y="45565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6400800" y="45565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419600" y="54709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5410200" y="54709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6400800" y="54709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72" idx="6"/>
            <a:endCxn id="73" idx="2"/>
          </p:cNvCxnSpPr>
          <p:nvPr/>
        </p:nvCxnSpPr>
        <p:spPr>
          <a:xfrm>
            <a:off x="4800600" y="38326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5" idx="6"/>
            <a:endCxn id="76" idx="2"/>
          </p:cNvCxnSpPr>
          <p:nvPr/>
        </p:nvCxnSpPr>
        <p:spPr>
          <a:xfrm>
            <a:off x="4800600" y="47470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8" idx="6"/>
            <a:endCxn id="79" idx="2"/>
          </p:cNvCxnSpPr>
          <p:nvPr/>
        </p:nvCxnSpPr>
        <p:spPr>
          <a:xfrm>
            <a:off x="4800600" y="56614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9" idx="6"/>
            <a:endCxn id="80" idx="2"/>
          </p:cNvCxnSpPr>
          <p:nvPr/>
        </p:nvCxnSpPr>
        <p:spPr>
          <a:xfrm>
            <a:off x="5791200" y="56614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6" idx="6"/>
            <a:endCxn id="77" idx="2"/>
          </p:cNvCxnSpPr>
          <p:nvPr/>
        </p:nvCxnSpPr>
        <p:spPr>
          <a:xfrm>
            <a:off x="5791200" y="47470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3" idx="6"/>
            <a:endCxn id="74" idx="2"/>
          </p:cNvCxnSpPr>
          <p:nvPr/>
        </p:nvCxnSpPr>
        <p:spPr>
          <a:xfrm>
            <a:off x="5791200" y="38326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2" idx="4"/>
            <a:endCxn id="75" idx="0"/>
          </p:cNvCxnSpPr>
          <p:nvPr/>
        </p:nvCxnSpPr>
        <p:spPr>
          <a:xfrm rot="5400000">
            <a:off x="4343400" y="42898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74" idx="4"/>
            <a:endCxn id="77" idx="0"/>
          </p:cNvCxnSpPr>
          <p:nvPr/>
        </p:nvCxnSpPr>
        <p:spPr>
          <a:xfrm rot="5400000">
            <a:off x="6324600" y="42898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73" idx="4"/>
            <a:endCxn id="76" idx="0"/>
          </p:cNvCxnSpPr>
          <p:nvPr/>
        </p:nvCxnSpPr>
        <p:spPr>
          <a:xfrm rot="5400000">
            <a:off x="5334000" y="42898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76" idx="4"/>
            <a:endCxn id="79" idx="0"/>
          </p:cNvCxnSpPr>
          <p:nvPr/>
        </p:nvCxnSpPr>
        <p:spPr>
          <a:xfrm rot="5400000">
            <a:off x="5334000" y="52042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77" idx="4"/>
            <a:endCxn id="80" idx="0"/>
          </p:cNvCxnSpPr>
          <p:nvPr/>
        </p:nvCxnSpPr>
        <p:spPr>
          <a:xfrm rot="5400000">
            <a:off x="6324600" y="52042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75" idx="4"/>
            <a:endCxn id="78" idx="0"/>
          </p:cNvCxnSpPr>
          <p:nvPr/>
        </p:nvCxnSpPr>
        <p:spPr>
          <a:xfrm rot="5400000">
            <a:off x="4343400" y="52042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4953000" y="32611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5943600" y="32611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6934200" y="32611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4953000" y="41755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5943600" y="41755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6934200" y="41755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4953000" y="50899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5943600" y="50899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6934200" y="50899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Connector 107"/>
          <p:cNvCxnSpPr>
            <a:stCxn id="99" idx="6"/>
            <a:endCxn id="100" idx="2"/>
          </p:cNvCxnSpPr>
          <p:nvPr/>
        </p:nvCxnSpPr>
        <p:spPr>
          <a:xfrm>
            <a:off x="5334000" y="34516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2" idx="6"/>
            <a:endCxn id="103" idx="2"/>
          </p:cNvCxnSpPr>
          <p:nvPr/>
        </p:nvCxnSpPr>
        <p:spPr>
          <a:xfrm>
            <a:off x="5334000" y="43660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5" idx="6"/>
            <a:endCxn id="106" idx="2"/>
          </p:cNvCxnSpPr>
          <p:nvPr/>
        </p:nvCxnSpPr>
        <p:spPr>
          <a:xfrm>
            <a:off x="5334000" y="52804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107" idx="2"/>
          </p:cNvCxnSpPr>
          <p:nvPr/>
        </p:nvCxnSpPr>
        <p:spPr>
          <a:xfrm>
            <a:off x="6324600" y="52804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104" idx="2"/>
          </p:cNvCxnSpPr>
          <p:nvPr/>
        </p:nvCxnSpPr>
        <p:spPr>
          <a:xfrm>
            <a:off x="6324600" y="43660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endCxn id="101" idx="2"/>
          </p:cNvCxnSpPr>
          <p:nvPr/>
        </p:nvCxnSpPr>
        <p:spPr>
          <a:xfrm>
            <a:off x="6324600" y="345163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99" idx="4"/>
            <a:endCxn id="102" idx="0"/>
          </p:cNvCxnSpPr>
          <p:nvPr/>
        </p:nvCxnSpPr>
        <p:spPr>
          <a:xfrm rot="5400000">
            <a:off x="4876800" y="39088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1" idx="4"/>
            <a:endCxn id="104" idx="0"/>
          </p:cNvCxnSpPr>
          <p:nvPr/>
        </p:nvCxnSpPr>
        <p:spPr>
          <a:xfrm rot="5400000">
            <a:off x="6858000" y="39088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00" idx="4"/>
            <a:endCxn id="103" idx="0"/>
          </p:cNvCxnSpPr>
          <p:nvPr/>
        </p:nvCxnSpPr>
        <p:spPr>
          <a:xfrm rot="5400000">
            <a:off x="5867400" y="39088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03" idx="4"/>
            <a:endCxn id="106" idx="0"/>
          </p:cNvCxnSpPr>
          <p:nvPr/>
        </p:nvCxnSpPr>
        <p:spPr>
          <a:xfrm rot="5400000">
            <a:off x="5867400" y="48232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04" idx="4"/>
            <a:endCxn id="107" idx="0"/>
          </p:cNvCxnSpPr>
          <p:nvPr/>
        </p:nvCxnSpPr>
        <p:spPr>
          <a:xfrm rot="5400000">
            <a:off x="6858000" y="48232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02" idx="4"/>
            <a:endCxn id="105" idx="0"/>
          </p:cNvCxnSpPr>
          <p:nvPr/>
        </p:nvCxnSpPr>
        <p:spPr>
          <a:xfrm rot="5400000">
            <a:off x="4876800" y="48232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72" idx="7"/>
            <a:endCxn id="99" idx="3"/>
          </p:cNvCxnSpPr>
          <p:nvPr/>
        </p:nvCxnSpPr>
        <p:spPr>
          <a:xfrm rot="5400000" flipH="1" flipV="1">
            <a:off x="4821004" y="3510134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73" idx="7"/>
            <a:endCxn id="100" idx="3"/>
          </p:cNvCxnSpPr>
          <p:nvPr/>
        </p:nvCxnSpPr>
        <p:spPr>
          <a:xfrm rot="5400000" flipH="1" flipV="1">
            <a:off x="5811604" y="3510134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75" idx="7"/>
            <a:endCxn id="102" idx="3"/>
          </p:cNvCxnSpPr>
          <p:nvPr/>
        </p:nvCxnSpPr>
        <p:spPr>
          <a:xfrm rot="5400000" flipH="1" flipV="1">
            <a:off x="4821004" y="4424534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>
            <a:stCxn id="78" idx="7"/>
            <a:endCxn id="105" idx="3"/>
          </p:cNvCxnSpPr>
          <p:nvPr/>
        </p:nvCxnSpPr>
        <p:spPr>
          <a:xfrm rot="5400000" flipH="1" flipV="1">
            <a:off x="4821004" y="5338934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79" idx="7"/>
            <a:endCxn id="106" idx="3"/>
          </p:cNvCxnSpPr>
          <p:nvPr/>
        </p:nvCxnSpPr>
        <p:spPr>
          <a:xfrm rot="5400000" flipH="1" flipV="1">
            <a:off x="5811604" y="5338934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80" idx="7"/>
            <a:endCxn id="107" idx="3"/>
          </p:cNvCxnSpPr>
          <p:nvPr/>
        </p:nvCxnSpPr>
        <p:spPr>
          <a:xfrm rot="5400000" flipH="1" flipV="1">
            <a:off x="6802204" y="5338934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77" idx="7"/>
            <a:endCxn id="104" idx="3"/>
          </p:cNvCxnSpPr>
          <p:nvPr/>
        </p:nvCxnSpPr>
        <p:spPr>
          <a:xfrm rot="5400000" flipH="1" flipV="1">
            <a:off x="6802204" y="4424534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>
            <a:stCxn id="74" idx="7"/>
            <a:endCxn id="101" idx="3"/>
          </p:cNvCxnSpPr>
          <p:nvPr/>
        </p:nvCxnSpPr>
        <p:spPr>
          <a:xfrm rot="5400000" flipH="1" flipV="1">
            <a:off x="6802204" y="3510134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76" idx="7"/>
            <a:endCxn id="103" idx="3"/>
          </p:cNvCxnSpPr>
          <p:nvPr/>
        </p:nvCxnSpPr>
        <p:spPr>
          <a:xfrm rot="5400000" flipH="1" flipV="1">
            <a:off x="5811604" y="4424534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>
            <a:off x="7391400" y="3630462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7391400" y="4544862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7391400" y="5459262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9" name="Straight Connector 208"/>
          <p:cNvCxnSpPr>
            <a:stCxn id="206" idx="4"/>
            <a:endCxn id="207" idx="0"/>
          </p:cNvCxnSpPr>
          <p:nvPr/>
        </p:nvCxnSpPr>
        <p:spPr>
          <a:xfrm rot="5400000">
            <a:off x="7315200" y="427816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>
            <a:stCxn id="207" idx="4"/>
            <a:endCxn id="208" idx="0"/>
          </p:cNvCxnSpPr>
          <p:nvPr/>
        </p:nvCxnSpPr>
        <p:spPr>
          <a:xfrm rot="5400000">
            <a:off x="7315200" y="519256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1" name="Oval 210"/>
          <p:cNvSpPr/>
          <p:nvPr/>
        </p:nvSpPr>
        <p:spPr>
          <a:xfrm>
            <a:off x="7924800" y="3287562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7924800" y="4163862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7924800" y="5078262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4" name="Straight Connector 213"/>
          <p:cNvCxnSpPr>
            <a:endCxn id="213" idx="2"/>
          </p:cNvCxnSpPr>
          <p:nvPr/>
        </p:nvCxnSpPr>
        <p:spPr>
          <a:xfrm>
            <a:off x="7315200" y="5268762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>
            <a:endCxn id="212" idx="2"/>
          </p:cNvCxnSpPr>
          <p:nvPr/>
        </p:nvCxnSpPr>
        <p:spPr>
          <a:xfrm>
            <a:off x="7315200" y="4354362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>
            <a:off x="7315200" y="3439962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endCxn id="212" idx="0"/>
          </p:cNvCxnSpPr>
          <p:nvPr/>
        </p:nvCxnSpPr>
        <p:spPr>
          <a:xfrm rot="5400000">
            <a:off x="7848600" y="389716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stCxn id="212" idx="4"/>
            <a:endCxn id="213" idx="0"/>
          </p:cNvCxnSpPr>
          <p:nvPr/>
        </p:nvCxnSpPr>
        <p:spPr>
          <a:xfrm rot="5400000">
            <a:off x="7848600" y="481156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>
            <a:stCxn id="208" idx="7"/>
            <a:endCxn id="213" idx="3"/>
          </p:cNvCxnSpPr>
          <p:nvPr/>
        </p:nvCxnSpPr>
        <p:spPr>
          <a:xfrm rot="5400000" flipH="1" flipV="1">
            <a:off x="7792804" y="5327266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207" idx="7"/>
            <a:endCxn id="212" idx="3"/>
          </p:cNvCxnSpPr>
          <p:nvPr/>
        </p:nvCxnSpPr>
        <p:spPr>
          <a:xfrm rot="5400000" flipH="1" flipV="1">
            <a:off x="7792804" y="4412866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>
            <a:stCxn id="206" idx="7"/>
          </p:cNvCxnSpPr>
          <p:nvPr/>
        </p:nvCxnSpPr>
        <p:spPr>
          <a:xfrm rot="5400000" flipH="1" flipV="1">
            <a:off x="7792804" y="3498466"/>
            <a:ext cx="111592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77" idx="6"/>
            <a:endCxn id="207" idx="2"/>
          </p:cNvCxnSpPr>
          <p:nvPr/>
        </p:nvCxnSpPr>
        <p:spPr>
          <a:xfrm flipV="1">
            <a:off x="6781800" y="4735362"/>
            <a:ext cx="609600" cy="116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>
            <a:stCxn id="80" idx="6"/>
            <a:endCxn id="208" idx="2"/>
          </p:cNvCxnSpPr>
          <p:nvPr/>
        </p:nvCxnSpPr>
        <p:spPr>
          <a:xfrm flipV="1">
            <a:off x="6781800" y="5649762"/>
            <a:ext cx="609600" cy="116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>
            <a:stCxn id="74" idx="6"/>
            <a:endCxn id="206" idx="2"/>
          </p:cNvCxnSpPr>
          <p:nvPr/>
        </p:nvCxnSpPr>
        <p:spPr>
          <a:xfrm flipV="1">
            <a:off x="6781800" y="3820962"/>
            <a:ext cx="609600" cy="116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4800600" y="5997440"/>
            <a:ext cx="2916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2,3,4-ary 3-mesh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5595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Torus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r>
              <a:rPr lang="en-US" sz="2200" dirty="0" smtClean="0"/>
              <a:t>1D or 2D torus map well to planar substrate for on-chip</a:t>
            </a:r>
          </a:p>
          <a:p>
            <a:r>
              <a:rPr lang="en-US" sz="2200" dirty="0" smtClean="0"/>
              <a:t>Topologies in Torus Family</a:t>
            </a:r>
          </a:p>
          <a:p>
            <a:pPr lvl="1"/>
            <a:r>
              <a:rPr lang="en-US" sz="2200" dirty="0" smtClean="0"/>
              <a:t>Ex: Ring -- </a:t>
            </a:r>
            <a:r>
              <a:rPr lang="en-US" sz="2200" dirty="0" err="1" smtClean="0"/>
              <a:t>k-ary</a:t>
            </a:r>
            <a:r>
              <a:rPr lang="en-US" sz="2200" dirty="0" smtClean="0"/>
              <a:t> 1-cube</a:t>
            </a:r>
          </a:p>
          <a:p>
            <a:r>
              <a:rPr lang="en-US" sz="2200" dirty="0" smtClean="0"/>
              <a:t>Edge Symmetric</a:t>
            </a:r>
          </a:p>
          <a:p>
            <a:pPr lvl="1"/>
            <a:r>
              <a:rPr lang="en-US" sz="2200" dirty="0" smtClean="0"/>
              <a:t>Good for load balancing</a:t>
            </a:r>
          </a:p>
          <a:p>
            <a:pPr lvl="1"/>
            <a:r>
              <a:rPr lang="en-US" sz="2200" dirty="0" smtClean="0"/>
              <a:t>Removing wrap-around links for mesh loses edge symmetry</a:t>
            </a:r>
          </a:p>
          <a:p>
            <a:pPr lvl="2"/>
            <a:r>
              <a:rPr lang="en-US" dirty="0" smtClean="0"/>
              <a:t>More traffic concentrated on center channels</a:t>
            </a:r>
          </a:p>
          <a:p>
            <a:r>
              <a:rPr lang="en-US" sz="2200" dirty="0" smtClean="0"/>
              <a:t>Good path diversity</a:t>
            </a:r>
          </a:p>
          <a:p>
            <a:r>
              <a:rPr lang="en-US" sz="2200" dirty="0" smtClean="0"/>
              <a:t>Exploit locality for near-neighbor traffic</a:t>
            </a:r>
          </a:p>
        </p:txBody>
      </p:sp>
    </p:spTree>
    <p:extLst>
      <p:ext uri="{BB962C8B-B14F-4D97-AF65-F5344CB8AC3E}">
        <p14:creationId xmlns:p14="http://schemas.microsoft.com/office/powerpoint/2010/main" val="244578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46138"/>
          </a:xfrm>
        </p:spPr>
        <p:txBody>
          <a:bodyPr/>
          <a:lstStyle/>
          <a:p>
            <a:r>
              <a:rPr lang="en-US" dirty="0" smtClean="0"/>
              <a:t>Torus (3): Hop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23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 smtClean="0"/>
              <a:t>Average shortest distance over all pairs of nodes</a:t>
            </a:r>
          </a:p>
          <a:p>
            <a:r>
              <a:rPr lang="en-US" dirty="0" smtClean="0"/>
              <a:t>Torus: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For uniform random traffic</a:t>
            </a:r>
          </a:p>
          <a:p>
            <a:pPr lvl="2"/>
            <a:r>
              <a:rPr lang="en-US" dirty="0" smtClean="0"/>
              <a:t>Packet travels </a:t>
            </a:r>
            <a:r>
              <a:rPr lang="en-US" i="1" dirty="0" smtClean="0"/>
              <a:t>k/4</a:t>
            </a:r>
            <a:r>
              <a:rPr lang="en-US" dirty="0" smtClean="0"/>
              <a:t> hops in each of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dimensions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Mesh: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606826"/>
              </p:ext>
            </p:extLst>
          </p:nvPr>
        </p:nvGraphicFramePr>
        <p:xfrm>
          <a:off x="2667000" y="2057400"/>
          <a:ext cx="298654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3" imgW="1714500" imgH="787400" progId="Equation.3">
                  <p:embed/>
                </p:oleObj>
              </mc:Choice>
              <mc:Fallback>
                <p:oleObj name="Equation" r:id="rId3" imgW="1714500" imgH="78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057400"/>
                        <a:ext cx="2986548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008672"/>
              </p:ext>
            </p:extLst>
          </p:nvPr>
        </p:nvGraphicFramePr>
        <p:xfrm>
          <a:off x="2667000" y="4800600"/>
          <a:ext cx="2963862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5" imgW="1701800" imgH="774700" progId="Equation.3">
                  <p:embed/>
                </p:oleObj>
              </mc:Choice>
              <mc:Fallback>
                <p:oleObj name="Equation" r:id="rId5" imgW="1701800" imgH="774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800600"/>
                        <a:ext cx="2963862" cy="1349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9816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Torus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Degree = 2n, 2 channels per dimension</a:t>
            </a:r>
          </a:p>
          <a:p>
            <a:pPr lvl="1"/>
            <a:r>
              <a:rPr lang="en-US" dirty="0" smtClean="0"/>
              <a:t>All nodes have same degree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Total channels = 2nN</a:t>
            </a:r>
          </a:p>
          <a:p>
            <a:pPr lvl="1"/>
            <a:r>
              <a:rPr lang="en-US" dirty="0" smtClean="0"/>
              <a:t>N is total number of nodes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10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0"/>
            <a:r>
              <a:rPr lang="en-US" dirty="0" smtClean="0"/>
              <a:t>Channel Load for Torus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Even number of </a:t>
            </a:r>
            <a:r>
              <a:rPr lang="en-US" dirty="0" err="1" smtClean="0"/>
              <a:t>k-ary</a:t>
            </a:r>
            <a:r>
              <a:rPr lang="en-US" dirty="0" smtClean="0"/>
              <a:t> (n-1)-cubes in outer dimension</a:t>
            </a:r>
          </a:p>
          <a:p>
            <a:endParaRPr lang="en-US" dirty="0" smtClean="0"/>
          </a:p>
          <a:p>
            <a:r>
              <a:rPr lang="en-US" dirty="0" smtClean="0"/>
              <a:t>Dividing these </a:t>
            </a:r>
            <a:r>
              <a:rPr lang="en-US" dirty="0" err="1" smtClean="0"/>
              <a:t>k-ary</a:t>
            </a:r>
            <a:r>
              <a:rPr lang="en-US" dirty="0" smtClean="0"/>
              <a:t> (n-1)-cubes gives a 2 sets of k</a:t>
            </a:r>
            <a:r>
              <a:rPr lang="en-US" baseline="30000" dirty="0" smtClean="0"/>
              <a:t>n-1 </a:t>
            </a:r>
            <a:r>
              <a:rPr lang="en-US" dirty="0" smtClean="0"/>
              <a:t>bidirectional channels or 4k</a:t>
            </a:r>
            <a:r>
              <a:rPr lang="en-US" baseline="30000" dirty="0" smtClean="0"/>
              <a:t>n-1</a:t>
            </a:r>
          </a:p>
          <a:p>
            <a:endParaRPr lang="en-US" dirty="0" smtClean="0"/>
          </a:p>
          <a:p>
            <a:r>
              <a:rPr lang="en-US" dirty="0" smtClean="0"/>
              <a:t>½ traffic from each node crosses bisection</a:t>
            </a:r>
            <a:endParaRPr lang="en-US" dirty="0"/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2362200" y="4191000"/>
          <a:ext cx="43180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4" imgW="1727200" imgH="368300" progId="Equation.3">
                  <p:embed/>
                </p:oleObj>
              </mc:Choice>
              <mc:Fallback>
                <p:oleObj name="Equation" r:id="rId4" imgW="17272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191000"/>
                        <a:ext cx="4318000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410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Mesh has ½ the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bisection bandwidth of torus</a:t>
            </a: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0504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68"/>
            <a:ext cx="8229600" cy="876770"/>
          </a:xfrm>
        </p:spPr>
        <p:txBody>
          <a:bodyPr>
            <a:normAutofit/>
          </a:bodyPr>
          <a:lstStyle/>
          <a:p>
            <a:r>
              <a:rPr lang="en-US" dirty="0" smtClean="0"/>
              <a:t>Deriving Channel Load: 4-ary 2-cube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540" y="1151408"/>
            <a:ext cx="4572000" cy="520494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Divide network in half</a:t>
            </a:r>
          </a:p>
          <a:p>
            <a:r>
              <a:rPr lang="en-US" dirty="0" smtClean="0"/>
              <a:t>Number of bisection channels</a:t>
            </a:r>
          </a:p>
          <a:p>
            <a:pPr lvl="1"/>
            <a:r>
              <a:rPr lang="en-US" dirty="0" smtClean="0"/>
              <a:t>8 links, bidirectional = 16 channels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½ traffic crosses bisection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N/2 traffic distributed over 16 links</a:t>
            </a:r>
          </a:p>
          <a:p>
            <a:r>
              <a:rPr lang="en-US" dirty="0" smtClean="0"/>
              <a:t>Channel load = ½</a:t>
            </a:r>
          </a:p>
          <a:p>
            <a:pPr lvl="1"/>
            <a:r>
              <a:rPr lang="en-US" dirty="0" smtClean="0"/>
              <a:t>Loaded at twice injection bandwidth</a:t>
            </a:r>
          </a:p>
        </p:txBody>
      </p:sp>
      <p:sp>
        <p:nvSpPr>
          <p:cNvPr id="7" name="Oval 6"/>
          <p:cNvSpPr/>
          <p:nvPr/>
        </p:nvSpPr>
        <p:spPr>
          <a:xfrm>
            <a:off x="5087389" y="26214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01789" y="26214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916189" y="26214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087389" y="34596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001789" y="34596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16189" y="34596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087389" y="42978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01789" y="42978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916189" y="42978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7" idx="6"/>
            <a:endCxn id="8" idx="2"/>
          </p:cNvCxnSpPr>
          <p:nvPr/>
        </p:nvCxnSpPr>
        <p:spPr>
          <a:xfrm>
            <a:off x="5468389" y="28119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6"/>
            <a:endCxn id="11" idx="2"/>
          </p:cNvCxnSpPr>
          <p:nvPr/>
        </p:nvCxnSpPr>
        <p:spPr>
          <a:xfrm>
            <a:off x="5468389" y="36501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6"/>
            <a:endCxn id="14" idx="2"/>
          </p:cNvCxnSpPr>
          <p:nvPr/>
        </p:nvCxnSpPr>
        <p:spPr>
          <a:xfrm>
            <a:off x="5468389" y="44883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4" idx="6"/>
            <a:endCxn id="15" idx="2"/>
          </p:cNvCxnSpPr>
          <p:nvPr/>
        </p:nvCxnSpPr>
        <p:spPr>
          <a:xfrm>
            <a:off x="6382789" y="44883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1" idx="6"/>
            <a:endCxn id="12" idx="2"/>
          </p:cNvCxnSpPr>
          <p:nvPr/>
        </p:nvCxnSpPr>
        <p:spPr>
          <a:xfrm>
            <a:off x="6382789" y="36501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8" idx="6"/>
            <a:endCxn id="9" idx="2"/>
          </p:cNvCxnSpPr>
          <p:nvPr/>
        </p:nvCxnSpPr>
        <p:spPr>
          <a:xfrm>
            <a:off x="6382789" y="28119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4"/>
            <a:endCxn id="10" idx="0"/>
          </p:cNvCxnSpPr>
          <p:nvPr/>
        </p:nvCxnSpPr>
        <p:spPr>
          <a:xfrm rot="5400000">
            <a:off x="5049289" y="32310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4"/>
            <a:endCxn id="12" idx="0"/>
          </p:cNvCxnSpPr>
          <p:nvPr/>
        </p:nvCxnSpPr>
        <p:spPr>
          <a:xfrm rot="5400000">
            <a:off x="6878089" y="32310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8" idx="4"/>
            <a:endCxn id="11" idx="0"/>
          </p:cNvCxnSpPr>
          <p:nvPr/>
        </p:nvCxnSpPr>
        <p:spPr>
          <a:xfrm rot="5400000">
            <a:off x="5963689" y="32310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4"/>
            <a:endCxn id="14" idx="0"/>
          </p:cNvCxnSpPr>
          <p:nvPr/>
        </p:nvCxnSpPr>
        <p:spPr>
          <a:xfrm rot="5400000">
            <a:off x="5963689" y="40692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4"/>
            <a:endCxn id="15" idx="0"/>
          </p:cNvCxnSpPr>
          <p:nvPr/>
        </p:nvCxnSpPr>
        <p:spPr>
          <a:xfrm rot="5400000">
            <a:off x="6878089" y="40692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4"/>
          </p:cNvCxnSpPr>
          <p:nvPr/>
        </p:nvCxnSpPr>
        <p:spPr>
          <a:xfrm rot="5400000">
            <a:off x="5049289" y="40692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7" idx="2"/>
            <a:endCxn id="34" idx="6"/>
          </p:cNvCxnSpPr>
          <p:nvPr/>
        </p:nvCxnSpPr>
        <p:spPr>
          <a:xfrm rot="10800000" flipH="1">
            <a:off x="5087389" y="2811930"/>
            <a:ext cx="3124200" cy="1588"/>
          </a:xfrm>
          <a:prstGeom prst="curvedConnector5">
            <a:avLst>
              <a:gd name="adj1" fmla="val -7317"/>
              <a:gd name="adj2" fmla="val 26391688"/>
              <a:gd name="adj3" fmla="val 10731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stCxn id="10" idx="2"/>
            <a:endCxn id="35" idx="6"/>
          </p:cNvCxnSpPr>
          <p:nvPr/>
        </p:nvCxnSpPr>
        <p:spPr>
          <a:xfrm rot="10800000" flipH="1">
            <a:off x="5087389" y="3650130"/>
            <a:ext cx="3124200" cy="1588"/>
          </a:xfrm>
          <a:prstGeom prst="curvedConnector5">
            <a:avLst>
              <a:gd name="adj1" fmla="val -7317"/>
              <a:gd name="adj2" fmla="val 26391688"/>
              <a:gd name="adj3" fmla="val 10731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endCxn id="36" idx="6"/>
          </p:cNvCxnSpPr>
          <p:nvPr/>
        </p:nvCxnSpPr>
        <p:spPr>
          <a:xfrm flipV="1">
            <a:off x="5087389" y="4488330"/>
            <a:ext cx="3124200" cy="38100"/>
          </a:xfrm>
          <a:prstGeom prst="curvedConnector5">
            <a:avLst>
              <a:gd name="adj1" fmla="val -7657"/>
              <a:gd name="adj2" fmla="val 1200000"/>
              <a:gd name="adj3" fmla="val 10731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13" idx="4"/>
            <a:endCxn id="43" idx="0"/>
          </p:cNvCxnSpPr>
          <p:nvPr/>
        </p:nvCxnSpPr>
        <p:spPr>
          <a:xfrm rot="5400000" flipH="1" flipV="1">
            <a:off x="3830089" y="3231029"/>
            <a:ext cx="2895600" cy="1"/>
          </a:xfrm>
          <a:prstGeom prst="curvedConnector5">
            <a:avLst>
              <a:gd name="adj1" fmla="val -6290"/>
              <a:gd name="adj2" fmla="val 41910100000"/>
              <a:gd name="adj3" fmla="val 11110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hape 31"/>
          <p:cNvCxnSpPr>
            <a:stCxn id="14" idx="4"/>
            <a:endCxn id="44" idx="0"/>
          </p:cNvCxnSpPr>
          <p:nvPr/>
        </p:nvCxnSpPr>
        <p:spPr>
          <a:xfrm rot="5400000" flipH="1" flipV="1">
            <a:off x="4744489" y="3231029"/>
            <a:ext cx="2895600" cy="1"/>
          </a:xfrm>
          <a:prstGeom prst="curvedConnector5">
            <a:avLst>
              <a:gd name="adj1" fmla="val -6290"/>
              <a:gd name="adj2" fmla="val 41910100000"/>
              <a:gd name="adj3" fmla="val 11164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endCxn id="45" idx="0"/>
          </p:cNvCxnSpPr>
          <p:nvPr/>
        </p:nvCxnSpPr>
        <p:spPr>
          <a:xfrm rot="16200000" flipV="1">
            <a:off x="5677940" y="3211980"/>
            <a:ext cx="2895600" cy="38099"/>
          </a:xfrm>
          <a:prstGeom prst="curvedConnector5">
            <a:avLst>
              <a:gd name="adj1" fmla="val -6328"/>
              <a:gd name="adj2" fmla="val -913943"/>
              <a:gd name="adj3" fmla="val 11217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830589" y="26214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830589" y="34596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830589" y="42978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>
            <a:stCxn id="34" idx="4"/>
            <a:endCxn id="35" idx="0"/>
          </p:cNvCxnSpPr>
          <p:nvPr/>
        </p:nvCxnSpPr>
        <p:spPr>
          <a:xfrm rot="5400000">
            <a:off x="7792489" y="32310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5" idx="4"/>
            <a:endCxn id="36" idx="0"/>
          </p:cNvCxnSpPr>
          <p:nvPr/>
        </p:nvCxnSpPr>
        <p:spPr>
          <a:xfrm rot="5400000">
            <a:off x="7792489" y="406923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endCxn id="49" idx="0"/>
          </p:cNvCxnSpPr>
          <p:nvPr/>
        </p:nvCxnSpPr>
        <p:spPr>
          <a:xfrm rot="16200000" flipV="1">
            <a:off x="6592340" y="3211980"/>
            <a:ext cx="2895600" cy="38099"/>
          </a:xfrm>
          <a:prstGeom prst="curvedConnector5">
            <a:avLst>
              <a:gd name="adj1" fmla="val -5258"/>
              <a:gd name="adj2" fmla="val -751327"/>
              <a:gd name="adj3" fmla="val 11003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5" idx="6"/>
            <a:endCxn id="36" idx="2"/>
          </p:cNvCxnSpPr>
          <p:nvPr/>
        </p:nvCxnSpPr>
        <p:spPr>
          <a:xfrm>
            <a:off x="7297189" y="44883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12" idx="6"/>
            <a:endCxn id="35" idx="2"/>
          </p:cNvCxnSpPr>
          <p:nvPr/>
        </p:nvCxnSpPr>
        <p:spPr>
          <a:xfrm>
            <a:off x="7297189" y="36501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9" idx="6"/>
            <a:endCxn id="34" idx="2"/>
          </p:cNvCxnSpPr>
          <p:nvPr/>
        </p:nvCxnSpPr>
        <p:spPr>
          <a:xfrm>
            <a:off x="7297189" y="28119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5087390" y="17832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001790" y="17832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916190" y="17832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stCxn id="43" idx="6"/>
            <a:endCxn id="44" idx="2"/>
          </p:cNvCxnSpPr>
          <p:nvPr/>
        </p:nvCxnSpPr>
        <p:spPr>
          <a:xfrm>
            <a:off x="5468390" y="19737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4" idx="6"/>
            <a:endCxn id="45" idx="2"/>
          </p:cNvCxnSpPr>
          <p:nvPr/>
        </p:nvCxnSpPr>
        <p:spPr>
          <a:xfrm>
            <a:off x="6382790" y="19737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43" idx="2"/>
            <a:endCxn id="49" idx="6"/>
          </p:cNvCxnSpPr>
          <p:nvPr/>
        </p:nvCxnSpPr>
        <p:spPr>
          <a:xfrm rot="10800000" flipH="1">
            <a:off x="5087390" y="1973730"/>
            <a:ext cx="3124200" cy="1588"/>
          </a:xfrm>
          <a:prstGeom prst="curvedConnector5">
            <a:avLst>
              <a:gd name="adj1" fmla="val -7317"/>
              <a:gd name="adj2" fmla="val 26391688"/>
              <a:gd name="adj3" fmla="val 10731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7830590" y="178323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5" idx="6"/>
            <a:endCxn id="49" idx="2"/>
          </p:cNvCxnSpPr>
          <p:nvPr/>
        </p:nvCxnSpPr>
        <p:spPr>
          <a:xfrm>
            <a:off x="7297190" y="197373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3" idx="4"/>
            <a:endCxn id="7" idx="0"/>
          </p:cNvCxnSpPr>
          <p:nvPr/>
        </p:nvCxnSpPr>
        <p:spPr>
          <a:xfrm rot="5400000">
            <a:off x="5049290" y="2392830"/>
            <a:ext cx="4572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4" idx="4"/>
            <a:endCxn id="8" idx="0"/>
          </p:cNvCxnSpPr>
          <p:nvPr/>
        </p:nvCxnSpPr>
        <p:spPr>
          <a:xfrm rot="5400000">
            <a:off x="5963690" y="2392830"/>
            <a:ext cx="4572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5" idx="4"/>
            <a:endCxn id="9" idx="0"/>
          </p:cNvCxnSpPr>
          <p:nvPr/>
        </p:nvCxnSpPr>
        <p:spPr>
          <a:xfrm rot="5400000">
            <a:off x="6878090" y="2392830"/>
            <a:ext cx="4572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9" idx="4"/>
            <a:endCxn id="34" idx="0"/>
          </p:cNvCxnSpPr>
          <p:nvPr/>
        </p:nvCxnSpPr>
        <p:spPr>
          <a:xfrm rot="5400000">
            <a:off x="7792490" y="2392830"/>
            <a:ext cx="4572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6200000" flipH="1">
            <a:off x="5025438" y="3154078"/>
            <a:ext cx="3472882" cy="2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1680855" y="2573950"/>
          <a:ext cx="1405226" cy="614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4" imgW="812800" imgH="355600" progId="Equation.3">
                  <p:embed/>
                </p:oleObj>
              </mc:Choice>
              <mc:Fallback>
                <p:oleObj name="Equation" r:id="rId4" imgW="8128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0855" y="2573950"/>
                        <a:ext cx="1405226" cy="6147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2070931" y="3687820"/>
          <a:ext cx="601252" cy="526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8" name="Equation" r:id="rId6" imgW="406400" imgH="355600" progId="Equation.3">
                  <p:embed/>
                </p:oleObj>
              </mc:Choice>
              <mc:Fallback>
                <p:oleObj name="Equation" r:id="rId6" imgW="4064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931" y="3687820"/>
                        <a:ext cx="601252" cy="526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4786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0"/>
            <a:r>
              <a:rPr lang="en-US" dirty="0" smtClean="0"/>
              <a:t>Torus Path Diversity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648199" y="25146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562599" y="25146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476999" y="25146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199" y="33528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562599" y="33528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476999" y="33528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48199" y="41910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599" y="41910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76999" y="41910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4" idx="6"/>
            <a:endCxn id="5" idx="2"/>
          </p:cNvCxnSpPr>
          <p:nvPr/>
        </p:nvCxnSpPr>
        <p:spPr>
          <a:xfrm>
            <a:off x="5029199" y="27051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7" idx="6"/>
            <a:endCxn id="8" idx="2"/>
          </p:cNvCxnSpPr>
          <p:nvPr/>
        </p:nvCxnSpPr>
        <p:spPr>
          <a:xfrm>
            <a:off x="5029199" y="35433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6"/>
            <a:endCxn id="11" idx="2"/>
          </p:cNvCxnSpPr>
          <p:nvPr/>
        </p:nvCxnSpPr>
        <p:spPr>
          <a:xfrm>
            <a:off x="5029199" y="43815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6"/>
            <a:endCxn id="12" idx="2"/>
          </p:cNvCxnSpPr>
          <p:nvPr/>
        </p:nvCxnSpPr>
        <p:spPr>
          <a:xfrm>
            <a:off x="5943599" y="43815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6"/>
            <a:endCxn id="9" idx="2"/>
          </p:cNvCxnSpPr>
          <p:nvPr/>
        </p:nvCxnSpPr>
        <p:spPr>
          <a:xfrm>
            <a:off x="5943599" y="35433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6"/>
            <a:endCxn id="6" idx="2"/>
          </p:cNvCxnSpPr>
          <p:nvPr/>
        </p:nvCxnSpPr>
        <p:spPr>
          <a:xfrm>
            <a:off x="5943599" y="27051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4"/>
            <a:endCxn id="7" idx="0"/>
          </p:cNvCxnSpPr>
          <p:nvPr/>
        </p:nvCxnSpPr>
        <p:spPr>
          <a:xfrm rot="5400000">
            <a:off x="4610099" y="31242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4"/>
            <a:endCxn id="9" idx="0"/>
          </p:cNvCxnSpPr>
          <p:nvPr/>
        </p:nvCxnSpPr>
        <p:spPr>
          <a:xfrm rot="5400000">
            <a:off x="6438899" y="31242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4"/>
            <a:endCxn id="8" idx="0"/>
          </p:cNvCxnSpPr>
          <p:nvPr/>
        </p:nvCxnSpPr>
        <p:spPr>
          <a:xfrm rot="5400000">
            <a:off x="5524499" y="31242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4"/>
            <a:endCxn id="11" idx="0"/>
          </p:cNvCxnSpPr>
          <p:nvPr/>
        </p:nvCxnSpPr>
        <p:spPr>
          <a:xfrm rot="5400000">
            <a:off x="5524499" y="39624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4"/>
            <a:endCxn id="12" idx="0"/>
          </p:cNvCxnSpPr>
          <p:nvPr/>
        </p:nvCxnSpPr>
        <p:spPr>
          <a:xfrm rot="5400000">
            <a:off x="6438899" y="39624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4"/>
          </p:cNvCxnSpPr>
          <p:nvPr/>
        </p:nvCxnSpPr>
        <p:spPr>
          <a:xfrm rot="5400000">
            <a:off x="4610099" y="39624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4" idx="2"/>
            <a:endCxn id="34" idx="6"/>
          </p:cNvCxnSpPr>
          <p:nvPr/>
        </p:nvCxnSpPr>
        <p:spPr>
          <a:xfrm rot="10800000" flipH="1">
            <a:off x="4648199" y="2705100"/>
            <a:ext cx="3124200" cy="1588"/>
          </a:xfrm>
          <a:prstGeom prst="curvedConnector5">
            <a:avLst>
              <a:gd name="adj1" fmla="val -7317"/>
              <a:gd name="adj2" fmla="val 26391688"/>
              <a:gd name="adj3" fmla="val 10731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stCxn id="7" idx="2"/>
            <a:endCxn id="35" idx="6"/>
          </p:cNvCxnSpPr>
          <p:nvPr/>
        </p:nvCxnSpPr>
        <p:spPr>
          <a:xfrm rot="10800000" flipH="1">
            <a:off x="4648199" y="3543300"/>
            <a:ext cx="3124200" cy="1588"/>
          </a:xfrm>
          <a:prstGeom prst="curvedConnector5">
            <a:avLst>
              <a:gd name="adj1" fmla="val -7317"/>
              <a:gd name="adj2" fmla="val 26391688"/>
              <a:gd name="adj3" fmla="val 10731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endCxn id="36" idx="6"/>
          </p:cNvCxnSpPr>
          <p:nvPr/>
        </p:nvCxnSpPr>
        <p:spPr>
          <a:xfrm flipV="1">
            <a:off x="4648199" y="4381500"/>
            <a:ext cx="3124200" cy="38100"/>
          </a:xfrm>
          <a:prstGeom prst="curvedConnector5">
            <a:avLst>
              <a:gd name="adj1" fmla="val -7657"/>
              <a:gd name="adj2" fmla="val 1200000"/>
              <a:gd name="adj3" fmla="val 10731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10" idx="4"/>
            <a:endCxn id="53" idx="0"/>
          </p:cNvCxnSpPr>
          <p:nvPr/>
        </p:nvCxnSpPr>
        <p:spPr>
          <a:xfrm rot="5400000" flipH="1" flipV="1">
            <a:off x="3390899" y="3124199"/>
            <a:ext cx="2895600" cy="1"/>
          </a:xfrm>
          <a:prstGeom prst="curvedConnector5">
            <a:avLst>
              <a:gd name="adj1" fmla="val -6290"/>
              <a:gd name="adj2" fmla="val 41910100000"/>
              <a:gd name="adj3" fmla="val 11110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stCxn id="11" idx="4"/>
            <a:endCxn id="54" idx="0"/>
          </p:cNvCxnSpPr>
          <p:nvPr/>
        </p:nvCxnSpPr>
        <p:spPr>
          <a:xfrm rot="5400000" flipH="1" flipV="1">
            <a:off x="4305299" y="3124199"/>
            <a:ext cx="2895600" cy="1"/>
          </a:xfrm>
          <a:prstGeom prst="curvedConnector5">
            <a:avLst>
              <a:gd name="adj1" fmla="val -6290"/>
              <a:gd name="adj2" fmla="val 41910100000"/>
              <a:gd name="adj3" fmla="val 11164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endCxn id="55" idx="0"/>
          </p:cNvCxnSpPr>
          <p:nvPr/>
        </p:nvCxnSpPr>
        <p:spPr>
          <a:xfrm rot="16200000" flipV="1">
            <a:off x="5238750" y="3105150"/>
            <a:ext cx="2895600" cy="38099"/>
          </a:xfrm>
          <a:prstGeom prst="curvedConnector5">
            <a:avLst>
              <a:gd name="adj1" fmla="val -6328"/>
              <a:gd name="adj2" fmla="val -913943"/>
              <a:gd name="adj3" fmla="val 11217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7391399" y="25146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391399" y="33528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391399" y="41910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>
            <a:stCxn id="34" idx="4"/>
            <a:endCxn id="35" idx="0"/>
          </p:cNvCxnSpPr>
          <p:nvPr/>
        </p:nvCxnSpPr>
        <p:spPr>
          <a:xfrm rot="5400000">
            <a:off x="7353299" y="31242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5" idx="4"/>
            <a:endCxn id="36" idx="0"/>
          </p:cNvCxnSpPr>
          <p:nvPr/>
        </p:nvCxnSpPr>
        <p:spPr>
          <a:xfrm rot="5400000">
            <a:off x="7353299" y="3962400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endCxn id="59" idx="0"/>
          </p:cNvCxnSpPr>
          <p:nvPr/>
        </p:nvCxnSpPr>
        <p:spPr>
          <a:xfrm rot="16200000" flipV="1">
            <a:off x="6153150" y="3105150"/>
            <a:ext cx="2895600" cy="38099"/>
          </a:xfrm>
          <a:prstGeom prst="curvedConnector5">
            <a:avLst>
              <a:gd name="adj1" fmla="val -5258"/>
              <a:gd name="adj2" fmla="val -751327"/>
              <a:gd name="adj3" fmla="val 11003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6"/>
            <a:endCxn id="36" idx="2"/>
          </p:cNvCxnSpPr>
          <p:nvPr/>
        </p:nvCxnSpPr>
        <p:spPr>
          <a:xfrm>
            <a:off x="6857999" y="43815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9" idx="6"/>
            <a:endCxn id="35" idx="2"/>
          </p:cNvCxnSpPr>
          <p:nvPr/>
        </p:nvCxnSpPr>
        <p:spPr>
          <a:xfrm>
            <a:off x="6857999" y="35433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6" idx="6"/>
            <a:endCxn id="34" idx="2"/>
          </p:cNvCxnSpPr>
          <p:nvPr/>
        </p:nvCxnSpPr>
        <p:spPr>
          <a:xfrm>
            <a:off x="6857999" y="27051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4648200" y="16764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562600" y="16764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77000" y="16764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/>
          <p:cNvCxnSpPr>
            <a:stCxn id="53" idx="6"/>
            <a:endCxn id="54" idx="2"/>
          </p:cNvCxnSpPr>
          <p:nvPr/>
        </p:nvCxnSpPr>
        <p:spPr>
          <a:xfrm>
            <a:off x="5029200" y="18669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4" idx="6"/>
            <a:endCxn id="55" idx="2"/>
          </p:cNvCxnSpPr>
          <p:nvPr/>
        </p:nvCxnSpPr>
        <p:spPr>
          <a:xfrm>
            <a:off x="5943600" y="18669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hape 57"/>
          <p:cNvCxnSpPr>
            <a:stCxn id="53" idx="2"/>
            <a:endCxn id="59" idx="6"/>
          </p:cNvCxnSpPr>
          <p:nvPr/>
        </p:nvCxnSpPr>
        <p:spPr>
          <a:xfrm rot="10800000" flipH="1">
            <a:off x="4648200" y="1866900"/>
            <a:ext cx="3124200" cy="1588"/>
          </a:xfrm>
          <a:prstGeom prst="curvedConnector5">
            <a:avLst>
              <a:gd name="adj1" fmla="val -7317"/>
              <a:gd name="adj2" fmla="val 26391688"/>
              <a:gd name="adj3" fmla="val 10731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7391400" y="1676400"/>
            <a:ext cx="381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>
            <a:stCxn id="55" idx="6"/>
            <a:endCxn id="59" idx="2"/>
          </p:cNvCxnSpPr>
          <p:nvPr/>
        </p:nvCxnSpPr>
        <p:spPr>
          <a:xfrm>
            <a:off x="6858000" y="18669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3" idx="4"/>
            <a:endCxn id="4" idx="0"/>
          </p:cNvCxnSpPr>
          <p:nvPr/>
        </p:nvCxnSpPr>
        <p:spPr>
          <a:xfrm rot="5400000">
            <a:off x="4610100" y="2286000"/>
            <a:ext cx="4572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54" idx="4"/>
            <a:endCxn id="5" idx="0"/>
          </p:cNvCxnSpPr>
          <p:nvPr/>
        </p:nvCxnSpPr>
        <p:spPr>
          <a:xfrm rot="5400000">
            <a:off x="5524500" y="2286000"/>
            <a:ext cx="4572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5" idx="4"/>
            <a:endCxn id="6" idx="0"/>
          </p:cNvCxnSpPr>
          <p:nvPr/>
        </p:nvCxnSpPr>
        <p:spPr>
          <a:xfrm rot="5400000">
            <a:off x="6438900" y="2286000"/>
            <a:ext cx="4572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9" idx="4"/>
            <a:endCxn id="34" idx="0"/>
          </p:cNvCxnSpPr>
          <p:nvPr/>
        </p:nvCxnSpPr>
        <p:spPr>
          <a:xfrm rot="5400000">
            <a:off x="7353300" y="2286000"/>
            <a:ext cx="4572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581400" y="4872335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 edge and node disjoint minimum paths</a:t>
            </a:r>
            <a:endParaRPr lang="en-US" sz="2400" dirty="0"/>
          </a:p>
        </p:txBody>
      </p:sp>
      <p:graphicFrame>
        <p:nvGraphicFramePr>
          <p:cNvPr id="106" name="Object 105"/>
          <p:cNvGraphicFramePr>
            <a:graphicFrameLocks noChangeAspect="1"/>
          </p:cNvGraphicFramePr>
          <p:nvPr/>
        </p:nvGraphicFramePr>
        <p:xfrm>
          <a:off x="603250" y="1790700"/>
          <a:ext cx="181110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4" imgW="1003300" imgH="431800" progId="Equation.3">
                  <p:embed/>
                </p:oleObj>
              </mc:Choice>
              <mc:Fallback>
                <p:oleObj name="Equation" r:id="rId4" imgW="1003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1790700"/>
                        <a:ext cx="1811105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" name="TextBox 107"/>
          <p:cNvSpPr txBox="1"/>
          <p:nvPr/>
        </p:nvSpPr>
        <p:spPr>
          <a:xfrm>
            <a:off x="374650" y="2548235"/>
            <a:ext cx="2209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 dimensions*</a:t>
            </a:r>
            <a:endParaRPr lang="en-US" sz="2400" dirty="0"/>
          </a:p>
        </p:txBody>
      </p:sp>
      <p:graphicFrame>
        <p:nvGraphicFramePr>
          <p:cNvPr id="111" name="Object 110"/>
          <p:cNvGraphicFramePr>
            <a:graphicFrameLocks noChangeAspect="1"/>
          </p:cNvGraphicFramePr>
          <p:nvPr/>
        </p:nvGraphicFramePr>
        <p:xfrm>
          <a:off x="442913" y="3238501"/>
          <a:ext cx="2074862" cy="1447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6" imgW="876300" imgH="762000" progId="Equation.3">
                  <p:embed/>
                </p:oleObj>
              </mc:Choice>
              <mc:Fallback>
                <p:oleObj name="Equation" r:id="rId6" imgW="876300" imgH="762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3238501"/>
                        <a:ext cx="2074862" cy="14477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" name="TextBox 111"/>
          <p:cNvSpPr txBox="1"/>
          <p:nvPr/>
        </p:nvSpPr>
        <p:spPr>
          <a:xfrm>
            <a:off x="533400" y="6015335"/>
            <a:ext cx="7047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*assume single direction for </a:t>
            </a:r>
            <a:r>
              <a:rPr lang="en-US" sz="2400" dirty="0" err="1" smtClean="0"/>
              <a:t>x</a:t>
            </a:r>
            <a:r>
              <a:rPr lang="en-US" sz="2400" dirty="0" smtClean="0"/>
              <a:t> and </a:t>
            </a:r>
            <a:r>
              <a:rPr lang="en-US" sz="2400" dirty="0" err="1" smtClean="0"/>
              <a:t>y</a:t>
            </a:r>
            <a:endParaRPr lang="en-US" sz="2400" dirty="0"/>
          </a:p>
        </p:txBody>
      </p:sp>
      <p:sp>
        <p:nvSpPr>
          <p:cNvPr id="113" name="TextBox 112"/>
          <p:cNvSpPr txBox="1"/>
          <p:nvPr/>
        </p:nvSpPr>
        <p:spPr>
          <a:xfrm>
            <a:off x="1746249" y="4209990"/>
            <a:ext cx="2895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NW, NE, SW, SE combos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842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1143000"/>
          </a:xfrm>
        </p:spPr>
        <p:txBody>
          <a:bodyPr/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38"/>
            <a:ext cx="8229600" cy="5129212"/>
          </a:xfrm>
        </p:spPr>
        <p:txBody>
          <a:bodyPr>
            <a:normAutofit/>
          </a:bodyPr>
          <a:lstStyle/>
          <a:p>
            <a:r>
              <a:rPr lang="en-US" dirty="0" smtClean="0"/>
              <a:t>A torus with end-around connection removed</a:t>
            </a:r>
          </a:p>
          <a:p>
            <a:endParaRPr lang="en-US" dirty="0" smtClean="0"/>
          </a:p>
          <a:p>
            <a:r>
              <a:rPr lang="en-US" dirty="0" smtClean="0"/>
              <a:t>Same node degree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Higher demand for central channels</a:t>
            </a:r>
          </a:p>
          <a:p>
            <a:pPr lvl="1"/>
            <a:r>
              <a:rPr lang="en-US" dirty="0" smtClean="0"/>
              <a:t>Load imbalance</a:t>
            </a:r>
          </a:p>
        </p:txBody>
      </p:sp>
    </p:spTree>
    <p:extLst>
      <p:ext uri="{BB962C8B-B14F-4D97-AF65-F5344CB8AC3E}">
        <p14:creationId xmlns:p14="http://schemas.microsoft.com/office/powerpoint/2010/main" val="3127878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Butterfly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41148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Indirect network</a:t>
            </a:r>
          </a:p>
          <a:p>
            <a:endParaRPr lang="en-US" dirty="0" smtClean="0"/>
          </a:p>
          <a:p>
            <a:r>
              <a:rPr lang="en-US" dirty="0" smtClean="0"/>
              <a:t>K-</a:t>
            </a:r>
            <a:r>
              <a:rPr lang="en-US" dirty="0" err="1" smtClean="0"/>
              <a:t>ary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-fly: </a:t>
            </a:r>
            <a:r>
              <a:rPr lang="en-US" dirty="0" err="1" smtClean="0"/>
              <a:t>k</a:t>
            </a:r>
            <a:r>
              <a:rPr lang="en-US" baseline="30000" dirty="0" err="1" smtClean="0"/>
              <a:t>n</a:t>
            </a:r>
            <a:r>
              <a:rPr lang="en-US" baseline="30000" dirty="0" smtClean="0"/>
              <a:t> </a:t>
            </a:r>
            <a:r>
              <a:rPr lang="en-US" dirty="0" smtClean="0"/>
              <a:t>network nodes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Routing from 000 to 010</a:t>
            </a:r>
          </a:p>
          <a:p>
            <a:pPr lvl="1"/>
            <a:r>
              <a:rPr lang="en-US" dirty="0" err="1" smtClean="0"/>
              <a:t>Dest</a:t>
            </a:r>
            <a:r>
              <a:rPr lang="en-US" dirty="0" smtClean="0"/>
              <a:t> address used to directly route packet</a:t>
            </a:r>
          </a:p>
          <a:p>
            <a:pPr lvl="1"/>
            <a:r>
              <a:rPr lang="en-US" dirty="0" smtClean="0"/>
              <a:t>Bit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used to select output port at stage </a:t>
            </a:r>
            <a:r>
              <a:rPr lang="en-US" i="1" dirty="0" err="1" smtClean="0"/>
              <a:t>n</a:t>
            </a:r>
            <a:endParaRPr lang="en-US" i="1" dirty="0" smtClean="0"/>
          </a:p>
        </p:txBody>
      </p:sp>
      <p:sp>
        <p:nvSpPr>
          <p:cNvPr id="4" name="Oval 3"/>
          <p:cNvSpPr/>
          <p:nvPr/>
        </p:nvSpPr>
        <p:spPr>
          <a:xfrm>
            <a:off x="47244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7244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244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244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244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1818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260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00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3" name="Straight Connector 12"/>
          <p:cNvCxnSpPr>
            <a:stCxn id="11" idx="6"/>
          </p:cNvCxnSpPr>
          <p:nvPr/>
        </p:nvCxnSpPr>
        <p:spPr>
          <a:xfrm>
            <a:off x="5029200" y="1970490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12" idx="1"/>
          </p:cNvCxnSpPr>
          <p:nvPr/>
        </p:nvCxnSpPr>
        <p:spPr>
          <a:xfrm flipV="1">
            <a:off x="5029200" y="223719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29200" y="28848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029200" y="315158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029200" y="37992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029200" y="406599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029200" y="47136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029200" y="498038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19800" y="212289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10400" y="212289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019800" y="30357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010400" y="32643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41787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010400" y="39501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19800" y="50169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10400" y="50169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5372100" y="2884890"/>
            <a:ext cx="18288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5429250" y="3780240"/>
            <a:ext cx="17145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5410200" y="284679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5410200" y="372309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6838950" y="244674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838950" y="423744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010400" y="406599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010400" y="227529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8001000" y="19704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8001000" y="22371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8001000" y="28848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8001000" y="31515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8001000" y="37992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001000" y="40659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8001000" y="47136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001000" y="49803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7244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47244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7244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47244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7244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244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7244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83820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83820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3820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3820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83820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83820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83820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8382000" y="1818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83820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83820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83820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83820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83820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83820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83820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56260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56260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56260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55320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55320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55320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55320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54380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54380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54380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54380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23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84" name="Straight Arrow Connector 83"/>
          <p:cNvCxnSpPr>
            <a:stCxn id="11" idx="6"/>
          </p:cNvCxnSpPr>
          <p:nvPr/>
        </p:nvCxnSpPr>
        <p:spPr>
          <a:xfrm>
            <a:off x="5029200" y="1970490"/>
            <a:ext cx="838200" cy="1539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5867400" y="2122890"/>
            <a:ext cx="990600" cy="15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endCxn id="75" idx="1"/>
          </p:cNvCxnSpPr>
          <p:nvPr/>
        </p:nvCxnSpPr>
        <p:spPr>
          <a:xfrm rot="16200000" flipH="1">
            <a:off x="6657975" y="2265765"/>
            <a:ext cx="1009650" cy="76200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61" idx="2"/>
          </p:cNvCxnSpPr>
          <p:nvPr/>
        </p:nvCxnSpPr>
        <p:spPr>
          <a:xfrm flipV="1">
            <a:off x="7543800" y="2884890"/>
            <a:ext cx="838200" cy="17145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638800" y="151329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94" name="TextBox 93"/>
          <p:cNvSpPr txBox="1"/>
          <p:nvPr/>
        </p:nvSpPr>
        <p:spPr>
          <a:xfrm>
            <a:off x="6553200" y="151329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620000" y="151329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86" name="TextBox 85"/>
          <p:cNvSpPr txBox="1"/>
          <p:nvPr/>
        </p:nvSpPr>
        <p:spPr>
          <a:xfrm>
            <a:off x="4724400" y="5345138"/>
            <a:ext cx="396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Calibri"/>
                <a:cs typeface="Calibri"/>
              </a:rPr>
              <a:t>2-ary 3-fly</a:t>
            </a:r>
          </a:p>
          <a:p>
            <a:pPr algn="ctr"/>
            <a:r>
              <a:rPr lang="en-US" sz="2600" dirty="0" smtClean="0">
                <a:latin typeface="Calibri"/>
                <a:cs typeface="Calibri"/>
              </a:rPr>
              <a:t>2 input switch, 3 stages</a:t>
            </a:r>
            <a:endParaRPr lang="en-US"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104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Butterfly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105399"/>
          </a:xfrm>
        </p:spPr>
        <p:txBody>
          <a:bodyPr>
            <a:normAutofit/>
          </a:bodyPr>
          <a:lstStyle/>
          <a:p>
            <a:r>
              <a:rPr lang="en-US" dirty="0" smtClean="0"/>
              <a:t>No path diversity</a:t>
            </a:r>
          </a:p>
          <a:p>
            <a:pPr lvl="1"/>
            <a:r>
              <a:rPr lang="en-US" dirty="0" smtClean="0"/>
              <a:t>Can add extra stages for diversity</a:t>
            </a:r>
          </a:p>
          <a:p>
            <a:pPr lvl="2"/>
            <a:r>
              <a:rPr lang="en-US" dirty="0" smtClean="0"/>
              <a:t>Increase network diameter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0189874"/>
              </p:ext>
            </p:extLst>
          </p:nvPr>
        </p:nvGraphicFramePr>
        <p:xfrm>
          <a:off x="3429000" y="838200"/>
          <a:ext cx="1447800" cy="728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3" imgW="457200" imgH="254000" progId="Equation.3">
                  <p:embed/>
                </p:oleObj>
              </mc:Choice>
              <mc:Fallback>
                <p:oleObj name="Equation" r:id="rId3" imgW="4572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838200"/>
                        <a:ext cx="1447800" cy="728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1828800" y="60450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828800" y="55878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51306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6734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28800" y="42162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828800" y="37590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28800" y="33018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828800" y="28446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67000" y="30732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x0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>
            <a:stCxn id="13" idx="6"/>
          </p:cNvCxnSpPr>
          <p:nvPr/>
        </p:nvCxnSpPr>
        <p:spPr>
          <a:xfrm>
            <a:off x="2133600" y="2997022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4" idx="1"/>
          </p:cNvCxnSpPr>
          <p:nvPr/>
        </p:nvCxnSpPr>
        <p:spPr>
          <a:xfrm flipV="1">
            <a:off x="2133600" y="3263722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33600" y="3911421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133600" y="4178121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133600" y="4825821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133600" y="5092522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33600" y="5740221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133600" y="6006921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114800" y="314942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105400" y="314942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114800" y="4062234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05400" y="4290834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114800" y="5205234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05400" y="4976634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14800" y="6043434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105400" y="6043434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3467100" y="3911422"/>
            <a:ext cx="18288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3524250" y="4806772"/>
            <a:ext cx="17145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3505200" y="3873322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3505200" y="4749622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4933950" y="3473272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4933950" y="5263972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105400" y="5092522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105400" y="3301822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096000" y="2997022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096000" y="3263722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096000" y="3911422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096000" y="4178122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096000" y="4825822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096000" y="5092522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6096000" y="5740222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96000" y="6006922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1828800" y="33018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1828800" y="37590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1828800" y="42162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1828800" y="46734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1828800" y="51306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1828800" y="55878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828800" y="60450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6477000" y="60450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6477000" y="55878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477000" y="51306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477000" y="46734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477000" y="42162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477000" y="37590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477000" y="33018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477000" y="28446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6477000" y="33018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6477000" y="37590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77000" y="42162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477000" y="46734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6477000" y="51306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6477000" y="55878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477000" y="6045022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667000" y="39876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x1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667000" y="49020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x2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67000" y="57402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x3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648200" y="30732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48200" y="39876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648200" y="49020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648200" y="57402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638800" y="30732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638800" y="39876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638800" y="49020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638800" y="5740222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23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18" name="Straight Connector 117"/>
          <p:cNvCxnSpPr/>
          <p:nvPr/>
        </p:nvCxnSpPr>
        <p:spPr>
          <a:xfrm>
            <a:off x="3124200" y="315101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3124200" y="429242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3124200" y="497822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3124200" y="604502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16200000" flipH="1">
            <a:off x="2952750" y="347486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H="1">
            <a:off x="2952750" y="526556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3124200" y="509411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3124200" y="330341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3657600" y="307481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657600" y="398921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657600" y="490361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657600" y="574181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03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>
            <a:off x="2133600" y="2998610"/>
            <a:ext cx="533400" cy="152399"/>
          </a:xfrm>
          <a:prstGeom prst="line">
            <a:avLst/>
          </a:prstGeom>
          <a:ln w="635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5105400" y="6045022"/>
            <a:ext cx="533400" cy="1588"/>
          </a:xfrm>
          <a:prstGeom prst="line">
            <a:avLst/>
          </a:prstGeom>
          <a:ln w="635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16200000" flipH="1">
            <a:off x="3524250" y="4808360"/>
            <a:ext cx="1714500" cy="533400"/>
          </a:xfrm>
          <a:prstGeom prst="line">
            <a:avLst/>
          </a:prstGeom>
          <a:ln w="635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6096000" y="6008510"/>
            <a:ext cx="381000" cy="190500"/>
          </a:xfrm>
          <a:prstGeom prst="line">
            <a:avLst/>
          </a:prstGeom>
          <a:ln w="635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16200000" flipH="1">
            <a:off x="2952750" y="3476448"/>
            <a:ext cx="876300" cy="533400"/>
          </a:xfrm>
          <a:prstGeom prst="line">
            <a:avLst/>
          </a:prstGeom>
          <a:ln w="635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rot="16200000" flipH="1">
            <a:off x="3467100" y="3911422"/>
            <a:ext cx="1828800" cy="533400"/>
          </a:xfrm>
          <a:prstGeom prst="line">
            <a:avLst/>
          </a:prstGeom>
          <a:ln w="63500" cap="flat" cmpd="sng" algn="ctr">
            <a:solidFill>
              <a:srgbClr val="B50B1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16200000" flipH="1">
            <a:off x="4933950" y="5263972"/>
            <a:ext cx="876300" cy="533400"/>
          </a:xfrm>
          <a:prstGeom prst="line">
            <a:avLst/>
          </a:prstGeom>
          <a:ln w="63500" cap="flat" cmpd="sng" algn="ctr">
            <a:solidFill>
              <a:srgbClr val="B50B1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3124200" y="3151010"/>
            <a:ext cx="533400" cy="1588"/>
          </a:xfrm>
          <a:prstGeom prst="line">
            <a:avLst/>
          </a:prstGeom>
          <a:ln w="63500" cap="flat" cmpd="sng" algn="ctr">
            <a:solidFill>
              <a:srgbClr val="B50B1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323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Topology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942"/>
            <a:ext cx="8229600" cy="4979408"/>
          </a:xfrm>
        </p:spPr>
        <p:txBody>
          <a:bodyPr>
            <a:normAutofit/>
          </a:bodyPr>
          <a:lstStyle/>
          <a:p>
            <a:r>
              <a:rPr lang="en-US" dirty="0" smtClean="0"/>
              <a:t>Definition: determines</a:t>
            </a:r>
            <a:r>
              <a:rPr lang="en-US" baseline="0" dirty="0" smtClean="0"/>
              <a:t> </a:t>
            </a:r>
            <a:r>
              <a:rPr lang="en-US" dirty="0" smtClean="0"/>
              <a:t>arrangement of channels and nodes in network</a:t>
            </a:r>
          </a:p>
          <a:p>
            <a:pPr lvl="1"/>
            <a:r>
              <a:rPr lang="en-US" dirty="0" smtClean="0"/>
              <a:t>Analogous to road map</a:t>
            </a:r>
          </a:p>
          <a:p>
            <a:r>
              <a:rPr lang="en-US" dirty="0" smtClean="0"/>
              <a:t>Often first step in network design</a:t>
            </a:r>
          </a:p>
          <a:p>
            <a:r>
              <a:rPr lang="en-US" dirty="0" smtClean="0"/>
              <a:t>Significant impact on network cost-performance</a:t>
            </a:r>
          </a:p>
          <a:p>
            <a:pPr lvl="1"/>
            <a:r>
              <a:rPr lang="en-US" dirty="0" smtClean="0"/>
              <a:t>Determines number of </a:t>
            </a:r>
            <a:r>
              <a:rPr lang="en-US" b="1" dirty="0" smtClean="0">
                <a:solidFill>
                  <a:srgbClr val="FF0000"/>
                </a:solidFill>
              </a:rPr>
              <a:t>hops</a:t>
            </a:r>
          </a:p>
          <a:p>
            <a:pPr lvl="2"/>
            <a:r>
              <a:rPr lang="en-US" dirty="0" smtClean="0"/>
              <a:t>Latency</a:t>
            </a:r>
          </a:p>
          <a:p>
            <a:pPr lvl="2"/>
            <a:r>
              <a:rPr lang="en-US" dirty="0" smtClean="0"/>
              <a:t>Network energy consumption</a:t>
            </a:r>
          </a:p>
          <a:p>
            <a:pPr lvl="1"/>
            <a:r>
              <a:rPr lang="en-US" dirty="0" smtClean="0"/>
              <a:t>Implementation </a:t>
            </a:r>
            <a:r>
              <a:rPr lang="en-US" b="1" dirty="0" smtClean="0">
                <a:solidFill>
                  <a:srgbClr val="FF0000"/>
                </a:solidFill>
              </a:rPr>
              <a:t>complexity</a:t>
            </a:r>
          </a:p>
          <a:p>
            <a:pPr lvl="2"/>
            <a:r>
              <a:rPr lang="en-US" dirty="0" smtClean="0"/>
              <a:t>Node degree</a:t>
            </a:r>
          </a:p>
          <a:p>
            <a:pPr lvl="2"/>
            <a:r>
              <a:rPr lang="en-US" dirty="0" smtClean="0"/>
              <a:t>Ease of layout</a:t>
            </a:r>
          </a:p>
        </p:txBody>
      </p:sp>
    </p:spTree>
    <p:extLst>
      <p:ext uri="{BB962C8B-B14F-4D97-AF65-F5344CB8AC3E}">
        <p14:creationId xmlns:p14="http://schemas.microsoft.com/office/powerpoint/2010/main" val="1786489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Butterfly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Hop Count</a:t>
            </a:r>
          </a:p>
          <a:p>
            <a:pPr lvl="1"/>
            <a:r>
              <a:rPr lang="en-US" dirty="0" err="1" smtClean="0"/>
              <a:t>Log</a:t>
            </a:r>
            <a:r>
              <a:rPr lang="en-US" baseline="-25000" dirty="0" err="1" smtClean="0"/>
              <a:t>k</a:t>
            </a:r>
            <a:r>
              <a:rPr lang="en-US" dirty="0" err="1" smtClean="0"/>
              <a:t>N</a:t>
            </a:r>
            <a:r>
              <a:rPr lang="en-US" dirty="0" smtClean="0"/>
              <a:t> + 1</a:t>
            </a:r>
          </a:p>
          <a:p>
            <a:pPr lvl="1"/>
            <a:r>
              <a:rPr lang="en-US" dirty="0" smtClean="0"/>
              <a:t>Does </a:t>
            </a:r>
            <a:r>
              <a:rPr lang="en-US" b="1" dirty="0" smtClean="0">
                <a:solidFill>
                  <a:srgbClr val="FF0000"/>
                </a:solidFill>
              </a:rPr>
              <a:t>not </a:t>
            </a:r>
            <a:r>
              <a:rPr lang="en-US" dirty="0" smtClean="0"/>
              <a:t>exploit </a:t>
            </a:r>
            <a:r>
              <a:rPr lang="en-US" b="1" dirty="0" smtClean="0">
                <a:solidFill>
                  <a:srgbClr val="FF0000"/>
                </a:solidFill>
              </a:rPr>
              <a:t>locality</a:t>
            </a:r>
          </a:p>
          <a:p>
            <a:pPr lvl="2"/>
            <a:r>
              <a:rPr lang="en-US" dirty="0" smtClean="0"/>
              <a:t>Hop count same regardless of location </a:t>
            </a:r>
          </a:p>
          <a:p>
            <a:endParaRPr lang="en-US" dirty="0" smtClean="0"/>
          </a:p>
          <a:p>
            <a:r>
              <a:rPr lang="en-US" dirty="0" smtClean="0"/>
              <a:t>Switch Degree = 2k</a:t>
            </a:r>
          </a:p>
          <a:p>
            <a:endParaRPr lang="en-US" dirty="0" smtClean="0"/>
          </a:p>
          <a:p>
            <a:r>
              <a:rPr lang="en-US" dirty="0" smtClean="0"/>
              <a:t>Requires long wires to implement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3474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en-US" dirty="0" smtClean="0"/>
              <a:t>Butterfly: Channel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r>
              <a:rPr lang="en-US" dirty="0" err="1" smtClean="0"/>
              <a:t>H</a:t>
            </a:r>
            <a:r>
              <a:rPr lang="en-US" baseline="-25000" dirty="0" err="1" smtClean="0"/>
              <a:t>min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 N: Channel demand</a:t>
            </a:r>
          </a:p>
          <a:p>
            <a:pPr lvl="1"/>
            <a:r>
              <a:rPr lang="en-US" dirty="0" smtClean="0"/>
              <a:t>Number of channel traversals required to deliver one round of packets</a:t>
            </a:r>
          </a:p>
          <a:p>
            <a:r>
              <a:rPr lang="en-US" dirty="0" smtClean="0"/>
              <a:t>Channel Load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uniform traffic</a:t>
            </a:r>
          </a:p>
          <a:p>
            <a:pPr lvl="1"/>
            <a:r>
              <a:rPr lang="en-US" dirty="0" smtClean="0">
                <a:sym typeface="Wingdings"/>
              </a:rPr>
              <a:t>Equally loads channels</a:t>
            </a:r>
          </a:p>
          <a:p>
            <a:endParaRPr lang="en-US" dirty="0" smtClean="0">
              <a:sym typeface="Wingdings"/>
            </a:endParaRPr>
          </a:p>
          <a:p>
            <a:pPr>
              <a:buNone/>
            </a:pPr>
            <a:endParaRPr lang="en-US" dirty="0" smtClean="0">
              <a:sym typeface="Wingdings"/>
            </a:endParaRPr>
          </a:p>
          <a:p>
            <a:pPr lvl="1"/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Increases for adversarial traffic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133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365729"/>
              </p:ext>
            </p:extLst>
          </p:nvPr>
        </p:nvGraphicFramePr>
        <p:xfrm>
          <a:off x="2971800" y="3505200"/>
          <a:ext cx="2987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4" imgW="1219200" imgH="406400" progId="Equation.3">
                  <p:embed/>
                </p:oleObj>
              </mc:Choice>
              <mc:Fallback>
                <p:oleObj name="Equation" r:id="rId4" imgW="12192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05200"/>
                        <a:ext cx="29876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4080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8"/>
            <a:ext cx="8229600" cy="1143000"/>
          </a:xfrm>
        </p:spPr>
        <p:txBody>
          <a:bodyPr/>
          <a:lstStyle/>
          <a:p>
            <a:r>
              <a:rPr lang="en-US" dirty="0" smtClean="0"/>
              <a:t>Butterfly: Deriving Channel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782" y="1626215"/>
            <a:ext cx="4522618" cy="4510672"/>
          </a:xfrm>
        </p:spPr>
        <p:txBody>
          <a:bodyPr>
            <a:normAutofit/>
          </a:bodyPr>
          <a:lstStyle/>
          <a:p>
            <a:r>
              <a:rPr lang="en-US" dirty="0" smtClean="0"/>
              <a:t>Divide network in half</a:t>
            </a:r>
          </a:p>
          <a:p>
            <a:r>
              <a:rPr lang="en-US" dirty="0" smtClean="0"/>
              <a:t>Number of bisection channels: 4</a:t>
            </a:r>
          </a:p>
          <a:p>
            <a:r>
              <a:rPr lang="en-US" dirty="0" smtClean="0"/>
              <a:t>4 nodes (top half) send ½ traffic to lower half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Distributed across 2 channels (C)</a:t>
            </a:r>
          </a:p>
          <a:p>
            <a:r>
              <a:rPr lang="en-US" dirty="0" smtClean="0"/>
              <a:t>Channel load = 1</a:t>
            </a:r>
          </a:p>
          <a:p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487871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7871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7871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7871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7871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7871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87871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878710" y="1818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1691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00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6" name="Straight Connector 15"/>
          <p:cNvCxnSpPr>
            <a:stCxn id="14" idx="6"/>
          </p:cNvCxnSpPr>
          <p:nvPr/>
        </p:nvCxnSpPr>
        <p:spPr>
          <a:xfrm>
            <a:off x="5183510" y="1970490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5" idx="1"/>
          </p:cNvCxnSpPr>
          <p:nvPr/>
        </p:nvCxnSpPr>
        <p:spPr>
          <a:xfrm flipV="1">
            <a:off x="5183510" y="223719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183510" y="28848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5183510" y="315158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183510" y="37992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183510" y="406599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183510" y="47136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183510" y="498038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74110" y="212289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164710" y="212289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174110" y="30357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164710" y="32643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174110" y="41787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164710" y="39501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174110" y="50169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164710" y="50169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5526410" y="2884890"/>
            <a:ext cx="18288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5583560" y="3780240"/>
            <a:ext cx="17145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5564510" y="284679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5564510" y="372309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6993260" y="244674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6993260" y="423744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164710" y="406599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164710" y="227529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8155310" y="19704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155310" y="22371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8155310" y="28848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155310" y="31515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8155310" y="37992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155310" y="40659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8155310" y="47136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155310" y="49803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487871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487871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87871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87871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87871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487871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487871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853631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853631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853631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853631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853631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853631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53631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8536310" y="1818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853631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853631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853631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853631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853631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853631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853631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71691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71691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71691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670751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70751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70751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70751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69811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69811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69811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69811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23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4726310" y="3565710"/>
            <a:ext cx="4342028" cy="13720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1898650" y="3843739"/>
          <a:ext cx="69215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3" imgW="368300" imgH="355600" progId="Equation.3">
                  <p:embed/>
                </p:oleObj>
              </mc:Choice>
              <mc:Fallback>
                <p:oleObj name="Equation" r:id="rId3" imgW="3683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8650" y="3843739"/>
                        <a:ext cx="692150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5292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Butterfly: Channel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Adversarial traffic</a:t>
            </a:r>
          </a:p>
          <a:p>
            <a:pPr lvl="1"/>
            <a:r>
              <a:rPr lang="en-US" dirty="0" smtClean="0"/>
              <a:t>All traffic from top half sent to bottom half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E.g. 0 sends to 4, 1 sends to 5</a:t>
            </a:r>
          </a:p>
          <a:p>
            <a:r>
              <a:rPr lang="en-US" dirty="0" smtClean="0"/>
              <a:t>Channel load: 2</a:t>
            </a:r>
          </a:p>
          <a:p>
            <a:pPr lvl="1"/>
            <a:r>
              <a:rPr lang="en-US" dirty="0" smtClean="0"/>
              <a:t>Loaded at ½ injection bandwidth</a:t>
            </a:r>
          </a:p>
          <a:p>
            <a:pPr lvl="1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7244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7244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7244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7244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7244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244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24400" y="1818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6260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00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>
            <a:stCxn id="15" idx="6"/>
          </p:cNvCxnSpPr>
          <p:nvPr/>
        </p:nvCxnSpPr>
        <p:spPr>
          <a:xfrm>
            <a:off x="5029200" y="1970490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6" idx="1"/>
          </p:cNvCxnSpPr>
          <p:nvPr/>
        </p:nvCxnSpPr>
        <p:spPr>
          <a:xfrm flipV="1">
            <a:off x="5029200" y="223719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029200" y="28848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029200" y="315158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029200" y="37992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029200" y="4065990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029200" y="4713689"/>
            <a:ext cx="5334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029200" y="4980389"/>
            <a:ext cx="533400" cy="190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212289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010400" y="212289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19800" y="30357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10400" y="32643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019800" y="41787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010400" y="39501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19800" y="50169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010400" y="5016902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5372100" y="2884890"/>
            <a:ext cx="18288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5429250" y="3780240"/>
            <a:ext cx="17145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5410200" y="284679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5410200" y="3723090"/>
            <a:ext cx="17526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H="1">
            <a:off x="6838950" y="244674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H="1">
            <a:off x="6838950" y="4237440"/>
            <a:ext cx="8763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010400" y="406599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7010400" y="2275290"/>
            <a:ext cx="533400" cy="838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8001000" y="19704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001000" y="22371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8001000" y="28848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001000" y="31515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8001000" y="37992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001000" y="40659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8001000" y="4713690"/>
            <a:ext cx="381000" cy="1523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8001000" y="4980390"/>
            <a:ext cx="381000" cy="190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47244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7244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7244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7244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47244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47244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47244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83820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83820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83820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83820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83820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3820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83820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8382000" y="1818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8382000" y="2275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8382000" y="2732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8382000" y="31896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8382000" y="36468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8382000" y="41040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8382000" y="45612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8382000" y="5018490"/>
            <a:ext cx="304800" cy="304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56260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556260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56260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03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55320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55320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55320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55320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13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543800" y="2046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20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543800" y="29610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21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543800" y="38754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22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7543800" y="4713690"/>
            <a:ext cx="4572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23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82" name="Straight Arrow Connector 81"/>
          <p:cNvCxnSpPr>
            <a:stCxn id="15" idx="6"/>
          </p:cNvCxnSpPr>
          <p:nvPr/>
        </p:nvCxnSpPr>
        <p:spPr>
          <a:xfrm>
            <a:off x="5029200" y="1970490"/>
            <a:ext cx="533400" cy="152399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16" idx="1"/>
          </p:cNvCxnSpPr>
          <p:nvPr/>
        </p:nvCxnSpPr>
        <p:spPr>
          <a:xfrm flipV="1">
            <a:off x="5067300" y="2237190"/>
            <a:ext cx="495300" cy="19050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76" idx="1"/>
          </p:cNvCxnSpPr>
          <p:nvPr/>
        </p:nvCxnSpPr>
        <p:spPr>
          <a:xfrm rot="16200000" flipH="1">
            <a:off x="5367338" y="2880127"/>
            <a:ext cx="1838325" cy="533400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234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80766" y="990600"/>
            <a:ext cx="506098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Clos</a:t>
            </a:r>
            <a:r>
              <a:rPr lang="en-US" dirty="0" smtClean="0"/>
              <a:t>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3962400" cy="4876800"/>
          </a:xfrm>
        </p:spPr>
        <p:txBody>
          <a:bodyPr/>
          <a:lstStyle/>
          <a:p>
            <a:r>
              <a:rPr lang="en-US" dirty="0" smtClean="0"/>
              <a:t>3-stage networks where all input/output nodes are connected to all middle routers</a:t>
            </a:r>
          </a:p>
          <a:p>
            <a:r>
              <a:rPr lang="en-US" dirty="0" smtClean="0"/>
              <a:t>Key attribute: path diversity</a:t>
            </a:r>
          </a:p>
          <a:p>
            <a:pPr lvl="1"/>
            <a:r>
              <a:rPr lang="en-US" dirty="0" smtClean="0"/>
              <a:t>Input node can select any middle router</a:t>
            </a:r>
          </a:p>
          <a:p>
            <a:pPr lvl="1"/>
            <a:r>
              <a:rPr lang="en-US" dirty="0" smtClean="0"/>
              <a:t>Can enable non-blocking routing algorithms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4343400"/>
            <a:ext cx="2687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(5,3,4) 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Clos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network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0240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Bandwidth remains constant at each level</a:t>
            </a:r>
          </a:p>
          <a:p>
            <a:r>
              <a:rPr lang="en-US" dirty="0" smtClean="0"/>
              <a:t>Regular Tree: Bandwidth decreases closer to root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1752600" y="4267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514600" y="4267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200400" y="4267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962400" y="4267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572000" y="4267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334000" y="4267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6019800" y="4267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781800" y="4267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>
            <a:stCxn id="51" idx="0"/>
            <a:endCxn id="76" idx="4"/>
          </p:cNvCxnSpPr>
          <p:nvPr/>
        </p:nvCxnSpPr>
        <p:spPr>
          <a:xfrm rot="5400000" flipH="1" flipV="1">
            <a:off x="1943100" y="38481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52" idx="0"/>
            <a:endCxn id="76" idx="4"/>
          </p:cNvCxnSpPr>
          <p:nvPr/>
        </p:nvCxnSpPr>
        <p:spPr>
          <a:xfrm rot="16200000" flipV="1">
            <a:off x="2324100" y="38481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3390900" y="38481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V="1">
            <a:off x="3771900" y="38481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4762500" y="3848101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6200000" flipV="1">
            <a:off x="5143500" y="3848101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57" idx="0"/>
            <a:endCxn id="79" idx="4"/>
          </p:cNvCxnSpPr>
          <p:nvPr/>
        </p:nvCxnSpPr>
        <p:spPr>
          <a:xfrm rot="5400000" flipH="1" flipV="1">
            <a:off x="6210300" y="38481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8" idx="0"/>
            <a:endCxn id="79" idx="4"/>
          </p:cNvCxnSpPr>
          <p:nvPr/>
        </p:nvCxnSpPr>
        <p:spPr>
          <a:xfrm rot="16200000" flipV="1">
            <a:off x="6591300" y="38481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6" idx="0"/>
            <a:endCxn id="74" idx="4"/>
          </p:cNvCxnSpPr>
          <p:nvPr/>
        </p:nvCxnSpPr>
        <p:spPr>
          <a:xfrm rot="5400000" flipH="1" flipV="1">
            <a:off x="2476500" y="2705100"/>
            <a:ext cx="533400" cy="762000"/>
          </a:xfrm>
          <a:prstGeom prst="line">
            <a:avLst/>
          </a:prstGeom>
          <a:ln w="63500" cap="rnd"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77" idx="0"/>
            <a:endCxn id="74" idx="4"/>
          </p:cNvCxnSpPr>
          <p:nvPr/>
        </p:nvCxnSpPr>
        <p:spPr>
          <a:xfrm rot="16200000" flipV="1">
            <a:off x="3200400" y="2743200"/>
            <a:ext cx="533400" cy="685800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78" idx="0"/>
            <a:endCxn id="75" idx="4"/>
          </p:cNvCxnSpPr>
          <p:nvPr/>
        </p:nvCxnSpPr>
        <p:spPr>
          <a:xfrm rot="5400000" flipH="1" flipV="1">
            <a:off x="5257800" y="2743200"/>
            <a:ext cx="533400" cy="685800"/>
          </a:xfrm>
          <a:prstGeom prst="line">
            <a:avLst/>
          </a:prstGeom>
          <a:ln w="63500" cap="rnd">
            <a:miter lim="800000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79" idx="0"/>
            <a:endCxn id="75" idx="4"/>
          </p:cNvCxnSpPr>
          <p:nvPr/>
        </p:nvCxnSpPr>
        <p:spPr>
          <a:xfrm rot="16200000" flipV="1">
            <a:off x="5981700" y="2705100"/>
            <a:ext cx="533400" cy="762000"/>
          </a:xfrm>
          <a:prstGeom prst="line">
            <a:avLst/>
          </a:prstGeom>
          <a:ln w="635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74" idx="0"/>
            <a:endCxn id="73" idx="4"/>
          </p:cNvCxnSpPr>
          <p:nvPr/>
        </p:nvCxnSpPr>
        <p:spPr>
          <a:xfrm rot="5400000" flipH="1" flipV="1">
            <a:off x="3467100" y="1485900"/>
            <a:ext cx="533400" cy="1219200"/>
          </a:xfrm>
          <a:prstGeom prst="line">
            <a:avLst/>
          </a:prstGeom>
          <a:ln w="127000" cap="rnd">
            <a:miter lim="800000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75" idx="0"/>
            <a:endCxn id="73" idx="4"/>
          </p:cNvCxnSpPr>
          <p:nvPr/>
        </p:nvCxnSpPr>
        <p:spPr>
          <a:xfrm rot="16200000" flipV="1">
            <a:off x="4838700" y="1333500"/>
            <a:ext cx="533400" cy="1524000"/>
          </a:xfrm>
          <a:prstGeom prst="line">
            <a:avLst/>
          </a:prstGeom>
          <a:ln w="127000" cap="rnd">
            <a:miter lim="800000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4114800" y="1371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2895600" y="2362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638800" y="23622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2133600" y="3352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581400" y="3352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953000" y="3352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6400800" y="3352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55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938"/>
            <a:ext cx="8229600" cy="1143000"/>
          </a:xfrm>
        </p:spPr>
        <p:txBody>
          <a:bodyPr/>
          <a:lstStyle/>
          <a:p>
            <a:r>
              <a:rPr lang="en-US" dirty="0" smtClean="0"/>
              <a:t>Fat</a:t>
            </a:r>
            <a:r>
              <a:rPr lang="en-US" baseline="0" dirty="0" smtClean="0"/>
              <a:t> Tree (2)</a:t>
            </a:r>
            <a:endParaRPr lang="en-US" dirty="0"/>
          </a:p>
        </p:txBody>
      </p:sp>
      <p:sp>
        <p:nvSpPr>
          <p:cNvPr id="51" name="Content Placeholder 50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868363"/>
          </a:xfrm>
        </p:spPr>
        <p:txBody>
          <a:bodyPr/>
          <a:lstStyle/>
          <a:p>
            <a:r>
              <a:rPr lang="en-US" dirty="0" smtClean="0"/>
              <a:t>Provides</a:t>
            </a:r>
            <a:r>
              <a:rPr lang="en-US" baseline="0" dirty="0" smtClean="0"/>
              <a:t> path diversity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33600" y="3657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81400" y="3657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0" y="3657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400800" y="36576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526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146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004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9624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720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340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0198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781800" y="4572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8" idx="0"/>
            <a:endCxn id="4" idx="4"/>
          </p:cNvCxnSpPr>
          <p:nvPr/>
        </p:nvCxnSpPr>
        <p:spPr>
          <a:xfrm rot="5400000" flipH="1" flipV="1">
            <a:off x="1943100" y="41529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0"/>
            <a:endCxn id="4" idx="4"/>
          </p:cNvCxnSpPr>
          <p:nvPr/>
        </p:nvCxnSpPr>
        <p:spPr>
          <a:xfrm rot="16200000" flipV="1">
            <a:off x="2324100" y="41529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3390900" y="41529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771900" y="41529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762500" y="4152901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5143500" y="4152901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0"/>
            <a:endCxn id="7" idx="4"/>
          </p:cNvCxnSpPr>
          <p:nvPr/>
        </p:nvCxnSpPr>
        <p:spPr>
          <a:xfrm rot="5400000" flipH="1" flipV="1">
            <a:off x="6210300" y="41529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5" idx="0"/>
            <a:endCxn id="7" idx="4"/>
          </p:cNvCxnSpPr>
          <p:nvPr/>
        </p:nvCxnSpPr>
        <p:spPr>
          <a:xfrm rot="16200000" flipV="1">
            <a:off x="6591300" y="4152900"/>
            <a:ext cx="457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133600" y="2590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581400" y="2590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953000" y="2590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400800" y="2590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133600" y="1524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581400" y="1524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953000" y="1524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400800" y="1524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1981200" y="1371600"/>
            <a:ext cx="5029200" cy="762000"/>
          </a:xfrm>
          <a:prstGeom prst="round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1981200" y="2438400"/>
            <a:ext cx="2209800" cy="762000"/>
          </a:xfrm>
          <a:prstGeom prst="round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4800600" y="2438400"/>
            <a:ext cx="2209800" cy="762000"/>
          </a:xfrm>
          <a:prstGeom prst="round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stCxn id="4" idx="0"/>
            <a:endCxn id="24" idx="4"/>
          </p:cNvCxnSpPr>
          <p:nvPr/>
        </p:nvCxnSpPr>
        <p:spPr>
          <a:xfrm rot="5400000" flipH="1" flipV="1">
            <a:off x="2057400" y="3352800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4" idx="0"/>
            <a:endCxn id="25" idx="4"/>
          </p:cNvCxnSpPr>
          <p:nvPr/>
        </p:nvCxnSpPr>
        <p:spPr>
          <a:xfrm rot="5400000" flipH="1" flipV="1">
            <a:off x="2781300" y="2628900"/>
            <a:ext cx="6096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3504406" y="3352005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4" idx="4"/>
            <a:endCxn id="5" idx="0"/>
          </p:cNvCxnSpPr>
          <p:nvPr/>
        </p:nvCxnSpPr>
        <p:spPr>
          <a:xfrm rot="16200000" flipH="1">
            <a:off x="2781300" y="2628900"/>
            <a:ext cx="6096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4876800" y="3352801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5600700" y="2628901"/>
            <a:ext cx="6096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323806" y="3352006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6200000" flipH="1">
            <a:off x="5600700" y="2628901"/>
            <a:ext cx="6096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2055812" y="2285206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30" idx="4"/>
          </p:cNvCxnSpPr>
          <p:nvPr/>
        </p:nvCxnSpPr>
        <p:spPr>
          <a:xfrm flipV="1">
            <a:off x="2362200" y="1981200"/>
            <a:ext cx="28194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3503612" y="2285206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810000" y="1981200"/>
            <a:ext cx="28194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4876006" y="2285206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26" idx="0"/>
            <a:endCxn id="28" idx="4"/>
          </p:cNvCxnSpPr>
          <p:nvPr/>
        </p:nvCxnSpPr>
        <p:spPr>
          <a:xfrm rot="16200000" flipV="1">
            <a:off x="3467100" y="876300"/>
            <a:ext cx="609600" cy="2819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 flipH="1" flipV="1">
            <a:off x="6323806" y="2285207"/>
            <a:ext cx="609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V="1">
            <a:off x="4914900" y="876301"/>
            <a:ext cx="609600" cy="2819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130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431" y="274638"/>
            <a:ext cx="8721466" cy="1143000"/>
          </a:xfrm>
        </p:spPr>
        <p:txBody>
          <a:bodyPr>
            <a:noAutofit/>
          </a:bodyPr>
          <a:lstStyle/>
          <a:p>
            <a:r>
              <a:rPr lang="en-US" sz="3500" dirty="0" smtClean="0"/>
              <a:t>Application of Topologies to On-Chip Networks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FBFly</a:t>
            </a:r>
            <a:endParaRPr lang="en-US" dirty="0" smtClean="0"/>
          </a:p>
          <a:p>
            <a:pPr lvl="1"/>
            <a:r>
              <a:rPr lang="en-US" dirty="0" smtClean="0"/>
              <a:t>Convert butterfly to direct network</a:t>
            </a:r>
          </a:p>
          <a:p>
            <a:r>
              <a:rPr lang="en-US" dirty="0" smtClean="0"/>
              <a:t>Swizzle switch</a:t>
            </a:r>
          </a:p>
          <a:p>
            <a:pPr lvl="1"/>
            <a:r>
              <a:rPr lang="en-US" dirty="0" smtClean="0"/>
              <a:t>Circuit-optimized crossbar</a:t>
            </a:r>
          </a:p>
          <a:p>
            <a:r>
              <a:rPr lang="en-US" dirty="0" smtClean="0"/>
              <a:t>Rings</a:t>
            </a:r>
          </a:p>
          <a:p>
            <a:pPr lvl="1"/>
            <a:r>
              <a:rPr lang="en-US" dirty="0" smtClean="0"/>
              <a:t>Simple, low hardware cost</a:t>
            </a:r>
          </a:p>
          <a:p>
            <a:r>
              <a:rPr lang="en-US" dirty="0" smtClean="0"/>
              <a:t>Mesh networks</a:t>
            </a:r>
          </a:p>
          <a:p>
            <a:pPr lvl="1"/>
            <a:r>
              <a:rPr lang="en-US" dirty="0" smtClean="0"/>
              <a:t>Several products/prototypes</a:t>
            </a:r>
          </a:p>
          <a:p>
            <a:r>
              <a:rPr lang="en-US" dirty="0" smtClean="0"/>
              <a:t>MECS and bus-based networks</a:t>
            </a:r>
          </a:p>
          <a:p>
            <a:pPr lvl="1"/>
            <a:r>
              <a:rPr lang="en-US" dirty="0" smtClean="0"/>
              <a:t>Broadcast and multicast capabilities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64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Topology Implementation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05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114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Folding</a:t>
            </a:r>
          </a:p>
          <a:p>
            <a:pPr lvl="1"/>
            <a:r>
              <a:rPr lang="en-US" dirty="0" smtClean="0"/>
              <a:t>Equalize path lengths</a:t>
            </a:r>
          </a:p>
          <a:p>
            <a:pPr lvl="2"/>
            <a:r>
              <a:rPr lang="en-US" dirty="0" smtClean="0"/>
              <a:t>Reduces max link length</a:t>
            </a:r>
          </a:p>
          <a:p>
            <a:pPr lvl="2"/>
            <a:r>
              <a:rPr lang="en-US" dirty="0" smtClean="0"/>
              <a:t>Increases length of other links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267200" y="1828800"/>
            <a:ext cx="4572000" cy="609600"/>
          </a:xfrm>
          <a:prstGeom prst="roundRect">
            <a:avLst>
              <a:gd name="adj" fmla="val 50000"/>
            </a:avLst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19600" y="22098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4000" dirty="0" smtClean="0"/>
              <a:t>0</a:t>
            </a:r>
            <a:endParaRPr lang="en-US" dirty="0" smtClean="0"/>
          </a:p>
        </p:txBody>
      </p:sp>
      <p:sp>
        <p:nvSpPr>
          <p:cNvPr id="22" name="Oval 21"/>
          <p:cNvSpPr/>
          <p:nvPr/>
        </p:nvSpPr>
        <p:spPr>
          <a:xfrm>
            <a:off x="5638800" y="22098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4000" dirty="0" smtClean="0"/>
              <a:t>1</a:t>
            </a:r>
            <a:endParaRPr lang="en-US" dirty="0" smtClean="0"/>
          </a:p>
        </p:txBody>
      </p:sp>
      <p:sp>
        <p:nvSpPr>
          <p:cNvPr id="23" name="Oval 22"/>
          <p:cNvSpPr/>
          <p:nvPr/>
        </p:nvSpPr>
        <p:spPr>
          <a:xfrm>
            <a:off x="6858000" y="22098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4000" dirty="0" smtClean="0"/>
              <a:t>2</a:t>
            </a:r>
            <a:endParaRPr lang="en-US" dirty="0" smtClean="0"/>
          </a:p>
        </p:txBody>
      </p:sp>
      <p:sp>
        <p:nvSpPr>
          <p:cNvPr id="24" name="Oval 23"/>
          <p:cNvSpPr/>
          <p:nvPr/>
        </p:nvSpPr>
        <p:spPr>
          <a:xfrm>
            <a:off x="8077200" y="22098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4000" dirty="0" smtClean="0"/>
              <a:t>3</a:t>
            </a:r>
            <a:endParaRPr lang="en-US" dirty="0" smtClean="0"/>
          </a:p>
        </p:txBody>
      </p:sp>
      <p:sp>
        <p:nvSpPr>
          <p:cNvPr id="25" name="Rounded Rectangle 24"/>
          <p:cNvSpPr/>
          <p:nvPr/>
        </p:nvSpPr>
        <p:spPr>
          <a:xfrm>
            <a:off x="4267200" y="3429000"/>
            <a:ext cx="4572000" cy="609600"/>
          </a:xfrm>
          <a:prstGeom prst="roundRect">
            <a:avLst>
              <a:gd name="adj" fmla="val 50000"/>
            </a:avLst>
          </a:prstGeom>
          <a:noFill/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648200" y="38100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4000" dirty="0" smtClean="0"/>
              <a:t>0</a:t>
            </a:r>
            <a:endParaRPr lang="en-US" dirty="0" smtClean="0"/>
          </a:p>
        </p:txBody>
      </p:sp>
      <p:sp>
        <p:nvSpPr>
          <p:cNvPr id="27" name="Oval 26"/>
          <p:cNvSpPr/>
          <p:nvPr/>
        </p:nvSpPr>
        <p:spPr>
          <a:xfrm>
            <a:off x="6705600" y="37338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4000" dirty="0" smtClean="0"/>
              <a:t>1</a:t>
            </a:r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7772400" y="31242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4000" dirty="0" smtClean="0"/>
              <a:t>2</a:t>
            </a:r>
            <a:endParaRPr lang="en-US" dirty="0" smtClean="0"/>
          </a:p>
        </p:txBody>
      </p:sp>
      <p:sp>
        <p:nvSpPr>
          <p:cNvPr id="29" name="Oval 28"/>
          <p:cNvSpPr/>
          <p:nvPr/>
        </p:nvSpPr>
        <p:spPr>
          <a:xfrm>
            <a:off x="5562600" y="31242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4000" dirty="0" smtClean="0"/>
              <a:t>3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63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Metrics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2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lvl="0"/>
            <a:r>
              <a:rPr lang="en-US" dirty="0" smtClean="0"/>
              <a:t>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295400"/>
            <a:ext cx="4800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Don’t need 1:1 ratio of routers to cores</a:t>
            </a:r>
          </a:p>
          <a:p>
            <a:pPr lvl="1"/>
            <a:r>
              <a:rPr lang="en-US" sz="2000" dirty="0" smtClean="0"/>
              <a:t>Ex: 4 cores concentrated to 1 router</a:t>
            </a:r>
          </a:p>
          <a:p>
            <a:endParaRPr lang="en-US" sz="2400" dirty="0" smtClean="0"/>
          </a:p>
          <a:p>
            <a:r>
              <a:rPr lang="en-US" sz="2400" dirty="0" smtClean="0"/>
              <a:t>Can save area and power</a:t>
            </a:r>
          </a:p>
          <a:p>
            <a:endParaRPr lang="en-US" sz="2400" dirty="0" smtClean="0"/>
          </a:p>
          <a:p>
            <a:r>
              <a:rPr lang="en-US" sz="2400" dirty="0" smtClean="0"/>
              <a:t>Increases network complexity</a:t>
            </a:r>
          </a:p>
          <a:p>
            <a:pPr lvl="1"/>
            <a:r>
              <a:rPr lang="en-US" sz="2000" dirty="0" smtClean="0"/>
              <a:t>Concentrator must implement policy for sharing injection bandwidth</a:t>
            </a:r>
          </a:p>
          <a:p>
            <a:pPr lvl="1"/>
            <a:r>
              <a:rPr lang="en-US" sz="2000" dirty="0" smtClean="0"/>
              <a:t>During </a:t>
            </a:r>
            <a:r>
              <a:rPr lang="en-US" sz="2000" dirty="0" err="1" smtClean="0"/>
              <a:t>bursty</a:t>
            </a:r>
            <a:r>
              <a:rPr lang="en-US" sz="2000" dirty="0" smtClean="0"/>
              <a:t> communication</a:t>
            </a:r>
          </a:p>
          <a:p>
            <a:pPr lvl="2"/>
            <a:r>
              <a:rPr lang="en-US" sz="2000" dirty="0" smtClean="0"/>
              <a:t>Can bottleneck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1828800" y="2895600"/>
            <a:ext cx="4572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2819400" y="2895600"/>
            <a:ext cx="4572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endParaRPr lang="en-US" dirty="0" smtClean="0"/>
          </a:p>
        </p:txBody>
      </p:sp>
      <p:sp>
        <p:nvSpPr>
          <p:cNvPr id="6" name="Oval 5"/>
          <p:cNvSpPr/>
          <p:nvPr/>
        </p:nvSpPr>
        <p:spPr>
          <a:xfrm>
            <a:off x="2819400" y="3657600"/>
            <a:ext cx="4572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1828800" y="3657600"/>
            <a:ext cx="4572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ctr"/>
            <a:endParaRPr lang="en-US" dirty="0" smtClean="0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1219200" y="1524000"/>
            <a:ext cx="762000" cy="1524000"/>
            <a:chOff x="5334000" y="4572000"/>
            <a:chExt cx="762000" cy="1524000"/>
          </a:xfrm>
        </p:grpSpPr>
        <p:sp>
          <p:nvSpPr>
            <p:cNvPr id="9" name="Rectangle 8"/>
            <p:cNvSpPr/>
            <p:nvPr/>
          </p:nvSpPr>
          <p:spPr>
            <a:xfrm flipV="1">
              <a:off x="5334000" y="4572000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5334000" y="4983482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 flipV="1">
              <a:off x="5334000" y="5410200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flipV="1">
              <a:off x="5334000" y="5821682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apezoid 12"/>
            <p:cNvSpPr/>
            <p:nvPr/>
          </p:nvSpPr>
          <p:spPr>
            <a:xfrm rot="5400000">
              <a:off x="5463541" y="5250177"/>
              <a:ext cx="1036318" cy="228600"/>
            </a:xfrm>
            <a:prstGeom prst="trapezoid">
              <a:avLst>
                <a:gd name="adj" fmla="val 65655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Elbow Connector 13"/>
            <p:cNvCxnSpPr>
              <a:stCxn id="9" idx="3"/>
            </p:cNvCxnSpPr>
            <p:nvPr/>
          </p:nvCxnSpPr>
          <p:spPr>
            <a:xfrm>
              <a:off x="5562600" y="4709159"/>
              <a:ext cx="304800" cy="274323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4"/>
            <p:cNvCxnSpPr>
              <a:stCxn id="10" idx="3"/>
            </p:cNvCxnSpPr>
            <p:nvPr/>
          </p:nvCxnSpPr>
          <p:spPr>
            <a:xfrm>
              <a:off x="5562600" y="5120641"/>
              <a:ext cx="304800" cy="60959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1" idx="3"/>
            </p:cNvCxnSpPr>
            <p:nvPr/>
          </p:nvCxnSpPr>
          <p:spPr>
            <a:xfrm flipV="1">
              <a:off x="5562600" y="5410200"/>
              <a:ext cx="304800" cy="137159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12" idx="3"/>
            </p:cNvCxnSpPr>
            <p:nvPr/>
          </p:nvCxnSpPr>
          <p:spPr>
            <a:xfrm flipV="1">
              <a:off x="5562600" y="5684518"/>
              <a:ext cx="304800" cy="274323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16200000">
            <a:off x="914400" y="3962400"/>
            <a:ext cx="762000" cy="1524000"/>
            <a:chOff x="5334000" y="4572000"/>
            <a:chExt cx="762000" cy="1524000"/>
          </a:xfrm>
        </p:grpSpPr>
        <p:sp>
          <p:nvSpPr>
            <p:cNvPr id="19" name="Rectangle 18"/>
            <p:cNvSpPr/>
            <p:nvPr/>
          </p:nvSpPr>
          <p:spPr>
            <a:xfrm flipV="1">
              <a:off x="5334000" y="4572000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5334000" y="4983482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5334000" y="5410200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 flipV="1">
              <a:off x="5334000" y="5821682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rapezoid 22"/>
            <p:cNvSpPr/>
            <p:nvPr/>
          </p:nvSpPr>
          <p:spPr>
            <a:xfrm rot="5400000">
              <a:off x="5463541" y="5250177"/>
              <a:ext cx="1036318" cy="228600"/>
            </a:xfrm>
            <a:prstGeom prst="trapezoid">
              <a:avLst>
                <a:gd name="adj" fmla="val 65655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Elbow Connector 23"/>
            <p:cNvCxnSpPr>
              <a:stCxn id="19" idx="3"/>
            </p:cNvCxnSpPr>
            <p:nvPr/>
          </p:nvCxnSpPr>
          <p:spPr>
            <a:xfrm>
              <a:off x="5562600" y="4709159"/>
              <a:ext cx="304800" cy="274323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lbow Connector 24"/>
            <p:cNvCxnSpPr>
              <a:stCxn id="20" idx="3"/>
            </p:cNvCxnSpPr>
            <p:nvPr/>
          </p:nvCxnSpPr>
          <p:spPr>
            <a:xfrm>
              <a:off x="5562600" y="5120641"/>
              <a:ext cx="304800" cy="60959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21" idx="3"/>
            </p:cNvCxnSpPr>
            <p:nvPr/>
          </p:nvCxnSpPr>
          <p:spPr>
            <a:xfrm flipV="1">
              <a:off x="5562600" y="5410200"/>
              <a:ext cx="304800" cy="137159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22" idx="3"/>
            </p:cNvCxnSpPr>
            <p:nvPr/>
          </p:nvCxnSpPr>
          <p:spPr>
            <a:xfrm flipV="1">
              <a:off x="5562600" y="5684518"/>
              <a:ext cx="304800" cy="274323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Elbow Connector 27"/>
          <p:cNvCxnSpPr>
            <a:endCxn id="4" idx="0"/>
          </p:cNvCxnSpPr>
          <p:nvPr/>
        </p:nvCxnSpPr>
        <p:spPr>
          <a:xfrm rot="16200000" flipH="1">
            <a:off x="1699261" y="2537461"/>
            <a:ext cx="228600" cy="48767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hape 28"/>
          <p:cNvCxnSpPr>
            <a:endCxn id="7" idx="4"/>
          </p:cNvCxnSpPr>
          <p:nvPr/>
        </p:nvCxnSpPr>
        <p:spPr>
          <a:xfrm rot="5400000" flipH="1" flipV="1">
            <a:off x="1539238" y="3825239"/>
            <a:ext cx="304800" cy="731523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 rot="5400000">
            <a:off x="2971800" y="1539241"/>
            <a:ext cx="762000" cy="1524000"/>
            <a:chOff x="5334000" y="4572000"/>
            <a:chExt cx="762000" cy="1524000"/>
          </a:xfrm>
        </p:grpSpPr>
        <p:sp>
          <p:nvSpPr>
            <p:cNvPr id="31" name="Rectangle 30"/>
            <p:cNvSpPr/>
            <p:nvPr/>
          </p:nvSpPr>
          <p:spPr>
            <a:xfrm flipV="1">
              <a:off x="5334000" y="4572000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 flipV="1">
              <a:off x="5334000" y="4983482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 flipV="1">
              <a:off x="5334000" y="5410200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 flipV="1">
              <a:off x="5334000" y="5821682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rapezoid 34"/>
            <p:cNvSpPr/>
            <p:nvPr/>
          </p:nvSpPr>
          <p:spPr>
            <a:xfrm rot="5400000">
              <a:off x="5463541" y="5250177"/>
              <a:ext cx="1036318" cy="228600"/>
            </a:xfrm>
            <a:prstGeom prst="trapezoid">
              <a:avLst>
                <a:gd name="adj" fmla="val 65655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Elbow Connector 35"/>
            <p:cNvCxnSpPr>
              <a:stCxn id="31" idx="3"/>
            </p:cNvCxnSpPr>
            <p:nvPr/>
          </p:nvCxnSpPr>
          <p:spPr>
            <a:xfrm>
              <a:off x="5562600" y="4709159"/>
              <a:ext cx="304800" cy="274323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32" idx="3"/>
            </p:cNvCxnSpPr>
            <p:nvPr/>
          </p:nvCxnSpPr>
          <p:spPr>
            <a:xfrm>
              <a:off x="5562600" y="5120641"/>
              <a:ext cx="304800" cy="60959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>
              <a:stCxn id="33" idx="3"/>
            </p:cNvCxnSpPr>
            <p:nvPr/>
          </p:nvCxnSpPr>
          <p:spPr>
            <a:xfrm flipV="1">
              <a:off x="5562600" y="5410200"/>
              <a:ext cx="304800" cy="137159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>
              <a:stCxn id="34" idx="3"/>
            </p:cNvCxnSpPr>
            <p:nvPr/>
          </p:nvCxnSpPr>
          <p:spPr>
            <a:xfrm flipV="1">
              <a:off x="5562600" y="5684518"/>
              <a:ext cx="304800" cy="274323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Elbow Connector 39"/>
          <p:cNvCxnSpPr>
            <a:endCxn id="5" idx="0"/>
          </p:cNvCxnSpPr>
          <p:nvPr/>
        </p:nvCxnSpPr>
        <p:spPr>
          <a:xfrm rot="5400000">
            <a:off x="3078483" y="2651759"/>
            <a:ext cx="213359" cy="274323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 rot="16200000">
            <a:off x="3048000" y="3962400"/>
            <a:ext cx="762000" cy="1524000"/>
            <a:chOff x="5334000" y="4572000"/>
            <a:chExt cx="762000" cy="1524000"/>
          </a:xfrm>
        </p:grpSpPr>
        <p:sp>
          <p:nvSpPr>
            <p:cNvPr id="42" name="Rectangle 41"/>
            <p:cNvSpPr/>
            <p:nvPr/>
          </p:nvSpPr>
          <p:spPr>
            <a:xfrm flipV="1">
              <a:off x="5334000" y="4572000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 flipV="1">
              <a:off x="5334000" y="4983482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 flipV="1">
              <a:off x="5334000" y="5410200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 flipV="1">
              <a:off x="5334000" y="5821682"/>
              <a:ext cx="228600" cy="27431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rapezoid 45"/>
            <p:cNvSpPr/>
            <p:nvPr/>
          </p:nvSpPr>
          <p:spPr>
            <a:xfrm rot="5400000">
              <a:off x="5463541" y="5250177"/>
              <a:ext cx="1036318" cy="228600"/>
            </a:xfrm>
            <a:prstGeom prst="trapezoid">
              <a:avLst>
                <a:gd name="adj" fmla="val 65655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Elbow Connector 46"/>
            <p:cNvCxnSpPr>
              <a:stCxn id="42" idx="3"/>
            </p:cNvCxnSpPr>
            <p:nvPr/>
          </p:nvCxnSpPr>
          <p:spPr>
            <a:xfrm>
              <a:off x="5562600" y="4709159"/>
              <a:ext cx="304800" cy="274323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lbow Connector 47"/>
            <p:cNvCxnSpPr>
              <a:stCxn id="43" idx="3"/>
            </p:cNvCxnSpPr>
            <p:nvPr/>
          </p:nvCxnSpPr>
          <p:spPr>
            <a:xfrm>
              <a:off x="5562600" y="5120641"/>
              <a:ext cx="304800" cy="60959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Elbow Connector 48"/>
            <p:cNvCxnSpPr>
              <a:stCxn id="44" idx="3"/>
            </p:cNvCxnSpPr>
            <p:nvPr/>
          </p:nvCxnSpPr>
          <p:spPr>
            <a:xfrm flipV="1">
              <a:off x="5562600" y="5410200"/>
              <a:ext cx="304800" cy="137159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Elbow Connector 49"/>
            <p:cNvCxnSpPr>
              <a:stCxn id="45" idx="3"/>
            </p:cNvCxnSpPr>
            <p:nvPr/>
          </p:nvCxnSpPr>
          <p:spPr>
            <a:xfrm flipV="1">
              <a:off x="5562600" y="5684518"/>
              <a:ext cx="304800" cy="274323"/>
            </a:xfrm>
            <a:prstGeom prst="bentConnector3">
              <a:avLst>
                <a:gd name="adj1" fmla="val 50000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Shape 50"/>
          <p:cNvCxnSpPr>
            <a:endCxn id="6" idx="4"/>
          </p:cNvCxnSpPr>
          <p:nvPr/>
        </p:nvCxnSpPr>
        <p:spPr>
          <a:xfrm rot="16200000" flipV="1">
            <a:off x="3101339" y="3985261"/>
            <a:ext cx="304800" cy="41147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" idx="6"/>
            <a:endCxn id="5" idx="2"/>
          </p:cNvCxnSpPr>
          <p:nvPr/>
        </p:nvCxnSpPr>
        <p:spPr>
          <a:xfrm>
            <a:off x="2286000" y="30861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" idx="4"/>
            <a:endCxn id="7" idx="0"/>
          </p:cNvCxnSpPr>
          <p:nvPr/>
        </p:nvCxnSpPr>
        <p:spPr>
          <a:xfrm rot="5400000">
            <a:off x="1866900" y="3467100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7" idx="6"/>
            <a:endCxn id="6" idx="2"/>
          </p:cNvCxnSpPr>
          <p:nvPr/>
        </p:nvCxnSpPr>
        <p:spPr>
          <a:xfrm>
            <a:off x="2286000" y="3848100"/>
            <a:ext cx="53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6" idx="0"/>
            <a:endCxn id="5" idx="4"/>
          </p:cNvCxnSpPr>
          <p:nvPr/>
        </p:nvCxnSpPr>
        <p:spPr>
          <a:xfrm rot="5400000" flipH="1" flipV="1">
            <a:off x="2857500" y="3467100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005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44562"/>
          </a:xfrm>
        </p:spPr>
        <p:txBody>
          <a:bodyPr>
            <a:noAutofit/>
          </a:bodyPr>
          <a:lstStyle/>
          <a:p>
            <a:r>
              <a:rPr lang="en-CA" sz="2800" dirty="0" smtClean="0"/>
              <a:t>Implication of Abstract Metrics on Implementation</a:t>
            </a: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27532"/>
            <a:ext cx="8839200" cy="5029201"/>
          </a:xfrm>
        </p:spPr>
        <p:txBody>
          <a:bodyPr>
            <a:normAutofit/>
          </a:bodyPr>
          <a:lstStyle/>
          <a:p>
            <a:r>
              <a:rPr lang="en-CA" dirty="0" smtClean="0"/>
              <a:t>Degree: useful proxy for router complexity</a:t>
            </a:r>
          </a:p>
          <a:p>
            <a:pPr lvl="1"/>
            <a:r>
              <a:rPr lang="en-CA" dirty="0" smtClean="0"/>
              <a:t>Increasing ports requires additional buffer queues, requestors to allocators, ports to crossbar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All contribute to critical path delay, area and power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Link complexity does not correlate with degree</a:t>
            </a:r>
          </a:p>
          <a:p>
            <a:pPr lvl="2"/>
            <a:r>
              <a:rPr lang="en-CA" dirty="0" smtClean="0"/>
              <a:t>Link complexity depends on link width</a:t>
            </a:r>
          </a:p>
          <a:p>
            <a:pPr lvl="2"/>
            <a:r>
              <a:rPr lang="en-CA" dirty="0" smtClean="0"/>
              <a:t>Fixed number of wires, link complexity for 2-port </a:t>
            </a:r>
            <a:r>
              <a:rPr lang="en-CA" dirty="0" err="1" smtClean="0"/>
              <a:t>vs</a:t>
            </a:r>
            <a:r>
              <a:rPr lang="en-CA" dirty="0" smtClean="0"/>
              <a:t> 3-port is same</a:t>
            </a:r>
          </a:p>
        </p:txBody>
      </p:sp>
    </p:spTree>
    <p:extLst>
      <p:ext uri="{BB962C8B-B14F-4D97-AF65-F5344CB8AC3E}">
        <p14:creationId xmlns:p14="http://schemas.microsoft.com/office/powerpoint/2010/main" val="3795704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dirty="0" smtClean="0"/>
              <a:t>Implications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CA" dirty="0" smtClean="0"/>
              <a:t>Hop Count: useful proxy for overall latency and power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Does not always correlate with latency</a:t>
            </a:r>
          </a:p>
          <a:p>
            <a:pPr lvl="2"/>
            <a:r>
              <a:rPr lang="en-CA" dirty="0" smtClean="0"/>
              <a:t>Depends heavily on router pipeline and link propagation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Example:</a:t>
            </a:r>
          </a:p>
          <a:p>
            <a:pPr lvl="2"/>
            <a:r>
              <a:rPr lang="en-CA" dirty="0" smtClean="0"/>
              <a:t>Network A with 2 hops, 5 stage pipeline, 4 cycle link traversal vs.</a:t>
            </a:r>
          </a:p>
          <a:p>
            <a:pPr lvl="2"/>
            <a:r>
              <a:rPr lang="en-CA" dirty="0" smtClean="0"/>
              <a:t>Network B with 3 hops, 1 stage pipeline, 1 cycle link traversal </a:t>
            </a:r>
          </a:p>
          <a:p>
            <a:endParaRPr lang="en-CA" dirty="0"/>
          </a:p>
        </p:txBody>
      </p:sp>
      <p:sp>
        <p:nvSpPr>
          <p:cNvPr id="4" name="Rounded Rectangle 3"/>
          <p:cNvSpPr/>
          <p:nvPr/>
        </p:nvSpPr>
        <p:spPr>
          <a:xfrm>
            <a:off x="1790700" y="2667000"/>
            <a:ext cx="5562600" cy="2286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/>
              <a:t>Hop Count says A is better than B</a:t>
            </a:r>
          </a:p>
          <a:p>
            <a:pPr algn="ctr"/>
            <a:r>
              <a:rPr lang="en-CA" sz="2400" dirty="0" smtClean="0"/>
              <a:t>But A has 18 cycle latency </a:t>
            </a:r>
            <a:r>
              <a:rPr lang="en-CA" sz="2400" dirty="0" err="1" smtClean="0"/>
              <a:t>vs</a:t>
            </a:r>
            <a:r>
              <a:rPr lang="en-CA" sz="2400" dirty="0" smtClean="0"/>
              <a:t> 6 cycle latency for B</a:t>
            </a:r>
          </a:p>
        </p:txBody>
      </p:sp>
    </p:spTree>
    <p:extLst>
      <p:ext uri="{BB962C8B-B14F-4D97-AF65-F5344CB8AC3E}">
        <p14:creationId xmlns:p14="http://schemas.microsoft.com/office/powerpoint/2010/main" val="3178300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network design decision</a:t>
            </a:r>
          </a:p>
          <a:p>
            <a:endParaRPr lang="en-US" dirty="0" smtClean="0"/>
          </a:p>
          <a:p>
            <a:r>
              <a:rPr lang="en-US" dirty="0" smtClean="0"/>
              <a:t>Critical impact on network latency and throughput</a:t>
            </a:r>
          </a:p>
          <a:p>
            <a:pPr lvl="1"/>
            <a:r>
              <a:rPr lang="en-US" dirty="0" smtClean="0"/>
              <a:t>Hop count provides first order approximation of message latency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Bottleneck channels determine saturation 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87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Use metrics</a:t>
            </a:r>
            <a:r>
              <a:rPr lang="en-US" baseline="0" dirty="0" smtClean="0"/>
              <a:t> to evaluate </a:t>
            </a:r>
            <a:r>
              <a:rPr lang="en-US" b="1" baseline="0" dirty="0" smtClean="0">
                <a:solidFill>
                  <a:srgbClr val="FF0000"/>
                </a:solidFill>
              </a:rPr>
              <a:t>performance </a:t>
            </a:r>
            <a:r>
              <a:rPr lang="en-US" baseline="0" dirty="0" smtClean="0"/>
              <a:t>and </a:t>
            </a:r>
            <a:r>
              <a:rPr lang="en-US" b="1" baseline="0" dirty="0" smtClean="0">
                <a:solidFill>
                  <a:srgbClr val="FF0000"/>
                </a:solidFill>
              </a:rPr>
              <a:t>cost </a:t>
            </a:r>
            <a:r>
              <a:rPr lang="en-US" baseline="0" dirty="0" smtClean="0"/>
              <a:t>of topology</a:t>
            </a:r>
          </a:p>
          <a:p>
            <a:pPr lvl="0"/>
            <a:endParaRPr lang="en-US" baseline="0" dirty="0" smtClean="0"/>
          </a:p>
          <a:p>
            <a:pPr lvl="0"/>
            <a:r>
              <a:rPr lang="en-US" baseline="0" dirty="0" smtClean="0"/>
              <a:t>Also influenced by routing/flow control</a:t>
            </a:r>
          </a:p>
          <a:p>
            <a:pPr lvl="1"/>
            <a:r>
              <a:rPr lang="en-US" dirty="0" smtClean="0"/>
              <a:t>At this stage</a:t>
            </a:r>
          </a:p>
          <a:p>
            <a:pPr lvl="2"/>
            <a:r>
              <a:rPr lang="en-US" dirty="0" smtClean="0"/>
              <a:t>Assume </a:t>
            </a:r>
            <a:r>
              <a:rPr lang="en-US" b="1" dirty="0" smtClean="0">
                <a:solidFill>
                  <a:srgbClr val="FF0000"/>
                </a:solidFill>
              </a:rPr>
              <a:t>ideal </a:t>
            </a:r>
            <a:r>
              <a:rPr lang="en-US" dirty="0" smtClean="0"/>
              <a:t>routing (perfect load balancing)</a:t>
            </a:r>
          </a:p>
          <a:p>
            <a:pPr lvl="2"/>
            <a:r>
              <a:rPr lang="en-US" dirty="0" smtClean="0"/>
              <a:t>Assume </a:t>
            </a:r>
            <a:r>
              <a:rPr lang="en-US" b="1" dirty="0" smtClean="0">
                <a:solidFill>
                  <a:srgbClr val="FF0000"/>
                </a:solidFill>
              </a:rPr>
              <a:t>ideal </a:t>
            </a:r>
            <a:r>
              <a:rPr lang="en-US" dirty="0" smtClean="0"/>
              <a:t>flow control (no idle cycles on any channel)</a:t>
            </a:r>
          </a:p>
        </p:txBody>
      </p:sp>
    </p:spTree>
    <p:extLst>
      <p:ext uri="{BB962C8B-B14F-4D97-AF65-F5344CB8AC3E}">
        <p14:creationId xmlns:p14="http://schemas.microsoft.com/office/powerpoint/2010/main" val="213518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Abstract Metrics: Degree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Switch Degree: number of links at a node</a:t>
            </a:r>
          </a:p>
          <a:p>
            <a:pPr lvl="1"/>
            <a:r>
              <a:rPr lang="en-US" dirty="0" smtClean="0"/>
              <a:t>Proxy for estimating </a:t>
            </a:r>
            <a:r>
              <a:rPr lang="en-US" b="1" dirty="0" smtClean="0">
                <a:solidFill>
                  <a:srgbClr val="FF0000"/>
                </a:solidFill>
              </a:rPr>
              <a:t>cost</a:t>
            </a:r>
          </a:p>
          <a:p>
            <a:pPr lvl="2"/>
            <a:r>
              <a:rPr lang="en-US" dirty="0" smtClean="0"/>
              <a:t>Higher degree requires more links and port counts at each router</a:t>
            </a:r>
          </a:p>
          <a:p>
            <a:endParaRPr lang="en-CA" dirty="0"/>
          </a:p>
        </p:txBody>
      </p:sp>
      <p:grpSp>
        <p:nvGrpSpPr>
          <p:cNvPr id="40" name="Group 14"/>
          <p:cNvGrpSpPr/>
          <p:nvPr/>
        </p:nvGrpSpPr>
        <p:grpSpPr>
          <a:xfrm>
            <a:off x="419100" y="3433990"/>
            <a:ext cx="3290711" cy="1379454"/>
            <a:chOff x="342900" y="3810000"/>
            <a:chExt cx="4724400" cy="2057400"/>
          </a:xfrm>
        </p:grpSpPr>
        <p:sp>
          <p:nvSpPr>
            <p:cNvPr id="4" name="Oval 3"/>
            <p:cNvSpPr/>
            <p:nvPr/>
          </p:nvSpPr>
          <p:spPr>
            <a:xfrm>
              <a:off x="952500" y="3886200"/>
              <a:ext cx="3429000" cy="1828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800100" y="4648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333500" y="52578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247900" y="54864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238500" y="5410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4000500" y="5029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000500" y="41910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086100" y="38100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333500" y="39624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2900" y="4343400"/>
              <a:ext cx="609599" cy="87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57701" y="3810000"/>
              <a:ext cx="609599" cy="87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</p:grpSp>
      <p:grpSp>
        <p:nvGrpSpPr>
          <p:cNvPr id="70" name="Group 39"/>
          <p:cNvGrpSpPr/>
          <p:nvPr/>
        </p:nvGrpSpPr>
        <p:grpSpPr>
          <a:xfrm>
            <a:off x="3734925" y="3129076"/>
            <a:ext cx="2132475" cy="2058045"/>
            <a:chOff x="4191000" y="3711222"/>
            <a:chExt cx="3124200" cy="3015155"/>
          </a:xfrm>
        </p:grpSpPr>
        <p:sp>
          <p:nvSpPr>
            <p:cNvPr id="17" name="Oval 16"/>
            <p:cNvSpPr/>
            <p:nvPr/>
          </p:nvSpPr>
          <p:spPr>
            <a:xfrm>
              <a:off x="4572000" y="4829398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4572000" y="56924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5410200" y="4829398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5410200" y="56924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6248400" y="56924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6248400" y="4829398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6248400" y="40160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5410200" y="40160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4572000" y="40160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91000" y="5869646"/>
              <a:ext cx="609600" cy="85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05600" y="3711222"/>
              <a:ext cx="609600" cy="85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  <p:cxnSp>
          <p:nvCxnSpPr>
            <p:cNvPr id="28" name="Straight Connector 27"/>
            <p:cNvCxnSpPr>
              <a:stCxn id="18" idx="0"/>
              <a:endCxn id="17" idx="4"/>
            </p:cNvCxnSpPr>
            <p:nvPr/>
          </p:nvCxnSpPr>
          <p:spPr>
            <a:xfrm rot="5400000" flipH="1" flipV="1">
              <a:off x="4521488" y="5451410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19" idx="4"/>
            </p:cNvCxnSpPr>
            <p:nvPr/>
          </p:nvCxnSpPr>
          <p:spPr>
            <a:xfrm rot="5400000" flipH="1" flipV="1">
              <a:off x="5359688" y="5451410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1" idx="0"/>
              <a:endCxn id="22" idx="4"/>
            </p:cNvCxnSpPr>
            <p:nvPr/>
          </p:nvCxnSpPr>
          <p:spPr>
            <a:xfrm rot="5400000" flipH="1" flipV="1">
              <a:off x="6197888" y="5451410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1" idx="2"/>
              <a:endCxn id="20" idx="6"/>
            </p:cNvCxnSpPr>
            <p:nvPr/>
          </p:nvCxnSpPr>
          <p:spPr>
            <a:xfrm rot="10800000">
              <a:off x="5791200" y="58829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0" idx="2"/>
              <a:endCxn id="18" idx="6"/>
            </p:cNvCxnSpPr>
            <p:nvPr/>
          </p:nvCxnSpPr>
          <p:spPr>
            <a:xfrm rot="10800000">
              <a:off x="4953000" y="58829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9" idx="2"/>
              <a:endCxn id="17" idx="6"/>
            </p:cNvCxnSpPr>
            <p:nvPr/>
          </p:nvCxnSpPr>
          <p:spPr>
            <a:xfrm rot="10800000">
              <a:off x="4953000" y="5019898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22" idx="2"/>
              <a:endCxn id="19" idx="6"/>
            </p:cNvCxnSpPr>
            <p:nvPr/>
          </p:nvCxnSpPr>
          <p:spPr>
            <a:xfrm rot="10800000">
              <a:off x="5791200" y="5019898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3" idx="2"/>
              <a:endCxn id="24" idx="6"/>
            </p:cNvCxnSpPr>
            <p:nvPr/>
          </p:nvCxnSpPr>
          <p:spPr>
            <a:xfrm rot="10800000">
              <a:off x="5791200" y="42065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4" idx="2"/>
              <a:endCxn id="25" idx="6"/>
            </p:cNvCxnSpPr>
            <p:nvPr/>
          </p:nvCxnSpPr>
          <p:spPr>
            <a:xfrm rot="10800000">
              <a:off x="4953000" y="42065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7" idx="0"/>
              <a:endCxn id="25" idx="4"/>
            </p:cNvCxnSpPr>
            <p:nvPr/>
          </p:nvCxnSpPr>
          <p:spPr>
            <a:xfrm rot="5400000" flipH="1" flipV="1">
              <a:off x="4546312" y="4613210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19" idx="0"/>
              <a:endCxn id="24" idx="4"/>
            </p:cNvCxnSpPr>
            <p:nvPr/>
          </p:nvCxnSpPr>
          <p:spPr>
            <a:xfrm rot="5400000" flipH="1" flipV="1">
              <a:off x="5384512" y="4613210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2" idx="0"/>
            </p:cNvCxnSpPr>
            <p:nvPr/>
          </p:nvCxnSpPr>
          <p:spPr>
            <a:xfrm rot="16200000" flipV="1">
              <a:off x="6222712" y="4613210"/>
              <a:ext cx="431582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69"/>
          <p:cNvGrpSpPr/>
          <p:nvPr/>
        </p:nvGrpSpPr>
        <p:grpSpPr>
          <a:xfrm>
            <a:off x="6172200" y="2895600"/>
            <a:ext cx="2286000" cy="2375044"/>
            <a:chOff x="2286000" y="1447800"/>
            <a:chExt cx="3048000" cy="3166725"/>
          </a:xfrm>
        </p:grpSpPr>
        <p:sp>
          <p:nvSpPr>
            <p:cNvPr id="41" name="Oval 40"/>
            <p:cNvSpPr/>
            <p:nvPr/>
          </p:nvSpPr>
          <p:spPr>
            <a:xfrm>
              <a:off x="2667000" y="2794576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2667000" y="36576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3505200" y="2794576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3505200" y="36576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4343400" y="36576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4343400" y="2794576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4343400" y="1981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3505200" y="1981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2667000" y="1981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286000" y="3834824"/>
              <a:ext cx="609600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724400" y="1447800"/>
              <a:ext cx="609600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  <p:cxnSp>
          <p:nvCxnSpPr>
            <p:cNvPr id="52" name="Straight Connector 51"/>
            <p:cNvCxnSpPr>
              <a:stCxn id="42" idx="0"/>
              <a:endCxn id="41" idx="4"/>
            </p:cNvCxnSpPr>
            <p:nvPr/>
          </p:nvCxnSpPr>
          <p:spPr>
            <a:xfrm rot="5400000" flipH="1" flipV="1">
              <a:off x="2616488" y="3416588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endCxn id="43" idx="4"/>
            </p:cNvCxnSpPr>
            <p:nvPr/>
          </p:nvCxnSpPr>
          <p:spPr>
            <a:xfrm rot="5400000" flipH="1" flipV="1">
              <a:off x="3454688" y="3416588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45" idx="0"/>
              <a:endCxn id="46" idx="4"/>
            </p:cNvCxnSpPr>
            <p:nvPr/>
          </p:nvCxnSpPr>
          <p:spPr>
            <a:xfrm rot="5400000" flipH="1" flipV="1">
              <a:off x="4292888" y="3416588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5" idx="2"/>
              <a:endCxn id="44" idx="6"/>
            </p:cNvCxnSpPr>
            <p:nvPr/>
          </p:nvCxnSpPr>
          <p:spPr>
            <a:xfrm rot="10800000">
              <a:off x="3886200" y="38481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4" idx="2"/>
              <a:endCxn id="42" idx="6"/>
            </p:cNvCxnSpPr>
            <p:nvPr/>
          </p:nvCxnSpPr>
          <p:spPr>
            <a:xfrm rot="10800000">
              <a:off x="3048000" y="38481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3" idx="2"/>
              <a:endCxn id="41" idx="6"/>
            </p:cNvCxnSpPr>
            <p:nvPr/>
          </p:nvCxnSpPr>
          <p:spPr>
            <a:xfrm rot="10800000">
              <a:off x="3048000" y="2985076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6" idx="2"/>
              <a:endCxn id="43" idx="6"/>
            </p:cNvCxnSpPr>
            <p:nvPr/>
          </p:nvCxnSpPr>
          <p:spPr>
            <a:xfrm rot="10800000">
              <a:off x="3886200" y="2985076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7" idx="2"/>
              <a:endCxn id="48" idx="6"/>
            </p:cNvCxnSpPr>
            <p:nvPr/>
          </p:nvCxnSpPr>
          <p:spPr>
            <a:xfrm rot="10800000">
              <a:off x="3886200" y="21717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8" idx="2"/>
              <a:endCxn id="49" idx="6"/>
            </p:cNvCxnSpPr>
            <p:nvPr/>
          </p:nvCxnSpPr>
          <p:spPr>
            <a:xfrm rot="10800000">
              <a:off x="3048000" y="21717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41" idx="0"/>
              <a:endCxn id="49" idx="4"/>
            </p:cNvCxnSpPr>
            <p:nvPr/>
          </p:nvCxnSpPr>
          <p:spPr>
            <a:xfrm rot="5400000" flipH="1" flipV="1">
              <a:off x="2641312" y="2578388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3" idx="0"/>
              <a:endCxn id="48" idx="4"/>
            </p:cNvCxnSpPr>
            <p:nvPr/>
          </p:nvCxnSpPr>
          <p:spPr>
            <a:xfrm rot="5400000" flipH="1" flipV="1">
              <a:off x="3479512" y="2578388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46" idx="0"/>
            </p:cNvCxnSpPr>
            <p:nvPr/>
          </p:nvCxnSpPr>
          <p:spPr>
            <a:xfrm rot="16200000" flipV="1">
              <a:off x="4317712" y="2578388"/>
              <a:ext cx="431582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urved Connector 26"/>
            <p:cNvCxnSpPr>
              <a:stCxn id="49" idx="0"/>
              <a:endCxn id="42" idx="4"/>
            </p:cNvCxnSpPr>
            <p:nvPr/>
          </p:nvCxnSpPr>
          <p:spPr>
            <a:xfrm rot="16200000" flipH="1">
              <a:off x="1828800" y="3009900"/>
              <a:ext cx="2057400" cy="1588"/>
            </a:xfrm>
            <a:prstGeom prst="curvedConnector5">
              <a:avLst>
                <a:gd name="adj1" fmla="val -11111"/>
                <a:gd name="adj2" fmla="val 17594458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urved Connector 26"/>
            <p:cNvCxnSpPr>
              <a:stCxn id="48" idx="0"/>
              <a:endCxn id="44" idx="4"/>
            </p:cNvCxnSpPr>
            <p:nvPr/>
          </p:nvCxnSpPr>
          <p:spPr>
            <a:xfrm rot="16200000" flipH="1">
              <a:off x="2667000" y="3009900"/>
              <a:ext cx="2057400" cy="1588"/>
            </a:xfrm>
            <a:prstGeom prst="curvedConnector5">
              <a:avLst>
                <a:gd name="adj1" fmla="val -11111"/>
                <a:gd name="adj2" fmla="val 17594458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urved Connector 26"/>
            <p:cNvCxnSpPr>
              <a:stCxn id="47" idx="0"/>
              <a:endCxn id="45" idx="4"/>
            </p:cNvCxnSpPr>
            <p:nvPr/>
          </p:nvCxnSpPr>
          <p:spPr>
            <a:xfrm rot="16200000" flipH="1">
              <a:off x="3505200" y="3009900"/>
              <a:ext cx="2057400" cy="1588"/>
            </a:xfrm>
            <a:prstGeom prst="curvedConnector5">
              <a:avLst>
                <a:gd name="adj1" fmla="val -11111"/>
                <a:gd name="adj2" fmla="val 17594458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urved Connector 26"/>
            <p:cNvCxnSpPr>
              <a:stCxn id="49" idx="2"/>
              <a:endCxn id="47" idx="6"/>
            </p:cNvCxnSpPr>
            <p:nvPr/>
          </p:nvCxnSpPr>
          <p:spPr>
            <a:xfrm rot="10800000" flipH="1">
              <a:off x="2667000" y="2171700"/>
              <a:ext cx="2057400" cy="1588"/>
            </a:xfrm>
            <a:prstGeom prst="curvedConnector5">
              <a:avLst>
                <a:gd name="adj1" fmla="val -11111"/>
                <a:gd name="adj2" fmla="val 17994332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urved Connector 26"/>
            <p:cNvCxnSpPr>
              <a:stCxn id="41" idx="2"/>
              <a:endCxn id="46" idx="6"/>
            </p:cNvCxnSpPr>
            <p:nvPr/>
          </p:nvCxnSpPr>
          <p:spPr>
            <a:xfrm rot="10800000" flipH="1">
              <a:off x="2667000" y="2985076"/>
              <a:ext cx="2057400" cy="1588"/>
            </a:xfrm>
            <a:prstGeom prst="curvedConnector5">
              <a:avLst>
                <a:gd name="adj1" fmla="val -11111"/>
                <a:gd name="adj2" fmla="val 18394207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urved Connector 26"/>
            <p:cNvCxnSpPr>
              <a:stCxn id="42" idx="2"/>
              <a:endCxn id="45" idx="6"/>
            </p:cNvCxnSpPr>
            <p:nvPr/>
          </p:nvCxnSpPr>
          <p:spPr>
            <a:xfrm rot="10800000" flipH="1">
              <a:off x="2667000" y="3848100"/>
              <a:ext cx="2057400" cy="1588"/>
            </a:xfrm>
            <a:prstGeom prst="curvedConnector5">
              <a:avLst>
                <a:gd name="adj1" fmla="val -11111"/>
                <a:gd name="adj2" fmla="val 19593829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ounded Rectangle 71"/>
          <p:cNvSpPr/>
          <p:nvPr/>
        </p:nvSpPr>
        <p:spPr>
          <a:xfrm>
            <a:off x="1578328" y="3808279"/>
            <a:ext cx="751507" cy="6395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73" name="Rounded Rectangle 72"/>
          <p:cNvSpPr/>
          <p:nvPr/>
        </p:nvSpPr>
        <p:spPr>
          <a:xfrm>
            <a:off x="6868493" y="3716650"/>
            <a:ext cx="751507" cy="6395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74" name="Rounded Rectangle 73"/>
          <p:cNvSpPr/>
          <p:nvPr/>
        </p:nvSpPr>
        <p:spPr>
          <a:xfrm>
            <a:off x="4387731" y="3716650"/>
            <a:ext cx="751507" cy="63959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2,3,4</a:t>
            </a:r>
            <a:endParaRPr lang="en-CA" dirty="0"/>
          </a:p>
        </p:txBody>
      </p:sp>
      <p:sp>
        <p:nvSpPr>
          <p:cNvPr id="78" name="Oval 77"/>
          <p:cNvSpPr/>
          <p:nvPr/>
        </p:nvSpPr>
        <p:spPr>
          <a:xfrm>
            <a:off x="1660790" y="3381094"/>
            <a:ext cx="265380" cy="255454"/>
          </a:xfrm>
          <a:prstGeom prst="ellipse">
            <a:avLst/>
          </a:prstGeom>
          <a:solidFill>
            <a:srgbClr val="B50B1B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24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Abstract Metrics: Hop Count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CA" dirty="0" smtClean="0"/>
              <a:t>Path: ordered set of channels between source and destination</a:t>
            </a:r>
          </a:p>
          <a:p>
            <a:endParaRPr lang="en-CA" dirty="0" smtClean="0"/>
          </a:p>
          <a:p>
            <a:r>
              <a:rPr lang="en-CA" dirty="0" smtClean="0"/>
              <a:t>Hop Count: number of hops a message takes from source to destination</a:t>
            </a:r>
          </a:p>
          <a:p>
            <a:pPr lvl="1"/>
            <a:r>
              <a:rPr lang="en-CA" dirty="0" smtClean="0"/>
              <a:t>Simple, useful proxy for network </a:t>
            </a:r>
            <a:r>
              <a:rPr lang="en-CA" b="1" dirty="0" smtClean="0">
                <a:solidFill>
                  <a:srgbClr val="FF0000"/>
                </a:solidFill>
              </a:rPr>
              <a:t>latency</a:t>
            </a:r>
          </a:p>
          <a:p>
            <a:pPr lvl="2"/>
            <a:r>
              <a:rPr lang="en-CA" dirty="0" smtClean="0"/>
              <a:t>Every node, link incurs some propagation delay even when no contention</a:t>
            </a:r>
          </a:p>
          <a:p>
            <a:endParaRPr lang="en-CA" dirty="0" smtClean="0"/>
          </a:p>
          <a:p>
            <a:r>
              <a:rPr lang="en-CA" dirty="0" smtClean="0"/>
              <a:t>Minimal hop count: smallest hop count connecting two nodes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1BCBF8-892A-1A4D-B72D-E4EDE483AF6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84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Network </a:t>
            </a:r>
            <a:r>
              <a:rPr lang="en-CA" b="1" dirty="0" smtClean="0">
                <a:solidFill>
                  <a:srgbClr val="FF0000"/>
                </a:solidFill>
              </a:rPr>
              <a:t>diameter</a:t>
            </a:r>
            <a:r>
              <a:rPr lang="en-CA" dirty="0" smtClean="0"/>
              <a:t>: large min hop count in network</a:t>
            </a:r>
          </a:p>
          <a:p>
            <a:endParaRPr lang="en-CA" dirty="0" smtClean="0"/>
          </a:p>
          <a:p>
            <a:r>
              <a:rPr lang="en-CA" dirty="0" smtClean="0"/>
              <a:t>Average minimum hop count: average across all </a:t>
            </a:r>
            <a:r>
              <a:rPr lang="en-CA" dirty="0" err="1" smtClean="0"/>
              <a:t>src/dst</a:t>
            </a:r>
            <a:r>
              <a:rPr lang="en-CA" dirty="0" smtClean="0"/>
              <a:t> pairs</a:t>
            </a:r>
          </a:p>
          <a:p>
            <a:pPr lvl="1"/>
            <a:r>
              <a:rPr lang="en-CA" dirty="0" smtClean="0"/>
              <a:t>Implementation may incorporate non-minimal paths</a:t>
            </a:r>
          </a:p>
          <a:p>
            <a:pPr lvl="2"/>
            <a:r>
              <a:rPr lang="en-CA" dirty="0" smtClean="0"/>
              <a:t>Increases average hop 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29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Hop Count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0" y="4419600"/>
            <a:ext cx="8229600" cy="1981200"/>
          </a:xfrm>
        </p:spPr>
        <p:txBody>
          <a:bodyPr>
            <a:normAutofit/>
          </a:bodyPr>
          <a:lstStyle/>
          <a:p>
            <a:r>
              <a:rPr lang="en-CA" dirty="0" smtClean="0"/>
              <a:t>Uniform random traffic</a:t>
            </a:r>
          </a:p>
          <a:p>
            <a:pPr lvl="1"/>
            <a:r>
              <a:rPr lang="en-CA" dirty="0" smtClean="0"/>
              <a:t>Ring &gt; Mesh &gt; Torus</a:t>
            </a:r>
          </a:p>
          <a:p>
            <a:r>
              <a:rPr lang="en-CA" dirty="0" smtClean="0"/>
              <a:t>Derivations later</a:t>
            </a:r>
            <a:endParaRPr lang="en-CA" dirty="0"/>
          </a:p>
        </p:txBody>
      </p:sp>
      <p:grpSp>
        <p:nvGrpSpPr>
          <p:cNvPr id="5" name="Group 14"/>
          <p:cNvGrpSpPr/>
          <p:nvPr/>
        </p:nvGrpSpPr>
        <p:grpSpPr>
          <a:xfrm>
            <a:off x="419100" y="1820945"/>
            <a:ext cx="3290711" cy="1379454"/>
            <a:chOff x="342900" y="3810000"/>
            <a:chExt cx="4724400" cy="2057400"/>
          </a:xfrm>
        </p:grpSpPr>
        <p:sp>
          <p:nvSpPr>
            <p:cNvPr id="7" name="Oval 6"/>
            <p:cNvSpPr/>
            <p:nvPr/>
          </p:nvSpPr>
          <p:spPr>
            <a:xfrm>
              <a:off x="952500" y="3886200"/>
              <a:ext cx="3429000" cy="1828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00100" y="4648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333500" y="52578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2247900" y="54864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238500" y="5410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4000500" y="5029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4000500" y="41910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3086100" y="38100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333500" y="39624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" y="4343400"/>
              <a:ext cx="609599" cy="87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57701" y="3810000"/>
              <a:ext cx="609599" cy="872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734925" y="1516032"/>
            <a:ext cx="2132475" cy="2058045"/>
            <a:chOff x="4191000" y="3711222"/>
            <a:chExt cx="3124200" cy="3015155"/>
          </a:xfrm>
        </p:grpSpPr>
        <p:sp>
          <p:nvSpPr>
            <p:cNvPr id="19" name="Oval 18"/>
            <p:cNvSpPr/>
            <p:nvPr/>
          </p:nvSpPr>
          <p:spPr>
            <a:xfrm>
              <a:off x="4572000" y="4829398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4572000" y="56924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5410200" y="4829398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5410200" y="56924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6248400" y="56924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6248400" y="4829398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6248400" y="40160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5410200" y="40160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4572000" y="4016022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91000" y="5869646"/>
              <a:ext cx="609600" cy="85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5600" y="3711222"/>
              <a:ext cx="609600" cy="85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  <p:cxnSp>
          <p:nvCxnSpPr>
            <p:cNvPr id="30" name="Straight Connector 29"/>
            <p:cNvCxnSpPr>
              <a:stCxn id="20" idx="0"/>
              <a:endCxn id="19" idx="4"/>
            </p:cNvCxnSpPr>
            <p:nvPr/>
          </p:nvCxnSpPr>
          <p:spPr>
            <a:xfrm rot="5400000" flipH="1" flipV="1">
              <a:off x="4521488" y="5451410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21" idx="4"/>
            </p:cNvCxnSpPr>
            <p:nvPr/>
          </p:nvCxnSpPr>
          <p:spPr>
            <a:xfrm rot="5400000" flipH="1" flipV="1">
              <a:off x="5359688" y="5451410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3" idx="0"/>
              <a:endCxn id="24" idx="4"/>
            </p:cNvCxnSpPr>
            <p:nvPr/>
          </p:nvCxnSpPr>
          <p:spPr>
            <a:xfrm rot="5400000" flipH="1" flipV="1">
              <a:off x="6197888" y="5451410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3" idx="2"/>
              <a:endCxn id="22" idx="6"/>
            </p:cNvCxnSpPr>
            <p:nvPr/>
          </p:nvCxnSpPr>
          <p:spPr>
            <a:xfrm rot="10800000">
              <a:off x="5791200" y="58829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22" idx="2"/>
              <a:endCxn id="20" idx="6"/>
            </p:cNvCxnSpPr>
            <p:nvPr/>
          </p:nvCxnSpPr>
          <p:spPr>
            <a:xfrm rot="10800000">
              <a:off x="4953000" y="58829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1" idx="2"/>
              <a:endCxn id="19" idx="6"/>
            </p:cNvCxnSpPr>
            <p:nvPr/>
          </p:nvCxnSpPr>
          <p:spPr>
            <a:xfrm rot="10800000">
              <a:off x="4953000" y="5019898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4" idx="2"/>
              <a:endCxn id="21" idx="6"/>
            </p:cNvCxnSpPr>
            <p:nvPr/>
          </p:nvCxnSpPr>
          <p:spPr>
            <a:xfrm rot="10800000">
              <a:off x="5791200" y="5019898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5" idx="2"/>
              <a:endCxn id="26" idx="6"/>
            </p:cNvCxnSpPr>
            <p:nvPr/>
          </p:nvCxnSpPr>
          <p:spPr>
            <a:xfrm rot="10800000">
              <a:off x="5791200" y="42065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6" idx="2"/>
              <a:endCxn id="27" idx="6"/>
            </p:cNvCxnSpPr>
            <p:nvPr/>
          </p:nvCxnSpPr>
          <p:spPr>
            <a:xfrm rot="10800000">
              <a:off x="4953000" y="4206522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9" idx="0"/>
              <a:endCxn id="27" idx="4"/>
            </p:cNvCxnSpPr>
            <p:nvPr/>
          </p:nvCxnSpPr>
          <p:spPr>
            <a:xfrm rot="5400000" flipH="1" flipV="1">
              <a:off x="4546312" y="4613210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1" idx="0"/>
              <a:endCxn id="26" idx="4"/>
            </p:cNvCxnSpPr>
            <p:nvPr/>
          </p:nvCxnSpPr>
          <p:spPr>
            <a:xfrm rot="5400000" flipH="1" flipV="1">
              <a:off x="5384512" y="4613210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4" idx="0"/>
            </p:cNvCxnSpPr>
            <p:nvPr/>
          </p:nvCxnSpPr>
          <p:spPr>
            <a:xfrm rot="16200000" flipV="1">
              <a:off x="6222712" y="4613210"/>
              <a:ext cx="431582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6172200" y="1282556"/>
            <a:ext cx="2286000" cy="2375044"/>
            <a:chOff x="2286000" y="1447800"/>
            <a:chExt cx="3048000" cy="3166725"/>
          </a:xfrm>
        </p:grpSpPr>
        <p:sp>
          <p:nvSpPr>
            <p:cNvPr id="43" name="Oval 42"/>
            <p:cNvSpPr/>
            <p:nvPr/>
          </p:nvSpPr>
          <p:spPr>
            <a:xfrm>
              <a:off x="2667000" y="2794576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2667000" y="36576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3505200" y="2794576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3505200" y="36576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4343400" y="36576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4343400" y="2794576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/>
            <p:cNvSpPr/>
            <p:nvPr/>
          </p:nvSpPr>
          <p:spPr>
            <a:xfrm>
              <a:off x="4343400" y="1981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/>
            <p:cNvSpPr/>
            <p:nvPr/>
          </p:nvSpPr>
          <p:spPr>
            <a:xfrm>
              <a:off x="3505200" y="1981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2667000" y="1981200"/>
              <a:ext cx="381000" cy="381000"/>
            </a:xfrm>
            <a:prstGeom prst="ellipse">
              <a:avLst/>
            </a:prstGeom>
            <a:solidFill>
              <a:srgbClr val="B50B1B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286000" y="3834824"/>
              <a:ext cx="609600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en-US" sz="32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24400" y="1447800"/>
              <a:ext cx="609600" cy="779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en-US" sz="3200" dirty="0"/>
            </a:p>
          </p:txBody>
        </p:sp>
        <p:cxnSp>
          <p:nvCxnSpPr>
            <p:cNvPr id="54" name="Straight Connector 53"/>
            <p:cNvCxnSpPr>
              <a:stCxn id="44" idx="0"/>
              <a:endCxn id="43" idx="4"/>
            </p:cNvCxnSpPr>
            <p:nvPr/>
          </p:nvCxnSpPr>
          <p:spPr>
            <a:xfrm rot="5400000" flipH="1" flipV="1">
              <a:off x="2616488" y="3416588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endCxn id="45" idx="4"/>
            </p:cNvCxnSpPr>
            <p:nvPr/>
          </p:nvCxnSpPr>
          <p:spPr>
            <a:xfrm rot="5400000" flipH="1" flipV="1">
              <a:off x="3454688" y="3416588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47" idx="0"/>
              <a:endCxn id="48" idx="4"/>
            </p:cNvCxnSpPr>
            <p:nvPr/>
          </p:nvCxnSpPr>
          <p:spPr>
            <a:xfrm rot="5400000" flipH="1" flipV="1">
              <a:off x="4292888" y="3416588"/>
              <a:ext cx="482024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47" idx="2"/>
              <a:endCxn id="46" idx="6"/>
            </p:cNvCxnSpPr>
            <p:nvPr/>
          </p:nvCxnSpPr>
          <p:spPr>
            <a:xfrm rot="10800000">
              <a:off x="3886200" y="38481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46" idx="2"/>
              <a:endCxn id="44" idx="6"/>
            </p:cNvCxnSpPr>
            <p:nvPr/>
          </p:nvCxnSpPr>
          <p:spPr>
            <a:xfrm rot="10800000">
              <a:off x="3048000" y="38481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45" idx="2"/>
              <a:endCxn id="43" idx="6"/>
            </p:cNvCxnSpPr>
            <p:nvPr/>
          </p:nvCxnSpPr>
          <p:spPr>
            <a:xfrm rot="10800000">
              <a:off x="3048000" y="2985076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48" idx="2"/>
              <a:endCxn id="45" idx="6"/>
            </p:cNvCxnSpPr>
            <p:nvPr/>
          </p:nvCxnSpPr>
          <p:spPr>
            <a:xfrm rot="10800000">
              <a:off x="3886200" y="2985076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49" idx="2"/>
              <a:endCxn id="50" idx="6"/>
            </p:cNvCxnSpPr>
            <p:nvPr/>
          </p:nvCxnSpPr>
          <p:spPr>
            <a:xfrm rot="10800000">
              <a:off x="3886200" y="21717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50" idx="2"/>
              <a:endCxn id="51" idx="6"/>
            </p:cNvCxnSpPr>
            <p:nvPr/>
          </p:nvCxnSpPr>
          <p:spPr>
            <a:xfrm rot="10800000">
              <a:off x="3048000" y="21717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43" idx="0"/>
              <a:endCxn id="51" idx="4"/>
            </p:cNvCxnSpPr>
            <p:nvPr/>
          </p:nvCxnSpPr>
          <p:spPr>
            <a:xfrm rot="5400000" flipH="1" flipV="1">
              <a:off x="2641312" y="2578388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45" idx="0"/>
              <a:endCxn id="50" idx="4"/>
            </p:cNvCxnSpPr>
            <p:nvPr/>
          </p:nvCxnSpPr>
          <p:spPr>
            <a:xfrm rot="5400000" flipH="1" flipV="1">
              <a:off x="3479512" y="2578388"/>
              <a:ext cx="432376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48" idx="0"/>
            </p:cNvCxnSpPr>
            <p:nvPr/>
          </p:nvCxnSpPr>
          <p:spPr>
            <a:xfrm rot="16200000" flipV="1">
              <a:off x="4317712" y="2578388"/>
              <a:ext cx="431582" cy="794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urved Connector 26"/>
            <p:cNvCxnSpPr>
              <a:stCxn id="51" idx="0"/>
              <a:endCxn id="44" idx="4"/>
            </p:cNvCxnSpPr>
            <p:nvPr/>
          </p:nvCxnSpPr>
          <p:spPr>
            <a:xfrm rot="16200000" flipH="1">
              <a:off x="1828800" y="3009900"/>
              <a:ext cx="2057400" cy="1588"/>
            </a:xfrm>
            <a:prstGeom prst="curvedConnector5">
              <a:avLst>
                <a:gd name="adj1" fmla="val -11111"/>
                <a:gd name="adj2" fmla="val 17594458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urved Connector 26"/>
            <p:cNvCxnSpPr>
              <a:stCxn id="50" idx="0"/>
              <a:endCxn id="46" idx="4"/>
            </p:cNvCxnSpPr>
            <p:nvPr/>
          </p:nvCxnSpPr>
          <p:spPr>
            <a:xfrm rot="16200000" flipH="1">
              <a:off x="2667000" y="3009900"/>
              <a:ext cx="2057400" cy="1588"/>
            </a:xfrm>
            <a:prstGeom prst="curvedConnector5">
              <a:avLst>
                <a:gd name="adj1" fmla="val -11111"/>
                <a:gd name="adj2" fmla="val 17594458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urved Connector 26"/>
            <p:cNvCxnSpPr>
              <a:stCxn id="49" idx="0"/>
              <a:endCxn id="47" idx="4"/>
            </p:cNvCxnSpPr>
            <p:nvPr/>
          </p:nvCxnSpPr>
          <p:spPr>
            <a:xfrm rot="16200000" flipH="1">
              <a:off x="3505200" y="3009900"/>
              <a:ext cx="2057400" cy="1588"/>
            </a:xfrm>
            <a:prstGeom prst="curvedConnector5">
              <a:avLst>
                <a:gd name="adj1" fmla="val -11111"/>
                <a:gd name="adj2" fmla="val 17594458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urved Connector 26"/>
            <p:cNvCxnSpPr>
              <a:stCxn id="51" idx="2"/>
              <a:endCxn id="49" idx="6"/>
            </p:cNvCxnSpPr>
            <p:nvPr/>
          </p:nvCxnSpPr>
          <p:spPr>
            <a:xfrm rot="10800000" flipH="1">
              <a:off x="2667000" y="2171700"/>
              <a:ext cx="2057400" cy="1588"/>
            </a:xfrm>
            <a:prstGeom prst="curvedConnector5">
              <a:avLst>
                <a:gd name="adj1" fmla="val -11111"/>
                <a:gd name="adj2" fmla="val 17994332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urved Connector 26"/>
            <p:cNvCxnSpPr>
              <a:stCxn id="43" idx="2"/>
              <a:endCxn id="48" idx="6"/>
            </p:cNvCxnSpPr>
            <p:nvPr/>
          </p:nvCxnSpPr>
          <p:spPr>
            <a:xfrm rot="10800000" flipH="1">
              <a:off x="2667000" y="2985076"/>
              <a:ext cx="2057400" cy="1588"/>
            </a:xfrm>
            <a:prstGeom prst="curvedConnector5">
              <a:avLst>
                <a:gd name="adj1" fmla="val -11111"/>
                <a:gd name="adj2" fmla="val 18394207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urved Connector 26"/>
            <p:cNvCxnSpPr>
              <a:stCxn id="44" idx="2"/>
              <a:endCxn id="47" idx="6"/>
            </p:cNvCxnSpPr>
            <p:nvPr/>
          </p:nvCxnSpPr>
          <p:spPr>
            <a:xfrm rot="10800000" flipH="1">
              <a:off x="2667000" y="3848100"/>
              <a:ext cx="2057400" cy="1588"/>
            </a:xfrm>
            <a:prstGeom prst="curvedConnector5">
              <a:avLst>
                <a:gd name="adj1" fmla="val -11111"/>
                <a:gd name="adj2" fmla="val 19593829"/>
                <a:gd name="adj3" fmla="val 111111"/>
              </a:avLst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ounded Rectangle 71"/>
          <p:cNvSpPr/>
          <p:nvPr/>
        </p:nvSpPr>
        <p:spPr>
          <a:xfrm>
            <a:off x="1109088" y="3365643"/>
            <a:ext cx="2123039" cy="77699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Max = 4</a:t>
            </a:r>
          </a:p>
          <a:p>
            <a:pPr algn="ctr"/>
            <a:r>
              <a:rPr lang="en-CA" sz="2400" dirty="0" err="1" smtClean="0">
                <a:solidFill>
                  <a:schemeClr val="tx1"/>
                </a:solidFill>
              </a:rPr>
              <a:t>Avg</a:t>
            </a:r>
            <a:r>
              <a:rPr lang="en-CA" sz="2400" dirty="0" smtClean="0">
                <a:solidFill>
                  <a:schemeClr val="tx1"/>
                </a:solidFill>
              </a:rPr>
              <a:t> = 2.2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6477000" y="3352800"/>
            <a:ext cx="1589707" cy="8711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>
                <a:solidFill>
                  <a:srgbClr val="000000"/>
                </a:solidFill>
              </a:rPr>
              <a:t>Max = 2</a:t>
            </a:r>
          </a:p>
          <a:p>
            <a:pPr algn="ctr"/>
            <a:r>
              <a:rPr lang="en-CA" sz="2400" dirty="0" smtClean="0">
                <a:solidFill>
                  <a:srgbClr val="000000"/>
                </a:solidFill>
              </a:rPr>
              <a:t>1.33</a:t>
            </a:r>
            <a:endParaRPr lang="en-CA" sz="2400" dirty="0">
              <a:solidFill>
                <a:srgbClr val="000000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3810000" y="3352800"/>
            <a:ext cx="1697365" cy="82007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>
                <a:solidFill>
                  <a:srgbClr val="000000"/>
                </a:solidFill>
              </a:rPr>
              <a:t>Max = 4</a:t>
            </a:r>
          </a:p>
          <a:p>
            <a:pPr algn="ctr"/>
            <a:r>
              <a:rPr lang="en-CA" sz="2400" dirty="0" smtClean="0">
                <a:solidFill>
                  <a:srgbClr val="000000"/>
                </a:solidFill>
              </a:rPr>
              <a:t>1.77</a:t>
            </a:r>
          </a:p>
        </p:txBody>
      </p:sp>
      <p:sp>
        <p:nvSpPr>
          <p:cNvPr id="78" name="Oval 77"/>
          <p:cNvSpPr/>
          <p:nvPr/>
        </p:nvSpPr>
        <p:spPr>
          <a:xfrm>
            <a:off x="1696400" y="1787085"/>
            <a:ext cx="265380" cy="255454"/>
          </a:xfrm>
          <a:prstGeom prst="ellipse">
            <a:avLst/>
          </a:prstGeom>
          <a:solidFill>
            <a:srgbClr val="B50B1B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Slide Number Placeholder 78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1BCBF8-892A-1A4D-B72D-E4EDE483AF6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17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  <p:bldP spid="7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ERC">
      <a:dk1>
        <a:sysClr val="windowText" lastClr="000000"/>
      </a:dk1>
      <a:lt1>
        <a:sysClr val="window" lastClr="FFFFFF"/>
      </a:lt1>
      <a:dk2>
        <a:srgbClr val="003E7E"/>
      </a:dk2>
      <a:lt2>
        <a:srgbClr val="EEECE1"/>
      </a:lt2>
      <a:accent1>
        <a:srgbClr val="4F81BD"/>
      </a:accent1>
      <a:accent2>
        <a:srgbClr val="6C0E0E"/>
      </a:accent2>
      <a:accent3>
        <a:srgbClr val="6EB43F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60174</TotalTime>
  <Words>1961</Words>
  <Application>Microsoft Macintosh PowerPoint</Application>
  <PresentationFormat>On-screen Show (4:3)</PresentationFormat>
  <Paragraphs>521</Paragraphs>
  <Slides>43</Slides>
  <Notes>7</Notes>
  <HiddenSlides>6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Default Design</vt:lpstr>
      <vt:lpstr>Equation</vt:lpstr>
      <vt:lpstr>PowerPoint Presentation</vt:lpstr>
      <vt:lpstr>Topics to be covered</vt:lpstr>
      <vt:lpstr>Topology Overview</vt:lpstr>
      <vt:lpstr>Abstract Metrics</vt:lpstr>
      <vt:lpstr>Abstract Metrics</vt:lpstr>
      <vt:lpstr>Abstract Metrics: Degree</vt:lpstr>
      <vt:lpstr>Abstract Metrics: Hop Count</vt:lpstr>
      <vt:lpstr>Hop Count</vt:lpstr>
      <vt:lpstr>Hop Count</vt:lpstr>
      <vt:lpstr>Latency</vt:lpstr>
      <vt:lpstr>Abstract Metrics: Maximum Channel Load</vt:lpstr>
      <vt:lpstr>Maximum Channel Load</vt:lpstr>
      <vt:lpstr>Maximum Channel Load Example</vt:lpstr>
      <vt:lpstr>Bisection Bandwidth</vt:lpstr>
      <vt:lpstr>Throughput Example</vt:lpstr>
      <vt:lpstr>Path Diversity</vt:lpstr>
      <vt:lpstr>Types of Topologies</vt:lpstr>
      <vt:lpstr>Types of Topologies</vt:lpstr>
      <vt:lpstr>Types of Topologies</vt:lpstr>
      <vt:lpstr>Torus (1)</vt:lpstr>
      <vt:lpstr>Torus (2)</vt:lpstr>
      <vt:lpstr>Torus (3): Hop Count</vt:lpstr>
      <vt:lpstr>Torus (4)</vt:lpstr>
      <vt:lpstr>Channel Load for Torus </vt:lpstr>
      <vt:lpstr>Deriving Channel Load: 4-ary 2-cube</vt:lpstr>
      <vt:lpstr>Torus Path Diversity</vt:lpstr>
      <vt:lpstr>Mesh</vt:lpstr>
      <vt:lpstr>Butterfly</vt:lpstr>
      <vt:lpstr>Butterfly (2)</vt:lpstr>
      <vt:lpstr>Butterfly (3)</vt:lpstr>
      <vt:lpstr>Butterfly: Channel Load</vt:lpstr>
      <vt:lpstr>Butterfly: Deriving Channel Load</vt:lpstr>
      <vt:lpstr>Butterfly: Channel Load</vt:lpstr>
      <vt:lpstr>Clos network</vt:lpstr>
      <vt:lpstr>Fat Tree</vt:lpstr>
      <vt:lpstr>Fat Tree (2)</vt:lpstr>
      <vt:lpstr>Application of Topologies to On-Chip Networks</vt:lpstr>
      <vt:lpstr>Topology Implementation</vt:lpstr>
      <vt:lpstr>Implementation</vt:lpstr>
      <vt:lpstr>Concentration</vt:lpstr>
      <vt:lpstr>Implication of Abstract Metrics on Implementation</vt:lpstr>
      <vt:lpstr>Implications (2)</vt:lpstr>
      <vt:lpstr>Topology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18-741 Lecture 1 A Gentle Introduction Instructor: James C. Hoe         Slides developed in part by Profs. Falsafi, Hill, Smith, Sohi, and Vijaykumar of  Carnegie Mellon University, Purdue University, and University of Wisconsin</dc:title>
  <dc:creator>satish</dc:creator>
  <cp:lastModifiedBy>MARK D HILL</cp:lastModifiedBy>
  <cp:revision>1051</cp:revision>
  <cp:lastPrinted>2011-03-14T09:52:06Z</cp:lastPrinted>
  <dcterms:created xsi:type="dcterms:W3CDTF">1998-05-31T23:29:00Z</dcterms:created>
  <dcterms:modified xsi:type="dcterms:W3CDTF">2019-04-05T01:35:45Z</dcterms:modified>
</cp:coreProperties>
</file>