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46" r:id="rId2"/>
    <p:sldId id="880" r:id="rId3"/>
    <p:sldId id="971" r:id="rId4"/>
    <p:sldId id="972" r:id="rId5"/>
    <p:sldId id="973" r:id="rId6"/>
    <p:sldId id="974" r:id="rId7"/>
    <p:sldId id="975" r:id="rId8"/>
    <p:sldId id="976" r:id="rId9"/>
    <p:sldId id="977" r:id="rId10"/>
    <p:sldId id="978" r:id="rId11"/>
    <p:sldId id="940" r:id="rId12"/>
    <p:sldId id="941" r:id="rId13"/>
    <p:sldId id="942" r:id="rId14"/>
    <p:sldId id="943" r:id="rId15"/>
    <p:sldId id="979" r:id="rId16"/>
    <p:sldId id="980" r:id="rId17"/>
    <p:sldId id="944" r:id="rId18"/>
    <p:sldId id="945" r:id="rId19"/>
    <p:sldId id="981" r:id="rId20"/>
    <p:sldId id="982" r:id="rId21"/>
    <p:sldId id="946" r:id="rId22"/>
    <p:sldId id="983" r:id="rId23"/>
    <p:sldId id="947" r:id="rId24"/>
    <p:sldId id="948" r:id="rId25"/>
    <p:sldId id="949" r:id="rId26"/>
    <p:sldId id="950" r:id="rId27"/>
    <p:sldId id="951" r:id="rId28"/>
    <p:sldId id="952" r:id="rId29"/>
    <p:sldId id="984" r:id="rId30"/>
    <p:sldId id="985" r:id="rId31"/>
    <p:sldId id="953" r:id="rId32"/>
    <p:sldId id="954" r:id="rId33"/>
    <p:sldId id="955" r:id="rId34"/>
    <p:sldId id="956" r:id="rId35"/>
    <p:sldId id="957" r:id="rId36"/>
    <p:sldId id="986" r:id="rId37"/>
    <p:sldId id="987" r:id="rId38"/>
    <p:sldId id="988" r:id="rId39"/>
    <p:sldId id="989" r:id="rId40"/>
    <p:sldId id="958" r:id="rId41"/>
    <p:sldId id="959" r:id="rId42"/>
    <p:sldId id="960" r:id="rId43"/>
    <p:sldId id="961" r:id="rId44"/>
    <p:sldId id="962" r:id="rId45"/>
    <p:sldId id="963" r:id="rId46"/>
    <p:sldId id="964" r:id="rId47"/>
    <p:sldId id="965" r:id="rId48"/>
    <p:sldId id="967" r:id="rId4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  <a:srgbClr val="336699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12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12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fld id="{A39C52C6-47CE-468B-B442-C359AB569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408A7525-1A27-4FED-B55A-EE254E9AA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4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1C728-0E65-4B4A-8A76-D76FBC643F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Illustrating both</a:t>
            </a:r>
            <a:r>
              <a:rPr lang="en-US" baseline="0" dirty="0" smtClean="0"/>
              <a:t> node table routing and an example of the turn model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(1,0) to (0,1) is N and W but can only go W because its west first.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deltas – check sign bit – positive or negative direction and check for zero.  </a:t>
            </a:r>
          </a:p>
          <a:p>
            <a:r>
              <a:rPr lang="en-US" baseline="0" dirty="0" smtClean="0"/>
              <a:t>loss of generality – specific to topology and routing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here…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Fbfly</a:t>
            </a:r>
            <a:r>
              <a:rPr lang="en-US" dirty="0" smtClean="0"/>
              <a:t> is an</a:t>
            </a:r>
            <a:r>
              <a:rPr lang="en-US" baseline="0" dirty="0" smtClean="0"/>
              <a:t> on-chip example with non-minimal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eliminate the North to West turn and then each eliminates one other turn</a:t>
            </a:r>
            <a:r>
              <a:rPr lang="en-US" baseline="0" dirty="0" smtClean="0"/>
              <a:t> to remove deadlock.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  <a:p>
            <a:pPr lvl="4"/>
            <a:endParaRPr lang="en-US" altLang="en-US" dirty="0" smtClean="0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324600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</a:t>
            </a: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18</a:t>
            </a:r>
          </a:p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Slide </a:t>
            </a:r>
            <a:fld id="{A08D4D4F-4AD5-49E7-AC6F-A63FCC3C349D}" type="slidenum">
              <a:rPr lang="en-US" altLang="en-US" sz="1200" b="1">
                <a:solidFill>
                  <a:srgbClr val="336699"/>
                </a:solidFill>
                <a:latin typeface="Comic Sans MS" pitchFamily="66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ECE 1755</a:t>
            </a:r>
            <a:endParaRPr lang="en-US" sz="1200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Calibri" pitchFamily="34" charset="0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Calibri" pitchFamily="34" charset="0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6629400" cy="4876800"/>
          </a:xfrm>
          <a:noFill/>
        </p:spPr>
        <p:txBody>
          <a:bodyPr lIns="90487" tIns="44450" rIns="90487" bIns="44450"/>
          <a:lstStyle/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ECE 1755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Lecture </a:t>
            </a:r>
            <a:r>
              <a:rPr lang="en-US" sz="4000" dirty="0" smtClean="0">
                <a:solidFill>
                  <a:srgbClr val="CF0E30"/>
                </a:solidFill>
              </a:rPr>
              <a:t>18</a:t>
            </a:r>
            <a:endParaRPr lang="en-US" sz="4000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Interconnects: </a:t>
            </a:r>
            <a:r>
              <a:rPr lang="en-US" sz="4000" dirty="0" smtClean="0">
                <a:solidFill>
                  <a:srgbClr val="CF0E30"/>
                </a:solidFill>
              </a:rPr>
              <a:t>Routing</a:t>
            </a: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/>
            </a:r>
            <a:b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</a:br>
            <a:endParaRPr lang="en-US" sz="1500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Winter 2018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Prof. </a:t>
            </a:r>
            <a:r>
              <a:rPr lang="en-US" sz="2200" b="1" dirty="0" smtClean="0">
                <a:solidFill>
                  <a:srgbClr val="CF0E30"/>
                </a:solidFill>
              </a:rPr>
              <a:t>Natalie Enright Jerger</a:t>
            </a: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Routing Algorithm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Types</a:t>
            </a:r>
          </a:p>
          <a:p>
            <a:pPr lvl="1"/>
            <a:r>
              <a:rPr lang="en-US" sz="2200" dirty="0" smtClean="0"/>
              <a:t>Deterministic, Oblivious, Adaptive</a:t>
            </a:r>
          </a:p>
          <a:p>
            <a:r>
              <a:rPr lang="en-US" sz="2200" dirty="0" smtClean="0"/>
              <a:t>Number of destinations</a:t>
            </a:r>
          </a:p>
          <a:p>
            <a:pPr lvl="1"/>
            <a:r>
              <a:rPr lang="en-US" sz="2200" dirty="0" err="1" smtClean="0"/>
              <a:t>Unicast</a:t>
            </a:r>
            <a:r>
              <a:rPr lang="en-US" sz="2200" dirty="0" smtClean="0"/>
              <a:t>, Multicast, Broadcast?</a:t>
            </a:r>
          </a:p>
          <a:p>
            <a:r>
              <a:rPr lang="en-US" sz="2200" dirty="0" err="1" smtClean="0"/>
              <a:t>Adaptivity</a:t>
            </a:r>
            <a:endParaRPr lang="en-US" sz="2200" dirty="0" smtClean="0"/>
          </a:p>
          <a:p>
            <a:pPr lvl="1"/>
            <a:r>
              <a:rPr lang="en-US" sz="2200" dirty="0" smtClean="0"/>
              <a:t>Oblivious or Adaptive?  Local or Global knowledge?</a:t>
            </a:r>
          </a:p>
          <a:p>
            <a:pPr lvl="1"/>
            <a:r>
              <a:rPr lang="en-US" sz="2200" dirty="0" smtClean="0"/>
              <a:t>Minimal or non-minimal?</a:t>
            </a:r>
          </a:p>
          <a:p>
            <a:r>
              <a:rPr lang="en-US" sz="2200" dirty="0" smtClean="0"/>
              <a:t>Implementation</a:t>
            </a:r>
          </a:p>
          <a:p>
            <a:pPr lvl="1"/>
            <a:r>
              <a:rPr lang="en-US" sz="2200" dirty="0" smtClean="0"/>
              <a:t>Source or node routing?</a:t>
            </a:r>
          </a:p>
          <a:p>
            <a:pPr lvl="1"/>
            <a:r>
              <a:rPr lang="en-US" sz="2200" dirty="0" smtClean="0"/>
              <a:t>Table or circuit?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3126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1969"/>
            <a:ext cx="8229600" cy="2085031"/>
          </a:xfrm>
        </p:spPr>
        <p:txBody>
          <a:bodyPr>
            <a:normAutofit/>
          </a:bodyPr>
          <a:lstStyle/>
          <a:p>
            <a:r>
              <a:rPr lang="en-US" dirty="0" smtClean="0"/>
              <a:t>Each packet is occupying a link and waiting for a link</a:t>
            </a:r>
          </a:p>
          <a:p>
            <a:r>
              <a:rPr lang="en-US" dirty="0" smtClean="0"/>
              <a:t>Without routing restrictions, a </a:t>
            </a:r>
            <a:r>
              <a:rPr lang="en-US" b="1" dirty="0" smtClean="0">
                <a:solidFill>
                  <a:srgbClr val="FF0000"/>
                </a:solidFill>
              </a:rPr>
              <a:t>resource cycle</a:t>
            </a:r>
            <a:r>
              <a:rPr lang="en-US" dirty="0" smtClean="0"/>
              <a:t> can occur</a:t>
            </a:r>
          </a:p>
          <a:p>
            <a:pPr lvl="1"/>
            <a:r>
              <a:rPr lang="en-US" dirty="0" smtClean="0"/>
              <a:t>Leads to deadlock</a:t>
            </a:r>
          </a:p>
        </p:txBody>
      </p:sp>
      <p:sp>
        <p:nvSpPr>
          <p:cNvPr id="4" name="Oval 3"/>
          <p:cNvSpPr/>
          <p:nvPr/>
        </p:nvSpPr>
        <p:spPr>
          <a:xfrm>
            <a:off x="3296110" y="16101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29710" y="16101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96110" y="30579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29710" y="30579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81910" y="191496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 rot="5400000">
            <a:off x="3219910" y="2638860"/>
            <a:ext cx="8382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53113" y="2639257"/>
            <a:ext cx="83899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7" idx="2"/>
          </p:cNvCxnSpPr>
          <p:nvPr/>
        </p:nvCxnSpPr>
        <p:spPr>
          <a:xfrm>
            <a:off x="3981910" y="336276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Bent Arrow 20"/>
          <p:cNvSpPr/>
          <p:nvPr/>
        </p:nvSpPr>
        <p:spPr>
          <a:xfrm rot="16200000">
            <a:off x="3315558" y="1590712"/>
            <a:ext cx="2133599" cy="2782093"/>
          </a:xfrm>
          <a:prstGeom prst="bentArrow">
            <a:avLst>
              <a:gd name="adj1" fmla="val 3589"/>
              <a:gd name="adj2" fmla="val 8222"/>
              <a:gd name="adj3" fmla="val 10766"/>
              <a:gd name="adj4" fmla="val 1919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>
            <a:off x="2915110" y="1152960"/>
            <a:ext cx="2856706" cy="2211388"/>
          </a:xfrm>
          <a:prstGeom prst="bentArrow">
            <a:avLst>
              <a:gd name="adj1" fmla="val 3313"/>
              <a:gd name="adj2" fmla="val 6904"/>
              <a:gd name="adj3" fmla="val 9816"/>
              <a:gd name="adj4" fmla="val 2069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5400000">
            <a:off x="4077160" y="1019610"/>
            <a:ext cx="1905794" cy="2780506"/>
          </a:xfrm>
          <a:prstGeom prst="bentArrow">
            <a:avLst>
              <a:gd name="adj1" fmla="val 4476"/>
              <a:gd name="adj2" fmla="val 6887"/>
              <a:gd name="adj3" fmla="val 8096"/>
              <a:gd name="adj4" fmla="val 289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3639804" y="1840349"/>
            <a:ext cx="2895600" cy="2132010"/>
          </a:xfrm>
          <a:prstGeom prst="bentArrow">
            <a:avLst>
              <a:gd name="adj1" fmla="val 4759"/>
              <a:gd name="adj2" fmla="val 6987"/>
              <a:gd name="adj3" fmla="val 10211"/>
              <a:gd name="adj4" fmla="val 22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5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Routing Algorithms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All messages from </a:t>
            </a:r>
            <a:r>
              <a:rPr lang="en-US" i="1" dirty="0" smtClean="0"/>
              <a:t>Source </a:t>
            </a:r>
            <a:r>
              <a:rPr lang="en-US" dirty="0" smtClean="0"/>
              <a:t>to </a:t>
            </a:r>
            <a:r>
              <a:rPr lang="en-US" i="1" dirty="0" smtClean="0"/>
              <a:t>Destination </a:t>
            </a:r>
            <a:r>
              <a:rPr lang="en-US" dirty="0" smtClean="0"/>
              <a:t>traverse the same path</a:t>
            </a:r>
          </a:p>
          <a:p>
            <a:r>
              <a:rPr lang="en-US" dirty="0" smtClean="0"/>
              <a:t>Common example: Dimension Order Routing (DOR)</a:t>
            </a:r>
          </a:p>
          <a:p>
            <a:pPr lvl="1"/>
            <a:r>
              <a:rPr lang="en-US" dirty="0" smtClean="0"/>
              <a:t>Message traverses network dimension by dimension </a:t>
            </a:r>
          </a:p>
          <a:p>
            <a:pPr lvl="1"/>
            <a:r>
              <a:rPr lang="en-US" dirty="0" smtClean="0"/>
              <a:t>Aka XY routing</a:t>
            </a:r>
          </a:p>
          <a:p>
            <a:endParaRPr lang="en-US" dirty="0" smtClean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Eliminates any path diversity provided by topology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Poor load balancing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Simple </a:t>
            </a:r>
            <a:r>
              <a:rPr lang="en-US" dirty="0" smtClean="0"/>
              <a:t>and inexpensive to implement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Deadlock-free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8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Order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err="1" smtClean="0"/>
              <a:t>a.k.a</a:t>
            </a:r>
            <a:r>
              <a:rPr lang="en-US" dirty="0" smtClean="0"/>
              <a:t> X-Y Routing</a:t>
            </a:r>
          </a:p>
          <a:p>
            <a:pPr lvl="1"/>
            <a:r>
              <a:rPr lang="en-US" dirty="0" smtClean="0"/>
              <a:t>Traverse network dimension by dimension</a:t>
            </a:r>
          </a:p>
          <a:p>
            <a:pPr lvl="1"/>
            <a:r>
              <a:rPr lang="en-US" dirty="0" smtClean="0"/>
              <a:t>Can only turn to Y dimension after finished X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6200000">
            <a:off x="2895600" y="2438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3810000" y="1676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16200000">
            <a:off x="4648200" y="1676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5562600" y="2438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9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Destination-Tag Routing: Butterfly Networks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0856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Destination address </a:t>
            </a:r>
          </a:p>
          <a:p>
            <a:pPr lvl="1"/>
            <a:r>
              <a:rPr lang="en-US" dirty="0" smtClean="0"/>
              <a:t>Interpreted as an </a:t>
            </a:r>
            <a:r>
              <a:rPr lang="en-US" dirty="0" err="1" smtClean="0"/>
              <a:t>n</a:t>
            </a:r>
            <a:r>
              <a:rPr lang="en-US" dirty="0" smtClean="0"/>
              <a:t>-digit radix-</a:t>
            </a:r>
            <a:r>
              <a:rPr lang="en-US" dirty="0" err="1" smtClean="0"/>
              <a:t>k</a:t>
            </a:r>
            <a:r>
              <a:rPr lang="en-US" dirty="0" smtClean="0"/>
              <a:t> number</a:t>
            </a:r>
          </a:p>
          <a:p>
            <a:pPr lvl="1"/>
            <a:r>
              <a:rPr lang="en-US" dirty="0" smtClean="0"/>
              <a:t>Directly routes packet</a:t>
            </a:r>
          </a:p>
          <a:p>
            <a:endParaRPr lang="en-US" dirty="0" smtClean="0"/>
          </a:p>
          <a:p>
            <a:r>
              <a:rPr lang="en-US" dirty="0" smtClean="0"/>
              <a:t>Each digit selects the output port at each step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>
            <a:stCxn id="14" idx="6"/>
          </p:cNvCxnSpPr>
          <p:nvPr/>
        </p:nvCxnSpPr>
        <p:spPr>
          <a:xfrm>
            <a:off x="5029200" y="197049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5" idx="1"/>
          </p:cNvCxnSpPr>
          <p:nvPr/>
        </p:nvCxnSpPr>
        <p:spPr>
          <a:xfrm flipV="1">
            <a:off x="5029200" y="22371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28848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29200" y="31515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9200" y="37992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40659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47136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029200" y="49803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104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035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10400" y="32643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19800" y="4178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39501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198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372100" y="288489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429250" y="378024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5410200" y="28467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10200" y="37230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838950" y="24467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838950" y="42374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010400" y="40659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0400" y="22752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001000" y="19704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01000" y="22371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001000" y="28848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001000" y="31515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001000" y="37992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01000" y="40659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001000" y="47136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01000" y="49803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3820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626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626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5626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32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532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532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532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5438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438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5438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5438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1" name="Straight Arrow Connector 80"/>
          <p:cNvCxnSpPr>
            <a:endCxn id="70" idx="1"/>
          </p:cNvCxnSpPr>
          <p:nvPr/>
        </p:nvCxnSpPr>
        <p:spPr>
          <a:xfrm flipV="1">
            <a:off x="5029200" y="3151590"/>
            <a:ext cx="533400" cy="18891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6" idx="1"/>
          </p:cNvCxnSpPr>
          <p:nvPr/>
        </p:nvCxnSpPr>
        <p:spPr>
          <a:xfrm rot="16200000" flipH="1">
            <a:off x="5429249" y="3780239"/>
            <a:ext cx="17145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1"/>
          </p:cNvCxnSpPr>
          <p:nvPr/>
        </p:nvCxnSpPr>
        <p:spPr>
          <a:xfrm rot="5400000" flipH="1" flipV="1">
            <a:off x="6877049" y="4199340"/>
            <a:ext cx="8001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67" idx="2"/>
          </p:cNvCxnSpPr>
          <p:nvPr/>
        </p:nvCxnSpPr>
        <p:spPr>
          <a:xfrm>
            <a:off x="8001000" y="4065990"/>
            <a:ext cx="381000" cy="1905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38800" y="1513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6553200" y="1513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20000" y="1513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3" name="TextBox 92"/>
          <p:cNvSpPr txBox="1"/>
          <p:nvPr/>
        </p:nvSpPr>
        <p:spPr>
          <a:xfrm>
            <a:off x="6167215" y="538016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2-ary 3-fly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745"/>
          </a:xfrm>
        </p:spPr>
        <p:txBody>
          <a:bodyPr/>
          <a:lstStyle/>
          <a:p>
            <a:r>
              <a:rPr lang="en-US" dirty="0" smtClean="0"/>
              <a:t>Destination-Tag Routing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022"/>
            <a:ext cx="4114800" cy="4792141"/>
          </a:xfrm>
        </p:spPr>
        <p:txBody>
          <a:bodyPr>
            <a:normAutofit/>
          </a:bodyPr>
          <a:lstStyle/>
          <a:p>
            <a:r>
              <a:rPr lang="en-US" dirty="0" smtClean="0"/>
              <a:t>Routing from 7 to 11</a:t>
            </a:r>
          </a:p>
          <a:p>
            <a:r>
              <a:rPr lang="en-US" dirty="0" smtClean="0"/>
              <a:t>11 = 1011</a:t>
            </a:r>
            <a:r>
              <a:rPr lang="en-US" baseline="-25000" dirty="0" smtClean="0"/>
              <a:t>2</a:t>
            </a:r>
            <a:r>
              <a:rPr lang="en-US" dirty="0" smtClean="0"/>
              <a:t> = 23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Source does not play role in routing</a:t>
            </a:r>
          </a:p>
          <a:p>
            <a:r>
              <a:rPr lang="en-US" dirty="0" smtClean="0"/>
              <a:t>Previous example</a:t>
            </a:r>
          </a:p>
          <a:p>
            <a:pPr lvl="1"/>
            <a:r>
              <a:rPr lang="en-US" dirty="0" smtClean="0"/>
              <a:t>To route from any node to 5 use ports:</a:t>
            </a:r>
          </a:p>
          <a:p>
            <a:pPr lvl="2"/>
            <a:r>
              <a:rPr lang="en-US" dirty="0" smtClean="0"/>
              <a:t>101</a:t>
            </a:r>
          </a:p>
          <a:p>
            <a:r>
              <a:rPr lang="en-US" dirty="0" smtClean="0"/>
              <a:t>This example</a:t>
            </a:r>
          </a:p>
          <a:p>
            <a:pPr lvl="1"/>
            <a:r>
              <a:rPr lang="en-US" dirty="0" smtClean="0"/>
              <a:t>To route to 11 use port 2 then 3</a:t>
            </a:r>
          </a:p>
          <a:p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4675525" y="1334022"/>
            <a:ext cx="4011275" cy="4148028"/>
            <a:chOff x="2354340" y="1387170"/>
            <a:chExt cx="4011275" cy="4148028"/>
          </a:xfrm>
        </p:grpSpPr>
        <p:sp>
          <p:nvSpPr>
            <p:cNvPr id="7" name="Oval 6"/>
            <p:cNvSpPr/>
            <p:nvPr/>
          </p:nvSpPr>
          <p:spPr>
            <a:xfrm>
              <a:off x="2354340" y="138717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354340" y="203715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54340" y="244899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354340" y="307629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7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354340" y="353349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8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54340" y="419481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354340" y="460665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54340" y="5222610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15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6745" y="1447470"/>
              <a:ext cx="457200" cy="8944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00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6745" y="2505690"/>
              <a:ext cx="457200" cy="875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01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6745" y="3533490"/>
              <a:ext cx="457200" cy="9094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02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6745" y="4606650"/>
              <a:ext cx="457200" cy="875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03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0800000">
              <a:off x="2660729" y="1541158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2659140" y="2181602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834909" y="1967522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836029" y="1748670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2663439" y="2599378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2661850" y="3239822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2837619" y="3025742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2838739" y="2806890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2660730" y="3707190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2659141" y="4347634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2834910" y="4133554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836030" y="3914702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2658019" y="4746330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656430" y="5386774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2832199" y="5172694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2833319" y="4953842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257977" y="1447470"/>
              <a:ext cx="457200" cy="8944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10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57977" y="2505690"/>
              <a:ext cx="457200" cy="875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11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57977" y="3533490"/>
              <a:ext cx="457200" cy="9094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12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57977" y="4606650"/>
              <a:ext cx="457200" cy="875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13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10800000">
              <a:off x="5716766" y="1542746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5715177" y="2183190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5720846" y="1969110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5721966" y="1750258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5699067" y="2600967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5697478" y="3241411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5703147" y="3027331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5704267" y="2808479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5716995" y="3708779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5715406" y="4349223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5721075" y="4135143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>
              <a:off x="5722195" y="3916291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5720158" y="4744742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5718569" y="5385186"/>
              <a:ext cx="38601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5724238" y="5171106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5725358" y="4952254"/>
              <a:ext cx="211838" cy="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060815" y="139495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060815" y="204493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060815" y="245677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6060815" y="308407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7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060815" y="354127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8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060815" y="420259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060815" y="461443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6060815" y="5230398"/>
              <a:ext cx="304800" cy="304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15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10800000">
              <a:off x="3503947" y="1543540"/>
              <a:ext cx="175403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3503946" y="1751850"/>
              <a:ext cx="1754030" cy="8475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3503948" y="1967522"/>
              <a:ext cx="1754028" cy="1739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V="1">
              <a:off x="3096108" y="2582871"/>
              <a:ext cx="2569708" cy="17540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3503945" y="2805302"/>
              <a:ext cx="175403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3503948" y="4136734"/>
              <a:ext cx="175403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0800000">
              <a:off x="3503948" y="5383598"/>
              <a:ext cx="175403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 flipV="1">
              <a:off x="3503950" y="1751850"/>
              <a:ext cx="1754027" cy="8459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503952" y="3028922"/>
              <a:ext cx="1754025" cy="8171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>
              <a:off x="3503946" y="3243000"/>
              <a:ext cx="1754030" cy="16684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 flipV="1">
              <a:off x="3503947" y="2037149"/>
              <a:ext cx="1754033" cy="16732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0800000" flipV="1">
              <a:off x="3503946" y="3076290"/>
              <a:ext cx="1754030" cy="8415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3503946" y="4346047"/>
              <a:ext cx="1754030" cy="82823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3101773" y="2586951"/>
              <a:ext cx="2558376" cy="17540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 flipV="1">
              <a:off x="3503946" y="3242999"/>
              <a:ext cx="1754030" cy="17124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 flipV="1">
              <a:off x="3503946" y="4346046"/>
              <a:ext cx="1754030" cy="8234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6165443" y="5482050"/>
            <a:ext cx="1274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4-ary 2-fly</a:t>
            </a:r>
            <a:endParaRPr lang="en-US" sz="2000" dirty="0"/>
          </a:p>
        </p:txBody>
      </p:sp>
      <p:cxnSp>
        <p:nvCxnSpPr>
          <p:cNvPr id="99" name="Straight Arrow Connector 98"/>
          <p:cNvCxnSpPr>
            <a:stCxn id="10" idx="6"/>
          </p:cNvCxnSpPr>
          <p:nvPr/>
        </p:nvCxnSpPr>
        <p:spPr>
          <a:xfrm>
            <a:off x="4980325" y="3175542"/>
            <a:ext cx="391437" cy="1113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5847819" y="2977784"/>
            <a:ext cx="1731342" cy="80735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65" idx="2"/>
          </p:cNvCxnSpPr>
          <p:nvPr/>
        </p:nvCxnSpPr>
        <p:spPr>
          <a:xfrm>
            <a:off x="8046542" y="4301850"/>
            <a:ext cx="335458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89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decisions are made without regard to network state</a:t>
            </a:r>
          </a:p>
          <a:p>
            <a:pPr lvl="1"/>
            <a:r>
              <a:rPr lang="en-US" dirty="0" smtClean="0"/>
              <a:t>Keeps algorithms simple</a:t>
            </a:r>
          </a:p>
          <a:p>
            <a:pPr lvl="1"/>
            <a:r>
              <a:rPr lang="en-US" dirty="0" smtClean="0"/>
              <a:t>Unable to adapt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Deterministic algorithms</a:t>
            </a:r>
            <a:r>
              <a:rPr lang="en-US" baseline="0" dirty="0" smtClean="0"/>
              <a:t> are a subset of oblivious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3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/>
          <a:lstStyle/>
          <a:p>
            <a:r>
              <a:rPr lang="en-US" dirty="0" smtClean="0"/>
              <a:t>Valiant’s Routing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63328"/>
            <a:ext cx="4572795" cy="5164242"/>
          </a:xfrm>
        </p:spPr>
        <p:txBody>
          <a:bodyPr>
            <a:normAutofit/>
          </a:bodyPr>
          <a:lstStyle/>
          <a:p>
            <a:r>
              <a:rPr lang="en-US" dirty="0" smtClean="0"/>
              <a:t>To 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Randomly choose intermediate node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’ and from </a:t>
            </a:r>
            <a:r>
              <a:rPr lang="en-US" dirty="0" err="1" smtClean="0"/>
              <a:t>d</a:t>
            </a:r>
            <a:r>
              <a:rPr lang="en-US" dirty="0" smtClean="0"/>
              <a:t>’ to </a:t>
            </a:r>
            <a:r>
              <a:rPr lang="en-US" dirty="0" err="1" smtClean="0"/>
              <a:t>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Randomizes any traffic pattern</a:t>
            </a:r>
          </a:p>
          <a:p>
            <a:pPr lvl="1"/>
            <a:r>
              <a:rPr lang="en-US" dirty="0" smtClean="0"/>
              <a:t>All patterns appear uniform random</a:t>
            </a:r>
          </a:p>
          <a:p>
            <a:pPr lvl="1"/>
            <a:r>
              <a:rPr lang="en-US" dirty="0" smtClean="0"/>
              <a:t>Balances network load</a:t>
            </a:r>
          </a:p>
          <a:p>
            <a:r>
              <a:rPr lang="en-US" dirty="0" smtClean="0"/>
              <a:t>Non-minimal</a:t>
            </a:r>
          </a:p>
          <a:p>
            <a:r>
              <a:rPr lang="en-US" dirty="0" smtClean="0"/>
              <a:t>Destroys locality</a:t>
            </a:r>
          </a:p>
        </p:txBody>
      </p:sp>
      <p:cxnSp>
        <p:nvCxnSpPr>
          <p:cNvPr id="4" name="Straight Connector 3"/>
          <p:cNvCxnSpPr>
            <a:endCxn id="15" idx="0"/>
          </p:cNvCxnSpPr>
          <p:nvPr/>
        </p:nvCxnSpPr>
        <p:spPr>
          <a:xfrm rot="5400000">
            <a:off x="72390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4"/>
            <a:endCxn id="18" idx="0"/>
          </p:cNvCxnSpPr>
          <p:nvPr/>
        </p:nvCxnSpPr>
        <p:spPr>
          <a:xfrm rot="5400000">
            <a:off x="72009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3" idx="4"/>
          </p:cNvCxnSpPr>
          <p:nvPr/>
        </p:nvCxnSpPr>
        <p:spPr>
          <a:xfrm rot="5400000">
            <a:off x="476250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55320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" idx="6"/>
            <a:endCxn id="18" idx="2"/>
          </p:cNvCxnSpPr>
          <p:nvPr/>
        </p:nvCxnSpPr>
        <p:spPr>
          <a:xfrm>
            <a:off x="655320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d</a:t>
            </a:r>
            <a:r>
              <a:rPr lang="en-US" sz="2000" dirty="0" smtClean="0">
                <a:solidFill>
                  <a:srgbClr val="000000"/>
                </a:solidFill>
              </a:rPr>
              <a:t>’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980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4038600"/>
            <a:ext cx="533400" cy="533401"/>
          </a:xfrm>
          <a:prstGeom prst="ellipse">
            <a:avLst/>
          </a:prstGeom>
          <a:solidFill>
            <a:srgbClr val="ED76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2" name="Straight Connector 21"/>
          <p:cNvCxnSpPr>
            <a:stCxn id="10" idx="4"/>
            <a:endCxn id="13" idx="0"/>
          </p:cNvCxnSpPr>
          <p:nvPr/>
        </p:nvCxnSpPr>
        <p:spPr>
          <a:xfrm rot="5400000">
            <a:off x="480060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  <a:endCxn id="14" idx="0"/>
          </p:cNvCxnSpPr>
          <p:nvPr/>
        </p:nvCxnSpPr>
        <p:spPr>
          <a:xfrm rot="5400000">
            <a:off x="60198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1" idx="2"/>
          </p:cNvCxnSpPr>
          <p:nvPr/>
        </p:nvCxnSpPr>
        <p:spPr>
          <a:xfrm>
            <a:off x="533400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6"/>
            <a:endCxn id="14" idx="2"/>
          </p:cNvCxnSpPr>
          <p:nvPr/>
        </p:nvCxnSpPr>
        <p:spPr>
          <a:xfrm>
            <a:off x="533400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6"/>
            <a:endCxn id="15" idx="2"/>
          </p:cNvCxnSpPr>
          <p:nvPr/>
        </p:nvCxnSpPr>
        <p:spPr>
          <a:xfrm>
            <a:off x="655320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4"/>
            <a:endCxn id="17" idx="0"/>
          </p:cNvCxnSpPr>
          <p:nvPr/>
        </p:nvCxnSpPr>
        <p:spPr>
          <a:xfrm rot="5400000">
            <a:off x="59817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0139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3820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34" idx="0"/>
          </p:cNvCxnSpPr>
          <p:nvPr/>
        </p:nvCxnSpPr>
        <p:spPr>
          <a:xfrm rot="5400000">
            <a:off x="845820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4" idx="4"/>
            <a:endCxn id="35" idx="0"/>
          </p:cNvCxnSpPr>
          <p:nvPr/>
        </p:nvCxnSpPr>
        <p:spPr>
          <a:xfrm rot="5400000">
            <a:off x="842010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77240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5" idx="2"/>
          </p:cNvCxnSpPr>
          <p:nvPr/>
        </p:nvCxnSpPr>
        <p:spPr>
          <a:xfrm>
            <a:off x="777240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45820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45820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endCxn id="34" idx="2"/>
          </p:cNvCxnSpPr>
          <p:nvPr/>
        </p:nvCxnSpPr>
        <p:spPr>
          <a:xfrm>
            <a:off x="777240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845740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50" idx="0"/>
          </p:cNvCxnSpPr>
          <p:nvPr/>
        </p:nvCxnSpPr>
        <p:spPr>
          <a:xfrm rot="5400000">
            <a:off x="72001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76170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9" idx="6"/>
            <a:endCxn id="50" idx="2"/>
          </p:cNvCxnSpPr>
          <p:nvPr/>
        </p:nvCxnSpPr>
        <p:spPr>
          <a:xfrm>
            <a:off x="655240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320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0190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382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endCxn id="49" idx="0"/>
          </p:cNvCxnSpPr>
          <p:nvPr/>
        </p:nvCxnSpPr>
        <p:spPr>
          <a:xfrm rot="5400000">
            <a:off x="59809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80060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>
            <a:endCxn id="55" idx="0"/>
          </p:cNvCxnSpPr>
          <p:nvPr/>
        </p:nvCxnSpPr>
        <p:spPr>
          <a:xfrm rot="5400000">
            <a:off x="841930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5" idx="2"/>
          </p:cNvCxnSpPr>
          <p:nvPr/>
        </p:nvCxnSpPr>
        <p:spPr>
          <a:xfrm>
            <a:off x="777160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45740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hape 56"/>
          <p:cNvCxnSpPr>
            <a:stCxn id="52" idx="6"/>
          </p:cNvCxnSpPr>
          <p:nvPr/>
        </p:nvCxnSpPr>
        <p:spPr>
          <a:xfrm flipV="1">
            <a:off x="5334000" y="2361407"/>
            <a:ext cx="950911" cy="3086892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1" idx="6"/>
            <a:endCxn id="18" idx="0"/>
          </p:cNvCxnSpPr>
          <p:nvPr/>
        </p:nvCxnSpPr>
        <p:spPr>
          <a:xfrm>
            <a:off x="6553200" y="2095502"/>
            <a:ext cx="9525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2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Valiant’s Algorithm: Indirect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Valiant’s can eliminate bottlenecks caused by certain traffic patterns</a:t>
            </a:r>
          </a:p>
          <a:p>
            <a:r>
              <a:rPr lang="en-US" dirty="0" smtClean="0"/>
              <a:t>Two-pass Valiant routing</a:t>
            </a:r>
          </a:p>
          <a:p>
            <a:pPr lvl="1"/>
            <a:r>
              <a:rPr lang="en-US" dirty="0" smtClean="0"/>
              <a:t>Equivalent to logically duplicating butterfly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9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  <a:p>
            <a:r>
              <a:rPr lang="en-US" dirty="0" smtClean="0"/>
              <a:t>Topology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Routing</a:t>
            </a:r>
          </a:p>
          <a:p>
            <a:r>
              <a:rPr lang="en-US" dirty="0" smtClean="0"/>
              <a:t>Flow Control</a:t>
            </a:r>
          </a:p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0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Valiant’s</a:t>
            </a:r>
            <a:r>
              <a:rPr lang="en-US" dirty="0" smtClean="0"/>
              <a:t>: Indirect Networks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2830" y="4656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Oval 7"/>
          <p:cNvSpPr/>
          <p:nvPr/>
        </p:nvSpPr>
        <p:spPr>
          <a:xfrm>
            <a:off x="372830" y="4198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Oval 8"/>
          <p:cNvSpPr/>
          <p:nvPr/>
        </p:nvSpPr>
        <p:spPr>
          <a:xfrm>
            <a:off x="372830" y="3741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" name="Oval 9"/>
          <p:cNvSpPr/>
          <p:nvPr/>
        </p:nvSpPr>
        <p:spPr>
          <a:xfrm>
            <a:off x="372830" y="32844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Oval 10"/>
          <p:cNvSpPr/>
          <p:nvPr/>
        </p:nvSpPr>
        <p:spPr>
          <a:xfrm>
            <a:off x="372830" y="28272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Oval 11"/>
          <p:cNvSpPr/>
          <p:nvPr/>
        </p:nvSpPr>
        <p:spPr>
          <a:xfrm>
            <a:off x="372830" y="2370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Oval 12"/>
          <p:cNvSpPr/>
          <p:nvPr/>
        </p:nvSpPr>
        <p:spPr>
          <a:xfrm>
            <a:off x="372830" y="1912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Oval 13"/>
          <p:cNvSpPr/>
          <p:nvPr/>
        </p:nvSpPr>
        <p:spPr>
          <a:xfrm>
            <a:off x="372830" y="1455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1030" y="1684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>
            <a:stCxn id="14" idx="6"/>
          </p:cNvCxnSpPr>
          <p:nvPr/>
        </p:nvCxnSpPr>
        <p:spPr>
          <a:xfrm>
            <a:off x="677630" y="160802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5" idx="1"/>
          </p:cNvCxnSpPr>
          <p:nvPr/>
        </p:nvCxnSpPr>
        <p:spPr>
          <a:xfrm flipV="1">
            <a:off x="677630" y="187472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7630" y="252241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7630" y="278911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7630" y="343681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7630" y="370352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7630" y="435121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7630" y="461791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68230" y="176042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58830" y="176042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68230" y="26732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58830" y="29018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68230" y="38162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58830" y="35876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68230" y="46544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58830" y="465443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020530" y="252242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1077680" y="341777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058630" y="248432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1058630" y="336062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2487380" y="208427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487380" y="387497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658830" y="370352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658830" y="191282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49430" y="160802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49430" y="187472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649430" y="252242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49430" y="278912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649430" y="343682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49430" y="370352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649430" y="435122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49430" y="461792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72830" y="1912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72830" y="2370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72830" y="28272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2830" y="32844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72830" y="3741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372830" y="4198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72830" y="4656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030430" y="4656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6" name="Oval 55"/>
          <p:cNvSpPr/>
          <p:nvPr/>
        </p:nvSpPr>
        <p:spPr>
          <a:xfrm>
            <a:off x="4030430" y="4198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7" name="Oval 56"/>
          <p:cNvSpPr/>
          <p:nvPr/>
        </p:nvSpPr>
        <p:spPr>
          <a:xfrm>
            <a:off x="4030430" y="3741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8" name="Oval 57"/>
          <p:cNvSpPr/>
          <p:nvPr/>
        </p:nvSpPr>
        <p:spPr>
          <a:xfrm>
            <a:off x="4030430" y="32844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9" name="Oval 58"/>
          <p:cNvSpPr/>
          <p:nvPr/>
        </p:nvSpPr>
        <p:spPr>
          <a:xfrm>
            <a:off x="4030430" y="28272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0" name="Oval 59"/>
          <p:cNvSpPr/>
          <p:nvPr/>
        </p:nvSpPr>
        <p:spPr>
          <a:xfrm>
            <a:off x="4030430" y="2370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1" name="Oval 60"/>
          <p:cNvSpPr/>
          <p:nvPr/>
        </p:nvSpPr>
        <p:spPr>
          <a:xfrm>
            <a:off x="4030430" y="1912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2" name="Oval 61"/>
          <p:cNvSpPr/>
          <p:nvPr/>
        </p:nvSpPr>
        <p:spPr>
          <a:xfrm>
            <a:off x="4030430" y="1455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4030430" y="1912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030430" y="2370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030430" y="28272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030430" y="32844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030430" y="37416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030430" y="41988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4030430" y="465602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11030" y="25986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11030" y="35130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11030" y="4351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01630" y="1684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01630" y="25986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201630" y="35130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01630" y="4351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192230" y="1684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92230" y="25986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192230" y="35130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192230" y="435122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1" name="Straight Arrow Connector 80"/>
          <p:cNvCxnSpPr>
            <a:endCxn id="70" idx="1"/>
          </p:cNvCxnSpPr>
          <p:nvPr/>
        </p:nvCxnSpPr>
        <p:spPr>
          <a:xfrm flipV="1">
            <a:off x="677630" y="2789120"/>
            <a:ext cx="533400" cy="18891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6" idx="1"/>
          </p:cNvCxnSpPr>
          <p:nvPr/>
        </p:nvCxnSpPr>
        <p:spPr>
          <a:xfrm rot="16200000" flipH="1">
            <a:off x="1077679" y="3417769"/>
            <a:ext cx="17145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1"/>
          </p:cNvCxnSpPr>
          <p:nvPr/>
        </p:nvCxnSpPr>
        <p:spPr>
          <a:xfrm rot="5400000" flipH="1" flipV="1">
            <a:off x="2525479" y="3836870"/>
            <a:ext cx="8001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67" idx="2"/>
          </p:cNvCxnSpPr>
          <p:nvPr/>
        </p:nvCxnSpPr>
        <p:spPr>
          <a:xfrm>
            <a:off x="3649430" y="3703520"/>
            <a:ext cx="381000" cy="1905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4923844" y="4667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0" name="Oval 89"/>
          <p:cNvSpPr/>
          <p:nvPr/>
        </p:nvSpPr>
        <p:spPr>
          <a:xfrm>
            <a:off x="4923844" y="4210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1" name="Oval 90"/>
          <p:cNvSpPr/>
          <p:nvPr/>
        </p:nvSpPr>
        <p:spPr>
          <a:xfrm>
            <a:off x="4923844" y="3752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2" name="Oval 91"/>
          <p:cNvSpPr/>
          <p:nvPr/>
        </p:nvSpPr>
        <p:spPr>
          <a:xfrm>
            <a:off x="4923844" y="32957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3" name="Oval 92"/>
          <p:cNvSpPr/>
          <p:nvPr/>
        </p:nvSpPr>
        <p:spPr>
          <a:xfrm>
            <a:off x="4923844" y="28385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4" name="Oval 93"/>
          <p:cNvSpPr/>
          <p:nvPr/>
        </p:nvSpPr>
        <p:spPr>
          <a:xfrm>
            <a:off x="4923844" y="2381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5" name="Oval 94"/>
          <p:cNvSpPr/>
          <p:nvPr/>
        </p:nvSpPr>
        <p:spPr>
          <a:xfrm>
            <a:off x="4923844" y="1924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6" name="Oval 95"/>
          <p:cNvSpPr/>
          <p:nvPr/>
        </p:nvSpPr>
        <p:spPr>
          <a:xfrm>
            <a:off x="4923844" y="1466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762044" y="1695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8" name="Straight Connector 97"/>
          <p:cNvCxnSpPr>
            <a:stCxn id="96" idx="6"/>
          </p:cNvCxnSpPr>
          <p:nvPr/>
        </p:nvCxnSpPr>
        <p:spPr>
          <a:xfrm>
            <a:off x="5228644" y="1619318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7" idx="1"/>
          </p:cNvCxnSpPr>
          <p:nvPr/>
        </p:nvCxnSpPr>
        <p:spPr>
          <a:xfrm flipV="1">
            <a:off x="5228644" y="1886018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8644" y="2533717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5228644" y="2800417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228644" y="3448117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228644" y="3714818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228644" y="4362517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228644" y="4629217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219244" y="1771718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209844" y="1771718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219244" y="26845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09844" y="29131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219244" y="38275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209844" y="35989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19244" y="46657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209844" y="46657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5571544" y="2533718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5628694" y="3429068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 flipH="1" flipV="1">
            <a:off x="5609644" y="2495618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5609644" y="3371918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7038394" y="2095568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 flipH="1">
            <a:off x="7038394" y="3886268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7209844" y="3714818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209844" y="1924118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8200444" y="1619318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8200444" y="1886018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200444" y="2533718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8200444" y="2800418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8200444" y="3448118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8200444" y="3714818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8200444" y="4362518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00444" y="4629218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4923844" y="1924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23844" y="2381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4923844" y="28385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923844" y="32957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4923844" y="3752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4923844" y="4210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4923844" y="4667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8581444" y="4667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8" name="Oval 137"/>
          <p:cNvSpPr/>
          <p:nvPr/>
        </p:nvSpPr>
        <p:spPr>
          <a:xfrm>
            <a:off x="8581444" y="4210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9" name="Oval 138"/>
          <p:cNvSpPr/>
          <p:nvPr/>
        </p:nvSpPr>
        <p:spPr>
          <a:xfrm>
            <a:off x="8581444" y="3752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0" name="Oval 139"/>
          <p:cNvSpPr/>
          <p:nvPr/>
        </p:nvSpPr>
        <p:spPr>
          <a:xfrm>
            <a:off x="8581444" y="32957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1" name="Oval 140"/>
          <p:cNvSpPr/>
          <p:nvPr/>
        </p:nvSpPr>
        <p:spPr>
          <a:xfrm>
            <a:off x="8581444" y="28385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2" name="Oval 141"/>
          <p:cNvSpPr/>
          <p:nvPr/>
        </p:nvSpPr>
        <p:spPr>
          <a:xfrm>
            <a:off x="8581444" y="2381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3" name="Oval 142"/>
          <p:cNvSpPr/>
          <p:nvPr/>
        </p:nvSpPr>
        <p:spPr>
          <a:xfrm>
            <a:off x="8581444" y="1924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4" name="Oval 143"/>
          <p:cNvSpPr/>
          <p:nvPr/>
        </p:nvSpPr>
        <p:spPr>
          <a:xfrm>
            <a:off x="8581444" y="1466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8581444" y="1924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8581444" y="2381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8581444" y="28385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8581444" y="32957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581444" y="37529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8581444" y="42101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581444" y="4667318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762044" y="26099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762044" y="35243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762044" y="4362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752644" y="1695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752644" y="26099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752644" y="35243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752644" y="4362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743244" y="1695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743244" y="26099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743244" y="35243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743244" y="4362518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3" name="Straight Arrow Connector 162"/>
          <p:cNvCxnSpPr>
            <a:endCxn id="152" idx="1"/>
          </p:cNvCxnSpPr>
          <p:nvPr/>
        </p:nvCxnSpPr>
        <p:spPr>
          <a:xfrm flipV="1">
            <a:off x="5228644" y="2800418"/>
            <a:ext cx="533400" cy="18891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8" idx="1"/>
          </p:cNvCxnSpPr>
          <p:nvPr/>
        </p:nvCxnSpPr>
        <p:spPr>
          <a:xfrm rot="16200000" flipH="1">
            <a:off x="5628693" y="3429067"/>
            <a:ext cx="17145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161" idx="1"/>
          </p:cNvCxnSpPr>
          <p:nvPr/>
        </p:nvCxnSpPr>
        <p:spPr>
          <a:xfrm rot="5400000" flipH="1" flipV="1">
            <a:off x="7076493" y="3848168"/>
            <a:ext cx="8001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61" idx="3"/>
            <a:endCxn id="148" idx="2"/>
          </p:cNvCxnSpPr>
          <p:nvPr/>
        </p:nvCxnSpPr>
        <p:spPr>
          <a:xfrm flipV="1">
            <a:off x="8200444" y="3448118"/>
            <a:ext cx="381000" cy="2667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49" idx="6"/>
            <a:endCxn id="70" idx="1"/>
          </p:cNvCxnSpPr>
          <p:nvPr/>
        </p:nvCxnSpPr>
        <p:spPr>
          <a:xfrm>
            <a:off x="677630" y="2522420"/>
            <a:ext cx="533400" cy="26670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1707393" y="2822302"/>
            <a:ext cx="533402" cy="1697038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2658831" y="4671740"/>
            <a:ext cx="5334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endCxn id="69" idx="2"/>
          </p:cNvCxnSpPr>
          <p:nvPr/>
        </p:nvCxnSpPr>
        <p:spPr>
          <a:xfrm>
            <a:off x="3649430" y="4607119"/>
            <a:ext cx="381000" cy="20130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381000" y="5289176"/>
            <a:ext cx="28878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 sends to 7</a:t>
            </a:r>
          </a:p>
          <a:p>
            <a:r>
              <a:rPr lang="en-US" sz="2200" dirty="0" smtClean="0"/>
              <a:t>3 sends to 5</a:t>
            </a:r>
          </a:p>
          <a:p>
            <a:r>
              <a:rPr lang="en-US" sz="2200" dirty="0" smtClean="0"/>
              <a:t>Bottleneck link from 01</a:t>
            </a:r>
            <a:endParaRPr lang="en-US" sz="2200" dirty="0"/>
          </a:p>
        </p:txBody>
      </p:sp>
      <p:sp>
        <p:nvSpPr>
          <p:cNvPr id="210" name="TextBox 209"/>
          <p:cNvSpPr txBox="1"/>
          <p:nvPr/>
        </p:nvSpPr>
        <p:spPr>
          <a:xfrm>
            <a:off x="4359740" y="5156021"/>
            <a:ext cx="47445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With Valiant:</a:t>
            </a:r>
          </a:p>
          <a:p>
            <a:r>
              <a:rPr lang="en-US" sz="2200" dirty="0" smtClean="0"/>
              <a:t>2 routes to intermediate node 0 then to 7</a:t>
            </a:r>
          </a:p>
          <a:p>
            <a:r>
              <a:rPr lang="en-US" sz="2200" dirty="0" smtClean="0"/>
              <a:t>3 routes to intermediate node 4 then to 5</a:t>
            </a:r>
          </a:p>
          <a:p>
            <a:r>
              <a:rPr lang="en-US" sz="2200" dirty="0" smtClean="0"/>
              <a:t>Distributes traffic</a:t>
            </a:r>
            <a:endParaRPr lang="en-US" sz="2200" dirty="0"/>
          </a:p>
        </p:txBody>
      </p:sp>
      <p:cxnSp>
        <p:nvCxnSpPr>
          <p:cNvPr id="212" name="Straight Arrow Connector 211"/>
          <p:cNvCxnSpPr>
            <a:endCxn id="153" idx="1"/>
          </p:cNvCxnSpPr>
          <p:nvPr/>
        </p:nvCxnSpPr>
        <p:spPr>
          <a:xfrm>
            <a:off x="5228644" y="3484630"/>
            <a:ext cx="533400" cy="23018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6219242" y="3790225"/>
            <a:ext cx="533400" cy="38893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7248689" y="3604230"/>
            <a:ext cx="533400" cy="38893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endCxn id="149" idx="2"/>
          </p:cNvCxnSpPr>
          <p:nvPr/>
        </p:nvCxnSpPr>
        <p:spPr>
          <a:xfrm>
            <a:off x="8200444" y="3695371"/>
            <a:ext cx="381000" cy="20994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5241795" y="2506701"/>
            <a:ext cx="533400" cy="26670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6219244" y="2695831"/>
            <a:ext cx="5334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endCxn id="159" idx="1"/>
          </p:cNvCxnSpPr>
          <p:nvPr/>
        </p:nvCxnSpPr>
        <p:spPr>
          <a:xfrm flipV="1">
            <a:off x="7209842" y="1886018"/>
            <a:ext cx="533402" cy="90310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endCxn id="144" idx="2"/>
          </p:cNvCxnSpPr>
          <p:nvPr/>
        </p:nvCxnSpPr>
        <p:spPr>
          <a:xfrm flipV="1">
            <a:off x="8200444" y="1619318"/>
            <a:ext cx="381000" cy="16604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5228644" y="1613717"/>
            <a:ext cx="533400" cy="266700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6219244" y="1946130"/>
            <a:ext cx="533400" cy="1654388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endCxn id="162" idx="1"/>
          </p:cNvCxnSpPr>
          <p:nvPr/>
        </p:nvCxnSpPr>
        <p:spPr>
          <a:xfrm>
            <a:off x="7209844" y="3638618"/>
            <a:ext cx="533400" cy="914400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151" idx="2"/>
          </p:cNvCxnSpPr>
          <p:nvPr/>
        </p:nvCxnSpPr>
        <p:spPr>
          <a:xfrm>
            <a:off x="8200444" y="4579820"/>
            <a:ext cx="381000" cy="239898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28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/>
          <a:lstStyle/>
          <a:p>
            <a:r>
              <a:rPr lang="en-US" dirty="0" smtClean="0"/>
              <a:t>Minimal 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49" y="1417638"/>
            <a:ext cx="4704481" cy="4938712"/>
          </a:xfrm>
        </p:spPr>
        <p:txBody>
          <a:bodyPr>
            <a:normAutofit/>
          </a:bodyPr>
          <a:lstStyle/>
          <a:p>
            <a:r>
              <a:rPr lang="en-US" dirty="0" smtClean="0"/>
              <a:t>Valiant’s: Load balancing but significant increase in hop count</a:t>
            </a:r>
          </a:p>
          <a:p>
            <a:endParaRPr lang="en-US" dirty="0" smtClean="0"/>
          </a:p>
          <a:p>
            <a:r>
              <a:rPr lang="en-US" dirty="0" smtClean="0"/>
              <a:t>Minimal Oblivious: some load balancing, but use shortest paths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’ must lie within min quadrant</a:t>
            </a:r>
          </a:p>
          <a:p>
            <a:pPr lvl="1"/>
            <a:r>
              <a:rPr lang="en-US" dirty="0" smtClean="0"/>
              <a:t>6 options for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Only 3 different paths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719343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  <a:endCxn id="16" idx="0"/>
          </p:cNvCxnSpPr>
          <p:nvPr/>
        </p:nvCxnSpPr>
        <p:spPr>
          <a:xfrm rot="5400000">
            <a:off x="715533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471693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50763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  <a:endCxn id="16" idx="2"/>
          </p:cNvCxnSpPr>
          <p:nvPr/>
        </p:nvCxnSpPr>
        <p:spPr>
          <a:xfrm>
            <a:off x="650763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8843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5503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7423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5503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7423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9343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423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93430" y="4038600"/>
            <a:ext cx="533400" cy="533401"/>
          </a:xfrm>
          <a:prstGeom prst="ellipse">
            <a:avLst/>
          </a:prstGeom>
          <a:solidFill>
            <a:srgbClr val="ED76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475503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597423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528843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528843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650763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593613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5582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9263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841263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837453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2683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772683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41263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41263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772683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41183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715453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71613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650683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8763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97343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9263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593533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75503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837373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772603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41183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26430" y="3854448"/>
            <a:ext cx="3429000" cy="208915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hape 50"/>
          <p:cNvCxnSpPr>
            <a:stCxn id="40" idx="0"/>
          </p:cNvCxnSpPr>
          <p:nvPr/>
        </p:nvCxnSpPr>
        <p:spPr>
          <a:xfrm rot="5400000" flipH="1" flipV="1">
            <a:off x="5669828" y="3658792"/>
            <a:ext cx="874709" cy="2170905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40" idx="6"/>
            <a:endCxn id="16" idx="4"/>
          </p:cNvCxnSpPr>
          <p:nvPr/>
        </p:nvCxnSpPr>
        <p:spPr>
          <a:xfrm flipV="1">
            <a:off x="5288430" y="4572001"/>
            <a:ext cx="2171700" cy="876298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40" idx="6"/>
          </p:cNvCxnSpPr>
          <p:nvPr/>
        </p:nvCxnSpPr>
        <p:spPr>
          <a:xfrm flipV="1">
            <a:off x="5288430" y="4306890"/>
            <a:ext cx="953295" cy="1141409"/>
          </a:xfrm>
          <a:prstGeom prst="bentConnector2">
            <a:avLst/>
          </a:prstGeom>
          <a:ln w="317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6" idx="2"/>
          </p:cNvCxnSpPr>
          <p:nvPr/>
        </p:nvCxnSpPr>
        <p:spPr>
          <a:xfrm>
            <a:off x="6241725" y="4303712"/>
            <a:ext cx="951705" cy="158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01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Oblivious Routing on Fat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634066"/>
            <a:ext cx="416391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 labels (</a:t>
            </a:r>
            <a:r>
              <a:rPr lang="en-US" dirty="0" err="1" smtClean="0"/>
              <a:t>addr</a:t>
            </a:r>
            <a:r>
              <a:rPr lang="en-US" dirty="0" smtClean="0"/>
              <a:t> template)</a:t>
            </a:r>
          </a:p>
          <a:p>
            <a:pPr lvl="1"/>
            <a:r>
              <a:rPr lang="en-US" dirty="0" smtClean="0"/>
              <a:t>All nodes reachable from left terminals</a:t>
            </a:r>
          </a:p>
          <a:p>
            <a:r>
              <a:rPr lang="en-US" dirty="0" smtClean="0"/>
              <a:t>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Randomly selected, nearest common ancestor </a:t>
            </a:r>
            <a:r>
              <a:rPr lang="en-US" dirty="0" err="1" smtClean="0"/>
              <a:t>x</a:t>
            </a:r>
            <a:r>
              <a:rPr lang="en-US" dirty="0" smtClean="0"/>
              <a:t> of 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Route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x</a:t>
            </a:r>
            <a:r>
              <a:rPr lang="en-US" dirty="0" smtClean="0"/>
              <a:t> then </a:t>
            </a:r>
            <a:r>
              <a:rPr lang="en-US" dirty="0" err="1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 err="1" smtClean="0"/>
              <a:t>s</a:t>
            </a:r>
            <a:r>
              <a:rPr lang="en-US" dirty="0" smtClean="0"/>
              <a:t> = 1, </a:t>
            </a:r>
            <a:r>
              <a:rPr lang="en-US" dirty="0" err="1" smtClean="0"/>
              <a:t>d</a:t>
            </a:r>
            <a:r>
              <a:rPr lang="en-US" dirty="0" smtClean="0"/>
              <a:t> = 6</a:t>
            </a:r>
          </a:p>
          <a:p>
            <a:r>
              <a:rPr lang="en-US" dirty="0" smtClean="0"/>
              <a:t>Construct route incrementally</a:t>
            </a:r>
          </a:p>
          <a:p>
            <a:pPr lvl="1"/>
            <a:r>
              <a:rPr lang="en-US" dirty="0" smtClean="0"/>
              <a:t>Randomly select output port</a:t>
            </a:r>
          </a:p>
          <a:p>
            <a:pPr lvl="1"/>
            <a:r>
              <a:rPr lang="en-US" dirty="0" smtClean="0"/>
              <a:t>Until </a:t>
            </a:r>
            <a:r>
              <a:rPr lang="en-US" dirty="0" err="1" smtClean="0"/>
              <a:t>addr</a:t>
            </a:r>
            <a:r>
              <a:rPr lang="en-US" dirty="0" smtClean="0"/>
              <a:t> template matches </a:t>
            </a:r>
            <a:r>
              <a:rPr lang="en-US" dirty="0" err="1" smtClean="0"/>
              <a:t>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5512" y="13033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65512" y="15904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5512" y="19342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65512" y="22213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65512" y="25764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65512" y="28635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65512" y="31960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5512" y="34944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5512" y="383011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65512" y="412855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9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65512" y="44836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65512" y="47707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65512" y="51145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265512" y="54130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265512" y="57681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65512" y="606661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78202" y="133735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94112" y="1417637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88487" y="1703786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883827" y="196825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499737" y="2048537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4112" y="2334686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878112" y="260406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94022" y="268433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88397" y="297048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883737" y="322362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499647" y="330389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94022" y="359004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72487" y="38577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488397" y="393797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82772" y="422412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866862" y="451128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482772" y="459155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77147" y="487770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861237" y="515352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477147" y="523379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71522" y="551994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855612" y="58071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471522" y="588737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65897" y="617352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97232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>
            <a:stCxn id="30" idx="3"/>
          </p:cNvCxnSpPr>
          <p:nvPr/>
        </p:nvCxnSpPr>
        <p:spPr>
          <a:xfrm>
            <a:off x="5488068" y="1561056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3"/>
          </p:cNvCxnSpPr>
          <p:nvPr/>
        </p:nvCxnSpPr>
        <p:spPr>
          <a:xfrm flipV="1">
            <a:off x="5493693" y="2050125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002857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5493693" y="2823879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499318" y="3312948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179507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0XXX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85132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0XXX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607098" y="1819038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6403014" y="2259834"/>
            <a:ext cx="997452" cy="578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612723" y="3312948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6375883" y="2286966"/>
            <a:ext cx="1040465" cy="566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974642" y="42600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65478" y="4117270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471103" y="4606339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980267" y="54926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5471103" y="5380093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476728" y="5869162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7156917" y="42600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1XXX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162542" y="54926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1XXX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6584508" y="4375252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6380424" y="4816048"/>
            <a:ext cx="997452" cy="578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90133" y="5869162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6353293" y="4843180"/>
            <a:ext cx="1040465" cy="566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375066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375066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352386" y="42875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C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352386" y="552153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D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7794998" y="1784754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797032" y="3045989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766693" y="4593147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774352" y="5867574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 flipH="1" flipV="1">
            <a:off x="6916614" y="2898707"/>
            <a:ext cx="2308621" cy="608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8" idx="3"/>
          </p:cNvCxnSpPr>
          <p:nvPr/>
        </p:nvCxnSpPr>
        <p:spPr>
          <a:xfrm flipV="1">
            <a:off x="7772408" y="3312949"/>
            <a:ext cx="600623" cy="24034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6917573" y="2930005"/>
            <a:ext cx="2308623" cy="545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V="1">
            <a:off x="6870532" y="4159784"/>
            <a:ext cx="2418018" cy="545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499737" y="1692654"/>
            <a:ext cx="391437" cy="1113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482353" y="1555490"/>
            <a:ext cx="492289" cy="23085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620932" y="1797682"/>
            <a:ext cx="547235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65" idx="3"/>
          </p:cNvCxnSpPr>
          <p:nvPr/>
        </p:nvCxnSpPr>
        <p:spPr>
          <a:xfrm rot="5400000">
            <a:off x="6341096" y="2321754"/>
            <a:ext cx="1110039" cy="566784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43" idx="3"/>
          </p:cNvCxnSpPr>
          <p:nvPr/>
        </p:nvCxnSpPr>
        <p:spPr>
          <a:xfrm rot="10800000" flipV="1">
            <a:off x="5493603" y="3314536"/>
            <a:ext cx="486666" cy="13278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4465898" y="3303899"/>
            <a:ext cx="412215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4499737" y="1705374"/>
            <a:ext cx="391437" cy="11132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5482353" y="1561056"/>
            <a:ext cx="492289" cy="238214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H="1">
            <a:off x="6392514" y="2270335"/>
            <a:ext cx="995863" cy="555444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10800000" flipV="1">
            <a:off x="6607098" y="3312950"/>
            <a:ext cx="583660" cy="1586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0800000" flipV="1">
            <a:off x="5465478" y="3312948"/>
            <a:ext cx="509164" cy="153988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20" idx="6"/>
          </p:cNvCxnSpPr>
          <p:nvPr/>
        </p:nvCxnSpPr>
        <p:spPr>
          <a:xfrm rot="10800000">
            <a:off x="4494112" y="3310338"/>
            <a:ext cx="397062" cy="2610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18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Oblivious Routing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Valiant’s and Minimal Adaptive</a:t>
            </a:r>
          </a:p>
          <a:p>
            <a:pPr lvl="1"/>
            <a:r>
              <a:rPr lang="en-CA" dirty="0" smtClean="0"/>
              <a:t>Deadlock free</a:t>
            </a:r>
          </a:p>
          <a:p>
            <a:pPr lvl="2"/>
            <a:r>
              <a:rPr lang="en-CA" dirty="0" smtClean="0"/>
              <a:t>When used in conjunction with X-Y routing</a:t>
            </a:r>
          </a:p>
          <a:p>
            <a:endParaRPr lang="en-CA" dirty="0" smtClean="0"/>
          </a:p>
          <a:p>
            <a:r>
              <a:rPr lang="en-CA" dirty="0" smtClean="0"/>
              <a:t>Randomly choose between X-Y and Y-X routes</a:t>
            </a:r>
          </a:p>
          <a:p>
            <a:pPr lvl="1"/>
            <a:r>
              <a:rPr lang="en-CA" dirty="0" smtClean="0"/>
              <a:t>Oblivious but not deadlock free!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253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Exploits path diversity</a:t>
            </a:r>
          </a:p>
          <a:p>
            <a:r>
              <a:rPr lang="en-US" dirty="0" smtClean="0"/>
              <a:t>Uses network state to make routing decisions</a:t>
            </a:r>
          </a:p>
          <a:p>
            <a:pPr lvl="1"/>
            <a:r>
              <a:rPr lang="en-US" dirty="0" smtClean="0"/>
              <a:t>Buffer occupancies often used</a:t>
            </a:r>
          </a:p>
          <a:p>
            <a:pPr lvl="1"/>
            <a:r>
              <a:rPr lang="en-US" dirty="0" smtClean="0"/>
              <a:t>Coupled with flow control mechanism</a:t>
            </a:r>
          </a:p>
          <a:p>
            <a:endParaRPr lang="en-US" dirty="0" smtClean="0"/>
          </a:p>
          <a:p>
            <a:r>
              <a:rPr lang="en-US" dirty="0" smtClean="0"/>
              <a:t>Local information readily available</a:t>
            </a:r>
          </a:p>
          <a:p>
            <a:pPr lvl="1"/>
            <a:r>
              <a:rPr lang="en-US" dirty="0" smtClean="0"/>
              <a:t>Global information more costly to obtain</a:t>
            </a:r>
          </a:p>
          <a:p>
            <a:pPr lvl="1"/>
            <a:r>
              <a:rPr lang="en-US" dirty="0" smtClean="0"/>
              <a:t>Network state can change rapidly</a:t>
            </a:r>
          </a:p>
          <a:p>
            <a:pPr lvl="1"/>
            <a:r>
              <a:rPr lang="en-US" dirty="0" smtClean="0"/>
              <a:t>Use of local information can lead to non-optimal choices</a:t>
            </a:r>
          </a:p>
          <a:p>
            <a:endParaRPr lang="en-US" dirty="0" smtClean="0"/>
          </a:p>
          <a:p>
            <a:r>
              <a:rPr lang="en-US" dirty="0" smtClean="0"/>
              <a:t>Can be minimal or non-minimal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2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6607"/>
            <a:ext cx="8229600" cy="563563"/>
          </a:xfrm>
        </p:spPr>
        <p:txBody>
          <a:bodyPr>
            <a:normAutofit/>
          </a:bodyPr>
          <a:lstStyle/>
          <a:p>
            <a:r>
              <a:rPr lang="en-US" dirty="0" smtClean="0"/>
              <a:t>Local info can result in sub-optimal choices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4572001" y="24003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4533901" y="35052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2095501" y="3505199"/>
            <a:ext cx="609599" cy="1588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3886200" y="1866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3886200" y="4076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40767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1600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1600201"/>
            <a:ext cx="533400" cy="533401"/>
          </a:xfrm>
          <a:prstGeom prst="ellipse">
            <a:avLst/>
          </a:prstGeom>
          <a:solidFill>
            <a:srgbClr val="ED76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2666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0" y="2667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2667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3810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2133601" y="24003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3352801" y="2400301"/>
            <a:ext cx="533398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2667000" y="18669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2667000" y="29337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3886200" y="2933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3314701" y="3505200"/>
            <a:ext cx="60959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4395" y="3809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1206" y="1601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5791201" y="23987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5753101" y="35036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18653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5105400" y="4075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1200" y="26654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1200" y="38084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5105400" y="2932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790406" y="1600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45331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094706" y="46481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3885405" y="52197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6205" y="52196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352005" y="4952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71205" y="4952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33139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33600" y="49529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5752306" y="46466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5104605" y="52181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90405" y="49514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809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0" idx="0"/>
            <a:endCxn id="23" idx="4"/>
          </p:cNvCxnSpPr>
          <p:nvPr/>
        </p:nvCxnSpPr>
        <p:spPr>
          <a:xfrm rot="5400000" flipH="1" flipV="1">
            <a:off x="2095898" y="4647802"/>
            <a:ext cx="609598" cy="795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3" idx="6"/>
            <a:endCxn id="15" idx="2"/>
          </p:cNvCxnSpPr>
          <p:nvPr/>
        </p:nvCxnSpPr>
        <p:spPr>
          <a:xfrm>
            <a:off x="2667795" y="4076700"/>
            <a:ext cx="68500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0"/>
            <a:endCxn id="11" idx="4"/>
          </p:cNvCxnSpPr>
          <p:nvPr/>
        </p:nvCxnSpPr>
        <p:spPr>
          <a:xfrm rot="5400000" flipH="1" flipV="1">
            <a:off x="2781301" y="2971801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2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Fully adaptive</a:t>
            </a:r>
          </a:p>
          <a:p>
            <a:r>
              <a:rPr lang="en-US" dirty="0" smtClean="0"/>
              <a:t>Not restricted to take shortest path</a:t>
            </a:r>
          </a:p>
          <a:p>
            <a:pPr lvl="1"/>
            <a:r>
              <a:rPr lang="en-US" dirty="0" smtClean="0"/>
              <a:t>Generally undesirable to increase path length</a:t>
            </a:r>
          </a:p>
          <a:p>
            <a:pPr lvl="1"/>
            <a:r>
              <a:rPr lang="en-US" dirty="0" smtClean="0"/>
              <a:t>Necessary for fault tolerance</a:t>
            </a:r>
          </a:p>
          <a:p>
            <a:r>
              <a:rPr lang="en-US" dirty="0" smtClean="0"/>
              <a:t>Misrouting: directing packet along non-productive channel</a:t>
            </a:r>
          </a:p>
          <a:p>
            <a:pPr lvl="1"/>
            <a:r>
              <a:rPr lang="en-US" dirty="0" smtClean="0"/>
              <a:t>Priority given to productive output</a:t>
            </a:r>
          </a:p>
          <a:p>
            <a:pPr lvl="1"/>
            <a:r>
              <a:rPr lang="en-US" dirty="0" smtClean="0"/>
              <a:t>Some algorithms forbid U-turns</a:t>
            </a:r>
          </a:p>
          <a:p>
            <a:r>
              <a:rPr lang="en-US" dirty="0" err="1" smtClean="0"/>
              <a:t>Livelock</a:t>
            </a:r>
            <a:r>
              <a:rPr lang="en-US" dirty="0" smtClean="0"/>
              <a:t> potential: traversing network without ever reaching destination</a:t>
            </a:r>
          </a:p>
          <a:p>
            <a:pPr lvl="1"/>
            <a:r>
              <a:rPr lang="en-US" dirty="0" smtClean="0"/>
              <a:t>Mechanism to guarantee forward progress </a:t>
            </a:r>
          </a:p>
          <a:p>
            <a:pPr lvl="2"/>
            <a:r>
              <a:rPr lang="en-US" dirty="0" smtClean="0"/>
              <a:t>Limit number of </a:t>
            </a:r>
            <a:r>
              <a:rPr lang="en-US" dirty="0" err="1" smtClean="0"/>
              <a:t>misroutings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87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3886995" cy="639763"/>
          </a:xfrm>
        </p:spPr>
        <p:txBody>
          <a:bodyPr>
            <a:noAutofit/>
          </a:bodyPr>
          <a:lstStyle/>
          <a:p>
            <a:r>
              <a:rPr lang="en-US" sz="1600" dirty="0" smtClean="0"/>
              <a:t>Longer path with potentially lower latency</a:t>
            </a:r>
            <a:endParaRPr lang="en-US" sz="1600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2667796" y="217329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2629696" y="32781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  <a:endCxn id="22" idx="0"/>
          </p:cNvCxnSpPr>
          <p:nvPr/>
        </p:nvCxnSpPr>
        <p:spPr>
          <a:xfrm rot="16200000" flipH="1">
            <a:off x="381398" y="3239690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2058195" y="17145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2058195" y="377349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773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81000" y="1447800"/>
            <a:ext cx="533400" cy="5334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795" y="14477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24399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79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79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795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0" idx="4"/>
            <a:endCxn id="12" idx="0"/>
          </p:cNvCxnSpPr>
          <p:nvPr/>
        </p:nvCxnSpPr>
        <p:spPr>
          <a:xfrm rot="5400000">
            <a:off x="418307" y="2210594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3" idx="0"/>
          </p:cNvCxnSpPr>
          <p:nvPr/>
        </p:nvCxnSpPr>
        <p:spPr>
          <a:xfrm rot="5400000">
            <a:off x="1562101" y="2210594"/>
            <a:ext cx="45878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 flipV="1">
            <a:off x="914400" y="171450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6"/>
            <a:endCxn id="13" idx="2"/>
          </p:cNvCxnSpPr>
          <p:nvPr/>
        </p:nvCxnSpPr>
        <p:spPr>
          <a:xfrm>
            <a:off x="914400" y="2706689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6"/>
            <a:endCxn id="14" idx="2"/>
          </p:cNvCxnSpPr>
          <p:nvPr/>
        </p:nvCxnSpPr>
        <p:spPr>
          <a:xfrm>
            <a:off x="2058195" y="27066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4"/>
            <a:endCxn id="15" idx="0"/>
          </p:cNvCxnSpPr>
          <p:nvPr/>
        </p:nvCxnSpPr>
        <p:spPr>
          <a:xfrm rot="5400000">
            <a:off x="1524796" y="3240089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81795" y="3506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001" y="1449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8" idx="0"/>
          </p:cNvCxnSpPr>
          <p:nvPr/>
        </p:nvCxnSpPr>
        <p:spPr>
          <a:xfrm rot="5400000">
            <a:off x="3810796" y="21717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8" idx="4"/>
            <a:endCxn id="29" idx="0"/>
          </p:cNvCxnSpPr>
          <p:nvPr/>
        </p:nvCxnSpPr>
        <p:spPr>
          <a:xfrm rot="5400000">
            <a:off x="3810796" y="3238500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6"/>
          </p:cNvCxnSpPr>
          <p:nvPr/>
        </p:nvCxnSpPr>
        <p:spPr>
          <a:xfrm flipV="1">
            <a:off x="3200401" y="1714501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9" idx="2"/>
          </p:cNvCxnSpPr>
          <p:nvPr/>
        </p:nvCxnSpPr>
        <p:spPr>
          <a:xfrm>
            <a:off x="3124995" y="37719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0795" y="24384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10795" y="3505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14" idx="6"/>
            <a:endCxn id="28" idx="2"/>
          </p:cNvCxnSpPr>
          <p:nvPr/>
        </p:nvCxnSpPr>
        <p:spPr>
          <a:xfrm flipV="1">
            <a:off x="3201195" y="27051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810001" y="1447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37" idx="0"/>
          </p:cNvCxnSpPr>
          <p:nvPr/>
        </p:nvCxnSpPr>
        <p:spPr>
          <a:xfrm rot="5400000">
            <a:off x="2628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42106" y="4344987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6"/>
            <a:endCxn id="37" idx="2"/>
          </p:cNvCxnSpPr>
          <p:nvPr/>
        </p:nvCxnSpPr>
        <p:spPr>
          <a:xfrm>
            <a:off x="2057400" y="4916489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13605" y="4916488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524000" y="4649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67000" y="4649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6" idx="0"/>
          </p:cNvCxnSpPr>
          <p:nvPr/>
        </p:nvCxnSpPr>
        <p:spPr>
          <a:xfrm rot="5400000">
            <a:off x="1485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81000" y="4649787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>
            <a:endCxn id="42" idx="0"/>
          </p:cNvCxnSpPr>
          <p:nvPr/>
        </p:nvCxnSpPr>
        <p:spPr>
          <a:xfrm rot="5400000">
            <a:off x="3771901" y="4343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6"/>
            <a:endCxn id="42" idx="2"/>
          </p:cNvCxnSpPr>
          <p:nvPr/>
        </p:nvCxnSpPr>
        <p:spPr>
          <a:xfrm flipV="1">
            <a:off x="3200400" y="4914900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810000" y="46481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667795" y="3506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39" idx="0"/>
            <a:endCxn id="12" idx="4"/>
          </p:cNvCxnSpPr>
          <p:nvPr/>
        </p:nvCxnSpPr>
        <p:spPr>
          <a:xfrm rot="5400000" flipH="1" flipV="1">
            <a:off x="-190499" y="3811588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1" idx="0"/>
          </p:cNvCxnSpPr>
          <p:nvPr/>
        </p:nvCxnSpPr>
        <p:spPr>
          <a:xfrm rot="5400000">
            <a:off x="7086601" y="217329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1" idx="4"/>
          </p:cNvCxnSpPr>
          <p:nvPr/>
        </p:nvCxnSpPr>
        <p:spPr>
          <a:xfrm rot="5400000">
            <a:off x="7048501" y="327819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9" idx="4"/>
            <a:endCxn id="69" idx="0"/>
          </p:cNvCxnSpPr>
          <p:nvPr/>
        </p:nvCxnSpPr>
        <p:spPr>
          <a:xfrm rot="16200000" flipH="1">
            <a:off x="4800203" y="3239691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8" idx="6"/>
          </p:cNvCxnSpPr>
          <p:nvPr/>
        </p:nvCxnSpPr>
        <p:spPr>
          <a:xfrm>
            <a:off x="6477000" y="17145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2" idx="6"/>
          </p:cNvCxnSpPr>
          <p:nvPr/>
        </p:nvCxnSpPr>
        <p:spPr>
          <a:xfrm>
            <a:off x="6477000" y="377349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3205" y="377349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799805" y="1447801"/>
            <a:ext cx="533400" cy="533401"/>
          </a:xfrm>
          <a:prstGeom prst="ellipse">
            <a:avLst/>
          </a:prstGeom>
          <a:solidFill>
            <a:srgbClr val="ED76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943600" y="1447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9980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43600" y="24399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086600" y="24399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43600" y="35067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7" idx="4"/>
            <a:endCxn id="59" idx="0"/>
          </p:cNvCxnSpPr>
          <p:nvPr/>
        </p:nvCxnSpPr>
        <p:spPr>
          <a:xfrm rot="5400000">
            <a:off x="4837112" y="2210595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4"/>
            <a:endCxn id="60" idx="0"/>
          </p:cNvCxnSpPr>
          <p:nvPr/>
        </p:nvCxnSpPr>
        <p:spPr>
          <a:xfrm rot="5400000">
            <a:off x="5980906" y="2210595"/>
            <a:ext cx="45878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6"/>
            <a:endCxn id="58" idx="2"/>
          </p:cNvCxnSpPr>
          <p:nvPr/>
        </p:nvCxnSpPr>
        <p:spPr>
          <a:xfrm flipV="1">
            <a:off x="5333205" y="1714501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0" idx="6"/>
            <a:endCxn id="61" idx="2"/>
          </p:cNvCxnSpPr>
          <p:nvPr/>
        </p:nvCxnSpPr>
        <p:spPr>
          <a:xfrm>
            <a:off x="6477000" y="2706691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800600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085806" y="14493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75" idx="0"/>
          </p:cNvCxnSpPr>
          <p:nvPr/>
        </p:nvCxnSpPr>
        <p:spPr>
          <a:xfrm rot="5400000">
            <a:off x="8229601" y="217170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5" idx="4"/>
            <a:endCxn id="76" idx="0"/>
          </p:cNvCxnSpPr>
          <p:nvPr/>
        </p:nvCxnSpPr>
        <p:spPr>
          <a:xfrm rot="5400000">
            <a:off x="8229601" y="3238501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6"/>
          </p:cNvCxnSpPr>
          <p:nvPr/>
        </p:nvCxnSpPr>
        <p:spPr>
          <a:xfrm flipV="1">
            <a:off x="7619206" y="1714502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6" idx="2"/>
          </p:cNvCxnSpPr>
          <p:nvPr/>
        </p:nvCxnSpPr>
        <p:spPr>
          <a:xfrm>
            <a:off x="7543800" y="3771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8229600" y="24384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229600" y="35052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61" idx="6"/>
            <a:endCxn id="75" idx="2"/>
          </p:cNvCxnSpPr>
          <p:nvPr/>
        </p:nvCxnSpPr>
        <p:spPr>
          <a:xfrm flipV="1">
            <a:off x="7620000" y="2705102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228806" y="1447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endCxn id="84" idx="0"/>
          </p:cNvCxnSpPr>
          <p:nvPr/>
        </p:nvCxnSpPr>
        <p:spPr>
          <a:xfrm rot="5400000">
            <a:off x="7047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476091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3" idx="6"/>
            <a:endCxn id="84" idx="2"/>
          </p:cNvCxnSpPr>
          <p:nvPr/>
        </p:nvCxnSpPr>
        <p:spPr>
          <a:xfrm>
            <a:off x="6476205" y="49164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32410" y="4916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5942805" y="4649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085805" y="4649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endCxn id="83" idx="0"/>
          </p:cNvCxnSpPr>
          <p:nvPr/>
        </p:nvCxnSpPr>
        <p:spPr>
          <a:xfrm rot="5400000">
            <a:off x="5904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799805" y="464978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87" name="Straight Connector 86"/>
          <p:cNvCxnSpPr>
            <a:endCxn id="89" idx="0"/>
          </p:cNvCxnSpPr>
          <p:nvPr/>
        </p:nvCxnSpPr>
        <p:spPr>
          <a:xfrm rot="5400000">
            <a:off x="8190706" y="4343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4" idx="6"/>
            <a:endCxn id="89" idx="2"/>
          </p:cNvCxnSpPr>
          <p:nvPr/>
        </p:nvCxnSpPr>
        <p:spPr>
          <a:xfrm flipV="1">
            <a:off x="7619205" y="49149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228805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086600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>
            <a:stCxn id="86" idx="0"/>
            <a:endCxn id="59" idx="4"/>
          </p:cNvCxnSpPr>
          <p:nvPr/>
        </p:nvCxnSpPr>
        <p:spPr>
          <a:xfrm rot="5400000" flipH="1" flipV="1">
            <a:off x="4228306" y="3811589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915195" y="2708279"/>
            <a:ext cx="608805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3" idx="0"/>
            <a:endCxn id="11" idx="4"/>
          </p:cNvCxnSpPr>
          <p:nvPr/>
        </p:nvCxnSpPr>
        <p:spPr>
          <a:xfrm rot="5400000" flipH="1" flipV="1">
            <a:off x="1562101" y="2210595"/>
            <a:ext cx="45878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" idx="6"/>
          </p:cNvCxnSpPr>
          <p:nvPr/>
        </p:nvCxnSpPr>
        <p:spPr>
          <a:xfrm rot="10800000">
            <a:off x="914401" y="1714501"/>
            <a:ext cx="608013" cy="1590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2" idx="2"/>
            <a:endCxn id="69" idx="6"/>
          </p:cNvCxnSpPr>
          <p:nvPr/>
        </p:nvCxnSpPr>
        <p:spPr>
          <a:xfrm rot="10800000">
            <a:off x="5334000" y="3773491"/>
            <a:ext cx="609600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ontent Placeholder 2"/>
          <p:cNvSpPr txBox="1">
            <a:spLocks/>
          </p:cNvSpPr>
          <p:nvPr/>
        </p:nvSpPr>
        <p:spPr>
          <a:xfrm>
            <a:off x="4876005" y="5486400"/>
            <a:ext cx="3886995" cy="639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800" dirty="0" err="1" smtClean="0">
                <a:latin typeface="Calibri"/>
                <a:cs typeface="Calibri"/>
              </a:rPr>
              <a:t>Livelock</a:t>
            </a:r>
            <a:r>
              <a:rPr lang="en-US" sz="1800" dirty="0" smtClean="0">
                <a:latin typeface="Calibri"/>
                <a:cs typeface="Calibri"/>
              </a:rPr>
              <a:t>: continue routing in cycle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37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Adaptive 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433088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Should 3 route clockwise or counterclockwise to 7?</a:t>
            </a:r>
          </a:p>
          <a:p>
            <a:pPr lvl="1"/>
            <a:r>
              <a:rPr lang="en-US" dirty="0" smtClean="0"/>
              <a:t>5 is using all the capacity of link 5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6</a:t>
            </a:r>
            <a:endParaRPr lang="en-US" dirty="0" smtClean="0"/>
          </a:p>
          <a:p>
            <a:r>
              <a:rPr lang="en-US" dirty="0" smtClean="0"/>
              <a:t>Queue at node 5 will sense contention but not at node 3</a:t>
            </a:r>
          </a:p>
          <a:p>
            <a:r>
              <a:rPr lang="en-US" dirty="0" smtClean="0"/>
              <a:t>Backpressure: allows nodes to indirectly sense congestion</a:t>
            </a:r>
          </a:p>
          <a:p>
            <a:pPr lvl="1"/>
            <a:r>
              <a:rPr lang="en-US" dirty="0" smtClean="0"/>
              <a:t>Queue in one node fills up, it will stop receiving flits</a:t>
            </a:r>
          </a:p>
          <a:p>
            <a:pPr lvl="1"/>
            <a:r>
              <a:rPr lang="en-US" dirty="0" smtClean="0"/>
              <a:t>Previous queue will fill up</a:t>
            </a:r>
          </a:p>
          <a:p>
            <a:r>
              <a:rPr lang="en-US" dirty="0" smtClean="0"/>
              <a:t>If each queue holds 4 packets</a:t>
            </a:r>
          </a:p>
          <a:p>
            <a:pPr lvl="1"/>
            <a:r>
              <a:rPr lang="en-US" dirty="0" smtClean="0"/>
              <a:t>3 will send 8 packets before sensing congestion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19065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17328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8400" y="2439988"/>
            <a:ext cx="457200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67200" y="2670176"/>
            <a:ext cx="3429000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0800000" flipH="1">
            <a:off x="3733800" y="1830389"/>
            <a:ext cx="4495800" cy="1588"/>
          </a:xfrm>
          <a:prstGeom prst="curvedConnector5">
            <a:avLst>
              <a:gd name="adj1" fmla="val -61875"/>
              <a:gd name="adj2" fmla="val 21295466"/>
              <a:gd name="adj3" fmla="val 105085"/>
            </a:avLst>
          </a:prstGeom>
          <a:ln w="34925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57800" y="1831977"/>
            <a:ext cx="457200" cy="1588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267200" y="1828800"/>
            <a:ext cx="457200" cy="1588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55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Information about my neighbors only</a:t>
            </a:r>
          </a:p>
          <a:p>
            <a:pPr lvl="1"/>
            <a:r>
              <a:rPr lang="en-US" dirty="0" smtClean="0"/>
              <a:t>Implicitly available – I know how many downstream buffers are available (from flow control)</a:t>
            </a:r>
          </a:p>
          <a:p>
            <a:r>
              <a:rPr lang="en-US" dirty="0" smtClean="0"/>
              <a:t>Global</a:t>
            </a:r>
          </a:p>
          <a:p>
            <a:pPr lvl="1"/>
            <a:r>
              <a:rPr lang="en-US" dirty="0" smtClean="0"/>
              <a:t>Information about all nodes</a:t>
            </a:r>
          </a:p>
          <a:p>
            <a:pPr lvl="1"/>
            <a:r>
              <a:rPr lang="en-US" dirty="0" smtClean="0"/>
              <a:t>Explicitly send status information</a:t>
            </a:r>
          </a:p>
          <a:p>
            <a:pPr lvl="1"/>
            <a:r>
              <a:rPr lang="en-US" dirty="0" smtClean="0"/>
              <a:t>Usually based on VC utilization or buffer occupancy</a:t>
            </a:r>
          </a:p>
          <a:p>
            <a:r>
              <a:rPr lang="en-US" dirty="0" smtClean="0"/>
              <a:t>Timeliness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8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5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Sending Congestion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Piggybacking</a:t>
            </a:r>
          </a:p>
          <a:p>
            <a:pPr lvl="1"/>
            <a:r>
              <a:rPr lang="en-US" dirty="0" smtClean="0"/>
              <a:t>Send congestion information along with packets</a:t>
            </a:r>
          </a:p>
          <a:p>
            <a:r>
              <a:rPr lang="en-US" dirty="0" smtClean="0"/>
              <a:t>Extra side network</a:t>
            </a:r>
          </a:p>
          <a:p>
            <a:pPr lvl="1"/>
            <a:r>
              <a:rPr lang="en-US" dirty="0" smtClean="0"/>
              <a:t>More affordable in on-chip networks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Packetize</a:t>
            </a:r>
          </a:p>
          <a:p>
            <a:r>
              <a:rPr lang="en-US" dirty="0" smtClean="0"/>
              <a:t>Aggregate or individual node</a:t>
            </a:r>
          </a:p>
        </p:txBody>
      </p:sp>
    </p:spTree>
    <p:extLst>
      <p:ext uri="{BB962C8B-B14F-4D97-AF65-F5344CB8AC3E}">
        <p14:creationId xmlns:p14="http://schemas.microsoft.com/office/powerpoint/2010/main" val="285265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Adaptive Routing: Turn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271"/>
            <a:ext cx="8229600" cy="3162165"/>
          </a:xfrm>
        </p:spPr>
        <p:txBody>
          <a:bodyPr>
            <a:normAutofit/>
          </a:bodyPr>
          <a:lstStyle/>
          <a:p>
            <a:r>
              <a:rPr lang="en-US" dirty="0" smtClean="0"/>
              <a:t>DOR eliminates 4 turns</a:t>
            </a:r>
          </a:p>
          <a:p>
            <a:pPr lvl="1"/>
            <a:r>
              <a:rPr lang="en-US" dirty="0" smtClean="0"/>
              <a:t>N to E, N to W, S to E, S to W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adaptivity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adaptivity</a:t>
            </a:r>
            <a:r>
              <a:rPr lang="en-US" dirty="0" smtClean="0"/>
              <a:t> by removing 2 of 8 turns</a:t>
            </a:r>
          </a:p>
          <a:p>
            <a:pPr lvl="1"/>
            <a:r>
              <a:rPr lang="en-US" dirty="0" smtClean="0"/>
              <a:t>Remains deadlock free (like DOR)</a:t>
            </a:r>
          </a:p>
          <a:p>
            <a:r>
              <a:rPr lang="en-US" dirty="0" smtClean="0"/>
              <a:t>West first</a:t>
            </a:r>
          </a:p>
          <a:p>
            <a:pPr lvl="1"/>
            <a:r>
              <a:rPr lang="en-US" dirty="0" smtClean="0"/>
              <a:t>Eliminates S to W and N to W</a:t>
            </a:r>
            <a:endParaRPr lang="en-US" dirty="0"/>
          </a:p>
        </p:txBody>
      </p:sp>
      <p:sp>
        <p:nvSpPr>
          <p:cNvPr id="28" name="Bent Arrow 27"/>
          <p:cNvSpPr/>
          <p:nvPr/>
        </p:nvSpPr>
        <p:spPr>
          <a:xfrm rot="16200000">
            <a:off x="2590800" y="5243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ent Arrow 28"/>
          <p:cNvSpPr/>
          <p:nvPr/>
        </p:nvSpPr>
        <p:spPr>
          <a:xfrm>
            <a:off x="2667000" y="44054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rot="5400000">
            <a:off x="3505200" y="4481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16200000">
            <a:off x="4343400" y="4481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5400000">
            <a:off x="5257800" y="5243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10800000">
            <a:off x="4419601" y="5319835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608183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West first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23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08"/>
            <a:ext cx="8229600" cy="1143000"/>
          </a:xfrm>
        </p:spPr>
        <p:txBody>
          <a:bodyPr/>
          <a:lstStyle/>
          <a:p>
            <a:r>
              <a:rPr lang="en-US" dirty="0" smtClean="0"/>
              <a:t>Turn Model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27520"/>
            <a:ext cx="8839200" cy="3497080"/>
          </a:xfrm>
        </p:spPr>
        <p:txBody>
          <a:bodyPr>
            <a:noAutofit/>
          </a:bodyPr>
          <a:lstStyle/>
          <a:p>
            <a:r>
              <a:rPr lang="en-US" sz="2200" dirty="0" smtClean="0"/>
              <a:t>Negative first</a:t>
            </a:r>
          </a:p>
          <a:p>
            <a:pPr lvl="1"/>
            <a:r>
              <a:rPr lang="en-US" sz="2200" dirty="0" smtClean="0"/>
              <a:t>Eliminates E to S and N to W</a:t>
            </a:r>
          </a:p>
          <a:p>
            <a:r>
              <a:rPr lang="en-US" sz="2200" dirty="0" smtClean="0"/>
              <a:t>North last</a:t>
            </a:r>
          </a:p>
          <a:p>
            <a:pPr lvl="1"/>
            <a:r>
              <a:rPr lang="en-US" sz="2200" dirty="0" smtClean="0"/>
              <a:t>Eliminates N to E and N to W</a:t>
            </a:r>
          </a:p>
          <a:p>
            <a:r>
              <a:rPr lang="en-US" sz="2200" dirty="0" smtClean="0"/>
              <a:t>Odd-Even</a:t>
            </a:r>
          </a:p>
          <a:p>
            <a:pPr lvl="1"/>
            <a:r>
              <a:rPr lang="en-US" sz="2200" dirty="0" smtClean="0"/>
              <a:t>Eliminates 2 turns depending on if current node is in odd or even col.</a:t>
            </a:r>
          </a:p>
          <a:p>
            <a:pPr lvl="2"/>
            <a:r>
              <a:rPr lang="en-US" dirty="0" smtClean="0"/>
              <a:t>Even column: E to N and N to W</a:t>
            </a:r>
          </a:p>
          <a:p>
            <a:pPr lvl="2"/>
            <a:r>
              <a:rPr lang="en-US" dirty="0" smtClean="0"/>
              <a:t>Odd column: E to S and S to W</a:t>
            </a:r>
          </a:p>
          <a:p>
            <a:pPr lvl="1"/>
            <a:r>
              <a:rPr lang="en-US" sz="2200" dirty="0" smtClean="0"/>
              <a:t>Deadlock free (disallow 180 turns)</a:t>
            </a:r>
          </a:p>
          <a:p>
            <a:pPr lvl="1"/>
            <a:r>
              <a:rPr lang="en-US" sz="2200" dirty="0" smtClean="0"/>
              <a:t>Better </a:t>
            </a:r>
            <a:r>
              <a:rPr lang="en-US" sz="2200" dirty="0" err="1" smtClean="0"/>
              <a:t>adaptivity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13" name="Bent Arrow 12"/>
          <p:cNvSpPr/>
          <p:nvPr/>
        </p:nvSpPr>
        <p:spPr>
          <a:xfrm rot="10800000">
            <a:off x="5589590" y="1767427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>
            <a:off x="4751389" y="1691227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665789" y="929227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6200000">
            <a:off x="6580189" y="929227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7494589" y="1691227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6656390" y="17674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0800000">
            <a:off x="1627190" y="17588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6200000">
            <a:off x="788989" y="16826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>
            <a:off x="865189" y="8444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6200000">
            <a:off x="2541589" y="9206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5400000">
            <a:off x="3455989" y="168262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2617790" y="1758825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3789" y="249926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North last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5189" y="2410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Negative first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8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Negative-First Routing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CA" sz="2400" dirty="0" smtClean="0"/>
              <a:t>Limited or no </a:t>
            </a:r>
            <a:r>
              <a:rPr lang="en-CA" sz="2400" dirty="0" err="1" smtClean="0"/>
              <a:t>adaptivity</a:t>
            </a:r>
            <a:r>
              <a:rPr lang="en-CA" sz="2400" dirty="0" smtClean="0"/>
              <a:t> for certain source-destination pairs</a:t>
            </a:r>
            <a:endParaRPr lang="en-CA" sz="2400" dirty="0"/>
          </a:p>
        </p:txBody>
      </p:sp>
      <p:sp>
        <p:nvSpPr>
          <p:cNvPr id="4" name="Oval 3"/>
          <p:cNvSpPr/>
          <p:nvPr/>
        </p:nvSpPr>
        <p:spPr>
          <a:xfrm>
            <a:off x="14478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194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4" idx="4"/>
            <a:endCxn id="7" idx="0"/>
          </p:cNvCxnSpPr>
          <p:nvPr/>
        </p:nvCxnSpPr>
        <p:spPr>
          <a:xfrm rot="5400000">
            <a:off x="14097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8" idx="0"/>
          </p:cNvCxnSpPr>
          <p:nvPr/>
        </p:nvCxnSpPr>
        <p:spPr>
          <a:xfrm rot="5400000">
            <a:off x="20955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27813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104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0962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820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4104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962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820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17526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526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526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384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ent Arrow 32"/>
          <p:cNvSpPr/>
          <p:nvPr/>
        </p:nvSpPr>
        <p:spPr>
          <a:xfrm>
            <a:off x="1295400" y="1828800"/>
            <a:ext cx="1752600" cy="2514600"/>
          </a:xfrm>
          <a:prstGeom prst="bentArrow">
            <a:avLst>
              <a:gd name="adj1" fmla="val 1851"/>
              <a:gd name="adj2" fmla="val 2359"/>
              <a:gd name="adj3" fmla="val 2931"/>
              <a:gd name="adj4" fmla="val 19969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ent Arrow 33"/>
          <p:cNvSpPr/>
          <p:nvPr/>
        </p:nvSpPr>
        <p:spPr>
          <a:xfrm rot="5400000" flipH="1">
            <a:off x="1181100" y="2400300"/>
            <a:ext cx="2514600" cy="1828799"/>
          </a:xfrm>
          <a:prstGeom prst="bentArrow">
            <a:avLst>
              <a:gd name="adj1" fmla="val 1851"/>
              <a:gd name="adj2" fmla="val 2730"/>
              <a:gd name="adj3" fmla="val 3326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rot="5400000" flipH="1">
            <a:off x="1258490" y="3084908"/>
            <a:ext cx="1674812" cy="991393"/>
          </a:xfrm>
          <a:prstGeom prst="bentArrow">
            <a:avLst>
              <a:gd name="adj1" fmla="val 1851"/>
              <a:gd name="adj2" fmla="val 1192"/>
              <a:gd name="adj3" fmla="val 1378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rot="5400000" flipV="1">
            <a:off x="2554883" y="2603697"/>
            <a:ext cx="496490" cy="470697"/>
          </a:xfrm>
          <a:prstGeom prst="bentArrow">
            <a:avLst>
              <a:gd name="adj1" fmla="val 1851"/>
              <a:gd name="adj2" fmla="val 2541"/>
              <a:gd name="adj3" fmla="val 7143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Bent Arrow 36"/>
          <p:cNvSpPr/>
          <p:nvPr/>
        </p:nvSpPr>
        <p:spPr>
          <a:xfrm rot="16200000" flipV="1">
            <a:off x="2716806" y="2116730"/>
            <a:ext cx="496490" cy="470697"/>
          </a:xfrm>
          <a:prstGeom prst="bentArrow">
            <a:avLst>
              <a:gd name="adj1" fmla="val 1851"/>
              <a:gd name="adj2" fmla="val 4565"/>
              <a:gd name="adj3" fmla="val 7143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4267200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(0,0)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71800" y="1600200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(2,3)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150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008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866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150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008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866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7150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008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0866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150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008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0866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40" idx="4"/>
            <a:endCxn id="43" idx="0"/>
          </p:cNvCxnSpPr>
          <p:nvPr/>
        </p:nvCxnSpPr>
        <p:spPr>
          <a:xfrm rot="5400000">
            <a:off x="56769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4"/>
            <a:endCxn id="44" idx="0"/>
          </p:cNvCxnSpPr>
          <p:nvPr/>
        </p:nvCxnSpPr>
        <p:spPr>
          <a:xfrm rot="5400000">
            <a:off x="63627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5" idx="0"/>
          </p:cNvCxnSpPr>
          <p:nvPr/>
        </p:nvCxnSpPr>
        <p:spPr>
          <a:xfrm rot="5400000">
            <a:off x="70485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6776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3634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0492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56776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3634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70492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6"/>
            <a:endCxn id="41" idx="2"/>
          </p:cNvCxnSpPr>
          <p:nvPr/>
        </p:nvCxnSpPr>
        <p:spPr>
          <a:xfrm>
            <a:off x="60198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056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198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056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198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056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198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056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Bent Arrow 68"/>
          <p:cNvSpPr/>
          <p:nvPr/>
        </p:nvSpPr>
        <p:spPr>
          <a:xfrm flipV="1">
            <a:off x="5638800" y="2045732"/>
            <a:ext cx="1752600" cy="2450068"/>
          </a:xfrm>
          <a:prstGeom prst="bentArrow">
            <a:avLst>
              <a:gd name="adj1" fmla="val 1851"/>
              <a:gd name="adj2" fmla="val 2555"/>
              <a:gd name="adj3" fmla="val 2976"/>
              <a:gd name="adj4" fmla="val 16345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34000" y="16859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(0,3)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15200" y="41243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(2,0)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2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6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82"/>
            <a:ext cx="8229600" cy="1143000"/>
          </a:xfrm>
        </p:spPr>
        <p:txBody>
          <a:bodyPr/>
          <a:lstStyle/>
          <a:p>
            <a:r>
              <a:rPr lang="en-US" dirty="0" smtClean="0"/>
              <a:t>Turn Model 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2442"/>
            <a:ext cx="8229600" cy="1583721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eliminating turns NW and WN?</a:t>
            </a:r>
          </a:p>
          <a:p>
            <a:r>
              <a:rPr lang="en-US" dirty="0" smtClean="0"/>
              <a:t>Not a valid turn elimination</a:t>
            </a:r>
          </a:p>
          <a:p>
            <a:pPr lvl="1"/>
            <a:r>
              <a:rPr lang="en-US" dirty="0" smtClean="0"/>
              <a:t>Resource cycle results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1447800" y="28495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1523999" y="20113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685799" y="19351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7" name="Bent Arrow 6"/>
          <p:cNvSpPr/>
          <p:nvPr/>
        </p:nvSpPr>
        <p:spPr>
          <a:xfrm rot="16200000">
            <a:off x="2285999" y="20113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3200399" y="27733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2362200" y="284959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6096000" y="1173193"/>
            <a:ext cx="762000" cy="22098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1" name="Bent Arrow 10"/>
          <p:cNvSpPr/>
          <p:nvPr/>
        </p:nvSpPr>
        <p:spPr>
          <a:xfrm rot="5400000">
            <a:off x="6934200" y="12493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>
            <a:off x="5410200" y="2087593"/>
            <a:ext cx="22098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4572000" y="26971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>
            <a:off x="4648200" y="35353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486400" y="34591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7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and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1: Eliminate turns that lead to deadlock</a:t>
            </a:r>
          </a:p>
          <a:p>
            <a:pPr lvl="1"/>
            <a:r>
              <a:rPr lang="en-US" dirty="0" smtClean="0"/>
              <a:t>Limits flexibility</a:t>
            </a:r>
          </a:p>
          <a:p>
            <a:endParaRPr lang="en-US" dirty="0" smtClean="0"/>
          </a:p>
          <a:p>
            <a:r>
              <a:rPr lang="en-US" dirty="0" smtClean="0"/>
              <a:t>Option 2: Allow all turns</a:t>
            </a:r>
          </a:p>
          <a:p>
            <a:pPr lvl="1"/>
            <a:r>
              <a:rPr lang="en-US" dirty="0" smtClean="0"/>
              <a:t>Give more flexibility</a:t>
            </a:r>
          </a:p>
          <a:p>
            <a:pPr lvl="1"/>
            <a:r>
              <a:rPr lang="en-US" dirty="0" smtClean="0"/>
              <a:t>Must use other mechanism to prevent deadlock</a:t>
            </a:r>
          </a:p>
          <a:p>
            <a:pPr lvl="1"/>
            <a:r>
              <a:rPr lang="en-US" dirty="0" smtClean="0"/>
              <a:t>Rely on flow control (later)</a:t>
            </a:r>
          </a:p>
          <a:p>
            <a:pPr lvl="2"/>
            <a:r>
              <a:rPr lang="en-US" dirty="0" smtClean="0"/>
              <a:t>Escape virtual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Adaptive Routing: Other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Butterfly: no path diversity</a:t>
            </a:r>
          </a:p>
          <a:p>
            <a:pPr lvl="1"/>
            <a:r>
              <a:rPr lang="en-US" dirty="0" smtClean="0"/>
              <a:t>Can add extra stages for path diversity, adaptive routing</a:t>
            </a:r>
          </a:p>
          <a:p>
            <a:r>
              <a:rPr lang="en-US" dirty="0" smtClean="0"/>
              <a:t>Fat tree (folded </a:t>
            </a:r>
            <a:r>
              <a:rPr lang="en-US" dirty="0" err="1" smtClean="0"/>
              <a:t>Clos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Similar to minimal oblivious</a:t>
            </a:r>
          </a:p>
          <a:p>
            <a:pPr lvl="2"/>
            <a:r>
              <a:rPr lang="en-US" dirty="0" smtClean="0"/>
              <a:t>But instead of randomly selecting path to least common ancestor</a:t>
            </a:r>
          </a:p>
          <a:p>
            <a:pPr lvl="3"/>
            <a:r>
              <a:rPr lang="en-US" dirty="0" smtClean="0"/>
              <a:t>Select adaptively (upstream)</a:t>
            </a:r>
          </a:p>
          <a:p>
            <a:pPr lvl="3"/>
            <a:r>
              <a:rPr lang="en-US" dirty="0" smtClean="0"/>
              <a:t>Message routed deterministically (downstream)</a:t>
            </a:r>
          </a:p>
        </p:txBody>
      </p:sp>
    </p:spTree>
    <p:extLst>
      <p:ext uri="{BB962C8B-B14F-4D97-AF65-F5344CB8AC3E}">
        <p14:creationId xmlns:p14="http://schemas.microsoft.com/office/powerpoint/2010/main" val="179419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 a </a:t>
            </a:r>
            <a:r>
              <a:rPr lang="en-US" dirty="0" err="1" smtClean="0"/>
              <a:t>Clos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Strictly non-blocking when </a:t>
            </a:r>
            <a:r>
              <a:rPr lang="en-US" i="1" dirty="0" err="1" smtClean="0"/>
              <a:t>m</a:t>
            </a:r>
            <a:r>
              <a:rPr lang="en-US" i="1" dirty="0" smtClean="0"/>
              <a:t> ≥ 2n-1</a:t>
            </a:r>
            <a:endParaRPr lang="en-US" dirty="0" smtClean="0"/>
          </a:p>
          <a:p>
            <a:r>
              <a:rPr lang="en-US" dirty="0" smtClean="0"/>
              <a:t>All inputs are connected except for 1 input (</a:t>
            </a:r>
            <a:r>
              <a:rPr lang="en-US" dirty="0" err="1" smtClean="0"/>
              <a:t>a.i</a:t>
            </a:r>
            <a:r>
              <a:rPr lang="en-US" dirty="0" smtClean="0"/>
              <a:t>) and 1 output (</a:t>
            </a:r>
            <a:r>
              <a:rPr lang="en-US" dirty="0" err="1" smtClean="0"/>
              <a:t>b.j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Previous routes already setup</a:t>
            </a:r>
          </a:p>
          <a:p>
            <a:pPr lvl="2"/>
            <a:r>
              <a:rPr lang="en-US" dirty="0" smtClean="0"/>
              <a:t>Middle switches used by a are disjoint from middle switched used to connect to </a:t>
            </a:r>
            <a:r>
              <a:rPr lang="en-US" dirty="0" err="1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Middle switch to route from </a:t>
            </a:r>
            <a:r>
              <a:rPr lang="en-US" dirty="0" err="1" smtClean="0"/>
              <a:t>a.i</a:t>
            </a:r>
            <a:r>
              <a:rPr lang="en-US" dirty="0" smtClean="0"/>
              <a:t> to </a:t>
            </a:r>
            <a:r>
              <a:rPr lang="en-US" dirty="0" err="1" smtClean="0"/>
              <a:t>b.j</a:t>
            </a:r>
            <a:r>
              <a:rPr lang="en-US" dirty="0" smtClean="0"/>
              <a:t> found by intersecting switches not used by a with those not used by </a:t>
            </a:r>
            <a:r>
              <a:rPr lang="en-US" dirty="0" err="1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1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947"/>
            <a:ext cx="8229600" cy="538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Routing in a </a:t>
            </a:r>
            <a:r>
              <a:rPr lang="en-US" dirty="0" err="1" smtClean="0"/>
              <a:t>Clos</a:t>
            </a:r>
            <a:r>
              <a:rPr lang="en-US" dirty="0" smtClean="0"/>
              <a:t> Network </a:t>
            </a:r>
            <a:endParaRPr lang="en-US" dirty="0"/>
          </a:p>
        </p:txBody>
      </p:sp>
      <p:sp>
        <p:nvSpPr>
          <p:cNvPr id="91" name="Content Placeholder 90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787441"/>
          </a:xfrm>
        </p:spPr>
        <p:txBody>
          <a:bodyPr/>
          <a:lstStyle/>
          <a:p>
            <a:r>
              <a:rPr lang="en-US" dirty="0" smtClean="0"/>
              <a:t>Strictly non-blocking:  </a:t>
            </a:r>
            <a:r>
              <a:rPr lang="en-US" dirty="0" err="1" smtClean="0"/>
              <a:t>m</a:t>
            </a:r>
            <a:r>
              <a:rPr lang="en-US" dirty="0" smtClean="0"/>
              <a:t> ≥ 2n-1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3461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nxm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4129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nxm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4797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nxm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5465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nxm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8127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rxr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18795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rxr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29463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rxr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40131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rxr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50799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rxr</a:t>
            </a:r>
            <a:r>
              <a:rPr lang="en-US" sz="1800" dirty="0" smtClean="0">
                <a:solidFill>
                  <a:schemeClr val="tx1"/>
                </a:solidFill>
              </a:rPr>
              <a:t> input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3461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mxn</a:t>
            </a:r>
            <a:r>
              <a:rPr lang="en-US" sz="1800" dirty="0" smtClean="0">
                <a:solidFill>
                  <a:schemeClr val="tx1"/>
                </a:solidFill>
              </a:rPr>
              <a:t> output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7000" y="24129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mxn</a:t>
            </a:r>
            <a:r>
              <a:rPr lang="en-US" sz="1800" dirty="0" smtClean="0">
                <a:solidFill>
                  <a:schemeClr val="tx1"/>
                </a:solidFill>
              </a:rPr>
              <a:t> output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34797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mxn</a:t>
            </a:r>
            <a:r>
              <a:rPr lang="en-US" sz="1800" dirty="0" smtClean="0">
                <a:solidFill>
                  <a:schemeClr val="tx1"/>
                </a:solidFill>
              </a:rPr>
              <a:t> output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77000" y="4546560"/>
            <a:ext cx="838200" cy="914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mxn</a:t>
            </a:r>
            <a:r>
              <a:rPr lang="en-US" sz="1800" dirty="0" smtClean="0">
                <a:solidFill>
                  <a:schemeClr val="tx1"/>
                </a:solidFill>
              </a:rPr>
              <a:t> output switch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514600" y="934998"/>
            <a:ext cx="1524000" cy="48736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1574760"/>
            <a:ext cx="1524000" cy="457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4600" y="1727160"/>
            <a:ext cx="1524000" cy="13716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2133600" y="2260560"/>
            <a:ext cx="2286000" cy="15240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1676399" y="2870159"/>
            <a:ext cx="3200402" cy="1524004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499521" y="1026279"/>
            <a:ext cx="1554160" cy="152399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514602" y="2184360"/>
            <a:ext cx="1523998" cy="53339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14602" y="2870158"/>
            <a:ext cx="1523998" cy="3048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4602" y="3022558"/>
            <a:ext cx="1523998" cy="129540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2133599" y="3555959"/>
            <a:ext cx="2286002" cy="15240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9" idx="1"/>
          </p:cNvCxnSpPr>
          <p:nvPr/>
        </p:nvCxnSpPr>
        <p:spPr>
          <a:xfrm rot="5400000" flipH="1" flipV="1">
            <a:off x="2080420" y="1704143"/>
            <a:ext cx="2392362" cy="152399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0" idx="1"/>
          </p:cNvCxnSpPr>
          <p:nvPr/>
        </p:nvCxnSpPr>
        <p:spPr>
          <a:xfrm flipV="1">
            <a:off x="2514603" y="2336760"/>
            <a:ext cx="1523997" cy="147796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514603" y="3327360"/>
            <a:ext cx="1524003" cy="63976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2" idx="1"/>
          </p:cNvCxnSpPr>
          <p:nvPr/>
        </p:nvCxnSpPr>
        <p:spPr>
          <a:xfrm>
            <a:off x="2514603" y="4119522"/>
            <a:ext cx="1523997" cy="3508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14601" y="4271922"/>
            <a:ext cx="1524005" cy="14176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1699424" y="2389939"/>
            <a:ext cx="3154363" cy="152400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118519" y="2961442"/>
            <a:ext cx="2316164" cy="152399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514603" y="3662323"/>
            <a:ext cx="1524006" cy="137159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514603" y="4729124"/>
            <a:ext cx="1523997" cy="45719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14601" y="5338722"/>
            <a:ext cx="1523999" cy="5032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76800" y="934998"/>
            <a:ext cx="1600200" cy="56356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6800" y="1574760"/>
            <a:ext cx="1600200" cy="457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876800" y="1727160"/>
            <a:ext cx="1600200" cy="13716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4533900" y="2222460"/>
            <a:ext cx="2286000" cy="1600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076699" y="2832061"/>
            <a:ext cx="3200402" cy="1600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76800" y="1011198"/>
            <a:ext cx="1600200" cy="15541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876800" y="2184360"/>
            <a:ext cx="1600200" cy="45719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2793958"/>
            <a:ext cx="1600200" cy="3810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876800" y="2946358"/>
            <a:ext cx="1600200" cy="137160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4556918" y="3418640"/>
            <a:ext cx="2239964" cy="1600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" idx="3"/>
          </p:cNvCxnSpPr>
          <p:nvPr/>
        </p:nvCxnSpPr>
        <p:spPr>
          <a:xfrm>
            <a:off x="4876800" y="1269960"/>
            <a:ext cx="1600200" cy="240823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" idx="3"/>
          </p:cNvCxnSpPr>
          <p:nvPr/>
        </p:nvCxnSpPr>
        <p:spPr>
          <a:xfrm>
            <a:off x="4876800" y="2336760"/>
            <a:ext cx="1600200" cy="141763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876800" y="3327360"/>
            <a:ext cx="1600200" cy="57943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" idx="3"/>
          </p:cNvCxnSpPr>
          <p:nvPr/>
        </p:nvCxnSpPr>
        <p:spPr>
          <a:xfrm flipV="1">
            <a:off x="4876800" y="4059196"/>
            <a:ext cx="1600200" cy="411164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3" idx="3"/>
          </p:cNvCxnSpPr>
          <p:nvPr/>
        </p:nvCxnSpPr>
        <p:spPr>
          <a:xfrm flipV="1">
            <a:off x="4876800" y="4211596"/>
            <a:ext cx="1600200" cy="1325564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4091782" y="2359778"/>
            <a:ext cx="3170236" cy="1600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H="1">
            <a:off x="4548981" y="2893177"/>
            <a:ext cx="2255838" cy="16002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876800" y="3662323"/>
            <a:ext cx="1600200" cy="13112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876800" y="4729124"/>
            <a:ext cx="1600200" cy="39687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4876800" y="5278396"/>
            <a:ext cx="1600200" cy="563564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>
            <a:off x="990600" y="149697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990601" y="18017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990601" y="21065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990599" y="256536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990600" y="28701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0800000">
            <a:off x="990600" y="31749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0800000">
            <a:off x="990600" y="363057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0800000">
            <a:off x="990601" y="39353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0800000">
            <a:off x="990601" y="42401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990600" y="469737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990601" y="50021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0800000">
            <a:off x="990601" y="5306972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7315201" y="149856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>
            <a:off x="7315202" y="18033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7315202" y="21081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0800000">
            <a:off x="7315200" y="2566949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0800000">
            <a:off x="7315201" y="287175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0800000">
            <a:off x="7315201" y="317655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7315201" y="363216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0800000">
            <a:off x="7315202" y="39369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>
            <a:off x="7315202" y="42417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0800000">
            <a:off x="7315201" y="4698960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>
            <a:off x="7315202" y="50037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>
            <a:off x="7315202" y="5308561"/>
            <a:ext cx="685800" cy="158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330060" y="62421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04209" y="1224063"/>
            <a:ext cx="47320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1.1</a:t>
            </a:r>
            <a:endParaRPr lang="en-US" sz="1800" dirty="0"/>
          </a:p>
        </p:txBody>
      </p:sp>
      <p:sp>
        <p:nvSpPr>
          <p:cNvPr id="94" name="TextBox 93"/>
          <p:cNvSpPr txBox="1"/>
          <p:nvPr/>
        </p:nvSpPr>
        <p:spPr>
          <a:xfrm>
            <a:off x="8002862" y="4072688"/>
            <a:ext cx="47320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3.3</a:t>
            </a:r>
            <a:endParaRPr lang="en-US" sz="1800" dirty="0"/>
          </a:p>
        </p:txBody>
      </p:sp>
      <p:cxnSp>
        <p:nvCxnSpPr>
          <p:cNvPr id="87" name="Straight Connector 86"/>
          <p:cNvCxnSpPr/>
          <p:nvPr/>
        </p:nvCxnSpPr>
        <p:spPr>
          <a:xfrm rot="10800000">
            <a:off x="998978" y="1810138"/>
            <a:ext cx="685800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522977" y="943364"/>
            <a:ext cx="1524000" cy="487362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087066" y="2381238"/>
            <a:ext cx="3170236" cy="1600200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7323578" y="4720420"/>
            <a:ext cx="685800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998978" y="2114938"/>
            <a:ext cx="685800" cy="158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22977" y="1583126"/>
            <a:ext cx="1524000" cy="457200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85177" y="2205820"/>
            <a:ext cx="1600200" cy="45719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0800000">
            <a:off x="7323578" y="3198010"/>
            <a:ext cx="685800" cy="158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985883" y="2573726"/>
            <a:ext cx="685800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522979" y="3044018"/>
            <a:ext cx="1523998" cy="1295402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885177" y="4067562"/>
            <a:ext cx="1600200" cy="411164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7323578" y="3653620"/>
            <a:ext cx="685800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0800000">
            <a:off x="985884" y="3652031"/>
            <a:ext cx="685800" cy="158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509885" y="4280288"/>
            <a:ext cx="1524005" cy="141763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4872084" y="4246150"/>
            <a:ext cx="1600200" cy="1325564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>
            <a:off x="7323579" y="3945327"/>
            <a:ext cx="685800" cy="1588"/>
          </a:xfrm>
          <a:prstGeom prst="line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972791" y="1505337"/>
            <a:ext cx="685800" cy="1588"/>
          </a:xfrm>
          <a:prstGeom prst="line">
            <a:avLst/>
          </a:prstGeom>
          <a:ln w="635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522977" y="1761714"/>
            <a:ext cx="1524000" cy="1371600"/>
          </a:xfrm>
          <a:prstGeom prst="line">
            <a:avLst/>
          </a:prstGeom>
          <a:ln w="635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885177" y="3348820"/>
            <a:ext cx="1600200" cy="579436"/>
          </a:xfrm>
          <a:prstGeom prst="line">
            <a:avLst/>
          </a:prstGeom>
          <a:ln w="635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7310486" y="4250127"/>
            <a:ext cx="685800" cy="1588"/>
          </a:xfrm>
          <a:prstGeom prst="line">
            <a:avLst/>
          </a:prstGeom>
          <a:ln w="635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2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81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 a </a:t>
            </a:r>
            <a:r>
              <a:rPr lang="en-US" dirty="0" err="1" smtClean="0"/>
              <a:t>Clos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Strictly non-blocking is expensive</a:t>
            </a:r>
          </a:p>
          <a:p>
            <a:r>
              <a:rPr lang="en-US" dirty="0" err="1" smtClean="0"/>
              <a:t>Rearrangeable</a:t>
            </a:r>
            <a:r>
              <a:rPr lang="en-US" dirty="0" smtClean="0"/>
              <a:t> network</a:t>
            </a:r>
          </a:p>
          <a:p>
            <a:pPr lvl="1"/>
            <a:r>
              <a:rPr lang="en-US" i="1" dirty="0" err="1" smtClean="0"/>
              <a:t>m</a:t>
            </a:r>
            <a:r>
              <a:rPr lang="en-US" i="1" dirty="0" smtClean="0"/>
              <a:t> ≥ 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pPr lvl="1"/>
            <a:r>
              <a:rPr lang="en-US" dirty="0" smtClean="0"/>
              <a:t>Rearranges paths if no middle switch found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32793" y="27692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7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of topologies assumed ideal routing</a:t>
            </a:r>
          </a:p>
          <a:p>
            <a:endParaRPr lang="en-US" dirty="0" smtClean="0"/>
          </a:p>
          <a:p>
            <a:r>
              <a:rPr lang="en-US" dirty="0" smtClean="0"/>
              <a:t>In practice…</a:t>
            </a:r>
          </a:p>
          <a:p>
            <a:pPr lvl="1"/>
            <a:r>
              <a:rPr lang="en-US" dirty="0" smtClean="0"/>
              <a:t>Routing algorithms are not ideal</a:t>
            </a:r>
          </a:p>
          <a:p>
            <a:endParaRPr lang="en-US" dirty="0" smtClean="0"/>
          </a:p>
          <a:p>
            <a:r>
              <a:rPr lang="en-US" dirty="0" smtClean="0"/>
              <a:t>Goal:  distribute traffic </a:t>
            </a:r>
            <a:r>
              <a:rPr lang="en-US" b="1" dirty="0" smtClean="0">
                <a:solidFill>
                  <a:srgbClr val="FF0000"/>
                </a:solidFill>
              </a:rPr>
              <a:t>evenly </a:t>
            </a:r>
            <a:r>
              <a:rPr lang="en-US" dirty="0" smtClean="0"/>
              <a:t>among paths</a:t>
            </a:r>
          </a:p>
          <a:p>
            <a:pPr lvl="1"/>
            <a:r>
              <a:rPr lang="en-US" dirty="0" smtClean="0"/>
              <a:t>Avoid hot spots, contention</a:t>
            </a:r>
          </a:p>
          <a:p>
            <a:pPr lvl="1"/>
            <a:r>
              <a:rPr lang="en-US" dirty="0" smtClean="0"/>
              <a:t>More balanced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closer throughput is to ideal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complexity in mind</a:t>
            </a:r>
          </a:p>
        </p:txBody>
      </p:sp>
    </p:spTree>
    <p:extLst>
      <p:ext uri="{BB962C8B-B14F-4D97-AF65-F5344CB8AC3E}">
        <p14:creationId xmlns:p14="http://schemas.microsoft.com/office/powerpoint/2010/main" val="368226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Routing Algorithm Implementation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1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9"/>
            <a:ext cx="8229600" cy="1143000"/>
          </a:xfrm>
        </p:spPr>
        <p:txBody>
          <a:bodyPr/>
          <a:lstStyle/>
          <a:p>
            <a:r>
              <a:rPr lang="en-US" dirty="0" smtClean="0"/>
              <a:t>Routing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861"/>
            <a:ext cx="8229600" cy="5059362"/>
          </a:xfrm>
        </p:spPr>
        <p:txBody>
          <a:bodyPr>
            <a:normAutofit/>
          </a:bodyPr>
          <a:lstStyle/>
          <a:p>
            <a:r>
              <a:rPr lang="en-US" dirty="0" smtClean="0"/>
              <a:t>Source tables</a:t>
            </a:r>
          </a:p>
          <a:p>
            <a:pPr lvl="1"/>
            <a:r>
              <a:rPr lang="en-US" dirty="0" smtClean="0"/>
              <a:t>Entire route specified at source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Avoids per-hop routing latency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Unable to adapt dynamically to network conditions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specify multiple routes per destination</a:t>
            </a:r>
          </a:p>
          <a:p>
            <a:pPr lvl="2"/>
            <a:r>
              <a:rPr lang="en-US" dirty="0" smtClean="0"/>
              <a:t>Give fault tolerance and load balance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Support reconfiguration (not specific to topology)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5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73"/>
            <a:ext cx="8229600" cy="955567"/>
          </a:xfrm>
        </p:spPr>
        <p:txBody>
          <a:bodyPr/>
          <a:lstStyle/>
          <a:p>
            <a:r>
              <a:rPr lang="en-US" dirty="0" smtClean="0"/>
              <a:t>Source Table Routing</a:t>
            </a:r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idx="1"/>
          </p:nvPr>
        </p:nvGraphicFramePr>
        <p:xfrm>
          <a:off x="457200" y="1018540"/>
          <a:ext cx="4876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Route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Route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NNEEX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EENNNX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NNNEEX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3246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962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04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04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962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4" idx="4"/>
            <a:endCxn id="7" idx="0"/>
          </p:cNvCxnSpPr>
          <p:nvPr/>
        </p:nvCxnSpPr>
        <p:spPr>
          <a:xfrm rot="5400000">
            <a:off x="62865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8" idx="0"/>
          </p:cNvCxnSpPr>
          <p:nvPr/>
        </p:nvCxnSpPr>
        <p:spPr>
          <a:xfrm rot="5400000">
            <a:off x="69723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76581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2872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730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6588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2872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9730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6588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6629400" y="24479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15200" y="24479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9400" y="31321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15200" y="31321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9400" y="38179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38179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29400" y="45037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5037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943600" y="45053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(0,0)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" y="5970577"/>
            <a:ext cx="8475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latin typeface="Calibri"/>
                <a:cs typeface="Calibri"/>
              </a:rPr>
              <a:t>  Arbitrary length paths: storage overhead and packet overhead</a:t>
            </a: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77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only next direction at each node</a:t>
            </a:r>
          </a:p>
          <a:p>
            <a:endParaRPr lang="en-US" dirty="0" smtClean="0"/>
          </a:p>
          <a:p>
            <a:r>
              <a:rPr lang="en-US" dirty="0" smtClean="0"/>
              <a:t>Smaller tables than source routing</a:t>
            </a:r>
          </a:p>
          <a:p>
            <a:endParaRPr lang="en-US" dirty="0" smtClean="0"/>
          </a:p>
          <a:p>
            <a:r>
              <a:rPr lang="en-US" dirty="0" smtClean="0"/>
              <a:t>Adds per-hop routing latency</a:t>
            </a:r>
          </a:p>
          <a:p>
            <a:endParaRPr lang="en-US" dirty="0" smtClean="0"/>
          </a:p>
          <a:p>
            <a:r>
              <a:rPr lang="en-US" dirty="0" smtClean="0"/>
              <a:t>Can adapt to network conditions</a:t>
            </a:r>
          </a:p>
          <a:p>
            <a:pPr lvl="1"/>
            <a:r>
              <a:rPr lang="en-US" dirty="0" smtClean="0"/>
              <a:t>Specify multiple possible outputs per destination</a:t>
            </a:r>
          </a:p>
          <a:p>
            <a:pPr lvl="1"/>
            <a:r>
              <a:rPr lang="en-US" dirty="0" smtClean="0"/>
              <a:t>Select randomly to improve load balancing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2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4826"/>
          </a:xfrm>
        </p:spPr>
        <p:txBody>
          <a:bodyPr/>
          <a:lstStyle/>
          <a:p>
            <a:r>
              <a:rPr lang="en-US" dirty="0" smtClean="0"/>
              <a:t>Node Table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63531"/>
            <a:ext cx="8229600" cy="1275017"/>
          </a:xfrm>
        </p:spPr>
        <p:txBody>
          <a:bodyPr>
            <a:normAutofit/>
          </a:bodyPr>
          <a:lstStyle/>
          <a:p>
            <a:r>
              <a:rPr lang="en-US" dirty="0" smtClean="0"/>
              <a:t>Implements West-First Routing</a:t>
            </a:r>
          </a:p>
          <a:p>
            <a:r>
              <a:rPr lang="en-US" dirty="0" smtClean="0"/>
              <a:t>Each node would have 1 row of table</a:t>
            </a:r>
          </a:p>
          <a:p>
            <a:pPr lvl="1"/>
            <a:r>
              <a:rPr lang="en-US" dirty="0" smtClean="0"/>
              <a:t>Max two possible output ports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86600" y="21267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400" y="21267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58200" y="21267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28125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72400" y="28125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8200" y="28125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86600" y="34983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72400" y="34983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349831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048500" y="262121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>
          <a:xfrm rot="5400000">
            <a:off x="7734300" y="262201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9" idx="0"/>
          </p:cNvCxnSpPr>
          <p:nvPr/>
        </p:nvCxnSpPr>
        <p:spPr>
          <a:xfrm rot="5400000">
            <a:off x="8420100" y="262201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049294" y="330701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735094" y="330701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420894" y="330701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5" idx="2"/>
          </p:cNvCxnSpPr>
          <p:nvPr/>
        </p:nvCxnSpPr>
        <p:spPr>
          <a:xfrm>
            <a:off x="7391400" y="227911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77200" y="227911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91400" y="296332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77200" y="296332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91400" y="364912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77200" y="364912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ontent Placeholder 35"/>
          <p:cNvGraphicFramePr>
            <a:graphicFrameLocks/>
          </p:cNvGraphicFramePr>
          <p:nvPr/>
        </p:nvGraphicFramePr>
        <p:xfrm>
          <a:off x="228600" y="985228"/>
          <a:ext cx="6629400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/>
                <a:gridCol w="563880"/>
                <a:gridCol w="662940"/>
                <a:gridCol w="662940"/>
                <a:gridCol w="662940"/>
                <a:gridCol w="662940"/>
                <a:gridCol w="662940"/>
                <a:gridCol w="662940"/>
                <a:gridCol w="662940"/>
                <a:gridCol w="662940"/>
              </a:tblGrid>
              <a:tr h="348753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37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|</a:t>
                      </a:r>
                      <a:r>
                        <a:rPr lang="en-US" baseline="0" dirty="0" smtClean="0"/>
                        <a:t>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|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</a:t>
                      </a:r>
                      <a:r>
                        <a:rPr lang="en-US" baseline="0" dirty="0" smtClean="0"/>
                        <a:t>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| -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N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| -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| -</a:t>
                      </a:r>
                      <a:endParaRPr lang="en-US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W|-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|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|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142440" y="2822470"/>
            <a:ext cx="6858000" cy="38100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47743" y="3808973"/>
            <a:ext cx="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Combinational circuits can be used</a:t>
            </a:r>
          </a:p>
          <a:p>
            <a:pPr lvl="1"/>
            <a:r>
              <a:rPr lang="en-US" dirty="0" smtClean="0"/>
              <a:t>Simple (e.g. DOR): low router overhead</a:t>
            </a:r>
          </a:p>
          <a:p>
            <a:pPr lvl="1"/>
            <a:r>
              <a:rPr lang="en-US" dirty="0" smtClean="0"/>
              <a:t>Specific to one topology and one routing algorithm</a:t>
            </a:r>
          </a:p>
          <a:p>
            <a:pPr lvl="2"/>
            <a:r>
              <a:rPr lang="en-US" dirty="0" smtClean="0"/>
              <a:t>Limits fault tolerance</a:t>
            </a:r>
          </a:p>
          <a:p>
            <a:endParaRPr lang="en-US" dirty="0" smtClean="0"/>
          </a:p>
          <a:p>
            <a:r>
              <a:rPr lang="en-US" dirty="0" smtClean="0"/>
              <a:t>Tables can be updated to reflect new configuration, network faults, 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Circuit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5401"/>
            <a:ext cx="8229600" cy="1225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Next hop based on buffer occupancies</a:t>
            </a:r>
          </a:p>
          <a:p>
            <a:r>
              <a:rPr lang="en-US" sz="2200" dirty="0" smtClean="0"/>
              <a:t>Or could implement simple DOR</a:t>
            </a:r>
          </a:p>
          <a:p>
            <a:r>
              <a:rPr lang="en-US" sz="2200" dirty="0" smtClean="0"/>
              <a:t>Fixed </a:t>
            </a:r>
            <a:r>
              <a:rPr lang="en-US" sz="2200" dirty="0" err="1" smtClean="0"/>
              <a:t>w.r.t</a:t>
            </a:r>
            <a:r>
              <a:rPr lang="en-US" sz="2200" dirty="0" smtClean="0"/>
              <a:t>. topology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114800" y="114912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sx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114912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x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114912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sy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14912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y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175872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=0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175872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=0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Delay 9"/>
          <p:cNvSpPr/>
          <p:nvPr/>
        </p:nvSpPr>
        <p:spPr>
          <a:xfrm rot="5400000">
            <a:off x="2819400" y="274932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Delay 10"/>
          <p:cNvSpPr/>
          <p:nvPr/>
        </p:nvSpPr>
        <p:spPr>
          <a:xfrm rot="5400000">
            <a:off x="3733800" y="274932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Delay 11"/>
          <p:cNvSpPr/>
          <p:nvPr/>
        </p:nvSpPr>
        <p:spPr>
          <a:xfrm rot="5400000">
            <a:off x="4648200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Delay 12"/>
          <p:cNvSpPr/>
          <p:nvPr/>
        </p:nvSpPr>
        <p:spPr>
          <a:xfrm rot="5400000">
            <a:off x="5562599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Delay 13"/>
          <p:cNvSpPr/>
          <p:nvPr/>
        </p:nvSpPr>
        <p:spPr>
          <a:xfrm rot="5400000">
            <a:off x="6477000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Oval 14"/>
          <p:cNvSpPr/>
          <p:nvPr/>
        </p:nvSpPr>
        <p:spPr>
          <a:xfrm>
            <a:off x="68580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Oval 15"/>
          <p:cNvSpPr/>
          <p:nvPr/>
        </p:nvSpPr>
        <p:spPr>
          <a:xfrm>
            <a:off x="59436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Oval 16"/>
          <p:cNvSpPr/>
          <p:nvPr/>
        </p:nvSpPr>
        <p:spPr>
          <a:xfrm>
            <a:off x="56388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Oval 17"/>
          <p:cNvSpPr/>
          <p:nvPr/>
        </p:nvSpPr>
        <p:spPr>
          <a:xfrm>
            <a:off x="50292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Oval 18"/>
          <p:cNvSpPr/>
          <p:nvPr/>
        </p:nvSpPr>
        <p:spPr>
          <a:xfrm>
            <a:off x="41148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Oval 19"/>
          <p:cNvSpPr/>
          <p:nvPr/>
        </p:nvSpPr>
        <p:spPr>
          <a:xfrm>
            <a:off x="38100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839495" y="1643633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58693" y="1643634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</p:cNvCxnSpPr>
          <p:nvPr/>
        </p:nvCxnSpPr>
        <p:spPr>
          <a:xfrm rot="5400000">
            <a:off x="3562350" y="1853977"/>
            <a:ext cx="1066800" cy="419100"/>
          </a:xfrm>
          <a:prstGeom prst="bentConnector3">
            <a:avLst>
              <a:gd name="adj1" fmla="val 859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hape 34"/>
          <p:cNvCxnSpPr/>
          <p:nvPr/>
        </p:nvCxnSpPr>
        <p:spPr>
          <a:xfrm>
            <a:off x="4305300" y="2444527"/>
            <a:ext cx="495300" cy="304801"/>
          </a:xfrm>
          <a:prstGeom prst="bentConnector3">
            <a:avLst>
              <a:gd name="adj1" fmla="val 10064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2"/>
            <a:endCxn id="18" idx="0"/>
          </p:cNvCxnSpPr>
          <p:nvPr/>
        </p:nvCxnSpPr>
        <p:spPr>
          <a:xfrm rot="16200000" flipH="1">
            <a:off x="4819650" y="2311177"/>
            <a:ext cx="457200" cy="114300"/>
          </a:xfrm>
          <a:prstGeom prst="bentConnector3">
            <a:avLst>
              <a:gd name="adj1" fmla="val 3333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19" idx="0"/>
          </p:cNvCxnSpPr>
          <p:nvPr/>
        </p:nvCxnSpPr>
        <p:spPr>
          <a:xfrm rot="5400000">
            <a:off x="4362450" y="1968277"/>
            <a:ext cx="457200" cy="800100"/>
          </a:xfrm>
          <a:prstGeom prst="bentConnector3">
            <a:avLst>
              <a:gd name="adj1" fmla="val 333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3276600" y="2292127"/>
            <a:ext cx="914400" cy="457200"/>
          </a:xfrm>
          <a:prstGeom prst="bentConnector3">
            <a:avLst>
              <a:gd name="adj1" fmla="val 989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9" idx="2"/>
          </p:cNvCxnSpPr>
          <p:nvPr/>
        </p:nvCxnSpPr>
        <p:spPr>
          <a:xfrm rot="5400000">
            <a:off x="5886450" y="2273077"/>
            <a:ext cx="457200" cy="190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2"/>
            <a:endCxn id="15" idx="0"/>
          </p:cNvCxnSpPr>
          <p:nvPr/>
        </p:nvCxnSpPr>
        <p:spPr>
          <a:xfrm rot="16200000" flipH="1">
            <a:off x="6343650" y="2006377"/>
            <a:ext cx="457200" cy="723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70"/>
          <p:cNvCxnSpPr>
            <a:endCxn id="10" idx="1"/>
          </p:cNvCxnSpPr>
          <p:nvPr/>
        </p:nvCxnSpPr>
        <p:spPr>
          <a:xfrm rot="10800000" flipV="1">
            <a:off x="3124200" y="2368327"/>
            <a:ext cx="2895600" cy="3810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17" idx="0"/>
          </p:cNvCxnSpPr>
          <p:nvPr/>
        </p:nvCxnSpPr>
        <p:spPr>
          <a:xfrm rot="16200000" flipH="1">
            <a:off x="5086350" y="1968277"/>
            <a:ext cx="1066800" cy="190500"/>
          </a:xfrm>
          <a:prstGeom prst="bentConnector3">
            <a:avLst>
              <a:gd name="adj1" fmla="val 901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</p:cNvCxnSpPr>
          <p:nvPr/>
        </p:nvCxnSpPr>
        <p:spPr>
          <a:xfrm rot="16200000" flipH="1">
            <a:off x="5505450" y="1549177"/>
            <a:ext cx="1219200" cy="1181100"/>
          </a:xfrm>
          <a:prstGeom prst="bentConnector3">
            <a:avLst>
              <a:gd name="adj1" fmla="val 7864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19400" y="3739927"/>
            <a:ext cx="4495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Route selection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34" name="Straight Connector 33"/>
          <p:cNvCxnSpPr>
            <a:stCxn id="10" idx="3"/>
          </p:cNvCxnSpPr>
          <p:nvPr/>
        </p:nvCxnSpPr>
        <p:spPr>
          <a:xfrm rot="5400000">
            <a:off x="2932906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73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7617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6761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5905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8200" y="305412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Productive Direction Vector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35872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+</a:t>
            </a:r>
            <a:r>
              <a:rPr lang="en-US" sz="1800" dirty="0" err="1" smtClean="0">
                <a:latin typeface="Calibri"/>
                <a:cs typeface="Calibri"/>
              </a:rPr>
              <a:t>x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44254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-</a:t>
            </a:r>
            <a:r>
              <a:rPr lang="en-US" sz="1800" dirty="0" err="1" smtClean="0">
                <a:latin typeface="Calibri"/>
                <a:cs typeface="Calibri"/>
              </a:rPr>
              <a:t>x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54160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+</a:t>
            </a:r>
            <a:r>
              <a:rPr lang="en-US" sz="1800" dirty="0" err="1" smtClean="0">
                <a:latin typeface="Calibri"/>
                <a:cs typeface="Calibri"/>
              </a:rPr>
              <a:t>y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6242567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-</a:t>
            </a:r>
            <a:r>
              <a:rPr lang="en-US" sz="1800" dirty="0" err="1" smtClean="0">
                <a:latin typeface="Calibri"/>
                <a:cs typeface="Calibri"/>
              </a:rPr>
              <a:t>y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584967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exit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45" name="Straight Arrow Connector 44"/>
          <p:cNvCxnSpPr>
            <a:endCxn id="33" idx="1"/>
          </p:cNvCxnSpPr>
          <p:nvPr/>
        </p:nvCxnSpPr>
        <p:spPr>
          <a:xfrm>
            <a:off x="1524000" y="4044727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4400" y="373992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Queue lengths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" y="427332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Selected Direction Vector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35872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+</a:t>
            </a:r>
            <a:r>
              <a:rPr lang="en-US" sz="1800" dirty="0" err="1" smtClean="0">
                <a:latin typeface="Calibri"/>
                <a:cs typeface="Calibri"/>
              </a:rPr>
              <a:t>x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44254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-</a:t>
            </a:r>
            <a:r>
              <a:rPr lang="en-US" sz="1800" dirty="0" err="1" smtClean="0">
                <a:latin typeface="Calibri"/>
                <a:cs typeface="Calibri"/>
              </a:rPr>
              <a:t>x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54160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+</a:t>
            </a:r>
            <a:r>
              <a:rPr lang="en-US" sz="1800" dirty="0" err="1" smtClean="0">
                <a:latin typeface="Calibri"/>
                <a:cs typeface="Calibri"/>
              </a:rPr>
              <a:t>y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6242567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-</a:t>
            </a:r>
            <a:r>
              <a:rPr lang="en-US" sz="1800" dirty="0" err="1" smtClean="0">
                <a:latin typeface="Calibri"/>
                <a:cs typeface="Calibri"/>
              </a:rPr>
              <a:t>y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584967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exit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857504" y="4614639"/>
            <a:ext cx="533398" cy="3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755124" y="4634598"/>
            <a:ext cx="5701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667935" y="4633005"/>
            <a:ext cx="570136" cy="3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82333" y="4633005"/>
            <a:ext cx="570134" cy="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497530" y="4633798"/>
            <a:ext cx="570134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59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Algorithms: Implementation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534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Routing Algorithm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Source Routing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Combinational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Node Table</a:t>
                      </a:r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Deterministic</a:t>
                      </a:r>
                      <a:endParaRPr lang="en-US" sz="2400" b="1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DOR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Oblivious</a:t>
                      </a:r>
                      <a:endParaRPr lang="en-US" sz="2400" b="1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Valiant’s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Minimal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Adaptive</a:t>
                      </a:r>
                      <a:endParaRPr lang="en-US" sz="2400" b="1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marL="94827" marR="948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12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Latency paramount concern</a:t>
            </a:r>
          </a:p>
          <a:p>
            <a:pPr lvl="1"/>
            <a:r>
              <a:rPr lang="en-US" dirty="0" smtClean="0"/>
              <a:t>Minimal routing most common for </a:t>
            </a:r>
            <a:r>
              <a:rPr lang="en-US" dirty="0" err="1" smtClean="0"/>
              <a:t>NoC</a:t>
            </a:r>
            <a:endParaRPr lang="en-US" dirty="0" smtClean="0"/>
          </a:p>
          <a:p>
            <a:pPr lvl="1"/>
            <a:r>
              <a:rPr lang="en-US" dirty="0" smtClean="0"/>
              <a:t>Non-minimal can avoid congestion and deliver low latency</a:t>
            </a:r>
          </a:p>
          <a:p>
            <a:endParaRPr lang="en-US" dirty="0" smtClean="0"/>
          </a:p>
          <a:p>
            <a:r>
              <a:rPr lang="en-US" dirty="0" smtClean="0"/>
              <a:t>To date: </a:t>
            </a:r>
            <a:r>
              <a:rPr lang="en-US" dirty="0" err="1" smtClean="0"/>
              <a:t>NoC</a:t>
            </a:r>
            <a:r>
              <a:rPr lang="en-US" dirty="0" smtClean="0"/>
              <a:t> research favors DOR for simplicity and deadlock freedom</a:t>
            </a:r>
          </a:p>
          <a:p>
            <a:pPr lvl="1"/>
            <a:r>
              <a:rPr lang="en-US" dirty="0" smtClean="0"/>
              <a:t>On-chip networks often lightly loaded</a:t>
            </a:r>
          </a:p>
          <a:p>
            <a:endParaRPr lang="en-US" dirty="0" smtClean="0"/>
          </a:p>
          <a:p>
            <a:r>
              <a:rPr lang="en-US" dirty="0" smtClean="0"/>
              <a:t>Only covered </a:t>
            </a:r>
            <a:r>
              <a:rPr lang="en-US" dirty="0" err="1" smtClean="0"/>
              <a:t>unicast</a:t>
            </a:r>
            <a:r>
              <a:rPr lang="en-US" dirty="0" smtClean="0"/>
              <a:t> routing</a:t>
            </a:r>
          </a:p>
          <a:p>
            <a:pPr lvl="1"/>
            <a:r>
              <a:rPr lang="en-US" dirty="0" smtClean="0"/>
              <a:t>Recent work on extending on-chip routing to support multicast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6" idx="4"/>
            <a:endCxn id="10" idx="0"/>
          </p:cNvCxnSpPr>
          <p:nvPr/>
        </p:nvCxnSpPr>
        <p:spPr>
          <a:xfrm rot="5400000">
            <a:off x="57150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4"/>
            <a:endCxn id="13" idx="0"/>
          </p:cNvCxnSpPr>
          <p:nvPr/>
        </p:nvCxnSpPr>
        <p:spPr>
          <a:xfrm rot="5400000">
            <a:off x="56769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4"/>
            <a:endCxn id="11" idx="0"/>
          </p:cNvCxnSpPr>
          <p:nvPr/>
        </p:nvCxnSpPr>
        <p:spPr>
          <a:xfrm rot="5400000">
            <a:off x="3086101" y="5486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6"/>
            <a:endCxn id="6" idx="2"/>
          </p:cNvCxnSpPr>
          <p:nvPr/>
        </p:nvCxnSpPr>
        <p:spPr>
          <a:xfrm>
            <a:off x="4953000" y="3848102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3" idx="2"/>
          </p:cNvCxnSpPr>
          <p:nvPr/>
        </p:nvCxnSpPr>
        <p:spPr>
          <a:xfrm>
            <a:off x="4953000" y="6057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6057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</p:spPr>
        <p:txBody>
          <a:bodyPr/>
          <a:lstStyle/>
          <a:p>
            <a:r>
              <a:rPr lang="en-US" dirty="0" smtClean="0"/>
              <a:t>Once topology is fixed</a:t>
            </a:r>
          </a:p>
          <a:p>
            <a:r>
              <a:rPr lang="en-US" dirty="0" smtClean="0"/>
              <a:t>Routing algorithm determines </a:t>
            </a:r>
            <a:r>
              <a:rPr lang="en-US" dirty="0" err="1" smtClean="0"/>
              <a:t>path(s</a:t>
            </a:r>
            <a:r>
              <a:rPr lang="en-US" dirty="0" smtClean="0"/>
              <a:t>) from source to destination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35814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35814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3581401"/>
            <a:ext cx="533400" cy="5334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6481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50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5791199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11" idx="6"/>
            <a:endCxn id="6" idx="4"/>
          </p:cNvCxnSpPr>
          <p:nvPr/>
        </p:nvCxnSpPr>
        <p:spPr>
          <a:xfrm flipV="1">
            <a:off x="3657600" y="4114802"/>
            <a:ext cx="23241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4"/>
          <p:cNvCxnSpPr>
            <a:stCxn id="11" idx="0"/>
          </p:cNvCxnSpPr>
          <p:nvPr/>
        </p:nvCxnSpPr>
        <p:spPr>
          <a:xfrm rot="5400000" flipH="1" flipV="1">
            <a:off x="3638552" y="4705349"/>
            <a:ext cx="838198" cy="1333502"/>
          </a:xfrm>
          <a:prstGeom prst="bentConnector2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4"/>
          <p:cNvCxnSpPr>
            <a:endCxn id="6" idx="2"/>
          </p:cNvCxnSpPr>
          <p:nvPr/>
        </p:nvCxnSpPr>
        <p:spPr>
          <a:xfrm rot="5400000" flipH="1" flipV="1">
            <a:off x="4667252" y="3905253"/>
            <a:ext cx="1104899" cy="9905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8" idx="0"/>
          </p:cNvCxnSpPr>
          <p:nvPr/>
        </p:nvCxnSpPr>
        <p:spPr>
          <a:xfrm rot="5400000">
            <a:off x="3124201" y="43815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9" idx="0"/>
          </p:cNvCxnSpPr>
          <p:nvPr/>
        </p:nvCxnSpPr>
        <p:spPr>
          <a:xfrm rot="5400000">
            <a:off x="44196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6"/>
            <a:endCxn id="5" idx="2"/>
          </p:cNvCxnSpPr>
          <p:nvPr/>
        </p:nvCxnSpPr>
        <p:spPr>
          <a:xfrm>
            <a:off x="3657600" y="3848101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6"/>
            <a:endCxn id="9" idx="2"/>
          </p:cNvCxnSpPr>
          <p:nvPr/>
        </p:nvCxnSpPr>
        <p:spPr>
          <a:xfrm>
            <a:off x="3657600" y="4914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6"/>
            <a:endCxn id="10" idx="2"/>
          </p:cNvCxnSpPr>
          <p:nvPr/>
        </p:nvCxnSpPr>
        <p:spPr>
          <a:xfrm>
            <a:off x="4953000" y="4914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" idx="4"/>
            <a:endCxn id="12" idx="0"/>
          </p:cNvCxnSpPr>
          <p:nvPr/>
        </p:nvCxnSpPr>
        <p:spPr>
          <a:xfrm rot="5400000">
            <a:off x="43815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17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58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91628"/>
            <a:ext cx="8229600" cy="27301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routing options:</a:t>
            </a:r>
          </a:p>
          <a:p>
            <a:pPr lvl="1"/>
            <a:r>
              <a:rPr lang="en-US" dirty="0" smtClean="0"/>
              <a:t>Greedy: shortest path</a:t>
            </a:r>
          </a:p>
          <a:p>
            <a:pPr lvl="1"/>
            <a:r>
              <a:rPr lang="en-US" dirty="0" smtClean="0"/>
              <a:t>Uniform random: randomly pick direction</a:t>
            </a:r>
          </a:p>
          <a:p>
            <a:pPr lvl="1"/>
            <a:r>
              <a:rPr lang="en-US" dirty="0" smtClean="0"/>
              <a:t>Adaptive: send packet in direction with lowest local channel load</a:t>
            </a:r>
          </a:p>
          <a:p>
            <a:endParaRPr lang="en-US" dirty="0" smtClean="0"/>
          </a:p>
          <a:p>
            <a:r>
              <a:rPr lang="en-US" dirty="0" smtClean="0"/>
              <a:t>Which gives best worst-case throughput?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55312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2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718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1785"/>
            <a:ext cx="8229600" cy="2412597"/>
          </a:xfrm>
        </p:spPr>
        <p:txBody>
          <a:bodyPr>
            <a:normAutofit/>
          </a:bodyPr>
          <a:lstStyle/>
          <a:p>
            <a:r>
              <a:rPr lang="en-US" dirty="0" smtClean="0"/>
              <a:t>Consider tornado traffic</a:t>
            </a:r>
          </a:p>
          <a:p>
            <a:pPr lvl="1"/>
            <a:r>
              <a:rPr lang="en-US" dirty="0" smtClean="0"/>
              <a:t>node </a:t>
            </a:r>
            <a:r>
              <a:rPr lang="en-US" i="1" dirty="0" err="1" smtClean="0"/>
              <a:t>i</a:t>
            </a:r>
            <a:r>
              <a:rPr lang="en-US" dirty="0" smtClean="0"/>
              <a:t> sends to </a:t>
            </a:r>
            <a:r>
              <a:rPr lang="en-US" i="1" dirty="0" smtClean="0"/>
              <a:t>i+3 mod 8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55312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28700" y="3108401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23844" y="3262389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80397" y="3413201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11906" y="3567189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07050" y="3721177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63603" y="3875165"/>
            <a:ext cx="2458730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" y="3871989"/>
            <a:ext cx="571500" cy="4764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95112" y="4027565"/>
            <a:ext cx="1527221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57200" y="4027565"/>
            <a:ext cx="1566644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90256" y="4181553"/>
            <a:ext cx="532077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7200" y="4179965"/>
            <a:ext cx="2623197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1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030"/>
            <a:ext cx="8229600" cy="4794164"/>
          </a:xfrm>
        </p:spPr>
        <p:txBody>
          <a:bodyPr>
            <a:normAutofit/>
          </a:bodyPr>
          <a:lstStyle/>
          <a:p>
            <a:r>
              <a:rPr lang="en-US" dirty="0" smtClean="0"/>
              <a:t>Greedy:</a:t>
            </a:r>
          </a:p>
          <a:p>
            <a:pPr lvl="1"/>
            <a:r>
              <a:rPr lang="en-US" dirty="0" smtClean="0"/>
              <a:t>All traffic moves counterclockwise</a:t>
            </a:r>
          </a:p>
          <a:p>
            <a:pPr lvl="2"/>
            <a:r>
              <a:rPr lang="en-US" dirty="0" smtClean="0"/>
              <a:t>Loads counterclockwise with 3 units of traffic</a:t>
            </a:r>
          </a:p>
          <a:p>
            <a:pPr lvl="3"/>
            <a:r>
              <a:rPr lang="en-US" dirty="0" smtClean="0"/>
              <a:t>Each node gets 1/3 throughput</a:t>
            </a:r>
          </a:p>
          <a:p>
            <a:pPr lvl="2"/>
            <a:r>
              <a:rPr lang="en-US" dirty="0" smtClean="0"/>
              <a:t>Clockwise channels are idle</a:t>
            </a:r>
          </a:p>
          <a:p>
            <a:endParaRPr lang="en-US" dirty="0" smtClean="0"/>
          </a:p>
          <a:p>
            <a:r>
              <a:rPr lang="en-US" dirty="0" smtClean="0"/>
              <a:t>Random:</a:t>
            </a:r>
          </a:p>
          <a:p>
            <a:pPr lvl="1"/>
            <a:r>
              <a:rPr lang="en-US" dirty="0" smtClean="0"/>
              <a:t>Clockwise channels become bottleneck</a:t>
            </a:r>
          </a:p>
          <a:p>
            <a:pPr lvl="2"/>
            <a:r>
              <a:rPr lang="en-US" dirty="0" smtClean="0"/>
              <a:t>Load of 5/2</a:t>
            </a:r>
          </a:p>
          <a:p>
            <a:pPr lvl="3"/>
            <a:r>
              <a:rPr lang="en-US" dirty="0" smtClean="0"/>
              <a:t>Half of traffic traverses 5 links in clockwise direction</a:t>
            </a:r>
          </a:p>
          <a:p>
            <a:pPr lvl="3"/>
            <a:r>
              <a:rPr lang="en-US" dirty="0" smtClean="0"/>
              <a:t>Gives throughput of 2/5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9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Example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Adaptive:</a:t>
            </a:r>
          </a:p>
          <a:p>
            <a:pPr lvl="1"/>
            <a:r>
              <a:rPr lang="en-US" dirty="0" smtClean="0"/>
              <a:t>Perfect load balancing (some assumptions about implementation)</a:t>
            </a:r>
          </a:p>
          <a:p>
            <a:pPr lvl="1"/>
            <a:r>
              <a:rPr lang="en-US" dirty="0" smtClean="0"/>
              <a:t>Sends 5/8 of traffic over 3 links, sends 3/8 over 5 links</a:t>
            </a:r>
          </a:p>
          <a:p>
            <a:pPr lvl="2"/>
            <a:r>
              <a:rPr lang="en-US" dirty="0" smtClean="0"/>
              <a:t>Channel load is 15/8, throughput of 8/15</a:t>
            </a:r>
          </a:p>
          <a:p>
            <a:r>
              <a:rPr lang="en-US" dirty="0" smtClean="0"/>
              <a:t>Note: worst case throughput just 1 metric designer might optimize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8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RC">
      <a:dk1>
        <a:sysClr val="windowText" lastClr="000000"/>
      </a:dk1>
      <a:lt1>
        <a:sysClr val="window" lastClr="FFFFFF"/>
      </a:lt1>
      <a:dk2>
        <a:srgbClr val="003E7E"/>
      </a:dk2>
      <a:lt2>
        <a:srgbClr val="EEECE1"/>
      </a:lt2>
      <a:accent1>
        <a:srgbClr val="4F81BD"/>
      </a:accent1>
      <a:accent2>
        <a:srgbClr val="6C0E0E"/>
      </a:accent2>
      <a:accent3>
        <a:srgbClr val="6EB43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85309</TotalTime>
  <Words>2351</Words>
  <Application>Microsoft Macintosh PowerPoint</Application>
  <PresentationFormat>On-screen Show (4:3)</PresentationFormat>
  <Paragraphs>733</Paragraphs>
  <Slides>48</Slides>
  <Notes>11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PowerPoint Presentation</vt:lpstr>
      <vt:lpstr>Topics to be covered</vt:lpstr>
      <vt:lpstr>Routing</vt:lpstr>
      <vt:lpstr>Routing Overview</vt:lpstr>
      <vt:lpstr>Routing Basics</vt:lpstr>
      <vt:lpstr>Routing Example</vt:lpstr>
      <vt:lpstr>Routing Example (2)</vt:lpstr>
      <vt:lpstr>Routing Example (3)</vt:lpstr>
      <vt:lpstr>Routing Example (4)</vt:lpstr>
      <vt:lpstr>Routing Algorithm Attributes</vt:lpstr>
      <vt:lpstr>Routing Deadlock</vt:lpstr>
      <vt:lpstr>Types of Routing Algorithms</vt:lpstr>
      <vt:lpstr>Deterministic</vt:lpstr>
      <vt:lpstr>Dimension Order Routing</vt:lpstr>
      <vt:lpstr>Destination-Tag Routing: Butterfly Networks</vt:lpstr>
      <vt:lpstr>Destination-Tag Routing (2)</vt:lpstr>
      <vt:lpstr>Oblivious</vt:lpstr>
      <vt:lpstr>Valiant’s Routing Algorithm</vt:lpstr>
      <vt:lpstr>Valiant’s Algorithm: Indirect Networks</vt:lpstr>
      <vt:lpstr>Valiant’s: Indirect Networks</vt:lpstr>
      <vt:lpstr>Minimal Oblivious</vt:lpstr>
      <vt:lpstr>Minimal Oblivious Routing on Fat Tree</vt:lpstr>
      <vt:lpstr>Oblivious Routing</vt:lpstr>
      <vt:lpstr>Adaptive</vt:lpstr>
      <vt:lpstr>Minimal Adaptive Routing</vt:lpstr>
      <vt:lpstr>Non-minimal adaptive</vt:lpstr>
      <vt:lpstr>Non-minimal routing example</vt:lpstr>
      <vt:lpstr>Adaptive Routing Example</vt:lpstr>
      <vt:lpstr>Congestion Information</vt:lpstr>
      <vt:lpstr>Sending Congestion Information</vt:lpstr>
      <vt:lpstr>Adaptive Routing: Turn Model</vt:lpstr>
      <vt:lpstr>Turn Model Routing</vt:lpstr>
      <vt:lpstr>Negative-First Routing Example</vt:lpstr>
      <vt:lpstr>Turn Model Routing Deadlock</vt:lpstr>
      <vt:lpstr>Adaptive Routing and Deadlock</vt:lpstr>
      <vt:lpstr>Adaptive Routing: Other Topologies</vt:lpstr>
      <vt:lpstr>Routing in a Clos Network</vt:lpstr>
      <vt:lpstr>Routing in a Clos Network </vt:lpstr>
      <vt:lpstr>Routing in a Clos Network</vt:lpstr>
      <vt:lpstr>Routing Algorithm Implementation</vt:lpstr>
      <vt:lpstr>Routing Implementation</vt:lpstr>
      <vt:lpstr>Source Table Routing</vt:lpstr>
      <vt:lpstr>Node Tables</vt:lpstr>
      <vt:lpstr>Node Table Routing</vt:lpstr>
      <vt:lpstr>Implementation </vt:lpstr>
      <vt:lpstr>Circuit Based</vt:lpstr>
      <vt:lpstr>Routing Algorithms: Implementation</vt:lpstr>
      <vt:lpstr>Routing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Lecture 1 A Gentle Introduction Instructor: James C. Hoe         Slides developed in part by Profs. Falsafi, Hill, Smith, Sohi, and Vijaykumar of  Carnegie Mellon University, Purdue University, and University of Wisconsin</dc:title>
  <dc:creator>satish</dc:creator>
  <cp:lastModifiedBy>MARK D HILL</cp:lastModifiedBy>
  <cp:revision>1050</cp:revision>
  <cp:lastPrinted>2015-03-29T15:59:54Z</cp:lastPrinted>
  <dcterms:created xsi:type="dcterms:W3CDTF">1998-05-31T23:29:00Z</dcterms:created>
  <dcterms:modified xsi:type="dcterms:W3CDTF">2019-04-05T01:33:14Z</dcterms:modified>
</cp:coreProperties>
</file>