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446" r:id="rId2"/>
    <p:sldId id="880" r:id="rId3"/>
    <p:sldId id="971" r:id="rId4"/>
    <p:sldId id="972" r:id="rId5"/>
    <p:sldId id="973" r:id="rId6"/>
    <p:sldId id="974" r:id="rId7"/>
    <p:sldId id="975" r:id="rId8"/>
    <p:sldId id="976" r:id="rId9"/>
    <p:sldId id="977" r:id="rId10"/>
    <p:sldId id="978" r:id="rId11"/>
    <p:sldId id="940" r:id="rId12"/>
    <p:sldId id="941" r:id="rId13"/>
    <p:sldId id="942" r:id="rId14"/>
    <p:sldId id="943" r:id="rId15"/>
    <p:sldId id="979" r:id="rId16"/>
    <p:sldId id="980" r:id="rId17"/>
    <p:sldId id="944" r:id="rId18"/>
    <p:sldId id="945" r:id="rId19"/>
    <p:sldId id="981" r:id="rId20"/>
    <p:sldId id="982" r:id="rId21"/>
    <p:sldId id="946" r:id="rId22"/>
    <p:sldId id="983" r:id="rId23"/>
    <p:sldId id="947" r:id="rId24"/>
    <p:sldId id="948" r:id="rId25"/>
    <p:sldId id="949" r:id="rId26"/>
    <p:sldId id="950" r:id="rId27"/>
    <p:sldId id="951" r:id="rId28"/>
    <p:sldId id="952" r:id="rId29"/>
    <p:sldId id="984" r:id="rId30"/>
    <p:sldId id="985" r:id="rId31"/>
    <p:sldId id="953" r:id="rId32"/>
    <p:sldId id="954" r:id="rId33"/>
    <p:sldId id="955" r:id="rId34"/>
    <p:sldId id="956" r:id="rId35"/>
    <p:sldId id="957" r:id="rId36"/>
    <p:sldId id="986" r:id="rId37"/>
    <p:sldId id="987" r:id="rId38"/>
    <p:sldId id="988" r:id="rId39"/>
    <p:sldId id="989" r:id="rId40"/>
    <p:sldId id="958" r:id="rId41"/>
    <p:sldId id="959" r:id="rId42"/>
    <p:sldId id="960" r:id="rId43"/>
    <p:sldId id="961" r:id="rId44"/>
    <p:sldId id="962" r:id="rId45"/>
    <p:sldId id="963" r:id="rId46"/>
    <p:sldId id="964" r:id="rId47"/>
    <p:sldId id="965" r:id="rId48"/>
    <p:sldId id="967" r:id="rId49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00"/>
    <a:srgbClr val="0000FF"/>
    <a:srgbClr val="336699"/>
    <a:srgbClr val="FF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12" autoAdjust="0"/>
    <p:restoredTop sz="94660" autoAdjust="0"/>
  </p:normalViewPr>
  <p:slideViewPr>
    <p:cSldViewPr>
      <p:cViewPr varScale="1">
        <p:scale>
          <a:sx n="80" d="100"/>
          <a:sy n="80" d="100"/>
        </p:scale>
        <p:origin x="-112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76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9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pitchFamily="18" charset="0"/>
              </a:defRPr>
            </a:lvl1pPr>
          </a:lstStyle>
          <a:p>
            <a:fld id="{A39C52C6-47CE-468B-B442-C359AB5693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38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endParaRPr lang="en-US" alt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endParaRPr lang="en-US" alt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408A7525-1A27-4FED-B55A-EE254E9AA9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045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1C728-0E65-4B4A-8A76-D76FBC643F3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Illustrating both</a:t>
            </a:r>
            <a:r>
              <a:rPr lang="en-US" baseline="0" dirty="0" smtClean="0"/>
              <a:t> node table routing and an example of the turn model</a:t>
            </a:r>
          </a:p>
          <a:p>
            <a:endParaRPr lang="en-US" baseline="0" dirty="0" smtClean="0"/>
          </a:p>
          <a:p>
            <a:r>
              <a:rPr lang="en-US" baseline="0" dirty="0" smtClean="0"/>
              <a:t>(1,0) to (0,1) is N and W but can only go W because its west first.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16928-1DE7-2B46-9AF9-222323B37BCA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x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deltas – check sign bit – positive or negative direction and check for zero.  </a:t>
            </a:r>
          </a:p>
          <a:p>
            <a:r>
              <a:rPr lang="en-US" baseline="0" dirty="0" smtClean="0"/>
              <a:t>loss of generality – specific to topology and routing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16928-1DE7-2B46-9AF9-222323B37BCA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16928-1DE7-2B46-9AF9-222323B37BC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16928-1DE7-2B46-9AF9-222323B37BC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here…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16928-1DE7-2B46-9AF9-222323B37BC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Fbfly</a:t>
            </a:r>
            <a:r>
              <a:rPr lang="en-US" dirty="0" smtClean="0"/>
              <a:t> is an</a:t>
            </a:r>
            <a:r>
              <a:rPr lang="en-US" baseline="0" dirty="0" smtClean="0"/>
              <a:t> on-chip example with non-minimal routing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16928-1DE7-2B46-9AF9-222323B37BC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99388-6CDC-FE47-B67F-6A2F1831832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eliminate the North to West turn and then each eliminates one other turn</a:t>
            </a:r>
            <a:r>
              <a:rPr lang="en-US" baseline="0" dirty="0" smtClean="0"/>
              <a:t> to remove deadlock.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16928-1DE7-2B46-9AF9-222323B37BC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99388-6CDC-FE47-B67F-6A2F1831832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99388-6CDC-FE47-B67F-6A2F1831832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2275" y="228600"/>
            <a:ext cx="2143125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28600"/>
            <a:ext cx="6276975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28600"/>
            <a:ext cx="8458200" cy="6096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  <a:p>
            <a:pPr lvl="4"/>
            <a:endParaRPr lang="en-US" altLang="en-US" dirty="0" smtClean="0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8077200" y="6324600"/>
            <a:ext cx="121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336699"/>
                </a:solidFill>
                <a:latin typeface="Comic Sans MS" pitchFamily="66" charset="0"/>
              </a:rPr>
              <a:t>Lecture </a:t>
            </a:r>
            <a:r>
              <a:rPr lang="en-US" sz="1200" b="1" dirty="0" smtClean="0">
                <a:solidFill>
                  <a:srgbClr val="336699"/>
                </a:solidFill>
                <a:latin typeface="Comic Sans MS" pitchFamily="66" charset="0"/>
              </a:rPr>
              <a:t>18</a:t>
            </a:r>
          </a:p>
          <a:p>
            <a:pPr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336699"/>
                </a:solidFill>
                <a:latin typeface="Comic Sans MS" pitchFamily="66" charset="0"/>
              </a:rPr>
              <a:t> </a:t>
            </a:r>
            <a:r>
              <a:rPr lang="en-US" sz="1200" b="1" dirty="0">
                <a:solidFill>
                  <a:srgbClr val="336699"/>
                </a:solidFill>
                <a:latin typeface="Comic Sans MS" pitchFamily="66" charset="0"/>
              </a:rPr>
              <a:t>Slide </a:t>
            </a:r>
            <a:fld id="{A08D4D4F-4AD5-49E7-AC6F-A63FCC3C349D}" type="slidenum">
              <a:rPr lang="en-US" altLang="en-US" sz="1200" b="1">
                <a:solidFill>
                  <a:srgbClr val="336699"/>
                </a:solidFill>
                <a:latin typeface="Comic Sans MS" pitchFamily="66" charset="0"/>
              </a:rPr>
              <a:pPr>
                <a:spcBef>
                  <a:spcPct val="50000"/>
                </a:spcBef>
                <a:defRPr/>
              </a:pPr>
              <a:t>‹#›</a:t>
            </a:fld>
            <a:r>
              <a:rPr lang="en-US" sz="1200" b="1" dirty="0">
                <a:solidFill>
                  <a:srgbClr val="336699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-76200" y="65532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336699"/>
                </a:solidFill>
                <a:latin typeface="Comic Sans MS" pitchFamily="66" charset="0"/>
              </a:rPr>
              <a:t>ECE 1755</a:t>
            </a:r>
            <a:endParaRPr lang="en-US" sz="1200" b="1" dirty="0">
              <a:solidFill>
                <a:srgbClr val="336699"/>
              </a:solidFill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9pPr>
    </p:titleStyle>
    <p:bodyStyle>
      <a:lvl1pPr marL="190500" indent="-190500" algn="l" rtl="0" eaLnBrk="0" fontAlgn="base" hangingPunct="0">
        <a:lnSpc>
          <a:spcPts val="2400"/>
        </a:lnSpc>
        <a:spcBef>
          <a:spcPts val="1500"/>
        </a:spcBef>
        <a:spcAft>
          <a:spcPct val="0"/>
        </a:spcAft>
        <a:buSzPct val="80000"/>
        <a:buChar char="•"/>
        <a:defRPr sz="26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82625" indent="-344488" algn="l" rtl="0" eaLnBrk="0" fontAlgn="base" hangingPunct="0">
        <a:lnSpc>
          <a:spcPts val="2200"/>
        </a:lnSpc>
        <a:spcBef>
          <a:spcPts val="7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r"/>
        <a:defRPr sz="2400">
          <a:solidFill>
            <a:schemeClr val="tx1"/>
          </a:solidFill>
          <a:latin typeface="Calibri" pitchFamily="34" charset="0"/>
        </a:defRPr>
      </a:lvl2pPr>
      <a:lvl3pPr marL="1087438" indent="-290513" algn="l" rtl="0" eaLnBrk="0" fontAlgn="base" hangingPunct="0">
        <a:lnSpc>
          <a:spcPts val="2000"/>
        </a:lnSpc>
        <a:spcBef>
          <a:spcPts val="5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m"/>
        <a:defRPr sz="2200">
          <a:solidFill>
            <a:schemeClr val="tx1"/>
          </a:solidFill>
          <a:latin typeface="Calibri" pitchFamily="34" charset="0"/>
        </a:defRPr>
      </a:lvl3pPr>
      <a:lvl4pPr marL="1482725" indent="-280988" algn="l" rtl="0" eaLnBrk="0" fontAlgn="base" hangingPunct="0">
        <a:lnSpc>
          <a:spcPts val="2000"/>
        </a:lnSpc>
        <a:spcBef>
          <a:spcPts val="7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Calibri" pitchFamily="34" charset="0"/>
        </a:defRPr>
      </a:lvl4pPr>
      <a:lvl5pPr marL="19446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Calibri" pitchFamily="34" charset="0"/>
        </a:defRPr>
      </a:lvl5pPr>
      <a:lvl6pPr marL="24018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6pPr>
      <a:lvl7pPr marL="28590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7pPr>
      <a:lvl8pPr marL="33162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8pPr>
      <a:lvl9pPr marL="37734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6629400" cy="4876800"/>
          </a:xfrm>
          <a:noFill/>
        </p:spPr>
        <p:txBody>
          <a:bodyPr lIns="90487" tIns="44450" rIns="90487" bIns="44450"/>
          <a:lstStyle/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ECE 1755</a:t>
            </a: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Lecture </a:t>
            </a:r>
            <a:r>
              <a:rPr lang="en-US" sz="4000" dirty="0" smtClean="0">
                <a:solidFill>
                  <a:srgbClr val="CF0E30"/>
                </a:solidFill>
              </a:rPr>
              <a:t>18</a:t>
            </a:r>
            <a:endParaRPr lang="en-US" sz="4000" dirty="0" smtClean="0">
              <a:solidFill>
                <a:srgbClr val="CF0E30"/>
              </a:solidFill>
              <a:latin typeface="Calibri" pitchFamily="34" charset="0"/>
            </a:endParaRP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Interconnects: </a:t>
            </a:r>
            <a:r>
              <a:rPr lang="en-US" sz="4000" dirty="0" smtClean="0">
                <a:solidFill>
                  <a:srgbClr val="CF0E30"/>
                </a:solidFill>
              </a:rPr>
              <a:t>Routing</a:t>
            </a: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/>
            </a:r>
            <a:b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</a:br>
            <a:endParaRPr lang="en-US" sz="1500" dirty="0" smtClean="0">
              <a:solidFill>
                <a:srgbClr val="CF0E30"/>
              </a:solidFill>
              <a:latin typeface="Calibri" pitchFamily="34" charset="0"/>
            </a:endParaRP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CF0E30"/>
                </a:solidFill>
                <a:latin typeface="Calibri" pitchFamily="34" charset="0"/>
              </a:rPr>
              <a:t>Winter 2018</a:t>
            </a: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CF0E30"/>
                </a:solidFill>
                <a:latin typeface="Calibri" pitchFamily="34" charset="0"/>
              </a:rPr>
              <a:t>Prof. </a:t>
            </a:r>
            <a:r>
              <a:rPr lang="en-US" sz="2200" b="1" dirty="0" smtClean="0">
                <a:solidFill>
                  <a:srgbClr val="CF0E30"/>
                </a:solidFill>
              </a:rPr>
              <a:t>Natalie Enright Jerger</a:t>
            </a:r>
            <a:endParaRPr lang="en-US" sz="2200" b="1" dirty="0" smtClean="0">
              <a:solidFill>
                <a:srgbClr val="CF0E30"/>
              </a:solidFill>
              <a:latin typeface="Calibri" pitchFamily="34" charset="0"/>
            </a:endParaRPr>
          </a:p>
          <a:p>
            <a:pPr marL="42863" indent="7938">
              <a:lnSpc>
                <a:spcPct val="90000"/>
              </a:lnSpc>
              <a:buFontTx/>
              <a:buNone/>
            </a:pPr>
            <a:endParaRPr lang="en-US" sz="2200" b="1" dirty="0" smtClean="0">
              <a:solidFill>
                <a:srgbClr val="CF0E3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Routing Algorithm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r>
              <a:rPr lang="en-US" sz="2200" dirty="0" smtClean="0"/>
              <a:t>Types</a:t>
            </a:r>
          </a:p>
          <a:p>
            <a:pPr lvl="1"/>
            <a:r>
              <a:rPr lang="en-US" sz="2200" dirty="0" smtClean="0"/>
              <a:t>Deterministic, Oblivious, Adaptive</a:t>
            </a:r>
          </a:p>
          <a:p>
            <a:r>
              <a:rPr lang="en-US" sz="2200" dirty="0" smtClean="0"/>
              <a:t>Number of destinations</a:t>
            </a:r>
          </a:p>
          <a:p>
            <a:pPr lvl="1"/>
            <a:r>
              <a:rPr lang="en-US" sz="2200" dirty="0" err="1" smtClean="0"/>
              <a:t>Unicast</a:t>
            </a:r>
            <a:r>
              <a:rPr lang="en-US" sz="2200" dirty="0" smtClean="0"/>
              <a:t>, Multicast, Broadcast?</a:t>
            </a:r>
          </a:p>
          <a:p>
            <a:r>
              <a:rPr lang="en-US" sz="2200" dirty="0" err="1" smtClean="0"/>
              <a:t>Adaptivity</a:t>
            </a:r>
            <a:endParaRPr lang="en-US" sz="2200" dirty="0" smtClean="0"/>
          </a:p>
          <a:p>
            <a:pPr lvl="1"/>
            <a:r>
              <a:rPr lang="en-US" sz="2200" dirty="0" smtClean="0"/>
              <a:t>Oblivious or Adaptive?  Local or Global knowledge?</a:t>
            </a:r>
          </a:p>
          <a:p>
            <a:pPr lvl="1"/>
            <a:r>
              <a:rPr lang="en-US" sz="2200" dirty="0" smtClean="0"/>
              <a:t>Minimal or non-minimal?</a:t>
            </a:r>
          </a:p>
          <a:p>
            <a:r>
              <a:rPr lang="en-US" sz="2200" dirty="0" smtClean="0"/>
              <a:t>Implementation</a:t>
            </a:r>
          </a:p>
          <a:p>
            <a:pPr lvl="1"/>
            <a:r>
              <a:rPr lang="en-US" sz="2200" dirty="0" smtClean="0"/>
              <a:t>Source or node routing?</a:t>
            </a:r>
          </a:p>
          <a:p>
            <a:pPr lvl="1"/>
            <a:r>
              <a:rPr lang="en-US" sz="2200" dirty="0" smtClean="0"/>
              <a:t>Table or circuit?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31268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Routing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91969"/>
            <a:ext cx="8229600" cy="2085031"/>
          </a:xfrm>
        </p:spPr>
        <p:txBody>
          <a:bodyPr>
            <a:normAutofit/>
          </a:bodyPr>
          <a:lstStyle/>
          <a:p>
            <a:r>
              <a:rPr lang="en-US" dirty="0" smtClean="0"/>
              <a:t>Each packet is occupying a link and waiting for a link</a:t>
            </a:r>
          </a:p>
          <a:p>
            <a:r>
              <a:rPr lang="en-US" dirty="0" smtClean="0"/>
              <a:t>Without routing restrictions, a </a:t>
            </a:r>
            <a:r>
              <a:rPr lang="en-US" b="1" dirty="0" smtClean="0">
                <a:solidFill>
                  <a:srgbClr val="FF0000"/>
                </a:solidFill>
              </a:rPr>
              <a:t>resource cycle</a:t>
            </a:r>
            <a:r>
              <a:rPr lang="en-US" dirty="0" smtClean="0"/>
              <a:t> can occur</a:t>
            </a:r>
          </a:p>
          <a:p>
            <a:pPr lvl="1"/>
            <a:r>
              <a:rPr lang="en-US" dirty="0" smtClean="0"/>
              <a:t>Leads to deadlock</a:t>
            </a:r>
          </a:p>
        </p:txBody>
      </p:sp>
      <p:sp>
        <p:nvSpPr>
          <p:cNvPr id="4" name="Oval 3"/>
          <p:cNvSpPr/>
          <p:nvPr/>
        </p:nvSpPr>
        <p:spPr>
          <a:xfrm>
            <a:off x="3296110" y="1610160"/>
            <a:ext cx="6858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A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429710" y="1610160"/>
            <a:ext cx="6858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B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96110" y="3057960"/>
            <a:ext cx="6858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D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429710" y="3057960"/>
            <a:ext cx="6858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C</a:t>
            </a:r>
            <a:endParaRPr lang="en-US" sz="3200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>
            <a:stCxn id="4" idx="6"/>
            <a:endCxn id="5" idx="2"/>
          </p:cNvCxnSpPr>
          <p:nvPr/>
        </p:nvCxnSpPr>
        <p:spPr>
          <a:xfrm>
            <a:off x="3981910" y="1914960"/>
            <a:ext cx="1447800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4"/>
            <a:endCxn id="6" idx="0"/>
          </p:cNvCxnSpPr>
          <p:nvPr/>
        </p:nvCxnSpPr>
        <p:spPr>
          <a:xfrm rot="5400000">
            <a:off x="3219910" y="2638860"/>
            <a:ext cx="838200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</p:cNvCxnSpPr>
          <p:nvPr/>
        </p:nvCxnSpPr>
        <p:spPr>
          <a:xfrm rot="5400000">
            <a:off x="5353113" y="2639257"/>
            <a:ext cx="838994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6"/>
            <a:endCxn id="7" idx="2"/>
          </p:cNvCxnSpPr>
          <p:nvPr/>
        </p:nvCxnSpPr>
        <p:spPr>
          <a:xfrm>
            <a:off x="3981910" y="3362760"/>
            <a:ext cx="1447800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Bent Arrow 20"/>
          <p:cNvSpPr/>
          <p:nvPr/>
        </p:nvSpPr>
        <p:spPr>
          <a:xfrm rot="16200000">
            <a:off x="3315558" y="1590712"/>
            <a:ext cx="2133599" cy="2782093"/>
          </a:xfrm>
          <a:prstGeom prst="bentArrow">
            <a:avLst>
              <a:gd name="adj1" fmla="val 3589"/>
              <a:gd name="adj2" fmla="val 8222"/>
              <a:gd name="adj3" fmla="val 10766"/>
              <a:gd name="adj4" fmla="val 1919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ent Arrow 21"/>
          <p:cNvSpPr/>
          <p:nvPr/>
        </p:nvSpPr>
        <p:spPr>
          <a:xfrm>
            <a:off x="2915110" y="1152960"/>
            <a:ext cx="2856706" cy="2211388"/>
          </a:xfrm>
          <a:prstGeom prst="bentArrow">
            <a:avLst>
              <a:gd name="adj1" fmla="val 3313"/>
              <a:gd name="adj2" fmla="val 6904"/>
              <a:gd name="adj3" fmla="val 9816"/>
              <a:gd name="adj4" fmla="val 2069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Bent Arrow 22"/>
          <p:cNvSpPr/>
          <p:nvPr/>
        </p:nvSpPr>
        <p:spPr>
          <a:xfrm rot="5400000">
            <a:off x="4077160" y="1019610"/>
            <a:ext cx="1905794" cy="2780506"/>
          </a:xfrm>
          <a:prstGeom prst="bentArrow">
            <a:avLst>
              <a:gd name="adj1" fmla="val 4476"/>
              <a:gd name="adj2" fmla="val 6887"/>
              <a:gd name="adj3" fmla="val 8096"/>
              <a:gd name="adj4" fmla="val 2895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10800000">
            <a:off x="3639804" y="1840349"/>
            <a:ext cx="2895600" cy="2132010"/>
          </a:xfrm>
          <a:prstGeom prst="bentArrow">
            <a:avLst>
              <a:gd name="adj1" fmla="val 4759"/>
              <a:gd name="adj2" fmla="val 6987"/>
              <a:gd name="adj3" fmla="val 10211"/>
              <a:gd name="adj4" fmla="val 2210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75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Routing Algorithms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70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Deterministic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All messages from </a:t>
            </a:r>
            <a:r>
              <a:rPr lang="en-US" i="1" dirty="0" smtClean="0"/>
              <a:t>Source </a:t>
            </a:r>
            <a:r>
              <a:rPr lang="en-US" dirty="0" smtClean="0"/>
              <a:t>to </a:t>
            </a:r>
            <a:r>
              <a:rPr lang="en-US" i="1" dirty="0" smtClean="0"/>
              <a:t>Destination </a:t>
            </a:r>
            <a:r>
              <a:rPr lang="en-US" dirty="0" smtClean="0"/>
              <a:t>traverse the same path</a:t>
            </a:r>
          </a:p>
          <a:p>
            <a:r>
              <a:rPr lang="en-US" dirty="0" smtClean="0"/>
              <a:t>Common example: Dimension Order Routing (DOR)</a:t>
            </a:r>
          </a:p>
          <a:p>
            <a:pPr lvl="1"/>
            <a:r>
              <a:rPr lang="en-US" dirty="0" smtClean="0"/>
              <a:t>Message traverses network dimension by dimension </a:t>
            </a:r>
          </a:p>
          <a:p>
            <a:pPr lvl="1"/>
            <a:r>
              <a:rPr lang="en-US" dirty="0" smtClean="0"/>
              <a:t>Aka XY routing</a:t>
            </a:r>
          </a:p>
          <a:p>
            <a:endParaRPr lang="en-US" dirty="0" smtClean="0"/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Eliminates any path diversity provided by topology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Poor load balancing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Simple </a:t>
            </a:r>
            <a:r>
              <a:rPr lang="en-US" dirty="0" smtClean="0"/>
              <a:t>and inexpensive to implement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Deadlock-free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82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Order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782763"/>
          </a:xfrm>
        </p:spPr>
        <p:txBody>
          <a:bodyPr/>
          <a:lstStyle/>
          <a:p>
            <a:r>
              <a:rPr lang="en-US" dirty="0" err="1" smtClean="0"/>
              <a:t>a.k.a</a:t>
            </a:r>
            <a:r>
              <a:rPr lang="en-US" dirty="0" smtClean="0"/>
              <a:t> X-Y Routing</a:t>
            </a:r>
          </a:p>
          <a:p>
            <a:pPr lvl="1"/>
            <a:r>
              <a:rPr lang="en-US" dirty="0" smtClean="0"/>
              <a:t>Traverse network dimension by dimension</a:t>
            </a:r>
          </a:p>
          <a:p>
            <a:pPr lvl="1"/>
            <a:r>
              <a:rPr lang="en-US" dirty="0" smtClean="0"/>
              <a:t>Can only turn to Y dimension after finished X</a:t>
            </a:r>
            <a:endParaRPr lang="en-US" dirty="0"/>
          </a:p>
        </p:txBody>
      </p:sp>
      <p:sp>
        <p:nvSpPr>
          <p:cNvPr id="4" name="Bent Arrow 3"/>
          <p:cNvSpPr/>
          <p:nvPr/>
        </p:nvSpPr>
        <p:spPr>
          <a:xfrm rot="16200000">
            <a:off x="2895600" y="2438400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>
          <a:xfrm rot="5400000">
            <a:off x="3810000" y="1676400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rot="16200000">
            <a:off x="4648200" y="1676400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8298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5400000">
            <a:off x="5562600" y="2438400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693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Destination-Tag Routing: Butterfly Networks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0856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Destination address </a:t>
            </a:r>
          </a:p>
          <a:p>
            <a:pPr lvl="1"/>
            <a:r>
              <a:rPr lang="en-US" dirty="0" smtClean="0"/>
              <a:t>Interpreted as an </a:t>
            </a:r>
            <a:r>
              <a:rPr lang="en-US" dirty="0" err="1" smtClean="0"/>
              <a:t>n</a:t>
            </a:r>
            <a:r>
              <a:rPr lang="en-US" dirty="0" smtClean="0"/>
              <a:t>-digit radix-</a:t>
            </a:r>
            <a:r>
              <a:rPr lang="en-US" dirty="0" err="1" smtClean="0"/>
              <a:t>k</a:t>
            </a:r>
            <a:r>
              <a:rPr lang="en-US" dirty="0" smtClean="0"/>
              <a:t> number</a:t>
            </a:r>
          </a:p>
          <a:p>
            <a:pPr lvl="1"/>
            <a:r>
              <a:rPr lang="en-US" dirty="0" smtClean="0"/>
              <a:t>Directly routes packet</a:t>
            </a:r>
          </a:p>
          <a:p>
            <a:endParaRPr lang="en-US" dirty="0" smtClean="0"/>
          </a:p>
          <a:p>
            <a:r>
              <a:rPr lang="en-US" dirty="0" smtClean="0"/>
              <a:t>Each digit selects the output port at each step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7244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244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44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7244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1818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6260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00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6" name="Straight Connector 15"/>
          <p:cNvCxnSpPr>
            <a:stCxn id="14" idx="6"/>
          </p:cNvCxnSpPr>
          <p:nvPr/>
        </p:nvCxnSpPr>
        <p:spPr>
          <a:xfrm>
            <a:off x="5029200" y="1970490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5" idx="1"/>
          </p:cNvCxnSpPr>
          <p:nvPr/>
        </p:nvCxnSpPr>
        <p:spPr>
          <a:xfrm flipV="1">
            <a:off x="5029200" y="223719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029200" y="28848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029200" y="315158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29200" y="37992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029200" y="406599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29200" y="47136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029200" y="498038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019800" y="212289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010400" y="212289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19800" y="30357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010400" y="32643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019800" y="41787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010400" y="39501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019800" y="50169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10400" y="50169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5372100" y="2884890"/>
            <a:ext cx="18288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5429250" y="3780240"/>
            <a:ext cx="17145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5410200" y="284679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5410200" y="372309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6838950" y="244674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6838950" y="423744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010400" y="406599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0400" y="227529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8001000" y="19704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001000" y="22371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8001000" y="28848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001000" y="31515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8001000" y="37992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001000" y="40659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8001000" y="47136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001000" y="49803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47244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7244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244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7244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7244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47244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47244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83820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83820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83820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83820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83820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83820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3820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8382000" y="1818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83820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83820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83820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83820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83820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83820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83820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56260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56260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56260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5320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55320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55320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55320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54380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54380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54380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54380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23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81" name="Straight Arrow Connector 80"/>
          <p:cNvCxnSpPr>
            <a:endCxn id="70" idx="1"/>
          </p:cNvCxnSpPr>
          <p:nvPr/>
        </p:nvCxnSpPr>
        <p:spPr>
          <a:xfrm flipV="1">
            <a:off x="5029200" y="3151590"/>
            <a:ext cx="533400" cy="18891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76" idx="1"/>
          </p:cNvCxnSpPr>
          <p:nvPr/>
        </p:nvCxnSpPr>
        <p:spPr>
          <a:xfrm rot="16200000" flipH="1">
            <a:off x="5429249" y="3780239"/>
            <a:ext cx="1714500" cy="53340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79" idx="1"/>
          </p:cNvCxnSpPr>
          <p:nvPr/>
        </p:nvCxnSpPr>
        <p:spPr>
          <a:xfrm rot="5400000" flipH="1" flipV="1">
            <a:off x="6877049" y="4199340"/>
            <a:ext cx="800100" cy="53340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9" idx="3"/>
            <a:endCxn id="67" idx="2"/>
          </p:cNvCxnSpPr>
          <p:nvPr/>
        </p:nvCxnSpPr>
        <p:spPr>
          <a:xfrm>
            <a:off x="8001000" y="4065990"/>
            <a:ext cx="381000" cy="19050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638800" y="1513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86" name="TextBox 85"/>
          <p:cNvSpPr txBox="1"/>
          <p:nvPr/>
        </p:nvSpPr>
        <p:spPr>
          <a:xfrm>
            <a:off x="6553200" y="1513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620000" y="1513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93" name="TextBox 92"/>
          <p:cNvSpPr txBox="1"/>
          <p:nvPr/>
        </p:nvSpPr>
        <p:spPr>
          <a:xfrm>
            <a:off x="6167215" y="538016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2-ary 3-fly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195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745"/>
          </a:xfrm>
        </p:spPr>
        <p:txBody>
          <a:bodyPr/>
          <a:lstStyle/>
          <a:p>
            <a:r>
              <a:rPr lang="en-US" dirty="0" smtClean="0"/>
              <a:t>Destination-Tag Routing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4022"/>
            <a:ext cx="4114800" cy="4792141"/>
          </a:xfrm>
        </p:spPr>
        <p:txBody>
          <a:bodyPr>
            <a:normAutofit/>
          </a:bodyPr>
          <a:lstStyle/>
          <a:p>
            <a:r>
              <a:rPr lang="en-US" dirty="0" smtClean="0"/>
              <a:t>Routing from 7 to 11</a:t>
            </a:r>
          </a:p>
          <a:p>
            <a:r>
              <a:rPr lang="en-US" dirty="0" smtClean="0"/>
              <a:t>11 = 1011</a:t>
            </a:r>
            <a:r>
              <a:rPr lang="en-US" baseline="-25000" dirty="0" smtClean="0"/>
              <a:t>2</a:t>
            </a:r>
            <a:r>
              <a:rPr lang="en-US" dirty="0" smtClean="0"/>
              <a:t> = 23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Source does not play role in routing</a:t>
            </a:r>
          </a:p>
          <a:p>
            <a:r>
              <a:rPr lang="en-US" dirty="0" smtClean="0"/>
              <a:t>Previous example</a:t>
            </a:r>
          </a:p>
          <a:p>
            <a:pPr lvl="1"/>
            <a:r>
              <a:rPr lang="en-US" dirty="0" smtClean="0"/>
              <a:t>To route from any node to 5 use ports:</a:t>
            </a:r>
          </a:p>
          <a:p>
            <a:pPr lvl="2"/>
            <a:r>
              <a:rPr lang="en-US" dirty="0" smtClean="0"/>
              <a:t>101</a:t>
            </a:r>
          </a:p>
          <a:p>
            <a:r>
              <a:rPr lang="en-US" dirty="0" smtClean="0"/>
              <a:t>This example</a:t>
            </a:r>
          </a:p>
          <a:p>
            <a:pPr lvl="1"/>
            <a:r>
              <a:rPr lang="en-US" dirty="0" smtClean="0"/>
              <a:t>To route to 11 use port 2 then 3</a:t>
            </a:r>
          </a:p>
          <a:p>
            <a:endParaRPr lang="en-US" dirty="0"/>
          </a:p>
        </p:txBody>
      </p:sp>
      <p:grpSp>
        <p:nvGrpSpPr>
          <p:cNvPr id="98" name="Group 97"/>
          <p:cNvGrpSpPr/>
          <p:nvPr/>
        </p:nvGrpSpPr>
        <p:grpSpPr>
          <a:xfrm>
            <a:off x="4675525" y="1334022"/>
            <a:ext cx="4011275" cy="4148028"/>
            <a:chOff x="2354340" y="1387170"/>
            <a:chExt cx="4011275" cy="4148028"/>
          </a:xfrm>
        </p:grpSpPr>
        <p:sp>
          <p:nvSpPr>
            <p:cNvPr id="7" name="Oval 6"/>
            <p:cNvSpPr/>
            <p:nvPr/>
          </p:nvSpPr>
          <p:spPr>
            <a:xfrm>
              <a:off x="2354340" y="1387170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0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354340" y="2037150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3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354340" y="2448990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4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354340" y="3076290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7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354340" y="3533490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8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354340" y="4194810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354340" y="4606650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12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354340" y="5222610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15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46745" y="1447470"/>
              <a:ext cx="457200" cy="89448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00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46745" y="2505690"/>
              <a:ext cx="457200" cy="875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01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46745" y="3533490"/>
              <a:ext cx="457200" cy="9094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02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46745" y="4606650"/>
              <a:ext cx="457200" cy="875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03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10800000">
              <a:off x="2660729" y="1541158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2659140" y="2181602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>
              <a:off x="2834909" y="1967522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2836029" y="1748670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2663439" y="2599378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2661850" y="3239822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>
              <a:off x="2837619" y="3025742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2838739" y="2806890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0800000">
              <a:off x="2660730" y="3707190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2659141" y="4347634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2834910" y="4133554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2836030" y="3914702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2658019" y="4746330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2656430" y="5386774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0800000">
              <a:off x="2832199" y="5172694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>
              <a:off x="2833319" y="4953842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5257977" y="1447470"/>
              <a:ext cx="457200" cy="89448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10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257977" y="2505690"/>
              <a:ext cx="457200" cy="875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11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257977" y="3533490"/>
              <a:ext cx="457200" cy="9094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12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257977" y="4606650"/>
              <a:ext cx="457200" cy="875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13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 rot="10800000">
              <a:off x="5716766" y="1542746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0800000">
              <a:off x="5715177" y="2183190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5720846" y="1969110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0800000">
              <a:off x="5721966" y="1750258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0800000">
              <a:off x="5699067" y="2600967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0800000">
              <a:off x="5697478" y="3241411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0800000">
              <a:off x="5703147" y="3027331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5704267" y="2808479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0800000">
              <a:off x="5716995" y="3708779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0800000">
              <a:off x="5715406" y="4349223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>
              <a:off x="5721075" y="4135143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0800000">
              <a:off x="5722195" y="3916291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>
              <a:off x="5720158" y="4744742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0800000">
              <a:off x="5718569" y="5385186"/>
              <a:ext cx="386017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0800000">
              <a:off x="5724238" y="5171106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0800000">
              <a:off x="5725358" y="4952254"/>
              <a:ext cx="211838" cy="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6060815" y="1394958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0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6060815" y="2044938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3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6060815" y="2456778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4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6060815" y="3084078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7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6060815" y="3541278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8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6060815" y="4202598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6060815" y="4614438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12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6060815" y="5230398"/>
              <a:ext cx="304800" cy="304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15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 rot="10800000">
              <a:off x="3503947" y="1543540"/>
              <a:ext cx="175403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0800000">
              <a:off x="3503946" y="1751850"/>
              <a:ext cx="1754030" cy="8475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0800000">
              <a:off x="3503948" y="1967522"/>
              <a:ext cx="1754028" cy="173966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V="1">
              <a:off x="3096108" y="2582871"/>
              <a:ext cx="2569708" cy="17540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0800000">
              <a:off x="3503945" y="2805302"/>
              <a:ext cx="175403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0800000">
              <a:off x="3503948" y="4136734"/>
              <a:ext cx="175403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0800000">
              <a:off x="3503948" y="5383598"/>
              <a:ext cx="175403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 flipV="1">
              <a:off x="3503950" y="1751850"/>
              <a:ext cx="1754027" cy="8459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>
              <a:off x="3503952" y="3028922"/>
              <a:ext cx="1754025" cy="8171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0800000">
              <a:off x="3503946" y="3243000"/>
              <a:ext cx="1754030" cy="16684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0800000" flipV="1">
              <a:off x="3503947" y="2037149"/>
              <a:ext cx="1754033" cy="167321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0800000" flipV="1">
              <a:off x="3503946" y="3076290"/>
              <a:ext cx="1754030" cy="84159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0800000">
              <a:off x="3503946" y="4346047"/>
              <a:ext cx="1754030" cy="82823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>
              <a:off x="3101773" y="2586951"/>
              <a:ext cx="2558376" cy="175403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0800000" flipV="1">
              <a:off x="3503946" y="3242999"/>
              <a:ext cx="1754030" cy="17124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0800000" flipV="1">
              <a:off x="3503946" y="4346046"/>
              <a:ext cx="1754030" cy="8234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6165443" y="5482050"/>
            <a:ext cx="12744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4-ary 2-fly</a:t>
            </a:r>
            <a:endParaRPr lang="en-US" sz="2000" dirty="0"/>
          </a:p>
        </p:txBody>
      </p:sp>
      <p:cxnSp>
        <p:nvCxnSpPr>
          <p:cNvPr id="99" name="Straight Arrow Connector 98"/>
          <p:cNvCxnSpPr>
            <a:stCxn id="10" idx="6"/>
          </p:cNvCxnSpPr>
          <p:nvPr/>
        </p:nvCxnSpPr>
        <p:spPr>
          <a:xfrm>
            <a:off x="4980325" y="3175542"/>
            <a:ext cx="391437" cy="1113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5847819" y="2977784"/>
            <a:ext cx="1731342" cy="80735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65" idx="2"/>
          </p:cNvCxnSpPr>
          <p:nvPr/>
        </p:nvCxnSpPr>
        <p:spPr>
          <a:xfrm>
            <a:off x="8046542" y="4301850"/>
            <a:ext cx="335458" cy="15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89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Oblivious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Routing decisions are made without regard to network state</a:t>
            </a:r>
          </a:p>
          <a:p>
            <a:pPr lvl="1"/>
            <a:r>
              <a:rPr lang="en-US" dirty="0" smtClean="0"/>
              <a:t>Keeps algorithms simple</a:t>
            </a:r>
          </a:p>
          <a:p>
            <a:pPr lvl="1"/>
            <a:r>
              <a:rPr lang="en-US" dirty="0" smtClean="0"/>
              <a:t>Unable to adapt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Deterministic algorithms</a:t>
            </a:r>
            <a:r>
              <a:rPr lang="en-US" baseline="0" dirty="0" smtClean="0"/>
              <a:t> are a subset of oblivious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139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08"/>
            <a:ext cx="8229600" cy="1143000"/>
          </a:xfrm>
        </p:spPr>
        <p:txBody>
          <a:bodyPr/>
          <a:lstStyle/>
          <a:p>
            <a:r>
              <a:rPr lang="en-US" dirty="0" smtClean="0"/>
              <a:t>Valiant’s Routing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263328"/>
            <a:ext cx="4572795" cy="5164242"/>
          </a:xfrm>
        </p:spPr>
        <p:txBody>
          <a:bodyPr>
            <a:normAutofit/>
          </a:bodyPr>
          <a:lstStyle/>
          <a:p>
            <a:r>
              <a:rPr lang="en-US" dirty="0" smtClean="0"/>
              <a:t>To route from </a:t>
            </a:r>
            <a:r>
              <a:rPr lang="en-US" dirty="0" err="1" smtClean="0"/>
              <a:t>s</a:t>
            </a:r>
            <a:r>
              <a:rPr lang="en-US" dirty="0" smtClean="0"/>
              <a:t> to </a:t>
            </a:r>
            <a:r>
              <a:rPr lang="en-US" dirty="0" err="1" smtClean="0"/>
              <a:t>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Randomly choose intermediate node </a:t>
            </a:r>
            <a:r>
              <a:rPr lang="en-US" dirty="0" err="1" smtClean="0"/>
              <a:t>d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Route from </a:t>
            </a:r>
            <a:r>
              <a:rPr lang="en-US" dirty="0" err="1" smtClean="0"/>
              <a:t>s</a:t>
            </a:r>
            <a:r>
              <a:rPr lang="en-US" dirty="0" smtClean="0"/>
              <a:t> to </a:t>
            </a:r>
            <a:r>
              <a:rPr lang="en-US" dirty="0" err="1" smtClean="0"/>
              <a:t>d</a:t>
            </a:r>
            <a:r>
              <a:rPr lang="en-US" dirty="0" smtClean="0"/>
              <a:t>’ and from </a:t>
            </a:r>
            <a:r>
              <a:rPr lang="en-US" dirty="0" err="1" smtClean="0"/>
              <a:t>d</a:t>
            </a:r>
            <a:r>
              <a:rPr lang="en-US" dirty="0" smtClean="0"/>
              <a:t>’ to </a:t>
            </a:r>
            <a:r>
              <a:rPr lang="en-US" dirty="0" err="1" smtClean="0"/>
              <a:t>d</a:t>
            </a:r>
            <a:r>
              <a:rPr lang="en-US" dirty="0" smtClean="0"/>
              <a:t>.</a:t>
            </a:r>
          </a:p>
          <a:p>
            <a:r>
              <a:rPr lang="en-US" dirty="0" smtClean="0"/>
              <a:t>Randomizes any traffic pattern</a:t>
            </a:r>
          </a:p>
          <a:p>
            <a:pPr lvl="1"/>
            <a:r>
              <a:rPr lang="en-US" dirty="0" smtClean="0"/>
              <a:t>All patterns appear uniform random</a:t>
            </a:r>
          </a:p>
          <a:p>
            <a:pPr lvl="1"/>
            <a:r>
              <a:rPr lang="en-US" dirty="0" smtClean="0"/>
              <a:t>Balances network load</a:t>
            </a:r>
          </a:p>
          <a:p>
            <a:r>
              <a:rPr lang="en-US" dirty="0" smtClean="0"/>
              <a:t>Non-minimal</a:t>
            </a:r>
          </a:p>
          <a:p>
            <a:r>
              <a:rPr lang="en-US" dirty="0" smtClean="0"/>
              <a:t>Destroys locality</a:t>
            </a:r>
          </a:p>
        </p:txBody>
      </p:sp>
      <p:cxnSp>
        <p:nvCxnSpPr>
          <p:cNvPr id="4" name="Straight Connector 3"/>
          <p:cNvCxnSpPr>
            <a:endCxn id="15" idx="0"/>
          </p:cNvCxnSpPr>
          <p:nvPr/>
        </p:nvCxnSpPr>
        <p:spPr>
          <a:xfrm rot="5400000">
            <a:off x="7239001" y="2628901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5" idx="4"/>
            <a:endCxn id="18" idx="0"/>
          </p:cNvCxnSpPr>
          <p:nvPr/>
        </p:nvCxnSpPr>
        <p:spPr>
          <a:xfrm rot="5400000">
            <a:off x="7200901" y="373380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3" idx="4"/>
          </p:cNvCxnSpPr>
          <p:nvPr/>
        </p:nvCxnSpPr>
        <p:spPr>
          <a:xfrm rot="5400000">
            <a:off x="4762501" y="37337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1" idx="6"/>
          </p:cNvCxnSpPr>
          <p:nvPr/>
        </p:nvCxnSpPr>
        <p:spPr>
          <a:xfrm>
            <a:off x="6553200" y="209550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7" idx="6"/>
            <a:endCxn id="18" idx="2"/>
          </p:cNvCxnSpPr>
          <p:nvPr/>
        </p:nvCxnSpPr>
        <p:spPr>
          <a:xfrm>
            <a:off x="6553200" y="430530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0" y="4305300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800600" y="18288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19800" y="182880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d</a:t>
            </a:r>
            <a:r>
              <a:rPr lang="en-US" sz="2000" dirty="0" smtClean="0">
                <a:solidFill>
                  <a:srgbClr val="000000"/>
                </a:solidFill>
              </a:rPr>
              <a:t>’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800600" y="28955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19800" y="28956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239000" y="28956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19800" y="40386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239000" y="4038600"/>
            <a:ext cx="533400" cy="533401"/>
          </a:xfrm>
          <a:prstGeom prst="ellipse">
            <a:avLst/>
          </a:prstGeom>
          <a:solidFill>
            <a:srgbClr val="ED767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0000"/>
                </a:solidFill>
              </a:rPr>
              <a:t>d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22" name="Straight Connector 21"/>
          <p:cNvCxnSpPr>
            <a:stCxn id="10" idx="4"/>
            <a:endCxn id="13" idx="0"/>
          </p:cNvCxnSpPr>
          <p:nvPr/>
        </p:nvCxnSpPr>
        <p:spPr>
          <a:xfrm rot="5400000">
            <a:off x="4800601" y="2628900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4"/>
            <a:endCxn id="14" idx="0"/>
          </p:cNvCxnSpPr>
          <p:nvPr/>
        </p:nvCxnSpPr>
        <p:spPr>
          <a:xfrm rot="5400000">
            <a:off x="6019801" y="2628901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6"/>
            <a:endCxn id="11" idx="2"/>
          </p:cNvCxnSpPr>
          <p:nvPr/>
        </p:nvCxnSpPr>
        <p:spPr>
          <a:xfrm>
            <a:off x="5334000" y="2095501"/>
            <a:ext cx="6858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6"/>
            <a:endCxn id="14" idx="2"/>
          </p:cNvCxnSpPr>
          <p:nvPr/>
        </p:nvCxnSpPr>
        <p:spPr>
          <a:xfrm>
            <a:off x="5334000" y="3162300"/>
            <a:ext cx="6858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4" idx="6"/>
            <a:endCxn id="15" idx="2"/>
          </p:cNvCxnSpPr>
          <p:nvPr/>
        </p:nvCxnSpPr>
        <p:spPr>
          <a:xfrm>
            <a:off x="6553200" y="316230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4" idx="4"/>
            <a:endCxn id="17" idx="0"/>
          </p:cNvCxnSpPr>
          <p:nvPr/>
        </p:nvCxnSpPr>
        <p:spPr>
          <a:xfrm rot="5400000">
            <a:off x="5981701" y="373380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801395" y="40385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238206" y="18303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34" idx="0"/>
          </p:cNvCxnSpPr>
          <p:nvPr/>
        </p:nvCxnSpPr>
        <p:spPr>
          <a:xfrm rot="5400000">
            <a:off x="8458201" y="2627312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34" idx="4"/>
            <a:endCxn id="35" idx="0"/>
          </p:cNvCxnSpPr>
          <p:nvPr/>
        </p:nvCxnSpPr>
        <p:spPr>
          <a:xfrm rot="5400000">
            <a:off x="8420101" y="3732211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772400" y="2093913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5" idx="2"/>
          </p:cNvCxnSpPr>
          <p:nvPr/>
        </p:nvCxnSpPr>
        <p:spPr>
          <a:xfrm>
            <a:off x="7772400" y="43037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8458200" y="289401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458200" y="403701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4" idx="2"/>
          </p:cNvCxnSpPr>
          <p:nvPr/>
        </p:nvCxnSpPr>
        <p:spPr>
          <a:xfrm>
            <a:off x="7772400" y="31607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8457406" y="18288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>
            <a:endCxn id="50" idx="0"/>
          </p:cNvCxnSpPr>
          <p:nvPr/>
        </p:nvCxnSpPr>
        <p:spPr>
          <a:xfrm rot="5400000">
            <a:off x="7200106" y="48767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4761706" y="4876798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9" idx="6"/>
            <a:endCxn id="50" idx="2"/>
          </p:cNvCxnSpPr>
          <p:nvPr/>
        </p:nvCxnSpPr>
        <p:spPr>
          <a:xfrm>
            <a:off x="6552405" y="54483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333205" y="5448299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6019005" y="51815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238205" y="51815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endCxn id="49" idx="0"/>
          </p:cNvCxnSpPr>
          <p:nvPr/>
        </p:nvCxnSpPr>
        <p:spPr>
          <a:xfrm rot="5400000">
            <a:off x="5980906" y="48767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800600" y="5181598"/>
            <a:ext cx="533400" cy="533401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0000"/>
                </a:solidFill>
              </a:rPr>
              <a:t>s</a:t>
            </a:r>
            <a:endParaRPr lang="en-US" sz="3600" dirty="0">
              <a:solidFill>
                <a:srgbClr val="000000"/>
              </a:solidFill>
            </a:endParaRPr>
          </a:p>
        </p:txBody>
      </p:sp>
      <p:cxnSp>
        <p:nvCxnSpPr>
          <p:cNvPr id="53" name="Straight Connector 52"/>
          <p:cNvCxnSpPr>
            <a:endCxn id="55" idx="0"/>
          </p:cNvCxnSpPr>
          <p:nvPr/>
        </p:nvCxnSpPr>
        <p:spPr>
          <a:xfrm rot="5400000">
            <a:off x="8419306" y="487521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55" idx="2"/>
          </p:cNvCxnSpPr>
          <p:nvPr/>
        </p:nvCxnSpPr>
        <p:spPr>
          <a:xfrm>
            <a:off x="7771605" y="544671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8457405" y="518001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hape 56"/>
          <p:cNvCxnSpPr>
            <a:stCxn id="52" idx="6"/>
          </p:cNvCxnSpPr>
          <p:nvPr/>
        </p:nvCxnSpPr>
        <p:spPr>
          <a:xfrm flipV="1">
            <a:off x="5334000" y="2361407"/>
            <a:ext cx="950911" cy="3086892"/>
          </a:xfrm>
          <a:prstGeom prst="bentConnector2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11" idx="6"/>
            <a:endCxn id="18" idx="0"/>
          </p:cNvCxnSpPr>
          <p:nvPr/>
        </p:nvCxnSpPr>
        <p:spPr>
          <a:xfrm>
            <a:off x="6553200" y="2095502"/>
            <a:ext cx="952500" cy="1943098"/>
          </a:xfrm>
          <a:prstGeom prst="bentConnector2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726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Valiant’s Algorithm: Indirect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Applying Valiant’s can eliminate bottlenecks caused by certain traffic patterns</a:t>
            </a:r>
          </a:p>
          <a:p>
            <a:r>
              <a:rPr lang="en-US" dirty="0" smtClean="0"/>
              <a:t>Two-pass Valiant routing</a:t>
            </a:r>
          </a:p>
          <a:p>
            <a:pPr lvl="1"/>
            <a:r>
              <a:rPr lang="en-US" dirty="0" smtClean="0"/>
              <a:t>Equivalent to logically duplicating butterfly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990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</a:p>
          <a:p>
            <a:r>
              <a:rPr lang="en-US" dirty="0" smtClean="0"/>
              <a:t>Topology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Routing</a:t>
            </a:r>
          </a:p>
          <a:p>
            <a:r>
              <a:rPr lang="en-US" dirty="0" smtClean="0"/>
              <a:t>Flow Control</a:t>
            </a:r>
          </a:p>
          <a:p>
            <a:r>
              <a:rPr lang="en-US" dirty="0" smtClean="0"/>
              <a:t>Router </a:t>
            </a:r>
            <a:r>
              <a:rPr lang="en-US" dirty="0" err="1" smtClean="0"/>
              <a:t>Microarchitecture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0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Valiant’s</a:t>
            </a:r>
            <a:r>
              <a:rPr lang="en-US" dirty="0" smtClean="0"/>
              <a:t>: Indirect Networks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72830" y="46560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" name="Oval 7"/>
          <p:cNvSpPr/>
          <p:nvPr/>
        </p:nvSpPr>
        <p:spPr>
          <a:xfrm>
            <a:off x="372830" y="41988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" name="Oval 8"/>
          <p:cNvSpPr/>
          <p:nvPr/>
        </p:nvSpPr>
        <p:spPr>
          <a:xfrm>
            <a:off x="372830" y="37416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" name="Oval 9"/>
          <p:cNvSpPr/>
          <p:nvPr/>
        </p:nvSpPr>
        <p:spPr>
          <a:xfrm>
            <a:off x="372830" y="32844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1" name="Oval 10"/>
          <p:cNvSpPr/>
          <p:nvPr/>
        </p:nvSpPr>
        <p:spPr>
          <a:xfrm>
            <a:off x="372830" y="28272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Oval 11"/>
          <p:cNvSpPr/>
          <p:nvPr/>
        </p:nvSpPr>
        <p:spPr>
          <a:xfrm>
            <a:off x="372830" y="23700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" name="Oval 12"/>
          <p:cNvSpPr/>
          <p:nvPr/>
        </p:nvSpPr>
        <p:spPr>
          <a:xfrm>
            <a:off x="372830" y="19128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Oval 13"/>
          <p:cNvSpPr/>
          <p:nvPr/>
        </p:nvSpPr>
        <p:spPr>
          <a:xfrm>
            <a:off x="372830" y="14556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11030" y="16842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00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6" name="Straight Connector 15"/>
          <p:cNvCxnSpPr>
            <a:stCxn id="14" idx="6"/>
          </p:cNvCxnSpPr>
          <p:nvPr/>
        </p:nvCxnSpPr>
        <p:spPr>
          <a:xfrm>
            <a:off x="677630" y="1608020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5" idx="1"/>
          </p:cNvCxnSpPr>
          <p:nvPr/>
        </p:nvCxnSpPr>
        <p:spPr>
          <a:xfrm flipV="1">
            <a:off x="677630" y="187472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7630" y="252241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77630" y="278911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7630" y="343681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7630" y="370352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77630" y="435121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77630" y="461791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68230" y="176042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58830" y="176042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668230" y="267323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58830" y="290183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668230" y="381623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658830" y="358763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668230" y="465443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658830" y="465443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1020530" y="2522420"/>
            <a:ext cx="18288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1077680" y="3417770"/>
            <a:ext cx="17145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1058630" y="248432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1058630" y="336062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2487380" y="208427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2487380" y="387497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658830" y="370352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2658830" y="191282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649430" y="160802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49430" y="187472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649430" y="252242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649430" y="278912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649430" y="343682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49430" y="370352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649430" y="435122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649430" y="461792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72830" y="19128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372830" y="23700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72830" y="28272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2830" y="32844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72830" y="37416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372830" y="41988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372830" y="46560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7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4030430" y="46560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6" name="Oval 55"/>
          <p:cNvSpPr/>
          <p:nvPr/>
        </p:nvSpPr>
        <p:spPr>
          <a:xfrm>
            <a:off x="4030430" y="41988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7" name="Oval 56"/>
          <p:cNvSpPr/>
          <p:nvPr/>
        </p:nvSpPr>
        <p:spPr>
          <a:xfrm>
            <a:off x="4030430" y="37416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8" name="Oval 57"/>
          <p:cNvSpPr/>
          <p:nvPr/>
        </p:nvSpPr>
        <p:spPr>
          <a:xfrm>
            <a:off x="4030430" y="32844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9" name="Oval 58"/>
          <p:cNvSpPr/>
          <p:nvPr/>
        </p:nvSpPr>
        <p:spPr>
          <a:xfrm>
            <a:off x="4030430" y="28272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0" name="Oval 59"/>
          <p:cNvSpPr/>
          <p:nvPr/>
        </p:nvSpPr>
        <p:spPr>
          <a:xfrm>
            <a:off x="4030430" y="23700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1" name="Oval 60"/>
          <p:cNvSpPr/>
          <p:nvPr/>
        </p:nvSpPr>
        <p:spPr>
          <a:xfrm>
            <a:off x="4030430" y="19128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2" name="Oval 61"/>
          <p:cNvSpPr/>
          <p:nvPr/>
        </p:nvSpPr>
        <p:spPr>
          <a:xfrm>
            <a:off x="4030430" y="14556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4030430" y="19128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4030430" y="23700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4030430" y="28272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4030430" y="32844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4030430" y="37416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4030430" y="41988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4030430" y="465602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7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211030" y="25986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211030" y="35130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211030" y="43512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201630" y="16842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201630" y="25986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201630" y="35130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201630" y="43512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192230" y="16842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192230" y="25986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192230" y="35130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192230" y="435122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23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81" name="Straight Arrow Connector 80"/>
          <p:cNvCxnSpPr>
            <a:endCxn id="70" idx="1"/>
          </p:cNvCxnSpPr>
          <p:nvPr/>
        </p:nvCxnSpPr>
        <p:spPr>
          <a:xfrm flipV="1">
            <a:off x="677630" y="2789120"/>
            <a:ext cx="533400" cy="18891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76" idx="1"/>
          </p:cNvCxnSpPr>
          <p:nvPr/>
        </p:nvCxnSpPr>
        <p:spPr>
          <a:xfrm rot="16200000" flipH="1">
            <a:off x="1077679" y="3417769"/>
            <a:ext cx="1714500" cy="53340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79" idx="1"/>
          </p:cNvCxnSpPr>
          <p:nvPr/>
        </p:nvCxnSpPr>
        <p:spPr>
          <a:xfrm rot="5400000" flipH="1" flipV="1">
            <a:off x="2525479" y="3836870"/>
            <a:ext cx="800100" cy="53340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9" idx="3"/>
            <a:endCxn id="67" idx="2"/>
          </p:cNvCxnSpPr>
          <p:nvPr/>
        </p:nvCxnSpPr>
        <p:spPr>
          <a:xfrm>
            <a:off x="3649430" y="3703520"/>
            <a:ext cx="381000" cy="19050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4923844" y="46673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0" name="Oval 89"/>
          <p:cNvSpPr/>
          <p:nvPr/>
        </p:nvSpPr>
        <p:spPr>
          <a:xfrm>
            <a:off x="4923844" y="42101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1" name="Oval 90"/>
          <p:cNvSpPr/>
          <p:nvPr/>
        </p:nvSpPr>
        <p:spPr>
          <a:xfrm>
            <a:off x="4923844" y="37529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2" name="Oval 91"/>
          <p:cNvSpPr/>
          <p:nvPr/>
        </p:nvSpPr>
        <p:spPr>
          <a:xfrm>
            <a:off x="4923844" y="32957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3" name="Oval 92"/>
          <p:cNvSpPr/>
          <p:nvPr/>
        </p:nvSpPr>
        <p:spPr>
          <a:xfrm>
            <a:off x="4923844" y="28385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4" name="Oval 93"/>
          <p:cNvSpPr/>
          <p:nvPr/>
        </p:nvSpPr>
        <p:spPr>
          <a:xfrm>
            <a:off x="4923844" y="23813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5" name="Oval 94"/>
          <p:cNvSpPr/>
          <p:nvPr/>
        </p:nvSpPr>
        <p:spPr>
          <a:xfrm>
            <a:off x="4923844" y="19241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6" name="Oval 95"/>
          <p:cNvSpPr/>
          <p:nvPr/>
        </p:nvSpPr>
        <p:spPr>
          <a:xfrm>
            <a:off x="4923844" y="14669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762044" y="16955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00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98" name="Straight Connector 97"/>
          <p:cNvCxnSpPr>
            <a:stCxn id="96" idx="6"/>
          </p:cNvCxnSpPr>
          <p:nvPr/>
        </p:nvCxnSpPr>
        <p:spPr>
          <a:xfrm>
            <a:off x="5228644" y="1619318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97" idx="1"/>
          </p:cNvCxnSpPr>
          <p:nvPr/>
        </p:nvCxnSpPr>
        <p:spPr>
          <a:xfrm flipV="1">
            <a:off x="5228644" y="1886018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28644" y="2533717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5228644" y="2800417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5228644" y="3448117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5228644" y="3714818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228644" y="4362517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5228644" y="4629217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219244" y="1771718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209844" y="1771718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219244" y="26845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09844" y="29131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219244" y="38275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209844" y="35989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19244" y="46657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209844" y="46657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6200000" flipH="1">
            <a:off x="5571544" y="2533718"/>
            <a:ext cx="18288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6200000" flipH="1">
            <a:off x="5628694" y="3429068"/>
            <a:ext cx="17145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5400000" flipH="1" flipV="1">
            <a:off x="5609644" y="2495618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 flipH="1" flipV="1">
            <a:off x="5609644" y="3371918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6200000" flipH="1">
            <a:off x="7038394" y="2095568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6200000" flipH="1">
            <a:off x="7038394" y="3886268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7209844" y="3714818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7209844" y="1924118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8200444" y="1619318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8200444" y="1886018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8200444" y="2533718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8200444" y="2800418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8200444" y="3448118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8200444" y="3714818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8200444" y="4362518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8200444" y="4629218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>
          <a:xfrm>
            <a:off x="4923844" y="19241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923844" y="23813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4923844" y="28385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4923844" y="32957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4923844" y="37529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4923844" y="42101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4923844" y="46673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7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8581444" y="46673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8" name="Oval 137"/>
          <p:cNvSpPr/>
          <p:nvPr/>
        </p:nvSpPr>
        <p:spPr>
          <a:xfrm>
            <a:off x="8581444" y="42101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9" name="Oval 138"/>
          <p:cNvSpPr/>
          <p:nvPr/>
        </p:nvSpPr>
        <p:spPr>
          <a:xfrm>
            <a:off x="8581444" y="37529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0" name="Oval 139"/>
          <p:cNvSpPr/>
          <p:nvPr/>
        </p:nvSpPr>
        <p:spPr>
          <a:xfrm>
            <a:off x="8581444" y="32957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1" name="Oval 140"/>
          <p:cNvSpPr/>
          <p:nvPr/>
        </p:nvSpPr>
        <p:spPr>
          <a:xfrm>
            <a:off x="8581444" y="28385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2" name="Oval 141"/>
          <p:cNvSpPr/>
          <p:nvPr/>
        </p:nvSpPr>
        <p:spPr>
          <a:xfrm>
            <a:off x="8581444" y="23813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3" name="Oval 142"/>
          <p:cNvSpPr/>
          <p:nvPr/>
        </p:nvSpPr>
        <p:spPr>
          <a:xfrm>
            <a:off x="8581444" y="19241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4" name="Oval 143"/>
          <p:cNvSpPr/>
          <p:nvPr/>
        </p:nvSpPr>
        <p:spPr>
          <a:xfrm>
            <a:off x="8581444" y="14669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8581444" y="19241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8581444" y="23813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8581444" y="28385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8581444" y="32957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8581444" y="37529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0" name="Oval 149"/>
          <p:cNvSpPr/>
          <p:nvPr/>
        </p:nvSpPr>
        <p:spPr>
          <a:xfrm>
            <a:off x="8581444" y="42101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8581444" y="4667318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7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5762044" y="26099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5762044" y="35243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5762044" y="43625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6752644" y="16955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6752644" y="26099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6752644" y="35243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6752644" y="43625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7743244" y="16955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743244" y="26099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7743244" y="35243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7743244" y="4362518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23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63" name="Straight Arrow Connector 162"/>
          <p:cNvCxnSpPr>
            <a:endCxn id="152" idx="1"/>
          </p:cNvCxnSpPr>
          <p:nvPr/>
        </p:nvCxnSpPr>
        <p:spPr>
          <a:xfrm flipV="1">
            <a:off x="5228644" y="2800418"/>
            <a:ext cx="533400" cy="18891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endCxn id="158" idx="1"/>
          </p:cNvCxnSpPr>
          <p:nvPr/>
        </p:nvCxnSpPr>
        <p:spPr>
          <a:xfrm rot="16200000" flipH="1">
            <a:off x="5628693" y="3429067"/>
            <a:ext cx="1714500" cy="53340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endCxn id="161" idx="1"/>
          </p:cNvCxnSpPr>
          <p:nvPr/>
        </p:nvCxnSpPr>
        <p:spPr>
          <a:xfrm rot="5400000" flipH="1" flipV="1">
            <a:off x="7076493" y="3848168"/>
            <a:ext cx="800100" cy="53340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161" idx="3"/>
            <a:endCxn id="148" idx="2"/>
          </p:cNvCxnSpPr>
          <p:nvPr/>
        </p:nvCxnSpPr>
        <p:spPr>
          <a:xfrm flipV="1">
            <a:off x="8200444" y="3448118"/>
            <a:ext cx="381000" cy="26670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>
            <a:stCxn id="49" idx="6"/>
            <a:endCxn id="70" idx="1"/>
          </p:cNvCxnSpPr>
          <p:nvPr/>
        </p:nvCxnSpPr>
        <p:spPr>
          <a:xfrm>
            <a:off x="677630" y="2522420"/>
            <a:ext cx="533400" cy="26670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>
            <a:off x="1707393" y="2822302"/>
            <a:ext cx="533402" cy="1697038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>
            <a:off x="2658831" y="4671740"/>
            <a:ext cx="5334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endCxn id="69" idx="2"/>
          </p:cNvCxnSpPr>
          <p:nvPr/>
        </p:nvCxnSpPr>
        <p:spPr>
          <a:xfrm>
            <a:off x="3649430" y="4607119"/>
            <a:ext cx="381000" cy="20130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381000" y="5289176"/>
            <a:ext cx="288789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2 sends to 7</a:t>
            </a:r>
          </a:p>
          <a:p>
            <a:r>
              <a:rPr lang="en-US" sz="2200" dirty="0" smtClean="0"/>
              <a:t>3 sends to 5</a:t>
            </a:r>
          </a:p>
          <a:p>
            <a:r>
              <a:rPr lang="en-US" sz="2200" dirty="0" smtClean="0"/>
              <a:t>Bottleneck link from 01</a:t>
            </a:r>
            <a:endParaRPr lang="en-US" sz="2200" dirty="0"/>
          </a:p>
        </p:txBody>
      </p:sp>
      <p:sp>
        <p:nvSpPr>
          <p:cNvPr id="210" name="TextBox 209"/>
          <p:cNvSpPr txBox="1"/>
          <p:nvPr/>
        </p:nvSpPr>
        <p:spPr>
          <a:xfrm>
            <a:off x="4359740" y="5156021"/>
            <a:ext cx="474459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With Valiant:</a:t>
            </a:r>
          </a:p>
          <a:p>
            <a:r>
              <a:rPr lang="en-US" sz="2200" dirty="0" smtClean="0"/>
              <a:t>2 routes to intermediate node 0 then to 7</a:t>
            </a:r>
          </a:p>
          <a:p>
            <a:r>
              <a:rPr lang="en-US" sz="2200" dirty="0" smtClean="0"/>
              <a:t>3 routes to intermediate node 4 then to 5</a:t>
            </a:r>
          </a:p>
          <a:p>
            <a:r>
              <a:rPr lang="en-US" sz="2200" dirty="0" smtClean="0"/>
              <a:t>Distributes traffic</a:t>
            </a:r>
            <a:endParaRPr lang="en-US" sz="2200" dirty="0"/>
          </a:p>
        </p:txBody>
      </p:sp>
      <p:cxnSp>
        <p:nvCxnSpPr>
          <p:cNvPr id="212" name="Straight Arrow Connector 211"/>
          <p:cNvCxnSpPr>
            <a:endCxn id="153" idx="1"/>
          </p:cNvCxnSpPr>
          <p:nvPr/>
        </p:nvCxnSpPr>
        <p:spPr>
          <a:xfrm>
            <a:off x="5228644" y="3484630"/>
            <a:ext cx="533400" cy="230188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/>
          <p:nvPr/>
        </p:nvCxnSpPr>
        <p:spPr>
          <a:xfrm>
            <a:off x="6219242" y="3790225"/>
            <a:ext cx="533400" cy="38893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/>
          <p:nvPr/>
        </p:nvCxnSpPr>
        <p:spPr>
          <a:xfrm>
            <a:off x="7248689" y="3604230"/>
            <a:ext cx="533400" cy="38893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endCxn id="149" idx="2"/>
          </p:cNvCxnSpPr>
          <p:nvPr/>
        </p:nvCxnSpPr>
        <p:spPr>
          <a:xfrm>
            <a:off x="8200444" y="3695371"/>
            <a:ext cx="381000" cy="209947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>
            <a:off x="5241795" y="2506701"/>
            <a:ext cx="533400" cy="26670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>
            <a:off x="6219244" y="2695831"/>
            <a:ext cx="5334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>
            <a:endCxn id="159" idx="1"/>
          </p:cNvCxnSpPr>
          <p:nvPr/>
        </p:nvCxnSpPr>
        <p:spPr>
          <a:xfrm flipV="1">
            <a:off x="7209842" y="1886018"/>
            <a:ext cx="533402" cy="90310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>
            <a:endCxn id="144" idx="2"/>
          </p:cNvCxnSpPr>
          <p:nvPr/>
        </p:nvCxnSpPr>
        <p:spPr>
          <a:xfrm flipV="1">
            <a:off x="8200444" y="1619318"/>
            <a:ext cx="381000" cy="166049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>
            <a:off x="5228644" y="1613717"/>
            <a:ext cx="533400" cy="266700"/>
          </a:xfrm>
          <a:prstGeom prst="straightConnector1">
            <a:avLst/>
          </a:prstGeom>
          <a:ln w="508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>
            <a:off x="6219244" y="1946130"/>
            <a:ext cx="533400" cy="1654388"/>
          </a:xfrm>
          <a:prstGeom prst="straightConnector1">
            <a:avLst/>
          </a:prstGeom>
          <a:ln w="508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>
            <a:endCxn id="162" idx="1"/>
          </p:cNvCxnSpPr>
          <p:nvPr/>
        </p:nvCxnSpPr>
        <p:spPr>
          <a:xfrm>
            <a:off x="7209844" y="3638618"/>
            <a:ext cx="533400" cy="914400"/>
          </a:xfrm>
          <a:prstGeom prst="straightConnector1">
            <a:avLst/>
          </a:prstGeom>
          <a:ln w="508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endCxn id="151" idx="2"/>
          </p:cNvCxnSpPr>
          <p:nvPr/>
        </p:nvCxnSpPr>
        <p:spPr>
          <a:xfrm>
            <a:off x="8200444" y="4579820"/>
            <a:ext cx="381000" cy="239898"/>
          </a:xfrm>
          <a:prstGeom prst="straightConnector1">
            <a:avLst/>
          </a:prstGeom>
          <a:ln w="508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286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08"/>
            <a:ext cx="8229600" cy="1143000"/>
          </a:xfrm>
        </p:spPr>
        <p:txBody>
          <a:bodyPr/>
          <a:lstStyle/>
          <a:p>
            <a:r>
              <a:rPr lang="en-US" dirty="0" smtClean="0"/>
              <a:t>Minimal Oblivious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49" y="1417638"/>
            <a:ext cx="4704481" cy="4938712"/>
          </a:xfrm>
        </p:spPr>
        <p:txBody>
          <a:bodyPr>
            <a:normAutofit/>
          </a:bodyPr>
          <a:lstStyle/>
          <a:p>
            <a:r>
              <a:rPr lang="en-US" dirty="0" smtClean="0"/>
              <a:t>Valiant’s: Load balancing but significant increase in hop count</a:t>
            </a:r>
          </a:p>
          <a:p>
            <a:endParaRPr lang="en-US" dirty="0" smtClean="0"/>
          </a:p>
          <a:p>
            <a:r>
              <a:rPr lang="en-US" dirty="0" smtClean="0"/>
              <a:t>Minimal Oblivious: some load balancing, but use shortest paths</a:t>
            </a:r>
          </a:p>
          <a:p>
            <a:pPr lvl="1"/>
            <a:r>
              <a:rPr lang="en-US" dirty="0" err="1" smtClean="0"/>
              <a:t>d</a:t>
            </a:r>
            <a:r>
              <a:rPr lang="en-US" dirty="0" smtClean="0"/>
              <a:t>’ must lie within min quadrant</a:t>
            </a:r>
          </a:p>
          <a:p>
            <a:pPr lvl="1"/>
            <a:r>
              <a:rPr lang="en-US" dirty="0" smtClean="0"/>
              <a:t>6 options for </a:t>
            </a:r>
            <a:r>
              <a:rPr lang="en-US" dirty="0" err="1" smtClean="0"/>
              <a:t>d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Only 3 different paths</a:t>
            </a:r>
            <a:endParaRPr lang="en-US" dirty="0"/>
          </a:p>
        </p:txBody>
      </p:sp>
      <p:cxnSp>
        <p:nvCxnSpPr>
          <p:cNvPr id="4" name="Straight Connector 3"/>
          <p:cNvCxnSpPr>
            <a:endCxn id="14" idx="0"/>
          </p:cNvCxnSpPr>
          <p:nvPr/>
        </p:nvCxnSpPr>
        <p:spPr>
          <a:xfrm rot="5400000">
            <a:off x="7193431" y="2628901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4" idx="4"/>
            <a:endCxn id="16" idx="0"/>
          </p:cNvCxnSpPr>
          <p:nvPr/>
        </p:nvCxnSpPr>
        <p:spPr>
          <a:xfrm rot="5400000">
            <a:off x="7155331" y="373380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2" idx="4"/>
          </p:cNvCxnSpPr>
          <p:nvPr/>
        </p:nvCxnSpPr>
        <p:spPr>
          <a:xfrm rot="5400000">
            <a:off x="4716931" y="37337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1" idx="6"/>
          </p:cNvCxnSpPr>
          <p:nvPr/>
        </p:nvCxnSpPr>
        <p:spPr>
          <a:xfrm>
            <a:off x="6507630" y="209550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5" idx="6"/>
            <a:endCxn id="16" idx="2"/>
          </p:cNvCxnSpPr>
          <p:nvPr/>
        </p:nvCxnSpPr>
        <p:spPr>
          <a:xfrm>
            <a:off x="6507630" y="430530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88430" y="4305300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755030" y="18288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74230" y="182880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755030" y="28955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74230" y="28956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193430" y="28956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974230" y="40386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193430" y="4038600"/>
            <a:ext cx="533400" cy="533401"/>
          </a:xfrm>
          <a:prstGeom prst="ellipse">
            <a:avLst/>
          </a:prstGeom>
          <a:solidFill>
            <a:srgbClr val="ED767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0000"/>
                </a:solidFill>
              </a:rPr>
              <a:t>d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>
            <a:stCxn id="10" idx="4"/>
            <a:endCxn id="12" idx="0"/>
          </p:cNvCxnSpPr>
          <p:nvPr/>
        </p:nvCxnSpPr>
        <p:spPr>
          <a:xfrm rot="5400000">
            <a:off x="4755031" y="2628900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4"/>
            <a:endCxn id="13" idx="0"/>
          </p:cNvCxnSpPr>
          <p:nvPr/>
        </p:nvCxnSpPr>
        <p:spPr>
          <a:xfrm rot="5400000">
            <a:off x="5974231" y="2628901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6"/>
            <a:endCxn id="11" idx="2"/>
          </p:cNvCxnSpPr>
          <p:nvPr/>
        </p:nvCxnSpPr>
        <p:spPr>
          <a:xfrm>
            <a:off x="5288430" y="2095501"/>
            <a:ext cx="6858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6"/>
            <a:endCxn id="13" idx="2"/>
          </p:cNvCxnSpPr>
          <p:nvPr/>
        </p:nvCxnSpPr>
        <p:spPr>
          <a:xfrm>
            <a:off x="5288430" y="3162300"/>
            <a:ext cx="6858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6"/>
            <a:endCxn id="14" idx="2"/>
          </p:cNvCxnSpPr>
          <p:nvPr/>
        </p:nvCxnSpPr>
        <p:spPr>
          <a:xfrm>
            <a:off x="6507630" y="316230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3" idx="4"/>
            <a:endCxn id="15" idx="0"/>
          </p:cNvCxnSpPr>
          <p:nvPr/>
        </p:nvCxnSpPr>
        <p:spPr>
          <a:xfrm rot="5400000">
            <a:off x="5936131" y="373380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755825" y="40385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192636" y="18303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29" idx="0"/>
          </p:cNvCxnSpPr>
          <p:nvPr/>
        </p:nvCxnSpPr>
        <p:spPr>
          <a:xfrm rot="5400000">
            <a:off x="8412631" y="2627312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9" idx="4"/>
            <a:endCxn id="30" idx="0"/>
          </p:cNvCxnSpPr>
          <p:nvPr/>
        </p:nvCxnSpPr>
        <p:spPr>
          <a:xfrm rot="5400000">
            <a:off x="8374531" y="3732211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726830" y="2093913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30" idx="2"/>
          </p:cNvCxnSpPr>
          <p:nvPr/>
        </p:nvCxnSpPr>
        <p:spPr>
          <a:xfrm>
            <a:off x="7726830" y="43037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8412630" y="289401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412630" y="403701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endCxn id="29" idx="2"/>
          </p:cNvCxnSpPr>
          <p:nvPr/>
        </p:nvCxnSpPr>
        <p:spPr>
          <a:xfrm>
            <a:off x="7726830" y="31607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8411836" y="18288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endCxn id="38" idx="0"/>
          </p:cNvCxnSpPr>
          <p:nvPr/>
        </p:nvCxnSpPr>
        <p:spPr>
          <a:xfrm rot="5400000">
            <a:off x="7154536" y="48767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716136" y="4876798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37" idx="6"/>
            <a:endCxn id="38" idx="2"/>
          </p:cNvCxnSpPr>
          <p:nvPr/>
        </p:nvCxnSpPr>
        <p:spPr>
          <a:xfrm>
            <a:off x="6506835" y="54483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87635" y="5448299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973435" y="51815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192635" y="51815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endCxn id="37" idx="0"/>
          </p:cNvCxnSpPr>
          <p:nvPr/>
        </p:nvCxnSpPr>
        <p:spPr>
          <a:xfrm rot="5400000">
            <a:off x="5935336" y="48767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4755030" y="5181598"/>
            <a:ext cx="533400" cy="533401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0000"/>
                </a:solidFill>
              </a:rPr>
              <a:t>s</a:t>
            </a:r>
            <a:endParaRPr lang="en-US" sz="3600" dirty="0">
              <a:solidFill>
                <a:srgbClr val="000000"/>
              </a:solidFill>
            </a:endParaRPr>
          </a:p>
        </p:txBody>
      </p:sp>
      <p:cxnSp>
        <p:nvCxnSpPr>
          <p:cNvPr id="41" name="Straight Connector 40"/>
          <p:cNvCxnSpPr>
            <a:endCxn id="43" idx="0"/>
          </p:cNvCxnSpPr>
          <p:nvPr/>
        </p:nvCxnSpPr>
        <p:spPr>
          <a:xfrm rot="5400000">
            <a:off x="8373736" y="487521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43" idx="2"/>
          </p:cNvCxnSpPr>
          <p:nvPr/>
        </p:nvCxnSpPr>
        <p:spPr>
          <a:xfrm>
            <a:off x="7726035" y="544671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8411835" y="518001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526430" y="3854448"/>
            <a:ext cx="3429000" cy="2089152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hape 50"/>
          <p:cNvCxnSpPr>
            <a:stCxn id="40" idx="0"/>
          </p:cNvCxnSpPr>
          <p:nvPr/>
        </p:nvCxnSpPr>
        <p:spPr>
          <a:xfrm rot="5400000" flipH="1" flipV="1">
            <a:off x="5669828" y="3658792"/>
            <a:ext cx="874709" cy="2170905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40" idx="6"/>
            <a:endCxn id="16" idx="4"/>
          </p:cNvCxnSpPr>
          <p:nvPr/>
        </p:nvCxnSpPr>
        <p:spPr>
          <a:xfrm flipV="1">
            <a:off x="5288430" y="4572001"/>
            <a:ext cx="2171700" cy="876298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hape 54"/>
          <p:cNvCxnSpPr>
            <a:stCxn id="40" idx="6"/>
          </p:cNvCxnSpPr>
          <p:nvPr/>
        </p:nvCxnSpPr>
        <p:spPr>
          <a:xfrm flipV="1">
            <a:off x="5288430" y="4306890"/>
            <a:ext cx="953295" cy="1141409"/>
          </a:xfrm>
          <a:prstGeom prst="bentConnector2">
            <a:avLst/>
          </a:prstGeom>
          <a:ln w="3175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16" idx="2"/>
          </p:cNvCxnSpPr>
          <p:nvPr/>
        </p:nvCxnSpPr>
        <p:spPr>
          <a:xfrm>
            <a:off x="6241725" y="4303712"/>
            <a:ext cx="951705" cy="1589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010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Minimal Oblivious Routing on Fat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634066"/>
            <a:ext cx="4163914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Node labels (</a:t>
            </a:r>
            <a:r>
              <a:rPr lang="en-US" dirty="0" err="1" smtClean="0"/>
              <a:t>addr</a:t>
            </a:r>
            <a:r>
              <a:rPr lang="en-US" dirty="0" smtClean="0"/>
              <a:t> template)</a:t>
            </a:r>
          </a:p>
          <a:p>
            <a:pPr lvl="1"/>
            <a:r>
              <a:rPr lang="en-US" dirty="0" smtClean="0"/>
              <a:t>All nodes reachable from left terminals</a:t>
            </a:r>
          </a:p>
          <a:p>
            <a:r>
              <a:rPr lang="en-US" dirty="0" smtClean="0"/>
              <a:t>Route from </a:t>
            </a:r>
            <a:r>
              <a:rPr lang="en-US" dirty="0" err="1" smtClean="0"/>
              <a:t>s</a:t>
            </a:r>
            <a:r>
              <a:rPr lang="en-US" dirty="0" smtClean="0"/>
              <a:t> to </a:t>
            </a:r>
            <a:r>
              <a:rPr lang="en-US" dirty="0" err="1" smtClean="0"/>
              <a:t>d</a:t>
            </a:r>
            <a:endParaRPr lang="en-US" dirty="0" smtClean="0"/>
          </a:p>
          <a:p>
            <a:pPr lvl="1"/>
            <a:r>
              <a:rPr lang="en-US" dirty="0" smtClean="0"/>
              <a:t>Randomly selected, nearest common ancestor </a:t>
            </a:r>
            <a:r>
              <a:rPr lang="en-US" dirty="0" err="1" smtClean="0"/>
              <a:t>x</a:t>
            </a:r>
            <a:r>
              <a:rPr lang="en-US" dirty="0" smtClean="0"/>
              <a:t> of 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dirty="0" err="1" smtClean="0"/>
              <a:t>d</a:t>
            </a:r>
            <a:endParaRPr lang="en-US" dirty="0" smtClean="0"/>
          </a:p>
          <a:p>
            <a:r>
              <a:rPr lang="en-US" dirty="0" smtClean="0"/>
              <a:t>Route </a:t>
            </a:r>
            <a:r>
              <a:rPr lang="en-US" dirty="0" err="1" smtClean="0"/>
              <a:t>s</a:t>
            </a:r>
            <a:r>
              <a:rPr lang="en-US" dirty="0" smtClean="0"/>
              <a:t> to </a:t>
            </a:r>
            <a:r>
              <a:rPr lang="en-US" dirty="0" err="1" smtClean="0"/>
              <a:t>x</a:t>
            </a:r>
            <a:r>
              <a:rPr lang="en-US" dirty="0" smtClean="0"/>
              <a:t> then </a:t>
            </a:r>
            <a:r>
              <a:rPr lang="en-US" dirty="0" err="1" smtClean="0"/>
              <a:t>x</a:t>
            </a:r>
            <a:r>
              <a:rPr lang="en-US" dirty="0" smtClean="0"/>
              <a:t> to </a:t>
            </a:r>
            <a:r>
              <a:rPr lang="en-US" dirty="0" err="1" smtClean="0"/>
              <a:t>d</a:t>
            </a:r>
            <a:endParaRPr lang="en-US" dirty="0" smtClean="0"/>
          </a:p>
          <a:p>
            <a:r>
              <a:rPr lang="en-US" dirty="0" smtClean="0"/>
              <a:t>Example </a:t>
            </a:r>
            <a:r>
              <a:rPr lang="en-US" dirty="0" err="1" smtClean="0"/>
              <a:t>s</a:t>
            </a:r>
            <a:r>
              <a:rPr lang="en-US" dirty="0" smtClean="0"/>
              <a:t> = 1, </a:t>
            </a:r>
            <a:r>
              <a:rPr lang="en-US" dirty="0" err="1" smtClean="0"/>
              <a:t>d</a:t>
            </a:r>
            <a:r>
              <a:rPr lang="en-US" dirty="0" smtClean="0"/>
              <a:t> = 6</a:t>
            </a:r>
          </a:p>
          <a:p>
            <a:r>
              <a:rPr lang="en-US" dirty="0" smtClean="0"/>
              <a:t>Construct route incrementally</a:t>
            </a:r>
          </a:p>
          <a:p>
            <a:pPr lvl="1"/>
            <a:r>
              <a:rPr lang="en-US" dirty="0" smtClean="0"/>
              <a:t>Randomly select output port</a:t>
            </a:r>
          </a:p>
          <a:p>
            <a:pPr lvl="1"/>
            <a:r>
              <a:rPr lang="en-US" dirty="0" smtClean="0"/>
              <a:t>Until </a:t>
            </a:r>
            <a:r>
              <a:rPr lang="en-US" dirty="0" err="1" smtClean="0"/>
              <a:t>addr</a:t>
            </a:r>
            <a:r>
              <a:rPr lang="en-US" dirty="0" smtClean="0"/>
              <a:t> template matches </a:t>
            </a:r>
            <a:r>
              <a:rPr lang="en-US" dirty="0" err="1" smtClean="0"/>
              <a:t>d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265512" y="130333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0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65512" y="159043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5512" y="193423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2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265512" y="222133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265512" y="257647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265512" y="286357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5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4265512" y="319603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65512" y="349447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7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265512" y="383011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8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265512" y="412855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9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265512" y="448369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4265512" y="477079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B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265512" y="511459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265512" y="541303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265512" y="576817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265512" y="6066618"/>
            <a:ext cx="2286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F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78202" y="1337358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000X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4494112" y="1417637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488487" y="1703786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883827" y="1968258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001X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499737" y="2048537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94112" y="2334686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878112" y="2604060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010X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494022" y="2684339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488397" y="2970488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883737" y="3223620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011X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4499647" y="3303899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494022" y="3590048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872487" y="3857700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100X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488397" y="3937979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482772" y="4224128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866862" y="4511280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101X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482772" y="4591559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477147" y="4877708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861237" y="5153520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110X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4477147" y="5233799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471522" y="5519948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855612" y="5807100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111X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4471522" y="5887379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465897" y="6173528"/>
            <a:ext cx="38409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5997232" y="1703786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00XX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>
            <a:stCxn id="30" idx="3"/>
          </p:cNvCxnSpPr>
          <p:nvPr/>
        </p:nvCxnSpPr>
        <p:spPr>
          <a:xfrm>
            <a:off x="5488068" y="1561056"/>
            <a:ext cx="509164" cy="2236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4" idx="3"/>
          </p:cNvCxnSpPr>
          <p:nvPr/>
        </p:nvCxnSpPr>
        <p:spPr>
          <a:xfrm flipV="1">
            <a:off x="5493693" y="2050125"/>
            <a:ext cx="503539" cy="1418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002857" y="2936468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01XX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5493693" y="2823879"/>
            <a:ext cx="509164" cy="2236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499318" y="3312948"/>
            <a:ext cx="503539" cy="1418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7179507" y="1703786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0XXX</a:t>
            </a:r>
          </a:p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A</a:t>
            </a:r>
            <a:endParaRPr lang="en-US" sz="1500" b="1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185132" y="2936468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0XXX</a:t>
            </a:r>
          </a:p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B</a:t>
            </a:r>
            <a:endParaRPr lang="en-US" sz="1500" b="1" dirty="0">
              <a:solidFill>
                <a:srgbClr val="00000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6607098" y="1819038"/>
            <a:ext cx="578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H="1">
            <a:off x="6403014" y="2259834"/>
            <a:ext cx="997452" cy="578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612723" y="3312948"/>
            <a:ext cx="578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 flipH="1" flipV="1">
            <a:off x="6375883" y="2286966"/>
            <a:ext cx="1040465" cy="5667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5974642" y="4260000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10XX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5465478" y="4117270"/>
            <a:ext cx="509164" cy="2236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471103" y="4606339"/>
            <a:ext cx="503539" cy="1418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5980267" y="5492682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11XX</a:t>
            </a:r>
            <a:endParaRPr lang="en-US" sz="1600" b="1" dirty="0">
              <a:solidFill>
                <a:srgbClr val="00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5471103" y="5380093"/>
            <a:ext cx="509164" cy="2236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5476728" y="5869162"/>
            <a:ext cx="503539" cy="1418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7156917" y="4260000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1XXX</a:t>
            </a:r>
          </a:p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A</a:t>
            </a:r>
            <a:endParaRPr lang="en-US" sz="1500" b="1" dirty="0">
              <a:solidFill>
                <a:srgbClr val="00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162542" y="5492682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1XXX</a:t>
            </a:r>
          </a:p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B</a:t>
            </a:r>
            <a:endParaRPr lang="en-US" sz="1500" b="1" dirty="0">
              <a:solidFill>
                <a:srgbClr val="000000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6584508" y="4375252"/>
            <a:ext cx="578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6380424" y="4816048"/>
            <a:ext cx="997452" cy="578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590133" y="5869162"/>
            <a:ext cx="578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 flipH="1" flipV="1">
            <a:off x="6353293" y="4843180"/>
            <a:ext cx="1040465" cy="5667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8375066" y="1703786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XXXX</a:t>
            </a:r>
          </a:p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A</a:t>
            </a:r>
            <a:endParaRPr lang="en-US" sz="1500" b="1" dirty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8375066" y="2936468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XXXX</a:t>
            </a:r>
          </a:p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B</a:t>
            </a:r>
            <a:endParaRPr lang="en-US" sz="1500" b="1" dirty="0">
              <a:solidFill>
                <a:srgbClr val="0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8352386" y="4287582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XXXX</a:t>
            </a:r>
          </a:p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C</a:t>
            </a:r>
            <a:endParaRPr lang="en-US" sz="1500" b="1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352386" y="5521536"/>
            <a:ext cx="609866" cy="447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XXXX</a:t>
            </a:r>
          </a:p>
          <a:p>
            <a:pPr algn="ctr"/>
            <a:r>
              <a:rPr lang="en-US" sz="1500" b="1" dirty="0" smtClean="0">
                <a:solidFill>
                  <a:srgbClr val="000000"/>
                </a:solidFill>
              </a:rPr>
              <a:t>D</a:t>
            </a:r>
            <a:endParaRPr lang="en-US" sz="1500" b="1" dirty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7794998" y="1784754"/>
            <a:ext cx="578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7797032" y="3045989"/>
            <a:ext cx="578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7766693" y="4593147"/>
            <a:ext cx="578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774352" y="5867574"/>
            <a:ext cx="578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 flipH="1" flipV="1">
            <a:off x="6916614" y="2898707"/>
            <a:ext cx="2308621" cy="6082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8" idx="3"/>
          </p:cNvCxnSpPr>
          <p:nvPr/>
        </p:nvCxnSpPr>
        <p:spPr>
          <a:xfrm flipV="1">
            <a:off x="7772408" y="3312949"/>
            <a:ext cx="600623" cy="24034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6200000" flipV="1">
            <a:off x="6917573" y="2930005"/>
            <a:ext cx="2308623" cy="5456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16200000" flipV="1">
            <a:off x="6870532" y="4159784"/>
            <a:ext cx="2418018" cy="5456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4499737" y="1692654"/>
            <a:ext cx="391437" cy="1113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5482353" y="1555490"/>
            <a:ext cx="492289" cy="23085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6620932" y="1797682"/>
            <a:ext cx="547235" cy="15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endCxn id="65" idx="3"/>
          </p:cNvCxnSpPr>
          <p:nvPr/>
        </p:nvCxnSpPr>
        <p:spPr>
          <a:xfrm rot="5400000">
            <a:off x="6341096" y="2321754"/>
            <a:ext cx="1110039" cy="566784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endCxn id="43" idx="3"/>
          </p:cNvCxnSpPr>
          <p:nvPr/>
        </p:nvCxnSpPr>
        <p:spPr>
          <a:xfrm rot="10800000" flipV="1">
            <a:off x="5493603" y="3314536"/>
            <a:ext cx="486666" cy="13278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rot="10800000">
            <a:off x="4465898" y="3303899"/>
            <a:ext cx="412215" cy="15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4499737" y="1705374"/>
            <a:ext cx="391437" cy="11132"/>
          </a:xfrm>
          <a:prstGeom prst="straightConnector1">
            <a:avLst/>
          </a:prstGeom>
          <a:ln w="50800">
            <a:solidFill>
              <a:srgbClr val="66FF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5482353" y="1561056"/>
            <a:ext cx="492289" cy="238214"/>
          </a:xfrm>
          <a:prstGeom prst="straightConnector1">
            <a:avLst/>
          </a:prstGeom>
          <a:ln w="50800">
            <a:solidFill>
              <a:srgbClr val="66FF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rot="16200000" flipH="1">
            <a:off x="6392514" y="2270335"/>
            <a:ext cx="995863" cy="555444"/>
          </a:xfrm>
          <a:prstGeom prst="straightConnector1">
            <a:avLst/>
          </a:prstGeom>
          <a:ln w="50800">
            <a:solidFill>
              <a:srgbClr val="66FF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rot="10800000" flipV="1">
            <a:off x="6607098" y="3312950"/>
            <a:ext cx="583660" cy="1586"/>
          </a:xfrm>
          <a:prstGeom prst="straightConnector1">
            <a:avLst/>
          </a:prstGeom>
          <a:ln w="50800">
            <a:solidFill>
              <a:srgbClr val="66FF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rot="10800000" flipV="1">
            <a:off x="5465478" y="3312948"/>
            <a:ext cx="509164" cy="153988"/>
          </a:xfrm>
          <a:prstGeom prst="straightConnector1">
            <a:avLst/>
          </a:prstGeom>
          <a:ln w="50800">
            <a:solidFill>
              <a:srgbClr val="66FF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20" idx="6"/>
          </p:cNvCxnSpPr>
          <p:nvPr/>
        </p:nvCxnSpPr>
        <p:spPr>
          <a:xfrm rot="10800000">
            <a:off x="4494112" y="3310338"/>
            <a:ext cx="397062" cy="2610"/>
          </a:xfrm>
          <a:prstGeom prst="straightConnector1">
            <a:avLst/>
          </a:prstGeom>
          <a:ln w="50800">
            <a:solidFill>
              <a:srgbClr val="66FF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18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Oblivious Routing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Valiant’s and Minimal Adaptive</a:t>
            </a:r>
          </a:p>
          <a:p>
            <a:pPr lvl="1"/>
            <a:r>
              <a:rPr lang="en-CA" dirty="0" smtClean="0"/>
              <a:t>Deadlock free</a:t>
            </a:r>
          </a:p>
          <a:p>
            <a:pPr lvl="2"/>
            <a:r>
              <a:rPr lang="en-CA" dirty="0" smtClean="0"/>
              <a:t>When used in conjunction with X-Y routing</a:t>
            </a:r>
          </a:p>
          <a:p>
            <a:endParaRPr lang="en-CA" dirty="0" smtClean="0"/>
          </a:p>
          <a:p>
            <a:r>
              <a:rPr lang="en-CA" dirty="0" smtClean="0"/>
              <a:t>Randomly choose between X-Y and Y-X routes</a:t>
            </a:r>
          </a:p>
          <a:p>
            <a:pPr lvl="1"/>
            <a:r>
              <a:rPr lang="en-CA" dirty="0" smtClean="0"/>
              <a:t>Oblivious but not deadlock free!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2532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Exploits path diversity</a:t>
            </a:r>
          </a:p>
          <a:p>
            <a:r>
              <a:rPr lang="en-US" dirty="0" smtClean="0"/>
              <a:t>Uses network state to make routing decisions</a:t>
            </a:r>
          </a:p>
          <a:p>
            <a:pPr lvl="1"/>
            <a:r>
              <a:rPr lang="en-US" dirty="0" smtClean="0"/>
              <a:t>Buffer occupancies often used</a:t>
            </a:r>
          </a:p>
          <a:p>
            <a:pPr lvl="1"/>
            <a:r>
              <a:rPr lang="en-US" dirty="0" smtClean="0"/>
              <a:t>Coupled with flow control mechanism</a:t>
            </a:r>
          </a:p>
          <a:p>
            <a:endParaRPr lang="en-US" dirty="0" smtClean="0"/>
          </a:p>
          <a:p>
            <a:r>
              <a:rPr lang="en-US" dirty="0" smtClean="0"/>
              <a:t>Local information readily available</a:t>
            </a:r>
          </a:p>
          <a:p>
            <a:pPr lvl="1"/>
            <a:r>
              <a:rPr lang="en-US" dirty="0" smtClean="0"/>
              <a:t>Global information more costly to obtain</a:t>
            </a:r>
          </a:p>
          <a:p>
            <a:pPr lvl="1"/>
            <a:r>
              <a:rPr lang="en-US" dirty="0" smtClean="0"/>
              <a:t>Network state can change rapidly</a:t>
            </a:r>
          </a:p>
          <a:p>
            <a:pPr lvl="1"/>
            <a:r>
              <a:rPr lang="en-US" dirty="0" smtClean="0"/>
              <a:t>Use of local information can lead to non-optimal choices</a:t>
            </a:r>
          </a:p>
          <a:p>
            <a:endParaRPr lang="en-US" dirty="0" smtClean="0"/>
          </a:p>
          <a:p>
            <a:r>
              <a:rPr lang="en-US" dirty="0" smtClean="0"/>
              <a:t>Can be minimal or non-minimal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21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Adaptive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06607"/>
            <a:ext cx="8229600" cy="563563"/>
          </a:xfrm>
        </p:spPr>
        <p:txBody>
          <a:bodyPr>
            <a:normAutofit/>
          </a:bodyPr>
          <a:lstStyle/>
          <a:p>
            <a:r>
              <a:rPr lang="en-US" dirty="0" smtClean="0"/>
              <a:t>Local info can result in sub-optimal choices</a:t>
            </a:r>
            <a:endParaRPr lang="en-US" dirty="0"/>
          </a:p>
        </p:txBody>
      </p:sp>
      <p:cxnSp>
        <p:nvCxnSpPr>
          <p:cNvPr id="4" name="Straight Connector 3"/>
          <p:cNvCxnSpPr>
            <a:endCxn id="14" idx="0"/>
          </p:cNvCxnSpPr>
          <p:nvPr/>
        </p:nvCxnSpPr>
        <p:spPr>
          <a:xfrm rot="5400000">
            <a:off x="4572001" y="2400301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4" idx="4"/>
          </p:cNvCxnSpPr>
          <p:nvPr/>
        </p:nvCxnSpPr>
        <p:spPr>
          <a:xfrm rot="5400000">
            <a:off x="4533901" y="350520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2" idx="4"/>
          </p:cNvCxnSpPr>
          <p:nvPr/>
        </p:nvCxnSpPr>
        <p:spPr>
          <a:xfrm rot="5400000">
            <a:off x="2095501" y="3505199"/>
            <a:ext cx="609599" cy="1588"/>
          </a:xfrm>
          <a:prstGeom prst="line">
            <a:avLst/>
          </a:prstGeom>
          <a:ln w="1016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1" idx="6"/>
          </p:cNvCxnSpPr>
          <p:nvPr/>
        </p:nvCxnSpPr>
        <p:spPr>
          <a:xfrm>
            <a:off x="3886200" y="186690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5" idx="6"/>
          </p:cNvCxnSpPr>
          <p:nvPr/>
        </p:nvCxnSpPr>
        <p:spPr>
          <a:xfrm>
            <a:off x="3886200" y="407670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67000" y="4076700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16002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52800" y="1600201"/>
            <a:ext cx="533400" cy="533401"/>
          </a:xfrm>
          <a:prstGeom prst="ellipse">
            <a:avLst/>
          </a:prstGeom>
          <a:solidFill>
            <a:srgbClr val="ED767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0000"/>
                </a:solidFill>
              </a:rPr>
              <a:t>d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133600" y="26669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352800" y="26670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572000" y="26670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38100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0" idx="4"/>
            <a:endCxn id="12" idx="0"/>
          </p:cNvCxnSpPr>
          <p:nvPr/>
        </p:nvCxnSpPr>
        <p:spPr>
          <a:xfrm rot="5400000">
            <a:off x="2133601" y="2400300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4"/>
            <a:endCxn id="13" idx="0"/>
          </p:cNvCxnSpPr>
          <p:nvPr/>
        </p:nvCxnSpPr>
        <p:spPr>
          <a:xfrm rot="5400000">
            <a:off x="3352801" y="2400301"/>
            <a:ext cx="533398" cy="1588"/>
          </a:xfrm>
          <a:prstGeom prst="line">
            <a:avLst/>
          </a:prstGeom>
          <a:ln w="190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6"/>
            <a:endCxn id="11" idx="2"/>
          </p:cNvCxnSpPr>
          <p:nvPr/>
        </p:nvCxnSpPr>
        <p:spPr>
          <a:xfrm>
            <a:off x="2667000" y="1866901"/>
            <a:ext cx="6858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6"/>
            <a:endCxn id="13" idx="2"/>
          </p:cNvCxnSpPr>
          <p:nvPr/>
        </p:nvCxnSpPr>
        <p:spPr>
          <a:xfrm>
            <a:off x="2667000" y="2933700"/>
            <a:ext cx="6858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6"/>
            <a:endCxn id="14" idx="2"/>
          </p:cNvCxnSpPr>
          <p:nvPr/>
        </p:nvCxnSpPr>
        <p:spPr>
          <a:xfrm>
            <a:off x="3886200" y="293370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3" idx="4"/>
            <a:endCxn id="15" idx="0"/>
          </p:cNvCxnSpPr>
          <p:nvPr/>
        </p:nvCxnSpPr>
        <p:spPr>
          <a:xfrm rot="5400000">
            <a:off x="3314701" y="3505200"/>
            <a:ext cx="609599" cy="1588"/>
          </a:xfrm>
          <a:prstGeom prst="line">
            <a:avLst/>
          </a:prstGeom>
          <a:ln w="190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134395" y="38099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571206" y="16017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29" idx="0"/>
          </p:cNvCxnSpPr>
          <p:nvPr/>
        </p:nvCxnSpPr>
        <p:spPr>
          <a:xfrm rot="5400000">
            <a:off x="5791201" y="2398712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9" idx="4"/>
            <a:endCxn id="30" idx="0"/>
          </p:cNvCxnSpPr>
          <p:nvPr/>
        </p:nvCxnSpPr>
        <p:spPr>
          <a:xfrm rot="5400000">
            <a:off x="5753101" y="3503611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05400" y="1865313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30" idx="2"/>
          </p:cNvCxnSpPr>
          <p:nvPr/>
        </p:nvCxnSpPr>
        <p:spPr>
          <a:xfrm>
            <a:off x="5105400" y="40751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791200" y="266541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91200" y="380841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endCxn id="29" idx="2"/>
          </p:cNvCxnSpPr>
          <p:nvPr/>
        </p:nvCxnSpPr>
        <p:spPr>
          <a:xfrm>
            <a:off x="5105400" y="29321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5790406" y="16002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endCxn id="38" idx="0"/>
          </p:cNvCxnSpPr>
          <p:nvPr/>
        </p:nvCxnSpPr>
        <p:spPr>
          <a:xfrm rot="5400000">
            <a:off x="4533106" y="46481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094706" y="4648198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37" idx="6"/>
            <a:endCxn id="38" idx="2"/>
          </p:cNvCxnSpPr>
          <p:nvPr/>
        </p:nvCxnSpPr>
        <p:spPr>
          <a:xfrm>
            <a:off x="3885405" y="52197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666205" y="5219699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352005" y="49529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571205" y="49529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endCxn id="37" idx="0"/>
          </p:cNvCxnSpPr>
          <p:nvPr/>
        </p:nvCxnSpPr>
        <p:spPr>
          <a:xfrm rot="5400000">
            <a:off x="3313906" y="46481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133600" y="4952998"/>
            <a:ext cx="533400" cy="533401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0000"/>
                </a:solidFill>
              </a:rPr>
              <a:t>s</a:t>
            </a:r>
            <a:endParaRPr lang="en-US" sz="3600" dirty="0">
              <a:solidFill>
                <a:srgbClr val="000000"/>
              </a:solidFill>
            </a:endParaRPr>
          </a:p>
        </p:txBody>
      </p:sp>
      <p:cxnSp>
        <p:nvCxnSpPr>
          <p:cNvPr id="41" name="Straight Connector 40"/>
          <p:cNvCxnSpPr>
            <a:endCxn id="43" idx="0"/>
          </p:cNvCxnSpPr>
          <p:nvPr/>
        </p:nvCxnSpPr>
        <p:spPr>
          <a:xfrm rot="5400000">
            <a:off x="5752306" y="464661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43" idx="2"/>
          </p:cNvCxnSpPr>
          <p:nvPr/>
        </p:nvCxnSpPr>
        <p:spPr>
          <a:xfrm>
            <a:off x="5104605" y="521811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790405" y="495141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572000" y="38099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0" idx="0"/>
            <a:endCxn id="23" idx="4"/>
          </p:cNvCxnSpPr>
          <p:nvPr/>
        </p:nvCxnSpPr>
        <p:spPr>
          <a:xfrm rot="5400000" flipH="1" flipV="1">
            <a:off x="2095898" y="4647802"/>
            <a:ext cx="609598" cy="795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3" idx="6"/>
            <a:endCxn id="15" idx="2"/>
          </p:cNvCxnSpPr>
          <p:nvPr/>
        </p:nvCxnSpPr>
        <p:spPr>
          <a:xfrm>
            <a:off x="2667795" y="4076700"/>
            <a:ext cx="685005" cy="1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5" idx="0"/>
            <a:endCxn id="11" idx="4"/>
          </p:cNvCxnSpPr>
          <p:nvPr/>
        </p:nvCxnSpPr>
        <p:spPr>
          <a:xfrm rot="5400000" flipH="1" flipV="1">
            <a:off x="2781301" y="2971801"/>
            <a:ext cx="1676398" cy="1588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820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Non-minimal adaptive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Fully adaptive</a:t>
            </a:r>
          </a:p>
          <a:p>
            <a:r>
              <a:rPr lang="en-US" dirty="0" smtClean="0"/>
              <a:t>Not restricted to take shortest path</a:t>
            </a:r>
          </a:p>
          <a:p>
            <a:pPr lvl="1"/>
            <a:r>
              <a:rPr lang="en-US" dirty="0" smtClean="0"/>
              <a:t>Generally undesirable to increase path length</a:t>
            </a:r>
          </a:p>
          <a:p>
            <a:pPr lvl="1"/>
            <a:r>
              <a:rPr lang="en-US" dirty="0" smtClean="0"/>
              <a:t>Necessary for fault tolerance</a:t>
            </a:r>
          </a:p>
          <a:p>
            <a:r>
              <a:rPr lang="en-US" dirty="0" smtClean="0"/>
              <a:t>Misrouting: directing packet along non-productive channel</a:t>
            </a:r>
          </a:p>
          <a:p>
            <a:pPr lvl="1"/>
            <a:r>
              <a:rPr lang="en-US" dirty="0" smtClean="0"/>
              <a:t>Priority given to productive output</a:t>
            </a:r>
          </a:p>
          <a:p>
            <a:pPr lvl="1"/>
            <a:r>
              <a:rPr lang="en-US" dirty="0" smtClean="0"/>
              <a:t>Some algorithms forbid U-turns</a:t>
            </a:r>
          </a:p>
          <a:p>
            <a:r>
              <a:rPr lang="en-US" dirty="0" err="1" smtClean="0"/>
              <a:t>Livelock</a:t>
            </a:r>
            <a:r>
              <a:rPr lang="en-US" dirty="0" smtClean="0"/>
              <a:t> potential: traversing network without ever reaching destination</a:t>
            </a:r>
          </a:p>
          <a:p>
            <a:pPr lvl="1"/>
            <a:r>
              <a:rPr lang="en-US" dirty="0" smtClean="0"/>
              <a:t>Mechanism to guarantee forward progress </a:t>
            </a:r>
          </a:p>
          <a:p>
            <a:pPr lvl="2"/>
            <a:r>
              <a:rPr lang="en-US" dirty="0" smtClean="0"/>
              <a:t>Limit number of </a:t>
            </a:r>
            <a:r>
              <a:rPr lang="en-US" dirty="0" err="1" smtClean="0"/>
              <a:t>misroutings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3870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Non-minimal routing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3886995" cy="639763"/>
          </a:xfrm>
        </p:spPr>
        <p:txBody>
          <a:bodyPr>
            <a:noAutofit/>
          </a:bodyPr>
          <a:lstStyle/>
          <a:p>
            <a:r>
              <a:rPr lang="en-US" sz="1600" dirty="0" smtClean="0"/>
              <a:t>Longer path with potentially lower latency</a:t>
            </a:r>
            <a:endParaRPr lang="en-US" sz="1600" dirty="0"/>
          </a:p>
        </p:txBody>
      </p:sp>
      <p:cxnSp>
        <p:nvCxnSpPr>
          <p:cNvPr id="4" name="Straight Connector 3"/>
          <p:cNvCxnSpPr>
            <a:endCxn id="14" idx="0"/>
          </p:cNvCxnSpPr>
          <p:nvPr/>
        </p:nvCxnSpPr>
        <p:spPr>
          <a:xfrm rot="5400000">
            <a:off x="2667796" y="2173290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4" idx="4"/>
          </p:cNvCxnSpPr>
          <p:nvPr/>
        </p:nvCxnSpPr>
        <p:spPr>
          <a:xfrm rot="5400000">
            <a:off x="2629696" y="327818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2" idx="4"/>
            <a:endCxn id="22" idx="0"/>
          </p:cNvCxnSpPr>
          <p:nvPr/>
        </p:nvCxnSpPr>
        <p:spPr>
          <a:xfrm rot="16200000" flipH="1">
            <a:off x="381398" y="3239690"/>
            <a:ext cx="533399" cy="795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1" idx="6"/>
          </p:cNvCxnSpPr>
          <p:nvPr/>
        </p:nvCxnSpPr>
        <p:spPr>
          <a:xfrm>
            <a:off x="2058195" y="17145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5" idx="6"/>
          </p:cNvCxnSpPr>
          <p:nvPr/>
        </p:nvCxnSpPr>
        <p:spPr>
          <a:xfrm>
            <a:off x="2058195" y="377349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3773489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81000" y="1447800"/>
            <a:ext cx="533400" cy="53340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d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524795" y="14477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81000" y="2439988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524795" y="24399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667795" y="24399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524795" y="35067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0" idx="4"/>
            <a:endCxn id="12" idx="0"/>
          </p:cNvCxnSpPr>
          <p:nvPr/>
        </p:nvCxnSpPr>
        <p:spPr>
          <a:xfrm rot="5400000">
            <a:off x="418307" y="2210594"/>
            <a:ext cx="458787" cy="1588"/>
          </a:xfrm>
          <a:prstGeom prst="line">
            <a:avLst/>
          </a:prstGeom>
          <a:ln w="152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4"/>
            <a:endCxn id="13" idx="0"/>
          </p:cNvCxnSpPr>
          <p:nvPr/>
        </p:nvCxnSpPr>
        <p:spPr>
          <a:xfrm rot="5400000">
            <a:off x="1562101" y="2210594"/>
            <a:ext cx="458789" cy="1588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6"/>
            <a:endCxn id="11" idx="2"/>
          </p:cNvCxnSpPr>
          <p:nvPr/>
        </p:nvCxnSpPr>
        <p:spPr>
          <a:xfrm flipV="1">
            <a:off x="914400" y="1714500"/>
            <a:ext cx="61039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2" idx="6"/>
            <a:endCxn id="13" idx="2"/>
          </p:cNvCxnSpPr>
          <p:nvPr/>
        </p:nvCxnSpPr>
        <p:spPr>
          <a:xfrm>
            <a:off x="914400" y="2706689"/>
            <a:ext cx="61039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6"/>
            <a:endCxn id="14" idx="2"/>
          </p:cNvCxnSpPr>
          <p:nvPr/>
        </p:nvCxnSpPr>
        <p:spPr>
          <a:xfrm>
            <a:off x="2058195" y="270669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4"/>
            <a:endCxn id="15" idx="0"/>
          </p:cNvCxnSpPr>
          <p:nvPr/>
        </p:nvCxnSpPr>
        <p:spPr>
          <a:xfrm rot="5400000">
            <a:off x="1524796" y="3240089"/>
            <a:ext cx="533399" cy="1588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81795" y="3506788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667001" y="14493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endCxn id="28" idx="0"/>
          </p:cNvCxnSpPr>
          <p:nvPr/>
        </p:nvCxnSpPr>
        <p:spPr>
          <a:xfrm rot="5400000">
            <a:off x="3810796" y="2171701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8" idx="4"/>
            <a:endCxn id="29" idx="0"/>
          </p:cNvCxnSpPr>
          <p:nvPr/>
        </p:nvCxnSpPr>
        <p:spPr>
          <a:xfrm rot="5400000">
            <a:off x="3810796" y="3238500"/>
            <a:ext cx="5333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3" idx="6"/>
          </p:cNvCxnSpPr>
          <p:nvPr/>
        </p:nvCxnSpPr>
        <p:spPr>
          <a:xfrm flipV="1">
            <a:off x="3200401" y="1714501"/>
            <a:ext cx="610394" cy="1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29" idx="2"/>
          </p:cNvCxnSpPr>
          <p:nvPr/>
        </p:nvCxnSpPr>
        <p:spPr>
          <a:xfrm>
            <a:off x="3124995" y="377190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810795" y="24384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810795" y="35052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14" idx="6"/>
            <a:endCxn id="28" idx="2"/>
          </p:cNvCxnSpPr>
          <p:nvPr/>
        </p:nvCxnSpPr>
        <p:spPr>
          <a:xfrm flipV="1">
            <a:off x="3201195" y="2705101"/>
            <a:ext cx="609600" cy="1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3810001" y="14478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endCxn id="37" idx="0"/>
          </p:cNvCxnSpPr>
          <p:nvPr/>
        </p:nvCxnSpPr>
        <p:spPr>
          <a:xfrm rot="5400000">
            <a:off x="2628901" y="4344988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42106" y="4344987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6" idx="6"/>
            <a:endCxn id="37" idx="2"/>
          </p:cNvCxnSpPr>
          <p:nvPr/>
        </p:nvCxnSpPr>
        <p:spPr>
          <a:xfrm>
            <a:off x="2057400" y="4916489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13605" y="4916488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524000" y="4649788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667000" y="4649788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6" idx="0"/>
          </p:cNvCxnSpPr>
          <p:nvPr/>
        </p:nvCxnSpPr>
        <p:spPr>
          <a:xfrm rot="5400000">
            <a:off x="1485901" y="4344988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381000" y="4649787"/>
            <a:ext cx="533400" cy="533401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0000"/>
                </a:solidFill>
              </a:rPr>
              <a:t>s</a:t>
            </a:r>
            <a:endParaRPr lang="en-US" sz="3600" dirty="0">
              <a:solidFill>
                <a:srgbClr val="000000"/>
              </a:solidFill>
            </a:endParaRPr>
          </a:p>
        </p:txBody>
      </p:sp>
      <p:cxnSp>
        <p:nvCxnSpPr>
          <p:cNvPr id="40" name="Straight Connector 39"/>
          <p:cNvCxnSpPr>
            <a:endCxn id="42" idx="0"/>
          </p:cNvCxnSpPr>
          <p:nvPr/>
        </p:nvCxnSpPr>
        <p:spPr>
          <a:xfrm rot="5400000">
            <a:off x="3771901" y="43433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7" idx="6"/>
            <a:endCxn id="42" idx="2"/>
          </p:cNvCxnSpPr>
          <p:nvPr/>
        </p:nvCxnSpPr>
        <p:spPr>
          <a:xfrm flipV="1">
            <a:off x="3200400" y="4914900"/>
            <a:ext cx="609600" cy="1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810000" y="46481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667795" y="3506788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stCxn id="39" idx="0"/>
            <a:endCxn id="12" idx="4"/>
          </p:cNvCxnSpPr>
          <p:nvPr/>
        </p:nvCxnSpPr>
        <p:spPr>
          <a:xfrm rot="5400000" flipH="1" flipV="1">
            <a:off x="-190499" y="3811588"/>
            <a:ext cx="1676398" cy="1588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61" idx="0"/>
          </p:cNvCxnSpPr>
          <p:nvPr/>
        </p:nvCxnSpPr>
        <p:spPr>
          <a:xfrm rot="5400000">
            <a:off x="7086601" y="2173291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61" idx="4"/>
          </p:cNvCxnSpPr>
          <p:nvPr/>
        </p:nvCxnSpPr>
        <p:spPr>
          <a:xfrm rot="5400000">
            <a:off x="7048501" y="327819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9" idx="4"/>
            <a:endCxn id="69" idx="0"/>
          </p:cNvCxnSpPr>
          <p:nvPr/>
        </p:nvCxnSpPr>
        <p:spPr>
          <a:xfrm rot="16200000" flipH="1">
            <a:off x="4800203" y="3239691"/>
            <a:ext cx="533399" cy="795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8" idx="6"/>
          </p:cNvCxnSpPr>
          <p:nvPr/>
        </p:nvCxnSpPr>
        <p:spPr>
          <a:xfrm>
            <a:off x="6477000" y="171450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2" idx="6"/>
          </p:cNvCxnSpPr>
          <p:nvPr/>
        </p:nvCxnSpPr>
        <p:spPr>
          <a:xfrm>
            <a:off x="6477000" y="3773491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3205" y="3773490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4799805" y="1447801"/>
            <a:ext cx="533400" cy="533401"/>
          </a:xfrm>
          <a:prstGeom prst="ellipse">
            <a:avLst/>
          </a:prstGeom>
          <a:solidFill>
            <a:srgbClr val="ED767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d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5943600" y="14478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4799805" y="24399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43600" y="243999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086600" y="243999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943600" y="350679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>
            <a:stCxn id="57" idx="4"/>
            <a:endCxn id="59" idx="0"/>
          </p:cNvCxnSpPr>
          <p:nvPr/>
        </p:nvCxnSpPr>
        <p:spPr>
          <a:xfrm rot="5400000">
            <a:off x="4837112" y="2210595"/>
            <a:ext cx="458787" cy="1588"/>
          </a:xfrm>
          <a:prstGeom prst="line">
            <a:avLst/>
          </a:prstGeom>
          <a:ln w="152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8" idx="4"/>
            <a:endCxn id="60" idx="0"/>
          </p:cNvCxnSpPr>
          <p:nvPr/>
        </p:nvCxnSpPr>
        <p:spPr>
          <a:xfrm rot="5400000">
            <a:off x="5980906" y="2210595"/>
            <a:ext cx="458789" cy="1588"/>
          </a:xfrm>
          <a:prstGeom prst="line">
            <a:avLst/>
          </a:prstGeom>
          <a:ln w="190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7" idx="6"/>
            <a:endCxn id="58" idx="2"/>
          </p:cNvCxnSpPr>
          <p:nvPr/>
        </p:nvCxnSpPr>
        <p:spPr>
          <a:xfrm flipV="1">
            <a:off x="5333205" y="1714501"/>
            <a:ext cx="61039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9" idx="6"/>
            <a:endCxn id="60" idx="2"/>
          </p:cNvCxnSpPr>
          <p:nvPr/>
        </p:nvCxnSpPr>
        <p:spPr>
          <a:xfrm>
            <a:off x="5333205" y="2706690"/>
            <a:ext cx="61039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0" idx="6"/>
            <a:endCxn id="61" idx="2"/>
          </p:cNvCxnSpPr>
          <p:nvPr/>
        </p:nvCxnSpPr>
        <p:spPr>
          <a:xfrm>
            <a:off x="6477000" y="2706691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0" idx="4"/>
            <a:endCxn id="62" idx="0"/>
          </p:cNvCxnSpPr>
          <p:nvPr/>
        </p:nvCxnSpPr>
        <p:spPr>
          <a:xfrm rot="5400000">
            <a:off x="5943601" y="3240090"/>
            <a:ext cx="533399" cy="1588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800600" y="35067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085806" y="144939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endCxn id="75" idx="0"/>
          </p:cNvCxnSpPr>
          <p:nvPr/>
        </p:nvCxnSpPr>
        <p:spPr>
          <a:xfrm rot="5400000">
            <a:off x="8229601" y="2171702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75" idx="4"/>
            <a:endCxn id="76" idx="0"/>
          </p:cNvCxnSpPr>
          <p:nvPr/>
        </p:nvCxnSpPr>
        <p:spPr>
          <a:xfrm rot="5400000">
            <a:off x="8229601" y="3238501"/>
            <a:ext cx="5333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0" idx="6"/>
          </p:cNvCxnSpPr>
          <p:nvPr/>
        </p:nvCxnSpPr>
        <p:spPr>
          <a:xfrm flipV="1">
            <a:off x="7619206" y="1714502"/>
            <a:ext cx="610394" cy="1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76" idx="2"/>
          </p:cNvCxnSpPr>
          <p:nvPr/>
        </p:nvCxnSpPr>
        <p:spPr>
          <a:xfrm>
            <a:off x="7543800" y="377190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8229600" y="243840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8229600" y="350520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61" idx="6"/>
            <a:endCxn id="75" idx="2"/>
          </p:cNvCxnSpPr>
          <p:nvPr/>
        </p:nvCxnSpPr>
        <p:spPr>
          <a:xfrm flipV="1">
            <a:off x="7620000" y="2705102"/>
            <a:ext cx="609600" cy="1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8228806" y="144780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>
            <a:endCxn id="84" idx="0"/>
          </p:cNvCxnSpPr>
          <p:nvPr/>
        </p:nvCxnSpPr>
        <p:spPr>
          <a:xfrm rot="5400000">
            <a:off x="7047706" y="434498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>
            <a:off x="4760911" y="4344988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3" idx="6"/>
            <a:endCxn id="84" idx="2"/>
          </p:cNvCxnSpPr>
          <p:nvPr/>
        </p:nvCxnSpPr>
        <p:spPr>
          <a:xfrm>
            <a:off x="6476205" y="491649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332410" y="4916489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5942805" y="46497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7085805" y="46497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endCxn id="83" idx="0"/>
          </p:cNvCxnSpPr>
          <p:nvPr/>
        </p:nvCxnSpPr>
        <p:spPr>
          <a:xfrm rot="5400000">
            <a:off x="5904706" y="434498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4799805" y="4649788"/>
            <a:ext cx="533400" cy="533401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0000"/>
                </a:solidFill>
              </a:rPr>
              <a:t>s</a:t>
            </a:r>
            <a:endParaRPr lang="en-US" sz="3600" dirty="0">
              <a:solidFill>
                <a:srgbClr val="000000"/>
              </a:solidFill>
            </a:endParaRPr>
          </a:p>
        </p:txBody>
      </p:sp>
      <p:cxnSp>
        <p:nvCxnSpPr>
          <p:cNvPr id="87" name="Straight Connector 86"/>
          <p:cNvCxnSpPr>
            <a:endCxn id="89" idx="0"/>
          </p:cNvCxnSpPr>
          <p:nvPr/>
        </p:nvCxnSpPr>
        <p:spPr>
          <a:xfrm rot="5400000">
            <a:off x="8190706" y="434340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4" idx="6"/>
            <a:endCxn id="89" idx="2"/>
          </p:cNvCxnSpPr>
          <p:nvPr/>
        </p:nvCxnSpPr>
        <p:spPr>
          <a:xfrm flipV="1">
            <a:off x="7619205" y="4914901"/>
            <a:ext cx="609600" cy="1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8228805" y="46482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7086600" y="350678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Arrow Connector 90"/>
          <p:cNvCxnSpPr>
            <a:stCxn id="86" idx="0"/>
            <a:endCxn id="59" idx="4"/>
          </p:cNvCxnSpPr>
          <p:nvPr/>
        </p:nvCxnSpPr>
        <p:spPr>
          <a:xfrm rot="5400000" flipH="1" flipV="1">
            <a:off x="4228306" y="3811589"/>
            <a:ext cx="1676398" cy="1588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915195" y="2708279"/>
            <a:ext cx="608805" cy="1588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13" idx="0"/>
            <a:endCxn id="11" idx="4"/>
          </p:cNvCxnSpPr>
          <p:nvPr/>
        </p:nvCxnSpPr>
        <p:spPr>
          <a:xfrm rot="5400000" flipH="1" flipV="1">
            <a:off x="1562101" y="2210595"/>
            <a:ext cx="458789" cy="1588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10" idx="6"/>
          </p:cNvCxnSpPr>
          <p:nvPr/>
        </p:nvCxnSpPr>
        <p:spPr>
          <a:xfrm rot="10800000">
            <a:off x="914401" y="1714501"/>
            <a:ext cx="608013" cy="1590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59" idx="6"/>
            <a:endCxn id="60" idx="2"/>
          </p:cNvCxnSpPr>
          <p:nvPr/>
        </p:nvCxnSpPr>
        <p:spPr>
          <a:xfrm>
            <a:off x="5333205" y="2706690"/>
            <a:ext cx="610395" cy="1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60" idx="4"/>
            <a:endCxn id="62" idx="0"/>
          </p:cNvCxnSpPr>
          <p:nvPr/>
        </p:nvCxnSpPr>
        <p:spPr>
          <a:xfrm rot="5400000">
            <a:off x="5943601" y="3240090"/>
            <a:ext cx="533399" cy="1588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62" idx="2"/>
            <a:endCxn id="69" idx="6"/>
          </p:cNvCxnSpPr>
          <p:nvPr/>
        </p:nvCxnSpPr>
        <p:spPr>
          <a:xfrm rot="10800000">
            <a:off x="5334000" y="3773491"/>
            <a:ext cx="609600" cy="1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Content Placeholder 2"/>
          <p:cNvSpPr txBox="1">
            <a:spLocks/>
          </p:cNvSpPr>
          <p:nvPr/>
        </p:nvSpPr>
        <p:spPr>
          <a:xfrm>
            <a:off x="4876005" y="5486400"/>
            <a:ext cx="3886995" cy="639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800" dirty="0" err="1" smtClean="0">
                <a:latin typeface="Calibri"/>
                <a:cs typeface="Calibri"/>
              </a:rPr>
              <a:t>Livelock</a:t>
            </a:r>
            <a:r>
              <a:rPr lang="en-US" sz="1800" dirty="0" smtClean="0">
                <a:latin typeface="Calibri"/>
                <a:cs typeface="Calibri"/>
              </a:rPr>
              <a:t>: continue routing in cycle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1376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Adaptive Routing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433088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Should 3 route clockwise or counterclockwise to 7?</a:t>
            </a:r>
          </a:p>
          <a:p>
            <a:pPr lvl="1"/>
            <a:r>
              <a:rPr lang="en-US" dirty="0" smtClean="0"/>
              <a:t>5 is using all the capacity of link 5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6</a:t>
            </a:r>
            <a:endParaRPr lang="en-US" dirty="0" smtClean="0"/>
          </a:p>
          <a:p>
            <a:r>
              <a:rPr lang="en-US" dirty="0" smtClean="0"/>
              <a:t>Queue at node 5 will sense contention but not at node 3</a:t>
            </a:r>
          </a:p>
          <a:p>
            <a:r>
              <a:rPr lang="en-US" dirty="0" smtClean="0"/>
              <a:t>Backpressure: allows nodes to indirectly sense congestion</a:t>
            </a:r>
          </a:p>
          <a:p>
            <a:pPr lvl="1"/>
            <a:r>
              <a:rPr lang="en-US" dirty="0" smtClean="0"/>
              <a:t>Queue in one node fills up, it will stop receiving flits</a:t>
            </a:r>
          </a:p>
          <a:p>
            <a:pPr lvl="1"/>
            <a:r>
              <a:rPr lang="en-US" dirty="0" smtClean="0"/>
              <a:t>Previous queue will fill up</a:t>
            </a:r>
          </a:p>
          <a:p>
            <a:r>
              <a:rPr lang="en-US" dirty="0" smtClean="0"/>
              <a:t>If each queue holds 4 packets</a:t>
            </a:r>
          </a:p>
          <a:p>
            <a:pPr lvl="1"/>
            <a:r>
              <a:rPr lang="en-US" dirty="0" smtClean="0"/>
              <a:t>3 will send 8 packets before sensing congestion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62000" y="190658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0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752600" y="190658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1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190658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2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33800" y="190658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3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724400" y="190658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4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715000" y="190658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5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05600" y="190658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6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696200" y="190658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7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2" name="Straight Connector 11"/>
          <p:cNvCxnSpPr>
            <a:stCxn id="4" idx="6"/>
            <a:endCxn id="5" idx="2"/>
          </p:cNvCxnSpPr>
          <p:nvPr/>
        </p:nvCxnSpPr>
        <p:spPr>
          <a:xfrm>
            <a:off x="1295400" y="217328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6"/>
            <a:endCxn id="6" idx="2"/>
          </p:cNvCxnSpPr>
          <p:nvPr/>
        </p:nvCxnSpPr>
        <p:spPr>
          <a:xfrm>
            <a:off x="2286000" y="217328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6"/>
            <a:endCxn id="7" idx="2"/>
          </p:cNvCxnSpPr>
          <p:nvPr/>
        </p:nvCxnSpPr>
        <p:spPr>
          <a:xfrm>
            <a:off x="3276600" y="217328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6"/>
            <a:endCxn id="8" idx="2"/>
          </p:cNvCxnSpPr>
          <p:nvPr/>
        </p:nvCxnSpPr>
        <p:spPr>
          <a:xfrm>
            <a:off x="4267200" y="217328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9" idx="2"/>
          </p:cNvCxnSpPr>
          <p:nvPr/>
        </p:nvCxnSpPr>
        <p:spPr>
          <a:xfrm>
            <a:off x="5257800" y="217328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6"/>
            <a:endCxn id="10" idx="2"/>
          </p:cNvCxnSpPr>
          <p:nvPr/>
        </p:nvCxnSpPr>
        <p:spPr>
          <a:xfrm>
            <a:off x="6248400" y="217328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6"/>
            <a:endCxn id="11" idx="2"/>
          </p:cNvCxnSpPr>
          <p:nvPr/>
        </p:nvCxnSpPr>
        <p:spPr>
          <a:xfrm>
            <a:off x="7239000" y="217328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4" idx="2"/>
            <a:endCxn id="11" idx="6"/>
          </p:cNvCxnSpPr>
          <p:nvPr/>
        </p:nvCxnSpPr>
        <p:spPr>
          <a:xfrm rot="10800000" flipH="1">
            <a:off x="762000" y="2173288"/>
            <a:ext cx="7467600" cy="1588"/>
          </a:xfrm>
          <a:prstGeom prst="curvedConnector5">
            <a:avLst>
              <a:gd name="adj1" fmla="val -3061"/>
              <a:gd name="adj2" fmla="val 64643514"/>
              <a:gd name="adj3" fmla="val 10551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48400" y="2439988"/>
            <a:ext cx="457200" cy="1588"/>
          </a:xfrm>
          <a:prstGeom prst="straightConnector1">
            <a:avLst/>
          </a:prstGeom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267200" y="2670176"/>
            <a:ext cx="3429000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10800000" flipH="1">
            <a:off x="3733800" y="1830389"/>
            <a:ext cx="4495800" cy="1588"/>
          </a:xfrm>
          <a:prstGeom prst="curvedConnector5">
            <a:avLst>
              <a:gd name="adj1" fmla="val -61875"/>
              <a:gd name="adj2" fmla="val 21295466"/>
              <a:gd name="adj3" fmla="val 105085"/>
            </a:avLst>
          </a:prstGeom>
          <a:ln w="34925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257800" y="1831977"/>
            <a:ext cx="457200" cy="1588"/>
          </a:xfrm>
          <a:prstGeom prst="straightConnector1">
            <a:avLst/>
          </a:prstGeom>
          <a:ln w="508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267200" y="1828800"/>
            <a:ext cx="457200" cy="1588"/>
          </a:xfrm>
          <a:prstGeom prst="straightConnector1">
            <a:avLst/>
          </a:prstGeom>
          <a:ln w="508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551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</a:t>
            </a:r>
          </a:p>
          <a:p>
            <a:pPr lvl="1"/>
            <a:r>
              <a:rPr lang="en-US" dirty="0" smtClean="0"/>
              <a:t>Information about my neighbors only</a:t>
            </a:r>
          </a:p>
          <a:p>
            <a:pPr lvl="1"/>
            <a:r>
              <a:rPr lang="en-US" dirty="0" smtClean="0"/>
              <a:t>Implicitly available – I know how many downstream buffers are available (from flow control)</a:t>
            </a:r>
          </a:p>
          <a:p>
            <a:r>
              <a:rPr lang="en-US" dirty="0" smtClean="0"/>
              <a:t>Global</a:t>
            </a:r>
          </a:p>
          <a:p>
            <a:pPr lvl="1"/>
            <a:r>
              <a:rPr lang="en-US" dirty="0" smtClean="0"/>
              <a:t>Information about all nodes</a:t>
            </a:r>
          </a:p>
          <a:p>
            <a:pPr lvl="1"/>
            <a:r>
              <a:rPr lang="en-US" dirty="0" smtClean="0"/>
              <a:t>Explicitly send status information</a:t>
            </a:r>
          </a:p>
          <a:p>
            <a:pPr lvl="1"/>
            <a:r>
              <a:rPr lang="en-US" dirty="0" smtClean="0"/>
              <a:t>Usually based on VC utilization or buffer occupancy</a:t>
            </a:r>
          </a:p>
          <a:p>
            <a:r>
              <a:rPr lang="en-US" dirty="0" smtClean="0"/>
              <a:t>Timeliness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688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1143000"/>
          </a:xfrm>
        </p:spPr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52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Sending Congestion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Piggybacking</a:t>
            </a:r>
          </a:p>
          <a:p>
            <a:pPr lvl="1"/>
            <a:r>
              <a:rPr lang="en-US" dirty="0" smtClean="0"/>
              <a:t>Send congestion information along with packets</a:t>
            </a:r>
          </a:p>
          <a:p>
            <a:r>
              <a:rPr lang="en-US" dirty="0" smtClean="0"/>
              <a:t>Extra side network</a:t>
            </a:r>
          </a:p>
          <a:p>
            <a:pPr lvl="1"/>
            <a:r>
              <a:rPr lang="en-US" dirty="0" smtClean="0"/>
              <a:t>More affordable in on-chip networks</a:t>
            </a:r>
          </a:p>
          <a:p>
            <a:pPr lvl="1"/>
            <a:r>
              <a:rPr lang="en-US" dirty="0" smtClean="0"/>
              <a:t>Broadcast</a:t>
            </a:r>
          </a:p>
          <a:p>
            <a:pPr lvl="1"/>
            <a:r>
              <a:rPr lang="en-US" dirty="0" smtClean="0"/>
              <a:t>Packetize</a:t>
            </a:r>
          </a:p>
          <a:p>
            <a:r>
              <a:rPr lang="en-US" dirty="0" smtClean="0"/>
              <a:t>Aggregate or individual node</a:t>
            </a:r>
          </a:p>
        </p:txBody>
      </p:sp>
    </p:spTree>
    <p:extLst>
      <p:ext uri="{BB962C8B-B14F-4D97-AF65-F5344CB8AC3E}">
        <p14:creationId xmlns:p14="http://schemas.microsoft.com/office/powerpoint/2010/main" val="2852655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Adaptive Routing: Turn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271"/>
            <a:ext cx="8229600" cy="3162165"/>
          </a:xfrm>
        </p:spPr>
        <p:txBody>
          <a:bodyPr>
            <a:normAutofit/>
          </a:bodyPr>
          <a:lstStyle/>
          <a:p>
            <a:r>
              <a:rPr lang="en-US" dirty="0" smtClean="0"/>
              <a:t>DOR eliminates 4 turns</a:t>
            </a:r>
          </a:p>
          <a:p>
            <a:pPr lvl="1"/>
            <a:r>
              <a:rPr lang="en-US" dirty="0" smtClean="0"/>
              <a:t>N to E, N to W, S to E, S to W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adaptivity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 err="1" smtClean="0"/>
              <a:t>adaptivity</a:t>
            </a:r>
            <a:r>
              <a:rPr lang="en-US" dirty="0" smtClean="0"/>
              <a:t> by removing 2 of 8 turns</a:t>
            </a:r>
          </a:p>
          <a:p>
            <a:pPr lvl="1"/>
            <a:r>
              <a:rPr lang="en-US" dirty="0" smtClean="0"/>
              <a:t>Remains deadlock free (like DOR)</a:t>
            </a:r>
          </a:p>
          <a:p>
            <a:r>
              <a:rPr lang="en-US" dirty="0" smtClean="0"/>
              <a:t>West first</a:t>
            </a:r>
          </a:p>
          <a:p>
            <a:pPr lvl="1"/>
            <a:r>
              <a:rPr lang="en-US" dirty="0" smtClean="0"/>
              <a:t>Eliminates S to W and N to W</a:t>
            </a:r>
            <a:endParaRPr lang="en-US" dirty="0"/>
          </a:p>
        </p:txBody>
      </p:sp>
      <p:sp>
        <p:nvSpPr>
          <p:cNvPr id="28" name="Bent Arrow 27"/>
          <p:cNvSpPr/>
          <p:nvPr/>
        </p:nvSpPr>
        <p:spPr>
          <a:xfrm rot="16200000">
            <a:off x="2590800" y="524363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Bent Arrow 28"/>
          <p:cNvSpPr/>
          <p:nvPr/>
        </p:nvSpPr>
        <p:spPr>
          <a:xfrm>
            <a:off x="2667000" y="440543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Bent Arrow 29"/>
          <p:cNvSpPr/>
          <p:nvPr/>
        </p:nvSpPr>
        <p:spPr>
          <a:xfrm rot="5400000">
            <a:off x="3505200" y="448163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Bent Arrow 30"/>
          <p:cNvSpPr/>
          <p:nvPr/>
        </p:nvSpPr>
        <p:spPr>
          <a:xfrm rot="16200000">
            <a:off x="4343400" y="448163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8298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Bent Arrow 31"/>
          <p:cNvSpPr/>
          <p:nvPr/>
        </p:nvSpPr>
        <p:spPr>
          <a:xfrm rot="5400000">
            <a:off x="5257800" y="524363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Bent Arrow 32"/>
          <p:cNvSpPr/>
          <p:nvPr/>
        </p:nvSpPr>
        <p:spPr>
          <a:xfrm rot="10800000">
            <a:off x="4419601" y="5319835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67000" y="6081837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West first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923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008"/>
            <a:ext cx="8229600" cy="1143000"/>
          </a:xfrm>
        </p:spPr>
        <p:txBody>
          <a:bodyPr/>
          <a:lstStyle/>
          <a:p>
            <a:r>
              <a:rPr lang="en-US" dirty="0" smtClean="0"/>
              <a:t>Turn Model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27520"/>
            <a:ext cx="8839200" cy="3497080"/>
          </a:xfrm>
        </p:spPr>
        <p:txBody>
          <a:bodyPr>
            <a:noAutofit/>
          </a:bodyPr>
          <a:lstStyle/>
          <a:p>
            <a:r>
              <a:rPr lang="en-US" sz="2200" dirty="0" smtClean="0"/>
              <a:t>Negative first</a:t>
            </a:r>
          </a:p>
          <a:p>
            <a:pPr lvl="1"/>
            <a:r>
              <a:rPr lang="en-US" sz="2200" dirty="0" smtClean="0"/>
              <a:t>Eliminates E to S and N to W</a:t>
            </a:r>
          </a:p>
          <a:p>
            <a:r>
              <a:rPr lang="en-US" sz="2200" dirty="0" smtClean="0"/>
              <a:t>North last</a:t>
            </a:r>
          </a:p>
          <a:p>
            <a:pPr lvl="1"/>
            <a:r>
              <a:rPr lang="en-US" sz="2200" dirty="0" smtClean="0"/>
              <a:t>Eliminates N to E and N to W</a:t>
            </a:r>
          </a:p>
          <a:p>
            <a:r>
              <a:rPr lang="en-US" sz="2200" dirty="0" smtClean="0"/>
              <a:t>Odd-Even</a:t>
            </a:r>
          </a:p>
          <a:p>
            <a:pPr lvl="1"/>
            <a:r>
              <a:rPr lang="en-US" sz="2200" dirty="0" smtClean="0"/>
              <a:t>Eliminates 2 turns depending on if current node is in odd or even col.</a:t>
            </a:r>
          </a:p>
          <a:p>
            <a:pPr lvl="2"/>
            <a:r>
              <a:rPr lang="en-US" dirty="0" smtClean="0"/>
              <a:t>Even column: E to N and N to W</a:t>
            </a:r>
          </a:p>
          <a:p>
            <a:pPr lvl="2"/>
            <a:r>
              <a:rPr lang="en-US" dirty="0" smtClean="0"/>
              <a:t>Odd column: E to S and S to W</a:t>
            </a:r>
          </a:p>
          <a:p>
            <a:pPr lvl="1"/>
            <a:r>
              <a:rPr lang="en-US" sz="2200" dirty="0" smtClean="0"/>
              <a:t>Deadlock free (disallow 180 turns)</a:t>
            </a:r>
          </a:p>
          <a:p>
            <a:pPr lvl="1"/>
            <a:r>
              <a:rPr lang="en-US" sz="2200" dirty="0" smtClean="0"/>
              <a:t>Better </a:t>
            </a:r>
            <a:r>
              <a:rPr lang="en-US" sz="2200" dirty="0" err="1" smtClean="0"/>
              <a:t>adaptivity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13" name="Bent Arrow 12"/>
          <p:cNvSpPr/>
          <p:nvPr/>
        </p:nvSpPr>
        <p:spPr>
          <a:xfrm rot="10800000">
            <a:off x="5589590" y="1767427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16200000">
            <a:off x="4751389" y="1691227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5400000">
            <a:off x="5665789" y="929227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16200000">
            <a:off x="6580189" y="929227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8298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5400000">
            <a:off x="7494589" y="1691227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10800000">
            <a:off x="6656390" y="176742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Bent Arrow 18"/>
          <p:cNvSpPr/>
          <p:nvPr/>
        </p:nvSpPr>
        <p:spPr>
          <a:xfrm rot="10800000">
            <a:off x="1627190" y="175882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Bent Arrow 19"/>
          <p:cNvSpPr/>
          <p:nvPr/>
        </p:nvSpPr>
        <p:spPr>
          <a:xfrm rot="16200000">
            <a:off x="788989" y="168262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Bent Arrow 20"/>
          <p:cNvSpPr/>
          <p:nvPr/>
        </p:nvSpPr>
        <p:spPr>
          <a:xfrm>
            <a:off x="865189" y="84442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ent Arrow 21"/>
          <p:cNvSpPr/>
          <p:nvPr/>
        </p:nvSpPr>
        <p:spPr>
          <a:xfrm rot="16200000">
            <a:off x="2541589" y="92062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8298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Bent Arrow 22"/>
          <p:cNvSpPr/>
          <p:nvPr/>
        </p:nvSpPr>
        <p:spPr>
          <a:xfrm rot="5400000">
            <a:off x="3455989" y="1682626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 rot="10800000">
            <a:off x="2617790" y="1758825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03789" y="249926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/>
                <a:cs typeface="Calibri"/>
              </a:rPr>
              <a:t>North last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5189" y="2410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/>
                <a:cs typeface="Calibri"/>
              </a:rPr>
              <a:t>Negative first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88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Negative-First Routing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173163"/>
          </a:xfrm>
        </p:spPr>
        <p:txBody>
          <a:bodyPr/>
          <a:lstStyle/>
          <a:p>
            <a:r>
              <a:rPr lang="en-CA" sz="2400" dirty="0" smtClean="0"/>
              <a:t>Limited or no </a:t>
            </a:r>
            <a:r>
              <a:rPr lang="en-CA" sz="2400" dirty="0" err="1" smtClean="0"/>
              <a:t>adaptivity</a:t>
            </a:r>
            <a:r>
              <a:rPr lang="en-CA" sz="2400" dirty="0" smtClean="0"/>
              <a:t> for certain source-destination pairs</a:t>
            </a:r>
            <a:endParaRPr lang="en-CA" sz="2400" dirty="0"/>
          </a:p>
        </p:txBody>
      </p:sp>
      <p:sp>
        <p:nvSpPr>
          <p:cNvPr id="4" name="Oval 3"/>
          <p:cNvSpPr/>
          <p:nvPr/>
        </p:nvSpPr>
        <p:spPr>
          <a:xfrm>
            <a:off x="1447800" y="19812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33600" y="19812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19812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47800" y="26670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33600" y="26670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19400" y="26670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47800" y="33528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133600" y="33528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19400" y="33528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447800" y="40386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33600" y="40386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19400" y="40386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4" idx="4"/>
            <a:endCxn id="7" idx="0"/>
          </p:cNvCxnSpPr>
          <p:nvPr/>
        </p:nvCxnSpPr>
        <p:spPr>
          <a:xfrm rot="5400000">
            <a:off x="1409700" y="24765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4"/>
            <a:endCxn id="8" idx="0"/>
          </p:cNvCxnSpPr>
          <p:nvPr/>
        </p:nvCxnSpPr>
        <p:spPr>
          <a:xfrm rot="5400000">
            <a:off x="2095500" y="24765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4"/>
            <a:endCxn id="9" idx="0"/>
          </p:cNvCxnSpPr>
          <p:nvPr/>
        </p:nvCxnSpPr>
        <p:spPr>
          <a:xfrm rot="5400000">
            <a:off x="2781300" y="24765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410494" y="31615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096294" y="31615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2782094" y="31615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410494" y="38473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096294" y="38473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782094" y="38473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1752600" y="21336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438400" y="21336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752600" y="28178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438400" y="28178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752600" y="35036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438400" y="35036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52600" y="41894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438400" y="41894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Bent Arrow 32"/>
          <p:cNvSpPr/>
          <p:nvPr/>
        </p:nvSpPr>
        <p:spPr>
          <a:xfrm>
            <a:off x="1295400" y="1828800"/>
            <a:ext cx="1752600" cy="2514600"/>
          </a:xfrm>
          <a:prstGeom prst="bentArrow">
            <a:avLst>
              <a:gd name="adj1" fmla="val 1851"/>
              <a:gd name="adj2" fmla="val 2359"/>
              <a:gd name="adj3" fmla="val 2931"/>
              <a:gd name="adj4" fmla="val 19969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Bent Arrow 33"/>
          <p:cNvSpPr/>
          <p:nvPr/>
        </p:nvSpPr>
        <p:spPr>
          <a:xfrm rot="5400000" flipH="1">
            <a:off x="1181100" y="2400300"/>
            <a:ext cx="2514600" cy="1828799"/>
          </a:xfrm>
          <a:prstGeom prst="bentArrow">
            <a:avLst>
              <a:gd name="adj1" fmla="val 1851"/>
              <a:gd name="adj2" fmla="val 2730"/>
              <a:gd name="adj3" fmla="val 3326"/>
              <a:gd name="adj4" fmla="val 21901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Bent Arrow 34"/>
          <p:cNvSpPr/>
          <p:nvPr/>
        </p:nvSpPr>
        <p:spPr>
          <a:xfrm rot="5400000" flipH="1">
            <a:off x="1258490" y="3084908"/>
            <a:ext cx="1674812" cy="991393"/>
          </a:xfrm>
          <a:prstGeom prst="bentArrow">
            <a:avLst>
              <a:gd name="adj1" fmla="val 1851"/>
              <a:gd name="adj2" fmla="val 1192"/>
              <a:gd name="adj3" fmla="val 1378"/>
              <a:gd name="adj4" fmla="val 21901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Bent Arrow 35"/>
          <p:cNvSpPr/>
          <p:nvPr/>
        </p:nvSpPr>
        <p:spPr>
          <a:xfrm rot="5400000" flipV="1">
            <a:off x="2554883" y="2603697"/>
            <a:ext cx="496490" cy="470697"/>
          </a:xfrm>
          <a:prstGeom prst="bentArrow">
            <a:avLst>
              <a:gd name="adj1" fmla="val 1851"/>
              <a:gd name="adj2" fmla="val 2541"/>
              <a:gd name="adj3" fmla="val 7143"/>
              <a:gd name="adj4" fmla="val 21901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Bent Arrow 36"/>
          <p:cNvSpPr/>
          <p:nvPr/>
        </p:nvSpPr>
        <p:spPr>
          <a:xfrm rot="16200000" flipV="1">
            <a:off x="2716806" y="2116730"/>
            <a:ext cx="496490" cy="470697"/>
          </a:xfrm>
          <a:prstGeom prst="bentArrow">
            <a:avLst>
              <a:gd name="adj1" fmla="val 1851"/>
              <a:gd name="adj2" fmla="val 4565"/>
              <a:gd name="adj3" fmla="val 7143"/>
              <a:gd name="adj4" fmla="val 21901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90600" y="4267200"/>
            <a:ext cx="609600" cy="37147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(0,0)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971800" y="1600200"/>
            <a:ext cx="609600" cy="37147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(2,3)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5715000" y="19812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400800" y="19812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086600" y="19812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715000" y="26670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400800" y="26670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086600" y="26670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715000" y="33528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400800" y="33528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7086600" y="33528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715000" y="40386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400800" y="40386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086600" y="403860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40" idx="4"/>
            <a:endCxn id="43" idx="0"/>
          </p:cNvCxnSpPr>
          <p:nvPr/>
        </p:nvCxnSpPr>
        <p:spPr>
          <a:xfrm rot="5400000">
            <a:off x="5676900" y="24765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4"/>
            <a:endCxn id="44" idx="0"/>
          </p:cNvCxnSpPr>
          <p:nvPr/>
        </p:nvCxnSpPr>
        <p:spPr>
          <a:xfrm rot="5400000">
            <a:off x="6362700" y="24765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2" idx="4"/>
            <a:endCxn id="45" idx="0"/>
          </p:cNvCxnSpPr>
          <p:nvPr/>
        </p:nvCxnSpPr>
        <p:spPr>
          <a:xfrm rot="5400000">
            <a:off x="7048500" y="24765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5677694" y="31615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6363494" y="31615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7049294" y="31615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5677694" y="38473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6363494" y="38473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7049294" y="384730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0" idx="6"/>
            <a:endCxn id="41" idx="2"/>
          </p:cNvCxnSpPr>
          <p:nvPr/>
        </p:nvCxnSpPr>
        <p:spPr>
          <a:xfrm>
            <a:off x="6019800" y="21336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705600" y="213360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019800" y="28178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705600" y="28178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019800" y="35036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705600" y="35036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019800" y="41894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705600" y="418941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Bent Arrow 68"/>
          <p:cNvSpPr/>
          <p:nvPr/>
        </p:nvSpPr>
        <p:spPr>
          <a:xfrm flipV="1">
            <a:off x="5638800" y="2045732"/>
            <a:ext cx="1752600" cy="2450068"/>
          </a:xfrm>
          <a:prstGeom prst="bentArrow">
            <a:avLst>
              <a:gd name="adj1" fmla="val 1851"/>
              <a:gd name="adj2" fmla="val 2555"/>
              <a:gd name="adj3" fmla="val 2976"/>
              <a:gd name="adj4" fmla="val 16345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34000" y="1685924"/>
            <a:ext cx="609600" cy="37147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(0,3)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15200" y="4124324"/>
            <a:ext cx="609600" cy="37147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(2,0)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22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6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682"/>
            <a:ext cx="8229600" cy="1143000"/>
          </a:xfrm>
        </p:spPr>
        <p:txBody>
          <a:bodyPr/>
          <a:lstStyle/>
          <a:p>
            <a:r>
              <a:rPr lang="en-US" dirty="0" smtClean="0"/>
              <a:t>Turn Model Routing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42442"/>
            <a:ext cx="8229600" cy="1583721"/>
          </a:xfrm>
        </p:spPr>
        <p:txBody>
          <a:bodyPr>
            <a:normAutofit/>
          </a:bodyPr>
          <a:lstStyle/>
          <a:p>
            <a:r>
              <a:rPr lang="en-US" dirty="0" smtClean="0"/>
              <a:t>What about eliminating turns NW and WN?</a:t>
            </a:r>
          </a:p>
          <a:p>
            <a:r>
              <a:rPr lang="en-US" dirty="0" smtClean="0"/>
              <a:t>Not a valid turn elimination</a:t>
            </a:r>
          </a:p>
          <a:p>
            <a:pPr lvl="1"/>
            <a:r>
              <a:rPr lang="en-US" dirty="0" smtClean="0"/>
              <a:t>Resource cycle results</a:t>
            </a:r>
            <a:endParaRPr lang="en-US" dirty="0"/>
          </a:p>
        </p:txBody>
      </p:sp>
      <p:sp>
        <p:nvSpPr>
          <p:cNvPr id="4" name="Bent Arrow 3"/>
          <p:cNvSpPr/>
          <p:nvPr/>
        </p:nvSpPr>
        <p:spPr>
          <a:xfrm rot="10800000">
            <a:off x="1447800" y="2849591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Bent Arrow 4"/>
          <p:cNvSpPr/>
          <p:nvPr/>
        </p:nvSpPr>
        <p:spPr>
          <a:xfrm rot="5400000">
            <a:off x="1523999" y="2011392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>
          <a:xfrm>
            <a:off x="685799" y="1935191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/>
          </a:p>
        </p:txBody>
      </p:sp>
      <p:sp>
        <p:nvSpPr>
          <p:cNvPr id="7" name="Bent Arrow 6"/>
          <p:cNvSpPr/>
          <p:nvPr/>
        </p:nvSpPr>
        <p:spPr>
          <a:xfrm rot="16200000">
            <a:off x="2285999" y="2011391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8298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5400000">
            <a:off x="3200399" y="2773391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10800000">
            <a:off x="2362200" y="2849590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>
            <a:off x="6096000" y="1173193"/>
            <a:ext cx="762000" cy="22098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/>
          </a:p>
        </p:txBody>
      </p:sp>
      <p:sp>
        <p:nvSpPr>
          <p:cNvPr id="11" name="Bent Arrow 10"/>
          <p:cNvSpPr/>
          <p:nvPr/>
        </p:nvSpPr>
        <p:spPr>
          <a:xfrm rot="5400000">
            <a:off x="6934200" y="1249393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rot="10800000">
            <a:off x="5410200" y="2087593"/>
            <a:ext cx="22098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16200000">
            <a:off x="4572000" y="2697193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8298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10800000">
            <a:off x="4648200" y="3535392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5400000">
            <a:off x="5486400" y="3459193"/>
            <a:ext cx="762000" cy="762000"/>
          </a:xfrm>
          <a:prstGeom prst="bentArrow">
            <a:avLst>
              <a:gd name="adj1" fmla="val 7142"/>
              <a:gd name="adj2" fmla="val 15327"/>
              <a:gd name="adj3" fmla="val 20536"/>
              <a:gd name="adj4" fmla="val 46726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374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Routing and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1: Eliminate turns that lead to deadlock</a:t>
            </a:r>
          </a:p>
          <a:p>
            <a:pPr lvl="1"/>
            <a:r>
              <a:rPr lang="en-US" dirty="0" smtClean="0"/>
              <a:t>Limits flexibility</a:t>
            </a:r>
          </a:p>
          <a:p>
            <a:endParaRPr lang="en-US" dirty="0" smtClean="0"/>
          </a:p>
          <a:p>
            <a:r>
              <a:rPr lang="en-US" dirty="0" smtClean="0"/>
              <a:t>Option 2: Allow all turns</a:t>
            </a:r>
          </a:p>
          <a:p>
            <a:pPr lvl="1"/>
            <a:r>
              <a:rPr lang="en-US" dirty="0" smtClean="0"/>
              <a:t>Give more flexibility</a:t>
            </a:r>
          </a:p>
          <a:p>
            <a:pPr lvl="1"/>
            <a:r>
              <a:rPr lang="en-US" dirty="0" smtClean="0"/>
              <a:t>Must use other mechanism to prevent deadlock</a:t>
            </a:r>
          </a:p>
          <a:p>
            <a:pPr lvl="1"/>
            <a:r>
              <a:rPr lang="en-US" dirty="0" smtClean="0"/>
              <a:t>Rely on flow control (later)</a:t>
            </a:r>
          </a:p>
          <a:p>
            <a:pPr lvl="2"/>
            <a:r>
              <a:rPr lang="en-US" dirty="0" smtClean="0"/>
              <a:t>Escape virtual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67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Adaptive Routing: Other Topologies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Butterfly: no path diversity</a:t>
            </a:r>
          </a:p>
          <a:p>
            <a:pPr lvl="1"/>
            <a:r>
              <a:rPr lang="en-US" dirty="0" smtClean="0"/>
              <a:t>Can add extra stages for path diversity, adaptive routing</a:t>
            </a:r>
          </a:p>
          <a:p>
            <a:r>
              <a:rPr lang="en-US" dirty="0" smtClean="0"/>
              <a:t>Fat tree (folded </a:t>
            </a:r>
            <a:r>
              <a:rPr lang="en-US" dirty="0" err="1" smtClean="0"/>
              <a:t>Clos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Similar to minimal oblivious</a:t>
            </a:r>
          </a:p>
          <a:p>
            <a:pPr lvl="2"/>
            <a:r>
              <a:rPr lang="en-US" dirty="0" smtClean="0"/>
              <a:t>But instead of randomly selecting path to least common ancestor</a:t>
            </a:r>
          </a:p>
          <a:p>
            <a:pPr lvl="3"/>
            <a:r>
              <a:rPr lang="en-US" dirty="0" smtClean="0"/>
              <a:t>Select adaptively (upstream)</a:t>
            </a:r>
          </a:p>
          <a:p>
            <a:pPr lvl="3"/>
            <a:r>
              <a:rPr lang="en-US" dirty="0" smtClean="0"/>
              <a:t>Message routed deterministically (downstream)</a:t>
            </a:r>
          </a:p>
        </p:txBody>
      </p:sp>
    </p:spTree>
    <p:extLst>
      <p:ext uri="{BB962C8B-B14F-4D97-AF65-F5344CB8AC3E}">
        <p14:creationId xmlns:p14="http://schemas.microsoft.com/office/powerpoint/2010/main" val="1794194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in a </a:t>
            </a:r>
            <a:r>
              <a:rPr lang="en-US" dirty="0" err="1" smtClean="0"/>
              <a:t>Clos</a:t>
            </a:r>
            <a:r>
              <a:rPr lang="en-US" dirty="0" smtClean="0"/>
              <a:t>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Strictly non-blocking when </a:t>
            </a:r>
            <a:r>
              <a:rPr lang="en-US" i="1" dirty="0" err="1" smtClean="0"/>
              <a:t>m</a:t>
            </a:r>
            <a:r>
              <a:rPr lang="en-US" i="1" dirty="0" smtClean="0"/>
              <a:t> ≥ 2n-1</a:t>
            </a:r>
            <a:endParaRPr lang="en-US" dirty="0" smtClean="0"/>
          </a:p>
          <a:p>
            <a:r>
              <a:rPr lang="en-US" dirty="0" smtClean="0"/>
              <a:t>All inputs are connected except for 1 input (</a:t>
            </a:r>
            <a:r>
              <a:rPr lang="en-US" dirty="0" err="1" smtClean="0"/>
              <a:t>a.i</a:t>
            </a:r>
            <a:r>
              <a:rPr lang="en-US" dirty="0" smtClean="0"/>
              <a:t>) and 1 output (</a:t>
            </a:r>
            <a:r>
              <a:rPr lang="en-US" dirty="0" err="1" smtClean="0"/>
              <a:t>b.j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Previous routes already setup</a:t>
            </a:r>
          </a:p>
          <a:p>
            <a:pPr lvl="2"/>
            <a:r>
              <a:rPr lang="en-US" dirty="0" smtClean="0"/>
              <a:t>Middle switches used by a are disjoint from middle switched used to connect to </a:t>
            </a:r>
            <a:r>
              <a:rPr lang="en-US" dirty="0" err="1" smtClean="0"/>
              <a:t>b</a:t>
            </a:r>
            <a:endParaRPr lang="en-US" dirty="0" smtClean="0"/>
          </a:p>
          <a:p>
            <a:pPr lvl="2"/>
            <a:r>
              <a:rPr lang="en-US" dirty="0" smtClean="0"/>
              <a:t>Middle switch to route from </a:t>
            </a:r>
            <a:r>
              <a:rPr lang="en-US" dirty="0" err="1" smtClean="0"/>
              <a:t>a.i</a:t>
            </a:r>
            <a:r>
              <a:rPr lang="en-US" dirty="0" smtClean="0"/>
              <a:t> to </a:t>
            </a:r>
            <a:r>
              <a:rPr lang="en-US" dirty="0" err="1" smtClean="0"/>
              <a:t>b.j</a:t>
            </a:r>
            <a:r>
              <a:rPr lang="en-US" dirty="0" smtClean="0"/>
              <a:t> found by intersecting switches not used by a with those not used by </a:t>
            </a:r>
            <a:r>
              <a:rPr lang="en-US" dirty="0" err="1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717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947"/>
            <a:ext cx="8229600" cy="5381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Routing in a </a:t>
            </a:r>
            <a:r>
              <a:rPr lang="en-US" dirty="0" err="1" smtClean="0"/>
              <a:t>Clos</a:t>
            </a:r>
            <a:r>
              <a:rPr lang="en-US" dirty="0" smtClean="0"/>
              <a:t> Network </a:t>
            </a:r>
            <a:endParaRPr lang="en-US" dirty="0"/>
          </a:p>
        </p:txBody>
      </p:sp>
      <p:sp>
        <p:nvSpPr>
          <p:cNvPr id="91" name="Content Placeholder 90"/>
          <p:cNvSpPr>
            <a:spLocks noGrp="1"/>
          </p:cNvSpPr>
          <p:nvPr>
            <p:ph idx="1"/>
          </p:nvPr>
        </p:nvSpPr>
        <p:spPr>
          <a:xfrm>
            <a:off x="457200" y="6096000"/>
            <a:ext cx="8229600" cy="787441"/>
          </a:xfrm>
        </p:spPr>
        <p:txBody>
          <a:bodyPr/>
          <a:lstStyle/>
          <a:p>
            <a:r>
              <a:rPr lang="en-US" dirty="0" smtClean="0"/>
              <a:t>Strictly non-blocking:  </a:t>
            </a:r>
            <a:r>
              <a:rPr lang="en-US" dirty="0" err="1" smtClean="0"/>
              <a:t>m</a:t>
            </a:r>
            <a:r>
              <a:rPr lang="en-US" dirty="0" smtClean="0"/>
              <a:t> ≥ 2n-1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13461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nxm</a:t>
            </a:r>
            <a:r>
              <a:rPr lang="en-US" sz="1800" dirty="0" smtClean="0">
                <a:solidFill>
                  <a:schemeClr val="tx1"/>
                </a:solidFill>
              </a:rPr>
              <a:t> input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24129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nxm</a:t>
            </a:r>
            <a:r>
              <a:rPr lang="en-US" sz="1800" dirty="0" smtClean="0">
                <a:solidFill>
                  <a:schemeClr val="tx1"/>
                </a:solidFill>
              </a:rPr>
              <a:t> input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34797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nxm</a:t>
            </a:r>
            <a:r>
              <a:rPr lang="en-US" sz="1800" dirty="0" smtClean="0">
                <a:solidFill>
                  <a:schemeClr val="tx1"/>
                </a:solidFill>
              </a:rPr>
              <a:t> input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76400" y="45465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nxm</a:t>
            </a:r>
            <a:r>
              <a:rPr lang="en-US" sz="1800" dirty="0" smtClean="0">
                <a:solidFill>
                  <a:schemeClr val="tx1"/>
                </a:solidFill>
              </a:rPr>
              <a:t> input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38600" y="8127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rxr</a:t>
            </a:r>
            <a:r>
              <a:rPr lang="en-US" sz="1800" dirty="0" smtClean="0">
                <a:solidFill>
                  <a:schemeClr val="tx1"/>
                </a:solidFill>
              </a:rPr>
              <a:t> input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38600" y="18795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rxr</a:t>
            </a:r>
            <a:r>
              <a:rPr lang="en-US" sz="1800" dirty="0" smtClean="0">
                <a:solidFill>
                  <a:schemeClr val="tx1"/>
                </a:solidFill>
              </a:rPr>
              <a:t> input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38600" y="29463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rxr</a:t>
            </a:r>
            <a:r>
              <a:rPr lang="en-US" sz="1800" dirty="0" smtClean="0">
                <a:solidFill>
                  <a:schemeClr val="tx1"/>
                </a:solidFill>
              </a:rPr>
              <a:t> input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38600" y="40131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rxr</a:t>
            </a:r>
            <a:r>
              <a:rPr lang="en-US" sz="1800" dirty="0" smtClean="0">
                <a:solidFill>
                  <a:schemeClr val="tx1"/>
                </a:solidFill>
              </a:rPr>
              <a:t> input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38600" y="50799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rxr</a:t>
            </a:r>
            <a:r>
              <a:rPr lang="en-US" sz="1800" dirty="0" smtClean="0">
                <a:solidFill>
                  <a:schemeClr val="tx1"/>
                </a:solidFill>
              </a:rPr>
              <a:t> input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77000" y="13461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mxn</a:t>
            </a:r>
            <a:r>
              <a:rPr lang="en-US" sz="1800" dirty="0" smtClean="0">
                <a:solidFill>
                  <a:schemeClr val="tx1"/>
                </a:solidFill>
              </a:rPr>
              <a:t> output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77000" y="24129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mxn</a:t>
            </a:r>
            <a:r>
              <a:rPr lang="en-US" sz="1800" dirty="0" smtClean="0">
                <a:solidFill>
                  <a:schemeClr val="tx1"/>
                </a:solidFill>
              </a:rPr>
              <a:t> output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77000" y="34797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mxn</a:t>
            </a:r>
            <a:r>
              <a:rPr lang="en-US" sz="1800" dirty="0" smtClean="0">
                <a:solidFill>
                  <a:schemeClr val="tx1"/>
                </a:solidFill>
              </a:rPr>
              <a:t> output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77000" y="4546560"/>
            <a:ext cx="838200" cy="914400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mxn</a:t>
            </a:r>
            <a:r>
              <a:rPr lang="en-US" sz="1800" dirty="0" smtClean="0">
                <a:solidFill>
                  <a:schemeClr val="tx1"/>
                </a:solidFill>
              </a:rPr>
              <a:t> output switch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2514600" y="934998"/>
            <a:ext cx="1524000" cy="48736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4600" y="1574760"/>
            <a:ext cx="1524000" cy="4572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14600" y="1727160"/>
            <a:ext cx="1524000" cy="13716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2133600" y="2260560"/>
            <a:ext cx="2286000" cy="15240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1676399" y="2870159"/>
            <a:ext cx="3200402" cy="1524004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2499521" y="1026279"/>
            <a:ext cx="1554160" cy="152399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514602" y="2184360"/>
            <a:ext cx="1523998" cy="53339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514602" y="2870158"/>
            <a:ext cx="1523998" cy="3048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514602" y="3022558"/>
            <a:ext cx="1523998" cy="129540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H="1">
            <a:off x="2133599" y="3555959"/>
            <a:ext cx="2286002" cy="15240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9" idx="1"/>
          </p:cNvCxnSpPr>
          <p:nvPr/>
        </p:nvCxnSpPr>
        <p:spPr>
          <a:xfrm rot="5400000" flipH="1" flipV="1">
            <a:off x="2080420" y="1704143"/>
            <a:ext cx="2392362" cy="1523997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10" idx="1"/>
          </p:cNvCxnSpPr>
          <p:nvPr/>
        </p:nvCxnSpPr>
        <p:spPr>
          <a:xfrm flipV="1">
            <a:off x="2514603" y="2336760"/>
            <a:ext cx="1523997" cy="147796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2514603" y="3327360"/>
            <a:ext cx="1524003" cy="63976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12" idx="1"/>
          </p:cNvCxnSpPr>
          <p:nvPr/>
        </p:nvCxnSpPr>
        <p:spPr>
          <a:xfrm>
            <a:off x="2514603" y="4119522"/>
            <a:ext cx="1523997" cy="3508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514601" y="4271922"/>
            <a:ext cx="1524005" cy="14176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1699424" y="2389939"/>
            <a:ext cx="3154363" cy="1524006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118519" y="2961442"/>
            <a:ext cx="2316164" cy="1523997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514603" y="3662323"/>
            <a:ext cx="1524006" cy="1371599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514603" y="4729124"/>
            <a:ext cx="1523997" cy="45719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514601" y="5338722"/>
            <a:ext cx="1523999" cy="50323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876800" y="934998"/>
            <a:ext cx="1600200" cy="56356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876800" y="1574760"/>
            <a:ext cx="1600200" cy="4572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4876800" y="1727160"/>
            <a:ext cx="1600200" cy="13716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4533900" y="2222460"/>
            <a:ext cx="2286000" cy="16002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4076699" y="2832061"/>
            <a:ext cx="3200402" cy="16002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4876800" y="1011198"/>
            <a:ext cx="1600200" cy="15541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876800" y="2184360"/>
            <a:ext cx="1600200" cy="45719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4876800" y="2793958"/>
            <a:ext cx="1600200" cy="3810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4876800" y="2946358"/>
            <a:ext cx="1600200" cy="137160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 flipH="1" flipV="1">
            <a:off x="4556918" y="3418640"/>
            <a:ext cx="2239964" cy="16002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9" idx="3"/>
          </p:cNvCxnSpPr>
          <p:nvPr/>
        </p:nvCxnSpPr>
        <p:spPr>
          <a:xfrm>
            <a:off x="4876800" y="1269960"/>
            <a:ext cx="1600200" cy="2408236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" idx="3"/>
          </p:cNvCxnSpPr>
          <p:nvPr/>
        </p:nvCxnSpPr>
        <p:spPr>
          <a:xfrm>
            <a:off x="4876800" y="2336760"/>
            <a:ext cx="1600200" cy="1417636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876800" y="3327360"/>
            <a:ext cx="1600200" cy="579436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2" idx="3"/>
          </p:cNvCxnSpPr>
          <p:nvPr/>
        </p:nvCxnSpPr>
        <p:spPr>
          <a:xfrm flipV="1">
            <a:off x="4876800" y="4059196"/>
            <a:ext cx="1600200" cy="411164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3" idx="3"/>
          </p:cNvCxnSpPr>
          <p:nvPr/>
        </p:nvCxnSpPr>
        <p:spPr>
          <a:xfrm flipV="1">
            <a:off x="4876800" y="4211596"/>
            <a:ext cx="1600200" cy="1325564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H="1">
            <a:off x="4091782" y="2359778"/>
            <a:ext cx="3170236" cy="16002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6200000" flipH="1">
            <a:off x="4548981" y="2893177"/>
            <a:ext cx="2255838" cy="16002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876800" y="3662323"/>
            <a:ext cx="1600200" cy="1311273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4876800" y="4729124"/>
            <a:ext cx="1600200" cy="39687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4876800" y="5278396"/>
            <a:ext cx="1600200" cy="563564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10800000">
            <a:off x="990600" y="149697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rot="10800000">
            <a:off x="990601" y="1801772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0800000">
            <a:off x="990601" y="2106572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10800000">
            <a:off x="990599" y="2565360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0800000">
            <a:off x="990600" y="287016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10800000">
            <a:off x="990600" y="317496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rot="10800000">
            <a:off x="990600" y="363057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10800000">
            <a:off x="990601" y="3935372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10800000">
            <a:off x="990601" y="4240172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10800000">
            <a:off x="990600" y="469737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10800000">
            <a:off x="990601" y="5002172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10800000">
            <a:off x="990601" y="5306972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10800000">
            <a:off x="7315201" y="1498560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0800000">
            <a:off x="7315202" y="180336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10800000">
            <a:off x="7315202" y="210816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0800000">
            <a:off x="7315200" y="2566949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rot="10800000">
            <a:off x="7315201" y="2871750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rot="10800000">
            <a:off x="7315201" y="3176550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10800000">
            <a:off x="7315201" y="3632160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10800000">
            <a:off x="7315202" y="393696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10800000">
            <a:off x="7315202" y="424176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10800000">
            <a:off x="7315201" y="4698960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10800000">
            <a:off x="7315202" y="500376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10800000">
            <a:off x="7315202" y="5308561"/>
            <a:ext cx="685800" cy="1588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330060" y="624219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04209" y="1224063"/>
            <a:ext cx="47320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dirty="0" smtClean="0"/>
              <a:t>1.1</a:t>
            </a:r>
            <a:endParaRPr lang="en-US" sz="1800" dirty="0"/>
          </a:p>
        </p:txBody>
      </p:sp>
      <p:sp>
        <p:nvSpPr>
          <p:cNvPr id="94" name="TextBox 93"/>
          <p:cNvSpPr txBox="1"/>
          <p:nvPr/>
        </p:nvSpPr>
        <p:spPr>
          <a:xfrm>
            <a:off x="8002862" y="4072688"/>
            <a:ext cx="473206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dirty="0" smtClean="0"/>
              <a:t>3.3</a:t>
            </a:r>
            <a:endParaRPr lang="en-US" sz="1800" dirty="0"/>
          </a:p>
        </p:txBody>
      </p:sp>
      <p:cxnSp>
        <p:nvCxnSpPr>
          <p:cNvPr id="87" name="Straight Connector 86"/>
          <p:cNvCxnSpPr/>
          <p:nvPr/>
        </p:nvCxnSpPr>
        <p:spPr>
          <a:xfrm rot="10800000">
            <a:off x="998978" y="1810138"/>
            <a:ext cx="685800" cy="1588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2522977" y="943364"/>
            <a:ext cx="1524000" cy="487362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4087066" y="2381238"/>
            <a:ext cx="3170236" cy="1600200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7323578" y="4720420"/>
            <a:ext cx="685800" cy="1588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0800000">
            <a:off x="998978" y="2114938"/>
            <a:ext cx="685800" cy="1588"/>
          </a:xfrm>
          <a:prstGeom prst="line">
            <a:avLst/>
          </a:prstGeom>
          <a:ln w="635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2522977" y="1583126"/>
            <a:ext cx="1524000" cy="457200"/>
          </a:xfrm>
          <a:prstGeom prst="line">
            <a:avLst/>
          </a:prstGeom>
          <a:ln w="635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885177" y="2205820"/>
            <a:ext cx="1600200" cy="457198"/>
          </a:xfrm>
          <a:prstGeom prst="line">
            <a:avLst/>
          </a:prstGeom>
          <a:ln w="635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10800000">
            <a:off x="7323578" y="3198010"/>
            <a:ext cx="685800" cy="1588"/>
          </a:xfrm>
          <a:prstGeom prst="line">
            <a:avLst/>
          </a:prstGeom>
          <a:ln w="635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10800000">
            <a:off x="985883" y="2573726"/>
            <a:ext cx="685800" cy="1588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2522979" y="3044018"/>
            <a:ext cx="1523998" cy="1295402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4885177" y="4067562"/>
            <a:ext cx="1600200" cy="411164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10800000">
            <a:off x="7323578" y="3653620"/>
            <a:ext cx="685800" cy="1588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10800000">
            <a:off x="985884" y="3652031"/>
            <a:ext cx="685800" cy="1588"/>
          </a:xfrm>
          <a:prstGeom prst="line">
            <a:avLst/>
          </a:prstGeom>
          <a:ln w="635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2509885" y="4280288"/>
            <a:ext cx="1524005" cy="1417638"/>
          </a:xfrm>
          <a:prstGeom prst="line">
            <a:avLst/>
          </a:prstGeom>
          <a:ln w="635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4872084" y="4246150"/>
            <a:ext cx="1600200" cy="1325564"/>
          </a:xfrm>
          <a:prstGeom prst="line">
            <a:avLst/>
          </a:prstGeom>
          <a:ln w="635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10800000">
            <a:off x="7323579" y="3945327"/>
            <a:ext cx="685800" cy="1588"/>
          </a:xfrm>
          <a:prstGeom prst="line">
            <a:avLst/>
          </a:prstGeom>
          <a:ln w="635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0800000">
            <a:off x="972791" y="1505337"/>
            <a:ext cx="685800" cy="1588"/>
          </a:xfrm>
          <a:prstGeom prst="line">
            <a:avLst/>
          </a:prstGeom>
          <a:ln w="635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522977" y="1761714"/>
            <a:ext cx="1524000" cy="1371600"/>
          </a:xfrm>
          <a:prstGeom prst="line">
            <a:avLst/>
          </a:prstGeom>
          <a:ln w="635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4885177" y="3348820"/>
            <a:ext cx="1600200" cy="579436"/>
          </a:xfrm>
          <a:prstGeom prst="line">
            <a:avLst/>
          </a:prstGeom>
          <a:ln w="635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10800000">
            <a:off x="7310486" y="4250127"/>
            <a:ext cx="685800" cy="1588"/>
          </a:xfrm>
          <a:prstGeom prst="line">
            <a:avLst/>
          </a:prstGeom>
          <a:ln w="635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920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81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in a </a:t>
            </a:r>
            <a:r>
              <a:rPr lang="en-US" dirty="0" err="1" smtClean="0"/>
              <a:t>Clos</a:t>
            </a:r>
            <a:r>
              <a:rPr lang="en-US" dirty="0" smtClean="0"/>
              <a:t>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Strictly non-blocking is expensive</a:t>
            </a:r>
          </a:p>
          <a:p>
            <a:r>
              <a:rPr lang="en-US" dirty="0" err="1" smtClean="0"/>
              <a:t>Rearrangeable</a:t>
            </a:r>
            <a:r>
              <a:rPr lang="en-US" dirty="0" smtClean="0"/>
              <a:t> network</a:t>
            </a:r>
          </a:p>
          <a:p>
            <a:pPr lvl="1"/>
            <a:r>
              <a:rPr lang="en-US" i="1" dirty="0" err="1" smtClean="0"/>
              <a:t>m</a:t>
            </a:r>
            <a:r>
              <a:rPr lang="en-US" i="1" dirty="0" smtClean="0"/>
              <a:t> ≥ </a:t>
            </a:r>
            <a:r>
              <a:rPr lang="en-US" i="1" dirty="0" err="1" smtClean="0"/>
              <a:t>n</a:t>
            </a:r>
            <a:endParaRPr lang="en-US" i="1" dirty="0" smtClean="0"/>
          </a:p>
          <a:p>
            <a:pPr lvl="1"/>
            <a:r>
              <a:rPr lang="en-US" dirty="0" smtClean="0"/>
              <a:t>Rearranges paths if no middle switch found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32793" y="27692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279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 of topologies assumed ideal routing</a:t>
            </a:r>
          </a:p>
          <a:p>
            <a:endParaRPr lang="en-US" dirty="0" smtClean="0"/>
          </a:p>
          <a:p>
            <a:r>
              <a:rPr lang="en-US" dirty="0" smtClean="0"/>
              <a:t>In practice…</a:t>
            </a:r>
          </a:p>
          <a:p>
            <a:pPr lvl="1"/>
            <a:r>
              <a:rPr lang="en-US" dirty="0" smtClean="0"/>
              <a:t>Routing algorithms are not ideal</a:t>
            </a:r>
          </a:p>
          <a:p>
            <a:endParaRPr lang="en-US" dirty="0" smtClean="0"/>
          </a:p>
          <a:p>
            <a:r>
              <a:rPr lang="en-US" dirty="0" smtClean="0"/>
              <a:t>Goal:  distribute traffic </a:t>
            </a:r>
            <a:r>
              <a:rPr lang="en-US" b="1" dirty="0" smtClean="0">
                <a:solidFill>
                  <a:srgbClr val="FF0000"/>
                </a:solidFill>
              </a:rPr>
              <a:t>evenly </a:t>
            </a:r>
            <a:r>
              <a:rPr lang="en-US" dirty="0" smtClean="0"/>
              <a:t>among paths</a:t>
            </a:r>
          </a:p>
          <a:p>
            <a:pPr lvl="1"/>
            <a:r>
              <a:rPr lang="en-US" dirty="0" smtClean="0"/>
              <a:t>Avoid hot spots, contention</a:t>
            </a:r>
          </a:p>
          <a:p>
            <a:pPr lvl="1"/>
            <a:r>
              <a:rPr lang="en-US" dirty="0" smtClean="0"/>
              <a:t>More balanced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closer throughput is to ideal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Keep complexity in mind</a:t>
            </a:r>
          </a:p>
        </p:txBody>
      </p:sp>
    </p:spTree>
    <p:extLst>
      <p:ext uri="{BB962C8B-B14F-4D97-AF65-F5344CB8AC3E}">
        <p14:creationId xmlns:p14="http://schemas.microsoft.com/office/powerpoint/2010/main" val="368226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Routing Algorithm Implementation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17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39"/>
            <a:ext cx="8229600" cy="1143000"/>
          </a:xfrm>
        </p:spPr>
        <p:txBody>
          <a:bodyPr/>
          <a:lstStyle/>
          <a:p>
            <a:r>
              <a:rPr lang="en-US" dirty="0" smtClean="0"/>
              <a:t>Routing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8861"/>
            <a:ext cx="8229600" cy="5059362"/>
          </a:xfrm>
        </p:spPr>
        <p:txBody>
          <a:bodyPr>
            <a:normAutofit/>
          </a:bodyPr>
          <a:lstStyle/>
          <a:p>
            <a:r>
              <a:rPr lang="en-US" dirty="0" smtClean="0"/>
              <a:t>Source tables</a:t>
            </a:r>
          </a:p>
          <a:p>
            <a:pPr lvl="1"/>
            <a:r>
              <a:rPr lang="en-US" dirty="0" smtClean="0"/>
              <a:t>Entire route specified at source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Avoids per-hop routing latency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Unable to adapt dynamically to network conditions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Can specify multiple routes per destination</a:t>
            </a:r>
          </a:p>
          <a:p>
            <a:pPr lvl="2"/>
            <a:r>
              <a:rPr lang="en-US" dirty="0" smtClean="0"/>
              <a:t>Give fault tolerance and load balance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Support reconfiguration (not specific to topology)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159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73"/>
            <a:ext cx="8229600" cy="955567"/>
          </a:xfrm>
        </p:spPr>
        <p:txBody>
          <a:bodyPr/>
          <a:lstStyle/>
          <a:p>
            <a:r>
              <a:rPr lang="en-US" dirty="0" smtClean="0"/>
              <a:t>Source Table Routing</a:t>
            </a:r>
            <a:endParaRPr lang="en-US" dirty="0"/>
          </a:p>
        </p:txBody>
      </p:sp>
      <p:graphicFrame>
        <p:nvGraphicFramePr>
          <p:cNvPr id="36" name="Content Placeholder 35"/>
          <p:cNvGraphicFramePr>
            <a:graphicFrameLocks noGrp="1"/>
          </p:cNvGraphicFramePr>
          <p:nvPr>
            <p:ph idx="1"/>
          </p:nvPr>
        </p:nvGraphicFramePr>
        <p:xfrm>
          <a:off x="457200" y="1018540"/>
          <a:ext cx="48768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Destination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Route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Route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EEX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ENEX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NNX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NNEX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EENNX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NNEEX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NNNX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NNNX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NENNX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ENNNX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EENNNX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NNNEEX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6324600" y="22955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010400" y="22955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96200" y="22955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24600" y="29813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10400" y="29813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96200" y="29813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24600" y="36671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10400" y="36671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96200" y="36671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24600" y="43529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010400" y="43529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696200" y="4352924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4" idx="4"/>
            <a:endCxn id="7" idx="0"/>
          </p:cNvCxnSpPr>
          <p:nvPr/>
        </p:nvCxnSpPr>
        <p:spPr>
          <a:xfrm rot="5400000">
            <a:off x="6286500" y="2790824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4"/>
            <a:endCxn id="8" idx="0"/>
          </p:cNvCxnSpPr>
          <p:nvPr/>
        </p:nvCxnSpPr>
        <p:spPr>
          <a:xfrm rot="5400000">
            <a:off x="6972300" y="2790824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4"/>
            <a:endCxn id="9" idx="0"/>
          </p:cNvCxnSpPr>
          <p:nvPr/>
        </p:nvCxnSpPr>
        <p:spPr>
          <a:xfrm rot="5400000">
            <a:off x="7658100" y="2790824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287294" y="347583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973094" y="347583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658894" y="347583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287294" y="416163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973094" y="416163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7658894" y="416163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6"/>
            <a:endCxn id="5" idx="2"/>
          </p:cNvCxnSpPr>
          <p:nvPr/>
        </p:nvCxnSpPr>
        <p:spPr>
          <a:xfrm>
            <a:off x="6629400" y="2447924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15200" y="2447924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629400" y="313213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15200" y="313213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1793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315200" y="381793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629400" y="450373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15200" y="450373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943600" y="4505324"/>
            <a:ext cx="609600" cy="37147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(0,0)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7200" y="5970577"/>
            <a:ext cx="84751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>
                <a:latin typeface="Calibri"/>
                <a:cs typeface="Calibri"/>
              </a:rPr>
              <a:t>  Arbitrary length paths: storage overhead and packet overhead</a:t>
            </a:r>
            <a:endParaRPr lang="en-US"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778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Store only next direction at each node</a:t>
            </a:r>
          </a:p>
          <a:p>
            <a:endParaRPr lang="en-US" dirty="0" smtClean="0"/>
          </a:p>
          <a:p>
            <a:r>
              <a:rPr lang="en-US" dirty="0" smtClean="0"/>
              <a:t>Smaller tables than source routing</a:t>
            </a:r>
          </a:p>
          <a:p>
            <a:endParaRPr lang="en-US" dirty="0" smtClean="0"/>
          </a:p>
          <a:p>
            <a:r>
              <a:rPr lang="en-US" dirty="0" smtClean="0"/>
              <a:t>Adds per-hop routing latency</a:t>
            </a:r>
          </a:p>
          <a:p>
            <a:endParaRPr lang="en-US" dirty="0" smtClean="0"/>
          </a:p>
          <a:p>
            <a:r>
              <a:rPr lang="en-US" dirty="0" smtClean="0"/>
              <a:t>Can adapt to network conditions</a:t>
            </a:r>
          </a:p>
          <a:p>
            <a:pPr lvl="1"/>
            <a:r>
              <a:rPr lang="en-US" dirty="0" smtClean="0"/>
              <a:t>Specify multiple possible outputs per destination</a:t>
            </a:r>
          </a:p>
          <a:p>
            <a:pPr lvl="1"/>
            <a:r>
              <a:rPr lang="en-US" dirty="0" smtClean="0"/>
              <a:t>Select randomly to improve load balancing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27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4826"/>
          </a:xfrm>
        </p:spPr>
        <p:txBody>
          <a:bodyPr/>
          <a:lstStyle/>
          <a:p>
            <a:r>
              <a:rPr lang="en-US" dirty="0" smtClean="0"/>
              <a:t>Node Table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63531"/>
            <a:ext cx="8229600" cy="1275017"/>
          </a:xfrm>
        </p:spPr>
        <p:txBody>
          <a:bodyPr>
            <a:normAutofit/>
          </a:bodyPr>
          <a:lstStyle/>
          <a:p>
            <a:r>
              <a:rPr lang="en-US" dirty="0" smtClean="0"/>
              <a:t>Implements West-First Routing</a:t>
            </a:r>
          </a:p>
          <a:p>
            <a:r>
              <a:rPr lang="en-US" dirty="0" smtClean="0"/>
              <a:t>Each node would have 1 row of table</a:t>
            </a:r>
          </a:p>
          <a:p>
            <a:pPr lvl="1"/>
            <a:r>
              <a:rPr lang="en-US" dirty="0" smtClean="0"/>
              <a:t>Max two possible output ports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086600" y="212671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72400" y="212671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458200" y="212671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86600" y="281251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772400" y="281251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458200" y="281251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86600" y="349831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72400" y="349831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458200" y="3498310"/>
            <a:ext cx="304800" cy="3048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7048500" y="262121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4"/>
            <a:endCxn id="8" idx="0"/>
          </p:cNvCxnSpPr>
          <p:nvPr/>
        </p:nvCxnSpPr>
        <p:spPr>
          <a:xfrm rot="5400000">
            <a:off x="7734300" y="262201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4"/>
            <a:endCxn id="9" idx="0"/>
          </p:cNvCxnSpPr>
          <p:nvPr/>
        </p:nvCxnSpPr>
        <p:spPr>
          <a:xfrm rot="5400000">
            <a:off x="8420100" y="262201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7049294" y="330701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735094" y="330701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8420894" y="3307016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6"/>
            <a:endCxn id="5" idx="2"/>
          </p:cNvCxnSpPr>
          <p:nvPr/>
        </p:nvCxnSpPr>
        <p:spPr>
          <a:xfrm>
            <a:off x="7391400" y="227911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077200" y="2279110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391400" y="296332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077200" y="296332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391400" y="364912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077200" y="3649122"/>
            <a:ext cx="381000" cy="1588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Content Placeholder 35"/>
          <p:cNvGraphicFramePr>
            <a:graphicFrameLocks/>
          </p:cNvGraphicFramePr>
          <p:nvPr/>
        </p:nvGraphicFramePr>
        <p:xfrm>
          <a:off x="228600" y="985228"/>
          <a:ext cx="6629400" cy="402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000"/>
                <a:gridCol w="563880"/>
                <a:gridCol w="662940"/>
                <a:gridCol w="662940"/>
                <a:gridCol w="662940"/>
                <a:gridCol w="662940"/>
                <a:gridCol w="662940"/>
                <a:gridCol w="662940"/>
                <a:gridCol w="662940"/>
                <a:gridCol w="662940"/>
              </a:tblGrid>
              <a:tr h="348753"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37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487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E |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N</a:t>
                      </a:r>
                      <a:endParaRPr lang="en-US" dirty="0"/>
                    </a:p>
                  </a:txBody>
                  <a:tcPr/>
                </a:tc>
              </a:tr>
              <a:tr h="3487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0" dirty="0" smtClean="0"/>
                        <a:t>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 |</a:t>
                      </a:r>
                      <a:r>
                        <a:rPr lang="en-US" baseline="0" dirty="0" smtClean="0"/>
                        <a:t>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|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r>
                        <a:rPr lang="en-US" baseline="0" dirty="0" smtClean="0"/>
                        <a:t> |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N</a:t>
                      </a:r>
                      <a:endParaRPr lang="en-US" dirty="0"/>
                    </a:p>
                  </a:txBody>
                  <a:tcPr/>
                </a:tc>
              </a:tr>
              <a:tr h="3487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|</a:t>
                      </a:r>
                      <a:r>
                        <a:rPr lang="en-US" baseline="0" dirty="0" smtClean="0"/>
                        <a:t>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r>
                        <a:rPr lang="en-US" baseline="0" dirty="0" smtClean="0"/>
                        <a:t> | -</a:t>
                      </a:r>
                      <a:endParaRPr lang="en-US" dirty="0"/>
                    </a:p>
                  </a:txBody>
                  <a:tcPr/>
                </a:tc>
              </a:tr>
              <a:tr h="3487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N</a:t>
                      </a:r>
                      <a:endParaRPr lang="en-US" dirty="0"/>
                    </a:p>
                  </a:txBody>
                  <a:tcPr/>
                </a:tc>
              </a:tr>
              <a:tr h="3487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N</a:t>
                      </a:r>
                      <a:endParaRPr lang="en-US" dirty="0"/>
                    </a:p>
                  </a:txBody>
                  <a:tcPr/>
                </a:tc>
              </a:tr>
              <a:tr h="3487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0" dirty="0" smtClean="0"/>
                        <a:t>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 | -</a:t>
                      </a:r>
                      <a:endParaRPr lang="en-US" dirty="0"/>
                    </a:p>
                  </a:txBody>
                  <a:tcPr/>
                </a:tc>
              </a:tr>
              <a:tr h="3487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| -</a:t>
                      </a:r>
                      <a:endParaRPr lang="en-US" dirty="0"/>
                    </a:p>
                  </a:txBody>
                  <a:tcPr/>
                </a:tc>
              </a:tr>
              <a:tr h="3487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| -</a:t>
                      </a:r>
                      <a:endParaRPr lang="en-US" dirty="0"/>
                    </a:p>
                  </a:txBody>
                  <a:tcPr/>
                </a:tc>
              </a:tr>
              <a:tr h="3487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W|-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|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baseline="0" dirty="0" smtClean="0"/>
                        <a:t> |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Rounded Rectangle 28"/>
          <p:cNvSpPr/>
          <p:nvPr/>
        </p:nvSpPr>
        <p:spPr>
          <a:xfrm>
            <a:off x="142440" y="2822470"/>
            <a:ext cx="6858000" cy="381000"/>
          </a:xfrm>
          <a:prstGeom prst="roundRect">
            <a:avLst/>
          </a:prstGeom>
          <a:noFill/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47743" y="3808973"/>
            <a:ext cx="837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(1,0)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4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Combinational circuits can be used</a:t>
            </a:r>
          </a:p>
          <a:p>
            <a:pPr lvl="1"/>
            <a:r>
              <a:rPr lang="en-US" dirty="0" smtClean="0"/>
              <a:t>Simple (e.g. DOR): low router overhead</a:t>
            </a:r>
          </a:p>
          <a:p>
            <a:pPr lvl="1"/>
            <a:r>
              <a:rPr lang="en-US" dirty="0" smtClean="0"/>
              <a:t>Specific to one topology and one routing algorithm</a:t>
            </a:r>
          </a:p>
          <a:p>
            <a:pPr lvl="2"/>
            <a:r>
              <a:rPr lang="en-US" dirty="0" smtClean="0"/>
              <a:t>Limits fault tolerance</a:t>
            </a:r>
          </a:p>
          <a:p>
            <a:endParaRPr lang="en-US" dirty="0" smtClean="0"/>
          </a:p>
          <a:p>
            <a:r>
              <a:rPr lang="en-US" dirty="0" smtClean="0"/>
              <a:t>Tables can be updated to reflect new configuration, network faults, 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51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8"/>
            <a:ext cx="8229600" cy="1143000"/>
          </a:xfrm>
        </p:spPr>
        <p:txBody>
          <a:bodyPr/>
          <a:lstStyle/>
          <a:p>
            <a:r>
              <a:rPr lang="en-US" dirty="0" smtClean="0"/>
              <a:t>Circuit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75401"/>
            <a:ext cx="8229600" cy="1225400"/>
          </a:xfrm>
        </p:spPr>
        <p:txBody>
          <a:bodyPr>
            <a:noAutofit/>
          </a:bodyPr>
          <a:lstStyle/>
          <a:p>
            <a:r>
              <a:rPr lang="en-US" sz="2200" dirty="0" smtClean="0"/>
              <a:t>Next hop based on buffer occupancies</a:t>
            </a:r>
          </a:p>
          <a:p>
            <a:r>
              <a:rPr lang="en-US" sz="2200" dirty="0" smtClean="0"/>
              <a:t>Or could implement simple DOR</a:t>
            </a:r>
          </a:p>
          <a:p>
            <a:r>
              <a:rPr lang="en-US" sz="2200" dirty="0" smtClean="0"/>
              <a:t>Fixed </a:t>
            </a:r>
            <a:r>
              <a:rPr lang="en-US" sz="2200" dirty="0" err="1" smtClean="0"/>
              <a:t>w.r.t</a:t>
            </a:r>
            <a:r>
              <a:rPr lang="en-US" sz="2200" dirty="0" smtClean="0"/>
              <a:t>. topology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4114800" y="1149127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sx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5800" y="1149127"/>
            <a:ext cx="838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x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1149127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sy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5000" y="1149127"/>
            <a:ext cx="8382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y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1758727"/>
            <a:ext cx="5334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=0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1758727"/>
            <a:ext cx="5334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=0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0" name="Delay 9"/>
          <p:cNvSpPr/>
          <p:nvPr/>
        </p:nvSpPr>
        <p:spPr>
          <a:xfrm rot="5400000">
            <a:off x="2819400" y="2749327"/>
            <a:ext cx="609600" cy="609600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1" name="Delay 10"/>
          <p:cNvSpPr/>
          <p:nvPr/>
        </p:nvSpPr>
        <p:spPr>
          <a:xfrm rot="5400000">
            <a:off x="3733800" y="2749327"/>
            <a:ext cx="609600" cy="609600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Delay 11"/>
          <p:cNvSpPr/>
          <p:nvPr/>
        </p:nvSpPr>
        <p:spPr>
          <a:xfrm rot="5400000">
            <a:off x="4648200" y="2749328"/>
            <a:ext cx="609600" cy="609600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" name="Delay 12"/>
          <p:cNvSpPr/>
          <p:nvPr/>
        </p:nvSpPr>
        <p:spPr>
          <a:xfrm rot="5400000">
            <a:off x="5562599" y="2749328"/>
            <a:ext cx="609600" cy="609600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Delay 13"/>
          <p:cNvSpPr/>
          <p:nvPr/>
        </p:nvSpPr>
        <p:spPr>
          <a:xfrm rot="5400000">
            <a:off x="6477000" y="2749328"/>
            <a:ext cx="609600" cy="609600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" name="Oval 14"/>
          <p:cNvSpPr/>
          <p:nvPr/>
        </p:nvSpPr>
        <p:spPr>
          <a:xfrm>
            <a:off x="6858000" y="2596927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6" name="Oval 15"/>
          <p:cNvSpPr/>
          <p:nvPr/>
        </p:nvSpPr>
        <p:spPr>
          <a:xfrm>
            <a:off x="5943600" y="2596927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" name="Oval 16"/>
          <p:cNvSpPr/>
          <p:nvPr/>
        </p:nvSpPr>
        <p:spPr>
          <a:xfrm>
            <a:off x="5638800" y="2596927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Oval 17"/>
          <p:cNvSpPr/>
          <p:nvPr/>
        </p:nvSpPr>
        <p:spPr>
          <a:xfrm>
            <a:off x="5029200" y="2596927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" name="Oval 18"/>
          <p:cNvSpPr/>
          <p:nvPr/>
        </p:nvSpPr>
        <p:spPr>
          <a:xfrm>
            <a:off x="4114800" y="2596927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Oval 19"/>
          <p:cNvSpPr/>
          <p:nvPr/>
        </p:nvSpPr>
        <p:spPr>
          <a:xfrm>
            <a:off x="3810000" y="2596927"/>
            <a:ext cx="152400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4839495" y="1643633"/>
            <a:ext cx="22859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058693" y="1643634"/>
            <a:ext cx="22859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4" idx="2"/>
          </p:cNvCxnSpPr>
          <p:nvPr/>
        </p:nvCxnSpPr>
        <p:spPr>
          <a:xfrm rot="5400000">
            <a:off x="3562350" y="1853977"/>
            <a:ext cx="1066800" cy="419100"/>
          </a:xfrm>
          <a:prstGeom prst="bentConnector3">
            <a:avLst>
              <a:gd name="adj1" fmla="val 8591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hape 34"/>
          <p:cNvCxnSpPr/>
          <p:nvPr/>
        </p:nvCxnSpPr>
        <p:spPr>
          <a:xfrm>
            <a:off x="4305300" y="2444527"/>
            <a:ext cx="495300" cy="304801"/>
          </a:xfrm>
          <a:prstGeom prst="bentConnector3">
            <a:avLst>
              <a:gd name="adj1" fmla="val 100641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8" idx="2"/>
            <a:endCxn id="18" idx="0"/>
          </p:cNvCxnSpPr>
          <p:nvPr/>
        </p:nvCxnSpPr>
        <p:spPr>
          <a:xfrm rot="16200000" flipH="1">
            <a:off x="4819650" y="2311177"/>
            <a:ext cx="457200" cy="114300"/>
          </a:xfrm>
          <a:prstGeom prst="bentConnector3">
            <a:avLst>
              <a:gd name="adj1" fmla="val 33333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8" idx="2"/>
            <a:endCxn id="19" idx="0"/>
          </p:cNvCxnSpPr>
          <p:nvPr/>
        </p:nvCxnSpPr>
        <p:spPr>
          <a:xfrm rot="5400000">
            <a:off x="4362450" y="1968277"/>
            <a:ext cx="457200" cy="800100"/>
          </a:xfrm>
          <a:prstGeom prst="bentConnector3">
            <a:avLst>
              <a:gd name="adj1" fmla="val 33334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rot="10800000" flipV="1">
            <a:off x="3276600" y="2292127"/>
            <a:ext cx="914400" cy="457200"/>
          </a:xfrm>
          <a:prstGeom prst="bentConnector3">
            <a:avLst>
              <a:gd name="adj1" fmla="val 9895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9" idx="2"/>
          </p:cNvCxnSpPr>
          <p:nvPr/>
        </p:nvCxnSpPr>
        <p:spPr>
          <a:xfrm rot="5400000">
            <a:off x="5886450" y="2273077"/>
            <a:ext cx="457200" cy="1905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9" idx="2"/>
            <a:endCxn id="15" idx="0"/>
          </p:cNvCxnSpPr>
          <p:nvPr/>
        </p:nvCxnSpPr>
        <p:spPr>
          <a:xfrm rot="16200000" flipH="1">
            <a:off x="6343650" y="2006377"/>
            <a:ext cx="457200" cy="7239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70"/>
          <p:cNvCxnSpPr>
            <a:endCxn id="10" idx="1"/>
          </p:cNvCxnSpPr>
          <p:nvPr/>
        </p:nvCxnSpPr>
        <p:spPr>
          <a:xfrm rot="10800000" flipV="1">
            <a:off x="3124200" y="2368327"/>
            <a:ext cx="2895600" cy="38100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6" idx="2"/>
            <a:endCxn id="17" idx="0"/>
          </p:cNvCxnSpPr>
          <p:nvPr/>
        </p:nvCxnSpPr>
        <p:spPr>
          <a:xfrm rot="16200000" flipH="1">
            <a:off x="5086350" y="1968277"/>
            <a:ext cx="1066800" cy="190500"/>
          </a:xfrm>
          <a:prstGeom prst="bentConnector3">
            <a:avLst>
              <a:gd name="adj1" fmla="val 90179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6" idx="2"/>
          </p:cNvCxnSpPr>
          <p:nvPr/>
        </p:nvCxnSpPr>
        <p:spPr>
          <a:xfrm rot="16200000" flipH="1">
            <a:off x="5505450" y="1549177"/>
            <a:ext cx="1219200" cy="1181100"/>
          </a:xfrm>
          <a:prstGeom prst="bentConnector3">
            <a:avLst>
              <a:gd name="adj1" fmla="val 78646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819400" y="3739927"/>
            <a:ext cx="44958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Route selection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34" name="Straight Connector 33"/>
          <p:cNvCxnSpPr>
            <a:stCxn id="10" idx="3"/>
          </p:cNvCxnSpPr>
          <p:nvPr/>
        </p:nvCxnSpPr>
        <p:spPr>
          <a:xfrm rot="5400000">
            <a:off x="2932906" y="3548633"/>
            <a:ext cx="381000" cy="15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847305" y="3548633"/>
            <a:ext cx="381000" cy="15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761705" y="3548633"/>
            <a:ext cx="381000" cy="15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5676105" y="3548633"/>
            <a:ext cx="381000" cy="15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590505" y="3548633"/>
            <a:ext cx="381000" cy="15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38200" y="3054127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Productive Direction Vector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>
            <a:off x="3587234" y="3288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+</a:t>
            </a:r>
            <a:r>
              <a:rPr lang="en-US" sz="1800" dirty="0" err="1" smtClean="0">
                <a:latin typeface="Calibri"/>
                <a:cs typeface="Calibri"/>
              </a:rPr>
              <a:t>x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 rot="16200000">
            <a:off x="4425434" y="3288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-</a:t>
            </a:r>
            <a:r>
              <a:rPr lang="en-US" sz="1800" dirty="0" err="1" smtClean="0">
                <a:latin typeface="Calibri"/>
                <a:cs typeface="Calibri"/>
              </a:rPr>
              <a:t>x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 rot="16200000">
            <a:off x="5416034" y="3288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+</a:t>
            </a:r>
            <a:r>
              <a:rPr lang="en-US" sz="1800" dirty="0" err="1" smtClean="0">
                <a:latin typeface="Calibri"/>
                <a:cs typeface="Calibri"/>
              </a:rPr>
              <a:t>y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43" name="TextBox 42"/>
          <p:cNvSpPr txBox="1"/>
          <p:nvPr/>
        </p:nvSpPr>
        <p:spPr>
          <a:xfrm rot="16200000">
            <a:off x="6242567" y="3288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-</a:t>
            </a:r>
            <a:r>
              <a:rPr lang="en-US" sz="1800" dirty="0" err="1" smtClean="0">
                <a:latin typeface="Calibri"/>
                <a:cs typeface="Calibri"/>
              </a:rPr>
              <a:t>y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584967" y="3288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exit</a:t>
            </a:r>
            <a:endParaRPr lang="en-US" sz="1800" dirty="0">
              <a:latin typeface="Calibri"/>
              <a:cs typeface="Calibri"/>
            </a:endParaRPr>
          </a:p>
        </p:txBody>
      </p:sp>
      <p:cxnSp>
        <p:nvCxnSpPr>
          <p:cNvPr id="45" name="Straight Arrow Connector 44"/>
          <p:cNvCxnSpPr>
            <a:endCxn id="33" idx="1"/>
          </p:cNvCxnSpPr>
          <p:nvPr/>
        </p:nvCxnSpPr>
        <p:spPr>
          <a:xfrm>
            <a:off x="1524000" y="4044727"/>
            <a:ext cx="1295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4400" y="373992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Queue lengths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8200" y="4273327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Selected Direction Vector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48" name="TextBox 47"/>
          <p:cNvSpPr txBox="1"/>
          <p:nvPr/>
        </p:nvSpPr>
        <p:spPr>
          <a:xfrm rot="16200000">
            <a:off x="3587234" y="4431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+</a:t>
            </a:r>
            <a:r>
              <a:rPr lang="en-US" sz="1800" dirty="0" err="1" smtClean="0">
                <a:latin typeface="Calibri"/>
                <a:cs typeface="Calibri"/>
              </a:rPr>
              <a:t>x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 rot="16200000">
            <a:off x="4425434" y="4431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-</a:t>
            </a:r>
            <a:r>
              <a:rPr lang="en-US" sz="1800" dirty="0" err="1" smtClean="0">
                <a:latin typeface="Calibri"/>
                <a:cs typeface="Calibri"/>
              </a:rPr>
              <a:t>x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50" name="TextBox 49"/>
          <p:cNvSpPr txBox="1"/>
          <p:nvPr/>
        </p:nvSpPr>
        <p:spPr>
          <a:xfrm rot="16200000">
            <a:off x="5416034" y="4431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+</a:t>
            </a:r>
            <a:r>
              <a:rPr lang="en-US" sz="1800" dirty="0" err="1" smtClean="0">
                <a:latin typeface="Calibri"/>
                <a:cs typeface="Calibri"/>
              </a:rPr>
              <a:t>y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51" name="TextBox 50"/>
          <p:cNvSpPr txBox="1"/>
          <p:nvPr/>
        </p:nvSpPr>
        <p:spPr>
          <a:xfrm rot="16200000">
            <a:off x="6242567" y="4431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-</a:t>
            </a:r>
            <a:r>
              <a:rPr lang="en-US" sz="1800" dirty="0" err="1" smtClean="0">
                <a:latin typeface="Calibri"/>
                <a:cs typeface="Calibri"/>
              </a:rPr>
              <a:t>y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2584967" y="4431561"/>
            <a:ext cx="53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/>
                <a:cs typeface="Calibri"/>
              </a:rPr>
              <a:t>exit</a:t>
            </a:r>
            <a:endParaRPr lang="en-US" sz="1800" dirty="0">
              <a:latin typeface="Calibri"/>
              <a:cs typeface="Calibri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2857504" y="4614639"/>
            <a:ext cx="533398" cy="31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3755124" y="4634598"/>
            <a:ext cx="57013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4667935" y="4633005"/>
            <a:ext cx="570136" cy="3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5582333" y="4633005"/>
            <a:ext cx="570134" cy="3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6497530" y="4633798"/>
            <a:ext cx="570134" cy="15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596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Routing Algorithms: Implementation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1219200"/>
          <a:ext cx="8534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Routing Algorithm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Source Routing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Combinational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Node Table</a:t>
                      </a:r>
                      <a:endParaRPr lang="en-US" sz="2400" dirty="0"/>
                    </a:p>
                  </a:txBody>
                  <a:tcPr marL="94827" marR="9482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Deterministic</a:t>
                      </a:r>
                      <a:endParaRPr lang="en-US" sz="2400" b="1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94827" marR="94827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2400" dirty="0" smtClean="0"/>
                        <a:t>DOR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Oblivious</a:t>
                      </a:r>
                      <a:endParaRPr lang="en-US" sz="2400" b="1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94827" marR="94827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2400" dirty="0" smtClean="0"/>
                        <a:t>Valiant’s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2400" dirty="0" smtClean="0"/>
                        <a:t>Minimal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Adaptive</a:t>
                      </a:r>
                      <a:endParaRPr lang="en-US" sz="2400" b="1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 marL="94827" marR="948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124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Latency paramount concern</a:t>
            </a:r>
          </a:p>
          <a:p>
            <a:pPr lvl="1"/>
            <a:r>
              <a:rPr lang="en-US" dirty="0" smtClean="0"/>
              <a:t>Minimal routing most common for </a:t>
            </a:r>
            <a:r>
              <a:rPr lang="en-US" dirty="0" err="1" smtClean="0"/>
              <a:t>NoC</a:t>
            </a:r>
            <a:endParaRPr lang="en-US" dirty="0" smtClean="0"/>
          </a:p>
          <a:p>
            <a:pPr lvl="1"/>
            <a:r>
              <a:rPr lang="en-US" dirty="0" smtClean="0"/>
              <a:t>Non-minimal can avoid congestion and deliver low latency</a:t>
            </a:r>
          </a:p>
          <a:p>
            <a:endParaRPr lang="en-US" dirty="0" smtClean="0"/>
          </a:p>
          <a:p>
            <a:r>
              <a:rPr lang="en-US" dirty="0" smtClean="0"/>
              <a:t>To date: </a:t>
            </a:r>
            <a:r>
              <a:rPr lang="en-US" dirty="0" err="1" smtClean="0"/>
              <a:t>NoC</a:t>
            </a:r>
            <a:r>
              <a:rPr lang="en-US" dirty="0" smtClean="0"/>
              <a:t> research favors DOR for simplicity and deadlock freedom</a:t>
            </a:r>
          </a:p>
          <a:p>
            <a:pPr lvl="1"/>
            <a:r>
              <a:rPr lang="en-US" dirty="0" smtClean="0"/>
              <a:t>On-chip networks often lightly loaded</a:t>
            </a:r>
          </a:p>
          <a:p>
            <a:endParaRPr lang="en-US" dirty="0" smtClean="0"/>
          </a:p>
          <a:p>
            <a:r>
              <a:rPr lang="en-US" dirty="0" smtClean="0"/>
              <a:t>Only covered </a:t>
            </a:r>
            <a:r>
              <a:rPr lang="en-US" dirty="0" err="1" smtClean="0"/>
              <a:t>unicast</a:t>
            </a:r>
            <a:r>
              <a:rPr lang="en-US" dirty="0" smtClean="0"/>
              <a:t> routing</a:t>
            </a:r>
          </a:p>
          <a:p>
            <a:pPr lvl="1"/>
            <a:r>
              <a:rPr lang="en-US" dirty="0" smtClean="0"/>
              <a:t>Recent work on extending on-chip routing to support multicast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71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Connector 53"/>
          <p:cNvCxnSpPr>
            <a:stCxn id="6" idx="4"/>
            <a:endCxn id="10" idx="0"/>
          </p:cNvCxnSpPr>
          <p:nvPr/>
        </p:nvCxnSpPr>
        <p:spPr>
          <a:xfrm rot="5400000">
            <a:off x="5715001" y="4381501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4"/>
            <a:endCxn id="13" idx="0"/>
          </p:cNvCxnSpPr>
          <p:nvPr/>
        </p:nvCxnSpPr>
        <p:spPr>
          <a:xfrm rot="5400000">
            <a:off x="5676901" y="548640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8" idx="4"/>
            <a:endCxn id="11" idx="0"/>
          </p:cNvCxnSpPr>
          <p:nvPr/>
        </p:nvCxnSpPr>
        <p:spPr>
          <a:xfrm rot="5400000">
            <a:off x="3086101" y="5486399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" idx="6"/>
            <a:endCxn id="6" idx="2"/>
          </p:cNvCxnSpPr>
          <p:nvPr/>
        </p:nvCxnSpPr>
        <p:spPr>
          <a:xfrm>
            <a:off x="4953000" y="3848102"/>
            <a:ext cx="76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2" idx="6"/>
            <a:endCxn id="13" idx="2"/>
          </p:cNvCxnSpPr>
          <p:nvPr/>
        </p:nvCxnSpPr>
        <p:spPr>
          <a:xfrm>
            <a:off x="4953000" y="6057901"/>
            <a:ext cx="76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57600" y="6057900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799"/>
          </a:xfrm>
        </p:spPr>
        <p:txBody>
          <a:bodyPr/>
          <a:lstStyle/>
          <a:p>
            <a:r>
              <a:rPr lang="en-US" dirty="0" smtClean="0"/>
              <a:t>Once topology is fixed</a:t>
            </a:r>
          </a:p>
          <a:p>
            <a:r>
              <a:rPr lang="en-US" dirty="0" smtClean="0"/>
              <a:t>Routing algorithm determines </a:t>
            </a:r>
            <a:r>
              <a:rPr lang="en-US" dirty="0" err="1" smtClean="0"/>
              <a:t>path(s</a:t>
            </a:r>
            <a:r>
              <a:rPr lang="en-US" dirty="0" smtClean="0"/>
              <a:t>) from source to destination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124200" y="35814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19600" y="3581401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715000" y="3581401"/>
            <a:ext cx="533400" cy="53340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4648199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19600" y="46482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15000" y="46482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24200" y="5791199"/>
            <a:ext cx="533400" cy="533401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19600" y="57912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15000" y="5791200"/>
            <a:ext cx="533400" cy="5334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Elbow Connector 14"/>
          <p:cNvCxnSpPr>
            <a:stCxn id="11" idx="6"/>
            <a:endCxn id="6" idx="4"/>
          </p:cNvCxnSpPr>
          <p:nvPr/>
        </p:nvCxnSpPr>
        <p:spPr>
          <a:xfrm flipV="1">
            <a:off x="3657600" y="4114802"/>
            <a:ext cx="2324100" cy="1943098"/>
          </a:xfrm>
          <a:prstGeom prst="bentConnector2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4"/>
          <p:cNvCxnSpPr>
            <a:stCxn id="11" idx="0"/>
          </p:cNvCxnSpPr>
          <p:nvPr/>
        </p:nvCxnSpPr>
        <p:spPr>
          <a:xfrm rot="5400000" flipH="1" flipV="1">
            <a:off x="3638552" y="4705349"/>
            <a:ext cx="838198" cy="1333502"/>
          </a:xfrm>
          <a:prstGeom prst="bentConnector2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4"/>
          <p:cNvCxnSpPr>
            <a:endCxn id="6" idx="2"/>
          </p:cNvCxnSpPr>
          <p:nvPr/>
        </p:nvCxnSpPr>
        <p:spPr>
          <a:xfrm rot="5400000" flipH="1" flipV="1">
            <a:off x="4667252" y="3905253"/>
            <a:ext cx="1104899" cy="990598"/>
          </a:xfrm>
          <a:prstGeom prst="bentConnector2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4"/>
            <a:endCxn id="8" idx="0"/>
          </p:cNvCxnSpPr>
          <p:nvPr/>
        </p:nvCxnSpPr>
        <p:spPr>
          <a:xfrm rot="5400000">
            <a:off x="3124201" y="4381500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4"/>
            <a:endCxn id="9" idx="0"/>
          </p:cNvCxnSpPr>
          <p:nvPr/>
        </p:nvCxnSpPr>
        <p:spPr>
          <a:xfrm rot="5400000">
            <a:off x="4419601" y="4381501"/>
            <a:ext cx="53339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4" idx="6"/>
            <a:endCxn id="5" idx="2"/>
          </p:cNvCxnSpPr>
          <p:nvPr/>
        </p:nvCxnSpPr>
        <p:spPr>
          <a:xfrm>
            <a:off x="3657600" y="3848101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6"/>
            <a:endCxn id="9" idx="2"/>
          </p:cNvCxnSpPr>
          <p:nvPr/>
        </p:nvCxnSpPr>
        <p:spPr>
          <a:xfrm>
            <a:off x="3657600" y="4914900"/>
            <a:ext cx="762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9" idx="6"/>
            <a:endCxn id="10" idx="2"/>
          </p:cNvCxnSpPr>
          <p:nvPr/>
        </p:nvCxnSpPr>
        <p:spPr>
          <a:xfrm>
            <a:off x="4953000" y="4914901"/>
            <a:ext cx="76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" idx="4"/>
            <a:endCxn id="12" idx="0"/>
          </p:cNvCxnSpPr>
          <p:nvPr/>
        </p:nvCxnSpPr>
        <p:spPr>
          <a:xfrm rot="5400000">
            <a:off x="4381501" y="5486400"/>
            <a:ext cx="60959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172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458"/>
            <a:ext cx="8229600" cy="1143000"/>
          </a:xfrm>
        </p:spPr>
        <p:txBody>
          <a:bodyPr/>
          <a:lstStyle/>
          <a:p>
            <a:r>
              <a:rPr lang="en-US" dirty="0" smtClean="0"/>
              <a:t>Routing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91628"/>
            <a:ext cx="8229600" cy="273014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Some routing options:</a:t>
            </a:r>
          </a:p>
          <a:p>
            <a:pPr lvl="1"/>
            <a:r>
              <a:rPr lang="en-US" dirty="0" smtClean="0"/>
              <a:t>Greedy: shortest path</a:t>
            </a:r>
          </a:p>
          <a:p>
            <a:pPr lvl="1"/>
            <a:r>
              <a:rPr lang="en-US" dirty="0" smtClean="0"/>
              <a:t>Uniform random: randomly pick direction</a:t>
            </a:r>
          </a:p>
          <a:p>
            <a:pPr lvl="1"/>
            <a:r>
              <a:rPr lang="en-US" dirty="0" smtClean="0"/>
              <a:t>Adaptive: send packet in direction with lowest local channel load</a:t>
            </a:r>
          </a:p>
          <a:p>
            <a:endParaRPr lang="en-US" dirty="0" smtClean="0"/>
          </a:p>
          <a:p>
            <a:r>
              <a:rPr lang="en-US" dirty="0" smtClean="0"/>
              <a:t>Which gives best worst-case throughput?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620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0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7526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1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2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338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3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7244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4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7150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5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056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6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6962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7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2" name="Straight Connector 11"/>
          <p:cNvCxnSpPr>
            <a:stCxn id="4" idx="6"/>
            <a:endCxn id="5" idx="2"/>
          </p:cNvCxnSpPr>
          <p:nvPr/>
        </p:nvCxnSpPr>
        <p:spPr>
          <a:xfrm>
            <a:off x="12954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6"/>
            <a:endCxn id="6" idx="2"/>
          </p:cNvCxnSpPr>
          <p:nvPr/>
        </p:nvCxnSpPr>
        <p:spPr>
          <a:xfrm>
            <a:off x="22860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6"/>
            <a:endCxn id="7" idx="2"/>
          </p:cNvCxnSpPr>
          <p:nvPr/>
        </p:nvCxnSpPr>
        <p:spPr>
          <a:xfrm>
            <a:off x="32766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6"/>
            <a:endCxn id="8" idx="2"/>
          </p:cNvCxnSpPr>
          <p:nvPr/>
        </p:nvCxnSpPr>
        <p:spPr>
          <a:xfrm>
            <a:off x="42672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9" idx="2"/>
          </p:cNvCxnSpPr>
          <p:nvPr/>
        </p:nvCxnSpPr>
        <p:spPr>
          <a:xfrm>
            <a:off x="52578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6"/>
            <a:endCxn id="10" idx="2"/>
          </p:cNvCxnSpPr>
          <p:nvPr/>
        </p:nvCxnSpPr>
        <p:spPr>
          <a:xfrm>
            <a:off x="62484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6"/>
            <a:endCxn id="11" idx="2"/>
          </p:cNvCxnSpPr>
          <p:nvPr/>
        </p:nvCxnSpPr>
        <p:spPr>
          <a:xfrm>
            <a:off x="72390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4" idx="2"/>
            <a:endCxn id="11" idx="6"/>
          </p:cNvCxnSpPr>
          <p:nvPr/>
        </p:nvCxnSpPr>
        <p:spPr>
          <a:xfrm rot="10800000" flipH="1">
            <a:off x="762000" y="2553128"/>
            <a:ext cx="7467600" cy="1588"/>
          </a:xfrm>
          <a:prstGeom prst="curvedConnector5">
            <a:avLst>
              <a:gd name="adj1" fmla="val -3061"/>
              <a:gd name="adj2" fmla="val 64643514"/>
              <a:gd name="adj3" fmla="val 10551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52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718"/>
            <a:ext cx="8229600" cy="1143000"/>
          </a:xfrm>
        </p:spPr>
        <p:txBody>
          <a:bodyPr/>
          <a:lstStyle/>
          <a:p>
            <a:r>
              <a:rPr lang="en-US" dirty="0" smtClean="0"/>
              <a:t>Routing Example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01785"/>
            <a:ext cx="8229600" cy="2412597"/>
          </a:xfrm>
        </p:spPr>
        <p:txBody>
          <a:bodyPr>
            <a:normAutofit/>
          </a:bodyPr>
          <a:lstStyle/>
          <a:p>
            <a:r>
              <a:rPr lang="en-US" dirty="0" smtClean="0"/>
              <a:t>Consider tornado traffic</a:t>
            </a:r>
          </a:p>
          <a:p>
            <a:pPr lvl="1"/>
            <a:r>
              <a:rPr lang="en-US" dirty="0" smtClean="0"/>
              <a:t>node </a:t>
            </a:r>
            <a:r>
              <a:rPr lang="en-US" i="1" dirty="0" err="1" smtClean="0"/>
              <a:t>i</a:t>
            </a:r>
            <a:r>
              <a:rPr lang="en-US" dirty="0" smtClean="0"/>
              <a:t> sends to </a:t>
            </a:r>
            <a:r>
              <a:rPr lang="en-US" i="1" dirty="0" smtClean="0"/>
              <a:t>i+3 mod 8</a:t>
            </a:r>
          </a:p>
        </p:txBody>
      </p:sp>
      <p:sp>
        <p:nvSpPr>
          <p:cNvPr id="4" name="Oval 3"/>
          <p:cNvSpPr/>
          <p:nvPr/>
        </p:nvSpPr>
        <p:spPr>
          <a:xfrm>
            <a:off x="7620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0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7526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1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2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338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3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7244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4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7150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5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056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6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696200" y="2286428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7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2" name="Straight Connector 11"/>
          <p:cNvCxnSpPr>
            <a:stCxn id="4" idx="6"/>
            <a:endCxn id="5" idx="2"/>
          </p:cNvCxnSpPr>
          <p:nvPr/>
        </p:nvCxnSpPr>
        <p:spPr>
          <a:xfrm>
            <a:off x="12954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6"/>
            <a:endCxn id="6" idx="2"/>
          </p:cNvCxnSpPr>
          <p:nvPr/>
        </p:nvCxnSpPr>
        <p:spPr>
          <a:xfrm>
            <a:off x="22860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6"/>
            <a:endCxn id="7" idx="2"/>
          </p:cNvCxnSpPr>
          <p:nvPr/>
        </p:nvCxnSpPr>
        <p:spPr>
          <a:xfrm>
            <a:off x="32766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6"/>
            <a:endCxn id="8" idx="2"/>
          </p:cNvCxnSpPr>
          <p:nvPr/>
        </p:nvCxnSpPr>
        <p:spPr>
          <a:xfrm>
            <a:off x="42672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6"/>
            <a:endCxn id="9" idx="2"/>
          </p:cNvCxnSpPr>
          <p:nvPr/>
        </p:nvCxnSpPr>
        <p:spPr>
          <a:xfrm>
            <a:off x="52578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6"/>
            <a:endCxn id="10" idx="2"/>
          </p:cNvCxnSpPr>
          <p:nvPr/>
        </p:nvCxnSpPr>
        <p:spPr>
          <a:xfrm>
            <a:off x="62484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6"/>
            <a:endCxn id="11" idx="2"/>
          </p:cNvCxnSpPr>
          <p:nvPr/>
        </p:nvCxnSpPr>
        <p:spPr>
          <a:xfrm>
            <a:off x="7239000" y="2553128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4" idx="2"/>
            <a:endCxn id="11" idx="6"/>
          </p:cNvCxnSpPr>
          <p:nvPr/>
        </p:nvCxnSpPr>
        <p:spPr>
          <a:xfrm rot="10800000" flipH="1">
            <a:off x="762000" y="2553128"/>
            <a:ext cx="7467600" cy="1588"/>
          </a:xfrm>
          <a:prstGeom prst="curvedConnector5">
            <a:avLst>
              <a:gd name="adj1" fmla="val -3061"/>
              <a:gd name="adj2" fmla="val 64643514"/>
              <a:gd name="adj3" fmla="val 10551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028700" y="3108401"/>
            <a:ext cx="2983206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023844" y="3262389"/>
            <a:ext cx="2983206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080397" y="3413201"/>
            <a:ext cx="2983206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011906" y="3567189"/>
            <a:ext cx="2983206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07050" y="3721177"/>
            <a:ext cx="2983206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063603" y="3875165"/>
            <a:ext cx="2458730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" y="3871989"/>
            <a:ext cx="571500" cy="4764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995112" y="4027565"/>
            <a:ext cx="1527221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457200" y="4027565"/>
            <a:ext cx="1566644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990256" y="4181553"/>
            <a:ext cx="532077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57200" y="4179965"/>
            <a:ext cx="2623197" cy="1588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818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Routing Example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3030"/>
            <a:ext cx="8229600" cy="4794164"/>
          </a:xfrm>
        </p:spPr>
        <p:txBody>
          <a:bodyPr>
            <a:normAutofit/>
          </a:bodyPr>
          <a:lstStyle/>
          <a:p>
            <a:r>
              <a:rPr lang="en-US" dirty="0" smtClean="0"/>
              <a:t>Greedy:</a:t>
            </a:r>
          </a:p>
          <a:p>
            <a:pPr lvl="1"/>
            <a:r>
              <a:rPr lang="en-US" dirty="0" smtClean="0"/>
              <a:t>All traffic moves counterclockwise</a:t>
            </a:r>
          </a:p>
          <a:p>
            <a:pPr lvl="2"/>
            <a:r>
              <a:rPr lang="en-US" dirty="0" smtClean="0"/>
              <a:t>Loads counterclockwise with 3 units of traffic</a:t>
            </a:r>
          </a:p>
          <a:p>
            <a:pPr lvl="3"/>
            <a:r>
              <a:rPr lang="en-US" dirty="0" smtClean="0"/>
              <a:t>Each node gets 1/3 throughput</a:t>
            </a:r>
          </a:p>
          <a:p>
            <a:pPr lvl="2"/>
            <a:r>
              <a:rPr lang="en-US" dirty="0" smtClean="0"/>
              <a:t>Clockwise channels are idle</a:t>
            </a:r>
          </a:p>
          <a:p>
            <a:endParaRPr lang="en-US" dirty="0" smtClean="0"/>
          </a:p>
          <a:p>
            <a:r>
              <a:rPr lang="en-US" dirty="0" smtClean="0"/>
              <a:t>Random:</a:t>
            </a:r>
          </a:p>
          <a:p>
            <a:pPr lvl="1"/>
            <a:r>
              <a:rPr lang="en-US" dirty="0" smtClean="0"/>
              <a:t>Clockwise channels become bottleneck</a:t>
            </a:r>
          </a:p>
          <a:p>
            <a:pPr lvl="2"/>
            <a:r>
              <a:rPr lang="en-US" dirty="0" smtClean="0"/>
              <a:t>Load of 5/2</a:t>
            </a:r>
          </a:p>
          <a:p>
            <a:pPr lvl="3"/>
            <a:r>
              <a:rPr lang="en-US" dirty="0" smtClean="0"/>
              <a:t>Half of traffic traverses 5 links in clockwise direction</a:t>
            </a:r>
          </a:p>
          <a:p>
            <a:pPr lvl="3"/>
            <a:r>
              <a:rPr lang="en-US" dirty="0" smtClean="0"/>
              <a:t>Gives throughput of 2/5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899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Example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Adaptive:</a:t>
            </a:r>
          </a:p>
          <a:p>
            <a:pPr lvl="1"/>
            <a:r>
              <a:rPr lang="en-US" dirty="0" smtClean="0"/>
              <a:t>Perfect load balancing (some assumptions about implementation)</a:t>
            </a:r>
          </a:p>
          <a:p>
            <a:pPr lvl="1"/>
            <a:r>
              <a:rPr lang="en-US" dirty="0" smtClean="0"/>
              <a:t>Sends 5/8 of traffic over 3 links, sends 3/8 over 5 links</a:t>
            </a:r>
          </a:p>
          <a:p>
            <a:pPr lvl="2"/>
            <a:r>
              <a:rPr lang="en-US" dirty="0" smtClean="0"/>
              <a:t>Channel load is 15/8, throughput of 8/15</a:t>
            </a:r>
          </a:p>
          <a:p>
            <a:r>
              <a:rPr lang="en-US" dirty="0" smtClean="0"/>
              <a:t>Note: worst case throughput just 1 metric designer might optimize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18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ERC">
      <a:dk1>
        <a:sysClr val="windowText" lastClr="000000"/>
      </a:dk1>
      <a:lt1>
        <a:sysClr val="window" lastClr="FFFFFF"/>
      </a:lt1>
      <a:dk2>
        <a:srgbClr val="003E7E"/>
      </a:dk2>
      <a:lt2>
        <a:srgbClr val="EEECE1"/>
      </a:lt2>
      <a:accent1>
        <a:srgbClr val="4F81BD"/>
      </a:accent1>
      <a:accent2>
        <a:srgbClr val="6C0E0E"/>
      </a:accent2>
      <a:accent3>
        <a:srgbClr val="6EB43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85309</TotalTime>
  <Words>2351</Words>
  <Application>Microsoft Macintosh PowerPoint</Application>
  <PresentationFormat>On-screen Show (4:3)</PresentationFormat>
  <Paragraphs>733</Paragraphs>
  <Slides>48</Slides>
  <Notes>11</Notes>
  <HiddenSlides>13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Default Design</vt:lpstr>
      <vt:lpstr>PowerPoint Presentation</vt:lpstr>
      <vt:lpstr>Topics to be covered</vt:lpstr>
      <vt:lpstr>Routing</vt:lpstr>
      <vt:lpstr>Routing Overview</vt:lpstr>
      <vt:lpstr>Routing Basics</vt:lpstr>
      <vt:lpstr>Routing Example</vt:lpstr>
      <vt:lpstr>Routing Example (2)</vt:lpstr>
      <vt:lpstr>Routing Example (3)</vt:lpstr>
      <vt:lpstr>Routing Example (4)</vt:lpstr>
      <vt:lpstr>Routing Algorithm Attributes</vt:lpstr>
      <vt:lpstr>Routing Deadlock</vt:lpstr>
      <vt:lpstr>Types of Routing Algorithms</vt:lpstr>
      <vt:lpstr>Deterministic</vt:lpstr>
      <vt:lpstr>Dimension Order Routing</vt:lpstr>
      <vt:lpstr>Destination-Tag Routing: Butterfly Networks</vt:lpstr>
      <vt:lpstr>Destination-Tag Routing (2)</vt:lpstr>
      <vt:lpstr>Oblivious</vt:lpstr>
      <vt:lpstr>Valiant’s Routing Algorithm</vt:lpstr>
      <vt:lpstr>Valiant’s Algorithm: Indirect Networks</vt:lpstr>
      <vt:lpstr>Valiant’s: Indirect Networks</vt:lpstr>
      <vt:lpstr>Minimal Oblivious</vt:lpstr>
      <vt:lpstr>Minimal Oblivious Routing on Fat Tree</vt:lpstr>
      <vt:lpstr>Oblivious Routing</vt:lpstr>
      <vt:lpstr>Adaptive</vt:lpstr>
      <vt:lpstr>Minimal Adaptive Routing</vt:lpstr>
      <vt:lpstr>Non-minimal adaptive</vt:lpstr>
      <vt:lpstr>Non-minimal routing example</vt:lpstr>
      <vt:lpstr>Adaptive Routing Example</vt:lpstr>
      <vt:lpstr>Congestion Information</vt:lpstr>
      <vt:lpstr>Sending Congestion Information</vt:lpstr>
      <vt:lpstr>Adaptive Routing: Turn Model</vt:lpstr>
      <vt:lpstr>Turn Model Routing</vt:lpstr>
      <vt:lpstr>Negative-First Routing Example</vt:lpstr>
      <vt:lpstr>Turn Model Routing Deadlock</vt:lpstr>
      <vt:lpstr>Adaptive Routing and Deadlock</vt:lpstr>
      <vt:lpstr>Adaptive Routing: Other Topologies</vt:lpstr>
      <vt:lpstr>Routing in a Clos Network</vt:lpstr>
      <vt:lpstr>Routing in a Clos Network </vt:lpstr>
      <vt:lpstr>Routing in a Clos Network</vt:lpstr>
      <vt:lpstr>Routing Algorithm Implementation</vt:lpstr>
      <vt:lpstr>Routing Implementation</vt:lpstr>
      <vt:lpstr>Source Table Routing</vt:lpstr>
      <vt:lpstr>Node Tables</vt:lpstr>
      <vt:lpstr>Node Table Routing</vt:lpstr>
      <vt:lpstr>Implementation </vt:lpstr>
      <vt:lpstr>Circuit Based</vt:lpstr>
      <vt:lpstr>Routing Algorithms: Implementation</vt:lpstr>
      <vt:lpstr>Routing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18-741 Lecture 1 A Gentle Introduction Instructor: James C. Hoe         Slides developed in part by Profs. Falsafi, Hill, Smith, Sohi, and Vijaykumar of  Carnegie Mellon University, Purdue University, and University of Wisconsin</dc:title>
  <dc:creator>satish</dc:creator>
  <cp:lastModifiedBy>MARK D HILL</cp:lastModifiedBy>
  <cp:revision>1050</cp:revision>
  <cp:lastPrinted>2015-03-29T15:59:54Z</cp:lastPrinted>
  <dcterms:created xsi:type="dcterms:W3CDTF">1998-05-31T23:29:00Z</dcterms:created>
  <dcterms:modified xsi:type="dcterms:W3CDTF">2019-04-05T01:33:14Z</dcterms:modified>
</cp:coreProperties>
</file>