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embeddings/oleObject1.bin" ContentType="application/vnd.openxmlformats-officedocument.oleObject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charts/chart1.xml" ContentType="application/vnd.openxmlformats-officedocument.drawingml.chart+xml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446" r:id="rId2"/>
    <p:sldId id="881" r:id="rId3"/>
    <p:sldId id="882" r:id="rId4"/>
    <p:sldId id="883" r:id="rId5"/>
    <p:sldId id="884" r:id="rId6"/>
    <p:sldId id="885" r:id="rId7"/>
    <p:sldId id="952" r:id="rId8"/>
    <p:sldId id="886" r:id="rId9"/>
    <p:sldId id="889" r:id="rId10"/>
    <p:sldId id="890" r:id="rId11"/>
    <p:sldId id="891" r:id="rId12"/>
    <p:sldId id="892" r:id="rId13"/>
    <p:sldId id="893" r:id="rId14"/>
    <p:sldId id="894" r:id="rId15"/>
    <p:sldId id="895" r:id="rId16"/>
    <p:sldId id="896" r:id="rId17"/>
    <p:sldId id="897" r:id="rId18"/>
    <p:sldId id="898" r:id="rId19"/>
    <p:sldId id="899" r:id="rId20"/>
    <p:sldId id="900" r:id="rId21"/>
    <p:sldId id="902" r:id="rId22"/>
    <p:sldId id="903" r:id="rId23"/>
    <p:sldId id="904" r:id="rId24"/>
    <p:sldId id="905" r:id="rId25"/>
    <p:sldId id="906" r:id="rId26"/>
    <p:sldId id="914" r:id="rId27"/>
    <p:sldId id="915" r:id="rId28"/>
    <p:sldId id="916" r:id="rId29"/>
    <p:sldId id="917" r:id="rId30"/>
    <p:sldId id="918" r:id="rId31"/>
    <p:sldId id="919" r:id="rId32"/>
    <p:sldId id="920" r:id="rId33"/>
    <p:sldId id="924" r:id="rId34"/>
    <p:sldId id="926" r:id="rId35"/>
    <p:sldId id="932" r:id="rId36"/>
    <p:sldId id="933" r:id="rId37"/>
    <p:sldId id="934" r:id="rId38"/>
    <p:sldId id="935" r:id="rId39"/>
    <p:sldId id="936" r:id="rId40"/>
    <p:sldId id="937" r:id="rId41"/>
    <p:sldId id="938" r:id="rId42"/>
    <p:sldId id="939" r:id="rId43"/>
    <p:sldId id="940" r:id="rId44"/>
  </p:sldIdLst>
  <p:sldSz cx="9144000" cy="6858000" type="screen4x3"/>
  <p:notesSz cx="7315200" cy="96012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336699"/>
    <a:srgbClr val="FF3300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612" autoAdjust="0"/>
    <p:restoredTop sz="81151" autoAdjust="0"/>
  </p:normalViewPr>
  <p:slideViewPr>
    <p:cSldViewPr>
      <p:cViewPr>
        <p:scale>
          <a:sx n="54" d="100"/>
          <a:sy n="54" d="100"/>
        </p:scale>
        <p:origin x="-2640" y="-1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3276" y="-11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handoutMaster" Target="handoutMasters/handoutMaster1.xml"/><Relationship Id="rId47" Type="http://schemas.openxmlformats.org/officeDocument/2006/relationships/printerSettings" Target="printerSettings/printerSettings1.bin"/><Relationship Id="rId48" Type="http://schemas.openxmlformats.org/officeDocument/2006/relationships/presProps" Target="presProps.xml"/><Relationship Id="rId49" Type="http://schemas.openxmlformats.org/officeDocument/2006/relationships/viewProps" Target="view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heme" Target="theme/theme1.xml"/><Relationship Id="rId5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Workbook5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nej:Documents:ocnbook:book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1569052463948"/>
          <c:y val="0.0374358974358974"/>
          <c:w val="0.789713792798372"/>
          <c:h val="0.669643246517262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Ideal</c:v>
                </c:pt>
              </c:strCache>
            </c:strRef>
          </c:tx>
          <c:marker>
            <c:symbol val="none"/>
          </c:marker>
          <c:xVal>
            <c:numRef>
              <c:f>Sheet1!$B$1:$X$1</c:f>
              <c:numCache>
                <c:formatCode>General</c:formatCode>
                <c:ptCount val="23"/>
                <c:pt idx="0">
                  <c:v>0.01</c:v>
                </c:pt>
                <c:pt idx="1">
                  <c:v>0.02</c:v>
                </c:pt>
                <c:pt idx="2">
                  <c:v>0.05</c:v>
                </c:pt>
                <c:pt idx="3">
                  <c:v>0.1</c:v>
                </c:pt>
                <c:pt idx="4">
                  <c:v>0.12</c:v>
                </c:pt>
                <c:pt idx="5">
                  <c:v>0.15</c:v>
                </c:pt>
                <c:pt idx="6">
                  <c:v>0.2</c:v>
                </c:pt>
                <c:pt idx="7">
                  <c:v>0.25</c:v>
                </c:pt>
                <c:pt idx="8">
                  <c:v>0.3</c:v>
                </c:pt>
                <c:pt idx="9">
                  <c:v>0.35</c:v>
                </c:pt>
                <c:pt idx="10">
                  <c:v>0.4</c:v>
                </c:pt>
                <c:pt idx="11">
                  <c:v>0.45</c:v>
                </c:pt>
                <c:pt idx="12">
                  <c:v>0.5</c:v>
                </c:pt>
                <c:pt idx="13">
                  <c:v>0.55</c:v>
                </c:pt>
                <c:pt idx="14">
                  <c:v>0.6</c:v>
                </c:pt>
                <c:pt idx="15">
                  <c:v>0.65</c:v>
                </c:pt>
                <c:pt idx="16">
                  <c:v>0.7</c:v>
                </c:pt>
                <c:pt idx="17">
                  <c:v>0.75</c:v>
                </c:pt>
                <c:pt idx="18">
                  <c:v>0.76</c:v>
                </c:pt>
                <c:pt idx="19">
                  <c:v>0.85</c:v>
                </c:pt>
                <c:pt idx="20">
                  <c:v>0.9</c:v>
                </c:pt>
                <c:pt idx="21">
                  <c:v>0.95</c:v>
                </c:pt>
                <c:pt idx="22">
                  <c:v>1.0</c:v>
                </c:pt>
              </c:numCache>
            </c:numRef>
          </c:xVal>
          <c:yVal>
            <c:numRef>
              <c:f>Sheet1!$B$2:$X$2</c:f>
              <c:numCache>
                <c:formatCode>General</c:formatCode>
                <c:ptCount val="23"/>
                <c:pt idx="0">
                  <c:v>13.0</c:v>
                </c:pt>
                <c:pt idx="1">
                  <c:v>13.0</c:v>
                </c:pt>
                <c:pt idx="2">
                  <c:v>13.0</c:v>
                </c:pt>
                <c:pt idx="3">
                  <c:v>13.0</c:v>
                </c:pt>
                <c:pt idx="4">
                  <c:v>13.0</c:v>
                </c:pt>
                <c:pt idx="5">
                  <c:v>13.0</c:v>
                </c:pt>
                <c:pt idx="6">
                  <c:v>13.0</c:v>
                </c:pt>
                <c:pt idx="7">
                  <c:v>13.0</c:v>
                </c:pt>
                <c:pt idx="8">
                  <c:v>13.0</c:v>
                </c:pt>
                <c:pt idx="9">
                  <c:v>13.0</c:v>
                </c:pt>
                <c:pt idx="10">
                  <c:v>13.0</c:v>
                </c:pt>
                <c:pt idx="11">
                  <c:v>13.0</c:v>
                </c:pt>
                <c:pt idx="12">
                  <c:v>13.0</c:v>
                </c:pt>
                <c:pt idx="13">
                  <c:v>13.0</c:v>
                </c:pt>
                <c:pt idx="14">
                  <c:v>13.0</c:v>
                </c:pt>
                <c:pt idx="15">
                  <c:v>13.0</c:v>
                </c:pt>
                <c:pt idx="16">
                  <c:v>13.0</c:v>
                </c:pt>
                <c:pt idx="17">
                  <c:v>13.0</c:v>
                </c:pt>
                <c:pt idx="18">
                  <c:v>13.0</c:v>
                </c:pt>
                <c:pt idx="19">
                  <c:v>13.0</c:v>
                </c:pt>
                <c:pt idx="20">
                  <c:v>13.0</c:v>
                </c:pt>
                <c:pt idx="21">
                  <c:v>13.0</c:v>
                </c:pt>
                <c:pt idx="22">
                  <c:v>13.0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On-chip Network</c:v>
                </c:pt>
              </c:strCache>
            </c:strRef>
          </c:tx>
          <c:marker>
            <c:symbol val="none"/>
          </c:marker>
          <c:xVal>
            <c:numRef>
              <c:f>Sheet1!$B$1:$X$1</c:f>
              <c:numCache>
                <c:formatCode>General</c:formatCode>
                <c:ptCount val="23"/>
                <c:pt idx="0">
                  <c:v>0.01</c:v>
                </c:pt>
                <c:pt idx="1">
                  <c:v>0.02</c:v>
                </c:pt>
                <c:pt idx="2">
                  <c:v>0.05</c:v>
                </c:pt>
                <c:pt idx="3">
                  <c:v>0.1</c:v>
                </c:pt>
                <c:pt idx="4">
                  <c:v>0.12</c:v>
                </c:pt>
                <c:pt idx="5">
                  <c:v>0.15</c:v>
                </c:pt>
                <c:pt idx="6">
                  <c:v>0.2</c:v>
                </c:pt>
                <c:pt idx="7">
                  <c:v>0.25</c:v>
                </c:pt>
                <c:pt idx="8">
                  <c:v>0.3</c:v>
                </c:pt>
                <c:pt idx="9">
                  <c:v>0.35</c:v>
                </c:pt>
                <c:pt idx="10">
                  <c:v>0.4</c:v>
                </c:pt>
                <c:pt idx="11">
                  <c:v>0.45</c:v>
                </c:pt>
                <c:pt idx="12">
                  <c:v>0.5</c:v>
                </c:pt>
                <c:pt idx="13">
                  <c:v>0.55</c:v>
                </c:pt>
                <c:pt idx="14">
                  <c:v>0.6</c:v>
                </c:pt>
                <c:pt idx="15">
                  <c:v>0.65</c:v>
                </c:pt>
                <c:pt idx="16">
                  <c:v>0.7</c:v>
                </c:pt>
                <c:pt idx="17">
                  <c:v>0.75</c:v>
                </c:pt>
                <c:pt idx="18">
                  <c:v>0.76</c:v>
                </c:pt>
                <c:pt idx="19">
                  <c:v>0.85</c:v>
                </c:pt>
                <c:pt idx="20">
                  <c:v>0.9</c:v>
                </c:pt>
                <c:pt idx="21">
                  <c:v>0.95</c:v>
                </c:pt>
                <c:pt idx="22">
                  <c:v>1.0</c:v>
                </c:pt>
              </c:numCache>
            </c:numRef>
          </c:xVal>
          <c:yVal>
            <c:numRef>
              <c:f>Sheet1!$B$3:$X$3</c:f>
              <c:numCache>
                <c:formatCode>General</c:formatCode>
                <c:ptCount val="23"/>
                <c:pt idx="0">
                  <c:v>20.0</c:v>
                </c:pt>
                <c:pt idx="1">
                  <c:v>20.0</c:v>
                </c:pt>
                <c:pt idx="2">
                  <c:v>20.0</c:v>
                </c:pt>
                <c:pt idx="3">
                  <c:v>20.0</c:v>
                </c:pt>
                <c:pt idx="4">
                  <c:v>20.1</c:v>
                </c:pt>
                <c:pt idx="5">
                  <c:v>20.3</c:v>
                </c:pt>
                <c:pt idx="6">
                  <c:v>20.4</c:v>
                </c:pt>
                <c:pt idx="7">
                  <c:v>20.7</c:v>
                </c:pt>
                <c:pt idx="8">
                  <c:v>21.0</c:v>
                </c:pt>
                <c:pt idx="9">
                  <c:v>21.6</c:v>
                </c:pt>
                <c:pt idx="10">
                  <c:v>22.5</c:v>
                </c:pt>
                <c:pt idx="11">
                  <c:v>23.8</c:v>
                </c:pt>
                <c:pt idx="12">
                  <c:v>25.0</c:v>
                </c:pt>
                <c:pt idx="13">
                  <c:v>27.0</c:v>
                </c:pt>
                <c:pt idx="14">
                  <c:v>29.0</c:v>
                </c:pt>
                <c:pt idx="15">
                  <c:v>33.0</c:v>
                </c:pt>
                <c:pt idx="16">
                  <c:v>39.0</c:v>
                </c:pt>
                <c:pt idx="17">
                  <c:v>50.0</c:v>
                </c:pt>
                <c:pt idx="18">
                  <c:v>60.0</c:v>
                </c:pt>
                <c:pt idx="19">
                  <c:v>100.0</c:v>
                </c:pt>
                <c:pt idx="20">
                  <c:v>100.0</c:v>
                </c:pt>
                <c:pt idx="21">
                  <c:v>100.0</c:v>
                </c:pt>
                <c:pt idx="22">
                  <c:v>100.0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098330968"/>
        <c:axId val="-2098884360"/>
      </c:scatterChart>
      <c:valAx>
        <c:axId val="-2098330968"/>
        <c:scaling>
          <c:orientation val="minMax"/>
          <c:max val="1.05"/>
          <c:min val="0.1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Injected load (fraction of capacity)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098884360"/>
        <c:crosses val="autoZero"/>
        <c:crossBetween val="midCat"/>
      </c:valAx>
      <c:valAx>
        <c:axId val="-2098884360"/>
        <c:scaling>
          <c:orientation val="minMax"/>
          <c:max val="60.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Latency (cycles)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09833096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162921348314607"/>
          <c:y val="0.878641631334545"/>
          <c:w val="0.661048689138577"/>
          <c:h val="0.091434686048859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8733814523185"/>
          <c:y val="0.0509259259259259"/>
          <c:w val="0.822092519685039"/>
          <c:h val="0.614463764946048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Sheet2!$A$2</c:f>
              <c:strCache>
                <c:ptCount val="1"/>
                <c:pt idx="0">
                  <c:v>baseline</c:v>
                </c:pt>
              </c:strCache>
            </c:strRef>
          </c:tx>
          <c:marker>
            <c:symbol val="none"/>
          </c:marker>
          <c:xVal>
            <c:numRef>
              <c:f>Sheet2!$B$1:$O$1</c:f>
              <c:numCache>
                <c:formatCode>General</c:formatCode>
                <c:ptCount val="14"/>
                <c:pt idx="0">
                  <c:v>0.05</c:v>
                </c:pt>
                <c:pt idx="1">
                  <c:v>0.12</c:v>
                </c:pt>
                <c:pt idx="2">
                  <c:v>0.2</c:v>
                </c:pt>
                <c:pt idx="3">
                  <c:v>0.28</c:v>
                </c:pt>
                <c:pt idx="4">
                  <c:v>0.36</c:v>
                </c:pt>
                <c:pt idx="5">
                  <c:v>0.4</c:v>
                </c:pt>
                <c:pt idx="6">
                  <c:v>0.43</c:v>
                </c:pt>
                <c:pt idx="7">
                  <c:v>0.46</c:v>
                </c:pt>
                <c:pt idx="8">
                  <c:v>0.51</c:v>
                </c:pt>
                <c:pt idx="9">
                  <c:v>0.54</c:v>
                </c:pt>
                <c:pt idx="10">
                  <c:v>0.6</c:v>
                </c:pt>
                <c:pt idx="11">
                  <c:v>0.64</c:v>
                </c:pt>
                <c:pt idx="12">
                  <c:v>0.72</c:v>
                </c:pt>
                <c:pt idx="13">
                  <c:v>0.8</c:v>
                </c:pt>
              </c:numCache>
            </c:numRef>
          </c:xVal>
          <c:yVal>
            <c:numRef>
              <c:f>Sheet2!$B$2:$O$2</c:f>
              <c:numCache>
                <c:formatCode>General</c:formatCode>
                <c:ptCount val="14"/>
                <c:pt idx="0">
                  <c:v>0.375</c:v>
                </c:pt>
                <c:pt idx="1">
                  <c:v>0.9</c:v>
                </c:pt>
                <c:pt idx="2">
                  <c:v>1.5</c:v>
                </c:pt>
                <c:pt idx="3">
                  <c:v>2.1</c:v>
                </c:pt>
                <c:pt idx="4">
                  <c:v>2.7</c:v>
                </c:pt>
                <c:pt idx="5">
                  <c:v>3.0</c:v>
                </c:pt>
                <c:pt idx="6">
                  <c:v>3.225</c:v>
                </c:pt>
                <c:pt idx="7">
                  <c:v>3.45</c:v>
                </c:pt>
                <c:pt idx="8">
                  <c:v>3.825</c:v>
                </c:pt>
                <c:pt idx="9">
                  <c:v>4.05</c:v>
                </c:pt>
                <c:pt idx="10">
                  <c:v>4.5</c:v>
                </c:pt>
                <c:pt idx="11">
                  <c:v>4.649999999999998</c:v>
                </c:pt>
                <c:pt idx="12">
                  <c:v>4.7</c:v>
                </c:pt>
                <c:pt idx="13">
                  <c:v>4.75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Sheet2!$A$3</c:f>
              <c:strCache>
                <c:ptCount val="1"/>
                <c:pt idx="0">
                  <c:v>ideal</c:v>
                </c:pt>
              </c:strCache>
            </c:strRef>
          </c:tx>
          <c:marker>
            <c:symbol val="none"/>
          </c:marker>
          <c:xVal>
            <c:numRef>
              <c:f>Sheet2!$B$1:$O$1</c:f>
              <c:numCache>
                <c:formatCode>General</c:formatCode>
                <c:ptCount val="14"/>
                <c:pt idx="0">
                  <c:v>0.05</c:v>
                </c:pt>
                <c:pt idx="1">
                  <c:v>0.12</c:v>
                </c:pt>
                <c:pt idx="2">
                  <c:v>0.2</c:v>
                </c:pt>
                <c:pt idx="3">
                  <c:v>0.28</c:v>
                </c:pt>
                <c:pt idx="4">
                  <c:v>0.36</c:v>
                </c:pt>
                <c:pt idx="5">
                  <c:v>0.4</c:v>
                </c:pt>
                <c:pt idx="6">
                  <c:v>0.43</c:v>
                </c:pt>
                <c:pt idx="7">
                  <c:v>0.46</c:v>
                </c:pt>
                <c:pt idx="8">
                  <c:v>0.51</c:v>
                </c:pt>
                <c:pt idx="9">
                  <c:v>0.54</c:v>
                </c:pt>
                <c:pt idx="10">
                  <c:v>0.6</c:v>
                </c:pt>
                <c:pt idx="11">
                  <c:v>0.64</c:v>
                </c:pt>
                <c:pt idx="12">
                  <c:v>0.72</c:v>
                </c:pt>
                <c:pt idx="13">
                  <c:v>0.8</c:v>
                </c:pt>
              </c:numCache>
            </c:numRef>
          </c:xVal>
          <c:yVal>
            <c:numRef>
              <c:f>Sheet2!$B$3:$O$3</c:f>
              <c:numCache>
                <c:formatCode>General</c:formatCode>
                <c:ptCount val="14"/>
                <c:pt idx="0">
                  <c:v>0.125</c:v>
                </c:pt>
                <c:pt idx="1">
                  <c:v>0.3</c:v>
                </c:pt>
                <c:pt idx="2">
                  <c:v>0.5</c:v>
                </c:pt>
                <c:pt idx="3">
                  <c:v>0.7</c:v>
                </c:pt>
                <c:pt idx="4">
                  <c:v>0.9</c:v>
                </c:pt>
                <c:pt idx="5">
                  <c:v>1.0</c:v>
                </c:pt>
                <c:pt idx="6">
                  <c:v>1.075</c:v>
                </c:pt>
                <c:pt idx="7">
                  <c:v>1.15</c:v>
                </c:pt>
                <c:pt idx="8">
                  <c:v>1.275</c:v>
                </c:pt>
                <c:pt idx="9">
                  <c:v>1.35</c:v>
                </c:pt>
                <c:pt idx="10">
                  <c:v>1.5</c:v>
                </c:pt>
                <c:pt idx="11">
                  <c:v>1.6</c:v>
                </c:pt>
                <c:pt idx="12">
                  <c:v>1.8</c:v>
                </c:pt>
                <c:pt idx="13">
                  <c:v>2.0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996832056"/>
        <c:axId val="-1996875064"/>
      </c:scatterChart>
      <c:valAx>
        <c:axId val="-1996832056"/>
        <c:scaling>
          <c:orientation val="minMax"/>
          <c:max val="0.8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Injected load (fraction of capacity)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1996875064"/>
        <c:crosses val="autoZero"/>
        <c:crossBetween val="midCat"/>
      </c:valAx>
      <c:valAx>
        <c:axId val="-1996875064"/>
        <c:scaling>
          <c:orientation val="minMax"/>
          <c:max val="6.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Network energy (mJ)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199683205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33125"/>
          <c:y val="0.888505030621172"/>
          <c:w val="0.41875"/>
          <c:h val="0.10724919801691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algn="l" defTabSz="966788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594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594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algn="l" defTabSz="966788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594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latin typeface="Times New Roman" pitchFamily="18" charset="0"/>
              </a:defRPr>
            </a:lvl1pPr>
          </a:lstStyle>
          <a:p>
            <a:fld id="{A39C52C6-47CE-468B-B442-C359AB5693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7388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algn="l" defTabSz="966788">
              <a:defRPr sz="1200"/>
            </a:lvl1pPr>
          </a:lstStyle>
          <a:p>
            <a:endParaRPr lang="en-US" altLang="en-US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 altLang="en-US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9300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algn="l" defTabSz="966788">
              <a:defRPr sz="1200"/>
            </a:lvl1pPr>
          </a:lstStyle>
          <a:p>
            <a:endParaRPr lang="en-US" altLang="en-US"/>
          </a:p>
        </p:txBody>
      </p:sp>
      <p:sp>
        <p:nvSpPr>
          <p:cNvPr id="91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408A7525-1A27-4FED-B55A-EE254E9AA9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60452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D1C728-0E65-4B4A-8A76-D76FBC643F3F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60888"/>
            <a:ext cx="5368925" cy="4319587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A1F90D-1D4F-1340-AFE4-C87AECE024B9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CA662-4C74-6941-96E8-2FC351ADE71A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CA662-4C74-6941-96E8-2FC351ADE71A}" type="slidenum">
              <a:rPr lang="en-US" smtClean="0">
                <a:solidFill>
                  <a:prstClr val="black"/>
                </a:solidFill>
              </a:rPr>
              <a:pPr/>
              <a:t>31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2275" y="228600"/>
            <a:ext cx="2143125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228600"/>
            <a:ext cx="6276975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228600"/>
            <a:ext cx="8458200" cy="6096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19200"/>
            <a:ext cx="8534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  <a:p>
            <a:pPr lvl="4"/>
            <a:endParaRPr lang="en-US" altLang="en-US" dirty="0" smtClean="0"/>
          </a:p>
        </p:txBody>
      </p:sp>
      <p:sp>
        <p:nvSpPr>
          <p:cNvPr id="1037" name="Text Box 13"/>
          <p:cNvSpPr txBox="1">
            <a:spLocks noChangeArrowheads="1"/>
          </p:cNvSpPr>
          <p:nvPr userDrawn="1"/>
        </p:nvSpPr>
        <p:spPr bwMode="auto">
          <a:xfrm>
            <a:off x="8077200" y="6400800"/>
            <a:ext cx="121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336699"/>
                </a:solidFill>
                <a:latin typeface="Comic Sans MS" pitchFamily="66" charset="0"/>
              </a:rPr>
              <a:t>Lecture </a:t>
            </a:r>
            <a:r>
              <a:rPr lang="en-US" sz="1200" b="1" dirty="0" smtClean="0">
                <a:solidFill>
                  <a:srgbClr val="336699"/>
                </a:solidFill>
                <a:latin typeface="Comic Sans MS" pitchFamily="66" charset="0"/>
              </a:rPr>
              <a:t>20 Slide </a:t>
            </a:r>
            <a:fld id="{A08D4D4F-4AD5-49E7-AC6F-A63FCC3C349D}" type="slidenum">
              <a:rPr lang="en-US" altLang="en-US" sz="1200" b="1">
                <a:solidFill>
                  <a:srgbClr val="336699"/>
                </a:solidFill>
                <a:latin typeface="Comic Sans MS" pitchFamily="66" charset="0"/>
              </a:rPr>
              <a:pPr>
                <a:spcBef>
                  <a:spcPct val="50000"/>
                </a:spcBef>
                <a:defRPr/>
              </a:pPr>
              <a:t>‹#›</a:t>
            </a:fld>
            <a:r>
              <a:rPr lang="en-US" sz="1200" b="1" dirty="0">
                <a:solidFill>
                  <a:srgbClr val="336699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1038" name="Text Box 14"/>
          <p:cNvSpPr txBox="1">
            <a:spLocks noChangeArrowheads="1"/>
          </p:cNvSpPr>
          <p:nvPr userDrawn="1"/>
        </p:nvSpPr>
        <p:spPr bwMode="auto">
          <a:xfrm>
            <a:off x="-76200" y="6553200"/>
            <a:ext cx="1219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 smtClean="0">
                <a:solidFill>
                  <a:srgbClr val="336699"/>
                </a:solidFill>
                <a:latin typeface="Comic Sans MS" pitchFamily="66" charset="0"/>
              </a:rPr>
              <a:t>ECE1755</a:t>
            </a:r>
            <a:endParaRPr lang="en-US" sz="1200" b="1" dirty="0">
              <a:solidFill>
                <a:srgbClr val="336699"/>
              </a:solidFill>
              <a:latin typeface="Comic Sans MS" pitchFamily="66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33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3399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3399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3399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3399"/>
          </a:solidFill>
          <a:latin typeface="Comic Sans MS" pitchFamily="66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3399"/>
          </a:solidFill>
          <a:latin typeface="Comic Sans MS" pitchFamily="66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3399"/>
          </a:solidFill>
          <a:latin typeface="Comic Sans MS" pitchFamily="66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3399"/>
          </a:solidFill>
          <a:latin typeface="Comic Sans MS" pitchFamily="66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3399"/>
          </a:solidFill>
          <a:latin typeface="Comic Sans MS" pitchFamily="66" charset="0"/>
        </a:defRPr>
      </a:lvl9pPr>
    </p:titleStyle>
    <p:bodyStyle>
      <a:lvl1pPr marL="190500" indent="-190500" algn="l" rtl="0" eaLnBrk="0" fontAlgn="base" hangingPunct="0">
        <a:lnSpc>
          <a:spcPts val="2400"/>
        </a:lnSpc>
        <a:spcBef>
          <a:spcPts val="1500"/>
        </a:spcBef>
        <a:spcAft>
          <a:spcPct val="0"/>
        </a:spcAft>
        <a:buSzPct val="80000"/>
        <a:buChar char="•"/>
        <a:defRPr sz="26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82625" indent="-344488" algn="l" rtl="0" eaLnBrk="0" fontAlgn="base" hangingPunct="0">
        <a:lnSpc>
          <a:spcPts val="2200"/>
        </a:lnSpc>
        <a:spcBef>
          <a:spcPts val="700"/>
        </a:spcBef>
        <a:spcAft>
          <a:spcPct val="0"/>
        </a:spcAft>
        <a:buClr>
          <a:srgbClr val="003399"/>
        </a:buClr>
        <a:buSzPct val="80000"/>
        <a:buFont typeface="ZapfDingbats" pitchFamily="82" charset="2"/>
        <a:buChar char="r"/>
        <a:defRPr sz="2400">
          <a:solidFill>
            <a:schemeClr val="tx1"/>
          </a:solidFill>
          <a:latin typeface="Calibri" pitchFamily="34" charset="0"/>
        </a:defRPr>
      </a:lvl2pPr>
      <a:lvl3pPr marL="1087438" indent="-290513" algn="l" rtl="0" eaLnBrk="0" fontAlgn="base" hangingPunct="0">
        <a:lnSpc>
          <a:spcPts val="2000"/>
        </a:lnSpc>
        <a:spcBef>
          <a:spcPts val="500"/>
        </a:spcBef>
        <a:spcAft>
          <a:spcPct val="0"/>
        </a:spcAft>
        <a:buClr>
          <a:srgbClr val="003399"/>
        </a:buClr>
        <a:buSzPct val="80000"/>
        <a:buFont typeface="ZapfDingbats" pitchFamily="82" charset="2"/>
        <a:buChar char="m"/>
        <a:defRPr sz="2200">
          <a:solidFill>
            <a:schemeClr val="tx1"/>
          </a:solidFill>
          <a:latin typeface="Calibri" pitchFamily="34" charset="0"/>
        </a:defRPr>
      </a:lvl3pPr>
      <a:lvl4pPr marL="1482725" indent="-280988" algn="l" rtl="0" eaLnBrk="0" fontAlgn="base" hangingPunct="0">
        <a:lnSpc>
          <a:spcPts val="2000"/>
        </a:lnSpc>
        <a:spcBef>
          <a:spcPts val="700"/>
        </a:spcBef>
        <a:spcAft>
          <a:spcPct val="0"/>
        </a:spcAft>
        <a:buClr>
          <a:srgbClr val="003399"/>
        </a:buClr>
        <a:buSzPct val="80000"/>
        <a:buFont typeface="ZapfDingbats" pitchFamily="82" charset="2"/>
        <a:buChar char="q"/>
        <a:defRPr sz="2200">
          <a:solidFill>
            <a:schemeClr val="tx1"/>
          </a:solidFill>
          <a:latin typeface="Calibri" pitchFamily="34" charset="0"/>
        </a:defRPr>
      </a:lvl4pPr>
      <a:lvl5pPr marL="1944688" indent="-290513" algn="l" rtl="0" eaLnBrk="0" fontAlgn="base" hangingPunct="0">
        <a:lnSpc>
          <a:spcPct val="50000"/>
        </a:lnSpc>
        <a:spcBef>
          <a:spcPct val="50000"/>
        </a:spcBef>
        <a:spcAft>
          <a:spcPct val="0"/>
        </a:spcAft>
        <a:buClr>
          <a:srgbClr val="003399"/>
        </a:buClr>
        <a:buSzPct val="80000"/>
        <a:buFont typeface="ZapfDingbats" pitchFamily="82" charset="2"/>
        <a:buChar char="q"/>
        <a:defRPr sz="2200">
          <a:solidFill>
            <a:schemeClr val="tx1"/>
          </a:solidFill>
          <a:latin typeface="Calibri" pitchFamily="34" charset="0"/>
        </a:defRPr>
      </a:lvl5pPr>
      <a:lvl6pPr marL="2401888" indent="-290513" algn="l" rtl="0" eaLnBrk="0" fontAlgn="base" hangingPunct="0">
        <a:lnSpc>
          <a:spcPct val="50000"/>
        </a:lnSpc>
        <a:spcBef>
          <a:spcPct val="50000"/>
        </a:spcBef>
        <a:spcAft>
          <a:spcPct val="0"/>
        </a:spcAft>
        <a:buClr>
          <a:srgbClr val="003399"/>
        </a:buClr>
        <a:buSzPct val="80000"/>
        <a:buFont typeface="ZapfDingbats" pitchFamily="82" charset="2"/>
        <a:buChar char="q"/>
        <a:defRPr sz="2200">
          <a:solidFill>
            <a:schemeClr val="tx1"/>
          </a:solidFill>
          <a:latin typeface="+mn-lt"/>
        </a:defRPr>
      </a:lvl6pPr>
      <a:lvl7pPr marL="2859088" indent="-290513" algn="l" rtl="0" eaLnBrk="0" fontAlgn="base" hangingPunct="0">
        <a:lnSpc>
          <a:spcPct val="50000"/>
        </a:lnSpc>
        <a:spcBef>
          <a:spcPct val="50000"/>
        </a:spcBef>
        <a:spcAft>
          <a:spcPct val="0"/>
        </a:spcAft>
        <a:buClr>
          <a:srgbClr val="003399"/>
        </a:buClr>
        <a:buSzPct val="80000"/>
        <a:buFont typeface="ZapfDingbats" pitchFamily="82" charset="2"/>
        <a:buChar char="q"/>
        <a:defRPr sz="2200">
          <a:solidFill>
            <a:schemeClr val="tx1"/>
          </a:solidFill>
          <a:latin typeface="+mn-lt"/>
        </a:defRPr>
      </a:lvl7pPr>
      <a:lvl8pPr marL="3316288" indent="-290513" algn="l" rtl="0" eaLnBrk="0" fontAlgn="base" hangingPunct="0">
        <a:lnSpc>
          <a:spcPct val="50000"/>
        </a:lnSpc>
        <a:spcBef>
          <a:spcPct val="50000"/>
        </a:spcBef>
        <a:spcAft>
          <a:spcPct val="0"/>
        </a:spcAft>
        <a:buClr>
          <a:srgbClr val="003399"/>
        </a:buClr>
        <a:buSzPct val="80000"/>
        <a:buFont typeface="ZapfDingbats" pitchFamily="82" charset="2"/>
        <a:buChar char="q"/>
        <a:defRPr sz="2200">
          <a:solidFill>
            <a:schemeClr val="tx1"/>
          </a:solidFill>
          <a:latin typeface="+mn-lt"/>
        </a:defRPr>
      </a:lvl8pPr>
      <a:lvl9pPr marL="3773488" indent="-290513" algn="l" rtl="0" eaLnBrk="0" fontAlgn="base" hangingPunct="0">
        <a:lnSpc>
          <a:spcPct val="50000"/>
        </a:lnSpc>
        <a:spcBef>
          <a:spcPct val="50000"/>
        </a:spcBef>
        <a:spcAft>
          <a:spcPct val="0"/>
        </a:spcAft>
        <a:buClr>
          <a:srgbClr val="003399"/>
        </a:buClr>
        <a:buSzPct val="80000"/>
        <a:buFont typeface="ZapfDingbats" pitchFamily="82" charset="2"/>
        <a:buChar char="q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3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4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5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6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219200"/>
            <a:ext cx="6629400" cy="4876800"/>
          </a:xfrm>
          <a:noFill/>
        </p:spPr>
        <p:txBody>
          <a:bodyPr lIns="90487" tIns="44450" rIns="90487" bIns="44450"/>
          <a:lstStyle/>
          <a:p>
            <a:pPr marL="42863" indent="7938">
              <a:lnSpc>
                <a:spcPct val="90000"/>
              </a:lnSpc>
              <a:buFontTx/>
              <a:buNone/>
            </a:pPr>
            <a:r>
              <a:rPr lang="en-US" sz="4000" dirty="0" smtClean="0">
                <a:solidFill>
                  <a:srgbClr val="CF0E30"/>
                </a:solidFill>
                <a:latin typeface="Calibri" pitchFamily="34" charset="0"/>
              </a:rPr>
              <a:t>ECE 1755</a:t>
            </a:r>
          </a:p>
          <a:p>
            <a:pPr marL="42863" indent="7938">
              <a:lnSpc>
                <a:spcPct val="90000"/>
              </a:lnSpc>
              <a:buFontTx/>
              <a:buNone/>
            </a:pPr>
            <a:r>
              <a:rPr lang="en-US" sz="4000" dirty="0" smtClean="0">
                <a:solidFill>
                  <a:srgbClr val="CF0E30"/>
                </a:solidFill>
                <a:latin typeface="Calibri" pitchFamily="34" charset="0"/>
              </a:rPr>
              <a:t>Lecture </a:t>
            </a:r>
            <a:r>
              <a:rPr lang="en-US" sz="4000" dirty="0" smtClean="0">
                <a:solidFill>
                  <a:srgbClr val="CF0E30"/>
                </a:solidFill>
              </a:rPr>
              <a:t>20</a:t>
            </a:r>
            <a:endParaRPr lang="en-US" sz="4000" dirty="0" smtClean="0">
              <a:solidFill>
                <a:srgbClr val="CF0E30"/>
              </a:solidFill>
              <a:latin typeface="Calibri" pitchFamily="34" charset="0"/>
            </a:endParaRPr>
          </a:p>
          <a:p>
            <a:pPr marL="42863" indent="7938">
              <a:lnSpc>
                <a:spcPct val="90000"/>
              </a:lnSpc>
              <a:buFontTx/>
              <a:buNone/>
            </a:pPr>
            <a:r>
              <a:rPr lang="en-US" sz="4000" dirty="0" smtClean="0">
                <a:solidFill>
                  <a:srgbClr val="CF0E30"/>
                </a:solidFill>
                <a:latin typeface="Calibri" pitchFamily="34" charset="0"/>
              </a:rPr>
              <a:t>Interconnects:</a:t>
            </a:r>
            <a:br>
              <a:rPr lang="en-US" sz="4000" dirty="0" smtClean="0">
                <a:solidFill>
                  <a:srgbClr val="CF0E30"/>
                </a:solidFill>
                <a:latin typeface="Calibri" pitchFamily="34" charset="0"/>
              </a:rPr>
            </a:br>
            <a:r>
              <a:rPr lang="en-US" sz="3000" dirty="0" smtClean="0">
                <a:solidFill>
                  <a:srgbClr val="CF0E30"/>
                </a:solidFill>
              </a:rPr>
              <a:t>Router Microarchitecture</a:t>
            </a:r>
          </a:p>
          <a:p>
            <a:pPr marL="42863" indent="7938">
              <a:lnSpc>
                <a:spcPct val="90000"/>
              </a:lnSpc>
              <a:buFontTx/>
              <a:buNone/>
            </a:pPr>
            <a:r>
              <a:rPr lang="en-US" sz="2200" b="1" dirty="0" smtClean="0">
                <a:solidFill>
                  <a:srgbClr val="CF0E30"/>
                </a:solidFill>
                <a:latin typeface="Calibri" pitchFamily="34" charset="0"/>
              </a:rPr>
              <a:t>Winter 2018</a:t>
            </a:r>
          </a:p>
          <a:p>
            <a:pPr marL="42863" indent="7938">
              <a:lnSpc>
                <a:spcPct val="90000"/>
              </a:lnSpc>
              <a:buFontTx/>
              <a:buNone/>
            </a:pPr>
            <a:r>
              <a:rPr lang="en-US" sz="2200" b="1" dirty="0" smtClean="0">
                <a:solidFill>
                  <a:srgbClr val="CF0E30"/>
                </a:solidFill>
                <a:latin typeface="Calibri" pitchFamily="34" charset="0"/>
              </a:rPr>
              <a:t>Prof. </a:t>
            </a:r>
            <a:r>
              <a:rPr lang="en-US" sz="2200" b="1" dirty="0" smtClean="0">
                <a:solidFill>
                  <a:srgbClr val="CF0E30"/>
                </a:solidFill>
              </a:rPr>
              <a:t>Natalie Enright Jerger</a:t>
            </a:r>
            <a:endParaRPr lang="en-US" sz="2200" b="1" dirty="0" smtClean="0">
              <a:solidFill>
                <a:srgbClr val="CF0E30"/>
              </a:solidFill>
              <a:latin typeface="Calibri" pitchFamily="34" charset="0"/>
            </a:endParaRPr>
          </a:p>
          <a:p>
            <a:pPr marL="42863" indent="7938">
              <a:lnSpc>
                <a:spcPct val="90000"/>
              </a:lnSpc>
              <a:buFontTx/>
              <a:buNone/>
            </a:pPr>
            <a:endParaRPr lang="en-US" sz="2200" b="1" dirty="0" smtClean="0">
              <a:solidFill>
                <a:srgbClr val="CF0E3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876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Pipeline Optimizations: </a:t>
            </a:r>
            <a:r>
              <a:rPr lang="en-US" sz="3600" dirty="0" err="1" smtClean="0"/>
              <a:t>Lookahead</a:t>
            </a:r>
            <a:r>
              <a:rPr lang="en-US" sz="3600" dirty="0" smtClean="0"/>
              <a:t> Routing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7638"/>
            <a:ext cx="8763000" cy="4938712"/>
          </a:xfrm>
        </p:spPr>
        <p:txBody>
          <a:bodyPr>
            <a:normAutofit/>
          </a:bodyPr>
          <a:lstStyle/>
          <a:p>
            <a:r>
              <a:rPr lang="en-US" dirty="0" smtClean="0"/>
              <a:t>At current router perform routing computation for next router</a:t>
            </a:r>
          </a:p>
          <a:p>
            <a:pPr lvl="1"/>
            <a:r>
              <a:rPr lang="en-US" dirty="0" smtClean="0"/>
              <a:t>Overlap with Buffer Write (BW)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Precomputing</a:t>
            </a:r>
            <a:r>
              <a:rPr lang="en-US" dirty="0" smtClean="0"/>
              <a:t> route allows flits to compete for VCs immediately after BW</a:t>
            </a:r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981200" y="2362200"/>
            <a:ext cx="914400" cy="7620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BW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RC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895600" y="2362200"/>
            <a:ext cx="914400" cy="7620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VA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10000" y="2362200"/>
            <a:ext cx="914400" cy="7620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SA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724400" y="2362200"/>
            <a:ext cx="914400" cy="7620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ST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638800" y="2362200"/>
            <a:ext cx="914400" cy="7620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LT</a:t>
            </a:r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14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13"/>
            <a:ext cx="8229600" cy="1143000"/>
          </a:xfrm>
        </p:spPr>
        <p:txBody>
          <a:bodyPr/>
          <a:lstStyle/>
          <a:p>
            <a:r>
              <a:rPr lang="en-US" dirty="0" smtClean="0"/>
              <a:t>Pipeline Optimizations: Speculation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79513"/>
            <a:ext cx="8839200" cy="5297487"/>
          </a:xfrm>
        </p:spPr>
        <p:txBody>
          <a:bodyPr>
            <a:normAutofit/>
          </a:bodyPr>
          <a:lstStyle/>
          <a:p>
            <a:r>
              <a:rPr lang="en-US" dirty="0" smtClean="0"/>
              <a:t>Assume that Virtual Channel Allocation stage will be successful</a:t>
            </a:r>
          </a:p>
          <a:p>
            <a:pPr lvl="1"/>
            <a:r>
              <a:rPr lang="en-US" dirty="0" smtClean="0"/>
              <a:t>Valid under low to moderate loads</a:t>
            </a:r>
          </a:p>
          <a:p>
            <a:r>
              <a:rPr lang="en-US" dirty="0" smtClean="0"/>
              <a:t>Entire VA and SA in parallel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If VA unsuccessful (no virtual channel returned)</a:t>
            </a:r>
          </a:p>
          <a:p>
            <a:pPr lvl="1"/>
            <a:r>
              <a:rPr lang="en-US" dirty="0" smtClean="0"/>
              <a:t>Must repeat VA/SA in next cycle</a:t>
            </a:r>
          </a:p>
          <a:p>
            <a:r>
              <a:rPr lang="en-US" dirty="0" smtClean="0"/>
              <a:t>Prioritize non-speculative requests</a:t>
            </a:r>
          </a:p>
        </p:txBody>
      </p:sp>
      <p:sp>
        <p:nvSpPr>
          <p:cNvPr id="4" name="Rectangle 3"/>
          <p:cNvSpPr/>
          <p:nvPr/>
        </p:nvSpPr>
        <p:spPr>
          <a:xfrm>
            <a:off x="2362200" y="2667000"/>
            <a:ext cx="914400" cy="7620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BW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RC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76600" y="2667000"/>
            <a:ext cx="914400" cy="7620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VA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SA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91000" y="2667000"/>
            <a:ext cx="914400" cy="7620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ST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105400" y="2667000"/>
            <a:ext cx="914400" cy="7620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LT</a:t>
            </a:r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797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Pipeline</a:t>
            </a:r>
            <a:r>
              <a:rPr lang="en-US" baseline="0" dirty="0" smtClean="0"/>
              <a:t> Optimizations</a:t>
            </a:r>
            <a:r>
              <a:rPr lang="en-US" dirty="0" smtClean="0"/>
              <a:t>: Bypassing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</a:t>
            </a:r>
            <a:r>
              <a:rPr lang="en-US" dirty="0" smtClean="0"/>
              <a:t>hen no flits in input buffer</a:t>
            </a:r>
          </a:p>
          <a:p>
            <a:pPr lvl="1"/>
            <a:r>
              <a:rPr lang="en-US" dirty="0" smtClean="0"/>
              <a:t>Speculatively enter ST</a:t>
            </a:r>
          </a:p>
          <a:p>
            <a:pPr lvl="1"/>
            <a:r>
              <a:rPr lang="en-US" dirty="0" smtClean="0"/>
              <a:t>On port conflict, speculation aborted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 the first stage, a free VC is allocated, next routing is performed and the crossbar is setup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62200" y="2514600"/>
            <a:ext cx="914400" cy="9144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VA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RC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Setup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76600" y="2514600"/>
            <a:ext cx="914400" cy="9144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ST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91000" y="2514600"/>
            <a:ext cx="914400" cy="9144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LT</a:t>
            </a:r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605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5" name="Straight Connector 104"/>
          <p:cNvCxnSpPr/>
          <p:nvPr/>
        </p:nvCxnSpPr>
        <p:spPr>
          <a:xfrm rot="5400000">
            <a:off x="4761706" y="3694906"/>
            <a:ext cx="3276600" cy="1588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4114800" y="3276600"/>
            <a:ext cx="2895600" cy="4765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Pipeline Bypassing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867400"/>
            <a:ext cx="8229600" cy="411163"/>
          </a:xfrm>
        </p:spPr>
        <p:txBody>
          <a:bodyPr>
            <a:normAutofit/>
          </a:bodyPr>
          <a:lstStyle/>
          <a:p>
            <a:r>
              <a:rPr lang="en-US" dirty="0" smtClean="0"/>
              <a:t>No buffered flits when A arrives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114006" y="2057399"/>
            <a:ext cx="2895600" cy="3177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114006" y="2662235"/>
            <a:ext cx="2895600" cy="4765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114006" y="3881435"/>
            <a:ext cx="2895600" cy="4765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114006" y="4495800"/>
            <a:ext cx="2895600" cy="1588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2933303" y="3695303"/>
            <a:ext cx="3275806" cy="1588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3541712" y="3694906"/>
            <a:ext cx="3276600" cy="1588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4151312" y="3694906"/>
            <a:ext cx="3276600" cy="1588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6200000" flipH="1">
            <a:off x="4761705" y="3695700"/>
            <a:ext cx="3276602" cy="2"/>
          </a:xfrm>
          <a:prstGeom prst="line">
            <a:avLst/>
          </a:prstGeom>
          <a:ln w="76200">
            <a:solidFill>
              <a:schemeClr val="tx1"/>
            </a:solidFill>
            <a:tailEnd type="triangl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5371306" y="3695700"/>
            <a:ext cx="3276600" cy="1588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504406" y="2057399"/>
            <a:ext cx="533400" cy="4765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504406" y="2662235"/>
            <a:ext cx="533400" cy="4765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504406" y="3271835"/>
            <a:ext cx="533400" cy="4765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504406" y="3881435"/>
            <a:ext cx="533400" cy="4765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504406" y="4491035"/>
            <a:ext cx="533400" cy="4765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820194" y="1828800"/>
            <a:ext cx="761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alibri"/>
              </a:rPr>
              <a:t>Inject</a:t>
            </a:r>
            <a:endParaRPr lang="en-US" sz="1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01194" y="2373868"/>
            <a:ext cx="380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alibri"/>
              </a:rPr>
              <a:t>N</a:t>
            </a:r>
            <a:endParaRPr lang="en-US" sz="1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200400" y="3059668"/>
            <a:ext cx="380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200400" y="3593068"/>
            <a:ext cx="380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200400" y="4202668"/>
            <a:ext cx="380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W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191000" y="5345668"/>
            <a:ext cx="761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E</a:t>
            </a:r>
            <a:r>
              <a:rPr lang="en-US" sz="1800" dirty="0" smtClean="0">
                <a:solidFill>
                  <a:prstClr val="black"/>
                </a:solidFill>
                <a:latin typeface="Calibri"/>
              </a:rPr>
              <a:t>ject</a:t>
            </a:r>
            <a:endParaRPr lang="en-US" sz="1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029994" y="5341203"/>
            <a:ext cx="380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alibri"/>
              </a:rPr>
              <a:t>N</a:t>
            </a:r>
            <a:endParaRPr lang="en-US" sz="1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639594" y="5341203"/>
            <a:ext cx="380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249194" y="5341203"/>
            <a:ext cx="685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782594" y="5678269"/>
            <a:ext cx="380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W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1677194" y="3046412"/>
            <a:ext cx="838200" cy="300035"/>
            <a:chOff x="1066800" y="2138365"/>
            <a:chExt cx="838200" cy="300035"/>
          </a:xfrm>
        </p:grpSpPr>
        <p:sp>
          <p:nvSpPr>
            <p:cNvPr id="30" name="Rectangle 29"/>
            <p:cNvSpPr/>
            <p:nvPr/>
          </p:nvSpPr>
          <p:spPr>
            <a:xfrm>
              <a:off x="1676400" y="2138365"/>
              <a:ext cx="228600" cy="3000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1447800" y="2138365"/>
              <a:ext cx="228600" cy="3000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219200" y="2138365"/>
              <a:ext cx="228600" cy="3000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</a:endParaRPr>
            </a:p>
          </p:txBody>
        </p:sp>
        <p:cxnSp>
          <p:nvCxnSpPr>
            <p:cNvPr id="33" name="Straight Connector 32"/>
            <p:cNvCxnSpPr/>
            <p:nvPr/>
          </p:nvCxnSpPr>
          <p:spPr>
            <a:xfrm rot="10800000">
              <a:off x="1066800" y="2138365"/>
              <a:ext cx="152400" cy="1588"/>
            </a:xfrm>
            <a:prstGeom prst="line">
              <a:avLst/>
            </a:prstGeom>
            <a:ln w="952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0800000">
              <a:off x="1066801" y="2436812"/>
              <a:ext cx="152400" cy="1588"/>
            </a:xfrm>
            <a:prstGeom prst="line">
              <a:avLst/>
            </a:prstGeom>
            <a:ln w="952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1677194" y="2443165"/>
            <a:ext cx="838200" cy="300035"/>
            <a:chOff x="1066800" y="2138365"/>
            <a:chExt cx="838200" cy="300035"/>
          </a:xfrm>
        </p:grpSpPr>
        <p:sp>
          <p:nvSpPr>
            <p:cNvPr id="36" name="Rectangle 35"/>
            <p:cNvSpPr/>
            <p:nvPr/>
          </p:nvSpPr>
          <p:spPr>
            <a:xfrm>
              <a:off x="1676400" y="2138365"/>
              <a:ext cx="228600" cy="3000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447800" y="2138365"/>
              <a:ext cx="228600" cy="3000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219200" y="2138365"/>
              <a:ext cx="228600" cy="3000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</a:endParaRPr>
            </a:p>
          </p:txBody>
        </p:sp>
        <p:cxnSp>
          <p:nvCxnSpPr>
            <p:cNvPr id="39" name="Straight Connector 38"/>
            <p:cNvCxnSpPr/>
            <p:nvPr/>
          </p:nvCxnSpPr>
          <p:spPr>
            <a:xfrm rot="10800000">
              <a:off x="1066800" y="2138365"/>
              <a:ext cx="152400" cy="1588"/>
            </a:xfrm>
            <a:prstGeom prst="line">
              <a:avLst/>
            </a:prstGeom>
            <a:ln w="952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0800000">
              <a:off x="1066801" y="2436812"/>
              <a:ext cx="152400" cy="1588"/>
            </a:xfrm>
            <a:prstGeom prst="line">
              <a:avLst/>
            </a:prstGeom>
            <a:ln w="952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1677194" y="3586165"/>
            <a:ext cx="838200" cy="300035"/>
            <a:chOff x="1066800" y="2138365"/>
            <a:chExt cx="838200" cy="300035"/>
          </a:xfrm>
        </p:grpSpPr>
        <p:sp>
          <p:nvSpPr>
            <p:cNvPr id="42" name="Rectangle 41"/>
            <p:cNvSpPr/>
            <p:nvPr/>
          </p:nvSpPr>
          <p:spPr>
            <a:xfrm>
              <a:off x="1676400" y="2138365"/>
              <a:ext cx="228600" cy="3000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1447800" y="2138365"/>
              <a:ext cx="228600" cy="3000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219200" y="2138365"/>
              <a:ext cx="228600" cy="3000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</a:endParaRPr>
            </a:p>
          </p:txBody>
        </p:sp>
        <p:cxnSp>
          <p:nvCxnSpPr>
            <p:cNvPr id="45" name="Straight Connector 44"/>
            <p:cNvCxnSpPr/>
            <p:nvPr/>
          </p:nvCxnSpPr>
          <p:spPr>
            <a:xfrm rot="10800000">
              <a:off x="1066800" y="2138365"/>
              <a:ext cx="152400" cy="1588"/>
            </a:xfrm>
            <a:prstGeom prst="line">
              <a:avLst/>
            </a:prstGeom>
            <a:ln w="952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0800000">
              <a:off x="1066801" y="2436812"/>
              <a:ext cx="152400" cy="1588"/>
            </a:xfrm>
            <a:prstGeom prst="line">
              <a:avLst/>
            </a:prstGeom>
            <a:ln w="952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1677194" y="4195765"/>
            <a:ext cx="838200" cy="300035"/>
            <a:chOff x="1066800" y="2138365"/>
            <a:chExt cx="838200" cy="300035"/>
          </a:xfrm>
        </p:grpSpPr>
        <p:sp>
          <p:nvSpPr>
            <p:cNvPr id="48" name="Rectangle 47"/>
            <p:cNvSpPr/>
            <p:nvPr/>
          </p:nvSpPr>
          <p:spPr>
            <a:xfrm>
              <a:off x="1676400" y="2138365"/>
              <a:ext cx="228600" cy="3000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1447800" y="2138365"/>
              <a:ext cx="228600" cy="3000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219200" y="2138365"/>
              <a:ext cx="228600" cy="3000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</a:endParaRPr>
            </a:p>
          </p:txBody>
        </p:sp>
        <p:cxnSp>
          <p:nvCxnSpPr>
            <p:cNvPr id="51" name="Straight Connector 50"/>
            <p:cNvCxnSpPr/>
            <p:nvPr/>
          </p:nvCxnSpPr>
          <p:spPr>
            <a:xfrm rot="10800000">
              <a:off x="1066800" y="2138365"/>
              <a:ext cx="152400" cy="1588"/>
            </a:xfrm>
            <a:prstGeom prst="line">
              <a:avLst/>
            </a:prstGeom>
            <a:ln w="952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10800000">
              <a:off x="1066801" y="2436812"/>
              <a:ext cx="152400" cy="1588"/>
            </a:xfrm>
            <a:prstGeom prst="line">
              <a:avLst/>
            </a:prstGeom>
            <a:ln w="952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/>
          <p:cNvGrpSpPr/>
          <p:nvPr/>
        </p:nvGrpSpPr>
        <p:grpSpPr>
          <a:xfrm>
            <a:off x="1677194" y="1909765"/>
            <a:ext cx="838200" cy="300035"/>
            <a:chOff x="1066800" y="2138365"/>
            <a:chExt cx="838200" cy="300035"/>
          </a:xfrm>
        </p:grpSpPr>
        <p:sp>
          <p:nvSpPr>
            <p:cNvPr id="54" name="Rectangle 53"/>
            <p:cNvSpPr/>
            <p:nvPr/>
          </p:nvSpPr>
          <p:spPr>
            <a:xfrm>
              <a:off x="1676400" y="2138365"/>
              <a:ext cx="228600" cy="3000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1447800" y="2138365"/>
              <a:ext cx="228600" cy="3000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219200" y="2138365"/>
              <a:ext cx="228600" cy="3000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</a:endParaRPr>
            </a:p>
          </p:txBody>
        </p:sp>
        <p:cxnSp>
          <p:nvCxnSpPr>
            <p:cNvPr id="57" name="Straight Connector 56"/>
            <p:cNvCxnSpPr/>
            <p:nvPr/>
          </p:nvCxnSpPr>
          <p:spPr>
            <a:xfrm rot="10800000">
              <a:off x="1066800" y="2138365"/>
              <a:ext cx="152400" cy="1588"/>
            </a:xfrm>
            <a:prstGeom prst="line">
              <a:avLst/>
            </a:prstGeom>
            <a:ln w="952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10800000">
              <a:off x="1066801" y="2436812"/>
              <a:ext cx="152400" cy="1588"/>
            </a:xfrm>
            <a:prstGeom prst="line">
              <a:avLst/>
            </a:prstGeom>
            <a:ln w="952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/>
          <p:cNvGrpSpPr/>
          <p:nvPr/>
        </p:nvGrpSpPr>
        <p:grpSpPr>
          <a:xfrm>
            <a:off x="1143794" y="3200400"/>
            <a:ext cx="1752600" cy="228600"/>
            <a:chOff x="228600" y="2209800"/>
            <a:chExt cx="1752600" cy="228600"/>
          </a:xfrm>
        </p:grpSpPr>
        <p:cxnSp>
          <p:nvCxnSpPr>
            <p:cNvPr id="60" name="Straight Connector 59"/>
            <p:cNvCxnSpPr/>
            <p:nvPr/>
          </p:nvCxnSpPr>
          <p:spPr>
            <a:xfrm rot="16200000" flipV="1">
              <a:off x="1720333" y="2328345"/>
              <a:ext cx="216932" cy="1"/>
            </a:xfrm>
            <a:prstGeom prst="line">
              <a:avLst/>
            </a:prstGeom>
            <a:ln cap="rnd">
              <a:solidFill>
                <a:schemeClr val="tx1"/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1" name="Group 225"/>
            <p:cNvGrpSpPr/>
            <p:nvPr/>
          </p:nvGrpSpPr>
          <p:grpSpPr>
            <a:xfrm>
              <a:off x="228600" y="2209800"/>
              <a:ext cx="1752600" cy="228600"/>
              <a:chOff x="228600" y="2209800"/>
              <a:chExt cx="1752600" cy="228600"/>
            </a:xfrm>
          </p:grpSpPr>
          <p:cxnSp>
            <p:nvCxnSpPr>
              <p:cNvPr id="62" name="Straight Arrow Connector 61"/>
              <p:cNvCxnSpPr/>
              <p:nvPr/>
            </p:nvCxnSpPr>
            <p:spPr>
              <a:xfrm>
                <a:off x="228600" y="2209800"/>
                <a:ext cx="533401" cy="1588"/>
              </a:xfrm>
              <a:prstGeom prst="straightConnector1">
                <a:avLst/>
              </a:prstGeom>
              <a:ln w="9525" cap="rnd">
                <a:solidFill>
                  <a:schemeClr val="tx1"/>
                </a:solidFill>
                <a:prstDash val="sysDot"/>
                <a:round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16200000" flipV="1">
                <a:off x="271741" y="2328345"/>
                <a:ext cx="216932" cy="1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10800000">
                <a:off x="380206" y="2436812"/>
                <a:ext cx="1448594" cy="1588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Arrow Connector 64"/>
              <p:cNvCxnSpPr/>
              <p:nvPr/>
            </p:nvCxnSpPr>
            <p:spPr>
              <a:xfrm>
                <a:off x="1600200" y="2209800"/>
                <a:ext cx="381000" cy="1588"/>
              </a:xfrm>
              <a:prstGeom prst="straightConnector1">
                <a:avLst/>
              </a:prstGeom>
              <a:ln w="9525" cap="rnd">
                <a:solidFill>
                  <a:schemeClr val="tx1"/>
                </a:solidFill>
                <a:prstDash val="sysDot"/>
                <a:round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6" name="Group 65"/>
          <p:cNvGrpSpPr/>
          <p:nvPr/>
        </p:nvGrpSpPr>
        <p:grpSpPr>
          <a:xfrm>
            <a:off x="1143794" y="2590800"/>
            <a:ext cx="1752600" cy="228600"/>
            <a:chOff x="228600" y="2209800"/>
            <a:chExt cx="1752600" cy="228600"/>
          </a:xfrm>
        </p:grpSpPr>
        <p:cxnSp>
          <p:nvCxnSpPr>
            <p:cNvPr id="67" name="Straight Connector 66"/>
            <p:cNvCxnSpPr/>
            <p:nvPr/>
          </p:nvCxnSpPr>
          <p:spPr>
            <a:xfrm rot="16200000" flipV="1">
              <a:off x="1720333" y="2328345"/>
              <a:ext cx="216932" cy="1"/>
            </a:xfrm>
            <a:prstGeom prst="line">
              <a:avLst/>
            </a:prstGeom>
            <a:ln cap="rnd">
              <a:solidFill>
                <a:schemeClr val="tx1"/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8" name="Group 225"/>
            <p:cNvGrpSpPr/>
            <p:nvPr/>
          </p:nvGrpSpPr>
          <p:grpSpPr>
            <a:xfrm>
              <a:off x="228600" y="2209800"/>
              <a:ext cx="1752600" cy="228600"/>
              <a:chOff x="228600" y="2209800"/>
              <a:chExt cx="1752600" cy="228600"/>
            </a:xfrm>
          </p:grpSpPr>
          <p:cxnSp>
            <p:nvCxnSpPr>
              <p:cNvPr id="69" name="Straight Arrow Connector 68"/>
              <p:cNvCxnSpPr/>
              <p:nvPr/>
            </p:nvCxnSpPr>
            <p:spPr>
              <a:xfrm>
                <a:off x="228600" y="2209800"/>
                <a:ext cx="533401" cy="1588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round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16200000" flipV="1">
                <a:off x="271741" y="2328345"/>
                <a:ext cx="216932" cy="1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10800000">
                <a:off x="380206" y="2436812"/>
                <a:ext cx="1448594" cy="1588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Arrow Connector 71"/>
              <p:cNvCxnSpPr/>
              <p:nvPr/>
            </p:nvCxnSpPr>
            <p:spPr>
              <a:xfrm>
                <a:off x="1600200" y="2209800"/>
                <a:ext cx="381000" cy="1588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round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3" name="Group 72"/>
          <p:cNvGrpSpPr/>
          <p:nvPr/>
        </p:nvGrpSpPr>
        <p:grpSpPr>
          <a:xfrm>
            <a:off x="1143794" y="2057400"/>
            <a:ext cx="1752600" cy="228600"/>
            <a:chOff x="228600" y="2209800"/>
            <a:chExt cx="1752600" cy="228600"/>
          </a:xfrm>
        </p:grpSpPr>
        <p:cxnSp>
          <p:nvCxnSpPr>
            <p:cNvPr id="74" name="Straight Connector 73"/>
            <p:cNvCxnSpPr/>
            <p:nvPr/>
          </p:nvCxnSpPr>
          <p:spPr>
            <a:xfrm rot="16200000" flipV="1">
              <a:off x="1720333" y="2328345"/>
              <a:ext cx="216932" cy="1"/>
            </a:xfrm>
            <a:prstGeom prst="line">
              <a:avLst/>
            </a:prstGeom>
            <a:ln cap="rnd">
              <a:solidFill>
                <a:schemeClr val="tx1"/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5" name="Group 225"/>
            <p:cNvGrpSpPr/>
            <p:nvPr/>
          </p:nvGrpSpPr>
          <p:grpSpPr>
            <a:xfrm>
              <a:off x="228600" y="2209800"/>
              <a:ext cx="1752600" cy="228600"/>
              <a:chOff x="228600" y="2209800"/>
              <a:chExt cx="1752600" cy="228600"/>
            </a:xfrm>
          </p:grpSpPr>
          <p:cxnSp>
            <p:nvCxnSpPr>
              <p:cNvPr id="76" name="Straight Arrow Connector 75"/>
              <p:cNvCxnSpPr/>
              <p:nvPr/>
            </p:nvCxnSpPr>
            <p:spPr>
              <a:xfrm>
                <a:off x="228600" y="2209800"/>
                <a:ext cx="533401" cy="1588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round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rot="16200000" flipV="1">
                <a:off x="271741" y="2328345"/>
                <a:ext cx="216932" cy="1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 rot="10800000">
                <a:off x="380206" y="2436812"/>
                <a:ext cx="1448594" cy="1588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Arrow Connector 78"/>
              <p:cNvCxnSpPr/>
              <p:nvPr/>
            </p:nvCxnSpPr>
            <p:spPr>
              <a:xfrm>
                <a:off x="1600200" y="2209800"/>
                <a:ext cx="381000" cy="1588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round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0" name="Group 79"/>
          <p:cNvGrpSpPr/>
          <p:nvPr/>
        </p:nvGrpSpPr>
        <p:grpSpPr>
          <a:xfrm>
            <a:off x="1143000" y="3733800"/>
            <a:ext cx="1752600" cy="228600"/>
            <a:chOff x="228600" y="2209800"/>
            <a:chExt cx="1752600" cy="228600"/>
          </a:xfrm>
        </p:grpSpPr>
        <p:cxnSp>
          <p:nvCxnSpPr>
            <p:cNvPr id="81" name="Straight Connector 80"/>
            <p:cNvCxnSpPr/>
            <p:nvPr/>
          </p:nvCxnSpPr>
          <p:spPr>
            <a:xfrm rot="16200000" flipV="1">
              <a:off x="1720333" y="2328345"/>
              <a:ext cx="216932" cy="1"/>
            </a:xfrm>
            <a:prstGeom prst="line">
              <a:avLst/>
            </a:prstGeom>
            <a:ln cap="rnd">
              <a:solidFill>
                <a:schemeClr val="tx1"/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2" name="Group 225"/>
            <p:cNvGrpSpPr/>
            <p:nvPr/>
          </p:nvGrpSpPr>
          <p:grpSpPr>
            <a:xfrm>
              <a:off x="228600" y="2209800"/>
              <a:ext cx="1752600" cy="228600"/>
              <a:chOff x="228600" y="2209800"/>
              <a:chExt cx="1752600" cy="228600"/>
            </a:xfrm>
          </p:grpSpPr>
          <p:cxnSp>
            <p:nvCxnSpPr>
              <p:cNvPr id="83" name="Straight Arrow Connector 82"/>
              <p:cNvCxnSpPr/>
              <p:nvPr/>
            </p:nvCxnSpPr>
            <p:spPr>
              <a:xfrm>
                <a:off x="228600" y="2209800"/>
                <a:ext cx="533401" cy="1588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round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rot="16200000" flipV="1">
                <a:off x="271741" y="2328345"/>
                <a:ext cx="216932" cy="1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10800000">
                <a:off x="380206" y="2436812"/>
                <a:ext cx="1448594" cy="1588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Arrow Connector 85"/>
              <p:cNvCxnSpPr/>
              <p:nvPr/>
            </p:nvCxnSpPr>
            <p:spPr>
              <a:xfrm>
                <a:off x="1600200" y="2209800"/>
                <a:ext cx="381000" cy="1588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round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7" name="Group 86"/>
          <p:cNvGrpSpPr/>
          <p:nvPr/>
        </p:nvGrpSpPr>
        <p:grpSpPr>
          <a:xfrm>
            <a:off x="1143000" y="4343400"/>
            <a:ext cx="1752600" cy="228600"/>
            <a:chOff x="228600" y="2209800"/>
            <a:chExt cx="1752600" cy="228600"/>
          </a:xfrm>
        </p:grpSpPr>
        <p:cxnSp>
          <p:nvCxnSpPr>
            <p:cNvPr id="88" name="Straight Connector 87"/>
            <p:cNvCxnSpPr/>
            <p:nvPr/>
          </p:nvCxnSpPr>
          <p:spPr>
            <a:xfrm rot="16200000" flipV="1">
              <a:off x="1720333" y="2328345"/>
              <a:ext cx="216932" cy="1"/>
            </a:xfrm>
            <a:prstGeom prst="line">
              <a:avLst/>
            </a:prstGeom>
            <a:ln cap="rnd">
              <a:solidFill>
                <a:schemeClr val="tx1"/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9" name="Group 225"/>
            <p:cNvGrpSpPr/>
            <p:nvPr/>
          </p:nvGrpSpPr>
          <p:grpSpPr>
            <a:xfrm>
              <a:off x="228600" y="2209800"/>
              <a:ext cx="1752600" cy="228600"/>
              <a:chOff x="228600" y="2209800"/>
              <a:chExt cx="1752600" cy="228600"/>
            </a:xfrm>
          </p:grpSpPr>
          <p:cxnSp>
            <p:nvCxnSpPr>
              <p:cNvPr id="90" name="Straight Arrow Connector 89"/>
              <p:cNvCxnSpPr/>
              <p:nvPr/>
            </p:nvCxnSpPr>
            <p:spPr>
              <a:xfrm>
                <a:off x="228600" y="2209800"/>
                <a:ext cx="533401" cy="1588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round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rot="16200000" flipV="1">
                <a:off x="271741" y="2328345"/>
                <a:ext cx="216932" cy="1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rot="10800000">
                <a:off x="380206" y="2436812"/>
                <a:ext cx="1448594" cy="1588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Arrow Connector 92"/>
              <p:cNvCxnSpPr/>
              <p:nvPr/>
            </p:nvCxnSpPr>
            <p:spPr>
              <a:xfrm>
                <a:off x="1600200" y="2209800"/>
                <a:ext cx="381000" cy="1588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round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5" name="Oval 94"/>
          <p:cNvSpPr/>
          <p:nvPr/>
        </p:nvSpPr>
        <p:spPr>
          <a:xfrm>
            <a:off x="6478588" y="2933125"/>
            <a:ext cx="304006" cy="267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1b</a:t>
            </a: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6" name="Oval 95"/>
          <p:cNvSpPr/>
          <p:nvPr/>
        </p:nvSpPr>
        <p:spPr>
          <a:xfrm>
            <a:off x="1754188" y="1295400"/>
            <a:ext cx="304006" cy="267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1a</a:t>
            </a: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2134394" y="1066800"/>
            <a:ext cx="1979612" cy="7620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err="1" smtClean="0">
                <a:solidFill>
                  <a:prstClr val="black"/>
                </a:solidFill>
              </a:rPr>
              <a:t>Lookahead</a:t>
            </a:r>
            <a:r>
              <a:rPr lang="en-US" sz="1800" dirty="0" smtClean="0">
                <a:solidFill>
                  <a:prstClr val="black"/>
                </a:solidFill>
              </a:rPr>
              <a:t> Routing Computation</a:t>
            </a:r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8" name="Oval 97"/>
          <p:cNvSpPr/>
          <p:nvPr/>
        </p:nvSpPr>
        <p:spPr>
          <a:xfrm>
            <a:off x="305594" y="2799487"/>
            <a:ext cx="304006" cy="267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1</a:t>
            </a: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0" name="Oval 99"/>
          <p:cNvSpPr/>
          <p:nvPr/>
        </p:nvSpPr>
        <p:spPr>
          <a:xfrm>
            <a:off x="5943600" y="5732612"/>
            <a:ext cx="304006" cy="267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2</a:t>
            </a:r>
            <a:endParaRPr lang="en-US" sz="1800" dirty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114006" y="3271835"/>
            <a:ext cx="2895600" cy="476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Rectangle 93"/>
          <p:cNvSpPr/>
          <p:nvPr/>
        </p:nvSpPr>
        <p:spPr>
          <a:xfrm>
            <a:off x="609600" y="3059668"/>
            <a:ext cx="381000" cy="369332"/>
          </a:xfrm>
          <a:prstGeom prst="rect">
            <a:avLst/>
          </a:prstGeom>
          <a:solidFill>
            <a:srgbClr val="C0504D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A</a:t>
            </a: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4114006" y="1066800"/>
            <a:ext cx="1979612" cy="7620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</a:rPr>
              <a:t>Virtual Channel Allocation</a:t>
            </a:r>
            <a:endParaRPr lang="en-US" sz="1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3052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-0.0007 L 0.05278 -0.0007 L 0.05278 0.02338 L 0.2125 0.02708 L 0.2125 -0.0007 L 0.61389 0.00486 L 0.6125 0.42708 " pathEditMode="relative" ptsTypes="AAAAAAA">
                                      <p:cBhvr>
                                        <p:cTn id="30" dur="3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 animBg="1"/>
      <p:bldP spid="96" grpId="0" animBg="1"/>
      <p:bldP spid="97" grpId="0" animBg="1"/>
      <p:bldP spid="98" grpId="0" animBg="1"/>
      <p:bldP spid="100" grpId="0" animBg="1"/>
      <p:bldP spid="94" grpId="0" animBg="1"/>
      <p:bldP spid="94" grpId="1" animBg="1"/>
      <p:bldP spid="10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8" name="Straight Connector 117"/>
          <p:cNvCxnSpPr/>
          <p:nvPr/>
        </p:nvCxnSpPr>
        <p:spPr>
          <a:xfrm rot="5400000">
            <a:off x="4761706" y="3923506"/>
            <a:ext cx="3276600" cy="1588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4114800" y="3502023"/>
            <a:ext cx="2895600" cy="3177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4114800" y="2892423"/>
            <a:ext cx="2895600" cy="3177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Speculation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13437"/>
            <a:ext cx="8229600" cy="563563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114006" y="2281234"/>
            <a:ext cx="2895600" cy="3177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114006" y="2886070"/>
            <a:ext cx="2895600" cy="4765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114006" y="3495670"/>
            <a:ext cx="2895600" cy="476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114006" y="4105270"/>
            <a:ext cx="2895600" cy="4765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114006" y="4719635"/>
            <a:ext cx="2895600" cy="1588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2933303" y="3919138"/>
            <a:ext cx="3275806" cy="1588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3541712" y="3918741"/>
            <a:ext cx="3276600" cy="1588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4151312" y="3918741"/>
            <a:ext cx="3276600" cy="1588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6200000" flipH="1">
            <a:off x="4761705" y="3919535"/>
            <a:ext cx="3276602" cy="2"/>
          </a:xfrm>
          <a:prstGeom prst="line">
            <a:avLst/>
          </a:prstGeom>
          <a:ln w="76200">
            <a:solidFill>
              <a:schemeClr val="tx1"/>
            </a:solidFill>
            <a:tailEnd type="triangl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5371306" y="3919535"/>
            <a:ext cx="3276600" cy="1588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504406" y="2281234"/>
            <a:ext cx="533400" cy="4765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504406" y="2886070"/>
            <a:ext cx="533400" cy="4765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504406" y="3495670"/>
            <a:ext cx="533400" cy="4765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504406" y="4105270"/>
            <a:ext cx="533400" cy="4765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504406" y="4714870"/>
            <a:ext cx="533400" cy="4765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820194" y="2248475"/>
            <a:ext cx="761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alibri"/>
              </a:rPr>
              <a:t>Inject</a:t>
            </a:r>
            <a:endParaRPr lang="en-US" sz="1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01194" y="2597703"/>
            <a:ext cx="380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alibri"/>
              </a:rPr>
              <a:t>N</a:t>
            </a:r>
            <a:endParaRPr lang="en-US" sz="1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200400" y="3283503"/>
            <a:ext cx="380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200400" y="3816903"/>
            <a:ext cx="380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200400" y="4426503"/>
            <a:ext cx="380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W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191000" y="5569503"/>
            <a:ext cx="761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E</a:t>
            </a:r>
            <a:r>
              <a:rPr lang="en-US" sz="1800" dirty="0" smtClean="0">
                <a:solidFill>
                  <a:prstClr val="black"/>
                </a:solidFill>
                <a:latin typeface="Calibri"/>
              </a:rPr>
              <a:t>ject</a:t>
            </a:r>
            <a:endParaRPr lang="en-US" sz="1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029994" y="5565038"/>
            <a:ext cx="380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alibri"/>
              </a:rPr>
              <a:t>N</a:t>
            </a:r>
            <a:endParaRPr lang="en-US" sz="1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639594" y="5565038"/>
            <a:ext cx="380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249194" y="5565038"/>
            <a:ext cx="685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782594" y="5562600"/>
            <a:ext cx="380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W</a:t>
            </a:r>
          </a:p>
        </p:txBody>
      </p:sp>
      <p:grpSp>
        <p:nvGrpSpPr>
          <p:cNvPr id="29" name="Group 187"/>
          <p:cNvGrpSpPr/>
          <p:nvPr/>
        </p:nvGrpSpPr>
        <p:grpSpPr>
          <a:xfrm>
            <a:off x="1677194" y="3270247"/>
            <a:ext cx="838200" cy="300035"/>
            <a:chOff x="1066800" y="2138365"/>
            <a:chExt cx="838200" cy="300035"/>
          </a:xfrm>
        </p:grpSpPr>
        <p:sp>
          <p:nvSpPr>
            <p:cNvPr id="30" name="Rectangle 29"/>
            <p:cNvSpPr/>
            <p:nvPr/>
          </p:nvSpPr>
          <p:spPr>
            <a:xfrm>
              <a:off x="1676400" y="2138365"/>
              <a:ext cx="228600" cy="3000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1447800" y="2138365"/>
              <a:ext cx="228600" cy="3000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219200" y="2138365"/>
              <a:ext cx="228600" cy="3000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</a:endParaRPr>
            </a:p>
          </p:txBody>
        </p:sp>
        <p:cxnSp>
          <p:nvCxnSpPr>
            <p:cNvPr id="33" name="Straight Connector 32"/>
            <p:cNvCxnSpPr/>
            <p:nvPr/>
          </p:nvCxnSpPr>
          <p:spPr>
            <a:xfrm rot="10800000">
              <a:off x="1066800" y="2138365"/>
              <a:ext cx="152400" cy="1588"/>
            </a:xfrm>
            <a:prstGeom prst="line">
              <a:avLst/>
            </a:prstGeom>
            <a:ln w="952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0800000">
              <a:off x="1066801" y="2436812"/>
              <a:ext cx="152400" cy="1588"/>
            </a:xfrm>
            <a:prstGeom prst="line">
              <a:avLst/>
            </a:prstGeom>
            <a:ln w="952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188"/>
          <p:cNvGrpSpPr/>
          <p:nvPr/>
        </p:nvGrpSpPr>
        <p:grpSpPr>
          <a:xfrm>
            <a:off x="1677194" y="2667000"/>
            <a:ext cx="838200" cy="300035"/>
            <a:chOff x="1066800" y="2138365"/>
            <a:chExt cx="838200" cy="300035"/>
          </a:xfrm>
        </p:grpSpPr>
        <p:sp>
          <p:nvSpPr>
            <p:cNvPr id="36" name="Rectangle 35"/>
            <p:cNvSpPr/>
            <p:nvPr/>
          </p:nvSpPr>
          <p:spPr>
            <a:xfrm>
              <a:off x="1676400" y="2138365"/>
              <a:ext cx="228600" cy="3000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447800" y="2138365"/>
              <a:ext cx="228600" cy="3000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219200" y="2138365"/>
              <a:ext cx="228600" cy="3000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</a:endParaRPr>
            </a:p>
          </p:txBody>
        </p:sp>
        <p:cxnSp>
          <p:nvCxnSpPr>
            <p:cNvPr id="39" name="Straight Connector 38"/>
            <p:cNvCxnSpPr/>
            <p:nvPr/>
          </p:nvCxnSpPr>
          <p:spPr>
            <a:xfrm rot="10800000">
              <a:off x="1066800" y="2138365"/>
              <a:ext cx="152400" cy="1588"/>
            </a:xfrm>
            <a:prstGeom prst="line">
              <a:avLst/>
            </a:prstGeom>
            <a:ln w="952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0800000">
              <a:off x="1066801" y="2436812"/>
              <a:ext cx="152400" cy="1588"/>
            </a:xfrm>
            <a:prstGeom prst="line">
              <a:avLst/>
            </a:prstGeom>
            <a:ln w="952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194"/>
          <p:cNvGrpSpPr/>
          <p:nvPr/>
        </p:nvGrpSpPr>
        <p:grpSpPr>
          <a:xfrm>
            <a:off x="1677194" y="3810000"/>
            <a:ext cx="838200" cy="300035"/>
            <a:chOff x="1066800" y="2138365"/>
            <a:chExt cx="838200" cy="300035"/>
          </a:xfrm>
        </p:grpSpPr>
        <p:sp>
          <p:nvSpPr>
            <p:cNvPr id="42" name="Rectangle 41"/>
            <p:cNvSpPr/>
            <p:nvPr/>
          </p:nvSpPr>
          <p:spPr>
            <a:xfrm>
              <a:off x="1676400" y="2138365"/>
              <a:ext cx="228600" cy="3000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1447800" y="2138365"/>
              <a:ext cx="228600" cy="3000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219200" y="2138365"/>
              <a:ext cx="228600" cy="3000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</a:endParaRPr>
            </a:p>
          </p:txBody>
        </p:sp>
        <p:cxnSp>
          <p:nvCxnSpPr>
            <p:cNvPr id="45" name="Straight Connector 44"/>
            <p:cNvCxnSpPr/>
            <p:nvPr/>
          </p:nvCxnSpPr>
          <p:spPr>
            <a:xfrm rot="10800000">
              <a:off x="1066800" y="2138365"/>
              <a:ext cx="152400" cy="1588"/>
            </a:xfrm>
            <a:prstGeom prst="line">
              <a:avLst/>
            </a:prstGeom>
            <a:ln w="952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0800000">
              <a:off x="1066801" y="2436812"/>
              <a:ext cx="152400" cy="1588"/>
            </a:xfrm>
            <a:prstGeom prst="line">
              <a:avLst/>
            </a:prstGeom>
            <a:ln w="952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200"/>
          <p:cNvGrpSpPr/>
          <p:nvPr/>
        </p:nvGrpSpPr>
        <p:grpSpPr>
          <a:xfrm>
            <a:off x="1677194" y="4419600"/>
            <a:ext cx="838200" cy="300035"/>
            <a:chOff x="1066800" y="2138365"/>
            <a:chExt cx="838200" cy="300035"/>
          </a:xfrm>
        </p:grpSpPr>
        <p:sp>
          <p:nvSpPr>
            <p:cNvPr id="48" name="Rectangle 47"/>
            <p:cNvSpPr/>
            <p:nvPr/>
          </p:nvSpPr>
          <p:spPr>
            <a:xfrm>
              <a:off x="1676400" y="2138365"/>
              <a:ext cx="228600" cy="3000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1447800" y="2138365"/>
              <a:ext cx="228600" cy="3000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219200" y="2138365"/>
              <a:ext cx="228600" cy="3000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</a:endParaRPr>
            </a:p>
          </p:txBody>
        </p:sp>
        <p:cxnSp>
          <p:nvCxnSpPr>
            <p:cNvPr id="51" name="Straight Connector 50"/>
            <p:cNvCxnSpPr/>
            <p:nvPr/>
          </p:nvCxnSpPr>
          <p:spPr>
            <a:xfrm rot="10800000">
              <a:off x="1066800" y="2138365"/>
              <a:ext cx="152400" cy="1588"/>
            </a:xfrm>
            <a:prstGeom prst="line">
              <a:avLst/>
            </a:prstGeom>
            <a:ln w="952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10800000">
              <a:off x="1066801" y="2436812"/>
              <a:ext cx="152400" cy="1588"/>
            </a:xfrm>
            <a:prstGeom prst="line">
              <a:avLst/>
            </a:prstGeom>
            <a:ln w="952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206"/>
          <p:cNvGrpSpPr/>
          <p:nvPr/>
        </p:nvGrpSpPr>
        <p:grpSpPr>
          <a:xfrm>
            <a:off x="1677194" y="2133600"/>
            <a:ext cx="838200" cy="300035"/>
            <a:chOff x="1066800" y="2138365"/>
            <a:chExt cx="838200" cy="300035"/>
          </a:xfrm>
        </p:grpSpPr>
        <p:sp>
          <p:nvSpPr>
            <p:cNvPr id="54" name="Rectangle 53"/>
            <p:cNvSpPr/>
            <p:nvPr/>
          </p:nvSpPr>
          <p:spPr>
            <a:xfrm>
              <a:off x="1676400" y="2138365"/>
              <a:ext cx="228600" cy="3000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1447800" y="2138365"/>
              <a:ext cx="228600" cy="3000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219200" y="2138365"/>
              <a:ext cx="228600" cy="3000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</a:endParaRPr>
            </a:p>
          </p:txBody>
        </p:sp>
        <p:cxnSp>
          <p:nvCxnSpPr>
            <p:cNvPr id="57" name="Straight Connector 56"/>
            <p:cNvCxnSpPr/>
            <p:nvPr/>
          </p:nvCxnSpPr>
          <p:spPr>
            <a:xfrm rot="10800000">
              <a:off x="1066800" y="2138365"/>
              <a:ext cx="152400" cy="1588"/>
            </a:xfrm>
            <a:prstGeom prst="line">
              <a:avLst/>
            </a:prstGeom>
            <a:ln w="952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10800000">
              <a:off x="1066801" y="2436812"/>
              <a:ext cx="152400" cy="1588"/>
            </a:xfrm>
            <a:prstGeom prst="line">
              <a:avLst/>
            </a:prstGeom>
            <a:ln w="952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231"/>
          <p:cNvGrpSpPr/>
          <p:nvPr/>
        </p:nvGrpSpPr>
        <p:grpSpPr>
          <a:xfrm>
            <a:off x="1143794" y="3424235"/>
            <a:ext cx="1752600" cy="228600"/>
            <a:chOff x="228600" y="2209800"/>
            <a:chExt cx="1752600" cy="228600"/>
          </a:xfrm>
        </p:grpSpPr>
        <p:cxnSp>
          <p:nvCxnSpPr>
            <p:cNvPr id="60" name="Straight Connector 59"/>
            <p:cNvCxnSpPr/>
            <p:nvPr/>
          </p:nvCxnSpPr>
          <p:spPr>
            <a:xfrm rot="16200000" flipV="1">
              <a:off x="1720333" y="2328345"/>
              <a:ext cx="216932" cy="1"/>
            </a:xfrm>
            <a:prstGeom prst="line">
              <a:avLst/>
            </a:prstGeom>
            <a:ln cap="rnd">
              <a:solidFill>
                <a:schemeClr val="tx1"/>
              </a:solidFill>
              <a:prstDash val="sysDot"/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1" name="Group 225"/>
            <p:cNvGrpSpPr/>
            <p:nvPr/>
          </p:nvGrpSpPr>
          <p:grpSpPr>
            <a:xfrm>
              <a:off x="228600" y="2209800"/>
              <a:ext cx="1752600" cy="228600"/>
              <a:chOff x="228600" y="2209800"/>
              <a:chExt cx="1752600" cy="228600"/>
            </a:xfrm>
          </p:grpSpPr>
          <p:cxnSp>
            <p:nvCxnSpPr>
              <p:cNvPr id="62" name="Straight Arrow Connector 61"/>
              <p:cNvCxnSpPr/>
              <p:nvPr/>
            </p:nvCxnSpPr>
            <p:spPr>
              <a:xfrm>
                <a:off x="228600" y="2209800"/>
                <a:ext cx="533401" cy="1588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prstDash val="solid"/>
                <a:round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16200000" flipV="1">
                <a:off x="271741" y="2328345"/>
                <a:ext cx="216932" cy="1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prstDash val="sysDot"/>
                <a:round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10800000">
                <a:off x="380206" y="2436812"/>
                <a:ext cx="1448594" cy="1588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prstDash val="sysDot"/>
                <a:round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Arrow Connector 64"/>
              <p:cNvCxnSpPr/>
              <p:nvPr/>
            </p:nvCxnSpPr>
            <p:spPr>
              <a:xfrm>
                <a:off x="1600200" y="2209800"/>
                <a:ext cx="381000" cy="1588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prstDash val="solid"/>
                <a:round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6" name="Group 232"/>
          <p:cNvGrpSpPr/>
          <p:nvPr/>
        </p:nvGrpSpPr>
        <p:grpSpPr>
          <a:xfrm>
            <a:off x="1143794" y="2814635"/>
            <a:ext cx="1752600" cy="228600"/>
            <a:chOff x="228600" y="2209800"/>
            <a:chExt cx="1752600" cy="228600"/>
          </a:xfrm>
        </p:grpSpPr>
        <p:cxnSp>
          <p:nvCxnSpPr>
            <p:cNvPr id="67" name="Straight Connector 66"/>
            <p:cNvCxnSpPr/>
            <p:nvPr/>
          </p:nvCxnSpPr>
          <p:spPr>
            <a:xfrm rot="16200000" flipV="1">
              <a:off x="1720333" y="2328345"/>
              <a:ext cx="216932" cy="1"/>
            </a:xfrm>
            <a:prstGeom prst="line">
              <a:avLst/>
            </a:prstGeom>
            <a:ln cap="rnd">
              <a:solidFill>
                <a:schemeClr val="tx1"/>
              </a:solidFill>
              <a:prstDash val="sysDot"/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8" name="Group 225"/>
            <p:cNvGrpSpPr/>
            <p:nvPr/>
          </p:nvGrpSpPr>
          <p:grpSpPr>
            <a:xfrm>
              <a:off x="228600" y="2209800"/>
              <a:ext cx="1752600" cy="228600"/>
              <a:chOff x="228600" y="2209800"/>
              <a:chExt cx="1752600" cy="228600"/>
            </a:xfrm>
          </p:grpSpPr>
          <p:cxnSp>
            <p:nvCxnSpPr>
              <p:cNvPr id="69" name="Straight Arrow Connector 68"/>
              <p:cNvCxnSpPr/>
              <p:nvPr/>
            </p:nvCxnSpPr>
            <p:spPr>
              <a:xfrm>
                <a:off x="228600" y="2209800"/>
                <a:ext cx="533401" cy="1588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round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16200000" flipV="1">
                <a:off x="271741" y="2328345"/>
                <a:ext cx="216932" cy="1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prstDash val="sysDot"/>
                <a:round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10800000">
                <a:off x="380206" y="2436812"/>
                <a:ext cx="1448594" cy="1588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prstDash val="sysDot"/>
                <a:round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Arrow Connector 71"/>
              <p:cNvCxnSpPr/>
              <p:nvPr/>
            </p:nvCxnSpPr>
            <p:spPr>
              <a:xfrm>
                <a:off x="1600200" y="2209800"/>
                <a:ext cx="381000" cy="1588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round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3" name="Group 239"/>
          <p:cNvGrpSpPr/>
          <p:nvPr/>
        </p:nvGrpSpPr>
        <p:grpSpPr>
          <a:xfrm>
            <a:off x="1143794" y="2281235"/>
            <a:ext cx="1752600" cy="228600"/>
            <a:chOff x="228600" y="2209800"/>
            <a:chExt cx="1752600" cy="228600"/>
          </a:xfrm>
        </p:grpSpPr>
        <p:cxnSp>
          <p:nvCxnSpPr>
            <p:cNvPr id="74" name="Straight Connector 73"/>
            <p:cNvCxnSpPr/>
            <p:nvPr/>
          </p:nvCxnSpPr>
          <p:spPr>
            <a:xfrm rot="16200000" flipV="1">
              <a:off x="1720333" y="2328345"/>
              <a:ext cx="216932" cy="1"/>
            </a:xfrm>
            <a:prstGeom prst="line">
              <a:avLst/>
            </a:prstGeom>
            <a:ln cap="rnd">
              <a:solidFill>
                <a:schemeClr val="tx1"/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5" name="Group 225"/>
            <p:cNvGrpSpPr/>
            <p:nvPr/>
          </p:nvGrpSpPr>
          <p:grpSpPr>
            <a:xfrm>
              <a:off x="228600" y="2209800"/>
              <a:ext cx="1752600" cy="228600"/>
              <a:chOff x="228600" y="2209800"/>
              <a:chExt cx="1752600" cy="228600"/>
            </a:xfrm>
          </p:grpSpPr>
          <p:cxnSp>
            <p:nvCxnSpPr>
              <p:cNvPr id="76" name="Straight Arrow Connector 75"/>
              <p:cNvCxnSpPr/>
              <p:nvPr/>
            </p:nvCxnSpPr>
            <p:spPr>
              <a:xfrm>
                <a:off x="228600" y="2209800"/>
                <a:ext cx="533401" cy="1588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round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rot="16200000" flipV="1">
                <a:off x="271741" y="2328345"/>
                <a:ext cx="216932" cy="1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 rot="10800000">
                <a:off x="380206" y="2436812"/>
                <a:ext cx="1448594" cy="1588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Arrow Connector 78"/>
              <p:cNvCxnSpPr/>
              <p:nvPr/>
            </p:nvCxnSpPr>
            <p:spPr>
              <a:xfrm>
                <a:off x="1600200" y="2209800"/>
                <a:ext cx="381000" cy="1588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round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0" name="Group 246"/>
          <p:cNvGrpSpPr/>
          <p:nvPr/>
        </p:nvGrpSpPr>
        <p:grpSpPr>
          <a:xfrm>
            <a:off x="1143000" y="3957635"/>
            <a:ext cx="1752600" cy="228600"/>
            <a:chOff x="228600" y="2209800"/>
            <a:chExt cx="1752600" cy="228600"/>
          </a:xfrm>
        </p:grpSpPr>
        <p:cxnSp>
          <p:nvCxnSpPr>
            <p:cNvPr id="81" name="Straight Connector 80"/>
            <p:cNvCxnSpPr/>
            <p:nvPr/>
          </p:nvCxnSpPr>
          <p:spPr>
            <a:xfrm rot="16200000" flipV="1">
              <a:off x="1720333" y="2328345"/>
              <a:ext cx="216932" cy="1"/>
            </a:xfrm>
            <a:prstGeom prst="line">
              <a:avLst/>
            </a:prstGeom>
            <a:ln cap="rnd">
              <a:solidFill>
                <a:schemeClr val="tx1"/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2" name="Group 225"/>
            <p:cNvGrpSpPr/>
            <p:nvPr/>
          </p:nvGrpSpPr>
          <p:grpSpPr>
            <a:xfrm>
              <a:off x="228600" y="2209800"/>
              <a:ext cx="1752600" cy="228600"/>
              <a:chOff x="228600" y="2209800"/>
              <a:chExt cx="1752600" cy="228600"/>
            </a:xfrm>
          </p:grpSpPr>
          <p:cxnSp>
            <p:nvCxnSpPr>
              <p:cNvPr id="83" name="Straight Arrow Connector 82"/>
              <p:cNvCxnSpPr/>
              <p:nvPr/>
            </p:nvCxnSpPr>
            <p:spPr>
              <a:xfrm>
                <a:off x="228600" y="2209800"/>
                <a:ext cx="533401" cy="1588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round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rot="16200000" flipV="1">
                <a:off x="271741" y="2328345"/>
                <a:ext cx="216932" cy="1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10800000">
                <a:off x="380206" y="2436812"/>
                <a:ext cx="1448594" cy="1588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Arrow Connector 85"/>
              <p:cNvCxnSpPr/>
              <p:nvPr/>
            </p:nvCxnSpPr>
            <p:spPr>
              <a:xfrm>
                <a:off x="1600200" y="2209800"/>
                <a:ext cx="381000" cy="1588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round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7" name="Group 253"/>
          <p:cNvGrpSpPr/>
          <p:nvPr/>
        </p:nvGrpSpPr>
        <p:grpSpPr>
          <a:xfrm>
            <a:off x="1143000" y="4567235"/>
            <a:ext cx="1752600" cy="228600"/>
            <a:chOff x="228600" y="2209800"/>
            <a:chExt cx="1752600" cy="228600"/>
          </a:xfrm>
        </p:grpSpPr>
        <p:cxnSp>
          <p:nvCxnSpPr>
            <p:cNvPr id="88" name="Straight Connector 87"/>
            <p:cNvCxnSpPr/>
            <p:nvPr/>
          </p:nvCxnSpPr>
          <p:spPr>
            <a:xfrm rot="16200000" flipV="1">
              <a:off x="1720333" y="2328345"/>
              <a:ext cx="216932" cy="1"/>
            </a:xfrm>
            <a:prstGeom prst="line">
              <a:avLst/>
            </a:prstGeom>
            <a:ln cap="rnd">
              <a:solidFill>
                <a:schemeClr val="tx1"/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9" name="Group 225"/>
            <p:cNvGrpSpPr/>
            <p:nvPr/>
          </p:nvGrpSpPr>
          <p:grpSpPr>
            <a:xfrm>
              <a:off x="228600" y="2209800"/>
              <a:ext cx="1752600" cy="228600"/>
              <a:chOff x="228600" y="2209800"/>
              <a:chExt cx="1752600" cy="228600"/>
            </a:xfrm>
          </p:grpSpPr>
          <p:cxnSp>
            <p:nvCxnSpPr>
              <p:cNvPr id="90" name="Straight Arrow Connector 89"/>
              <p:cNvCxnSpPr/>
              <p:nvPr/>
            </p:nvCxnSpPr>
            <p:spPr>
              <a:xfrm>
                <a:off x="228600" y="2209800"/>
                <a:ext cx="533401" cy="1588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round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rot="16200000" flipV="1">
                <a:off x="271741" y="2328345"/>
                <a:ext cx="216932" cy="1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rot="10800000">
                <a:off x="380206" y="2436812"/>
                <a:ext cx="1448594" cy="1588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Arrow Connector 92"/>
              <p:cNvCxnSpPr/>
              <p:nvPr/>
            </p:nvCxnSpPr>
            <p:spPr>
              <a:xfrm>
                <a:off x="1600200" y="2209800"/>
                <a:ext cx="381000" cy="1588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round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5" name="Oval 94"/>
          <p:cNvSpPr/>
          <p:nvPr/>
        </p:nvSpPr>
        <p:spPr>
          <a:xfrm>
            <a:off x="6478588" y="3156960"/>
            <a:ext cx="304006" cy="267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1b</a:t>
            </a: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6" name="Oval 95"/>
          <p:cNvSpPr/>
          <p:nvPr/>
        </p:nvSpPr>
        <p:spPr>
          <a:xfrm>
            <a:off x="1754188" y="1371600"/>
            <a:ext cx="304006" cy="267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1a</a:t>
            </a: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2134394" y="1295400"/>
            <a:ext cx="1979612" cy="7620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err="1" smtClean="0">
                <a:solidFill>
                  <a:prstClr val="black"/>
                </a:solidFill>
              </a:rPr>
              <a:t>Lookahead</a:t>
            </a:r>
            <a:r>
              <a:rPr lang="en-US" sz="1800" dirty="0" smtClean="0">
                <a:solidFill>
                  <a:prstClr val="black"/>
                </a:solidFill>
              </a:rPr>
              <a:t> Routing Computation</a:t>
            </a:r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8" name="Oval 97"/>
          <p:cNvSpPr/>
          <p:nvPr/>
        </p:nvSpPr>
        <p:spPr>
          <a:xfrm>
            <a:off x="305594" y="3023322"/>
            <a:ext cx="304006" cy="267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1</a:t>
            </a: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0" name="Oval 99"/>
          <p:cNvSpPr/>
          <p:nvPr/>
        </p:nvSpPr>
        <p:spPr>
          <a:xfrm>
            <a:off x="2363391" y="3136609"/>
            <a:ext cx="304006" cy="267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1c</a:t>
            </a: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2" name="Oval 101"/>
          <p:cNvSpPr/>
          <p:nvPr/>
        </p:nvSpPr>
        <p:spPr>
          <a:xfrm>
            <a:off x="304800" y="2394960"/>
            <a:ext cx="304006" cy="267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1</a:t>
            </a: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3" name="Oval 102"/>
          <p:cNvSpPr/>
          <p:nvPr/>
        </p:nvSpPr>
        <p:spPr>
          <a:xfrm>
            <a:off x="6477000" y="2508685"/>
            <a:ext cx="304006" cy="267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1b</a:t>
            </a: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4" name="Oval 103"/>
          <p:cNvSpPr/>
          <p:nvPr/>
        </p:nvSpPr>
        <p:spPr>
          <a:xfrm>
            <a:off x="2362200" y="2508685"/>
            <a:ext cx="304006" cy="267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1c</a:t>
            </a: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4649788" y="914400"/>
            <a:ext cx="1979612" cy="6096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</a:rPr>
              <a:t>Virtual Channel Allocation</a:t>
            </a:r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4648200" y="1524000"/>
            <a:ext cx="1979612" cy="6096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</a:rPr>
              <a:t>Switch Allocation</a:t>
            </a:r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7" name="Oval 106"/>
          <p:cNvSpPr/>
          <p:nvPr/>
        </p:nvSpPr>
        <p:spPr>
          <a:xfrm>
            <a:off x="6704806" y="990600"/>
            <a:ext cx="304006" cy="267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2a</a:t>
            </a: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8" name="Oval 107"/>
          <p:cNvSpPr/>
          <p:nvPr/>
        </p:nvSpPr>
        <p:spPr>
          <a:xfrm>
            <a:off x="6705600" y="1600200"/>
            <a:ext cx="304006" cy="267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2b</a:t>
            </a: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0" name="Oval 109"/>
          <p:cNvSpPr/>
          <p:nvPr/>
        </p:nvSpPr>
        <p:spPr>
          <a:xfrm>
            <a:off x="6706394" y="1943675"/>
            <a:ext cx="304006" cy="267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3</a:t>
            </a: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2" name="Oval 111"/>
          <p:cNvSpPr/>
          <p:nvPr/>
        </p:nvSpPr>
        <p:spPr>
          <a:xfrm>
            <a:off x="5791200" y="5900160"/>
            <a:ext cx="304006" cy="267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4</a:t>
            </a: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9" name="Rounded Rectangular Callout 118"/>
          <p:cNvSpPr/>
          <p:nvPr/>
        </p:nvSpPr>
        <p:spPr>
          <a:xfrm>
            <a:off x="7162800" y="2057400"/>
            <a:ext cx="1524000" cy="908047"/>
          </a:xfrm>
          <a:prstGeom prst="wedgeRoundRectCallout">
            <a:avLst>
              <a:gd name="adj1" fmla="val -47500"/>
              <a:gd name="adj2" fmla="val 80682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Port conflict detected</a:t>
            </a: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9" name="Oval 108"/>
          <p:cNvSpPr/>
          <p:nvPr/>
        </p:nvSpPr>
        <p:spPr>
          <a:xfrm>
            <a:off x="5791200" y="6394885"/>
            <a:ext cx="304006" cy="267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3</a:t>
            </a: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20" name="Rounded Rectangular Callout 119"/>
          <p:cNvSpPr/>
          <p:nvPr/>
        </p:nvSpPr>
        <p:spPr>
          <a:xfrm>
            <a:off x="7106772" y="692153"/>
            <a:ext cx="1981200" cy="908047"/>
          </a:xfrm>
          <a:prstGeom prst="wedgeRoundRectCallout">
            <a:avLst>
              <a:gd name="adj1" fmla="val -47500"/>
              <a:gd name="adj2" fmla="val 80682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A succeeds in VA but fails in SA, retry SA</a:t>
            </a: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608806" y="2655141"/>
            <a:ext cx="381000" cy="369332"/>
          </a:xfrm>
          <a:prstGeom prst="rect">
            <a:avLst/>
          </a:prstGeom>
          <a:solidFill>
            <a:srgbClr val="C0504D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FFFFFF"/>
                </a:solidFill>
              </a:rPr>
              <a:t>B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609600" y="3283503"/>
            <a:ext cx="381000" cy="369332"/>
          </a:xfrm>
          <a:prstGeom prst="rect">
            <a:avLst/>
          </a:prstGeom>
          <a:solidFill>
            <a:srgbClr val="C0504D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FFFFFF"/>
                </a:solidFill>
              </a:rPr>
              <a:t>A</a:t>
            </a:r>
            <a:endParaRPr lang="en-US" sz="1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355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2.96296E-6 L 0.16945 0.00185 " pathEditMode="relative" ptsTypes="AA">
                                      <p:cBhvr>
                                        <p:cTn id="40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85185E-6 L 0.16945 -0.00741 " pathEditMode="relative" ptsTypes="AA">
                                      <p:cBhvr>
                                        <p:cTn id="44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944 0.00185 L 0.28333 0.00926 L 0.60416 0.00926 L 0.60416 0.54445 " pathEditMode="relative" ptsTypes="AAAA">
                                      <p:cBhvr>
                                        <p:cTn id="72" dur="3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945 -0.00741 L 0.29167 0.00185 L 0.6125 0.00185 L 0.6125 0.35926 " pathEditMode="relative" ptsTypes="AAAA">
                                      <p:cBhvr>
                                        <p:cTn id="90" dur="3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 animBg="1"/>
      <p:bldP spid="96" grpId="0" animBg="1"/>
      <p:bldP spid="97" grpId="0" animBg="1"/>
      <p:bldP spid="98" grpId="0" animBg="1"/>
      <p:bldP spid="100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10" grpId="0" animBg="1"/>
      <p:bldP spid="112" grpId="0" animBg="1"/>
      <p:bldP spid="119" grpId="0" animBg="1"/>
      <p:bldP spid="109" grpId="0" animBg="1"/>
      <p:bldP spid="120" grpId="0" animBg="1"/>
      <p:bldP spid="101" grpId="0" animBg="1"/>
      <p:bldP spid="101" grpId="1" animBg="1"/>
      <p:bldP spid="101" grpId="2" animBg="1"/>
      <p:bldP spid="94" grpId="0" animBg="1"/>
      <p:bldP spid="94" grpId="1" animBg="1"/>
      <p:bldP spid="94" grpId="2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Buffer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562600"/>
            <a:ext cx="8229600" cy="868363"/>
          </a:xfrm>
        </p:spPr>
        <p:txBody>
          <a:bodyPr>
            <a:noAutofit/>
          </a:bodyPr>
          <a:lstStyle/>
          <a:p>
            <a:r>
              <a:rPr lang="en-US" dirty="0" smtClean="0"/>
              <a:t>Single buffer per input</a:t>
            </a:r>
          </a:p>
          <a:p>
            <a:r>
              <a:rPr lang="en-US" dirty="0" smtClean="0"/>
              <a:t>Multiple fixed length queues per physical channel</a:t>
            </a:r>
          </a:p>
        </p:txBody>
      </p:sp>
      <p:sp>
        <p:nvSpPr>
          <p:cNvPr id="4" name="Rectangle 3"/>
          <p:cNvSpPr/>
          <p:nvPr/>
        </p:nvSpPr>
        <p:spPr>
          <a:xfrm>
            <a:off x="1219200" y="19812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47800" y="19812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76400" y="19812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05000" y="19812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33600" y="19812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362200" y="19812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90800" y="19812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19400" y="19812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990600" y="19812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990600" y="2436812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219200" y="27432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447800" y="27432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676400" y="27432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905000" y="27432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133600" y="27432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362200" y="27432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590800" y="27432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819400" y="27432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990600" y="27432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990600" y="3198812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1219200" y="35052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447800" y="35052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676400" y="35052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905000" y="35052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133600" y="35052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362200" y="35052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590800" y="35052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819400" y="35052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990600" y="35052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990600" y="3960812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1219200" y="43434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447800" y="43434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676400" y="43434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905000" y="43434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133600" y="43434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362200" y="43434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590800" y="43434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819400" y="43434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990600" y="43434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990600" y="4799012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381000" y="2208212"/>
            <a:ext cx="609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381000" y="2970212"/>
            <a:ext cx="609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381000" y="3732212"/>
            <a:ext cx="609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381000" y="4570412"/>
            <a:ext cx="609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3048000" y="2209800"/>
            <a:ext cx="609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3048000" y="2971800"/>
            <a:ext cx="609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3048000" y="3733800"/>
            <a:ext cx="609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048000" y="4572000"/>
            <a:ext cx="609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6096000" y="13716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6324600" y="13716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6553200" y="13716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781800" y="13716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6096000" y="19050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324600" y="19050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553200" y="19050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6781800" y="19050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60" name="Straight Connector 59"/>
          <p:cNvCxnSpPr/>
          <p:nvPr/>
        </p:nvCxnSpPr>
        <p:spPr>
          <a:xfrm>
            <a:off x="5867400" y="13716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5867400" y="1827212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7010400" y="1600200"/>
            <a:ext cx="609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7010400" y="2132012"/>
            <a:ext cx="609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5867400" y="19050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5867400" y="2360612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6096000" y="25146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6324600" y="25146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6553200" y="25146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6781800" y="25146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096000" y="30480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324600" y="30480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553200" y="30480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781800" y="30480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74" name="Straight Connector 73"/>
          <p:cNvCxnSpPr/>
          <p:nvPr/>
        </p:nvCxnSpPr>
        <p:spPr>
          <a:xfrm>
            <a:off x="5867400" y="25146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5867400" y="2970212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7010400" y="2743200"/>
            <a:ext cx="609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7010400" y="3275012"/>
            <a:ext cx="609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5867400" y="30480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5867400" y="3503612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6096000" y="36576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6324600" y="36576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6553200" y="36576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6781800" y="36576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6096000" y="41910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6324600" y="41910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6553200" y="41910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6781800" y="41910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88" name="Straight Connector 87"/>
          <p:cNvCxnSpPr/>
          <p:nvPr/>
        </p:nvCxnSpPr>
        <p:spPr>
          <a:xfrm>
            <a:off x="5867400" y="36576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5867400" y="4113212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7010400" y="3886200"/>
            <a:ext cx="609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>
            <a:off x="7010400" y="4418012"/>
            <a:ext cx="609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5867400" y="41910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867400" y="4646612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Rectangle 93"/>
          <p:cNvSpPr/>
          <p:nvPr/>
        </p:nvSpPr>
        <p:spPr>
          <a:xfrm>
            <a:off x="6096000" y="48006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6324600" y="48006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6553200" y="48006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6781800" y="48006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6096000" y="53340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6324600" y="53340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6553200" y="53340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6781800" y="5334000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102" name="Straight Connector 101"/>
          <p:cNvCxnSpPr/>
          <p:nvPr/>
        </p:nvCxnSpPr>
        <p:spPr>
          <a:xfrm>
            <a:off x="5867400" y="48006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5867400" y="5256212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>
            <a:off x="7010400" y="5029200"/>
            <a:ext cx="609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>
            <a:off x="7010400" y="5561012"/>
            <a:ext cx="609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5867400" y="53340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5867400" y="5789612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5105400" y="1828800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Elbow Connector 108"/>
          <p:cNvCxnSpPr/>
          <p:nvPr/>
        </p:nvCxnSpPr>
        <p:spPr>
          <a:xfrm flipV="1">
            <a:off x="5562600" y="1601788"/>
            <a:ext cx="381000" cy="225424"/>
          </a:xfrm>
          <a:prstGeom prst="bentConnector3">
            <a:avLst>
              <a:gd name="adj1" fmla="val 21667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Elbow Connector 109"/>
          <p:cNvCxnSpPr/>
          <p:nvPr/>
        </p:nvCxnSpPr>
        <p:spPr>
          <a:xfrm>
            <a:off x="5562600" y="1827212"/>
            <a:ext cx="381000" cy="306388"/>
          </a:xfrm>
          <a:prstGeom prst="bentConnector3">
            <a:avLst>
              <a:gd name="adj1" fmla="val 21111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5105400" y="2970212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Elbow Connector 111"/>
          <p:cNvCxnSpPr/>
          <p:nvPr/>
        </p:nvCxnSpPr>
        <p:spPr>
          <a:xfrm flipV="1">
            <a:off x="5562600" y="2743200"/>
            <a:ext cx="381000" cy="225424"/>
          </a:xfrm>
          <a:prstGeom prst="bentConnector3">
            <a:avLst>
              <a:gd name="adj1" fmla="val 21667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Elbow Connector 112"/>
          <p:cNvCxnSpPr/>
          <p:nvPr/>
        </p:nvCxnSpPr>
        <p:spPr>
          <a:xfrm>
            <a:off x="5562600" y="2968624"/>
            <a:ext cx="381000" cy="306388"/>
          </a:xfrm>
          <a:prstGeom prst="bentConnector3">
            <a:avLst>
              <a:gd name="adj1" fmla="val 21111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105400" y="4114800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/>
          <p:nvPr/>
        </p:nvCxnSpPr>
        <p:spPr>
          <a:xfrm flipV="1">
            <a:off x="5562600" y="3887788"/>
            <a:ext cx="381000" cy="225424"/>
          </a:xfrm>
          <a:prstGeom prst="bentConnector3">
            <a:avLst>
              <a:gd name="adj1" fmla="val 21667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Elbow Connector 115"/>
          <p:cNvCxnSpPr/>
          <p:nvPr/>
        </p:nvCxnSpPr>
        <p:spPr>
          <a:xfrm>
            <a:off x="5562600" y="4113212"/>
            <a:ext cx="381000" cy="306388"/>
          </a:xfrm>
          <a:prstGeom prst="bentConnector3">
            <a:avLst>
              <a:gd name="adj1" fmla="val 21111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5105400" y="5256212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Elbow Connector 117"/>
          <p:cNvCxnSpPr/>
          <p:nvPr/>
        </p:nvCxnSpPr>
        <p:spPr>
          <a:xfrm flipV="1">
            <a:off x="5562600" y="5029200"/>
            <a:ext cx="381000" cy="225424"/>
          </a:xfrm>
          <a:prstGeom prst="bentConnector3">
            <a:avLst>
              <a:gd name="adj1" fmla="val 21667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Elbow Connector 118"/>
          <p:cNvCxnSpPr/>
          <p:nvPr/>
        </p:nvCxnSpPr>
        <p:spPr>
          <a:xfrm>
            <a:off x="5562600" y="5254624"/>
            <a:ext cx="381000" cy="306388"/>
          </a:xfrm>
          <a:prstGeom prst="bentConnector3">
            <a:avLst>
              <a:gd name="adj1" fmla="val 21111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" name="Left Brace 119"/>
          <p:cNvSpPr/>
          <p:nvPr/>
        </p:nvSpPr>
        <p:spPr>
          <a:xfrm>
            <a:off x="4648200" y="1827212"/>
            <a:ext cx="381000" cy="3430588"/>
          </a:xfrm>
          <a:prstGeom prst="leftBrace">
            <a:avLst>
              <a:gd name="adj1" fmla="val 141666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3733800" y="31242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alibri"/>
              </a:rPr>
              <a:t>Physical channels</a:t>
            </a:r>
            <a:endParaRPr lang="en-US" sz="1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2" name="Left Brace 121"/>
          <p:cNvSpPr/>
          <p:nvPr/>
        </p:nvSpPr>
        <p:spPr>
          <a:xfrm rot="10800000">
            <a:off x="7696201" y="1600200"/>
            <a:ext cx="381000" cy="3962400"/>
          </a:xfrm>
          <a:prstGeom prst="leftBrace">
            <a:avLst>
              <a:gd name="adj1" fmla="val 141666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8077200" y="33528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alibri"/>
              </a:rPr>
              <a:t>Virtual channels</a:t>
            </a:r>
            <a:endParaRPr lang="en-US" sz="18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449293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Buffer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85585"/>
            <a:ext cx="8229600" cy="2530475"/>
          </a:xfrm>
        </p:spPr>
        <p:txBody>
          <a:bodyPr>
            <a:normAutofit/>
          </a:bodyPr>
          <a:lstStyle/>
          <a:p>
            <a:r>
              <a:rPr lang="en-US" dirty="0" smtClean="0"/>
              <a:t>Multiple variable length queues</a:t>
            </a:r>
          </a:p>
          <a:p>
            <a:pPr lvl="1"/>
            <a:r>
              <a:rPr lang="en-US" dirty="0" smtClean="0"/>
              <a:t>Multiple VCs share a large buffer</a:t>
            </a:r>
          </a:p>
          <a:p>
            <a:pPr lvl="1"/>
            <a:r>
              <a:rPr lang="en-US" dirty="0" smtClean="0"/>
              <a:t>Each VC must have minimum 1 flit buffer</a:t>
            </a:r>
          </a:p>
          <a:p>
            <a:pPr lvl="2"/>
            <a:r>
              <a:rPr lang="en-US" dirty="0" smtClean="0"/>
              <a:t>Prevent deadlock</a:t>
            </a:r>
          </a:p>
          <a:p>
            <a:pPr lvl="1"/>
            <a:r>
              <a:rPr lang="en-US" dirty="0" smtClean="0"/>
              <a:t>More complex circuitry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657600" y="2231482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86200" y="2231482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14800" y="2231482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343400" y="2231482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0" y="2231482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800600" y="2231482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029200" y="2231482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57800" y="2231482"/>
            <a:ext cx="2286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429000" y="2231482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429000" y="2687094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429000" y="1317082"/>
            <a:ext cx="685800" cy="38100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l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alibri"/>
              </a:rPr>
              <a:t>VC 0 </a:t>
            </a:r>
            <a:endParaRPr lang="en-US" sz="1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229100" y="1317082"/>
            <a:ext cx="5715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</a:rPr>
              <a:t>tail</a:t>
            </a:r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800600" y="1317082"/>
            <a:ext cx="6858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</a:rPr>
              <a:t>head</a:t>
            </a:r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86000" y="3222082"/>
            <a:ext cx="685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alibri"/>
              </a:rPr>
              <a:t>VC 1 </a:t>
            </a:r>
            <a:endParaRPr lang="en-US" sz="1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086100" y="3222082"/>
            <a:ext cx="5715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</a:rPr>
              <a:t>tail</a:t>
            </a:r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657600" y="3222082"/>
            <a:ext cx="6858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</a:rPr>
              <a:t>head</a:t>
            </a:r>
            <a:endParaRPr lang="en-US" sz="1800" dirty="0">
              <a:solidFill>
                <a:prstClr val="black"/>
              </a:solidFill>
            </a:endParaRPr>
          </a:p>
        </p:txBody>
      </p:sp>
      <p:cxnSp>
        <p:nvCxnSpPr>
          <p:cNvPr id="21" name="Curved Connector 20"/>
          <p:cNvCxnSpPr>
            <a:endCxn id="11" idx="0"/>
          </p:cNvCxnSpPr>
          <p:nvPr/>
        </p:nvCxnSpPr>
        <p:spPr>
          <a:xfrm rot="16200000" flipH="1">
            <a:off x="5086350" y="1945732"/>
            <a:ext cx="457200" cy="114300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urved Connector 21"/>
          <p:cNvCxnSpPr>
            <a:stCxn id="15" idx="2"/>
            <a:endCxn id="10" idx="0"/>
          </p:cNvCxnSpPr>
          <p:nvPr/>
        </p:nvCxnSpPr>
        <p:spPr>
          <a:xfrm rot="16200000" flipH="1">
            <a:off x="4600575" y="1688557"/>
            <a:ext cx="457200" cy="628650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urved Connector 24"/>
          <p:cNvCxnSpPr>
            <a:stCxn id="19" idx="0"/>
            <a:endCxn id="9" idx="2"/>
          </p:cNvCxnSpPr>
          <p:nvPr/>
        </p:nvCxnSpPr>
        <p:spPr>
          <a:xfrm rot="5400000" flipH="1" flipV="1">
            <a:off x="4191000" y="2498182"/>
            <a:ext cx="533400" cy="914400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urved Connector 27"/>
          <p:cNvCxnSpPr>
            <a:stCxn id="18" idx="0"/>
            <a:endCxn id="5" idx="2"/>
          </p:cNvCxnSpPr>
          <p:nvPr/>
        </p:nvCxnSpPr>
        <p:spPr>
          <a:xfrm rot="5400000" flipH="1" flipV="1">
            <a:off x="3419475" y="2641057"/>
            <a:ext cx="533400" cy="628650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5079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Buffer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Many shallow VCs?</a:t>
            </a:r>
          </a:p>
          <a:p>
            <a:r>
              <a:rPr lang="en-US" dirty="0" smtClean="0"/>
              <a:t>Few deep VCs?</a:t>
            </a:r>
          </a:p>
          <a:p>
            <a:endParaRPr lang="en-US" dirty="0" smtClean="0"/>
          </a:p>
          <a:p>
            <a:r>
              <a:rPr lang="en-US" dirty="0" smtClean="0"/>
              <a:t>More VCs ease HOL blocking</a:t>
            </a:r>
          </a:p>
          <a:p>
            <a:pPr lvl="1"/>
            <a:r>
              <a:rPr lang="en-US" dirty="0" smtClean="0"/>
              <a:t>More complex VC allocator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Light traffic</a:t>
            </a:r>
          </a:p>
          <a:p>
            <a:pPr lvl="1"/>
            <a:r>
              <a:rPr lang="en-US" dirty="0" smtClean="0"/>
              <a:t>Many shallow VCs – underutilized</a:t>
            </a:r>
          </a:p>
          <a:p>
            <a:r>
              <a:rPr lang="en-US" dirty="0" smtClean="0"/>
              <a:t>Heavy traffic</a:t>
            </a:r>
          </a:p>
          <a:p>
            <a:pPr lvl="1"/>
            <a:r>
              <a:rPr lang="en-US" dirty="0" smtClean="0"/>
              <a:t>Few deep VCs – less efficient, packets blocked due to lack of VCs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0312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644"/>
            <a:ext cx="8229600" cy="1143000"/>
          </a:xfrm>
        </p:spPr>
        <p:txBody>
          <a:bodyPr/>
          <a:lstStyle/>
          <a:p>
            <a:r>
              <a:rPr lang="en-US" dirty="0" smtClean="0"/>
              <a:t>Switch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2258"/>
            <a:ext cx="8229600" cy="2640863"/>
          </a:xfrm>
        </p:spPr>
        <p:txBody>
          <a:bodyPr>
            <a:normAutofit/>
          </a:bodyPr>
          <a:lstStyle/>
          <a:p>
            <a:r>
              <a:rPr lang="en-US" dirty="0" smtClean="0"/>
              <a:t>Heart of </a:t>
            </a:r>
            <a:r>
              <a:rPr lang="en-US" dirty="0" err="1" smtClean="0"/>
              <a:t>datapath</a:t>
            </a:r>
            <a:endParaRPr lang="en-US" dirty="0" smtClean="0"/>
          </a:p>
          <a:p>
            <a:pPr lvl="1"/>
            <a:r>
              <a:rPr lang="en-US" dirty="0" smtClean="0"/>
              <a:t>Switches bits from input to output</a:t>
            </a:r>
          </a:p>
          <a:p>
            <a:r>
              <a:rPr lang="en-US" dirty="0" smtClean="0"/>
              <a:t>High frequency crossbar designs challenging</a:t>
            </a:r>
          </a:p>
          <a:p>
            <a:r>
              <a:rPr lang="en-US" dirty="0" smtClean="0"/>
              <a:t>Crossbar composed for many multiplexers</a:t>
            </a:r>
          </a:p>
          <a:p>
            <a:pPr lvl="1"/>
            <a:r>
              <a:rPr lang="en-US" dirty="0" smtClean="0"/>
              <a:t>Common in low-frequency router designs</a:t>
            </a:r>
            <a:endParaRPr lang="en-US" dirty="0"/>
          </a:p>
        </p:txBody>
      </p:sp>
      <p:grpSp>
        <p:nvGrpSpPr>
          <p:cNvPr id="62" name="Group 61"/>
          <p:cNvGrpSpPr/>
          <p:nvPr/>
        </p:nvGrpSpPr>
        <p:grpSpPr>
          <a:xfrm>
            <a:off x="101100" y="4058501"/>
            <a:ext cx="9015210" cy="2297849"/>
            <a:chOff x="204990" y="1816951"/>
            <a:chExt cx="9015210" cy="2297849"/>
          </a:xfrm>
        </p:grpSpPr>
        <p:sp>
          <p:nvSpPr>
            <p:cNvPr id="4" name="Trapezoid 3"/>
            <p:cNvSpPr/>
            <p:nvPr/>
          </p:nvSpPr>
          <p:spPr>
            <a:xfrm rot="10800000">
              <a:off x="389798" y="2820416"/>
              <a:ext cx="1175407" cy="416910"/>
            </a:xfrm>
            <a:prstGeom prst="trapezoid">
              <a:avLst>
                <a:gd name="adj" fmla="val 89286"/>
              </a:avLst>
            </a:prstGeom>
            <a:solidFill>
              <a:srgbClr val="FFFFFF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</a:endParaRPr>
            </a:p>
          </p:txBody>
        </p:sp>
        <p:cxnSp>
          <p:nvCxnSpPr>
            <p:cNvPr id="5" name="Straight Connector 4"/>
            <p:cNvCxnSpPr/>
            <p:nvPr/>
          </p:nvCxnSpPr>
          <p:spPr>
            <a:xfrm rot="5400000" flipH="1" flipV="1">
              <a:off x="1109396" y="2471968"/>
              <a:ext cx="695651" cy="1248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5400000" flipH="1" flipV="1">
              <a:off x="880796" y="2471968"/>
              <a:ext cx="695651" cy="1248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 flipH="1" flipV="1">
              <a:off x="650947" y="2471967"/>
              <a:ext cx="695653" cy="1248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 flipH="1" flipV="1">
              <a:off x="422345" y="2471966"/>
              <a:ext cx="695656" cy="1248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 flipH="1" flipV="1">
              <a:off x="193744" y="2471965"/>
              <a:ext cx="695658" cy="1248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1380397" y="1816983"/>
              <a:ext cx="565807" cy="307777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rtlCol="0">
              <a:spAutoFit/>
            </a:bodyPr>
            <a:lstStyle/>
            <a:p>
              <a:pPr algn="l"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 smtClean="0">
                  <a:solidFill>
                    <a:prstClr val="black"/>
                  </a:solidFill>
                  <a:latin typeface="Calibri"/>
                </a:rPr>
                <a:t>i00</a:t>
              </a:r>
              <a:endParaRPr lang="en-US" sz="14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075597" y="1816951"/>
              <a:ext cx="565807" cy="307777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rtlCol="0">
              <a:spAutoFit/>
            </a:bodyPr>
            <a:lstStyle/>
            <a:p>
              <a:pPr algn="l"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 smtClean="0">
                  <a:solidFill>
                    <a:prstClr val="black"/>
                  </a:solidFill>
                  <a:latin typeface="Calibri"/>
                </a:rPr>
                <a:t>i10</a:t>
              </a:r>
              <a:endParaRPr lang="en-US" sz="14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70797" y="1816983"/>
              <a:ext cx="565807" cy="307777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rtlCol="0">
              <a:spAutoFit/>
            </a:bodyPr>
            <a:lstStyle/>
            <a:p>
              <a:pPr algn="l"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 smtClean="0">
                  <a:solidFill>
                    <a:prstClr val="black"/>
                  </a:solidFill>
                  <a:latin typeface="Calibri"/>
                </a:rPr>
                <a:t>i20</a:t>
              </a:r>
              <a:endParaRPr lang="en-US" sz="14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65997" y="1816983"/>
              <a:ext cx="565807" cy="307777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rtlCol="0">
              <a:spAutoFit/>
            </a:bodyPr>
            <a:lstStyle/>
            <a:p>
              <a:pPr algn="l"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 smtClean="0">
                  <a:solidFill>
                    <a:prstClr val="black"/>
                  </a:solidFill>
                  <a:latin typeface="Calibri"/>
                </a:rPr>
                <a:t>i30</a:t>
              </a:r>
              <a:endParaRPr lang="en-US" sz="14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04990" y="1816983"/>
              <a:ext cx="565807" cy="307777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rtlCol="0">
              <a:spAutoFit/>
            </a:bodyPr>
            <a:lstStyle/>
            <a:p>
              <a:pPr algn="l"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 smtClean="0">
                  <a:solidFill>
                    <a:prstClr val="black"/>
                  </a:solidFill>
                  <a:latin typeface="Calibri"/>
                </a:rPr>
                <a:t>i40</a:t>
              </a:r>
              <a:endParaRPr lang="en-US" sz="1400" dirty="0">
                <a:solidFill>
                  <a:prstClr val="black"/>
                </a:solidFill>
                <a:latin typeface="Calibri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6200000">
              <a:off x="730759" y="3504717"/>
              <a:ext cx="536028" cy="1247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770797" y="3721951"/>
              <a:ext cx="565807" cy="28991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rtlCol="0">
              <a:spAutoFit/>
            </a:bodyPr>
            <a:lstStyle/>
            <a:p>
              <a:pPr algn="l"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 smtClean="0">
                  <a:solidFill>
                    <a:prstClr val="black"/>
                  </a:solidFill>
                  <a:latin typeface="Calibri"/>
                </a:rPr>
                <a:t>o0</a:t>
              </a:r>
              <a:endParaRPr lang="en-US" sz="1800" dirty="0">
                <a:solidFill>
                  <a:prstClr val="black"/>
                </a:solidFill>
                <a:latin typeface="Calibri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 flipH="1" flipV="1">
              <a:off x="1380398" y="3028871"/>
              <a:ext cx="186121" cy="62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1586702" y="2807551"/>
              <a:ext cx="565807" cy="28991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rtlCol="0">
              <a:spAutoFit/>
            </a:bodyPr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 smtClean="0">
                  <a:solidFill>
                    <a:prstClr val="black"/>
                  </a:solidFill>
                  <a:latin typeface="Calibri"/>
                </a:rPr>
                <a:t>sel0</a:t>
              </a:r>
              <a:endParaRPr lang="en-US" sz="18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9" name="Trapezoid 18"/>
            <p:cNvSpPr/>
            <p:nvPr/>
          </p:nvSpPr>
          <p:spPr>
            <a:xfrm rot="10800000">
              <a:off x="2099879" y="2843933"/>
              <a:ext cx="1175407" cy="416910"/>
            </a:xfrm>
            <a:prstGeom prst="trapezoid">
              <a:avLst>
                <a:gd name="adj" fmla="val 89286"/>
              </a:avLst>
            </a:prstGeom>
            <a:solidFill>
              <a:srgbClr val="FFFFFF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</a:endParaRPr>
            </a:p>
          </p:txBody>
        </p:sp>
        <p:cxnSp>
          <p:nvCxnSpPr>
            <p:cNvPr id="20" name="Straight Connector 19"/>
            <p:cNvCxnSpPr/>
            <p:nvPr/>
          </p:nvCxnSpPr>
          <p:spPr>
            <a:xfrm rot="16200000">
              <a:off x="2440840" y="3528234"/>
              <a:ext cx="536028" cy="1247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2480878" y="3745468"/>
              <a:ext cx="565807" cy="369332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rtlCol="0">
              <a:spAutoFit/>
            </a:bodyPr>
            <a:lstStyle/>
            <a:p>
              <a:pPr algn="l"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 smtClean="0">
                  <a:solidFill>
                    <a:prstClr val="black"/>
                  </a:solidFill>
                  <a:latin typeface="Calibri"/>
                </a:rPr>
                <a:t>o1</a:t>
              </a:r>
              <a:endParaRPr lang="en-US" sz="1800" dirty="0">
                <a:solidFill>
                  <a:prstClr val="black"/>
                </a:solidFill>
                <a:latin typeface="Calibri"/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>
            <a:xfrm rot="10800000" flipH="1" flipV="1">
              <a:off x="3090479" y="3052388"/>
              <a:ext cx="186121" cy="62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3296783" y="2831068"/>
              <a:ext cx="565807" cy="369332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rtlCol="0">
              <a:spAutoFit/>
            </a:bodyPr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 smtClean="0">
                  <a:solidFill>
                    <a:prstClr val="black"/>
                  </a:solidFill>
                  <a:latin typeface="Calibri"/>
                </a:rPr>
                <a:t>sel1</a:t>
              </a:r>
              <a:endParaRPr lang="en-US" sz="18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4" name="Trapezoid 23"/>
            <p:cNvSpPr/>
            <p:nvPr/>
          </p:nvSpPr>
          <p:spPr>
            <a:xfrm rot="10800000">
              <a:off x="3852479" y="2843933"/>
              <a:ext cx="1175407" cy="416910"/>
            </a:xfrm>
            <a:prstGeom prst="trapezoid">
              <a:avLst>
                <a:gd name="adj" fmla="val 89286"/>
              </a:avLst>
            </a:prstGeom>
            <a:solidFill>
              <a:srgbClr val="FFFFFF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>
            <a:xfrm rot="16200000">
              <a:off x="4193440" y="3528234"/>
              <a:ext cx="536028" cy="1247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4233478" y="3745468"/>
              <a:ext cx="565807" cy="369332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rtlCol="0">
              <a:spAutoFit/>
            </a:bodyPr>
            <a:lstStyle/>
            <a:p>
              <a:pPr algn="l"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 smtClean="0">
                  <a:solidFill>
                    <a:prstClr val="black"/>
                  </a:solidFill>
                  <a:latin typeface="Calibri"/>
                </a:rPr>
                <a:t>o2</a:t>
              </a:r>
              <a:endParaRPr lang="en-US" sz="1800" dirty="0">
                <a:solidFill>
                  <a:prstClr val="black"/>
                </a:solidFill>
                <a:latin typeface="Calibri"/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>
            <a:xfrm rot="10800000" flipH="1" flipV="1">
              <a:off x="4843079" y="3052388"/>
              <a:ext cx="186121" cy="62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5049383" y="2831068"/>
              <a:ext cx="565807" cy="369332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rtlCol="0">
              <a:spAutoFit/>
            </a:bodyPr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 smtClean="0">
                  <a:solidFill>
                    <a:prstClr val="black"/>
                  </a:solidFill>
                  <a:latin typeface="Calibri"/>
                </a:rPr>
                <a:t>sel2</a:t>
              </a:r>
              <a:endParaRPr lang="en-US" sz="18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9" name="Trapezoid 28"/>
            <p:cNvSpPr/>
            <p:nvPr/>
          </p:nvSpPr>
          <p:spPr>
            <a:xfrm rot="10800000">
              <a:off x="5647598" y="2843933"/>
              <a:ext cx="1175407" cy="416910"/>
            </a:xfrm>
            <a:prstGeom prst="trapezoid">
              <a:avLst>
                <a:gd name="adj" fmla="val 89286"/>
              </a:avLst>
            </a:prstGeom>
            <a:solidFill>
              <a:srgbClr val="FFFFFF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</a:endParaRPr>
            </a:p>
          </p:txBody>
        </p:sp>
        <p:cxnSp>
          <p:nvCxnSpPr>
            <p:cNvPr id="30" name="Straight Connector 29"/>
            <p:cNvCxnSpPr/>
            <p:nvPr/>
          </p:nvCxnSpPr>
          <p:spPr>
            <a:xfrm rot="16200000">
              <a:off x="5988559" y="3528234"/>
              <a:ext cx="536028" cy="1247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6028597" y="3745468"/>
              <a:ext cx="565807" cy="369332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rtlCol="0">
              <a:spAutoFit/>
            </a:bodyPr>
            <a:lstStyle/>
            <a:p>
              <a:pPr algn="l"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 smtClean="0">
                  <a:solidFill>
                    <a:prstClr val="black"/>
                  </a:solidFill>
                  <a:latin typeface="Calibri"/>
                </a:rPr>
                <a:t>o3</a:t>
              </a:r>
              <a:endParaRPr lang="en-US" sz="1800" dirty="0">
                <a:solidFill>
                  <a:prstClr val="black"/>
                </a:solidFill>
                <a:latin typeface="Calibri"/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>
            <a:xfrm rot="10800000" flipH="1" flipV="1">
              <a:off x="6638198" y="3052388"/>
              <a:ext cx="186121" cy="62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6844502" y="2831068"/>
              <a:ext cx="565807" cy="369332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  <a:effectLst/>
          </p:spPr>
          <p:txBody>
            <a:bodyPr wrap="square" rtlCol="0">
              <a:spAutoFit/>
            </a:bodyPr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 smtClean="0">
                  <a:solidFill>
                    <a:prstClr val="black"/>
                  </a:solidFill>
                  <a:latin typeface="Calibri"/>
                </a:rPr>
                <a:t>sel3</a:t>
              </a:r>
              <a:endParaRPr lang="en-US" sz="18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4" name="Trapezoid 33"/>
            <p:cNvSpPr/>
            <p:nvPr/>
          </p:nvSpPr>
          <p:spPr>
            <a:xfrm rot="10800000">
              <a:off x="7510079" y="2843933"/>
              <a:ext cx="1175407" cy="416910"/>
            </a:xfrm>
            <a:prstGeom prst="trapezoid">
              <a:avLst>
                <a:gd name="adj" fmla="val 89286"/>
              </a:avLst>
            </a:prstGeom>
            <a:solidFill>
              <a:srgbClr val="FFFFFF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</a:endParaRPr>
            </a:p>
          </p:txBody>
        </p:sp>
        <p:cxnSp>
          <p:nvCxnSpPr>
            <p:cNvPr id="35" name="Straight Connector 34"/>
            <p:cNvCxnSpPr/>
            <p:nvPr/>
          </p:nvCxnSpPr>
          <p:spPr>
            <a:xfrm rot="16200000">
              <a:off x="7851040" y="3528234"/>
              <a:ext cx="536028" cy="1247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7891078" y="3745468"/>
              <a:ext cx="565807" cy="369332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rtlCol="0">
              <a:spAutoFit/>
            </a:bodyPr>
            <a:lstStyle/>
            <a:p>
              <a:pPr algn="l"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 smtClean="0">
                  <a:solidFill>
                    <a:prstClr val="black"/>
                  </a:solidFill>
                  <a:latin typeface="Calibri"/>
                </a:rPr>
                <a:t>o4</a:t>
              </a:r>
              <a:endParaRPr lang="en-US" sz="1800" dirty="0">
                <a:solidFill>
                  <a:prstClr val="black"/>
                </a:solidFill>
                <a:latin typeface="Calibri"/>
              </a:endParaRPr>
            </a:p>
          </p:txBody>
        </p:sp>
        <p:cxnSp>
          <p:nvCxnSpPr>
            <p:cNvPr id="37" name="Straight Connector 36"/>
            <p:cNvCxnSpPr/>
            <p:nvPr/>
          </p:nvCxnSpPr>
          <p:spPr>
            <a:xfrm rot="10800000" flipH="1" flipV="1">
              <a:off x="8500679" y="3052388"/>
              <a:ext cx="186121" cy="62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Elbow Connector 37"/>
            <p:cNvCxnSpPr/>
            <p:nvPr/>
          </p:nvCxnSpPr>
          <p:spPr>
            <a:xfrm>
              <a:off x="540949" y="2731351"/>
              <a:ext cx="1721441" cy="112582"/>
            </a:xfrm>
            <a:prstGeom prst="bentConnector3">
              <a:avLst>
                <a:gd name="adj1" fmla="val 100167"/>
              </a:avLst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Elbow Connector 38"/>
            <p:cNvCxnSpPr/>
            <p:nvPr/>
          </p:nvCxnSpPr>
          <p:spPr>
            <a:xfrm>
              <a:off x="769549" y="2618769"/>
              <a:ext cx="1645241" cy="225164"/>
            </a:xfrm>
            <a:prstGeom prst="bentConnector3">
              <a:avLst>
                <a:gd name="adj1" fmla="val 104807"/>
              </a:avLst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Elbow Connector 223"/>
            <p:cNvCxnSpPr>
              <a:endCxn id="19" idx="2"/>
            </p:cNvCxnSpPr>
            <p:nvPr/>
          </p:nvCxnSpPr>
          <p:spPr>
            <a:xfrm>
              <a:off x="998149" y="2506187"/>
              <a:ext cx="1689433" cy="337746"/>
            </a:xfrm>
            <a:prstGeom prst="bentConnector2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Elbow Connector 40"/>
            <p:cNvCxnSpPr/>
            <p:nvPr/>
          </p:nvCxnSpPr>
          <p:spPr>
            <a:xfrm>
              <a:off x="1226749" y="2393606"/>
              <a:ext cx="1645241" cy="450327"/>
            </a:xfrm>
            <a:prstGeom prst="bentConnector3">
              <a:avLst>
                <a:gd name="adj1" fmla="val 100175"/>
              </a:avLst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Elbow Connector 226"/>
            <p:cNvCxnSpPr/>
            <p:nvPr/>
          </p:nvCxnSpPr>
          <p:spPr>
            <a:xfrm>
              <a:off x="1456597" y="2284389"/>
              <a:ext cx="1633881" cy="559543"/>
            </a:xfrm>
            <a:prstGeom prst="bentConnector3">
              <a:avLst>
                <a:gd name="adj1" fmla="val 100265"/>
              </a:avLst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Elbow Connector 42"/>
            <p:cNvCxnSpPr/>
            <p:nvPr/>
          </p:nvCxnSpPr>
          <p:spPr>
            <a:xfrm>
              <a:off x="2265564" y="2729579"/>
              <a:ext cx="1721441" cy="112582"/>
            </a:xfrm>
            <a:prstGeom prst="bentConnector3">
              <a:avLst>
                <a:gd name="adj1" fmla="val 100167"/>
              </a:avLst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Elbow Connector 43"/>
            <p:cNvCxnSpPr/>
            <p:nvPr/>
          </p:nvCxnSpPr>
          <p:spPr>
            <a:xfrm>
              <a:off x="2494164" y="2616997"/>
              <a:ext cx="1645241" cy="225164"/>
            </a:xfrm>
            <a:prstGeom prst="bentConnector3">
              <a:avLst>
                <a:gd name="adj1" fmla="val 104807"/>
              </a:avLst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Elbow Connector 223"/>
            <p:cNvCxnSpPr/>
            <p:nvPr/>
          </p:nvCxnSpPr>
          <p:spPr>
            <a:xfrm>
              <a:off x="2687582" y="2504415"/>
              <a:ext cx="1724615" cy="337746"/>
            </a:xfrm>
            <a:prstGeom prst="bentConnector3">
              <a:avLst>
                <a:gd name="adj1" fmla="val 100320"/>
              </a:avLst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Elbow Connector 45"/>
            <p:cNvCxnSpPr/>
            <p:nvPr/>
          </p:nvCxnSpPr>
          <p:spPr>
            <a:xfrm>
              <a:off x="2871990" y="2391834"/>
              <a:ext cx="1724615" cy="450327"/>
            </a:xfrm>
            <a:prstGeom prst="bentConnector3">
              <a:avLst>
                <a:gd name="adj1" fmla="val 100075"/>
              </a:avLst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Elbow Connector 226"/>
            <p:cNvCxnSpPr/>
            <p:nvPr/>
          </p:nvCxnSpPr>
          <p:spPr>
            <a:xfrm>
              <a:off x="3090478" y="2282617"/>
              <a:ext cx="1724615" cy="559543"/>
            </a:xfrm>
            <a:prstGeom prst="bentConnector3">
              <a:avLst>
                <a:gd name="adj1" fmla="val 100075"/>
              </a:avLst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Elbow Connector 47"/>
            <p:cNvCxnSpPr/>
            <p:nvPr/>
          </p:nvCxnSpPr>
          <p:spPr>
            <a:xfrm>
              <a:off x="3948315" y="2729579"/>
              <a:ext cx="1875930" cy="112594"/>
            </a:xfrm>
            <a:prstGeom prst="bentConnector3">
              <a:avLst>
                <a:gd name="adj1" fmla="val 100606"/>
              </a:avLst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Elbow Connector 48"/>
            <p:cNvCxnSpPr/>
            <p:nvPr/>
          </p:nvCxnSpPr>
          <p:spPr>
            <a:xfrm>
              <a:off x="4139405" y="2616997"/>
              <a:ext cx="1837240" cy="225176"/>
            </a:xfrm>
            <a:prstGeom prst="bentConnector3">
              <a:avLst>
                <a:gd name="adj1" fmla="val 104264"/>
              </a:avLst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Elbow Connector 223"/>
            <p:cNvCxnSpPr/>
            <p:nvPr/>
          </p:nvCxnSpPr>
          <p:spPr>
            <a:xfrm>
              <a:off x="4319790" y="2504415"/>
              <a:ext cx="1929647" cy="337758"/>
            </a:xfrm>
            <a:prstGeom prst="bentConnector3">
              <a:avLst>
                <a:gd name="adj1" fmla="val 100020"/>
              </a:avLst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Elbow Connector 50"/>
            <p:cNvCxnSpPr/>
            <p:nvPr/>
          </p:nvCxnSpPr>
          <p:spPr>
            <a:xfrm>
              <a:off x="4500765" y="2391834"/>
              <a:ext cx="1933080" cy="450339"/>
            </a:xfrm>
            <a:prstGeom prst="bentConnector3">
              <a:avLst>
                <a:gd name="adj1" fmla="val 98945"/>
              </a:avLst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Elbow Connector 226"/>
            <p:cNvCxnSpPr/>
            <p:nvPr/>
          </p:nvCxnSpPr>
          <p:spPr>
            <a:xfrm>
              <a:off x="4700790" y="2282617"/>
              <a:ext cx="1951543" cy="559555"/>
            </a:xfrm>
            <a:prstGeom prst="bentConnector3">
              <a:avLst>
                <a:gd name="adj1" fmla="val 97994"/>
              </a:avLst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Elbow Connector 52"/>
            <p:cNvCxnSpPr/>
            <p:nvPr/>
          </p:nvCxnSpPr>
          <p:spPr>
            <a:xfrm>
              <a:off x="5811049" y="2729579"/>
              <a:ext cx="1875930" cy="112594"/>
            </a:xfrm>
            <a:prstGeom prst="bentConnector3">
              <a:avLst>
                <a:gd name="adj1" fmla="val 100606"/>
              </a:avLst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Elbow Connector 53"/>
            <p:cNvCxnSpPr/>
            <p:nvPr/>
          </p:nvCxnSpPr>
          <p:spPr>
            <a:xfrm>
              <a:off x="6002139" y="2616997"/>
              <a:ext cx="1837240" cy="225176"/>
            </a:xfrm>
            <a:prstGeom prst="bentConnector3">
              <a:avLst>
                <a:gd name="adj1" fmla="val 104264"/>
              </a:avLst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Elbow Connector 223"/>
            <p:cNvCxnSpPr/>
            <p:nvPr/>
          </p:nvCxnSpPr>
          <p:spPr>
            <a:xfrm>
              <a:off x="6182524" y="2504415"/>
              <a:ext cx="1929647" cy="337758"/>
            </a:xfrm>
            <a:prstGeom prst="bentConnector3">
              <a:avLst>
                <a:gd name="adj1" fmla="val 100020"/>
              </a:avLst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Elbow Connector 55"/>
            <p:cNvCxnSpPr/>
            <p:nvPr/>
          </p:nvCxnSpPr>
          <p:spPr>
            <a:xfrm>
              <a:off x="6363499" y="2391834"/>
              <a:ext cx="1933080" cy="450339"/>
            </a:xfrm>
            <a:prstGeom prst="bentConnector3">
              <a:avLst>
                <a:gd name="adj1" fmla="val 98945"/>
              </a:avLst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Elbow Connector 226"/>
            <p:cNvCxnSpPr/>
            <p:nvPr/>
          </p:nvCxnSpPr>
          <p:spPr>
            <a:xfrm>
              <a:off x="6563524" y="2282617"/>
              <a:ext cx="1951543" cy="559555"/>
            </a:xfrm>
            <a:prstGeom prst="bentConnector3">
              <a:avLst>
                <a:gd name="adj1" fmla="val 97994"/>
              </a:avLst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/>
            <p:cNvSpPr txBox="1"/>
            <p:nvPr/>
          </p:nvSpPr>
          <p:spPr>
            <a:xfrm>
              <a:off x="8654393" y="2831068"/>
              <a:ext cx="565807" cy="369332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  <a:effectLst/>
          </p:spPr>
          <p:txBody>
            <a:bodyPr wrap="square" rtlCol="0">
              <a:spAutoFit/>
            </a:bodyPr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 smtClean="0">
                  <a:solidFill>
                    <a:prstClr val="black"/>
                  </a:solidFill>
                  <a:latin typeface="Calibri"/>
                </a:rPr>
                <a:t>sel4</a:t>
              </a:r>
              <a:endParaRPr lang="en-US" sz="1800" dirty="0">
                <a:solidFill>
                  <a:prstClr val="black"/>
                </a:solidFill>
                <a:latin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26687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Switch Organization: </a:t>
            </a:r>
            <a:r>
              <a:rPr lang="en-US" dirty="0" err="1" smtClean="0"/>
              <a:t>Crosspoint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843755"/>
            <a:ext cx="8686800" cy="1692275"/>
          </a:xfrm>
        </p:spPr>
        <p:txBody>
          <a:bodyPr>
            <a:normAutofit/>
          </a:bodyPr>
          <a:lstStyle/>
          <a:p>
            <a:r>
              <a:rPr lang="en-US" dirty="0" smtClean="0"/>
              <a:t>Area and power scale at </a:t>
            </a:r>
            <a:r>
              <a:rPr lang="en-US" i="1" dirty="0" smtClean="0"/>
              <a:t>O((pw)</a:t>
            </a:r>
            <a:r>
              <a:rPr lang="en-US" i="1" baseline="30000" dirty="0" smtClean="0"/>
              <a:t>2</a:t>
            </a:r>
            <a:r>
              <a:rPr lang="en-US" i="1" dirty="0" smtClean="0"/>
              <a:t>)</a:t>
            </a:r>
            <a:endParaRPr lang="en-US" dirty="0" smtClean="0"/>
          </a:p>
          <a:p>
            <a:pPr lvl="1"/>
            <a:r>
              <a:rPr lang="en-US" dirty="0" err="1" smtClean="0"/>
              <a:t>p</a:t>
            </a:r>
            <a:r>
              <a:rPr lang="en-US" dirty="0" smtClean="0"/>
              <a:t>: number of ports (function of topology)</a:t>
            </a:r>
          </a:p>
          <a:p>
            <a:pPr lvl="1"/>
            <a:r>
              <a:rPr lang="en-US" dirty="0" err="1" smtClean="0"/>
              <a:t>w</a:t>
            </a:r>
            <a:r>
              <a:rPr lang="en-US" dirty="0" smtClean="0"/>
              <a:t>: port width in bits (determines </a:t>
            </a:r>
            <a:r>
              <a:rPr lang="en-US" dirty="0" err="1" smtClean="0"/>
              <a:t>phit</a:t>
            </a:r>
            <a:r>
              <a:rPr lang="en-US" dirty="0" smtClean="0"/>
              <a:t>/flit size and impacts packet energy and delay)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991394" y="990600"/>
            <a:ext cx="4342606" cy="4152325"/>
            <a:chOff x="991394" y="838200"/>
            <a:chExt cx="4342606" cy="4152325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2285206" y="1066799"/>
              <a:ext cx="2895600" cy="3177"/>
            </a:xfrm>
            <a:prstGeom prst="line">
              <a:avLst/>
            </a:prstGeom>
            <a:ln w="317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2285206" y="1671635"/>
              <a:ext cx="2895600" cy="4765"/>
            </a:xfrm>
            <a:prstGeom prst="line">
              <a:avLst/>
            </a:prstGeom>
            <a:ln w="317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285206" y="2281235"/>
              <a:ext cx="2895600" cy="4765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2285206" y="2890835"/>
              <a:ext cx="2895600" cy="4765"/>
            </a:xfrm>
            <a:prstGeom prst="line">
              <a:avLst/>
            </a:prstGeom>
            <a:ln w="317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2285206" y="3505200"/>
              <a:ext cx="2895600" cy="1588"/>
            </a:xfrm>
            <a:prstGeom prst="line">
              <a:avLst/>
            </a:prstGeom>
            <a:ln w="317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1104503" y="2704703"/>
              <a:ext cx="3275806" cy="1588"/>
            </a:xfrm>
            <a:prstGeom prst="line">
              <a:avLst/>
            </a:prstGeom>
            <a:ln w="31750">
              <a:solidFill>
                <a:schemeClr val="tx1">
                  <a:lumMod val="65000"/>
                  <a:lumOff val="35000"/>
                </a:schemeClr>
              </a:solidFill>
              <a:tailEnd type="triangle" w="lg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1712912" y="2704306"/>
              <a:ext cx="3276600" cy="1588"/>
            </a:xfrm>
            <a:prstGeom prst="line">
              <a:avLst/>
            </a:prstGeom>
            <a:ln w="31750">
              <a:solidFill>
                <a:schemeClr val="tx1">
                  <a:lumMod val="65000"/>
                  <a:lumOff val="35000"/>
                </a:schemeClr>
              </a:solidFill>
              <a:tailEnd type="triangle" w="lg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2322512" y="2704306"/>
              <a:ext cx="3276600" cy="1588"/>
            </a:xfrm>
            <a:prstGeom prst="line">
              <a:avLst/>
            </a:prstGeom>
            <a:ln w="31750">
              <a:solidFill>
                <a:schemeClr val="tx1">
                  <a:lumMod val="65000"/>
                  <a:lumOff val="35000"/>
                </a:schemeClr>
              </a:solidFill>
              <a:tailEnd type="triangle" w="lg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2932905" y="2705100"/>
              <a:ext cx="3276602" cy="2"/>
            </a:xfrm>
            <a:prstGeom prst="line">
              <a:avLst/>
            </a:prstGeom>
            <a:ln w="76200">
              <a:solidFill>
                <a:schemeClr val="tx1"/>
              </a:solidFill>
              <a:tailEnd type="triangle" w="med" len="sm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3542506" y="2705100"/>
              <a:ext cx="3276600" cy="1588"/>
            </a:xfrm>
            <a:prstGeom prst="line">
              <a:avLst/>
            </a:prstGeom>
            <a:ln w="31750">
              <a:solidFill>
                <a:schemeClr val="tx1">
                  <a:lumMod val="65000"/>
                  <a:lumOff val="35000"/>
                </a:schemeClr>
              </a:solidFill>
              <a:tailEnd type="triangle" w="lg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1675606" y="1066799"/>
              <a:ext cx="533400" cy="4765"/>
            </a:xfrm>
            <a:prstGeom prst="line">
              <a:avLst/>
            </a:prstGeom>
            <a:ln w="31750">
              <a:solidFill>
                <a:schemeClr val="tx1">
                  <a:lumMod val="65000"/>
                  <a:lumOff val="35000"/>
                </a:schemeClr>
              </a:solidFill>
              <a:tailEnd type="triangle" w="lg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675606" y="1671635"/>
              <a:ext cx="533400" cy="4765"/>
            </a:xfrm>
            <a:prstGeom prst="line">
              <a:avLst/>
            </a:prstGeom>
            <a:ln w="31750">
              <a:solidFill>
                <a:schemeClr val="tx1">
                  <a:lumMod val="65000"/>
                  <a:lumOff val="35000"/>
                </a:schemeClr>
              </a:solidFill>
              <a:tailEnd type="triangle" w="lg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1675606" y="2281235"/>
              <a:ext cx="533400" cy="4765"/>
            </a:xfrm>
            <a:prstGeom prst="line">
              <a:avLst/>
            </a:prstGeom>
            <a:ln w="31750">
              <a:solidFill>
                <a:schemeClr val="tx1">
                  <a:lumMod val="65000"/>
                  <a:lumOff val="35000"/>
                </a:schemeClr>
              </a:solidFill>
              <a:tailEnd type="triangle" w="lg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1675606" y="2890835"/>
              <a:ext cx="533400" cy="4765"/>
            </a:xfrm>
            <a:prstGeom prst="line">
              <a:avLst/>
            </a:prstGeom>
            <a:ln w="31750">
              <a:solidFill>
                <a:schemeClr val="tx1">
                  <a:lumMod val="65000"/>
                  <a:lumOff val="35000"/>
                </a:schemeClr>
              </a:solidFill>
              <a:tailEnd type="triangle" w="lg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675606" y="3500435"/>
              <a:ext cx="533400" cy="4765"/>
            </a:xfrm>
            <a:prstGeom prst="line">
              <a:avLst/>
            </a:prstGeom>
            <a:ln w="31750">
              <a:solidFill>
                <a:schemeClr val="tx1">
                  <a:lumMod val="65000"/>
                  <a:lumOff val="35000"/>
                </a:schemeClr>
              </a:solidFill>
              <a:tailEnd type="triangle" w="lg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" name="Group 50"/>
            <p:cNvGrpSpPr/>
            <p:nvPr/>
          </p:nvGrpSpPr>
          <p:grpSpPr>
            <a:xfrm>
              <a:off x="2437606" y="1067594"/>
              <a:ext cx="305596" cy="305594"/>
              <a:chOff x="2057400" y="1067594"/>
              <a:chExt cx="305596" cy="305594"/>
            </a:xfrm>
          </p:grpSpPr>
          <p:sp>
            <p:nvSpPr>
              <p:cNvPr id="176" name="Isosceles Triangle 36"/>
              <p:cNvSpPr/>
              <p:nvPr/>
            </p:nvSpPr>
            <p:spPr>
              <a:xfrm rot="10800000">
                <a:off x="2133600" y="1143000"/>
                <a:ext cx="152400" cy="152400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177" name="Straight Connector 38"/>
              <p:cNvCxnSpPr/>
              <p:nvPr/>
            </p:nvCxnSpPr>
            <p:spPr>
              <a:xfrm rot="5400000" flipH="1" flipV="1">
                <a:off x="2170906" y="1104900"/>
                <a:ext cx="76200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40"/>
              <p:cNvCxnSpPr/>
              <p:nvPr/>
            </p:nvCxnSpPr>
            <p:spPr>
              <a:xfrm rot="5400000">
                <a:off x="2170906" y="1332706"/>
                <a:ext cx="76200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42"/>
              <p:cNvCxnSpPr/>
              <p:nvPr/>
            </p:nvCxnSpPr>
            <p:spPr>
              <a:xfrm rot="10800000">
                <a:off x="2209801" y="1371600"/>
                <a:ext cx="153195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45"/>
              <p:cNvCxnSpPr/>
              <p:nvPr/>
            </p:nvCxnSpPr>
            <p:spPr>
              <a:xfrm rot="10800000" flipV="1">
                <a:off x="2057400" y="1219199"/>
                <a:ext cx="114300" cy="3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oup 51"/>
            <p:cNvGrpSpPr/>
            <p:nvPr/>
          </p:nvGrpSpPr>
          <p:grpSpPr>
            <a:xfrm>
              <a:off x="3046410" y="1066006"/>
              <a:ext cx="305596" cy="305594"/>
              <a:chOff x="2057400" y="1067594"/>
              <a:chExt cx="305596" cy="305594"/>
            </a:xfrm>
          </p:grpSpPr>
          <p:sp>
            <p:nvSpPr>
              <p:cNvPr id="171" name="Isosceles Triangle 170"/>
              <p:cNvSpPr/>
              <p:nvPr/>
            </p:nvSpPr>
            <p:spPr>
              <a:xfrm rot="10800000">
                <a:off x="2133600" y="1143000"/>
                <a:ext cx="152400" cy="152400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172" name="Straight Connector 171"/>
              <p:cNvCxnSpPr/>
              <p:nvPr/>
            </p:nvCxnSpPr>
            <p:spPr>
              <a:xfrm rot="5400000" flipH="1" flipV="1">
                <a:off x="2170906" y="1104900"/>
                <a:ext cx="76200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>
                <a:stCxn id="171" idx="0"/>
              </p:cNvCxnSpPr>
              <p:nvPr/>
            </p:nvCxnSpPr>
            <p:spPr>
              <a:xfrm rot="5400000">
                <a:off x="2170906" y="1332706"/>
                <a:ext cx="76200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 rot="10800000">
                <a:off x="2209801" y="1371600"/>
                <a:ext cx="153195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>
                <a:stCxn id="171" idx="5"/>
              </p:cNvCxnSpPr>
              <p:nvPr/>
            </p:nvCxnSpPr>
            <p:spPr>
              <a:xfrm rot="10800000" flipV="1">
                <a:off x="2057400" y="1219199"/>
                <a:ext cx="114300" cy="3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oup 57"/>
            <p:cNvGrpSpPr/>
            <p:nvPr/>
          </p:nvGrpSpPr>
          <p:grpSpPr>
            <a:xfrm>
              <a:off x="3656010" y="1066800"/>
              <a:ext cx="305596" cy="305594"/>
              <a:chOff x="2057400" y="1067594"/>
              <a:chExt cx="305596" cy="305594"/>
            </a:xfrm>
          </p:grpSpPr>
          <p:sp>
            <p:nvSpPr>
              <p:cNvPr id="166" name="Isosceles Triangle 165"/>
              <p:cNvSpPr/>
              <p:nvPr/>
            </p:nvSpPr>
            <p:spPr>
              <a:xfrm rot="10800000">
                <a:off x="2133600" y="1143000"/>
                <a:ext cx="152400" cy="152400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167" name="Straight Connector 166"/>
              <p:cNvCxnSpPr/>
              <p:nvPr/>
            </p:nvCxnSpPr>
            <p:spPr>
              <a:xfrm rot="5400000" flipH="1" flipV="1">
                <a:off x="2170906" y="1104900"/>
                <a:ext cx="76200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>
                <a:stCxn id="166" idx="0"/>
              </p:cNvCxnSpPr>
              <p:nvPr/>
            </p:nvCxnSpPr>
            <p:spPr>
              <a:xfrm rot="5400000">
                <a:off x="2170906" y="1332706"/>
                <a:ext cx="76200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 rot="10800000">
                <a:off x="2209801" y="1371600"/>
                <a:ext cx="153195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/>
              <p:cNvCxnSpPr>
                <a:stCxn id="166" idx="5"/>
              </p:cNvCxnSpPr>
              <p:nvPr/>
            </p:nvCxnSpPr>
            <p:spPr>
              <a:xfrm rot="10800000" flipV="1">
                <a:off x="2057400" y="1219199"/>
                <a:ext cx="114300" cy="3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63"/>
            <p:cNvGrpSpPr/>
            <p:nvPr/>
          </p:nvGrpSpPr>
          <p:grpSpPr>
            <a:xfrm>
              <a:off x="4265610" y="1066800"/>
              <a:ext cx="305596" cy="305594"/>
              <a:chOff x="2057400" y="1067594"/>
              <a:chExt cx="305596" cy="305594"/>
            </a:xfrm>
          </p:grpSpPr>
          <p:sp>
            <p:nvSpPr>
              <p:cNvPr id="161" name="Isosceles Triangle 160"/>
              <p:cNvSpPr/>
              <p:nvPr/>
            </p:nvSpPr>
            <p:spPr>
              <a:xfrm rot="10800000">
                <a:off x="2133600" y="1143000"/>
                <a:ext cx="152400" cy="152400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162" name="Straight Connector 161"/>
              <p:cNvCxnSpPr/>
              <p:nvPr/>
            </p:nvCxnSpPr>
            <p:spPr>
              <a:xfrm rot="5400000" flipH="1" flipV="1">
                <a:off x="2170906" y="1104900"/>
                <a:ext cx="76200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>
                <a:stCxn id="161" idx="0"/>
              </p:cNvCxnSpPr>
              <p:nvPr/>
            </p:nvCxnSpPr>
            <p:spPr>
              <a:xfrm rot="5400000">
                <a:off x="2170906" y="1332706"/>
                <a:ext cx="76200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rot="10800000">
                <a:off x="2209801" y="1371600"/>
                <a:ext cx="153195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>
                <a:stCxn id="161" idx="5"/>
              </p:cNvCxnSpPr>
              <p:nvPr/>
            </p:nvCxnSpPr>
            <p:spPr>
              <a:xfrm rot="10800000" flipV="1">
                <a:off x="2057400" y="1219199"/>
                <a:ext cx="114300" cy="3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69"/>
            <p:cNvGrpSpPr/>
            <p:nvPr/>
          </p:nvGrpSpPr>
          <p:grpSpPr>
            <a:xfrm>
              <a:off x="4875210" y="1066800"/>
              <a:ext cx="305596" cy="305594"/>
              <a:chOff x="2057400" y="1067594"/>
              <a:chExt cx="305596" cy="305594"/>
            </a:xfrm>
          </p:grpSpPr>
          <p:sp>
            <p:nvSpPr>
              <p:cNvPr id="156" name="Isosceles Triangle 155"/>
              <p:cNvSpPr/>
              <p:nvPr/>
            </p:nvSpPr>
            <p:spPr>
              <a:xfrm rot="10800000">
                <a:off x="2133600" y="1143000"/>
                <a:ext cx="152400" cy="152400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157" name="Straight Connector 156"/>
              <p:cNvCxnSpPr/>
              <p:nvPr/>
            </p:nvCxnSpPr>
            <p:spPr>
              <a:xfrm rot="5400000" flipH="1" flipV="1">
                <a:off x="2170906" y="1104900"/>
                <a:ext cx="76200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>
                <a:stCxn id="156" idx="0"/>
              </p:cNvCxnSpPr>
              <p:nvPr/>
            </p:nvCxnSpPr>
            <p:spPr>
              <a:xfrm rot="5400000">
                <a:off x="2170906" y="1332706"/>
                <a:ext cx="76200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/>
              <p:cNvCxnSpPr/>
              <p:nvPr/>
            </p:nvCxnSpPr>
            <p:spPr>
              <a:xfrm rot="10800000">
                <a:off x="2209801" y="1371600"/>
                <a:ext cx="153195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>
                <a:stCxn id="156" idx="5"/>
              </p:cNvCxnSpPr>
              <p:nvPr/>
            </p:nvCxnSpPr>
            <p:spPr>
              <a:xfrm rot="10800000" flipV="1">
                <a:off x="2057400" y="1219199"/>
                <a:ext cx="114300" cy="3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75"/>
            <p:cNvGrpSpPr/>
            <p:nvPr/>
          </p:nvGrpSpPr>
          <p:grpSpPr>
            <a:xfrm>
              <a:off x="2437606" y="1675606"/>
              <a:ext cx="305596" cy="305594"/>
              <a:chOff x="2057400" y="1067594"/>
              <a:chExt cx="305596" cy="305594"/>
            </a:xfrm>
          </p:grpSpPr>
          <p:sp>
            <p:nvSpPr>
              <p:cNvPr id="151" name="Isosceles Triangle 150"/>
              <p:cNvSpPr/>
              <p:nvPr/>
            </p:nvSpPr>
            <p:spPr>
              <a:xfrm rot="10800000">
                <a:off x="2133600" y="1143000"/>
                <a:ext cx="152400" cy="152400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152" name="Straight Connector 151"/>
              <p:cNvCxnSpPr/>
              <p:nvPr/>
            </p:nvCxnSpPr>
            <p:spPr>
              <a:xfrm rot="5400000" flipH="1" flipV="1">
                <a:off x="2170906" y="1104900"/>
                <a:ext cx="76200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>
                <a:stCxn id="151" idx="0"/>
              </p:cNvCxnSpPr>
              <p:nvPr/>
            </p:nvCxnSpPr>
            <p:spPr>
              <a:xfrm rot="5400000">
                <a:off x="2170906" y="1332706"/>
                <a:ext cx="76200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/>
              <p:nvPr/>
            </p:nvCxnSpPr>
            <p:spPr>
              <a:xfrm rot="10800000">
                <a:off x="2209801" y="1371600"/>
                <a:ext cx="153195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>
                <a:stCxn id="151" idx="5"/>
              </p:cNvCxnSpPr>
              <p:nvPr/>
            </p:nvCxnSpPr>
            <p:spPr>
              <a:xfrm rot="10800000" flipV="1">
                <a:off x="2057400" y="1219199"/>
                <a:ext cx="114300" cy="3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81"/>
            <p:cNvGrpSpPr/>
            <p:nvPr/>
          </p:nvGrpSpPr>
          <p:grpSpPr>
            <a:xfrm>
              <a:off x="3046410" y="1674018"/>
              <a:ext cx="305596" cy="305594"/>
              <a:chOff x="2057400" y="1067594"/>
              <a:chExt cx="305596" cy="305594"/>
            </a:xfrm>
          </p:grpSpPr>
          <p:sp>
            <p:nvSpPr>
              <p:cNvPr id="146" name="Isosceles Triangle 145"/>
              <p:cNvSpPr/>
              <p:nvPr/>
            </p:nvSpPr>
            <p:spPr>
              <a:xfrm rot="10800000">
                <a:off x="2133600" y="1143000"/>
                <a:ext cx="152400" cy="152400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147" name="Straight Connector 146"/>
              <p:cNvCxnSpPr/>
              <p:nvPr/>
            </p:nvCxnSpPr>
            <p:spPr>
              <a:xfrm rot="5400000" flipH="1" flipV="1">
                <a:off x="2170906" y="1104900"/>
                <a:ext cx="76200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>
                <a:stCxn id="146" idx="0"/>
              </p:cNvCxnSpPr>
              <p:nvPr/>
            </p:nvCxnSpPr>
            <p:spPr>
              <a:xfrm rot="5400000">
                <a:off x="2170906" y="1332706"/>
                <a:ext cx="76200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 rot="10800000">
                <a:off x="2209801" y="1371600"/>
                <a:ext cx="153195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>
                <a:stCxn id="146" idx="5"/>
              </p:cNvCxnSpPr>
              <p:nvPr/>
            </p:nvCxnSpPr>
            <p:spPr>
              <a:xfrm rot="10800000" flipV="1">
                <a:off x="2057400" y="1219199"/>
                <a:ext cx="114300" cy="3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87"/>
            <p:cNvGrpSpPr/>
            <p:nvPr/>
          </p:nvGrpSpPr>
          <p:grpSpPr>
            <a:xfrm>
              <a:off x="3656010" y="1674812"/>
              <a:ext cx="305596" cy="305594"/>
              <a:chOff x="2057400" y="1067594"/>
              <a:chExt cx="305596" cy="305594"/>
            </a:xfrm>
          </p:grpSpPr>
          <p:sp>
            <p:nvSpPr>
              <p:cNvPr id="141" name="Isosceles Triangle 140"/>
              <p:cNvSpPr/>
              <p:nvPr/>
            </p:nvSpPr>
            <p:spPr>
              <a:xfrm rot="10800000">
                <a:off x="2133600" y="1143000"/>
                <a:ext cx="152400" cy="152400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142" name="Straight Connector 141"/>
              <p:cNvCxnSpPr/>
              <p:nvPr/>
            </p:nvCxnSpPr>
            <p:spPr>
              <a:xfrm rot="5400000" flipH="1" flipV="1">
                <a:off x="2170906" y="1104900"/>
                <a:ext cx="76200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/>
              <p:cNvCxnSpPr>
                <a:stCxn id="141" idx="0"/>
              </p:cNvCxnSpPr>
              <p:nvPr/>
            </p:nvCxnSpPr>
            <p:spPr>
              <a:xfrm rot="5400000">
                <a:off x="2170906" y="1332706"/>
                <a:ext cx="76200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/>
              <p:cNvCxnSpPr/>
              <p:nvPr/>
            </p:nvCxnSpPr>
            <p:spPr>
              <a:xfrm rot="10800000">
                <a:off x="2209801" y="1371600"/>
                <a:ext cx="153195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/>
              <p:cNvCxnSpPr>
                <a:stCxn id="141" idx="5"/>
              </p:cNvCxnSpPr>
              <p:nvPr/>
            </p:nvCxnSpPr>
            <p:spPr>
              <a:xfrm rot="10800000" flipV="1">
                <a:off x="2057400" y="1219199"/>
                <a:ext cx="114300" cy="3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Group 93"/>
            <p:cNvGrpSpPr/>
            <p:nvPr/>
          </p:nvGrpSpPr>
          <p:grpSpPr>
            <a:xfrm>
              <a:off x="4265610" y="1674812"/>
              <a:ext cx="305596" cy="305594"/>
              <a:chOff x="2057400" y="1067594"/>
              <a:chExt cx="305596" cy="305594"/>
            </a:xfrm>
          </p:grpSpPr>
          <p:sp>
            <p:nvSpPr>
              <p:cNvPr id="136" name="Isosceles Triangle 135"/>
              <p:cNvSpPr/>
              <p:nvPr/>
            </p:nvSpPr>
            <p:spPr>
              <a:xfrm rot="10800000">
                <a:off x="2133600" y="1143000"/>
                <a:ext cx="152400" cy="152400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137" name="Straight Connector 136"/>
              <p:cNvCxnSpPr/>
              <p:nvPr/>
            </p:nvCxnSpPr>
            <p:spPr>
              <a:xfrm rot="5400000" flipH="1" flipV="1">
                <a:off x="2170906" y="1104900"/>
                <a:ext cx="76200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>
                <a:stCxn id="136" idx="0"/>
              </p:cNvCxnSpPr>
              <p:nvPr/>
            </p:nvCxnSpPr>
            <p:spPr>
              <a:xfrm rot="5400000">
                <a:off x="2170906" y="1332706"/>
                <a:ext cx="76200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 rot="10800000">
                <a:off x="2209801" y="1371600"/>
                <a:ext cx="153195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>
                <a:stCxn id="136" idx="5"/>
              </p:cNvCxnSpPr>
              <p:nvPr/>
            </p:nvCxnSpPr>
            <p:spPr>
              <a:xfrm rot="10800000" flipV="1">
                <a:off x="2057400" y="1219199"/>
                <a:ext cx="114300" cy="3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Group 99"/>
            <p:cNvGrpSpPr/>
            <p:nvPr/>
          </p:nvGrpSpPr>
          <p:grpSpPr>
            <a:xfrm>
              <a:off x="4875210" y="1674812"/>
              <a:ext cx="305596" cy="305594"/>
              <a:chOff x="2057400" y="1067594"/>
              <a:chExt cx="305596" cy="305594"/>
            </a:xfrm>
          </p:grpSpPr>
          <p:sp>
            <p:nvSpPr>
              <p:cNvPr id="131" name="Isosceles Triangle 130"/>
              <p:cNvSpPr/>
              <p:nvPr/>
            </p:nvSpPr>
            <p:spPr>
              <a:xfrm rot="10800000">
                <a:off x="2133600" y="1143000"/>
                <a:ext cx="152400" cy="152400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132" name="Straight Connector 131"/>
              <p:cNvCxnSpPr/>
              <p:nvPr/>
            </p:nvCxnSpPr>
            <p:spPr>
              <a:xfrm rot="5400000" flipH="1" flipV="1">
                <a:off x="2170906" y="1104900"/>
                <a:ext cx="76200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>
                <a:stCxn id="131" idx="0"/>
              </p:cNvCxnSpPr>
              <p:nvPr/>
            </p:nvCxnSpPr>
            <p:spPr>
              <a:xfrm rot="5400000">
                <a:off x="2170906" y="1332706"/>
                <a:ext cx="76200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 rot="10800000">
                <a:off x="2209801" y="1371600"/>
                <a:ext cx="153195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>
                <a:stCxn id="131" idx="5"/>
              </p:cNvCxnSpPr>
              <p:nvPr/>
            </p:nvCxnSpPr>
            <p:spPr>
              <a:xfrm rot="10800000" flipV="1">
                <a:off x="2057400" y="1219199"/>
                <a:ext cx="114300" cy="3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" name="Group 105"/>
            <p:cNvGrpSpPr/>
            <p:nvPr/>
          </p:nvGrpSpPr>
          <p:grpSpPr>
            <a:xfrm>
              <a:off x="2437606" y="2285206"/>
              <a:ext cx="305596" cy="305594"/>
              <a:chOff x="2057400" y="1067594"/>
              <a:chExt cx="305596" cy="305594"/>
            </a:xfrm>
          </p:grpSpPr>
          <p:sp>
            <p:nvSpPr>
              <p:cNvPr id="126" name="Isosceles Triangle 125"/>
              <p:cNvSpPr/>
              <p:nvPr/>
            </p:nvSpPr>
            <p:spPr>
              <a:xfrm rot="10800000">
                <a:off x="2133600" y="1143000"/>
                <a:ext cx="152400" cy="152400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127" name="Straight Connector 126"/>
              <p:cNvCxnSpPr/>
              <p:nvPr/>
            </p:nvCxnSpPr>
            <p:spPr>
              <a:xfrm rot="5400000" flipH="1" flipV="1">
                <a:off x="2170906" y="1104900"/>
                <a:ext cx="76200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>
                <a:stCxn id="126" idx="0"/>
              </p:cNvCxnSpPr>
              <p:nvPr/>
            </p:nvCxnSpPr>
            <p:spPr>
              <a:xfrm rot="5400000">
                <a:off x="2170906" y="1332706"/>
                <a:ext cx="76200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/>
              <p:nvPr/>
            </p:nvCxnSpPr>
            <p:spPr>
              <a:xfrm rot="10800000">
                <a:off x="2209801" y="1371600"/>
                <a:ext cx="153195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>
                <a:stCxn id="126" idx="5"/>
              </p:cNvCxnSpPr>
              <p:nvPr/>
            </p:nvCxnSpPr>
            <p:spPr>
              <a:xfrm rot="10800000" flipV="1">
                <a:off x="2057400" y="1219199"/>
                <a:ext cx="114300" cy="3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" name="Group 111"/>
            <p:cNvGrpSpPr/>
            <p:nvPr/>
          </p:nvGrpSpPr>
          <p:grpSpPr>
            <a:xfrm>
              <a:off x="3046410" y="2283618"/>
              <a:ext cx="305596" cy="305594"/>
              <a:chOff x="2057400" y="1067594"/>
              <a:chExt cx="305596" cy="305594"/>
            </a:xfrm>
          </p:grpSpPr>
          <p:sp>
            <p:nvSpPr>
              <p:cNvPr id="121" name="Isosceles Triangle 120"/>
              <p:cNvSpPr/>
              <p:nvPr/>
            </p:nvSpPr>
            <p:spPr>
              <a:xfrm rot="10800000">
                <a:off x="2133600" y="1143000"/>
                <a:ext cx="152400" cy="152400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122" name="Straight Connector 121"/>
              <p:cNvCxnSpPr/>
              <p:nvPr/>
            </p:nvCxnSpPr>
            <p:spPr>
              <a:xfrm rot="5400000" flipH="1" flipV="1">
                <a:off x="2170906" y="1104900"/>
                <a:ext cx="76200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>
                <a:stCxn id="121" idx="0"/>
              </p:cNvCxnSpPr>
              <p:nvPr/>
            </p:nvCxnSpPr>
            <p:spPr>
              <a:xfrm rot="5400000">
                <a:off x="2170906" y="1332706"/>
                <a:ext cx="76200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 rot="10800000">
                <a:off x="2209801" y="1371600"/>
                <a:ext cx="153195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>
                <a:stCxn id="121" idx="5"/>
              </p:cNvCxnSpPr>
              <p:nvPr/>
            </p:nvCxnSpPr>
            <p:spPr>
              <a:xfrm rot="10800000" flipV="1">
                <a:off x="2057400" y="1219199"/>
                <a:ext cx="114300" cy="3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" name="Group 117"/>
            <p:cNvGrpSpPr/>
            <p:nvPr/>
          </p:nvGrpSpPr>
          <p:grpSpPr>
            <a:xfrm>
              <a:off x="3656010" y="2284412"/>
              <a:ext cx="305596" cy="305594"/>
              <a:chOff x="2057400" y="1067594"/>
              <a:chExt cx="305596" cy="305594"/>
            </a:xfrm>
          </p:grpSpPr>
          <p:sp>
            <p:nvSpPr>
              <p:cNvPr id="116" name="Isosceles Triangle 115"/>
              <p:cNvSpPr/>
              <p:nvPr/>
            </p:nvSpPr>
            <p:spPr>
              <a:xfrm rot="10800000">
                <a:off x="2133600" y="1143000"/>
                <a:ext cx="152400" cy="152400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117" name="Straight Connector 116"/>
              <p:cNvCxnSpPr/>
              <p:nvPr/>
            </p:nvCxnSpPr>
            <p:spPr>
              <a:xfrm rot="5400000" flipH="1" flipV="1">
                <a:off x="2170906" y="1104900"/>
                <a:ext cx="76200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>
                <a:stCxn id="116" idx="0"/>
              </p:cNvCxnSpPr>
              <p:nvPr/>
            </p:nvCxnSpPr>
            <p:spPr>
              <a:xfrm rot="5400000">
                <a:off x="2170906" y="1332706"/>
                <a:ext cx="76200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 rot="10800000">
                <a:off x="2209801" y="1371600"/>
                <a:ext cx="153195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>
                <a:stCxn id="116" idx="5"/>
              </p:cNvCxnSpPr>
              <p:nvPr/>
            </p:nvCxnSpPr>
            <p:spPr>
              <a:xfrm rot="10800000" flipV="1">
                <a:off x="2057400" y="1219199"/>
                <a:ext cx="114300" cy="3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Group 123"/>
            <p:cNvGrpSpPr/>
            <p:nvPr/>
          </p:nvGrpSpPr>
          <p:grpSpPr>
            <a:xfrm>
              <a:off x="4265610" y="2284412"/>
              <a:ext cx="305596" cy="305594"/>
              <a:chOff x="2057400" y="1067594"/>
              <a:chExt cx="305596" cy="305594"/>
            </a:xfrm>
          </p:grpSpPr>
          <p:sp>
            <p:nvSpPr>
              <p:cNvPr id="111" name="Isosceles Triangle 110"/>
              <p:cNvSpPr/>
              <p:nvPr/>
            </p:nvSpPr>
            <p:spPr>
              <a:xfrm rot="10800000">
                <a:off x="2133600" y="1143000"/>
                <a:ext cx="152400" cy="152400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112" name="Straight Connector 111"/>
              <p:cNvCxnSpPr/>
              <p:nvPr/>
            </p:nvCxnSpPr>
            <p:spPr>
              <a:xfrm rot="5400000" flipH="1" flipV="1">
                <a:off x="2170906" y="1104900"/>
                <a:ext cx="76200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>
                <a:stCxn id="111" idx="0"/>
              </p:cNvCxnSpPr>
              <p:nvPr/>
            </p:nvCxnSpPr>
            <p:spPr>
              <a:xfrm rot="5400000">
                <a:off x="2170906" y="1332706"/>
                <a:ext cx="76200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 rot="10800000">
                <a:off x="2209801" y="1371600"/>
                <a:ext cx="153195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>
                <a:stCxn id="111" idx="5"/>
              </p:cNvCxnSpPr>
              <p:nvPr/>
            </p:nvCxnSpPr>
            <p:spPr>
              <a:xfrm rot="10800000" flipV="1">
                <a:off x="2057400" y="1219199"/>
                <a:ext cx="114300" cy="3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oup 129"/>
            <p:cNvGrpSpPr/>
            <p:nvPr/>
          </p:nvGrpSpPr>
          <p:grpSpPr>
            <a:xfrm>
              <a:off x="4875210" y="2284412"/>
              <a:ext cx="305596" cy="305594"/>
              <a:chOff x="2057400" y="1067594"/>
              <a:chExt cx="305596" cy="305594"/>
            </a:xfrm>
          </p:grpSpPr>
          <p:sp>
            <p:nvSpPr>
              <p:cNvPr id="106" name="Isosceles Triangle 105"/>
              <p:cNvSpPr/>
              <p:nvPr/>
            </p:nvSpPr>
            <p:spPr>
              <a:xfrm rot="10800000">
                <a:off x="2133600" y="1143000"/>
                <a:ext cx="152400" cy="152400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107" name="Straight Connector 106"/>
              <p:cNvCxnSpPr/>
              <p:nvPr/>
            </p:nvCxnSpPr>
            <p:spPr>
              <a:xfrm rot="5400000" flipH="1" flipV="1">
                <a:off x="2170906" y="1104900"/>
                <a:ext cx="76200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>
                <a:stCxn id="106" idx="0"/>
              </p:cNvCxnSpPr>
              <p:nvPr/>
            </p:nvCxnSpPr>
            <p:spPr>
              <a:xfrm rot="5400000">
                <a:off x="2170906" y="1332706"/>
                <a:ext cx="76200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 rot="10800000">
                <a:off x="2209801" y="1371600"/>
                <a:ext cx="153195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>
                <a:stCxn id="106" idx="5"/>
              </p:cNvCxnSpPr>
              <p:nvPr/>
            </p:nvCxnSpPr>
            <p:spPr>
              <a:xfrm rot="10800000" flipV="1">
                <a:off x="2057400" y="1219199"/>
                <a:ext cx="114300" cy="3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oup 135"/>
            <p:cNvGrpSpPr/>
            <p:nvPr/>
          </p:nvGrpSpPr>
          <p:grpSpPr>
            <a:xfrm>
              <a:off x="2437606" y="2894806"/>
              <a:ext cx="305596" cy="305594"/>
              <a:chOff x="2057400" y="1067594"/>
              <a:chExt cx="305596" cy="305594"/>
            </a:xfrm>
          </p:grpSpPr>
          <p:sp>
            <p:nvSpPr>
              <p:cNvPr id="101" name="Isosceles Triangle 100"/>
              <p:cNvSpPr/>
              <p:nvPr/>
            </p:nvSpPr>
            <p:spPr>
              <a:xfrm rot="10800000">
                <a:off x="2133600" y="1143000"/>
                <a:ext cx="152400" cy="152400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102" name="Straight Connector 101"/>
              <p:cNvCxnSpPr/>
              <p:nvPr/>
            </p:nvCxnSpPr>
            <p:spPr>
              <a:xfrm rot="5400000" flipH="1" flipV="1">
                <a:off x="2170906" y="1104900"/>
                <a:ext cx="76200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>
                <a:stCxn id="101" idx="0"/>
              </p:cNvCxnSpPr>
              <p:nvPr/>
            </p:nvCxnSpPr>
            <p:spPr>
              <a:xfrm rot="5400000">
                <a:off x="2170906" y="1332706"/>
                <a:ext cx="76200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 rot="10800000">
                <a:off x="2209801" y="1371600"/>
                <a:ext cx="153195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>
                <a:stCxn id="101" idx="5"/>
              </p:cNvCxnSpPr>
              <p:nvPr/>
            </p:nvCxnSpPr>
            <p:spPr>
              <a:xfrm rot="10800000" flipV="1">
                <a:off x="2057400" y="1219199"/>
                <a:ext cx="114300" cy="3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oup 141"/>
            <p:cNvGrpSpPr/>
            <p:nvPr/>
          </p:nvGrpSpPr>
          <p:grpSpPr>
            <a:xfrm>
              <a:off x="3046410" y="2893218"/>
              <a:ext cx="305596" cy="305594"/>
              <a:chOff x="2057400" y="1067594"/>
              <a:chExt cx="305596" cy="305594"/>
            </a:xfrm>
          </p:grpSpPr>
          <p:sp>
            <p:nvSpPr>
              <p:cNvPr id="96" name="Isosceles Triangle 95"/>
              <p:cNvSpPr/>
              <p:nvPr/>
            </p:nvSpPr>
            <p:spPr>
              <a:xfrm rot="10800000">
                <a:off x="2133600" y="1143000"/>
                <a:ext cx="152400" cy="152400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97" name="Straight Connector 96"/>
              <p:cNvCxnSpPr/>
              <p:nvPr/>
            </p:nvCxnSpPr>
            <p:spPr>
              <a:xfrm rot="5400000" flipH="1" flipV="1">
                <a:off x="2170906" y="1104900"/>
                <a:ext cx="76200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>
                <a:stCxn id="96" idx="0"/>
              </p:cNvCxnSpPr>
              <p:nvPr/>
            </p:nvCxnSpPr>
            <p:spPr>
              <a:xfrm rot="5400000">
                <a:off x="2170906" y="1332706"/>
                <a:ext cx="76200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 rot="10800000">
                <a:off x="2209801" y="1371600"/>
                <a:ext cx="153195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>
                <a:stCxn id="96" idx="5"/>
              </p:cNvCxnSpPr>
              <p:nvPr/>
            </p:nvCxnSpPr>
            <p:spPr>
              <a:xfrm rot="10800000" flipV="1">
                <a:off x="2057400" y="1219199"/>
                <a:ext cx="114300" cy="3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" name="Group 147"/>
            <p:cNvGrpSpPr/>
            <p:nvPr/>
          </p:nvGrpSpPr>
          <p:grpSpPr>
            <a:xfrm>
              <a:off x="3656010" y="2894012"/>
              <a:ext cx="305596" cy="305594"/>
              <a:chOff x="2057400" y="1067594"/>
              <a:chExt cx="305596" cy="305594"/>
            </a:xfrm>
          </p:grpSpPr>
          <p:sp>
            <p:nvSpPr>
              <p:cNvPr id="91" name="Isosceles Triangle 90"/>
              <p:cNvSpPr/>
              <p:nvPr/>
            </p:nvSpPr>
            <p:spPr>
              <a:xfrm rot="10800000">
                <a:off x="2133600" y="1143000"/>
                <a:ext cx="152400" cy="152400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92" name="Straight Connector 91"/>
              <p:cNvCxnSpPr/>
              <p:nvPr/>
            </p:nvCxnSpPr>
            <p:spPr>
              <a:xfrm rot="5400000" flipH="1" flipV="1">
                <a:off x="2170906" y="1104900"/>
                <a:ext cx="76200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>
                <a:stCxn id="91" idx="0"/>
              </p:cNvCxnSpPr>
              <p:nvPr/>
            </p:nvCxnSpPr>
            <p:spPr>
              <a:xfrm rot="5400000">
                <a:off x="2170906" y="1332706"/>
                <a:ext cx="76200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 rot="10800000">
                <a:off x="2209801" y="1371600"/>
                <a:ext cx="153195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>
                <a:stCxn id="91" idx="5"/>
              </p:cNvCxnSpPr>
              <p:nvPr/>
            </p:nvCxnSpPr>
            <p:spPr>
              <a:xfrm rot="10800000" flipV="1">
                <a:off x="2057400" y="1219199"/>
                <a:ext cx="114300" cy="3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" name="Group 153"/>
            <p:cNvGrpSpPr/>
            <p:nvPr/>
          </p:nvGrpSpPr>
          <p:grpSpPr>
            <a:xfrm>
              <a:off x="4265610" y="2894012"/>
              <a:ext cx="305596" cy="305594"/>
              <a:chOff x="2057400" y="1067594"/>
              <a:chExt cx="305596" cy="305594"/>
            </a:xfrm>
          </p:grpSpPr>
          <p:sp>
            <p:nvSpPr>
              <p:cNvPr id="86" name="Isosceles Triangle 85"/>
              <p:cNvSpPr/>
              <p:nvPr/>
            </p:nvSpPr>
            <p:spPr>
              <a:xfrm rot="10800000">
                <a:off x="2133600" y="1143000"/>
                <a:ext cx="152400" cy="152400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87" name="Straight Connector 86"/>
              <p:cNvCxnSpPr/>
              <p:nvPr/>
            </p:nvCxnSpPr>
            <p:spPr>
              <a:xfrm rot="5400000" flipH="1" flipV="1">
                <a:off x="2170906" y="1104900"/>
                <a:ext cx="76200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>
                <a:stCxn id="86" idx="0"/>
              </p:cNvCxnSpPr>
              <p:nvPr/>
            </p:nvCxnSpPr>
            <p:spPr>
              <a:xfrm rot="5400000">
                <a:off x="2170906" y="1332706"/>
                <a:ext cx="76200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 rot="10800000">
                <a:off x="2209801" y="1371600"/>
                <a:ext cx="153195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>
                <a:stCxn id="86" idx="5"/>
              </p:cNvCxnSpPr>
              <p:nvPr/>
            </p:nvCxnSpPr>
            <p:spPr>
              <a:xfrm rot="10800000" flipV="1">
                <a:off x="2057400" y="1219199"/>
                <a:ext cx="114300" cy="3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Group 159"/>
            <p:cNvGrpSpPr/>
            <p:nvPr/>
          </p:nvGrpSpPr>
          <p:grpSpPr>
            <a:xfrm>
              <a:off x="4875210" y="2894012"/>
              <a:ext cx="305596" cy="305594"/>
              <a:chOff x="2057400" y="1067594"/>
              <a:chExt cx="305596" cy="305594"/>
            </a:xfrm>
          </p:grpSpPr>
          <p:sp>
            <p:nvSpPr>
              <p:cNvPr id="81" name="Isosceles Triangle 80"/>
              <p:cNvSpPr/>
              <p:nvPr/>
            </p:nvSpPr>
            <p:spPr>
              <a:xfrm rot="10800000">
                <a:off x="2133600" y="1143000"/>
                <a:ext cx="152400" cy="152400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82" name="Straight Connector 81"/>
              <p:cNvCxnSpPr/>
              <p:nvPr/>
            </p:nvCxnSpPr>
            <p:spPr>
              <a:xfrm rot="5400000" flipH="1" flipV="1">
                <a:off x="2170906" y="1104900"/>
                <a:ext cx="76200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>
                <a:stCxn id="81" idx="0"/>
              </p:cNvCxnSpPr>
              <p:nvPr/>
            </p:nvCxnSpPr>
            <p:spPr>
              <a:xfrm rot="5400000">
                <a:off x="2170906" y="1332706"/>
                <a:ext cx="76200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rot="10800000">
                <a:off x="2209801" y="1371600"/>
                <a:ext cx="153195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>
                <a:stCxn id="81" idx="5"/>
              </p:cNvCxnSpPr>
              <p:nvPr/>
            </p:nvCxnSpPr>
            <p:spPr>
              <a:xfrm rot="10800000" flipV="1">
                <a:off x="2057400" y="1219199"/>
                <a:ext cx="114300" cy="3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" name="Group 165"/>
            <p:cNvGrpSpPr/>
            <p:nvPr/>
          </p:nvGrpSpPr>
          <p:grpSpPr>
            <a:xfrm>
              <a:off x="2437606" y="3504406"/>
              <a:ext cx="305596" cy="305594"/>
              <a:chOff x="2057400" y="1067594"/>
              <a:chExt cx="305596" cy="305594"/>
            </a:xfrm>
          </p:grpSpPr>
          <p:sp>
            <p:nvSpPr>
              <p:cNvPr id="76" name="Isosceles Triangle 75"/>
              <p:cNvSpPr/>
              <p:nvPr/>
            </p:nvSpPr>
            <p:spPr>
              <a:xfrm rot="10800000">
                <a:off x="2133600" y="1143000"/>
                <a:ext cx="152400" cy="152400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77" name="Straight Connector 76"/>
              <p:cNvCxnSpPr/>
              <p:nvPr/>
            </p:nvCxnSpPr>
            <p:spPr>
              <a:xfrm rot="5400000" flipH="1" flipV="1">
                <a:off x="2170906" y="1104900"/>
                <a:ext cx="76200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>
                <a:stCxn id="76" idx="0"/>
              </p:cNvCxnSpPr>
              <p:nvPr/>
            </p:nvCxnSpPr>
            <p:spPr>
              <a:xfrm rot="5400000">
                <a:off x="2170906" y="1332706"/>
                <a:ext cx="76200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10800000">
                <a:off x="2209801" y="1371600"/>
                <a:ext cx="153195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>
                <a:stCxn id="76" idx="5"/>
              </p:cNvCxnSpPr>
              <p:nvPr/>
            </p:nvCxnSpPr>
            <p:spPr>
              <a:xfrm rot="10800000" flipV="1">
                <a:off x="2057400" y="1219199"/>
                <a:ext cx="114300" cy="3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" name="Group 171"/>
            <p:cNvGrpSpPr/>
            <p:nvPr/>
          </p:nvGrpSpPr>
          <p:grpSpPr>
            <a:xfrm>
              <a:off x="3046410" y="3502818"/>
              <a:ext cx="305596" cy="305594"/>
              <a:chOff x="2057400" y="1067594"/>
              <a:chExt cx="305596" cy="305594"/>
            </a:xfrm>
          </p:grpSpPr>
          <p:sp>
            <p:nvSpPr>
              <p:cNvPr id="71" name="Isosceles Triangle 70"/>
              <p:cNvSpPr/>
              <p:nvPr/>
            </p:nvSpPr>
            <p:spPr>
              <a:xfrm rot="10800000">
                <a:off x="2133600" y="1143000"/>
                <a:ext cx="152400" cy="152400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72" name="Straight Connector 71"/>
              <p:cNvCxnSpPr/>
              <p:nvPr/>
            </p:nvCxnSpPr>
            <p:spPr>
              <a:xfrm rot="5400000" flipH="1" flipV="1">
                <a:off x="2170906" y="1104900"/>
                <a:ext cx="76200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>
                <a:stCxn id="71" idx="0"/>
              </p:cNvCxnSpPr>
              <p:nvPr/>
            </p:nvCxnSpPr>
            <p:spPr>
              <a:xfrm rot="5400000">
                <a:off x="2170906" y="1332706"/>
                <a:ext cx="76200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 rot="10800000">
                <a:off x="2209801" y="1371600"/>
                <a:ext cx="153195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>
                <a:stCxn id="71" idx="5"/>
              </p:cNvCxnSpPr>
              <p:nvPr/>
            </p:nvCxnSpPr>
            <p:spPr>
              <a:xfrm rot="10800000" flipV="1">
                <a:off x="2057400" y="1219199"/>
                <a:ext cx="114300" cy="3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2" name="Group 177"/>
            <p:cNvGrpSpPr/>
            <p:nvPr/>
          </p:nvGrpSpPr>
          <p:grpSpPr>
            <a:xfrm>
              <a:off x="3656010" y="3503612"/>
              <a:ext cx="305596" cy="305594"/>
              <a:chOff x="2057400" y="1067594"/>
              <a:chExt cx="305596" cy="305594"/>
            </a:xfrm>
          </p:grpSpPr>
          <p:sp>
            <p:nvSpPr>
              <p:cNvPr id="66" name="Isosceles Triangle 65"/>
              <p:cNvSpPr/>
              <p:nvPr/>
            </p:nvSpPr>
            <p:spPr>
              <a:xfrm rot="10800000">
                <a:off x="2133600" y="1143000"/>
                <a:ext cx="152400" cy="152400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67" name="Straight Connector 66"/>
              <p:cNvCxnSpPr/>
              <p:nvPr/>
            </p:nvCxnSpPr>
            <p:spPr>
              <a:xfrm rot="5400000" flipH="1" flipV="1">
                <a:off x="2170906" y="1104900"/>
                <a:ext cx="76200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>
                <a:stCxn id="66" idx="0"/>
              </p:cNvCxnSpPr>
              <p:nvPr/>
            </p:nvCxnSpPr>
            <p:spPr>
              <a:xfrm rot="5400000">
                <a:off x="2170906" y="1332706"/>
                <a:ext cx="76200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rot="10800000">
                <a:off x="2209801" y="1371600"/>
                <a:ext cx="153195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>
                <a:stCxn id="66" idx="5"/>
              </p:cNvCxnSpPr>
              <p:nvPr/>
            </p:nvCxnSpPr>
            <p:spPr>
              <a:xfrm rot="10800000" flipV="1">
                <a:off x="2057400" y="1219199"/>
                <a:ext cx="114300" cy="3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" name="Group 183"/>
            <p:cNvGrpSpPr/>
            <p:nvPr/>
          </p:nvGrpSpPr>
          <p:grpSpPr>
            <a:xfrm>
              <a:off x="4265610" y="3503612"/>
              <a:ext cx="305596" cy="305594"/>
              <a:chOff x="2057400" y="1067594"/>
              <a:chExt cx="305596" cy="305594"/>
            </a:xfrm>
          </p:grpSpPr>
          <p:sp>
            <p:nvSpPr>
              <p:cNvPr id="61" name="Isosceles Triangle 60"/>
              <p:cNvSpPr/>
              <p:nvPr/>
            </p:nvSpPr>
            <p:spPr>
              <a:xfrm rot="10800000">
                <a:off x="2133600" y="1143000"/>
                <a:ext cx="152400" cy="152400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62" name="Straight Connector 61"/>
              <p:cNvCxnSpPr/>
              <p:nvPr/>
            </p:nvCxnSpPr>
            <p:spPr>
              <a:xfrm rot="5400000" flipH="1" flipV="1">
                <a:off x="2170906" y="1104900"/>
                <a:ext cx="76200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>
                <a:stCxn id="61" idx="0"/>
              </p:cNvCxnSpPr>
              <p:nvPr/>
            </p:nvCxnSpPr>
            <p:spPr>
              <a:xfrm rot="5400000">
                <a:off x="2170906" y="1332706"/>
                <a:ext cx="76200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10800000">
                <a:off x="2209801" y="1371600"/>
                <a:ext cx="153195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>
                <a:stCxn id="61" idx="5"/>
              </p:cNvCxnSpPr>
              <p:nvPr/>
            </p:nvCxnSpPr>
            <p:spPr>
              <a:xfrm rot="10800000" flipV="1">
                <a:off x="2057400" y="1219199"/>
                <a:ext cx="114300" cy="3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4" name="Group 189"/>
            <p:cNvGrpSpPr/>
            <p:nvPr/>
          </p:nvGrpSpPr>
          <p:grpSpPr>
            <a:xfrm>
              <a:off x="4875210" y="3503612"/>
              <a:ext cx="305596" cy="305594"/>
              <a:chOff x="2057400" y="1067594"/>
              <a:chExt cx="305596" cy="305594"/>
            </a:xfrm>
          </p:grpSpPr>
          <p:sp>
            <p:nvSpPr>
              <p:cNvPr id="56" name="Isosceles Triangle 55"/>
              <p:cNvSpPr/>
              <p:nvPr/>
            </p:nvSpPr>
            <p:spPr>
              <a:xfrm rot="10800000">
                <a:off x="2133600" y="1143000"/>
                <a:ext cx="152400" cy="152400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57" name="Straight Connector 56"/>
              <p:cNvCxnSpPr/>
              <p:nvPr/>
            </p:nvCxnSpPr>
            <p:spPr>
              <a:xfrm rot="5400000" flipH="1" flipV="1">
                <a:off x="2170906" y="1104900"/>
                <a:ext cx="76200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>
                <a:stCxn id="56" idx="0"/>
              </p:cNvCxnSpPr>
              <p:nvPr/>
            </p:nvCxnSpPr>
            <p:spPr>
              <a:xfrm rot="5400000">
                <a:off x="2170906" y="1332706"/>
                <a:ext cx="76200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10800000">
                <a:off x="2209801" y="1371600"/>
                <a:ext cx="153195" cy="1588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>
                <a:stCxn id="56" idx="5"/>
              </p:cNvCxnSpPr>
              <p:nvPr/>
            </p:nvCxnSpPr>
            <p:spPr>
              <a:xfrm rot="10800000" flipV="1">
                <a:off x="2057400" y="1219199"/>
                <a:ext cx="114300" cy="3"/>
              </a:xfrm>
              <a:prstGeom prst="line">
                <a:avLst/>
              </a:prstGeom>
              <a:ln w="12700" cap="rnd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5" name="TextBox 44"/>
            <p:cNvSpPr txBox="1"/>
            <p:nvPr/>
          </p:nvSpPr>
          <p:spPr>
            <a:xfrm>
              <a:off x="991394" y="838200"/>
              <a:ext cx="7612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 smtClean="0">
                  <a:solidFill>
                    <a:prstClr val="black"/>
                  </a:solidFill>
                  <a:latin typeface="Calibri"/>
                </a:rPr>
                <a:t>Inject</a:t>
              </a:r>
              <a:endParaRPr lang="en-US" sz="18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372394" y="1383268"/>
              <a:ext cx="3802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 smtClean="0">
                  <a:solidFill>
                    <a:prstClr val="black"/>
                  </a:solidFill>
                  <a:latin typeface="Calibri"/>
                </a:rPr>
                <a:t>N</a:t>
              </a:r>
              <a:endParaRPr lang="en-US" sz="18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371600" y="2069068"/>
              <a:ext cx="3802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>
                  <a:solidFill>
                    <a:prstClr val="black"/>
                  </a:solidFill>
                  <a:latin typeface="Calibri"/>
                </a:rPr>
                <a:t>S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371600" y="2602468"/>
              <a:ext cx="3802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>
                  <a:solidFill>
                    <a:prstClr val="black"/>
                  </a:solidFill>
                  <a:latin typeface="Calibri"/>
                </a:rPr>
                <a:t>E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371600" y="3212068"/>
              <a:ext cx="38020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>
                  <a:solidFill>
                    <a:prstClr val="black"/>
                  </a:solidFill>
                  <a:latin typeface="Calibri"/>
                </a:rPr>
                <a:t>W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362200" y="4355068"/>
              <a:ext cx="7612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>
                  <a:solidFill>
                    <a:prstClr val="black"/>
                  </a:solidFill>
                  <a:latin typeface="Calibri"/>
                </a:rPr>
                <a:t>E</a:t>
              </a:r>
              <a:r>
                <a:rPr lang="en-US" sz="1800" dirty="0" smtClean="0">
                  <a:solidFill>
                    <a:prstClr val="black"/>
                  </a:solidFill>
                  <a:latin typeface="Calibri"/>
                </a:rPr>
                <a:t>ject</a:t>
              </a:r>
              <a:endParaRPr lang="en-US" sz="18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201194" y="4350603"/>
              <a:ext cx="3802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 smtClean="0">
                  <a:solidFill>
                    <a:prstClr val="black"/>
                  </a:solidFill>
                  <a:latin typeface="Calibri"/>
                </a:rPr>
                <a:t>N</a:t>
              </a:r>
              <a:endParaRPr lang="en-US" sz="18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810794" y="4350603"/>
              <a:ext cx="3802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>
                  <a:solidFill>
                    <a:prstClr val="black"/>
                  </a:solidFill>
                  <a:latin typeface="Calibri"/>
                </a:rPr>
                <a:t>S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420394" y="4350603"/>
              <a:ext cx="6850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>
                  <a:solidFill>
                    <a:prstClr val="black"/>
                  </a:solidFill>
                  <a:latin typeface="Calibri"/>
                </a:rPr>
                <a:t>E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4953794" y="4344194"/>
              <a:ext cx="38020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>
                  <a:solidFill>
                    <a:prstClr val="black"/>
                  </a:solidFill>
                  <a:latin typeface="Calibri"/>
                </a:rPr>
                <a:t>W</a:t>
              </a:r>
            </a:p>
          </p:txBody>
        </p:sp>
        <p:sp>
          <p:nvSpPr>
            <p:cNvPr id="55" name="Oval 54"/>
            <p:cNvSpPr/>
            <p:nvPr/>
          </p:nvSpPr>
          <p:spPr>
            <a:xfrm>
              <a:off x="4800600" y="1600200"/>
              <a:ext cx="533400" cy="46886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</a:endParaRPr>
            </a:p>
          </p:txBody>
        </p:sp>
      </p:grpSp>
      <p:cxnSp>
        <p:nvCxnSpPr>
          <p:cNvPr id="181" name="Straight Connector 180"/>
          <p:cNvCxnSpPr/>
          <p:nvPr/>
        </p:nvCxnSpPr>
        <p:spPr>
          <a:xfrm>
            <a:off x="6172200" y="1752600"/>
            <a:ext cx="1600200" cy="1588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 flipV="1">
            <a:off x="6172200" y="2054224"/>
            <a:ext cx="1600200" cy="1588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>
            <a:off x="6172200" y="2360612"/>
            <a:ext cx="1600200" cy="13256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/>
          <p:nvPr/>
        </p:nvCxnSpPr>
        <p:spPr>
          <a:xfrm rot="5400000">
            <a:off x="5794376" y="2211388"/>
            <a:ext cx="1519236" cy="1588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>
          <a:xfrm rot="5400000">
            <a:off x="6097588" y="2206624"/>
            <a:ext cx="1519236" cy="1588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/>
          <p:cNvCxnSpPr/>
          <p:nvPr/>
        </p:nvCxnSpPr>
        <p:spPr>
          <a:xfrm rot="5400000">
            <a:off x="6402388" y="2206624"/>
            <a:ext cx="1519236" cy="1588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/>
          <p:nvPr/>
        </p:nvCxnSpPr>
        <p:spPr>
          <a:xfrm rot="5400000">
            <a:off x="6707188" y="2206624"/>
            <a:ext cx="1519236" cy="1588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/>
          <p:nvPr/>
        </p:nvCxnSpPr>
        <p:spPr>
          <a:xfrm>
            <a:off x="6172200" y="2653744"/>
            <a:ext cx="1600200" cy="13256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89" name="Group 188"/>
          <p:cNvGrpSpPr/>
          <p:nvPr/>
        </p:nvGrpSpPr>
        <p:grpSpPr>
          <a:xfrm>
            <a:off x="6382197" y="1757285"/>
            <a:ext cx="171003" cy="172792"/>
            <a:chOff x="2057400" y="1067594"/>
            <a:chExt cx="305596" cy="305594"/>
          </a:xfrm>
        </p:grpSpPr>
        <p:sp>
          <p:nvSpPr>
            <p:cNvPr id="190" name="Isosceles Triangle 189"/>
            <p:cNvSpPr/>
            <p:nvPr/>
          </p:nvSpPr>
          <p:spPr>
            <a:xfrm rot="10800000">
              <a:off x="2133600" y="1143000"/>
              <a:ext cx="152400" cy="152400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</a:endParaRPr>
            </a:p>
          </p:txBody>
        </p:sp>
        <p:cxnSp>
          <p:nvCxnSpPr>
            <p:cNvPr id="191" name="Straight Connector 190"/>
            <p:cNvCxnSpPr/>
            <p:nvPr/>
          </p:nvCxnSpPr>
          <p:spPr>
            <a:xfrm rot="5400000" flipH="1" flipV="1">
              <a:off x="2170906" y="1104900"/>
              <a:ext cx="76200" cy="1588"/>
            </a:xfrm>
            <a:prstGeom prst="line">
              <a:avLst/>
            </a:prstGeom>
            <a:ln w="12700" cap="rnd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>
              <a:stCxn id="190" idx="0"/>
            </p:cNvCxnSpPr>
            <p:nvPr/>
          </p:nvCxnSpPr>
          <p:spPr>
            <a:xfrm rot="5400000">
              <a:off x="2170906" y="1332706"/>
              <a:ext cx="76200" cy="1588"/>
            </a:xfrm>
            <a:prstGeom prst="line">
              <a:avLst/>
            </a:prstGeom>
            <a:ln w="12700" cap="rnd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/>
            <p:nvPr/>
          </p:nvCxnSpPr>
          <p:spPr>
            <a:xfrm rot="10800000">
              <a:off x="2209801" y="1371600"/>
              <a:ext cx="153195" cy="1588"/>
            </a:xfrm>
            <a:prstGeom prst="line">
              <a:avLst/>
            </a:prstGeom>
            <a:ln w="12700" cap="rnd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>
              <a:stCxn id="190" idx="5"/>
            </p:cNvCxnSpPr>
            <p:nvPr/>
          </p:nvCxnSpPr>
          <p:spPr>
            <a:xfrm rot="10800000" flipV="1">
              <a:off x="2057400" y="1219199"/>
              <a:ext cx="114300" cy="3"/>
            </a:xfrm>
            <a:prstGeom prst="line">
              <a:avLst/>
            </a:prstGeom>
            <a:ln w="12700" cap="rnd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5" name="Group 194"/>
          <p:cNvGrpSpPr/>
          <p:nvPr/>
        </p:nvGrpSpPr>
        <p:grpSpPr>
          <a:xfrm>
            <a:off x="6686997" y="2057400"/>
            <a:ext cx="171003" cy="172792"/>
            <a:chOff x="2057400" y="1067594"/>
            <a:chExt cx="305596" cy="305594"/>
          </a:xfrm>
        </p:grpSpPr>
        <p:sp>
          <p:nvSpPr>
            <p:cNvPr id="196" name="Isosceles Triangle 195"/>
            <p:cNvSpPr/>
            <p:nvPr/>
          </p:nvSpPr>
          <p:spPr>
            <a:xfrm rot="10800000">
              <a:off x="2133600" y="1143000"/>
              <a:ext cx="152400" cy="152400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</a:endParaRPr>
            </a:p>
          </p:txBody>
        </p:sp>
        <p:cxnSp>
          <p:nvCxnSpPr>
            <p:cNvPr id="197" name="Straight Connector 196"/>
            <p:cNvCxnSpPr/>
            <p:nvPr/>
          </p:nvCxnSpPr>
          <p:spPr>
            <a:xfrm rot="5400000" flipH="1" flipV="1">
              <a:off x="2170906" y="1104900"/>
              <a:ext cx="76200" cy="1588"/>
            </a:xfrm>
            <a:prstGeom prst="line">
              <a:avLst/>
            </a:prstGeom>
            <a:ln w="12700" cap="rnd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Connector 197"/>
            <p:cNvCxnSpPr>
              <a:stCxn id="196" idx="0"/>
            </p:cNvCxnSpPr>
            <p:nvPr/>
          </p:nvCxnSpPr>
          <p:spPr>
            <a:xfrm rot="5400000">
              <a:off x="2170906" y="1332706"/>
              <a:ext cx="76200" cy="1588"/>
            </a:xfrm>
            <a:prstGeom prst="line">
              <a:avLst/>
            </a:prstGeom>
            <a:ln w="12700" cap="rnd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Straight Connector 198"/>
            <p:cNvCxnSpPr/>
            <p:nvPr/>
          </p:nvCxnSpPr>
          <p:spPr>
            <a:xfrm rot="10800000">
              <a:off x="2209801" y="1371600"/>
              <a:ext cx="153195" cy="1588"/>
            </a:xfrm>
            <a:prstGeom prst="line">
              <a:avLst/>
            </a:prstGeom>
            <a:ln w="12700" cap="rnd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Straight Connector 199"/>
            <p:cNvCxnSpPr>
              <a:stCxn id="196" idx="5"/>
            </p:cNvCxnSpPr>
            <p:nvPr/>
          </p:nvCxnSpPr>
          <p:spPr>
            <a:xfrm rot="10800000" flipV="1">
              <a:off x="2057400" y="1219199"/>
              <a:ext cx="114300" cy="3"/>
            </a:xfrm>
            <a:prstGeom prst="line">
              <a:avLst/>
            </a:prstGeom>
            <a:ln w="12700" cap="rnd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1" name="Group 200"/>
          <p:cNvGrpSpPr/>
          <p:nvPr/>
        </p:nvGrpSpPr>
        <p:grpSpPr>
          <a:xfrm>
            <a:off x="6991797" y="2362200"/>
            <a:ext cx="171003" cy="172792"/>
            <a:chOff x="2057400" y="1067594"/>
            <a:chExt cx="305596" cy="305594"/>
          </a:xfrm>
        </p:grpSpPr>
        <p:sp>
          <p:nvSpPr>
            <p:cNvPr id="202" name="Isosceles Triangle 201"/>
            <p:cNvSpPr/>
            <p:nvPr/>
          </p:nvSpPr>
          <p:spPr>
            <a:xfrm rot="10800000">
              <a:off x="2133600" y="1143000"/>
              <a:ext cx="152400" cy="152400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</a:endParaRPr>
            </a:p>
          </p:txBody>
        </p:sp>
        <p:cxnSp>
          <p:nvCxnSpPr>
            <p:cNvPr id="203" name="Straight Connector 202"/>
            <p:cNvCxnSpPr/>
            <p:nvPr/>
          </p:nvCxnSpPr>
          <p:spPr>
            <a:xfrm rot="5400000" flipH="1" flipV="1">
              <a:off x="2170906" y="1104900"/>
              <a:ext cx="76200" cy="1588"/>
            </a:xfrm>
            <a:prstGeom prst="line">
              <a:avLst/>
            </a:prstGeom>
            <a:ln w="12700" cap="rnd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Straight Connector 203"/>
            <p:cNvCxnSpPr>
              <a:stCxn id="202" idx="0"/>
            </p:cNvCxnSpPr>
            <p:nvPr/>
          </p:nvCxnSpPr>
          <p:spPr>
            <a:xfrm rot="5400000">
              <a:off x="2170906" y="1332706"/>
              <a:ext cx="76200" cy="1588"/>
            </a:xfrm>
            <a:prstGeom prst="line">
              <a:avLst/>
            </a:prstGeom>
            <a:ln w="12700" cap="rnd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Straight Connector 204"/>
            <p:cNvCxnSpPr/>
            <p:nvPr/>
          </p:nvCxnSpPr>
          <p:spPr>
            <a:xfrm rot="10800000">
              <a:off x="2209801" y="1371600"/>
              <a:ext cx="153195" cy="1588"/>
            </a:xfrm>
            <a:prstGeom prst="line">
              <a:avLst/>
            </a:prstGeom>
            <a:ln w="12700" cap="rnd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Connector 205"/>
            <p:cNvCxnSpPr>
              <a:stCxn id="202" idx="5"/>
            </p:cNvCxnSpPr>
            <p:nvPr/>
          </p:nvCxnSpPr>
          <p:spPr>
            <a:xfrm rot="10800000" flipV="1">
              <a:off x="2057400" y="1219199"/>
              <a:ext cx="114300" cy="3"/>
            </a:xfrm>
            <a:prstGeom prst="line">
              <a:avLst/>
            </a:prstGeom>
            <a:ln w="12700" cap="rnd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7" name="Group 206"/>
          <p:cNvGrpSpPr/>
          <p:nvPr/>
        </p:nvGrpSpPr>
        <p:grpSpPr>
          <a:xfrm>
            <a:off x="7295009" y="2667000"/>
            <a:ext cx="171003" cy="172792"/>
            <a:chOff x="2057400" y="1067594"/>
            <a:chExt cx="305596" cy="305594"/>
          </a:xfrm>
        </p:grpSpPr>
        <p:sp>
          <p:nvSpPr>
            <p:cNvPr id="208" name="Isosceles Triangle 207"/>
            <p:cNvSpPr/>
            <p:nvPr/>
          </p:nvSpPr>
          <p:spPr>
            <a:xfrm rot="10800000">
              <a:off x="2133600" y="1143000"/>
              <a:ext cx="152400" cy="152400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</a:endParaRPr>
            </a:p>
          </p:txBody>
        </p:sp>
        <p:cxnSp>
          <p:nvCxnSpPr>
            <p:cNvPr id="209" name="Straight Connector 208"/>
            <p:cNvCxnSpPr/>
            <p:nvPr/>
          </p:nvCxnSpPr>
          <p:spPr>
            <a:xfrm rot="5400000" flipH="1" flipV="1">
              <a:off x="2170906" y="1104900"/>
              <a:ext cx="76200" cy="1588"/>
            </a:xfrm>
            <a:prstGeom prst="line">
              <a:avLst/>
            </a:prstGeom>
            <a:ln w="12700" cap="rnd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>
              <a:stCxn id="208" idx="0"/>
            </p:cNvCxnSpPr>
            <p:nvPr/>
          </p:nvCxnSpPr>
          <p:spPr>
            <a:xfrm rot="5400000">
              <a:off x="2170906" y="1332706"/>
              <a:ext cx="76200" cy="1588"/>
            </a:xfrm>
            <a:prstGeom prst="line">
              <a:avLst/>
            </a:prstGeom>
            <a:ln w="12700" cap="rnd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0800000">
              <a:off x="2209801" y="1371600"/>
              <a:ext cx="153195" cy="1588"/>
            </a:xfrm>
            <a:prstGeom prst="line">
              <a:avLst/>
            </a:prstGeom>
            <a:ln w="12700" cap="rnd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>
              <a:stCxn id="208" idx="5"/>
            </p:cNvCxnSpPr>
            <p:nvPr/>
          </p:nvCxnSpPr>
          <p:spPr>
            <a:xfrm rot="10800000" flipV="1">
              <a:off x="2057400" y="1219199"/>
              <a:ext cx="114300" cy="3"/>
            </a:xfrm>
            <a:prstGeom prst="line">
              <a:avLst/>
            </a:prstGeom>
            <a:ln w="12700" cap="rnd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3" name="TextBox 212"/>
          <p:cNvSpPr txBox="1"/>
          <p:nvPr/>
        </p:nvSpPr>
        <p:spPr>
          <a:xfrm>
            <a:off x="6172200" y="10668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i="1" dirty="0">
                <a:solidFill>
                  <a:prstClr val="black"/>
                </a:solidFill>
                <a:latin typeface="Calibri"/>
              </a:rPr>
              <a:t>w</a:t>
            </a:r>
            <a:r>
              <a:rPr lang="en-US" sz="1800" dirty="0" smtClean="0">
                <a:solidFill>
                  <a:prstClr val="black"/>
                </a:solidFill>
                <a:latin typeface="Calibri"/>
              </a:rPr>
              <a:t> columns</a:t>
            </a:r>
            <a:endParaRPr lang="en-US" sz="1800" i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4" name="TextBox 213"/>
          <p:cNvSpPr txBox="1"/>
          <p:nvPr/>
        </p:nvSpPr>
        <p:spPr>
          <a:xfrm>
            <a:off x="7543800" y="1916668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i="1" dirty="0" err="1" smtClean="0">
                <a:solidFill>
                  <a:prstClr val="black"/>
                </a:solidFill>
                <a:latin typeface="Calibri"/>
              </a:rPr>
              <a:t>w</a:t>
            </a:r>
            <a:r>
              <a:rPr lang="en-US" sz="1800" i="1" dirty="0" smtClean="0">
                <a:solidFill>
                  <a:prstClr val="black"/>
                </a:solidFill>
                <a:latin typeface="Calibri"/>
              </a:rPr>
              <a:t> rows</a:t>
            </a:r>
            <a:endParaRPr lang="en-US" sz="1800" i="1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215" name="Straight Connector 214"/>
          <p:cNvCxnSpPr/>
          <p:nvPr/>
        </p:nvCxnSpPr>
        <p:spPr>
          <a:xfrm flipV="1">
            <a:off x="5334000" y="1452564"/>
            <a:ext cx="838200" cy="347808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Connector 215"/>
          <p:cNvCxnSpPr/>
          <p:nvPr/>
        </p:nvCxnSpPr>
        <p:spPr>
          <a:xfrm>
            <a:off x="5334000" y="2221468"/>
            <a:ext cx="838200" cy="745568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7403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Topology: connectivity</a:t>
            </a:r>
          </a:p>
          <a:p>
            <a:r>
              <a:rPr lang="en-US" dirty="0" smtClean="0"/>
              <a:t>Routing: paths</a:t>
            </a:r>
          </a:p>
          <a:p>
            <a:r>
              <a:rPr lang="en-US" dirty="0" smtClean="0"/>
              <a:t>Flow control: resource allocation</a:t>
            </a:r>
          </a:p>
          <a:p>
            <a:endParaRPr lang="en-US" dirty="0" smtClean="0"/>
          </a:p>
          <a:p>
            <a:r>
              <a:rPr lang="en-US" dirty="0" smtClean="0"/>
              <a:t>Router </a:t>
            </a:r>
            <a:r>
              <a:rPr lang="en-US" dirty="0" err="1" smtClean="0"/>
              <a:t>Microarchitecture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Implementation of routing, flow control and router pipeline</a:t>
            </a:r>
          </a:p>
          <a:p>
            <a:pPr lvl="1"/>
            <a:r>
              <a:rPr lang="en-US" dirty="0" smtClean="0"/>
              <a:t>Impacts per-hop delay and energy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6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lvl="0"/>
            <a:r>
              <a:rPr lang="en-US" dirty="0" smtClean="0"/>
              <a:t>Crossbar speedup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78430"/>
            <a:ext cx="8229600" cy="3429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Increase internal switch bandwidth</a:t>
            </a:r>
          </a:p>
          <a:p>
            <a:endParaRPr lang="en-US" dirty="0" smtClean="0"/>
          </a:p>
          <a:p>
            <a:r>
              <a:rPr lang="en-US" dirty="0" smtClean="0"/>
              <a:t>Simplifies allocation or gives better performance with a simple allocator</a:t>
            </a:r>
          </a:p>
          <a:p>
            <a:pPr lvl="1"/>
            <a:r>
              <a:rPr lang="en-US" dirty="0" smtClean="0"/>
              <a:t>More inputs to select from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higher probability each output port will be matched (used) each cycle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Output speedup requires output buffers</a:t>
            </a:r>
          </a:p>
          <a:p>
            <a:pPr lvl="1"/>
            <a:r>
              <a:rPr lang="en-US" dirty="0" smtClean="0"/>
              <a:t>Multiplex onto physical link</a:t>
            </a:r>
          </a:p>
        </p:txBody>
      </p:sp>
      <p:sp>
        <p:nvSpPr>
          <p:cNvPr id="4" name="Rectangle 3"/>
          <p:cNvSpPr/>
          <p:nvPr/>
        </p:nvSpPr>
        <p:spPr>
          <a:xfrm>
            <a:off x="685800" y="1066800"/>
            <a:ext cx="1752600" cy="16002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04800" y="1219200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04800" y="1522412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04800" y="1827212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04800" y="2133600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04800" y="2436812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438400" y="1219200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438400" y="1522412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438400" y="1827212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438400" y="2133600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438400" y="2436812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990600" y="1220788"/>
            <a:ext cx="1066800" cy="129698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10:5 crossbar</a:t>
            </a:r>
            <a:endParaRPr lang="en-US" sz="1800" dirty="0">
              <a:solidFill>
                <a:srgbClr val="000000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762000" y="15240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762000" y="16002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62000" y="16764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62000" y="17526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762000" y="1827212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62000" y="19050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762000" y="19812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762000" y="20574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62000" y="21336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62000" y="22098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057400" y="15240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057400" y="16764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057400" y="18288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057400" y="19812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2057400" y="21336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3581400" y="1066800"/>
            <a:ext cx="1752600" cy="16002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3200400" y="1219200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200400" y="1522412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3200400" y="1827212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200400" y="2133600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200400" y="2436812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334000" y="1219200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5334000" y="1522412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334000" y="1827212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5334000" y="2133600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5334000" y="2436812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3886200" y="1220788"/>
            <a:ext cx="1066800" cy="129698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5:10 crossbar</a:t>
            </a:r>
            <a:endParaRPr lang="en-US" sz="1800" dirty="0">
              <a:solidFill>
                <a:srgbClr val="000000"/>
              </a:solidFill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4953000" y="15240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4953000" y="16002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4953000" y="16764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4953000" y="17526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4953000" y="1827212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4953000" y="19050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4953000" y="19812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4953000" y="20574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4953000" y="21336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4953000" y="22098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3657600" y="15240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3657600" y="16764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657600" y="18288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3657600" y="19812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3657600" y="21336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6400800" y="1066800"/>
            <a:ext cx="1752600" cy="16002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67" name="Straight Connector 66"/>
          <p:cNvCxnSpPr/>
          <p:nvPr/>
        </p:nvCxnSpPr>
        <p:spPr>
          <a:xfrm>
            <a:off x="6019800" y="1219200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6019800" y="1522412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6019800" y="1827212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6019800" y="2133600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6019800" y="2436812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8153400" y="1219200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8153400" y="1522412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8153400" y="1827212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8153400" y="2133600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8153400" y="2436812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6705600" y="1220788"/>
            <a:ext cx="1066800" cy="129698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10:10 crossbar</a:t>
            </a:r>
            <a:endParaRPr lang="en-US" sz="1800" dirty="0">
              <a:solidFill>
                <a:srgbClr val="000000"/>
              </a:solidFill>
            </a:endParaRPr>
          </a:p>
        </p:txBody>
      </p:sp>
      <p:cxnSp>
        <p:nvCxnSpPr>
          <p:cNvPr id="78" name="Straight Connector 77"/>
          <p:cNvCxnSpPr/>
          <p:nvPr/>
        </p:nvCxnSpPr>
        <p:spPr>
          <a:xfrm>
            <a:off x="7772400" y="15240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7772400" y="16002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7772400" y="16764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7772400" y="17526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7772400" y="1827212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7772400" y="19050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7772400" y="19812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7772400" y="20574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7772400" y="21336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7772400" y="22098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6477000" y="15240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6477000" y="16002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6477000" y="16764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6477000" y="17526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6477000" y="1827212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6477000" y="19050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6477000" y="19812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6477000" y="20574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6477000" y="21336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6477000" y="22098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0964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Arbiters and Allocators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185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Arbiters and Allocators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r>
              <a:rPr lang="en-US" dirty="0" smtClean="0"/>
              <a:t>Allocator matches N requests to M resources </a:t>
            </a:r>
          </a:p>
          <a:p>
            <a:endParaRPr lang="en-US" dirty="0" smtClean="0"/>
          </a:p>
          <a:p>
            <a:r>
              <a:rPr lang="en-US" dirty="0" smtClean="0"/>
              <a:t>Arbiter matches N requests to 1 resource</a:t>
            </a:r>
          </a:p>
          <a:p>
            <a:endParaRPr lang="en-US" dirty="0" smtClean="0"/>
          </a:p>
          <a:p>
            <a:r>
              <a:rPr lang="en-US" dirty="0" smtClean="0"/>
              <a:t>Resources are VCs (for virtual channel routers) and crossbar switch ports. </a:t>
            </a:r>
          </a:p>
        </p:txBody>
      </p:sp>
    </p:spTree>
    <p:extLst>
      <p:ext uri="{BB962C8B-B14F-4D97-AF65-F5344CB8AC3E}">
        <p14:creationId xmlns:p14="http://schemas.microsoft.com/office/powerpoint/2010/main" val="9738404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Arbiters and Allocators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Virtual-channel allocator (VA) </a:t>
            </a:r>
          </a:p>
          <a:p>
            <a:pPr lvl="1"/>
            <a:r>
              <a:rPr lang="en-US" dirty="0" smtClean="0"/>
              <a:t>Resolves contention for output virtual channels</a:t>
            </a:r>
          </a:p>
          <a:p>
            <a:pPr lvl="1"/>
            <a:r>
              <a:rPr lang="en-US" dirty="0" smtClean="0"/>
              <a:t>Grants them to input virtual channels</a:t>
            </a:r>
          </a:p>
          <a:p>
            <a:endParaRPr lang="en-US" dirty="0" smtClean="0"/>
          </a:p>
          <a:p>
            <a:r>
              <a:rPr lang="en-US" dirty="0" smtClean="0"/>
              <a:t>Switch allocator (SA) that grants crossbar switch ports to input virtual channels</a:t>
            </a:r>
          </a:p>
          <a:p>
            <a:endParaRPr lang="en-US" dirty="0" smtClean="0"/>
          </a:p>
          <a:p>
            <a:r>
              <a:rPr lang="en-US" dirty="0" smtClean="0"/>
              <a:t>Allocator/arbiter that delivers high matching probability translates to higher network throughput. </a:t>
            </a:r>
          </a:p>
          <a:p>
            <a:pPr lvl="1"/>
            <a:r>
              <a:rPr lang="en-US" dirty="0" smtClean="0"/>
              <a:t>Must also be fast and/or able to be pipelined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01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 Robin Arbiter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Last request serviced given lowest priority</a:t>
            </a:r>
          </a:p>
          <a:p>
            <a:endParaRPr lang="en-US" dirty="0" smtClean="0"/>
          </a:p>
          <a:p>
            <a:r>
              <a:rPr lang="en-US" dirty="0" smtClean="0"/>
              <a:t>Generate the next priority vector from current grant vector</a:t>
            </a:r>
          </a:p>
          <a:p>
            <a:endParaRPr lang="en-US" dirty="0" smtClean="0"/>
          </a:p>
          <a:p>
            <a:r>
              <a:rPr lang="en-US" dirty="0" smtClean="0"/>
              <a:t>Exhibits fairness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9985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Round Robin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13437"/>
            <a:ext cx="8229600" cy="563563"/>
          </a:xfrm>
        </p:spPr>
        <p:txBody>
          <a:bodyPr>
            <a:normAutofit/>
          </a:bodyPr>
          <a:lstStyle/>
          <a:p>
            <a:r>
              <a:rPr lang="en-US" dirty="0" err="1" smtClean="0"/>
              <a:t>G</a:t>
            </a:r>
            <a:r>
              <a:rPr lang="en-US" baseline="-25000" dirty="0" err="1" smtClean="0"/>
              <a:t>i</a:t>
            </a:r>
            <a:r>
              <a:rPr lang="en-US" dirty="0" smtClean="0"/>
              <a:t> granted, next cycle P</a:t>
            </a:r>
            <a:r>
              <a:rPr lang="en-US" baseline="-25000" dirty="0" smtClean="0"/>
              <a:t>i+1</a:t>
            </a:r>
            <a:r>
              <a:rPr lang="en-US" dirty="0" smtClean="0"/>
              <a:t> high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637505" y="1125725"/>
            <a:ext cx="5436395" cy="954429"/>
            <a:chOff x="926305" y="1125725"/>
            <a:chExt cx="5436395" cy="954429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673304" y="1125725"/>
              <a:ext cx="609600" cy="586659"/>
            </a:xfrm>
            <a:prstGeom prst="rect">
              <a:avLst/>
            </a:prstGeom>
            <a:effectLst/>
          </p:spPr>
        </p:pic>
        <p:grpSp>
          <p:nvGrpSpPr>
            <p:cNvPr id="6" name="Group 17"/>
            <p:cNvGrpSpPr/>
            <p:nvPr/>
          </p:nvGrpSpPr>
          <p:grpSpPr>
            <a:xfrm>
              <a:off x="2023534" y="1563132"/>
              <a:ext cx="859362" cy="392668"/>
              <a:chOff x="1020234" y="509032"/>
              <a:chExt cx="859362" cy="392668"/>
            </a:xfrm>
          </p:grpSpPr>
          <p:sp>
            <p:nvSpPr>
              <p:cNvPr id="18" name="Delay 17"/>
              <p:cNvSpPr/>
              <p:nvPr/>
            </p:nvSpPr>
            <p:spPr>
              <a:xfrm>
                <a:off x="1422396" y="509032"/>
                <a:ext cx="457200" cy="392668"/>
              </a:xfrm>
              <a:prstGeom prst="flowChartDelay">
                <a:avLst/>
              </a:prstGeom>
              <a:noFill/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Oval 2"/>
              <p:cNvSpPr/>
              <p:nvPr/>
            </p:nvSpPr>
            <p:spPr>
              <a:xfrm>
                <a:off x="1346196" y="603250"/>
                <a:ext cx="76200" cy="76201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20" name="Straight Connector 19"/>
              <p:cNvCxnSpPr>
                <a:stCxn id="19" idx="2"/>
              </p:cNvCxnSpPr>
              <p:nvPr/>
            </p:nvCxnSpPr>
            <p:spPr>
              <a:xfrm rot="10800000">
                <a:off x="1020234" y="641349"/>
                <a:ext cx="325963" cy="2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rot="10800000">
                <a:off x="1187452" y="793750"/>
                <a:ext cx="234944" cy="1588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" name="Straight Connector 6"/>
            <p:cNvCxnSpPr>
              <a:stCxn id="18" idx="3"/>
            </p:cNvCxnSpPr>
            <p:nvPr/>
          </p:nvCxnSpPr>
          <p:spPr>
            <a:xfrm>
              <a:off x="2882896" y="1759466"/>
              <a:ext cx="292104" cy="1588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 flipH="1" flipV="1">
              <a:off x="3034777" y="1636705"/>
              <a:ext cx="267745" cy="1588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158071" y="1512091"/>
              <a:ext cx="582970" cy="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926305" y="1308096"/>
              <a:ext cx="2814736" cy="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4278671" y="1406356"/>
              <a:ext cx="1000296" cy="1588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5278967" y="1181106"/>
              <a:ext cx="427566" cy="452958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13" name="Isosceles Triangle 12"/>
            <p:cNvSpPr/>
            <p:nvPr/>
          </p:nvSpPr>
          <p:spPr>
            <a:xfrm>
              <a:off x="5431367" y="1532472"/>
              <a:ext cx="118533" cy="99487"/>
            </a:xfrm>
            <a:prstGeom prst="triangle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5706533" y="1404768"/>
              <a:ext cx="656167" cy="3176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5567156" y="1743652"/>
              <a:ext cx="669829" cy="1588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2190752" y="2079361"/>
              <a:ext cx="3710526" cy="5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 flipV="1">
              <a:off x="2088492" y="1964401"/>
              <a:ext cx="229919" cy="1588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990600" y="2573519"/>
            <a:ext cx="6083300" cy="954429"/>
            <a:chOff x="279400" y="1125725"/>
            <a:chExt cx="6083300" cy="954429"/>
          </a:xfrm>
        </p:grpSpPr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673304" y="1125725"/>
              <a:ext cx="609600" cy="586659"/>
            </a:xfrm>
            <a:prstGeom prst="rect">
              <a:avLst/>
            </a:prstGeom>
            <a:effectLst/>
          </p:spPr>
        </p:pic>
        <p:grpSp>
          <p:nvGrpSpPr>
            <p:cNvPr id="24" name="Group 17"/>
            <p:cNvGrpSpPr/>
            <p:nvPr/>
          </p:nvGrpSpPr>
          <p:grpSpPr>
            <a:xfrm>
              <a:off x="2023534" y="1563132"/>
              <a:ext cx="859362" cy="392668"/>
              <a:chOff x="1020234" y="509032"/>
              <a:chExt cx="859362" cy="392668"/>
            </a:xfrm>
          </p:grpSpPr>
          <p:sp>
            <p:nvSpPr>
              <p:cNvPr id="36" name="Delay 35"/>
              <p:cNvSpPr/>
              <p:nvPr/>
            </p:nvSpPr>
            <p:spPr>
              <a:xfrm>
                <a:off x="1422396" y="509032"/>
                <a:ext cx="457200" cy="392668"/>
              </a:xfrm>
              <a:prstGeom prst="flowChartDelay">
                <a:avLst/>
              </a:prstGeom>
              <a:noFill/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37" name="Oval 2"/>
              <p:cNvSpPr/>
              <p:nvPr/>
            </p:nvSpPr>
            <p:spPr>
              <a:xfrm>
                <a:off x="1346196" y="603250"/>
                <a:ext cx="76200" cy="76201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38" name="Straight Connector 37"/>
              <p:cNvCxnSpPr>
                <a:stCxn id="37" idx="2"/>
              </p:cNvCxnSpPr>
              <p:nvPr/>
            </p:nvCxnSpPr>
            <p:spPr>
              <a:xfrm rot="10800000">
                <a:off x="1020234" y="641351"/>
                <a:ext cx="325963" cy="1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 rot="10800000">
                <a:off x="1187452" y="793750"/>
                <a:ext cx="234944" cy="1588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5" name="Straight Connector 24"/>
            <p:cNvCxnSpPr>
              <a:stCxn id="36" idx="3"/>
            </p:cNvCxnSpPr>
            <p:nvPr/>
          </p:nvCxnSpPr>
          <p:spPr>
            <a:xfrm>
              <a:off x="2882896" y="1759466"/>
              <a:ext cx="292104" cy="1588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5400000" flipH="1" flipV="1">
              <a:off x="3034777" y="1636705"/>
              <a:ext cx="267745" cy="1588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3158071" y="1512091"/>
              <a:ext cx="582970" cy="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279400" y="1308099"/>
              <a:ext cx="3461641" cy="1588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4278671" y="1406356"/>
              <a:ext cx="1000296" cy="1588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/>
            <p:cNvSpPr/>
            <p:nvPr/>
          </p:nvSpPr>
          <p:spPr>
            <a:xfrm>
              <a:off x="5278967" y="1181106"/>
              <a:ext cx="427566" cy="452958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31" name="Isosceles Triangle 30"/>
            <p:cNvSpPr/>
            <p:nvPr/>
          </p:nvSpPr>
          <p:spPr>
            <a:xfrm>
              <a:off x="5431367" y="1532472"/>
              <a:ext cx="118533" cy="99487"/>
            </a:xfrm>
            <a:prstGeom prst="triangle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5706533" y="1404768"/>
              <a:ext cx="656167" cy="3176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5567156" y="1743652"/>
              <a:ext cx="669829" cy="1588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0800000">
              <a:off x="2190752" y="2079361"/>
              <a:ext cx="3710526" cy="5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5400000" flipH="1" flipV="1">
              <a:off x="2088492" y="1964401"/>
              <a:ext cx="229919" cy="1588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/>
        </p:nvGrpSpPr>
        <p:grpSpPr>
          <a:xfrm>
            <a:off x="990600" y="4161019"/>
            <a:ext cx="6083300" cy="954429"/>
            <a:chOff x="279400" y="1125725"/>
            <a:chExt cx="6083300" cy="954429"/>
          </a:xfrm>
        </p:grpSpPr>
        <p:pic>
          <p:nvPicPr>
            <p:cNvPr id="41" name="Picture 4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673304" y="1125725"/>
              <a:ext cx="609600" cy="586659"/>
            </a:xfrm>
            <a:prstGeom prst="rect">
              <a:avLst/>
            </a:prstGeom>
            <a:effectLst/>
          </p:spPr>
        </p:pic>
        <p:grpSp>
          <p:nvGrpSpPr>
            <p:cNvPr id="42" name="Group 17"/>
            <p:cNvGrpSpPr/>
            <p:nvPr/>
          </p:nvGrpSpPr>
          <p:grpSpPr>
            <a:xfrm>
              <a:off x="2022740" y="1563132"/>
              <a:ext cx="860156" cy="392668"/>
              <a:chOff x="1019440" y="509032"/>
              <a:chExt cx="860156" cy="392668"/>
            </a:xfrm>
          </p:grpSpPr>
          <p:sp>
            <p:nvSpPr>
              <p:cNvPr id="54" name="Delay 53"/>
              <p:cNvSpPr/>
              <p:nvPr/>
            </p:nvSpPr>
            <p:spPr>
              <a:xfrm>
                <a:off x="1422396" y="509032"/>
                <a:ext cx="457200" cy="392668"/>
              </a:xfrm>
              <a:prstGeom prst="flowChartDelay">
                <a:avLst/>
              </a:prstGeom>
              <a:noFill/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55" name="Oval 2"/>
              <p:cNvSpPr/>
              <p:nvPr/>
            </p:nvSpPr>
            <p:spPr>
              <a:xfrm>
                <a:off x="1346196" y="603250"/>
                <a:ext cx="76200" cy="76201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56" name="Straight Connector 55"/>
              <p:cNvCxnSpPr>
                <a:stCxn id="55" idx="2"/>
              </p:cNvCxnSpPr>
              <p:nvPr/>
            </p:nvCxnSpPr>
            <p:spPr>
              <a:xfrm rot="10800000" flipV="1">
                <a:off x="1019440" y="641351"/>
                <a:ext cx="326757" cy="794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10800000">
                <a:off x="1187452" y="793750"/>
                <a:ext cx="234944" cy="1588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3" name="Straight Connector 42"/>
            <p:cNvCxnSpPr>
              <a:stCxn id="54" idx="3"/>
            </p:cNvCxnSpPr>
            <p:nvPr/>
          </p:nvCxnSpPr>
          <p:spPr>
            <a:xfrm>
              <a:off x="2882896" y="1759466"/>
              <a:ext cx="292104" cy="1588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 flipH="1" flipV="1">
              <a:off x="3034777" y="1636705"/>
              <a:ext cx="267745" cy="1588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3158071" y="1512091"/>
              <a:ext cx="582970" cy="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279400" y="1308099"/>
              <a:ext cx="3461641" cy="1588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4278671" y="1406356"/>
              <a:ext cx="1000296" cy="1588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Rectangle 47"/>
            <p:cNvSpPr/>
            <p:nvPr/>
          </p:nvSpPr>
          <p:spPr>
            <a:xfrm>
              <a:off x="5278967" y="1181106"/>
              <a:ext cx="427566" cy="452958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49" name="Isosceles Triangle 48"/>
            <p:cNvSpPr/>
            <p:nvPr/>
          </p:nvSpPr>
          <p:spPr>
            <a:xfrm>
              <a:off x="5431367" y="1532472"/>
              <a:ext cx="118533" cy="99487"/>
            </a:xfrm>
            <a:prstGeom prst="triangle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</a:endParaRPr>
            </a:p>
          </p:txBody>
        </p:sp>
        <p:cxnSp>
          <p:nvCxnSpPr>
            <p:cNvPr id="50" name="Straight Connector 49"/>
            <p:cNvCxnSpPr/>
            <p:nvPr/>
          </p:nvCxnSpPr>
          <p:spPr>
            <a:xfrm>
              <a:off x="5706533" y="1404768"/>
              <a:ext cx="656167" cy="3176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5400000">
              <a:off x="5567156" y="1743652"/>
              <a:ext cx="669829" cy="1588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10800000">
              <a:off x="2190752" y="2079361"/>
              <a:ext cx="3710526" cy="5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 flipH="1" flipV="1">
              <a:off x="2088492" y="1964401"/>
              <a:ext cx="229919" cy="1588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8" name="Straight Connector 57"/>
          <p:cNvCxnSpPr/>
          <p:nvPr/>
        </p:nvCxnSpPr>
        <p:spPr>
          <a:xfrm rot="5400000">
            <a:off x="-602854" y="3561952"/>
            <a:ext cx="4482307" cy="1588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10800000">
            <a:off x="990600" y="5791198"/>
            <a:ext cx="659605" cy="2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0" name="Picture 5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2300" y="3143244"/>
            <a:ext cx="609600" cy="586659"/>
          </a:xfrm>
          <a:prstGeom prst="rect">
            <a:avLst/>
          </a:prstGeom>
          <a:effectLst/>
        </p:spPr>
      </p:pic>
      <p:cxnSp>
        <p:nvCxnSpPr>
          <p:cNvPr id="61" name="Straight Connector 60"/>
          <p:cNvCxnSpPr/>
          <p:nvPr/>
        </p:nvCxnSpPr>
        <p:spPr>
          <a:xfrm>
            <a:off x="2493434" y="3423874"/>
            <a:ext cx="241300" cy="1588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5400000">
            <a:off x="1217086" y="3213097"/>
            <a:ext cx="3035295" cy="1588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1282700" y="3422286"/>
            <a:ext cx="709085" cy="1588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5400000">
            <a:off x="812801" y="3873493"/>
            <a:ext cx="939799" cy="1588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1650205" y="3527155"/>
            <a:ext cx="341580" cy="795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1778000" y="3329779"/>
            <a:ext cx="189045" cy="795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5400000">
            <a:off x="1503757" y="3042835"/>
            <a:ext cx="573887" cy="1588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342902" y="2412753"/>
            <a:ext cx="1117595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l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alibri"/>
              </a:rPr>
              <a:t>Grant 0</a:t>
            </a:r>
            <a:endParaRPr lang="en-US" sz="1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42902" y="3987553"/>
            <a:ext cx="1117595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l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alibri"/>
              </a:rPr>
              <a:t>Grant 1</a:t>
            </a:r>
            <a:endParaRPr lang="en-US" sz="1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42902" y="5435353"/>
            <a:ext cx="1117595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l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alibri"/>
              </a:rPr>
              <a:t>Grant 2</a:t>
            </a:r>
            <a:endParaRPr lang="en-US" sz="1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974172" y="1141799"/>
            <a:ext cx="1117595" cy="27699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l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Calibri"/>
              </a:rPr>
              <a:t>Next priority 0</a:t>
            </a:r>
            <a:endParaRPr lang="en-US" sz="1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948772" y="2580326"/>
            <a:ext cx="1117595" cy="27699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l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Calibri"/>
              </a:rPr>
              <a:t>Next priority 1</a:t>
            </a:r>
            <a:endParaRPr lang="en-US" sz="1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948772" y="4167826"/>
            <a:ext cx="1117595" cy="27699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l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Calibri"/>
              </a:rPr>
              <a:t>Next priority 2</a:t>
            </a:r>
            <a:endParaRPr lang="en-US" sz="1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768307" y="1038612"/>
            <a:ext cx="1117595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l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alibri"/>
              </a:rPr>
              <a:t>Priority 0</a:t>
            </a:r>
            <a:endParaRPr lang="en-US" sz="1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781007" y="2487993"/>
            <a:ext cx="1117595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l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alibri"/>
              </a:rPr>
              <a:t>Priority 1</a:t>
            </a:r>
            <a:endParaRPr lang="en-US" sz="1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6806407" y="4075493"/>
            <a:ext cx="1117595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l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alibri"/>
              </a:rPr>
              <a:t>Priority 2</a:t>
            </a:r>
            <a:endParaRPr lang="en-US" sz="18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330287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Wavefront</a:t>
            </a:r>
            <a:r>
              <a:rPr lang="en-US" dirty="0" smtClean="0"/>
              <a:t> Allocator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Arbitrates among requests for inputs and outputs simultaneously</a:t>
            </a:r>
          </a:p>
          <a:p>
            <a:endParaRPr lang="en-US" dirty="0" smtClean="0"/>
          </a:p>
          <a:p>
            <a:r>
              <a:rPr lang="en-US" dirty="0" smtClean="0"/>
              <a:t>Row and column tokens granted to diagonal group of cells</a:t>
            </a:r>
          </a:p>
          <a:p>
            <a:endParaRPr lang="en-US" dirty="0" smtClean="0"/>
          </a:p>
          <a:p>
            <a:r>
              <a:rPr lang="en-US" dirty="0" smtClean="0"/>
              <a:t>If a cell is requesting a resource, it will consume row and column tokens</a:t>
            </a:r>
          </a:p>
          <a:p>
            <a:pPr lvl="1"/>
            <a:r>
              <a:rPr lang="en-US" dirty="0" smtClean="0"/>
              <a:t>Request is granted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Cells that cannot use tokens pass row tokens to right and column tokens down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576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Wavefront</a:t>
            </a:r>
            <a:r>
              <a:rPr lang="en-US" dirty="0" smtClean="0"/>
              <a:t> Allocator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71600" y="1378223"/>
            <a:ext cx="483616" cy="456054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</a:rPr>
              <a:t>p</a:t>
            </a:r>
            <a:r>
              <a:rPr lang="en-US" sz="1800" dirty="0" smtClean="0">
                <a:solidFill>
                  <a:srgbClr val="000000"/>
                </a:solidFill>
              </a:rPr>
              <a:t>0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71600" y="2865535"/>
            <a:ext cx="483616" cy="456054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p</a:t>
            </a:r>
            <a:r>
              <a:rPr lang="en-US" sz="180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6" name="Rectangle 5"/>
          <p:cNvSpPr/>
          <p:nvPr/>
        </p:nvSpPr>
        <p:spPr>
          <a:xfrm>
            <a:off x="1371600" y="4168546"/>
            <a:ext cx="483616" cy="456054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p</a:t>
            </a:r>
            <a:r>
              <a:rPr lang="en-US" sz="180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7" name="Rectangle 6"/>
          <p:cNvSpPr/>
          <p:nvPr/>
        </p:nvSpPr>
        <p:spPr>
          <a:xfrm>
            <a:off x="1371600" y="5482710"/>
            <a:ext cx="483616" cy="456054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p</a:t>
            </a:r>
            <a:r>
              <a:rPr lang="en-US" sz="180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8" name="Rectangle 7"/>
          <p:cNvSpPr/>
          <p:nvPr/>
        </p:nvSpPr>
        <p:spPr>
          <a:xfrm>
            <a:off x="2407919" y="1811974"/>
            <a:ext cx="414528" cy="369480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00</a:t>
            </a:r>
            <a:endParaRPr lang="en-US" sz="1800" dirty="0">
              <a:solidFill>
                <a:srgbClr val="00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993392" y="1606249"/>
            <a:ext cx="414528" cy="228028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 flipH="1" flipV="1">
            <a:off x="3354204" y="3166110"/>
            <a:ext cx="2736324" cy="2418079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651503" y="1811974"/>
            <a:ext cx="414528" cy="369480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01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895086" y="1811974"/>
            <a:ext cx="414528" cy="369480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02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138669" y="1811974"/>
            <a:ext cx="414528" cy="369480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03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407919" y="3137289"/>
            <a:ext cx="414528" cy="369480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</a:rPr>
              <a:t>1</a:t>
            </a:r>
            <a:r>
              <a:rPr lang="en-US" sz="1800" dirty="0" smtClean="0">
                <a:solidFill>
                  <a:srgbClr val="000000"/>
                </a:solidFill>
              </a:rPr>
              <a:t>0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651503" y="3137289"/>
            <a:ext cx="414528" cy="369480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</a:rPr>
              <a:t>1</a:t>
            </a:r>
            <a:r>
              <a:rPr lang="en-US" sz="1800" dirty="0" smtClean="0">
                <a:solidFill>
                  <a:srgbClr val="000000"/>
                </a:solidFill>
              </a:rPr>
              <a:t>1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895086" y="3137289"/>
            <a:ext cx="414528" cy="369480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</a:rPr>
              <a:t>1</a:t>
            </a:r>
            <a:r>
              <a:rPr lang="en-US" sz="1800" dirty="0" smtClean="0">
                <a:solidFill>
                  <a:srgbClr val="000000"/>
                </a:solidFill>
              </a:rPr>
              <a:t>2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138669" y="3137289"/>
            <a:ext cx="414528" cy="369480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</a:rPr>
              <a:t>1</a:t>
            </a:r>
            <a:r>
              <a:rPr lang="en-US" sz="1800" dirty="0" smtClean="0">
                <a:solidFill>
                  <a:srgbClr val="000000"/>
                </a:solidFill>
              </a:rPr>
              <a:t>3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407919" y="4505451"/>
            <a:ext cx="414528" cy="369480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20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651503" y="4505451"/>
            <a:ext cx="414528" cy="369480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21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895086" y="4505451"/>
            <a:ext cx="414528" cy="369480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22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138669" y="4505451"/>
            <a:ext cx="414528" cy="369480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23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407919" y="5787039"/>
            <a:ext cx="414528" cy="369480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</a:rPr>
              <a:t>3</a:t>
            </a:r>
            <a:r>
              <a:rPr lang="en-US" sz="1800" dirty="0" smtClean="0">
                <a:solidFill>
                  <a:srgbClr val="000000"/>
                </a:solidFill>
              </a:rPr>
              <a:t>0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651503" y="5787039"/>
            <a:ext cx="414528" cy="369480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</a:rPr>
              <a:t>3</a:t>
            </a:r>
            <a:r>
              <a:rPr lang="en-US" sz="1800" dirty="0" smtClean="0">
                <a:solidFill>
                  <a:srgbClr val="000000"/>
                </a:solidFill>
              </a:rPr>
              <a:t>1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895086" y="5787039"/>
            <a:ext cx="414528" cy="369480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</a:rPr>
              <a:t>3</a:t>
            </a:r>
            <a:r>
              <a:rPr lang="en-US" sz="1800" dirty="0" smtClean="0">
                <a:solidFill>
                  <a:srgbClr val="000000"/>
                </a:solidFill>
              </a:rPr>
              <a:t>2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138669" y="5787039"/>
            <a:ext cx="414528" cy="369480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</a:rPr>
              <a:t>3</a:t>
            </a:r>
            <a:r>
              <a:rPr lang="en-US" sz="1800" dirty="0" smtClean="0">
                <a:solidFill>
                  <a:srgbClr val="000000"/>
                </a:solidFill>
              </a:rPr>
              <a:t>3</a:t>
            </a:r>
            <a:endParaRPr lang="en-US" sz="1800" dirty="0">
              <a:solidFill>
                <a:srgbClr val="000000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3513327" y="5743312"/>
            <a:ext cx="138176" cy="43727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6200000" flipH="1">
            <a:off x="4728271" y="4338638"/>
            <a:ext cx="195453" cy="138175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931407" y="3006989"/>
            <a:ext cx="207263" cy="151722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269744" y="5743312"/>
            <a:ext cx="138176" cy="43727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16200000" flipH="1">
            <a:off x="3484687" y="4338637"/>
            <a:ext cx="195453" cy="138175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687824" y="3006989"/>
            <a:ext cx="207263" cy="151722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6200000" flipH="1">
            <a:off x="5932176" y="1605480"/>
            <a:ext cx="205724" cy="207264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 flipH="1" flipV="1">
            <a:off x="2032045" y="1843949"/>
            <a:ext cx="4137062" cy="3661664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 flipH="1" flipV="1">
            <a:off x="4696587" y="4370320"/>
            <a:ext cx="1433316" cy="1312672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16200000" flipH="1">
            <a:off x="6006401" y="4373182"/>
            <a:ext cx="195452" cy="69087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756911" y="5743314"/>
            <a:ext cx="172717" cy="43726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 flipH="1" flipV="1">
            <a:off x="2209423" y="1699143"/>
            <a:ext cx="1433316" cy="1312672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16200000" flipH="1">
            <a:off x="3519232" y="1702007"/>
            <a:ext cx="195452" cy="69087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269744" y="3072138"/>
            <a:ext cx="138176" cy="6515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 flipH="1" flipV="1">
            <a:off x="2118845" y="1758508"/>
            <a:ext cx="2788965" cy="2487167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2269744" y="4396573"/>
            <a:ext cx="138176" cy="108879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16200000" flipH="1">
            <a:off x="3484687" y="2991899"/>
            <a:ext cx="195453" cy="138175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16200000" flipH="1">
            <a:off x="4739423" y="1656309"/>
            <a:ext cx="173148" cy="138179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/>
          <p:nvPr/>
        </p:nvCxnSpPr>
        <p:spPr>
          <a:xfrm rot="16200000" flipH="1">
            <a:off x="719373" y="3225709"/>
            <a:ext cx="4137062" cy="898144"/>
          </a:xfrm>
          <a:prstGeom prst="bentConnector3">
            <a:avLst>
              <a:gd name="adj1" fmla="val 131"/>
            </a:avLst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3236977" y="5743312"/>
            <a:ext cx="276349" cy="1358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2200656" y="1607609"/>
            <a:ext cx="138176" cy="96367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1993392" y="2909261"/>
            <a:ext cx="414528" cy="228028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/>
          <p:nvPr/>
        </p:nvCxnSpPr>
        <p:spPr>
          <a:xfrm rot="16200000" flipH="1">
            <a:off x="1962957" y="3225709"/>
            <a:ext cx="4137062" cy="898144"/>
          </a:xfrm>
          <a:prstGeom prst="bentConnector3">
            <a:avLst>
              <a:gd name="adj1" fmla="val 131"/>
            </a:avLst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4480561" y="5743312"/>
            <a:ext cx="276349" cy="1358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Elbow Connector 49"/>
          <p:cNvCxnSpPr/>
          <p:nvPr/>
        </p:nvCxnSpPr>
        <p:spPr>
          <a:xfrm rot="16200000" flipH="1">
            <a:off x="3137452" y="3224351"/>
            <a:ext cx="4137062" cy="898144"/>
          </a:xfrm>
          <a:prstGeom prst="bentConnector3">
            <a:avLst>
              <a:gd name="adj1" fmla="val 131"/>
            </a:avLst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655056" y="5741954"/>
            <a:ext cx="276349" cy="135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1993392" y="4277423"/>
            <a:ext cx="414528" cy="228028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1993392" y="5580435"/>
            <a:ext cx="414528" cy="228028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5931404" y="5743314"/>
            <a:ext cx="207267" cy="43726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5655054" y="5743312"/>
            <a:ext cx="276349" cy="1358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hape 55"/>
          <p:cNvCxnSpPr>
            <a:stCxn id="22" idx="1"/>
            <a:endCxn id="25" idx="3"/>
          </p:cNvCxnSpPr>
          <p:nvPr/>
        </p:nvCxnSpPr>
        <p:spPr>
          <a:xfrm rot="10800000" flipH="1">
            <a:off x="2407919" y="5971779"/>
            <a:ext cx="4145278" cy="1358"/>
          </a:xfrm>
          <a:prstGeom prst="curvedConnector5">
            <a:avLst>
              <a:gd name="adj1" fmla="val -2963"/>
              <a:gd name="adj2" fmla="val -34378401"/>
              <a:gd name="adj3" fmla="val 106852"/>
            </a:avLst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hape 56"/>
          <p:cNvCxnSpPr/>
          <p:nvPr/>
        </p:nvCxnSpPr>
        <p:spPr>
          <a:xfrm rot="10800000" flipH="1">
            <a:off x="2407922" y="4700903"/>
            <a:ext cx="4145278" cy="1358"/>
          </a:xfrm>
          <a:prstGeom prst="curvedConnector5">
            <a:avLst>
              <a:gd name="adj1" fmla="val -2963"/>
              <a:gd name="adj2" fmla="val -34378401"/>
              <a:gd name="adj3" fmla="val 109074"/>
            </a:avLst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hape 57"/>
          <p:cNvCxnSpPr/>
          <p:nvPr/>
        </p:nvCxnSpPr>
        <p:spPr>
          <a:xfrm rot="10800000" flipH="1">
            <a:off x="2407919" y="3321589"/>
            <a:ext cx="4145278" cy="1358"/>
          </a:xfrm>
          <a:prstGeom prst="curvedConnector5">
            <a:avLst>
              <a:gd name="adj1" fmla="val -2963"/>
              <a:gd name="adj2" fmla="val -34378401"/>
              <a:gd name="adj3" fmla="val 11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hape 58"/>
          <p:cNvCxnSpPr/>
          <p:nvPr/>
        </p:nvCxnSpPr>
        <p:spPr>
          <a:xfrm rot="10800000" flipH="1">
            <a:off x="2407919" y="2029729"/>
            <a:ext cx="4145278" cy="1358"/>
          </a:xfrm>
          <a:prstGeom prst="curvedConnector5">
            <a:avLst>
              <a:gd name="adj1" fmla="val -2963"/>
              <a:gd name="adj2" fmla="val -34378401"/>
              <a:gd name="adj3" fmla="val 108333"/>
            </a:avLst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hape 59"/>
          <p:cNvCxnSpPr>
            <a:stCxn id="8" idx="0"/>
            <a:endCxn id="22" idx="2"/>
          </p:cNvCxnSpPr>
          <p:nvPr/>
        </p:nvCxnSpPr>
        <p:spPr>
          <a:xfrm rot="16200000" flipH="1">
            <a:off x="442911" y="3984205"/>
            <a:ext cx="4344545" cy="1440"/>
          </a:xfrm>
          <a:prstGeom prst="curvedConnector5">
            <a:avLst>
              <a:gd name="adj1" fmla="val -9331"/>
              <a:gd name="adj2" fmla="val 28790932"/>
              <a:gd name="adj3" fmla="val 108331"/>
            </a:avLst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hape 60"/>
          <p:cNvCxnSpPr/>
          <p:nvPr/>
        </p:nvCxnSpPr>
        <p:spPr>
          <a:xfrm rot="16200000" flipH="1">
            <a:off x="1685773" y="4005831"/>
            <a:ext cx="4344545" cy="1440"/>
          </a:xfrm>
          <a:prstGeom prst="curvedConnector5">
            <a:avLst>
              <a:gd name="adj1" fmla="val -9331"/>
              <a:gd name="adj2" fmla="val 28790932"/>
              <a:gd name="adj3" fmla="val 108331"/>
            </a:avLst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hape 61"/>
          <p:cNvCxnSpPr/>
          <p:nvPr/>
        </p:nvCxnSpPr>
        <p:spPr>
          <a:xfrm rot="16200000" flipH="1">
            <a:off x="2930797" y="4005831"/>
            <a:ext cx="4344545" cy="1440"/>
          </a:xfrm>
          <a:prstGeom prst="curvedConnector5">
            <a:avLst>
              <a:gd name="adj1" fmla="val -9331"/>
              <a:gd name="adj2" fmla="val 28790932"/>
              <a:gd name="adj3" fmla="val 108331"/>
            </a:avLst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8" idx="3"/>
            <a:endCxn id="11" idx="1"/>
          </p:cNvCxnSpPr>
          <p:nvPr/>
        </p:nvCxnSpPr>
        <p:spPr>
          <a:xfrm>
            <a:off x="2822447" y="1996714"/>
            <a:ext cx="829056" cy="135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11" idx="3"/>
            <a:endCxn id="12" idx="1"/>
          </p:cNvCxnSpPr>
          <p:nvPr/>
        </p:nvCxnSpPr>
        <p:spPr>
          <a:xfrm>
            <a:off x="4066031" y="1996714"/>
            <a:ext cx="829056" cy="135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endCxn id="13" idx="1"/>
          </p:cNvCxnSpPr>
          <p:nvPr/>
        </p:nvCxnSpPr>
        <p:spPr>
          <a:xfrm>
            <a:off x="5309614" y="1996714"/>
            <a:ext cx="829056" cy="135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2822447" y="3331383"/>
            <a:ext cx="829056" cy="135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4066031" y="3331383"/>
            <a:ext cx="829056" cy="135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5309614" y="3331383"/>
            <a:ext cx="829056" cy="135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2822447" y="4699545"/>
            <a:ext cx="829056" cy="135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4066031" y="4699545"/>
            <a:ext cx="829056" cy="135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5309614" y="4699545"/>
            <a:ext cx="829056" cy="135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2822447" y="6002556"/>
            <a:ext cx="829056" cy="135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4066031" y="6002556"/>
            <a:ext cx="829056" cy="135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5309614" y="6002556"/>
            <a:ext cx="829056" cy="135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hape 74"/>
          <p:cNvCxnSpPr/>
          <p:nvPr/>
        </p:nvCxnSpPr>
        <p:spPr>
          <a:xfrm rot="16200000" flipH="1">
            <a:off x="4172941" y="4005831"/>
            <a:ext cx="4344545" cy="1440"/>
          </a:xfrm>
          <a:prstGeom prst="curvedConnector5">
            <a:avLst>
              <a:gd name="adj1" fmla="val -9331"/>
              <a:gd name="adj2" fmla="val 28790932"/>
              <a:gd name="adj3" fmla="val 108331"/>
            </a:avLst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22" idx="0"/>
            <a:endCxn id="18" idx="2"/>
          </p:cNvCxnSpPr>
          <p:nvPr/>
        </p:nvCxnSpPr>
        <p:spPr>
          <a:xfrm rot="5400000" flipH="1" flipV="1">
            <a:off x="2159129" y="5330944"/>
            <a:ext cx="912108" cy="144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endCxn id="14" idx="2"/>
          </p:cNvCxnSpPr>
          <p:nvPr/>
        </p:nvCxnSpPr>
        <p:spPr>
          <a:xfrm rot="5400000" flipH="1" flipV="1">
            <a:off x="2115123" y="4005390"/>
            <a:ext cx="998682" cy="144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endCxn id="8" idx="2"/>
          </p:cNvCxnSpPr>
          <p:nvPr/>
        </p:nvCxnSpPr>
        <p:spPr>
          <a:xfrm rot="5400000" flipH="1" flipV="1">
            <a:off x="2135826" y="2657933"/>
            <a:ext cx="955835" cy="287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23" idx="0"/>
            <a:endCxn id="19" idx="2"/>
          </p:cNvCxnSpPr>
          <p:nvPr/>
        </p:nvCxnSpPr>
        <p:spPr>
          <a:xfrm rot="5400000" flipH="1" flipV="1">
            <a:off x="3402713" y="5330944"/>
            <a:ext cx="912108" cy="144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rot="5400000" flipH="1" flipV="1">
            <a:off x="3357986" y="4005389"/>
            <a:ext cx="998682" cy="144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rot="5400000" flipH="1" flipV="1">
            <a:off x="3378690" y="2657932"/>
            <a:ext cx="955835" cy="287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24" idx="0"/>
            <a:endCxn id="20" idx="2"/>
          </p:cNvCxnSpPr>
          <p:nvPr/>
        </p:nvCxnSpPr>
        <p:spPr>
          <a:xfrm rot="5400000" flipH="1" flipV="1">
            <a:off x="4646296" y="5330944"/>
            <a:ext cx="912108" cy="144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0" idx="0"/>
            <a:endCxn id="16" idx="2"/>
          </p:cNvCxnSpPr>
          <p:nvPr/>
        </p:nvCxnSpPr>
        <p:spPr>
          <a:xfrm rot="5400000" flipH="1" flipV="1">
            <a:off x="4603009" y="4006069"/>
            <a:ext cx="998682" cy="144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16" idx="0"/>
            <a:endCxn id="12" idx="2"/>
          </p:cNvCxnSpPr>
          <p:nvPr/>
        </p:nvCxnSpPr>
        <p:spPr>
          <a:xfrm rot="5400000" flipH="1" flipV="1">
            <a:off x="4624433" y="2659331"/>
            <a:ext cx="955835" cy="144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stCxn id="25" idx="0"/>
            <a:endCxn id="21" idx="2"/>
          </p:cNvCxnSpPr>
          <p:nvPr/>
        </p:nvCxnSpPr>
        <p:spPr>
          <a:xfrm rot="5400000" flipH="1" flipV="1">
            <a:off x="5889879" y="5330944"/>
            <a:ext cx="912108" cy="144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1" idx="0"/>
            <a:endCxn id="17" idx="2"/>
          </p:cNvCxnSpPr>
          <p:nvPr/>
        </p:nvCxnSpPr>
        <p:spPr>
          <a:xfrm rot="5400000" flipH="1" flipV="1">
            <a:off x="5846593" y="4006069"/>
            <a:ext cx="998682" cy="144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17" idx="0"/>
            <a:endCxn id="13" idx="2"/>
          </p:cNvCxnSpPr>
          <p:nvPr/>
        </p:nvCxnSpPr>
        <p:spPr>
          <a:xfrm rot="5400000" flipH="1" flipV="1">
            <a:off x="5868016" y="2659331"/>
            <a:ext cx="955835" cy="144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Rounded Rectangular Callout 91"/>
          <p:cNvSpPr/>
          <p:nvPr/>
        </p:nvSpPr>
        <p:spPr>
          <a:xfrm>
            <a:off x="49784" y="1371600"/>
            <a:ext cx="1855216" cy="833509"/>
          </a:xfrm>
          <a:prstGeom prst="wedgeRoundRectCallout">
            <a:avLst>
              <a:gd name="adj1" fmla="val 51045"/>
              <a:gd name="adj2" fmla="val 74689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A requesting Resources 0, 1 ,2</a:t>
            </a: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3" name="Rounded Rectangular Callout 92"/>
          <p:cNvSpPr/>
          <p:nvPr/>
        </p:nvSpPr>
        <p:spPr>
          <a:xfrm>
            <a:off x="49784" y="2673939"/>
            <a:ext cx="1855216" cy="833509"/>
          </a:xfrm>
          <a:prstGeom prst="wedgeRoundRectCallout">
            <a:avLst>
              <a:gd name="adj1" fmla="val 51045"/>
              <a:gd name="adj2" fmla="val 74689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B requesting Resources 0, 1 </a:t>
            </a: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4" name="Rounded Rectangular Callout 93"/>
          <p:cNvSpPr/>
          <p:nvPr/>
        </p:nvSpPr>
        <p:spPr>
          <a:xfrm>
            <a:off x="49784" y="3893244"/>
            <a:ext cx="1855216" cy="833509"/>
          </a:xfrm>
          <a:prstGeom prst="wedgeRoundRectCallout">
            <a:avLst>
              <a:gd name="adj1" fmla="val 51045"/>
              <a:gd name="adj2" fmla="val 74689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C requesting Resource 0 </a:t>
            </a: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5" name="Rounded Rectangular Callout 94"/>
          <p:cNvSpPr/>
          <p:nvPr/>
        </p:nvSpPr>
        <p:spPr>
          <a:xfrm>
            <a:off x="49784" y="5170405"/>
            <a:ext cx="1855216" cy="833509"/>
          </a:xfrm>
          <a:prstGeom prst="wedgeRoundRectCallout">
            <a:avLst>
              <a:gd name="adj1" fmla="val 51045"/>
              <a:gd name="adj2" fmla="val 74689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D requesting Resources 0, 2 </a:t>
            </a: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0" name="Rounded Rectangular Callout 99"/>
          <p:cNvSpPr/>
          <p:nvPr/>
        </p:nvSpPr>
        <p:spPr>
          <a:xfrm>
            <a:off x="49784" y="584129"/>
            <a:ext cx="1855216" cy="833509"/>
          </a:xfrm>
          <a:prstGeom prst="wedgeRoundRectCallout">
            <a:avLst>
              <a:gd name="adj1" fmla="val -4404"/>
              <a:gd name="adj2" fmla="val 68594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Tokens inserted at P0</a:t>
            </a: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1" name="Oval 100"/>
          <p:cNvSpPr/>
          <p:nvPr/>
        </p:nvSpPr>
        <p:spPr>
          <a:xfrm>
            <a:off x="2362200" y="1754328"/>
            <a:ext cx="533400" cy="484772"/>
          </a:xfrm>
          <a:prstGeom prst="ellipse">
            <a:avLst/>
          </a:prstGeom>
          <a:noFill/>
          <a:ln w="508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2" name="Oval 101"/>
          <p:cNvSpPr/>
          <p:nvPr/>
        </p:nvSpPr>
        <p:spPr>
          <a:xfrm>
            <a:off x="3592787" y="5715000"/>
            <a:ext cx="533400" cy="484772"/>
          </a:xfrm>
          <a:prstGeom prst="ellipse">
            <a:avLst/>
          </a:prstGeom>
          <a:noFill/>
          <a:ln w="508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3" name="Oval 102"/>
          <p:cNvSpPr/>
          <p:nvPr/>
        </p:nvSpPr>
        <p:spPr>
          <a:xfrm>
            <a:off x="4837090" y="4468228"/>
            <a:ext cx="533400" cy="484772"/>
          </a:xfrm>
          <a:prstGeom prst="ellipse">
            <a:avLst/>
          </a:prstGeom>
          <a:noFill/>
          <a:ln w="508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4" name="Oval 103"/>
          <p:cNvSpPr/>
          <p:nvPr/>
        </p:nvSpPr>
        <p:spPr>
          <a:xfrm>
            <a:off x="6079954" y="3124200"/>
            <a:ext cx="533400" cy="484772"/>
          </a:xfrm>
          <a:prstGeom prst="ellipse">
            <a:avLst/>
          </a:prstGeom>
          <a:noFill/>
          <a:ln w="508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6" name="Rounded Rectangular Callout 105"/>
          <p:cNvSpPr/>
          <p:nvPr/>
        </p:nvSpPr>
        <p:spPr>
          <a:xfrm>
            <a:off x="7010400" y="1287221"/>
            <a:ext cx="2133600" cy="833509"/>
          </a:xfrm>
          <a:prstGeom prst="wedgeRoundRectCallout">
            <a:avLst>
              <a:gd name="adj1" fmla="val -63276"/>
              <a:gd name="adj2" fmla="val 88402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Entry [0,0] receives grant, consumes token</a:t>
            </a: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7" name="Rounded Rectangular Callout 106"/>
          <p:cNvSpPr/>
          <p:nvPr/>
        </p:nvSpPr>
        <p:spPr>
          <a:xfrm>
            <a:off x="7010400" y="2448780"/>
            <a:ext cx="2133600" cy="833509"/>
          </a:xfrm>
          <a:prstGeom prst="wedgeRoundRectCallout">
            <a:avLst>
              <a:gd name="adj1" fmla="val -63276"/>
              <a:gd name="adj2" fmla="val 88402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Remaining tokens pass down and right</a:t>
            </a: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8" name="Oval 107"/>
          <p:cNvSpPr/>
          <p:nvPr/>
        </p:nvSpPr>
        <p:spPr>
          <a:xfrm>
            <a:off x="6096000" y="3124200"/>
            <a:ext cx="533400" cy="484772"/>
          </a:xfrm>
          <a:prstGeom prst="ellipse">
            <a:avLst/>
          </a:prstGeom>
          <a:noFill/>
          <a:ln w="508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0" name="Oval 109"/>
          <p:cNvSpPr/>
          <p:nvPr/>
        </p:nvSpPr>
        <p:spPr>
          <a:xfrm>
            <a:off x="4800600" y="4468228"/>
            <a:ext cx="533400" cy="484772"/>
          </a:xfrm>
          <a:prstGeom prst="ellipse">
            <a:avLst/>
          </a:prstGeom>
          <a:noFill/>
          <a:ln w="508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1" name="Oval 110"/>
          <p:cNvSpPr/>
          <p:nvPr/>
        </p:nvSpPr>
        <p:spPr>
          <a:xfrm>
            <a:off x="3581400" y="5715000"/>
            <a:ext cx="533400" cy="484772"/>
          </a:xfrm>
          <a:prstGeom prst="ellipse">
            <a:avLst/>
          </a:prstGeom>
          <a:noFill/>
          <a:ln w="508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2" name="Rounded Rectangular Callout 111"/>
          <p:cNvSpPr/>
          <p:nvPr/>
        </p:nvSpPr>
        <p:spPr>
          <a:xfrm>
            <a:off x="7010400" y="4702262"/>
            <a:ext cx="2133600" cy="833509"/>
          </a:xfrm>
          <a:prstGeom prst="wedgeRoundRectCallout">
            <a:avLst>
              <a:gd name="adj1" fmla="val -63276"/>
              <a:gd name="adj2" fmla="val 88402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[3,2] receives 2 tokens and is granted</a:t>
            </a:r>
            <a:endParaRPr lang="en-US" sz="18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5376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9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44444E-6 L 0.1375 4.44444E-6 " pathEditMode="relative" rAng="0" ptsTypes="AA">
                                      <p:cBhvr>
                                        <p:cTn id="110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0"/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4.44444E-6 L -0.00382 0.17986 " pathEditMode="relative" rAng="0" ptsTypes="AA">
                                      <p:cBhvr>
                                        <p:cTn id="112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7 L 0.13142 3.7037E-7 " pathEditMode="relative" ptsTypes="AA">
                                      <p:cBhvr>
                                        <p:cTn id="11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91 -0.07408 C 0.01215 0.01157 0.02274 0.09792 0.02743 0.00116 C 0.03212 -0.09514 0.03611 -0.55486 0.03073 -0.65093 C 0.02621 -0.7463 0.01215 -0.66042 -0.00122 -0.57408 " pathEditMode="relative" rAng="0" ptsTypes="aaaA">
                                      <p:cBhvr>
                                        <p:cTn id="118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" y="-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7.77778E-6 C 0.06059 0.00925 0.12136 0.01851 0.04584 0.02407 C -0.02968 0.02962 -0.37708 0.0368 -0.45277 0.03333 C -0.52847 0.02985 -0.4684 0.01666 -0.40833 0.0037 " pathEditMode="relative" ptsTypes="aaaA">
                                      <p:cBhvr>
                                        <p:cTn id="12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7.40741E-7 L 2.77778E-6 0.19607 " pathEditMode="relative" rAng="0" ptsTypes="AA">
                                      <p:cBhvr>
                                        <p:cTn id="124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3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  <p:bldP spid="93" grpId="0" animBg="1"/>
      <p:bldP spid="94" grpId="0" animBg="1"/>
      <p:bldP spid="95" grpId="0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  <p:bldP spid="103" grpId="2" animBg="1"/>
      <p:bldP spid="104" grpId="0" animBg="1"/>
      <p:bldP spid="104" grpId="1" animBg="1"/>
      <p:bldP spid="106" grpId="0" animBg="1"/>
      <p:bldP spid="107" grpId="0" animBg="1"/>
      <p:bldP spid="108" grpId="0" animBg="1"/>
      <p:bldP spid="108" grpId="1" animBg="1"/>
      <p:bldP spid="110" grpId="0" animBg="1"/>
      <p:bldP spid="110" grpId="1" animBg="1"/>
      <p:bldP spid="111" grpId="0" animBg="1"/>
      <p:bldP spid="111" grpId="1" animBg="1"/>
      <p:bldP spid="111" grpId="2" animBg="1"/>
      <p:bldP spid="11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Wavefront</a:t>
            </a:r>
            <a:r>
              <a:rPr lang="en-US" dirty="0" smtClean="0"/>
              <a:t> Allocator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71600" y="1378223"/>
            <a:ext cx="483616" cy="456054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</a:rPr>
              <a:t>p</a:t>
            </a:r>
            <a:r>
              <a:rPr lang="en-US" sz="1800" dirty="0" smtClean="0">
                <a:solidFill>
                  <a:srgbClr val="000000"/>
                </a:solidFill>
              </a:rPr>
              <a:t>0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71600" y="2865535"/>
            <a:ext cx="483616" cy="456054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p</a:t>
            </a:r>
            <a:r>
              <a:rPr lang="en-US" sz="180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6" name="Rectangle 5"/>
          <p:cNvSpPr/>
          <p:nvPr/>
        </p:nvSpPr>
        <p:spPr>
          <a:xfrm>
            <a:off x="1371600" y="4168546"/>
            <a:ext cx="483616" cy="456054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p</a:t>
            </a:r>
            <a:r>
              <a:rPr lang="en-US" sz="180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7" name="Rectangle 6"/>
          <p:cNvSpPr/>
          <p:nvPr/>
        </p:nvSpPr>
        <p:spPr>
          <a:xfrm>
            <a:off x="1371600" y="5482710"/>
            <a:ext cx="483616" cy="456054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p</a:t>
            </a:r>
            <a:r>
              <a:rPr lang="en-US" sz="180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8" name="Rectangle 7"/>
          <p:cNvSpPr/>
          <p:nvPr/>
        </p:nvSpPr>
        <p:spPr>
          <a:xfrm>
            <a:off x="2407919" y="1811974"/>
            <a:ext cx="414528" cy="369480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00</a:t>
            </a:r>
            <a:endParaRPr lang="en-US" sz="1800" dirty="0">
              <a:solidFill>
                <a:srgbClr val="00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993392" y="1606249"/>
            <a:ext cx="414528" cy="228028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 flipH="1" flipV="1">
            <a:off x="3354204" y="3166110"/>
            <a:ext cx="2736324" cy="2418079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651503" y="1811974"/>
            <a:ext cx="414528" cy="3694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01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895086" y="1811974"/>
            <a:ext cx="414528" cy="3694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02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138669" y="1811974"/>
            <a:ext cx="414528" cy="369480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03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407919" y="3137289"/>
            <a:ext cx="414528" cy="369480"/>
          </a:xfrm>
          <a:prstGeom prst="rect">
            <a:avLst/>
          </a:prstGeom>
          <a:solidFill>
            <a:srgbClr val="C0504D"/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</a:rPr>
              <a:t>1</a:t>
            </a:r>
            <a:r>
              <a:rPr lang="en-US" sz="1800" dirty="0" smtClean="0">
                <a:solidFill>
                  <a:srgbClr val="000000"/>
                </a:solidFill>
              </a:rPr>
              <a:t>0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651503" y="3137289"/>
            <a:ext cx="414528" cy="369480"/>
          </a:xfrm>
          <a:prstGeom prst="rect">
            <a:avLst/>
          </a:prstGeom>
          <a:solidFill>
            <a:srgbClr val="C0504D"/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</a:rPr>
              <a:t>1</a:t>
            </a:r>
            <a:r>
              <a:rPr lang="en-US" sz="1800" dirty="0" smtClean="0">
                <a:solidFill>
                  <a:srgbClr val="000000"/>
                </a:solidFill>
              </a:rPr>
              <a:t>1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895086" y="3137289"/>
            <a:ext cx="414528" cy="369480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</a:rPr>
              <a:t>1</a:t>
            </a:r>
            <a:r>
              <a:rPr lang="en-US" sz="1800" dirty="0" smtClean="0">
                <a:solidFill>
                  <a:srgbClr val="000000"/>
                </a:solidFill>
              </a:rPr>
              <a:t>2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138669" y="3137289"/>
            <a:ext cx="414528" cy="369480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</a:rPr>
              <a:t>1</a:t>
            </a:r>
            <a:r>
              <a:rPr lang="en-US" sz="1800" dirty="0" smtClean="0">
                <a:solidFill>
                  <a:srgbClr val="000000"/>
                </a:solidFill>
              </a:rPr>
              <a:t>3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407919" y="4505451"/>
            <a:ext cx="414528" cy="369480"/>
          </a:xfrm>
          <a:prstGeom prst="rect">
            <a:avLst/>
          </a:prstGeom>
          <a:solidFill>
            <a:srgbClr val="C0504D"/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20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651503" y="4505451"/>
            <a:ext cx="414528" cy="369480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21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895086" y="4505451"/>
            <a:ext cx="414528" cy="369480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22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138669" y="4505451"/>
            <a:ext cx="414528" cy="369480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23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407919" y="5787039"/>
            <a:ext cx="414528" cy="369480"/>
          </a:xfrm>
          <a:prstGeom prst="rect">
            <a:avLst/>
          </a:prstGeom>
          <a:solidFill>
            <a:srgbClr val="C0504D"/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</a:rPr>
              <a:t>3</a:t>
            </a:r>
            <a:r>
              <a:rPr lang="en-US" sz="1800" dirty="0" smtClean="0">
                <a:solidFill>
                  <a:srgbClr val="000000"/>
                </a:solidFill>
              </a:rPr>
              <a:t>0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651503" y="5787039"/>
            <a:ext cx="414528" cy="369480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</a:rPr>
              <a:t>3</a:t>
            </a:r>
            <a:r>
              <a:rPr lang="en-US" sz="1800" dirty="0" smtClean="0">
                <a:solidFill>
                  <a:srgbClr val="000000"/>
                </a:solidFill>
              </a:rPr>
              <a:t>1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895086" y="5787039"/>
            <a:ext cx="414528" cy="369480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</a:rPr>
              <a:t>3</a:t>
            </a:r>
            <a:r>
              <a:rPr lang="en-US" sz="1800" dirty="0" smtClean="0">
                <a:solidFill>
                  <a:srgbClr val="000000"/>
                </a:solidFill>
              </a:rPr>
              <a:t>2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138669" y="5787039"/>
            <a:ext cx="414528" cy="369480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</a:rPr>
              <a:t>3</a:t>
            </a:r>
            <a:r>
              <a:rPr lang="en-US" sz="1800" dirty="0" smtClean="0">
                <a:solidFill>
                  <a:srgbClr val="000000"/>
                </a:solidFill>
              </a:rPr>
              <a:t>3</a:t>
            </a:r>
            <a:endParaRPr lang="en-US" sz="1800" dirty="0">
              <a:solidFill>
                <a:srgbClr val="000000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3513327" y="5743312"/>
            <a:ext cx="138176" cy="43727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6200000" flipH="1">
            <a:off x="4728271" y="4338638"/>
            <a:ext cx="195453" cy="138175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931407" y="3006989"/>
            <a:ext cx="207263" cy="151722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269744" y="5743312"/>
            <a:ext cx="138176" cy="43727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16200000" flipH="1">
            <a:off x="3484687" y="4338637"/>
            <a:ext cx="195453" cy="138175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687824" y="3006989"/>
            <a:ext cx="207263" cy="151722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6200000" flipH="1">
            <a:off x="5932176" y="1605480"/>
            <a:ext cx="205724" cy="207264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 flipH="1" flipV="1">
            <a:off x="2032045" y="1843949"/>
            <a:ext cx="4137062" cy="3661664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 flipH="1" flipV="1">
            <a:off x="4696587" y="4370320"/>
            <a:ext cx="1433316" cy="1312672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16200000" flipH="1">
            <a:off x="6006401" y="4373182"/>
            <a:ext cx="195452" cy="69087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756911" y="5743314"/>
            <a:ext cx="172717" cy="43726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 flipH="1" flipV="1">
            <a:off x="2209423" y="1699143"/>
            <a:ext cx="1433316" cy="1312672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16200000" flipH="1">
            <a:off x="3519232" y="1702007"/>
            <a:ext cx="195452" cy="69087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269744" y="3072138"/>
            <a:ext cx="138176" cy="6515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 flipH="1" flipV="1">
            <a:off x="2118845" y="1758508"/>
            <a:ext cx="2788965" cy="2487167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2269744" y="4396573"/>
            <a:ext cx="138176" cy="108879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16200000" flipH="1">
            <a:off x="3484687" y="2991899"/>
            <a:ext cx="195453" cy="138175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16200000" flipH="1">
            <a:off x="4739423" y="1656309"/>
            <a:ext cx="173148" cy="138179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/>
          <p:nvPr/>
        </p:nvCxnSpPr>
        <p:spPr>
          <a:xfrm rot="16200000" flipH="1">
            <a:off x="719373" y="3225709"/>
            <a:ext cx="4137062" cy="898144"/>
          </a:xfrm>
          <a:prstGeom prst="bentConnector3">
            <a:avLst>
              <a:gd name="adj1" fmla="val 131"/>
            </a:avLst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3236977" y="5743312"/>
            <a:ext cx="276349" cy="1358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2200656" y="1607609"/>
            <a:ext cx="138176" cy="96367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1993392" y="2909261"/>
            <a:ext cx="414528" cy="228028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/>
          <p:nvPr/>
        </p:nvCxnSpPr>
        <p:spPr>
          <a:xfrm rot="16200000" flipH="1">
            <a:off x="1962957" y="3225709"/>
            <a:ext cx="4137062" cy="898144"/>
          </a:xfrm>
          <a:prstGeom prst="bentConnector3">
            <a:avLst>
              <a:gd name="adj1" fmla="val 131"/>
            </a:avLst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4480561" y="5743312"/>
            <a:ext cx="276349" cy="1358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Elbow Connector 49"/>
          <p:cNvCxnSpPr/>
          <p:nvPr/>
        </p:nvCxnSpPr>
        <p:spPr>
          <a:xfrm rot="16200000" flipH="1">
            <a:off x="3137452" y="3224351"/>
            <a:ext cx="4137062" cy="898144"/>
          </a:xfrm>
          <a:prstGeom prst="bentConnector3">
            <a:avLst>
              <a:gd name="adj1" fmla="val 131"/>
            </a:avLst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655056" y="5741954"/>
            <a:ext cx="276349" cy="135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1993392" y="4277423"/>
            <a:ext cx="414528" cy="228028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1993392" y="5580435"/>
            <a:ext cx="414528" cy="228028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5931404" y="5743314"/>
            <a:ext cx="207267" cy="43726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5655054" y="5743312"/>
            <a:ext cx="276349" cy="1358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hape 55"/>
          <p:cNvCxnSpPr>
            <a:stCxn id="22" idx="1"/>
            <a:endCxn id="25" idx="3"/>
          </p:cNvCxnSpPr>
          <p:nvPr/>
        </p:nvCxnSpPr>
        <p:spPr>
          <a:xfrm rot="10800000" flipH="1">
            <a:off x="2407919" y="5971779"/>
            <a:ext cx="4145278" cy="1358"/>
          </a:xfrm>
          <a:prstGeom prst="curvedConnector5">
            <a:avLst>
              <a:gd name="adj1" fmla="val -2963"/>
              <a:gd name="adj2" fmla="val -34378401"/>
              <a:gd name="adj3" fmla="val 106852"/>
            </a:avLst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hape 56"/>
          <p:cNvCxnSpPr/>
          <p:nvPr/>
        </p:nvCxnSpPr>
        <p:spPr>
          <a:xfrm rot="10800000" flipH="1">
            <a:off x="2407922" y="4700903"/>
            <a:ext cx="4145278" cy="1358"/>
          </a:xfrm>
          <a:prstGeom prst="curvedConnector5">
            <a:avLst>
              <a:gd name="adj1" fmla="val -2963"/>
              <a:gd name="adj2" fmla="val -34378401"/>
              <a:gd name="adj3" fmla="val 109074"/>
            </a:avLst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hape 57"/>
          <p:cNvCxnSpPr/>
          <p:nvPr/>
        </p:nvCxnSpPr>
        <p:spPr>
          <a:xfrm rot="10800000" flipH="1">
            <a:off x="2407919" y="3321589"/>
            <a:ext cx="4145278" cy="1358"/>
          </a:xfrm>
          <a:prstGeom prst="curvedConnector5">
            <a:avLst>
              <a:gd name="adj1" fmla="val -2963"/>
              <a:gd name="adj2" fmla="val -34378401"/>
              <a:gd name="adj3" fmla="val 11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hape 58"/>
          <p:cNvCxnSpPr/>
          <p:nvPr/>
        </p:nvCxnSpPr>
        <p:spPr>
          <a:xfrm rot="10800000" flipH="1">
            <a:off x="2407919" y="2029729"/>
            <a:ext cx="4145278" cy="1358"/>
          </a:xfrm>
          <a:prstGeom prst="curvedConnector5">
            <a:avLst>
              <a:gd name="adj1" fmla="val -2963"/>
              <a:gd name="adj2" fmla="val -34378401"/>
              <a:gd name="adj3" fmla="val 108333"/>
            </a:avLst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hape 59"/>
          <p:cNvCxnSpPr>
            <a:stCxn id="8" idx="0"/>
            <a:endCxn id="22" idx="2"/>
          </p:cNvCxnSpPr>
          <p:nvPr/>
        </p:nvCxnSpPr>
        <p:spPr>
          <a:xfrm rot="16200000" flipH="1">
            <a:off x="442911" y="3984205"/>
            <a:ext cx="4344545" cy="1440"/>
          </a:xfrm>
          <a:prstGeom prst="curvedConnector5">
            <a:avLst>
              <a:gd name="adj1" fmla="val -9331"/>
              <a:gd name="adj2" fmla="val 28790932"/>
              <a:gd name="adj3" fmla="val 108331"/>
            </a:avLst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hape 60"/>
          <p:cNvCxnSpPr/>
          <p:nvPr/>
        </p:nvCxnSpPr>
        <p:spPr>
          <a:xfrm rot="16200000" flipH="1">
            <a:off x="1685773" y="4005831"/>
            <a:ext cx="4344545" cy="1440"/>
          </a:xfrm>
          <a:prstGeom prst="curvedConnector5">
            <a:avLst>
              <a:gd name="adj1" fmla="val -9331"/>
              <a:gd name="adj2" fmla="val 28790932"/>
              <a:gd name="adj3" fmla="val 108331"/>
            </a:avLst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hape 61"/>
          <p:cNvCxnSpPr/>
          <p:nvPr/>
        </p:nvCxnSpPr>
        <p:spPr>
          <a:xfrm rot="16200000" flipH="1">
            <a:off x="2930797" y="4005831"/>
            <a:ext cx="4344545" cy="1440"/>
          </a:xfrm>
          <a:prstGeom prst="curvedConnector5">
            <a:avLst>
              <a:gd name="adj1" fmla="val -9331"/>
              <a:gd name="adj2" fmla="val 28790932"/>
              <a:gd name="adj3" fmla="val 108331"/>
            </a:avLst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8" idx="3"/>
            <a:endCxn id="11" idx="1"/>
          </p:cNvCxnSpPr>
          <p:nvPr/>
        </p:nvCxnSpPr>
        <p:spPr>
          <a:xfrm>
            <a:off x="2822447" y="1996714"/>
            <a:ext cx="829056" cy="135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11" idx="3"/>
            <a:endCxn id="12" idx="1"/>
          </p:cNvCxnSpPr>
          <p:nvPr/>
        </p:nvCxnSpPr>
        <p:spPr>
          <a:xfrm>
            <a:off x="4066031" y="1996714"/>
            <a:ext cx="829056" cy="135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endCxn id="13" idx="1"/>
          </p:cNvCxnSpPr>
          <p:nvPr/>
        </p:nvCxnSpPr>
        <p:spPr>
          <a:xfrm>
            <a:off x="5309614" y="1996714"/>
            <a:ext cx="829056" cy="135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2822447" y="3331383"/>
            <a:ext cx="829056" cy="135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4066031" y="3331383"/>
            <a:ext cx="829056" cy="135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5309614" y="3331383"/>
            <a:ext cx="829056" cy="135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2822447" y="4699545"/>
            <a:ext cx="829056" cy="135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4066031" y="4699545"/>
            <a:ext cx="829056" cy="135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5309614" y="4699545"/>
            <a:ext cx="829056" cy="135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2822447" y="6002556"/>
            <a:ext cx="829056" cy="135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4066031" y="6002556"/>
            <a:ext cx="829056" cy="135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5309614" y="6002556"/>
            <a:ext cx="829056" cy="135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hape 74"/>
          <p:cNvCxnSpPr/>
          <p:nvPr/>
        </p:nvCxnSpPr>
        <p:spPr>
          <a:xfrm rot="16200000" flipH="1">
            <a:off x="4172941" y="4005831"/>
            <a:ext cx="4344545" cy="1440"/>
          </a:xfrm>
          <a:prstGeom prst="curvedConnector5">
            <a:avLst>
              <a:gd name="adj1" fmla="val -9331"/>
              <a:gd name="adj2" fmla="val 28790932"/>
              <a:gd name="adj3" fmla="val 108331"/>
            </a:avLst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22" idx="0"/>
            <a:endCxn id="18" idx="2"/>
          </p:cNvCxnSpPr>
          <p:nvPr/>
        </p:nvCxnSpPr>
        <p:spPr>
          <a:xfrm rot="5400000" flipH="1" flipV="1">
            <a:off x="2159129" y="5330944"/>
            <a:ext cx="912108" cy="144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endCxn id="14" idx="2"/>
          </p:cNvCxnSpPr>
          <p:nvPr/>
        </p:nvCxnSpPr>
        <p:spPr>
          <a:xfrm rot="5400000" flipH="1" flipV="1">
            <a:off x="2115123" y="4005390"/>
            <a:ext cx="998682" cy="144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endCxn id="8" idx="2"/>
          </p:cNvCxnSpPr>
          <p:nvPr/>
        </p:nvCxnSpPr>
        <p:spPr>
          <a:xfrm rot="5400000" flipH="1" flipV="1">
            <a:off x="2135826" y="2657933"/>
            <a:ext cx="955835" cy="287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23" idx="0"/>
            <a:endCxn id="19" idx="2"/>
          </p:cNvCxnSpPr>
          <p:nvPr/>
        </p:nvCxnSpPr>
        <p:spPr>
          <a:xfrm rot="5400000" flipH="1" flipV="1">
            <a:off x="3402713" y="5330944"/>
            <a:ext cx="912108" cy="144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rot="5400000" flipH="1" flipV="1">
            <a:off x="3357986" y="4005389"/>
            <a:ext cx="998682" cy="144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rot="5400000" flipH="1" flipV="1">
            <a:off x="3378690" y="2657932"/>
            <a:ext cx="955835" cy="287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24" idx="0"/>
            <a:endCxn id="20" idx="2"/>
          </p:cNvCxnSpPr>
          <p:nvPr/>
        </p:nvCxnSpPr>
        <p:spPr>
          <a:xfrm rot="5400000" flipH="1" flipV="1">
            <a:off x="4646296" y="5330944"/>
            <a:ext cx="912108" cy="144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0" idx="0"/>
            <a:endCxn id="16" idx="2"/>
          </p:cNvCxnSpPr>
          <p:nvPr/>
        </p:nvCxnSpPr>
        <p:spPr>
          <a:xfrm rot="5400000" flipH="1" flipV="1">
            <a:off x="4603009" y="4006069"/>
            <a:ext cx="998682" cy="144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16" idx="0"/>
            <a:endCxn id="12" idx="2"/>
          </p:cNvCxnSpPr>
          <p:nvPr/>
        </p:nvCxnSpPr>
        <p:spPr>
          <a:xfrm rot="5400000" flipH="1" flipV="1">
            <a:off x="4624433" y="2659331"/>
            <a:ext cx="955835" cy="144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stCxn id="25" idx="0"/>
            <a:endCxn id="21" idx="2"/>
          </p:cNvCxnSpPr>
          <p:nvPr/>
        </p:nvCxnSpPr>
        <p:spPr>
          <a:xfrm rot="5400000" flipH="1" flipV="1">
            <a:off x="5889879" y="5330944"/>
            <a:ext cx="912108" cy="144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1" idx="0"/>
            <a:endCxn id="17" idx="2"/>
          </p:cNvCxnSpPr>
          <p:nvPr/>
        </p:nvCxnSpPr>
        <p:spPr>
          <a:xfrm rot="5400000" flipH="1" flipV="1">
            <a:off x="5846593" y="4006069"/>
            <a:ext cx="998682" cy="144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17" idx="0"/>
            <a:endCxn id="13" idx="2"/>
          </p:cNvCxnSpPr>
          <p:nvPr/>
        </p:nvCxnSpPr>
        <p:spPr>
          <a:xfrm rot="5400000" flipH="1" flipV="1">
            <a:off x="5868016" y="2659331"/>
            <a:ext cx="955835" cy="144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Oval 101"/>
          <p:cNvSpPr/>
          <p:nvPr/>
        </p:nvSpPr>
        <p:spPr>
          <a:xfrm>
            <a:off x="2338831" y="3096628"/>
            <a:ext cx="533400" cy="484772"/>
          </a:xfrm>
          <a:prstGeom prst="ellipse">
            <a:avLst/>
          </a:prstGeom>
          <a:noFill/>
          <a:ln w="508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3" name="Oval 102"/>
          <p:cNvSpPr/>
          <p:nvPr/>
        </p:nvSpPr>
        <p:spPr>
          <a:xfrm>
            <a:off x="6096000" y="4468228"/>
            <a:ext cx="533400" cy="484772"/>
          </a:xfrm>
          <a:prstGeom prst="ellipse">
            <a:avLst/>
          </a:prstGeom>
          <a:noFill/>
          <a:ln w="508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8" name="Oval 107"/>
          <p:cNvSpPr/>
          <p:nvPr/>
        </p:nvSpPr>
        <p:spPr>
          <a:xfrm>
            <a:off x="3582417" y="1752600"/>
            <a:ext cx="533400" cy="484772"/>
          </a:xfrm>
          <a:prstGeom prst="ellipse">
            <a:avLst/>
          </a:prstGeom>
          <a:noFill/>
          <a:ln w="508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0" name="Oval 109"/>
          <p:cNvSpPr/>
          <p:nvPr/>
        </p:nvSpPr>
        <p:spPr>
          <a:xfrm>
            <a:off x="6096000" y="4468228"/>
            <a:ext cx="533400" cy="484772"/>
          </a:xfrm>
          <a:prstGeom prst="ellipse">
            <a:avLst/>
          </a:prstGeom>
          <a:noFill/>
          <a:ln w="508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5" name="Rounded Rectangular Callout 104"/>
          <p:cNvSpPr/>
          <p:nvPr/>
        </p:nvSpPr>
        <p:spPr>
          <a:xfrm>
            <a:off x="7010400" y="2747891"/>
            <a:ext cx="2133600" cy="833509"/>
          </a:xfrm>
          <a:prstGeom prst="wedgeRoundRectCallout">
            <a:avLst>
              <a:gd name="adj1" fmla="val -63276"/>
              <a:gd name="adj2" fmla="val 88402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[1,1] receives 2 tokens and granted</a:t>
            </a: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9" name="Rounded Rectangular Callout 108"/>
          <p:cNvSpPr/>
          <p:nvPr/>
        </p:nvSpPr>
        <p:spPr>
          <a:xfrm>
            <a:off x="7010400" y="4089375"/>
            <a:ext cx="2133600" cy="833509"/>
          </a:xfrm>
          <a:prstGeom prst="wedgeRoundRectCallout">
            <a:avLst>
              <a:gd name="adj1" fmla="val -63276"/>
              <a:gd name="adj2" fmla="val 88402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All </a:t>
            </a:r>
            <a:r>
              <a:rPr lang="en-US" sz="1800" dirty="0" err="1" smtClean="0">
                <a:solidFill>
                  <a:prstClr val="white"/>
                </a:solidFill>
              </a:rPr>
              <a:t>wavefronts</a:t>
            </a:r>
            <a:r>
              <a:rPr lang="en-US" sz="1800" dirty="0" smtClean="0">
                <a:solidFill>
                  <a:prstClr val="white"/>
                </a:solidFill>
              </a:rPr>
              <a:t> propagated</a:t>
            </a:r>
            <a:endParaRPr lang="en-US" sz="18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4095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83333E-6 1.85185E-6 L -5.83333E-6 0.19792 " pathEditMode="relative" ptsTypes="AA">
                                      <p:cBhvr>
                                        <p:cTn id="6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5E-6 -4.44444E-6 L 0.13333 -4.44444E-6 " pathEditMode="relative" ptsTypes="AA">
                                      <p:cBhvr>
                                        <p:cTn id="10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7.77778E-6 C 0.0632 0.01897 0.12639 0.03819 0.05017 0.04629 C -0.02604 0.05439 -0.37986 0.05578 -0.45677 0.04814 C -0.53368 0.0405 -0.47239 0.02013 -0.41094 -7.77778E-6 " pathEditMode="relative" ptsTypes="aaaA">
                                      <p:cBhvr>
                                        <p:cTn id="14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44444E-6 L -3.33333E-6 0.20208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1093 4.44444E-6 L -0.27743 4.44444E-6 " pathEditMode="relative" ptsTypes="AA">
                                      <p:cBhvr>
                                        <p:cTn id="34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0.20207 C 0.01094 0.27592 0.02205 0.34999 0.02639 0.24281 C 0.03073 0.13564 0.03143 -0.33658 0.02639 -0.44052 C 0.02136 -0.54445 0.00851 -0.46297 -0.00416 -0.38126 " pathEditMode="relative" ptsTypes="aaaA">
                                      <p:cBhvr>
                                        <p:cTn id="38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 animBg="1"/>
      <p:bldP spid="102" grpId="1" animBg="1"/>
      <p:bldP spid="103" grpId="0" animBg="1"/>
      <p:bldP spid="103" grpId="1" animBg="1"/>
      <p:bldP spid="108" grpId="0" animBg="1"/>
      <p:bldP spid="108" grpId="1" animBg="1"/>
      <p:bldP spid="110" grpId="0" animBg="1"/>
      <p:bldP spid="110" grpId="1" animBg="1"/>
      <p:bldP spid="105" grpId="0" animBg="1"/>
      <p:bldP spid="10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Separable Allocator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Need for </a:t>
            </a:r>
            <a:r>
              <a:rPr lang="en-US" dirty="0" err="1" smtClean="0"/>
              <a:t>pipelineable</a:t>
            </a:r>
            <a:r>
              <a:rPr lang="en-US" dirty="0" smtClean="0"/>
              <a:t> allocators</a:t>
            </a:r>
          </a:p>
          <a:p>
            <a:endParaRPr lang="en-US" dirty="0" smtClean="0"/>
          </a:p>
          <a:p>
            <a:r>
              <a:rPr lang="en-US" dirty="0" smtClean="0"/>
              <a:t>Allocator composed of arbiters</a:t>
            </a:r>
          </a:p>
          <a:p>
            <a:pPr lvl="1"/>
            <a:r>
              <a:rPr lang="en-US" dirty="0" smtClean="0"/>
              <a:t>Arbiter chooses one out of N requests to a single resource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Separable switch allocator</a:t>
            </a:r>
          </a:p>
          <a:p>
            <a:pPr lvl="1"/>
            <a:r>
              <a:rPr lang="en-US" dirty="0" smtClean="0"/>
              <a:t>First stage: select single request at each input port</a:t>
            </a:r>
          </a:p>
          <a:p>
            <a:pPr lvl="1"/>
            <a:r>
              <a:rPr lang="en-US" dirty="0" smtClean="0"/>
              <a:t>Second stage: selects single request for each output 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808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Router </a:t>
            </a:r>
            <a:r>
              <a:rPr lang="en-US" dirty="0" err="1" smtClean="0"/>
              <a:t>Microarchitecture</a:t>
            </a:r>
            <a:r>
              <a:rPr lang="en-US" dirty="0" smtClean="0"/>
              <a:t>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Focus on </a:t>
            </a:r>
            <a:r>
              <a:rPr lang="en-US" dirty="0" err="1" smtClean="0"/>
              <a:t>microarchitecture</a:t>
            </a:r>
            <a:r>
              <a:rPr lang="en-US" dirty="0" smtClean="0"/>
              <a:t> of Virtual Channel router</a:t>
            </a:r>
          </a:p>
          <a:p>
            <a:pPr lvl="1"/>
            <a:r>
              <a:rPr lang="en-US" dirty="0" smtClean="0"/>
              <a:t>Router complexity increase with bandwidth demands</a:t>
            </a:r>
          </a:p>
          <a:p>
            <a:pPr lvl="1"/>
            <a:r>
              <a:rPr lang="en-US" dirty="0" smtClean="0"/>
              <a:t>Simple routers built when high throughput is not needed</a:t>
            </a:r>
          </a:p>
          <a:p>
            <a:pPr lvl="2"/>
            <a:r>
              <a:rPr lang="en-US" dirty="0" smtClean="0"/>
              <a:t>Wormhole flow control, </a:t>
            </a:r>
            <a:r>
              <a:rPr lang="en-US" dirty="0" err="1" smtClean="0"/>
              <a:t>unpipelined</a:t>
            </a:r>
            <a:r>
              <a:rPr lang="en-US" dirty="0" smtClean="0"/>
              <a:t>, limited buffer</a:t>
            </a:r>
          </a:p>
        </p:txBody>
      </p:sp>
    </p:spTree>
    <p:extLst>
      <p:ext uri="{BB962C8B-B14F-4D97-AF65-F5344CB8AC3E}">
        <p14:creationId xmlns:p14="http://schemas.microsoft.com/office/powerpoint/2010/main" val="2437528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Separable Allocator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257800"/>
            <a:ext cx="8229600" cy="1447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 3:4 allocator</a:t>
            </a:r>
          </a:p>
          <a:p>
            <a:r>
              <a:rPr lang="en-US" dirty="0" smtClean="0"/>
              <a:t>First stage: 3:1 – ensures only one grant for each input</a:t>
            </a:r>
          </a:p>
          <a:p>
            <a:r>
              <a:rPr lang="en-US" dirty="0" smtClean="0"/>
              <a:t>Second stage: 4:1 – only one grant asserted for each output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895600" y="1417638"/>
            <a:ext cx="838200" cy="79216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3:1 arbiter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95600" y="2362200"/>
            <a:ext cx="838200" cy="79216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3:1 arbiter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95600" y="3276600"/>
            <a:ext cx="838200" cy="79216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3:1 arbiter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95600" y="4191000"/>
            <a:ext cx="838200" cy="79216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3:1 arbiter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486400" y="1752600"/>
            <a:ext cx="838200" cy="86836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4:1 arbiter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86400" y="2743200"/>
            <a:ext cx="838200" cy="86836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4:1 arbiter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86400" y="3779838"/>
            <a:ext cx="838200" cy="91400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4:1 arbiter</a:t>
            </a:r>
            <a:endParaRPr lang="en-US" sz="1800" dirty="0">
              <a:solidFill>
                <a:srgbClr val="000000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rot="10800000">
            <a:off x="2438400" y="1600200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0800000">
            <a:off x="2438400" y="1827211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0800000">
            <a:off x="2438400" y="2055811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0800000">
            <a:off x="2438401" y="2514600"/>
            <a:ext cx="457201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0800000">
            <a:off x="2438401" y="2741611"/>
            <a:ext cx="457201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0800000" flipV="1">
            <a:off x="2438399" y="2971798"/>
            <a:ext cx="457202" cy="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0800000">
            <a:off x="2438399" y="3429000"/>
            <a:ext cx="457203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0800000">
            <a:off x="2438401" y="3656011"/>
            <a:ext cx="457201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0800000">
            <a:off x="2438401" y="3884611"/>
            <a:ext cx="457201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0800000">
            <a:off x="2438400" y="4343401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0800000">
            <a:off x="2438400" y="4570412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0800000">
            <a:off x="2438400" y="4799012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28600" y="1292423"/>
            <a:ext cx="2667000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alibri"/>
              </a:rPr>
              <a:t>Requestor 1 requesting resource A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28600" y="1752600"/>
            <a:ext cx="2667000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alibri"/>
              </a:rPr>
              <a:t>Requestor 1 requesting resource C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6202" y="4035623"/>
            <a:ext cx="2895598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alibri"/>
              </a:rPr>
              <a:t>Requestor 4 requesting resource A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3733800" y="1524000"/>
            <a:ext cx="1752600" cy="4556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endCxn id="9" idx="1"/>
          </p:cNvCxnSpPr>
          <p:nvPr/>
        </p:nvCxnSpPr>
        <p:spPr>
          <a:xfrm>
            <a:off x="3733800" y="2743200"/>
            <a:ext cx="1752600" cy="43418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3733800" y="2362200"/>
            <a:ext cx="1752600" cy="1104107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4" idx="3"/>
          </p:cNvCxnSpPr>
          <p:nvPr/>
        </p:nvCxnSpPr>
        <p:spPr>
          <a:xfrm>
            <a:off x="3733800" y="1813719"/>
            <a:ext cx="1752600" cy="1158079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16200000" flipH="1">
            <a:off x="3696495" y="2094705"/>
            <a:ext cx="1827211" cy="175260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3733800" y="2133600"/>
            <a:ext cx="1752600" cy="36592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733800" y="2971798"/>
            <a:ext cx="1752601" cy="103007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5400000" flipH="1" flipV="1">
            <a:off x="3687366" y="2545955"/>
            <a:ext cx="1845469" cy="175260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6" idx="3"/>
          </p:cNvCxnSpPr>
          <p:nvPr/>
        </p:nvCxnSpPr>
        <p:spPr>
          <a:xfrm flipV="1">
            <a:off x="3733800" y="3276600"/>
            <a:ext cx="1752600" cy="39608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3733800" y="3429001"/>
            <a:ext cx="1752600" cy="1066799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endCxn id="10" idx="1"/>
          </p:cNvCxnSpPr>
          <p:nvPr/>
        </p:nvCxnSpPr>
        <p:spPr>
          <a:xfrm>
            <a:off x="3733800" y="3962400"/>
            <a:ext cx="1752600" cy="274439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V="1">
            <a:off x="3733800" y="4343401"/>
            <a:ext cx="1752601" cy="350439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10800000">
            <a:off x="6324602" y="1828801"/>
            <a:ext cx="457201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rot="10800000">
            <a:off x="6324602" y="2057400"/>
            <a:ext cx="457201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rot="10800000" flipV="1">
            <a:off x="6324600" y="2286000"/>
            <a:ext cx="457202" cy="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rot="10800000" flipV="1">
            <a:off x="6324600" y="2514599"/>
            <a:ext cx="457202" cy="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rot="10800000">
            <a:off x="6324602" y="2819400"/>
            <a:ext cx="457201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rot="10800000">
            <a:off x="6324602" y="3047999"/>
            <a:ext cx="457201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rot="10800000" flipV="1">
            <a:off x="6324600" y="3276599"/>
            <a:ext cx="457202" cy="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10800000" flipV="1">
            <a:off x="6324600" y="3505198"/>
            <a:ext cx="457202" cy="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rot="10800000">
            <a:off x="6324602" y="3886200"/>
            <a:ext cx="457201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10800000">
            <a:off x="6324602" y="4114799"/>
            <a:ext cx="457201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rot="10800000" flipV="1">
            <a:off x="6324600" y="4343399"/>
            <a:ext cx="457202" cy="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rot="10800000" flipV="1">
            <a:off x="6324600" y="4571998"/>
            <a:ext cx="457202" cy="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6324602" y="1521023"/>
            <a:ext cx="2819398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alibri"/>
              </a:rPr>
              <a:t>Resource A granted to Requestor 1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6324602" y="1752600"/>
            <a:ext cx="2819398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alibri"/>
              </a:rPr>
              <a:t>Resource A granted to Requestor 2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6324600" y="1981200"/>
            <a:ext cx="2819398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alibri"/>
              </a:rPr>
              <a:t>Resource A granted to Requestor 3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6324600" y="2206823"/>
            <a:ext cx="2819398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alibri"/>
              </a:rPr>
              <a:t>Resource A granted to Requestor 4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6324602" y="3581400"/>
            <a:ext cx="2819398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alibri"/>
              </a:rPr>
              <a:t>Resource C granted to Requestor 1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6324600" y="4267200"/>
            <a:ext cx="2819398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alibri"/>
              </a:rPr>
              <a:t>Resource C granted to Requestor 4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6324600" y="3810000"/>
            <a:ext cx="2819398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alibri"/>
              </a:rPr>
              <a:t>Resource C granted to Requestor 2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6324600" y="4035623"/>
            <a:ext cx="2819398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alibri"/>
              </a:rPr>
              <a:t>Resource C granted to Requestor 3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67242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/>
              <a:t>Separable Allocator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0"/>
            <a:ext cx="8229600" cy="1022350"/>
          </a:xfrm>
        </p:spPr>
        <p:txBody>
          <a:bodyPr>
            <a:noAutofit/>
          </a:bodyPr>
          <a:lstStyle/>
          <a:p>
            <a:r>
              <a:rPr lang="en-US" dirty="0" smtClean="0"/>
              <a:t>4 requestors, 3 resources</a:t>
            </a:r>
          </a:p>
          <a:p>
            <a:r>
              <a:rPr lang="en-US" dirty="0" smtClean="0"/>
              <a:t>Arbitrate locally among requests</a:t>
            </a:r>
          </a:p>
          <a:p>
            <a:pPr lvl="1"/>
            <a:r>
              <a:rPr lang="en-US" dirty="0" smtClean="0"/>
              <a:t>Local winners passed to second stage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895600" y="1417638"/>
            <a:ext cx="838200" cy="79216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3:1 arbiter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95600" y="2362200"/>
            <a:ext cx="838200" cy="79216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3:1 arbiter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95600" y="3276600"/>
            <a:ext cx="838200" cy="79216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3:1 arbiter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95600" y="4191000"/>
            <a:ext cx="838200" cy="79216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3:1 arbiter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486400" y="1752600"/>
            <a:ext cx="838200" cy="86836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4:1 arbiter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86400" y="2743200"/>
            <a:ext cx="838200" cy="86836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4:1 arbiter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86400" y="3779838"/>
            <a:ext cx="838200" cy="91400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4:1 arbiter</a:t>
            </a:r>
            <a:endParaRPr lang="en-US" sz="1800" dirty="0">
              <a:solidFill>
                <a:srgbClr val="000000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2438400" y="1600200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0800000">
            <a:off x="2438400" y="1827211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0800000">
            <a:off x="2438400" y="2055811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0800000">
            <a:off x="2438401" y="2514600"/>
            <a:ext cx="457201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0800000">
            <a:off x="2438401" y="2741611"/>
            <a:ext cx="457201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0800000" flipV="1">
            <a:off x="2438399" y="2971798"/>
            <a:ext cx="457202" cy="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0800000">
            <a:off x="2438399" y="3429000"/>
            <a:ext cx="457203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0800000">
            <a:off x="2438401" y="3656011"/>
            <a:ext cx="457201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0800000">
            <a:off x="2438401" y="3884611"/>
            <a:ext cx="457201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0800000">
            <a:off x="2438400" y="4343401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0800000">
            <a:off x="2438400" y="4570412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0800000">
            <a:off x="2438400" y="4799012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733800" y="1524000"/>
            <a:ext cx="1752600" cy="4556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9" idx="1"/>
          </p:cNvCxnSpPr>
          <p:nvPr/>
        </p:nvCxnSpPr>
        <p:spPr>
          <a:xfrm>
            <a:off x="3733800" y="2743200"/>
            <a:ext cx="1752600" cy="43418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3733800" y="2362200"/>
            <a:ext cx="1752600" cy="1104107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3"/>
          </p:cNvCxnSpPr>
          <p:nvPr/>
        </p:nvCxnSpPr>
        <p:spPr>
          <a:xfrm>
            <a:off x="3733800" y="1813719"/>
            <a:ext cx="1752600" cy="1158079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16200000" flipH="1">
            <a:off x="3696495" y="2094705"/>
            <a:ext cx="1827211" cy="175260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3733800" y="2133600"/>
            <a:ext cx="1752600" cy="36592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733800" y="2971798"/>
            <a:ext cx="1752601" cy="103007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 flipH="1" flipV="1">
            <a:off x="3687366" y="2545955"/>
            <a:ext cx="1845469" cy="175260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6" idx="3"/>
          </p:cNvCxnSpPr>
          <p:nvPr/>
        </p:nvCxnSpPr>
        <p:spPr>
          <a:xfrm flipV="1">
            <a:off x="3733800" y="3276600"/>
            <a:ext cx="1752600" cy="39608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3733800" y="3429001"/>
            <a:ext cx="1752600" cy="1066799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endCxn id="10" idx="1"/>
          </p:cNvCxnSpPr>
          <p:nvPr/>
        </p:nvCxnSpPr>
        <p:spPr>
          <a:xfrm>
            <a:off x="3733800" y="3962400"/>
            <a:ext cx="1752600" cy="274439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3733800" y="4343401"/>
            <a:ext cx="1752601" cy="350439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10800000">
            <a:off x="6324602" y="1828801"/>
            <a:ext cx="457201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10800000">
            <a:off x="6324602" y="2057400"/>
            <a:ext cx="457201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10800000" flipV="1">
            <a:off x="6324600" y="2286000"/>
            <a:ext cx="457202" cy="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10800000" flipV="1">
            <a:off x="6324600" y="2514599"/>
            <a:ext cx="457202" cy="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10800000">
            <a:off x="6324602" y="2819400"/>
            <a:ext cx="457201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10800000">
            <a:off x="6324602" y="3047999"/>
            <a:ext cx="457201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0800000" flipV="1">
            <a:off x="6324600" y="3276599"/>
            <a:ext cx="457202" cy="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10800000" flipV="1">
            <a:off x="6324600" y="3505198"/>
            <a:ext cx="457202" cy="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10800000">
            <a:off x="6324602" y="3886200"/>
            <a:ext cx="457201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10800000">
            <a:off x="6324602" y="4114799"/>
            <a:ext cx="457201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10800000" flipV="1">
            <a:off x="6324600" y="4343399"/>
            <a:ext cx="457202" cy="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Oval 60"/>
          <p:cNvSpPr/>
          <p:nvPr/>
        </p:nvSpPr>
        <p:spPr>
          <a:xfrm>
            <a:off x="1981200" y="1295400"/>
            <a:ext cx="457198" cy="381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A</a:t>
            </a: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7" name="Oval 66"/>
          <p:cNvSpPr/>
          <p:nvPr/>
        </p:nvSpPr>
        <p:spPr>
          <a:xfrm>
            <a:off x="1981200" y="1600200"/>
            <a:ext cx="457198" cy="381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B</a:t>
            </a: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8" name="Oval 67"/>
          <p:cNvSpPr/>
          <p:nvPr/>
        </p:nvSpPr>
        <p:spPr>
          <a:xfrm>
            <a:off x="1981200" y="1905000"/>
            <a:ext cx="457198" cy="381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C</a:t>
            </a: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9" name="Oval 68"/>
          <p:cNvSpPr/>
          <p:nvPr/>
        </p:nvSpPr>
        <p:spPr>
          <a:xfrm>
            <a:off x="1981200" y="2286000"/>
            <a:ext cx="457198" cy="381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A</a:t>
            </a: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0" name="Oval 69"/>
          <p:cNvSpPr/>
          <p:nvPr/>
        </p:nvSpPr>
        <p:spPr>
          <a:xfrm>
            <a:off x="1981200" y="2590800"/>
            <a:ext cx="457198" cy="381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B</a:t>
            </a: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1" name="Oval 70"/>
          <p:cNvSpPr/>
          <p:nvPr/>
        </p:nvSpPr>
        <p:spPr>
          <a:xfrm>
            <a:off x="1981200" y="3200400"/>
            <a:ext cx="457198" cy="381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A</a:t>
            </a: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2" name="Oval 71"/>
          <p:cNvSpPr/>
          <p:nvPr/>
        </p:nvSpPr>
        <p:spPr>
          <a:xfrm>
            <a:off x="1981200" y="4114800"/>
            <a:ext cx="457198" cy="381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A</a:t>
            </a: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3" name="Oval 72"/>
          <p:cNvSpPr/>
          <p:nvPr/>
        </p:nvSpPr>
        <p:spPr>
          <a:xfrm>
            <a:off x="1981200" y="4572000"/>
            <a:ext cx="457198" cy="381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C</a:t>
            </a:r>
            <a:endParaRPr lang="en-US" sz="1800" dirty="0">
              <a:solidFill>
                <a:prstClr val="white"/>
              </a:solidFill>
            </a:endParaRPr>
          </a:p>
        </p:txBody>
      </p:sp>
      <p:cxnSp>
        <p:nvCxnSpPr>
          <p:cNvPr id="74" name="Straight Connector 73"/>
          <p:cNvCxnSpPr/>
          <p:nvPr/>
        </p:nvCxnSpPr>
        <p:spPr>
          <a:xfrm>
            <a:off x="3733800" y="1524000"/>
            <a:ext cx="1752600" cy="455611"/>
          </a:xfrm>
          <a:prstGeom prst="line">
            <a:avLst/>
          </a:prstGeom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3733800" y="2133600"/>
            <a:ext cx="1752600" cy="365920"/>
          </a:xfrm>
          <a:prstGeom prst="line">
            <a:avLst/>
          </a:prstGeom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V="1">
            <a:off x="3733800" y="2362200"/>
            <a:ext cx="1752600" cy="1104107"/>
          </a:xfrm>
          <a:prstGeom prst="line">
            <a:avLst/>
          </a:prstGeom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3733799" y="4343400"/>
            <a:ext cx="1752601" cy="350439"/>
          </a:xfrm>
          <a:prstGeom prst="line">
            <a:avLst/>
          </a:prstGeom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10800000">
            <a:off x="6324600" y="1828801"/>
            <a:ext cx="457201" cy="1588"/>
          </a:xfrm>
          <a:prstGeom prst="line">
            <a:avLst/>
          </a:prstGeom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rot="10800000" flipV="1">
            <a:off x="6324600" y="4572000"/>
            <a:ext cx="457202" cy="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10800000" flipV="1">
            <a:off x="6324600" y="4571998"/>
            <a:ext cx="457202" cy="1"/>
          </a:xfrm>
          <a:prstGeom prst="line">
            <a:avLst/>
          </a:prstGeom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Rounded Rectangular Callout 79"/>
          <p:cNvSpPr/>
          <p:nvPr/>
        </p:nvSpPr>
        <p:spPr>
          <a:xfrm>
            <a:off x="7162800" y="990600"/>
            <a:ext cx="1828800" cy="611189"/>
          </a:xfrm>
          <a:prstGeom prst="wedgeRoundRectCallout">
            <a:avLst>
              <a:gd name="adj1" fmla="val -61724"/>
              <a:gd name="adj2" fmla="val 81125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Requestor 1 wins A</a:t>
            </a: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81" name="Rounded Rectangular Callout 80"/>
          <p:cNvSpPr/>
          <p:nvPr/>
        </p:nvSpPr>
        <p:spPr>
          <a:xfrm>
            <a:off x="7162800" y="3656012"/>
            <a:ext cx="1524000" cy="685800"/>
          </a:xfrm>
          <a:prstGeom prst="wedgeRoundRectCallout">
            <a:avLst>
              <a:gd name="adj1" fmla="val -65196"/>
              <a:gd name="adj2" fmla="val 85507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Requestor 4 wins C</a:t>
            </a:r>
            <a:endParaRPr lang="en-US" sz="18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242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81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Virtual Channel Allocator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Depends on routing function</a:t>
            </a:r>
          </a:p>
          <a:p>
            <a:pPr lvl="1"/>
            <a:r>
              <a:rPr lang="en-US" dirty="0" smtClean="0"/>
              <a:t>If routing function returns single VC</a:t>
            </a:r>
          </a:p>
          <a:p>
            <a:pPr lvl="2"/>
            <a:r>
              <a:rPr lang="en-US" dirty="0" smtClean="0"/>
              <a:t>VCA need to arbitrate between input VCs contending for same output VC</a:t>
            </a:r>
          </a:p>
          <a:p>
            <a:pPr lvl="1"/>
            <a:r>
              <a:rPr lang="en-US" dirty="0" smtClean="0"/>
              <a:t>Returns multiple candidate VCs (for same physical channel)</a:t>
            </a:r>
          </a:p>
          <a:p>
            <a:pPr lvl="2"/>
            <a:r>
              <a:rPr lang="en-US" dirty="0"/>
              <a:t>N</a:t>
            </a:r>
            <a:r>
              <a:rPr lang="en-US" dirty="0" smtClean="0"/>
              <a:t>eeds to arbitrate among </a:t>
            </a:r>
            <a:r>
              <a:rPr lang="en-US" b="1" i="1" dirty="0" err="1" smtClean="0"/>
              <a:t>v</a:t>
            </a:r>
            <a:r>
              <a:rPr lang="en-US" b="1" i="1" dirty="0" smtClean="0"/>
              <a:t> </a:t>
            </a:r>
            <a:r>
              <a:rPr lang="en-US" dirty="0" smtClean="0"/>
              <a:t>first stage requests before forwarding winning request to second stage)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1772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Adaptive Routing &amp; Allocator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Deterministic routing</a:t>
            </a:r>
          </a:p>
          <a:p>
            <a:pPr lvl="1"/>
            <a:r>
              <a:rPr lang="en-US" dirty="0" smtClean="0"/>
              <a:t>Single output port</a:t>
            </a:r>
          </a:p>
          <a:p>
            <a:pPr lvl="1"/>
            <a:r>
              <a:rPr lang="en-US" dirty="0" smtClean="0"/>
              <a:t>Switch allocator bids for output port</a:t>
            </a:r>
          </a:p>
          <a:p>
            <a:endParaRPr lang="en-US" dirty="0" smtClean="0"/>
          </a:p>
          <a:p>
            <a:r>
              <a:rPr lang="en-US" dirty="0" smtClean="0"/>
              <a:t>Adaptive routing</a:t>
            </a:r>
          </a:p>
          <a:p>
            <a:pPr lvl="1"/>
            <a:r>
              <a:rPr lang="en-US" dirty="0" smtClean="0"/>
              <a:t>Returns multiple candidate output ports</a:t>
            </a:r>
          </a:p>
          <a:p>
            <a:pPr lvl="2"/>
            <a:r>
              <a:rPr lang="en-US" dirty="0" smtClean="0"/>
              <a:t>Switch allocator can bid for all ports</a:t>
            </a:r>
          </a:p>
          <a:p>
            <a:pPr lvl="2"/>
            <a:r>
              <a:rPr lang="en-US" dirty="0" smtClean="0"/>
              <a:t>Granted port must match VC granted</a:t>
            </a:r>
          </a:p>
          <a:p>
            <a:pPr lvl="1"/>
            <a:r>
              <a:rPr lang="en-US" dirty="0" smtClean="0"/>
              <a:t>Return single output port </a:t>
            </a:r>
          </a:p>
          <a:p>
            <a:pPr lvl="2"/>
            <a:r>
              <a:rPr lang="en-US" dirty="0" smtClean="0"/>
              <a:t>Reroute if packet fails VC allocation</a:t>
            </a:r>
          </a:p>
        </p:txBody>
      </p:sp>
    </p:spTree>
    <p:extLst>
      <p:ext uri="{BB962C8B-B14F-4D97-AF65-F5344CB8AC3E}">
        <p14:creationId xmlns:p14="http://schemas.microsoft.com/office/powerpoint/2010/main" val="2400881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44562"/>
          </a:xfrm>
        </p:spPr>
        <p:txBody>
          <a:bodyPr/>
          <a:lstStyle/>
          <a:p>
            <a:r>
              <a:rPr lang="en-US" dirty="0" smtClean="0"/>
              <a:t>Speculative VC Router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44561"/>
            <a:ext cx="8229600" cy="5776913"/>
          </a:xfrm>
        </p:spPr>
        <p:txBody>
          <a:bodyPr>
            <a:normAutofit/>
          </a:bodyPr>
          <a:lstStyle/>
          <a:p>
            <a:r>
              <a:rPr lang="en-US" dirty="0" smtClean="0"/>
              <a:t>Non-speculative switch requests must have higher priority than speculative ones</a:t>
            </a:r>
          </a:p>
          <a:p>
            <a:pPr lvl="1"/>
            <a:r>
              <a:rPr lang="en-US" dirty="0" smtClean="0"/>
              <a:t>Two parallel switch allocators</a:t>
            </a:r>
          </a:p>
          <a:p>
            <a:pPr lvl="2"/>
            <a:r>
              <a:rPr lang="en-US" dirty="0" smtClean="0"/>
              <a:t>1 for speculative</a:t>
            </a:r>
          </a:p>
          <a:p>
            <a:pPr lvl="2"/>
            <a:r>
              <a:rPr lang="en-US" dirty="0" smtClean="0"/>
              <a:t>1 for non-speculative</a:t>
            </a:r>
          </a:p>
          <a:p>
            <a:pPr lvl="2"/>
            <a:r>
              <a:rPr lang="en-US" dirty="0" smtClean="0"/>
              <a:t>From output, choose non-speculative over speculative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Possible for flit to succeed in speculative switch allocation but fail in virtual channel allocation</a:t>
            </a:r>
          </a:p>
          <a:p>
            <a:pPr lvl="2"/>
            <a:r>
              <a:rPr lang="en-US" dirty="0" smtClean="0"/>
              <a:t>Done in parallel</a:t>
            </a:r>
          </a:p>
          <a:p>
            <a:pPr lvl="2"/>
            <a:r>
              <a:rPr lang="en-US" dirty="0" smtClean="0"/>
              <a:t>Speculation incorrect</a:t>
            </a:r>
          </a:p>
          <a:p>
            <a:pPr lvl="3"/>
            <a:r>
              <a:rPr lang="en-US" dirty="0" smtClean="0"/>
              <a:t>Switch reservation is wasted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Body and Tail flits: non-speculative switch requests</a:t>
            </a:r>
          </a:p>
          <a:p>
            <a:pPr lvl="2"/>
            <a:r>
              <a:rPr lang="en-US" dirty="0" smtClean="0"/>
              <a:t>Do not perform VC allocation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inherit VC from head flit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8771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On-Chip Network Summary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8579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Interconnection Network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638800"/>
            <a:ext cx="8229600" cy="487363"/>
          </a:xfrm>
        </p:spPr>
        <p:txBody>
          <a:bodyPr>
            <a:normAutofit/>
          </a:bodyPr>
          <a:lstStyle/>
          <a:p>
            <a:r>
              <a:rPr lang="en-US" dirty="0" smtClean="0"/>
              <a:t>Latency vs. Offered Traffic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rot="5400000" flipH="1" flipV="1">
            <a:off x="855398" y="3055409"/>
            <a:ext cx="3672418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2438402" y="4648200"/>
            <a:ext cx="4876798" cy="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651397" y="1905000"/>
            <a:ext cx="964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alibri"/>
              </a:rPr>
              <a:t>Latency</a:t>
            </a:r>
            <a:endParaRPr lang="en-US" sz="1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733800" y="48768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alibri"/>
              </a:rPr>
              <a:t>Offered Traffic (bits/sec)</a:t>
            </a:r>
            <a:endParaRPr lang="en-US" sz="18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2133600" y="4419600"/>
            <a:ext cx="5638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Freeform 26"/>
          <p:cNvSpPr/>
          <p:nvPr/>
        </p:nvSpPr>
        <p:spPr>
          <a:xfrm>
            <a:off x="2692400" y="1346200"/>
            <a:ext cx="3632200" cy="2603500"/>
          </a:xfrm>
          <a:custGeom>
            <a:avLst/>
            <a:gdLst>
              <a:gd name="connsiteX0" fmla="*/ 0 w 3873500"/>
              <a:gd name="connsiteY0" fmla="*/ 2603500 h 2603500"/>
              <a:gd name="connsiteX1" fmla="*/ 2984500 w 3873500"/>
              <a:gd name="connsiteY1" fmla="*/ 2159000 h 2603500"/>
              <a:gd name="connsiteX2" fmla="*/ 3873500 w 3873500"/>
              <a:gd name="connsiteY2" fmla="*/ 0 h 260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73500" h="2603500">
                <a:moveTo>
                  <a:pt x="0" y="2603500"/>
                </a:moveTo>
                <a:cubicBezTo>
                  <a:pt x="1169458" y="2598208"/>
                  <a:pt x="2338917" y="2592917"/>
                  <a:pt x="2984500" y="2159000"/>
                </a:cubicBezTo>
                <a:cubicBezTo>
                  <a:pt x="3630083" y="1725083"/>
                  <a:pt x="3873500" y="0"/>
                  <a:pt x="3873500" y="0"/>
                </a:cubicBezTo>
              </a:path>
            </a:pathLst>
          </a:cu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2133600" y="4191000"/>
            <a:ext cx="5638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133600" y="3962400"/>
            <a:ext cx="5638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 flipH="1" flipV="1">
            <a:off x="5250391" y="3055410"/>
            <a:ext cx="367241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 flipH="1" flipV="1">
            <a:off x="4870185" y="3054616"/>
            <a:ext cx="367241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 flipH="1" flipV="1">
            <a:off x="4489185" y="3054616"/>
            <a:ext cx="367241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ular Callout 35"/>
          <p:cNvSpPr/>
          <p:nvPr/>
        </p:nvSpPr>
        <p:spPr>
          <a:xfrm>
            <a:off x="228600" y="4419600"/>
            <a:ext cx="1676400" cy="990600"/>
          </a:xfrm>
          <a:prstGeom prst="wedgeRoundRectCallout">
            <a:avLst>
              <a:gd name="adj1" fmla="val 102987"/>
              <a:gd name="adj2" fmla="val -48131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Min latency given by topology</a:t>
            </a: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37" name="Rounded Rectangular Callout 36"/>
          <p:cNvSpPr/>
          <p:nvPr/>
        </p:nvSpPr>
        <p:spPr>
          <a:xfrm>
            <a:off x="76200" y="3201988"/>
            <a:ext cx="1905000" cy="990600"/>
          </a:xfrm>
          <a:prstGeom prst="wedgeRoundRectCallout">
            <a:avLst>
              <a:gd name="adj1" fmla="val 78745"/>
              <a:gd name="adj2" fmla="val 48023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Min latency given by routing algorithm</a:t>
            </a: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38" name="Rounded Rectangular Callout 37"/>
          <p:cNvSpPr/>
          <p:nvPr/>
        </p:nvSpPr>
        <p:spPr>
          <a:xfrm>
            <a:off x="76200" y="2057400"/>
            <a:ext cx="2362202" cy="990600"/>
          </a:xfrm>
          <a:prstGeom prst="wedgeRoundRectCallout">
            <a:avLst>
              <a:gd name="adj1" fmla="val 79412"/>
              <a:gd name="adj2" fmla="val 136485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Zero load latency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(</a:t>
            </a:r>
            <a:r>
              <a:rPr lang="en-US" sz="1800" dirty="0" err="1" smtClean="0">
                <a:solidFill>
                  <a:prstClr val="white"/>
                </a:solidFill>
              </a:rPr>
              <a:t>topology+routing+flow</a:t>
            </a:r>
            <a:r>
              <a:rPr lang="en-US" sz="1800" dirty="0" smtClean="0">
                <a:solidFill>
                  <a:prstClr val="white"/>
                </a:solidFill>
              </a:rPr>
              <a:t> control)</a:t>
            </a: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39" name="Rounded Rectangular Callout 38"/>
          <p:cNvSpPr/>
          <p:nvPr/>
        </p:nvSpPr>
        <p:spPr>
          <a:xfrm>
            <a:off x="7239000" y="3048000"/>
            <a:ext cx="1676400" cy="990600"/>
          </a:xfrm>
          <a:prstGeom prst="wedgeRoundRectCallout">
            <a:avLst>
              <a:gd name="adj1" fmla="val -57619"/>
              <a:gd name="adj2" fmla="val 108279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Throughput given by topology</a:t>
            </a: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40" name="Rounded Rectangular Callout 39"/>
          <p:cNvSpPr/>
          <p:nvPr/>
        </p:nvSpPr>
        <p:spPr>
          <a:xfrm>
            <a:off x="6858000" y="1981200"/>
            <a:ext cx="1676400" cy="990600"/>
          </a:xfrm>
          <a:prstGeom prst="wedgeRoundRectCallout">
            <a:avLst>
              <a:gd name="adj1" fmla="val -57619"/>
              <a:gd name="adj2" fmla="val 108279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Throughput given by routing</a:t>
            </a: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41" name="Rounded Rectangular Callout 40"/>
          <p:cNvSpPr/>
          <p:nvPr/>
        </p:nvSpPr>
        <p:spPr>
          <a:xfrm>
            <a:off x="6477000" y="762000"/>
            <a:ext cx="1676400" cy="990600"/>
          </a:xfrm>
          <a:prstGeom prst="wedgeRoundRectCallout">
            <a:avLst>
              <a:gd name="adj1" fmla="val -57619"/>
              <a:gd name="adj2" fmla="val 108279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Throughput given by flow control</a:t>
            </a:r>
            <a:endParaRPr lang="en-US" sz="18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3634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Towards the Ideal Interconnect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Ideal latency</a:t>
            </a:r>
          </a:p>
          <a:p>
            <a:pPr lvl="1"/>
            <a:r>
              <a:rPr lang="en-US" dirty="0" smtClean="0"/>
              <a:t>Solely due to wire delay between source and destination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 = </a:t>
            </a:r>
            <a:r>
              <a:rPr lang="en-US" dirty="0" smtClean="0"/>
              <a:t>Manhattan </a:t>
            </a:r>
            <a:r>
              <a:rPr lang="en-US" dirty="0" smtClean="0"/>
              <a:t>distance</a:t>
            </a:r>
          </a:p>
          <a:p>
            <a:pPr lvl="1"/>
            <a:r>
              <a:rPr lang="en-US" dirty="0" smtClean="0"/>
              <a:t>L = packet size</a:t>
            </a:r>
          </a:p>
          <a:p>
            <a:pPr lvl="1"/>
            <a:r>
              <a:rPr lang="en-US" dirty="0" err="1" smtClean="0"/>
              <a:t>b</a:t>
            </a:r>
            <a:r>
              <a:rPr lang="en-US" dirty="0" smtClean="0"/>
              <a:t> = channel bandwidth</a:t>
            </a:r>
          </a:p>
          <a:p>
            <a:pPr lvl="1"/>
            <a:r>
              <a:rPr lang="en-US" dirty="0" err="1" smtClean="0"/>
              <a:t>v</a:t>
            </a:r>
            <a:r>
              <a:rPr lang="en-US" dirty="0" smtClean="0"/>
              <a:t> = propagation velocity</a:t>
            </a:r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0340418"/>
              </p:ext>
            </p:extLst>
          </p:nvPr>
        </p:nvGraphicFramePr>
        <p:xfrm>
          <a:off x="3429000" y="2057400"/>
          <a:ext cx="2248807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Equation" r:id="rId3" imgW="850900" imgH="355600" progId="Equation.3">
                  <p:embed/>
                </p:oleObj>
              </mc:Choice>
              <mc:Fallback>
                <p:oleObj name="Equation" r:id="rId3" imgW="850900" imgH="355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057400"/>
                        <a:ext cx="2248807" cy="93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84052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of the 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Dedicated wiring impractical</a:t>
            </a:r>
          </a:p>
          <a:p>
            <a:pPr lvl="1"/>
            <a:r>
              <a:rPr lang="en-US" dirty="0" smtClean="0"/>
              <a:t>Long wires segmented with insertion of routers</a:t>
            </a:r>
            <a:endParaRPr lang="en-US" dirty="0"/>
          </a:p>
        </p:txBody>
      </p:sp>
      <p:graphicFrame>
        <p:nvGraphicFramePr>
          <p:cNvPr id="110594" name="Object 2"/>
          <p:cNvGraphicFramePr>
            <a:graphicFrameLocks noChangeAspect="1"/>
          </p:cNvGraphicFramePr>
          <p:nvPr/>
        </p:nvGraphicFramePr>
        <p:xfrm>
          <a:off x="2300288" y="3022600"/>
          <a:ext cx="4733925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Equation" r:id="rId3" imgW="1790700" imgH="355600" progId="Equation.3">
                  <p:embed/>
                </p:oleObj>
              </mc:Choice>
              <mc:Fallback>
                <p:oleObj name="Equation" r:id="rId3" imgW="1790700" imgH="355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0288" y="3022600"/>
                        <a:ext cx="4733925" cy="93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68005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Latency Throughput Gap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653087"/>
            <a:ext cx="8229600" cy="747713"/>
          </a:xfrm>
        </p:spPr>
        <p:txBody>
          <a:bodyPr>
            <a:noAutofit/>
          </a:bodyPr>
          <a:lstStyle/>
          <a:p>
            <a:r>
              <a:rPr lang="en-US" dirty="0" smtClean="0"/>
              <a:t>Aggressive speculation and bypassing</a:t>
            </a:r>
          </a:p>
          <a:p>
            <a:r>
              <a:rPr lang="en-US" dirty="0" smtClean="0"/>
              <a:t>8 VCs/port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1143000" y="914400"/>
          <a:ext cx="67818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" name="Straight Arrow Connector 7"/>
          <p:cNvCxnSpPr/>
          <p:nvPr/>
        </p:nvCxnSpPr>
        <p:spPr>
          <a:xfrm>
            <a:off x="5562600" y="2058988"/>
            <a:ext cx="1447800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2057400" y="3504406"/>
            <a:ext cx="457200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715000" y="1676400"/>
            <a:ext cx="1296194" cy="27699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Calibri"/>
              </a:rPr>
              <a:t>Throughput gap</a:t>
            </a:r>
            <a:endParaRPr lang="en-US" sz="1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794" y="3390900"/>
            <a:ext cx="1296194" cy="27699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Calibri"/>
              </a:rPr>
              <a:t>Latency gap</a:t>
            </a:r>
            <a:endParaRPr lang="en-US" sz="12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rot="5400000">
            <a:off x="5029597" y="2895203"/>
            <a:ext cx="3963194" cy="1588"/>
          </a:xfrm>
          <a:prstGeom prst="line">
            <a:avLst/>
          </a:prstGeom>
          <a:ln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7344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Virtual Channel Router</a:t>
            </a:r>
            <a:endParaRPr lang="en-US" dirty="0"/>
          </a:p>
        </p:txBody>
      </p:sp>
      <p:sp>
        <p:nvSpPr>
          <p:cNvPr id="65" name="Rectangle 64"/>
          <p:cNvSpPr/>
          <p:nvPr/>
        </p:nvSpPr>
        <p:spPr>
          <a:xfrm>
            <a:off x="2091242" y="1688068"/>
            <a:ext cx="1304544" cy="838200"/>
          </a:xfrm>
          <a:prstGeom prst="rect">
            <a:avLst/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</a:rPr>
              <a:t>Route Computation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5217728" y="1191974"/>
            <a:ext cx="1981200" cy="1028699"/>
          </a:xfrm>
          <a:prstGeom prst="rect">
            <a:avLst/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VC Allocator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5217728" y="2220675"/>
            <a:ext cx="1981200" cy="761999"/>
          </a:xfrm>
          <a:prstGeom prst="rect">
            <a:avLst/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Switch Allocator</a:t>
            </a:r>
            <a:endParaRPr lang="en-US" sz="1800" dirty="0">
              <a:solidFill>
                <a:srgbClr val="000000"/>
              </a:solidFill>
            </a:endParaRPr>
          </a:p>
        </p:txBody>
      </p:sp>
      <p:grpSp>
        <p:nvGrpSpPr>
          <p:cNvPr id="3" name="Group 71"/>
          <p:cNvGrpSpPr/>
          <p:nvPr/>
        </p:nvGrpSpPr>
        <p:grpSpPr>
          <a:xfrm>
            <a:off x="2479100" y="2869168"/>
            <a:ext cx="1524000" cy="1600200"/>
            <a:chOff x="990600" y="3048000"/>
            <a:chExt cx="1524000" cy="1600200"/>
          </a:xfrm>
          <a:effectLst/>
        </p:grpSpPr>
        <p:sp>
          <p:nvSpPr>
            <p:cNvPr id="73" name="Rectangle 72"/>
            <p:cNvSpPr/>
            <p:nvPr/>
          </p:nvSpPr>
          <p:spPr>
            <a:xfrm>
              <a:off x="990600" y="3048000"/>
              <a:ext cx="1524000" cy="1600200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 smtClean="0">
                  <a:solidFill>
                    <a:srgbClr val="000000"/>
                  </a:solidFill>
                </a:rPr>
                <a:t>Input buffers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1445514" y="3200400"/>
              <a:ext cx="230886" cy="228600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1674114" y="3200400"/>
              <a:ext cx="230886" cy="228600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1902714" y="3200400"/>
              <a:ext cx="230886" cy="228600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2131314" y="3200400"/>
              <a:ext cx="230886" cy="228600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1447800" y="3505200"/>
              <a:ext cx="230886" cy="228600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1676400" y="3505200"/>
              <a:ext cx="230886" cy="228600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1905000" y="3505200"/>
              <a:ext cx="230886" cy="228600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2133600" y="3505200"/>
              <a:ext cx="230886" cy="228600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1447800" y="3810000"/>
              <a:ext cx="230886" cy="228600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1676400" y="3810000"/>
              <a:ext cx="230886" cy="228600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1905000" y="3810000"/>
              <a:ext cx="230886" cy="228600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2133600" y="3810000"/>
              <a:ext cx="230886" cy="228600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1447800" y="4114800"/>
              <a:ext cx="230886" cy="228600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1676400" y="4114800"/>
              <a:ext cx="230886" cy="228600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1905000" y="4114800"/>
              <a:ext cx="230886" cy="228600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2133600" y="4114800"/>
              <a:ext cx="230886" cy="228600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1069109" y="3167390"/>
              <a:ext cx="45489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 smtClean="0">
                  <a:solidFill>
                    <a:prstClr val="black"/>
                  </a:solidFill>
                  <a:latin typeface="Calibri"/>
                </a:rPr>
                <a:t>VC 1</a:t>
              </a:r>
              <a:endParaRPr lang="en-US" sz="11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1066800" y="3472190"/>
              <a:ext cx="45489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 smtClean="0">
                  <a:solidFill>
                    <a:prstClr val="black"/>
                  </a:solidFill>
                  <a:latin typeface="Calibri"/>
                </a:rPr>
                <a:t>VC 2</a:t>
              </a:r>
              <a:endParaRPr lang="en-US" sz="11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1066800" y="3776990"/>
              <a:ext cx="45489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 smtClean="0">
                  <a:solidFill>
                    <a:prstClr val="black"/>
                  </a:solidFill>
                  <a:latin typeface="Calibri"/>
                </a:rPr>
                <a:t>VC 3</a:t>
              </a:r>
              <a:endParaRPr lang="en-US" sz="11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1066800" y="4081790"/>
              <a:ext cx="45489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 smtClean="0">
                  <a:solidFill>
                    <a:prstClr val="black"/>
                  </a:solidFill>
                  <a:latin typeface="Calibri"/>
                </a:rPr>
                <a:t>VC 4</a:t>
              </a:r>
              <a:endParaRPr lang="en-US" sz="1100" dirty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4" name="Group 98"/>
          <p:cNvGrpSpPr/>
          <p:nvPr/>
        </p:nvGrpSpPr>
        <p:grpSpPr>
          <a:xfrm>
            <a:off x="2479100" y="5040868"/>
            <a:ext cx="1524000" cy="1600200"/>
            <a:chOff x="990600" y="3048000"/>
            <a:chExt cx="1524000" cy="1600200"/>
          </a:xfrm>
          <a:effectLst/>
        </p:grpSpPr>
        <p:sp>
          <p:nvSpPr>
            <p:cNvPr id="100" name="Rectangle 99"/>
            <p:cNvSpPr/>
            <p:nvPr/>
          </p:nvSpPr>
          <p:spPr>
            <a:xfrm>
              <a:off x="990600" y="3048000"/>
              <a:ext cx="1524000" cy="1600200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 smtClean="0">
                  <a:solidFill>
                    <a:srgbClr val="000000"/>
                  </a:solidFill>
                </a:rPr>
                <a:t>Input buffers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1445514" y="3200400"/>
              <a:ext cx="230886" cy="228600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1674114" y="3200400"/>
              <a:ext cx="230886" cy="228600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1902714" y="3200400"/>
              <a:ext cx="230886" cy="228600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2131314" y="3200400"/>
              <a:ext cx="230886" cy="228600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1447800" y="3505200"/>
              <a:ext cx="230886" cy="228600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1676400" y="3505200"/>
              <a:ext cx="230886" cy="228600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1905000" y="3505200"/>
              <a:ext cx="230886" cy="228600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2133600" y="3505200"/>
              <a:ext cx="230886" cy="228600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1447800" y="3810000"/>
              <a:ext cx="230886" cy="228600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1676400" y="3810000"/>
              <a:ext cx="230886" cy="228600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1905000" y="3810000"/>
              <a:ext cx="230886" cy="228600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2133600" y="3810000"/>
              <a:ext cx="230886" cy="228600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1447800" y="4114800"/>
              <a:ext cx="230886" cy="228600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1676400" y="4114800"/>
              <a:ext cx="230886" cy="228600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1905000" y="4114800"/>
              <a:ext cx="230886" cy="228600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2133600" y="4114800"/>
              <a:ext cx="230886" cy="228600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1069109" y="3167390"/>
              <a:ext cx="45489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 smtClean="0">
                  <a:solidFill>
                    <a:prstClr val="black"/>
                  </a:solidFill>
                  <a:latin typeface="Calibri"/>
                </a:rPr>
                <a:t>VC 1</a:t>
              </a:r>
              <a:endParaRPr lang="en-US" sz="11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1066800" y="3472190"/>
              <a:ext cx="45489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 smtClean="0">
                  <a:solidFill>
                    <a:prstClr val="black"/>
                  </a:solidFill>
                  <a:latin typeface="Calibri"/>
                </a:rPr>
                <a:t>VC 2</a:t>
              </a:r>
              <a:endParaRPr lang="en-US" sz="11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1066800" y="3776990"/>
              <a:ext cx="45489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 smtClean="0">
                  <a:solidFill>
                    <a:prstClr val="black"/>
                  </a:solidFill>
                  <a:latin typeface="Calibri"/>
                </a:rPr>
                <a:t>VC 3</a:t>
              </a:r>
              <a:endParaRPr lang="en-US" sz="11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1066800" y="4081790"/>
              <a:ext cx="45489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 smtClean="0">
                  <a:solidFill>
                    <a:prstClr val="black"/>
                  </a:solidFill>
                  <a:latin typeface="Calibri"/>
                </a:rPr>
                <a:t>VC 4</a:t>
              </a:r>
              <a:endParaRPr lang="en-US" sz="1100" dirty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5" name="Group 120"/>
          <p:cNvGrpSpPr/>
          <p:nvPr/>
        </p:nvGrpSpPr>
        <p:grpSpPr>
          <a:xfrm>
            <a:off x="4917500" y="3369558"/>
            <a:ext cx="2286000" cy="3004810"/>
            <a:chOff x="3429000" y="3429000"/>
            <a:chExt cx="1066800" cy="1447800"/>
          </a:xfrm>
          <a:effectLst/>
        </p:grpSpPr>
        <p:cxnSp>
          <p:nvCxnSpPr>
            <p:cNvPr id="122" name="Straight Connector 121"/>
            <p:cNvCxnSpPr/>
            <p:nvPr/>
          </p:nvCxnSpPr>
          <p:spPr>
            <a:xfrm rot="16200000" flipH="1">
              <a:off x="3455864" y="3902766"/>
              <a:ext cx="996307" cy="467258"/>
            </a:xfrm>
            <a:prstGeom prst="line">
              <a:avLst/>
            </a:prstGeom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 rot="5400000" flipH="1" flipV="1">
              <a:off x="3455864" y="3902766"/>
              <a:ext cx="996307" cy="467258"/>
            </a:xfrm>
            <a:prstGeom prst="line">
              <a:avLst/>
            </a:prstGeom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>
              <a:off x="4187647" y="3638241"/>
              <a:ext cx="77876" cy="1588"/>
            </a:xfrm>
            <a:prstGeom prst="line">
              <a:avLst/>
            </a:prstGeom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>
              <a:off x="4187647" y="4631088"/>
              <a:ext cx="77876" cy="1588"/>
            </a:xfrm>
            <a:prstGeom prst="line">
              <a:avLst/>
            </a:prstGeom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>
              <a:off x="3642512" y="3641701"/>
              <a:ext cx="77876" cy="1588"/>
            </a:xfrm>
            <a:prstGeom prst="line">
              <a:avLst/>
            </a:prstGeom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 flipV="1">
              <a:off x="3642512" y="4634548"/>
              <a:ext cx="77876" cy="1"/>
            </a:xfrm>
            <a:prstGeom prst="line">
              <a:avLst/>
            </a:prstGeom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Rectangle 127"/>
            <p:cNvSpPr/>
            <p:nvPr/>
          </p:nvSpPr>
          <p:spPr>
            <a:xfrm>
              <a:off x="3429000" y="3429000"/>
              <a:ext cx="1066800" cy="1447800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129" name="Rectangle 128"/>
          <p:cNvSpPr/>
          <p:nvPr/>
        </p:nvSpPr>
        <p:spPr>
          <a:xfrm>
            <a:off x="1943414" y="1075491"/>
            <a:ext cx="5564886" cy="5630109"/>
          </a:xfrm>
          <a:prstGeom prst="rect">
            <a:avLst/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4917500" y="6336268"/>
            <a:ext cx="22860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alibri"/>
              </a:rPr>
              <a:t>Crossbar switch</a:t>
            </a:r>
            <a:endParaRPr lang="en-US" sz="18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131" name="Straight Arrow Connector 130"/>
          <p:cNvCxnSpPr/>
          <p:nvPr/>
        </p:nvCxnSpPr>
        <p:spPr>
          <a:xfrm>
            <a:off x="4003100" y="3669268"/>
            <a:ext cx="914400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Arrow Connector 131"/>
          <p:cNvCxnSpPr/>
          <p:nvPr/>
        </p:nvCxnSpPr>
        <p:spPr>
          <a:xfrm>
            <a:off x="4000814" y="6029880"/>
            <a:ext cx="914400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/>
          <p:nvPr/>
        </p:nvCxnSpPr>
        <p:spPr>
          <a:xfrm>
            <a:off x="1105214" y="3672444"/>
            <a:ext cx="1373886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/>
          <p:nvPr/>
        </p:nvCxnSpPr>
        <p:spPr>
          <a:xfrm>
            <a:off x="1105214" y="5953680"/>
            <a:ext cx="1373886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>
            <a:stCxn id="68" idx="2"/>
          </p:cNvCxnSpPr>
          <p:nvPr/>
        </p:nvCxnSpPr>
        <p:spPr>
          <a:xfrm rot="5400000">
            <a:off x="6017828" y="3173174"/>
            <a:ext cx="381000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/>
          <p:cNvCxnSpPr/>
          <p:nvPr/>
        </p:nvCxnSpPr>
        <p:spPr>
          <a:xfrm>
            <a:off x="7201214" y="3669268"/>
            <a:ext cx="914400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/>
          <p:nvPr/>
        </p:nvCxnSpPr>
        <p:spPr>
          <a:xfrm>
            <a:off x="7198928" y="6029880"/>
            <a:ext cx="914400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Arrow Connector 137"/>
          <p:cNvCxnSpPr/>
          <p:nvPr/>
        </p:nvCxnSpPr>
        <p:spPr>
          <a:xfrm rot="5400000">
            <a:off x="2610164" y="2697719"/>
            <a:ext cx="342902" cy="1588"/>
          </a:xfrm>
          <a:prstGeom prst="straightConnector1">
            <a:avLst/>
          </a:prstGeom>
          <a:ln>
            <a:solidFill>
              <a:schemeClr val="tx1"/>
            </a:solidFill>
            <a:headEnd type="triangle" w="lg" len="med"/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Shape 88"/>
          <p:cNvCxnSpPr/>
          <p:nvPr/>
        </p:nvCxnSpPr>
        <p:spPr>
          <a:xfrm rot="10800000" flipV="1">
            <a:off x="3619814" y="1688068"/>
            <a:ext cx="1597914" cy="1181100"/>
          </a:xfrm>
          <a:prstGeom prst="bentConnector3">
            <a:avLst>
              <a:gd name="adj1" fmla="val 100072"/>
            </a:avLst>
          </a:prstGeom>
          <a:ln>
            <a:solidFill>
              <a:schemeClr val="tx1"/>
            </a:solidFill>
            <a:headEnd type="triangle" w="lg" len="med"/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0" name="Shape 88"/>
          <p:cNvCxnSpPr>
            <a:stCxn id="68" idx="1"/>
          </p:cNvCxnSpPr>
          <p:nvPr/>
        </p:nvCxnSpPr>
        <p:spPr>
          <a:xfrm rot="10800000" flipV="1">
            <a:off x="3852986" y="2601675"/>
            <a:ext cx="1364742" cy="267490"/>
          </a:xfrm>
          <a:prstGeom prst="bentConnector3">
            <a:avLst>
              <a:gd name="adj1" fmla="val 99321"/>
            </a:avLst>
          </a:prstGeom>
          <a:ln>
            <a:solidFill>
              <a:schemeClr val="tx1"/>
            </a:solidFill>
            <a:headEnd type="triangle" w="lg" len="med"/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/>
          <p:nvPr/>
        </p:nvCxnSpPr>
        <p:spPr>
          <a:xfrm rot="10800000">
            <a:off x="7204644" y="1459472"/>
            <a:ext cx="910971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/>
          <p:cNvCxnSpPr/>
          <p:nvPr/>
        </p:nvCxnSpPr>
        <p:spPr>
          <a:xfrm rot="10800000">
            <a:off x="7201215" y="1610280"/>
            <a:ext cx="914401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/>
          <p:cNvCxnSpPr/>
          <p:nvPr/>
        </p:nvCxnSpPr>
        <p:spPr>
          <a:xfrm rot="10800000">
            <a:off x="1333814" y="1381680"/>
            <a:ext cx="3883914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/>
          <p:nvPr/>
        </p:nvCxnSpPr>
        <p:spPr>
          <a:xfrm rot="10800000">
            <a:off x="1333814" y="1534079"/>
            <a:ext cx="3881628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5" name="TextBox 144"/>
          <p:cNvSpPr txBox="1"/>
          <p:nvPr/>
        </p:nvSpPr>
        <p:spPr>
          <a:xfrm>
            <a:off x="857812" y="5650468"/>
            <a:ext cx="704602" cy="30777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l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alibri"/>
              </a:rPr>
              <a:t>Input 5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857812" y="3366241"/>
            <a:ext cx="704602" cy="30777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l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alibri"/>
              </a:rPr>
              <a:t>Input 1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7582214" y="5696975"/>
            <a:ext cx="838378" cy="30777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l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alibri"/>
              </a:rPr>
              <a:t>Output 5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7582214" y="3369558"/>
            <a:ext cx="838378" cy="30777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l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alibri"/>
              </a:rPr>
              <a:t>Output 1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9" name="Oval 148"/>
          <p:cNvSpPr/>
          <p:nvPr/>
        </p:nvSpPr>
        <p:spPr>
          <a:xfrm>
            <a:off x="1410014" y="4202668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50" name="Oval 149"/>
          <p:cNvSpPr/>
          <p:nvPr/>
        </p:nvSpPr>
        <p:spPr>
          <a:xfrm>
            <a:off x="1410014" y="4659868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51" name="Oval 150"/>
          <p:cNvSpPr/>
          <p:nvPr/>
        </p:nvSpPr>
        <p:spPr>
          <a:xfrm>
            <a:off x="1410014" y="5117068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grpSp>
        <p:nvGrpSpPr>
          <p:cNvPr id="6" name="Group 151"/>
          <p:cNvGrpSpPr/>
          <p:nvPr/>
        </p:nvGrpSpPr>
        <p:grpSpPr>
          <a:xfrm>
            <a:off x="7734614" y="4240768"/>
            <a:ext cx="76200" cy="990600"/>
            <a:chOff x="1066800" y="3733800"/>
            <a:chExt cx="76200" cy="990600"/>
          </a:xfrm>
          <a:effectLst/>
        </p:grpSpPr>
        <p:sp>
          <p:nvSpPr>
            <p:cNvPr id="153" name="Oval 152"/>
            <p:cNvSpPr/>
            <p:nvPr/>
          </p:nvSpPr>
          <p:spPr>
            <a:xfrm>
              <a:off x="1066800" y="37338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154" name="Oval 153"/>
            <p:cNvSpPr/>
            <p:nvPr/>
          </p:nvSpPr>
          <p:spPr>
            <a:xfrm>
              <a:off x="1066800" y="41910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155" name="Oval 154"/>
            <p:cNvSpPr/>
            <p:nvPr/>
          </p:nvSpPr>
          <p:spPr>
            <a:xfrm>
              <a:off x="1066800" y="46482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156" name="TextBox 155"/>
          <p:cNvSpPr txBox="1"/>
          <p:nvPr/>
        </p:nvSpPr>
        <p:spPr>
          <a:xfrm>
            <a:off x="7582214" y="1075491"/>
            <a:ext cx="875986" cy="30777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l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alibri"/>
              </a:rPr>
              <a:t>Credits In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857812" y="1078468"/>
            <a:ext cx="1009762" cy="30777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l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alibri"/>
              </a:rPr>
              <a:t>Credits Out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88749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Towards the Ideal Interconnect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Ideal Energy</a:t>
            </a:r>
          </a:p>
          <a:p>
            <a:pPr lvl="1"/>
            <a:r>
              <a:rPr lang="en-US" dirty="0" smtClean="0"/>
              <a:t>Only energy of interconnect wires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dirty="0" smtClean="0"/>
              <a:t>D = Distance</a:t>
            </a:r>
          </a:p>
          <a:p>
            <a:pPr lvl="1"/>
            <a:r>
              <a:rPr lang="en-US" dirty="0" err="1" smtClean="0"/>
              <a:t>P</a:t>
            </a:r>
            <a:r>
              <a:rPr lang="en-US" baseline="-25000" dirty="0" err="1" smtClean="0"/>
              <a:t>wire</a:t>
            </a:r>
            <a:r>
              <a:rPr lang="en-US" dirty="0" smtClean="0"/>
              <a:t> = transmission power per unit length</a:t>
            </a:r>
            <a:endParaRPr lang="en-US" dirty="0"/>
          </a:p>
        </p:txBody>
      </p:sp>
      <p:graphicFrame>
        <p:nvGraphicFramePr>
          <p:cNvPr id="860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3271884"/>
              </p:ext>
            </p:extLst>
          </p:nvPr>
        </p:nvGraphicFramePr>
        <p:xfrm>
          <a:off x="2819400" y="2362200"/>
          <a:ext cx="31242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8" name="Equation" r:id="rId3" imgW="1181100" imgH="355600" progId="Equation.3">
                  <p:embed/>
                </p:oleObj>
              </mc:Choice>
              <mc:Fallback>
                <p:oleObj name="Equation" r:id="rId3" imgW="1181100" imgH="355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362200"/>
                        <a:ext cx="3124200" cy="93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713143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of the 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longer just wires</a:t>
            </a:r>
          </a:p>
          <a:p>
            <a:pPr lvl="1"/>
            <a:r>
              <a:rPr lang="en-US" dirty="0" err="1" smtClean="0"/>
              <a:t>P</a:t>
            </a:r>
            <a:r>
              <a:rPr lang="en-US" baseline="-25000" dirty="0" err="1" smtClean="0"/>
              <a:t>router</a:t>
            </a:r>
            <a:r>
              <a:rPr lang="en-US" dirty="0" smtClean="0"/>
              <a:t> = buffer read/write power, arbitration power, crossbar traversal</a:t>
            </a:r>
            <a:endParaRPr lang="en-US" dirty="0"/>
          </a:p>
        </p:txBody>
      </p:sp>
      <p:graphicFrame>
        <p:nvGraphicFramePr>
          <p:cNvPr id="112642" name="Object 2"/>
          <p:cNvGraphicFramePr>
            <a:graphicFrameLocks noChangeAspect="1"/>
          </p:cNvGraphicFramePr>
          <p:nvPr/>
        </p:nvGraphicFramePr>
        <p:xfrm>
          <a:off x="1981200" y="3556000"/>
          <a:ext cx="5373688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2" name="Equation" r:id="rId3" imgW="2032000" imgH="355600" progId="Equation.3">
                  <p:embed/>
                </p:oleObj>
              </mc:Choice>
              <mc:Fallback>
                <p:oleObj name="Equation" r:id="rId3" imgW="2032000" imgH="355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3556000"/>
                        <a:ext cx="5373688" cy="93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115135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Gap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381000" y="1219200"/>
          <a:ext cx="85344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22882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238"/>
            <a:ext cx="8229600" cy="1143000"/>
          </a:xfrm>
        </p:spPr>
        <p:txBody>
          <a:bodyPr/>
          <a:lstStyle/>
          <a:p>
            <a:r>
              <a:rPr lang="en-US" dirty="0" smtClean="0"/>
              <a:t>Key Research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0238"/>
            <a:ext cx="8229600" cy="4945925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Low power on-chip networks</a:t>
            </a:r>
          </a:p>
          <a:p>
            <a:pPr lvl="1"/>
            <a:r>
              <a:rPr lang="en-US" dirty="0" smtClean="0"/>
              <a:t>Power consumed largely dependent on bandwidth it has to support</a:t>
            </a:r>
          </a:p>
          <a:p>
            <a:pPr lvl="1"/>
            <a:r>
              <a:rPr lang="en-US" dirty="0" smtClean="0"/>
              <a:t>Bandwidth requirement depends on several factors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Beyond conventional interconnects</a:t>
            </a:r>
          </a:p>
          <a:p>
            <a:pPr lvl="1"/>
            <a:r>
              <a:rPr lang="en-US" dirty="0" smtClean="0"/>
              <a:t>Power efficient link designs</a:t>
            </a:r>
          </a:p>
          <a:p>
            <a:pPr lvl="1"/>
            <a:r>
              <a:rPr lang="en-US" dirty="0" smtClean="0"/>
              <a:t>3D stacking</a:t>
            </a:r>
          </a:p>
          <a:p>
            <a:pPr lvl="1"/>
            <a:r>
              <a:rPr lang="en-US" dirty="0" smtClean="0"/>
              <a:t>Optics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Resilient on-chip networks</a:t>
            </a:r>
          </a:p>
          <a:p>
            <a:pPr lvl="1"/>
            <a:r>
              <a:rPr lang="en-US" dirty="0" smtClean="0"/>
              <a:t>Manufacturing defects and variability</a:t>
            </a:r>
          </a:p>
          <a:p>
            <a:pPr lvl="1"/>
            <a:r>
              <a:rPr lang="en-US" dirty="0" smtClean="0"/>
              <a:t>Soft errors and </a:t>
            </a:r>
            <a:r>
              <a:rPr lang="en-US" dirty="0" err="1" smtClean="0"/>
              <a:t>wearout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298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Router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Input buffers, route computation logic, virtual channel allocator, switch allocator, crossbar switch</a:t>
            </a:r>
          </a:p>
          <a:p>
            <a:endParaRPr lang="en-US" dirty="0" smtClean="0"/>
          </a:p>
          <a:p>
            <a:r>
              <a:rPr lang="en-US" dirty="0" smtClean="0"/>
              <a:t>Most OCN routers are input buffered</a:t>
            </a:r>
          </a:p>
          <a:p>
            <a:pPr lvl="1"/>
            <a:r>
              <a:rPr lang="en-US" dirty="0" smtClean="0"/>
              <a:t>Use single-ported memories</a:t>
            </a:r>
          </a:p>
          <a:p>
            <a:endParaRPr lang="en-US" dirty="0" smtClean="0"/>
          </a:p>
          <a:p>
            <a:r>
              <a:rPr lang="en-US" dirty="0" smtClean="0"/>
              <a:t>Buffer store flits for duration in router</a:t>
            </a:r>
          </a:p>
        </p:txBody>
      </p:sp>
    </p:spTree>
    <p:extLst>
      <p:ext uri="{BB962C8B-B14F-4D97-AF65-F5344CB8AC3E}">
        <p14:creationId xmlns:p14="http://schemas.microsoft.com/office/powerpoint/2010/main" val="23058038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1548"/>
            <a:ext cx="8229600" cy="1143000"/>
          </a:xfrm>
        </p:spPr>
        <p:txBody>
          <a:bodyPr/>
          <a:lstStyle/>
          <a:p>
            <a:r>
              <a:rPr lang="en-US" dirty="0" smtClean="0"/>
              <a:t>Baseline Router Pipeline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75830"/>
            <a:ext cx="8229600" cy="3780520"/>
          </a:xfrm>
        </p:spPr>
        <p:txBody>
          <a:bodyPr>
            <a:normAutofit/>
          </a:bodyPr>
          <a:lstStyle/>
          <a:p>
            <a:r>
              <a:rPr lang="en-US" dirty="0" smtClean="0"/>
              <a:t>Logical stages</a:t>
            </a:r>
          </a:p>
          <a:p>
            <a:pPr lvl="1"/>
            <a:r>
              <a:rPr lang="en-US" dirty="0" smtClean="0"/>
              <a:t>Fit into physical stages depending on frequency</a:t>
            </a:r>
          </a:p>
          <a:p>
            <a:r>
              <a:rPr lang="en-US" dirty="0" smtClean="0"/>
              <a:t>Canonical 5-stage pipeline</a:t>
            </a:r>
          </a:p>
          <a:p>
            <a:pPr lvl="1"/>
            <a:r>
              <a:rPr lang="en-US" dirty="0" smtClean="0"/>
              <a:t>BW: Buffer Write</a:t>
            </a:r>
          </a:p>
          <a:p>
            <a:pPr lvl="1"/>
            <a:r>
              <a:rPr lang="en-US" dirty="0" smtClean="0"/>
              <a:t>RC: Routing computation</a:t>
            </a:r>
          </a:p>
          <a:p>
            <a:pPr lvl="1"/>
            <a:r>
              <a:rPr lang="en-US" dirty="0" smtClean="0"/>
              <a:t>VA: Virtual Channel Allocation</a:t>
            </a:r>
          </a:p>
          <a:p>
            <a:pPr lvl="1"/>
            <a:r>
              <a:rPr lang="en-US" dirty="0" smtClean="0"/>
              <a:t>SA: Switch Allocation</a:t>
            </a:r>
          </a:p>
          <a:p>
            <a:pPr lvl="1"/>
            <a:r>
              <a:rPr lang="en-US" dirty="0" smtClean="0"/>
              <a:t>ST: Switch Traversal</a:t>
            </a:r>
          </a:p>
          <a:p>
            <a:pPr lvl="1"/>
            <a:r>
              <a:rPr lang="en-US" dirty="0" smtClean="0"/>
              <a:t>LT: Link Traversal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28800" y="1445890"/>
            <a:ext cx="914400" cy="76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chemeClr val="tx1"/>
                </a:solidFill>
              </a:rPr>
              <a:t>BW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43200" y="1445890"/>
            <a:ext cx="914400" cy="76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chemeClr val="tx1"/>
                </a:solidFill>
              </a:rPr>
              <a:t>RC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57600" y="1445890"/>
            <a:ext cx="914400" cy="76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chemeClr val="tx1"/>
                </a:solidFill>
              </a:rPr>
              <a:t>VA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0" y="1445890"/>
            <a:ext cx="914400" cy="76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chemeClr val="tx1"/>
                </a:solidFill>
              </a:rPr>
              <a:t>SA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486400" y="1445890"/>
            <a:ext cx="914400" cy="76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chemeClr val="tx1"/>
                </a:solidFill>
              </a:rPr>
              <a:t>ST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400800" y="1445890"/>
            <a:ext cx="914400" cy="76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chemeClr val="tx1"/>
                </a:solidFill>
              </a:rPr>
              <a:t>LT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439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Baseline Router Pipeline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999037"/>
            <a:ext cx="8229600" cy="1630363"/>
          </a:xfrm>
        </p:spPr>
        <p:txBody>
          <a:bodyPr>
            <a:normAutofit/>
          </a:bodyPr>
          <a:lstStyle/>
          <a:p>
            <a:r>
              <a:rPr lang="en-US" dirty="0" smtClean="0"/>
              <a:t>Routing computation performed once per packet</a:t>
            </a:r>
          </a:p>
          <a:p>
            <a:r>
              <a:rPr lang="en-US" dirty="0" smtClean="0"/>
              <a:t>Virtual channel allocated once per packet</a:t>
            </a:r>
          </a:p>
          <a:p>
            <a:r>
              <a:rPr lang="en-US" dirty="0" smtClean="0"/>
              <a:t>Body and tail flits inherit this info from head flit</a:t>
            </a:r>
            <a:endParaRPr lang="en-US" dirty="0"/>
          </a:p>
        </p:txBody>
      </p:sp>
      <p:sp>
        <p:nvSpPr>
          <p:cNvPr id="169" name="Rectangle 168"/>
          <p:cNvSpPr/>
          <p:nvPr/>
        </p:nvSpPr>
        <p:spPr>
          <a:xfrm>
            <a:off x="2209800" y="2286000"/>
            <a:ext cx="457200" cy="4572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chemeClr val="tx1"/>
                </a:solidFill>
              </a:rPr>
              <a:t>BW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170" name="Rectangle 169"/>
          <p:cNvSpPr/>
          <p:nvPr/>
        </p:nvSpPr>
        <p:spPr>
          <a:xfrm>
            <a:off x="2667000" y="2286000"/>
            <a:ext cx="457200" cy="4572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chemeClr val="tx1"/>
                </a:solidFill>
              </a:rPr>
              <a:t>RC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171" name="Rectangle 170"/>
          <p:cNvSpPr/>
          <p:nvPr/>
        </p:nvSpPr>
        <p:spPr>
          <a:xfrm>
            <a:off x="4038600" y="2286000"/>
            <a:ext cx="457200" cy="4572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chemeClr val="tx1"/>
                </a:solidFill>
              </a:rPr>
              <a:t>ST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172" name="Rectangle 171"/>
          <p:cNvSpPr/>
          <p:nvPr/>
        </p:nvSpPr>
        <p:spPr>
          <a:xfrm>
            <a:off x="4495800" y="2286000"/>
            <a:ext cx="457200" cy="4572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chemeClr val="tx1"/>
                </a:solidFill>
              </a:rPr>
              <a:t>LT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174" name="TextBox 173"/>
          <p:cNvSpPr txBox="1"/>
          <p:nvPr/>
        </p:nvSpPr>
        <p:spPr>
          <a:xfrm>
            <a:off x="1371600" y="23622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Head</a:t>
            </a:r>
            <a:endParaRPr lang="en-US" sz="1600" dirty="0">
              <a:latin typeface="+mn-lt"/>
            </a:endParaRPr>
          </a:p>
        </p:txBody>
      </p:sp>
      <p:sp>
        <p:nvSpPr>
          <p:cNvPr id="175" name="Rectangle 174"/>
          <p:cNvSpPr/>
          <p:nvPr/>
        </p:nvSpPr>
        <p:spPr>
          <a:xfrm>
            <a:off x="3124200" y="2286000"/>
            <a:ext cx="457200" cy="4572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chemeClr val="tx1"/>
                </a:solidFill>
              </a:rPr>
              <a:t>VA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176" name="Rectangle 175"/>
          <p:cNvSpPr/>
          <p:nvPr/>
        </p:nvSpPr>
        <p:spPr>
          <a:xfrm>
            <a:off x="3581400" y="2286000"/>
            <a:ext cx="457200" cy="4572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chemeClr val="tx1"/>
                </a:solidFill>
              </a:rPr>
              <a:t>SA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177" name="Rectangle 176"/>
          <p:cNvSpPr/>
          <p:nvPr/>
        </p:nvSpPr>
        <p:spPr>
          <a:xfrm>
            <a:off x="2209800" y="1828800"/>
            <a:ext cx="457200" cy="4572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chemeClr val="tx1"/>
                </a:solidFill>
              </a:rPr>
              <a:t>1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178" name="Rectangle 177"/>
          <p:cNvSpPr/>
          <p:nvPr/>
        </p:nvSpPr>
        <p:spPr>
          <a:xfrm>
            <a:off x="2667000" y="1828800"/>
            <a:ext cx="457200" cy="4572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chemeClr val="tx1"/>
                </a:solidFill>
              </a:rPr>
              <a:t>2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179" name="Rectangle 178"/>
          <p:cNvSpPr/>
          <p:nvPr/>
        </p:nvSpPr>
        <p:spPr>
          <a:xfrm>
            <a:off x="3124200" y="1828800"/>
            <a:ext cx="457200" cy="4572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chemeClr val="tx1"/>
                </a:solidFill>
              </a:rPr>
              <a:t>3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180" name="Rectangle 179"/>
          <p:cNvSpPr/>
          <p:nvPr/>
        </p:nvSpPr>
        <p:spPr>
          <a:xfrm>
            <a:off x="3581400" y="1828800"/>
            <a:ext cx="457200" cy="4572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chemeClr val="tx1"/>
                </a:solidFill>
              </a:rPr>
              <a:t>4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181" name="Rectangle 180"/>
          <p:cNvSpPr/>
          <p:nvPr/>
        </p:nvSpPr>
        <p:spPr>
          <a:xfrm>
            <a:off x="4038600" y="1828800"/>
            <a:ext cx="457200" cy="4572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chemeClr val="tx1"/>
                </a:solidFill>
              </a:rPr>
              <a:t>5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182" name="Rectangle 181"/>
          <p:cNvSpPr/>
          <p:nvPr/>
        </p:nvSpPr>
        <p:spPr>
          <a:xfrm>
            <a:off x="4495800" y="1828800"/>
            <a:ext cx="457200" cy="4572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chemeClr val="tx1"/>
                </a:solidFill>
              </a:rPr>
              <a:t>6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183" name="Rectangle 182"/>
          <p:cNvSpPr/>
          <p:nvPr/>
        </p:nvSpPr>
        <p:spPr>
          <a:xfrm>
            <a:off x="4953000" y="1828800"/>
            <a:ext cx="457200" cy="4572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chemeClr val="tx1"/>
                </a:solidFill>
              </a:rPr>
              <a:t>7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184" name="Rectangle 183"/>
          <p:cNvSpPr/>
          <p:nvPr/>
        </p:nvSpPr>
        <p:spPr>
          <a:xfrm>
            <a:off x="2667000" y="2743200"/>
            <a:ext cx="457200" cy="4572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chemeClr val="tx1"/>
                </a:solidFill>
              </a:rPr>
              <a:t>BW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185" name="Rectangle 184"/>
          <p:cNvSpPr/>
          <p:nvPr/>
        </p:nvSpPr>
        <p:spPr>
          <a:xfrm>
            <a:off x="3124200" y="2743200"/>
            <a:ext cx="457200" cy="4572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186" name="Rectangle 185"/>
          <p:cNvSpPr/>
          <p:nvPr/>
        </p:nvSpPr>
        <p:spPr>
          <a:xfrm>
            <a:off x="4495800" y="2743200"/>
            <a:ext cx="457200" cy="4572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chemeClr val="tx1"/>
                </a:solidFill>
              </a:rPr>
              <a:t>ST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187" name="Rectangle 186"/>
          <p:cNvSpPr/>
          <p:nvPr/>
        </p:nvSpPr>
        <p:spPr>
          <a:xfrm>
            <a:off x="4953000" y="2743200"/>
            <a:ext cx="457200" cy="4572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chemeClr val="tx1"/>
                </a:solidFill>
              </a:rPr>
              <a:t>LT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188" name="TextBox 187"/>
          <p:cNvSpPr txBox="1"/>
          <p:nvPr/>
        </p:nvSpPr>
        <p:spPr>
          <a:xfrm>
            <a:off x="1371600" y="28194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Body 1</a:t>
            </a:r>
            <a:endParaRPr lang="en-US" sz="1600" dirty="0">
              <a:latin typeface="+mn-lt"/>
            </a:endParaRPr>
          </a:p>
        </p:txBody>
      </p:sp>
      <p:sp>
        <p:nvSpPr>
          <p:cNvPr id="189" name="Rectangle 188"/>
          <p:cNvSpPr/>
          <p:nvPr/>
        </p:nvSpPr>
        <p:spPr>
          <a:xfrm>
            <a:off x="3581400" y="2743200"/>
            <a:ext cx="457200" cy="4572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190" name="Rectangle 189"/>
          <p:cNvSpPr/>
          <p:nvPr/>
        </p:nvSpPr>
        <p:spPr>
          <a:xfrm>
            <a:off x="4038600" y="2743200"/>
            <a:ext cx="457200" cy="4572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chemeClr val="tx1"/>
                </a:solidFill>
              </a:rPr>
              <a:t>SA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191" name="Rectangle 190"/>
          <p:cNvSpPr/>
          <p:nvPr/>
        </p:nvSpPr>
        <p:spPr>
          <a:xfrm>
            <a:off x="3124200" y="3200400"/>
            <a:ext cx="457200" cy="4572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chemeClr val="tx1"/>
                </a:solidFill>
              </a:rPr>
              <a:t>BW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192" name="Rectangle 191"/>
          <p:cNvSpPr/>
          <p:nvPr/>
        </p:nvSpPr>
        <p:spPr>
          <a:xfrm>
            <a:off x="3581400" y="3200400"/>
            <a:ext cx="457200" cy="4572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193" name="Rectangle 192"/>
          <p:cNvSpPr/>
          <p:nvPr/>
        </p:nvSpPr>
        <p:spPr>
          <a:xfrm>
            <a:off x="4953000" y="3200400"/>
            <a:ext cx="457200" cy="4572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chemeClr val="tx1"/>
                </a:solidFill>
              </a:rPr>
              <a:t>ST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194" name="TextBox 193"/>
          <p:cNvSpPr txBox="1"/>
          <p:nvPr/>
        </p:nvSpPr>
        <p:spPr>
          <a:xfrm>
            <a:off x="1371600" y="32766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Body 2</a:t>
            </a:r>
            <a:endParaRPr lang="en-US" sz="1600" dirty="0">
              <a:latin typeface="+mn-lt"/>
            </a:endParaRPr>
          </a:p>
        </p:txBody>
      </p:sp>
      <p:sp>
        <p:nvSpPr>
          <p:cNvPr id="195" name="Rectangle 194"/>
          <p:cNvSpPr/>
          <p:nvPr/>
        </p:nvSpPr>
        <p:spPr>
          <a:xfrm>
            <a:off x="4038600" y="3200400"/>
            <a:ext cx="457200" cy="4572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196" name="Rectangle 195"/>
          <p:cNvSpPr/>
          <p:nvPr/>
        </p:nvSpPr>
        <p:spPr>
          <a:xfrm>
            <a:off x="4495800" y="3200400"/>
            <a:ext cx="457200" cy="4572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chemeClr val="tx1"/>
                </a:solidFill>
              </a:rPr>
              <a:t>SA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197" name="Rectangle 196"/>
          <p:cNvSpPr/>
          <p:nvPr/>
        </p:nvSpPr>
        <p:spPr>
          <a:xfrm>
            <a:off x="3581400" y="3657600"/>
            <a:ext cx="457200" cy="4572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chemeClr val="tx1"/>
                </a:solidFill>
              </a:rPr>
              <a:t>BW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1371600" y="37338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Tail</a:t>
            </a:r>
            <a:endParaRPr lang="en-US" sz="1600" dirty="0">
              <a:latin typeface="+mn-lt"/>
            </a:endParaRPr>
          </a:p>
        </p:txBody>
      </p:sp>
      <p:sp>
        <p:nvSpPr>
          <p:cNvPr id="202" name="Rectangle 201"/>
          <p:cNvSpPr/>
          <p:nvPr/>
        </p:nvSpPr>
        <p:spPr>
          <a:xfrm>
            <a:off x="5410200" y="3200400"/>
            <a:ext cx="457200" cy="4572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chemeClr val="tx1"/>
                </a:solidFill>
              </a:rPr>
              <a:t>LT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203" name="Rectangle 202"/>
          <p:cNvSpPr/>
          <p:nvPr/>
        </p:nvSpPr>
        <p:spPr>
          <a:xfrm>
            <a:off x="4038600" y="3657600"/>
            <a:ext cx="457200" cy="4572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204" name="Rectangle 203"/>
          <p:cNvSpPr/>
          <p:nvPr/>
        </p:nvSpPr>
        <p:spPr>
          <a:xfrm>
            <a:off x="5410200" y="3657600"/>
            <a:ext cx="457200" cy="4572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chemeClr val="tx1"/>
                </a:solidFill>
              </a:rPr>
              <a:t>ST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205" name="Rectangle 204"/>
          <p:cNvSpPr/>
          <p:nvPr/>
        </p:nvSpPr>
        <p:spPr>
          <a:xfrm>
            <a:off x="4495800" y="3657600"/>
            <a:ext cx="457200" cy="4572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206" name="Rectangle 205"/>
          <p:cNvSpPr/>
          <p:nvPr/>
        </p:nvSpPr>
        <p:spPr>
          <a:xfrm>
            <a:off x="4953000" y="3657600"/>
            <a:ext cx="457200" cy="4572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chemeClr val="tx1"/>
                </a:solidFill>
              </a:rPr>
              <a:t>SA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207" name="Rectangle 206"/>
          <p:cNvSpPr/>
          <p:nvPr/>
        </p:nvSpPr>
        <p:spPr>
          <a:xfrm>
            <a:off x="5867400" y="3657600"/>
            <a:ext cx="457200" cy="4572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chemeClr val="tx1"/>
                </a:solidFill>
              </a:rPr>
              <a:t>LT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213" name="Rectangle 212"/>
          <p:cNvSpPr/>
          <p:nvPr/>
        </p:nvSpPr>
        <p:spPr>
          <a:xfrm>
            <a:off x="5410200" y="1828800"/>
            <a:ext cx="457200" cy="4572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chemeClr val="tx1"/>
                </a:solidFill>
              </a:rPr>
              <a:t>8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214" name="Rectangle 213"/>
          <p:cNvSpPr/>
          <p:nvPr/>
        </p:nvSpPr>
        <p:spPr>
          <a:xfrm>
            <a:off x="5867400" y="1828800"/>
            <a:ext cx="457200" cy="4572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chemeClr val="tx1"/>
                </a:solidFill>
              </a:rPr>
              <a:t>9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215" name="TextBox 214"/>
          <p:cNvSpPr txBox="1"/>
          <p:nvPr/>
        </p:nvSpPr>
        <p:spPr>
          <a:xfrm>
            <a:off x="1371600" y="1947446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Cycle</a:t>
            </a:r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02663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" grpId="0" animBg="1"/>
      <p:bldP spid="170" grpId="0" animBg="1"/>
      <p:bldP spid="171" grpId="0" animBg="1"/>
      <p:bldP spid="172" grpId="0" animBg="1"/>
      <p:bldP spid="175" grpId="0" animBg="1"/>
      <p:bldP spid="176" grpId="0" animBg="1"/>
      <p:bldP spid="177" grpId="0"/>
      <p:bldP spid="178" grpId="0"/>
      <p:bldP spid="179" grpId="0"/>
      <p:bldP spid="180" grpId="0"/>
      <p:bldP spid="181" grpId="0"/>
      <p:bldP spid="182" grpId="0"/>
      <p:bldP spid="183" grpId="0"/>
      <p:bldP spid="184" grpId="0" animBg="1"/>
      <p:bldP spid="185" grpId="0" animBg="1"/>
      <p:bldP spid="186" grpId="0" animBg="1"/>
      <p:bldP spid="187" grpId="0" animBg="1"/>
      <p:bldP spid="188" grpId="0"/>
      <p:bldP spid="189" grpId="0" animBg="1"/>
      <p:bldP spid="190" grpId="0" animBg="1"/>
      <p:bldP spid="191" grpId="0" animBg="1"/>
      <p:bldP spid="192" grpId="0" animBg="1"/>
      <p:bldP spid="193" grpId="0" animBg="1"/>
      <p:bldP spid="194" grpId="0"/>
      <p:bldP spid="195" grpId="0" animBg="1"/>
      <p:bldP spid="196" grpId="0" animBg="1"/>
      <p:bldP spid="197" grpId="0" animBg="1"/>
      <p:bldP spid="201" grpId="0"/>
      <p:bldP spid="202" grpId="0" animBg="1"/>
      <p:bldP spid="203" grpId="0" animBg="1"/>
      <p:bldP spid="204" grpId="0" animBg="1"/>
      <p:bldP spid="205" grpId="0" animBg="1"/>
      <p:bldP spid="206" grpId="0" animBg="1"/>
      <p:bldP spid="207" grpId="0" animBg="1"/>
      <p:bldP spid="213" grpId="0"/>
      <p:bldP spid="2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125" y="37238"/>
            <a:ext cx="86995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Atomic Modules and Dependencies in Router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684811"/>
            <a:ext cx="8229600" cy="1879546"/>
          </a:xfrm>
        </p:spPr>
        <p:txBody>
          <a:bodyPr>
            <a:normAutofit/>
          </a:bodyPr>
          <a:lstStyle/>
          <a:p>
            <a:r>
              <a:rPr lang="en-US" dirty="0" smtClean="0"/>
              <a:t>Dependence between output of one module and input of another</a:t>
            </a:r>
          </a:p>
          <a:p>
            <a:pPr lvl="1"/>
            <a:r>
              <a:rPr lang="en-US" dirty="0" smtClean="0"/>
              <a:t>Determine critical path through router</a:t>
            </a:r>
          </a:p>
          <a:p>
            <a:pPr lvl="1"/>
            <a:r>
              <a:rPr lang="en-US" dirty="0" smtClean="0"/>
              <a:t>Cannot bid for switch port until routing performed</a:t>
            </a:r>
          </a:p>
          <a:p>
            <a:pPr lvl="1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1" y="1182741"/>
            <a:ext cx="2415230" cy="49854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Decode + Routing</a:t>
            </a: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06559" y="1182741"/>
            <a:ext cx="2219605" cy="49854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Switch Arbitration</a:t>
            </a: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31511" y="1182741"/>
            <a:ext cx="2455289" cy="49854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Crossbar Traversal</a:t>
            </a:r>
            <a:endParaRPr lang="en-US" sz="1800" dirty="0">
              <a:solidFill>
                <a:prstClr val="white"/>
              </a:solidFill>
            </a:endParaRPr>
          </a:p>
        </p:txBody>
      </p:sp>
      <p:cxnSp>
        <p:nvCxnSpPr>
          <p:cNvPr id="11" name="Straight Arrow Connector 10"/>
          <p:cNvCxnSpPr>
            <a:stCxn id="4" idx="3"/>
            <a:endCxn id="5" idx="1"/>
          </p:cNvCxnSpPr>
          <p:nvPr/>
        </p:nvCxnSpPr>
        <p:spPr>
          <a:xfrm>
            <a:off x="2872431" y="1432015"/>
            <a:ext cx="53412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3"/>
            <a:endCxn id="6" idx="1"/>
          </p:cNvCxnSpPr>
          <p:nvPr/>
        </p:nvCxnSpPr>
        <p:spPr>
          <a:xfrm>
            <a:off x="5626164" y="1432015"/>
            <a:ext cx="60534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406559" y="1669415"/>
            <a:ext cx="2219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alibri"/>
              </a:rPr>
              <a:t>Wormhole Router</a:t>
            </a:r>
            <a:endParaRPr lang="en-US" sz="1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5291" y="2179277"/>
            <a:ext cx="1835531" cy="49854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Decode + Routing</a:t>
            </a: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415498" y="2179277"/>
            <a:ext cx="1863493" cy="49854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Switch Arbitration</a:t>
            </a: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741902" y="2179277"/>
            <a:ext cx="1942988" cy="49854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Crossbar Traversal</a:t>
            </a:r>
            <a:endParaRPr lang="en-US" sz="1800" dirty="0">
              <a:solidFill>
                <a:prstClr val="white"/>
              </a:solidFill>
            </a:endParaRPr>
          </a:p>
        </p:txBody>
      </p:sp>
      <p:cxnSp>
        <p:nvCxnSpPr>
          <p:cNvPr id="19" name="Straight Arrow Connector 18"/>
          <p:cNvCxnSpPr>
            <a:stCxn id="16" idx="3"/>
            <a:endCxn id="26" idx="1"/>
          </p:cNvCxnSpPr>
          <p:nvPr/>
        </p:nvCxnSpPr>
        <p:spPr>
          <a:xfrm>
            <a:off x="2290822" y="2428551"/>
            <a:ext cx="32461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7" idx="3"/>
            <a:endCxn id="18" idx="1"/>
          </p:cNvCxnSpPr>
          <p:nvPr/>
        </p:nvCxnSpPr>
        <p:spPr>
          <a:xfrm>
            <a:off x="6278991" y="2428551"/>
            <a:ext cx="46291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109821" y="2689691"/>
            <a:ext cx="2753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alibri"/>
              </a:rPr>
              <a:t>Virtual Channel Router</a:t>
            </a:r>
            <a:endParaRPr lang="en-US" sz="1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615434" y="2179277"/>
            <a:ext cx="1408344" cy="49854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VC </a:t>
            </a:r>
            <a:r>
              <a:rPr lang="en-US" sz="1800" dirty="0">
                <a:solidFill>
                  <a:prstClr val="white"/>
                </a:solidFill>
              </a:rPr>
              <a:t>A</a:t>
            </a:r>
            <a:r>
              <a:rPr lang="en-US" sz="1800" dirty="0" smtClean="0">
                <a:solidFill>
                  <a:prstClr val="white"/>
                </a:solidFill>
              </a:rPr>
              <a:t>llocation</a:t>
            </a:r>
            <a:endParaRPr lang="en-US" sz="1800" dirty="0">
              <a:solidFill>
                <a:prstClr val="white"/>
              </a:solidFill>
            </a:endParaRPr>
          </a:p>
        </p:txBody>
      </p:sp>
      <p:cxnSp>
        <p:nvCxnSpPr>
          <p:cNvPr id="32" name="Straight Arrow Connector 31"/>
          <p:cNvCxnSpPr>
            <a:stCxn id="26" idx="3"/>
            <a:endCxn id="17" idx="1"/>
          </p:cNvCxnSpPr>
          <p:nvPr/>
        </p:nvCxnSpPr>
        <p:spPr>
          <a:xfrm>
            <a:off x="4023778" y="2428551"/>
            <a:ext cx="39172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1551183" y="3567519"/>
            <a:ext cx="1835531" cy="49854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Decode + Routing</a:t>
            </a: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719020" y="3769309"/>
            <a:ext cx="1863493" cy="49854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Speculative Switch Arbitration</a:t>
            </a: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437134" y="3567519"/>
            <a:ext cx="1942988" cy="49854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Crossbar Traversal</a:t>
            </a:r>
            <a:endParaRPr lang="en-US" sz="1800" dirty="0">
              <a:solidFill>
                <a:prstClr val="white"/>
              </a:solidFill>
            </a:endParaRPr>
          </a:p>
        </p:txBody>
      </p:sp>
      <p:cxnSp>
        <p:nvCxnSpPr>
          <p:cNvPr id="43" name="Straight Arrow Connector 42"/>
          <p:cNvCxnSpPr>
            <a:stCxn id="40" idx="3"/>
            <a:endCxn id="46" idx="1"/>
          </p:cNvCxnSpPr>
          <p:nvPr/>
        </p:nvCxnSpPr>
        <p:spPr>
          <a:xfrm flipV="1">
            <a:off x="3386714" y="3413213"/>
            <a:ext cx="324612" cy="4035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41" idx="3"/>
            <a:endCxn id="42" idx="1"/>
          </p:cNvCxnSpPr>
          <p:nvPr/>
        </p:nvCxnSpPr>
        <p:spPr>
          <a:xfrm flipV="1">
            <a:off x="5582513" y="3816793"/>
            <a:ext cx="854621" cy="2017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2872431" y="4267853"/>
            <a:ext cx="3406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Speculative Virtual Channel Router</a:t>
            </a:r>
            <a:endParaRPr lang="en-US" sz="16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711326" y="3163939"/>
            <a:ext cx="1408344" cy="49854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VC Allocation</a:t>
            </a:r>
            <a:endParaRPr lang="en-US" sz="1800" dirty="0">
              <a:solidFill>
                <a:prstClr val="white"/>
              </a:solidFill>
            </a:endParaRPr>
          </a:p>
        </p:txBody>
      </p:sp>
      <p:cxnSp>
        <p:nvCxnSpPr>
          <p:cNvPr id="47" name="Straight Arrow Connector 46"/>
          <p:cNvCxnSpPr>
            <a:stCxn id="40" idx="3"/>
            <a:endCxn id="41" idx="1"/>
          </p:cNvCxnSpPr>
          <p:nvPr/>
        </p:nvCxnSpPr>
        <p:spPr>
          <a:xfrm>
            <a:off x="3386714" y="3816793"/>
            <a:ext cx="332306" cy="2017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46" idx="3"/>
            <a:endCxn id="42" idx="1"/>
          </p:cNvCxnSpPr>
          <p:nvPr/>
        </p:nvCxnSpPr>
        <p:spPr>
          <a:xfrm>
            <a:off x="5119670" y="3413213"/>
            <a:ext cx="1317464" cy="4035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00935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6" grpId="0" animBg="1"/>
      <p:bldP spid="17" grpId="0" animBg="1"/>
      <p:bldP spid="18" grpId="0" animBg="1"/>
      <p:bldP spid="21" grpId="0"/>
      <p:bldP spid="26" grpId="0" animBg="1"/>
      <p:bldP spid="40" grpId="0" animBg="1"/>
      <p:bldP spid="41" grpId="0" animBg="1"/>
      <p:bldP spid="42" grpId="0" animBg="1"/>
      <p:bldP spid="45" grpId="0"/>
      <p:bldP spid="4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638"/>
            <a:ext cx="8229600" cy="1143000"/>
          </a:xfrm>
        </p:spPr>
        <p:txBody>
          <a:bodyPr/>
          <a:lstStyle/>
          <a:p>
            <a:r>
              <a:rPr lang="en-US" dirty="0" smtClean="0"/>
              <a:t>Router Pipeline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4221161"/>
          </a:xfrm>
        </p:spPr>
        <p:txBody>
          <a:bodyPr>
            <a:normAutofit/>
          </a:bodyPr>
          <a:lstStyle/>
          <a:p>
            <a:r>
              <a:rPr lang="en-US" dirty="0" smtClean="0"/>
              <a:t>Baseline (no load) delay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Ideally, only pay link delay</a:t>
            </a:r>
          </a:p>
          <a:p>
            <a:endParaRPr lang="en-US" dirty="0" smtClean="0"/>
          </a:p>
          <a:p>
            <a:r>
              <a:rPr lang="en-US" dirty="0" smtClean="0"/>
              <a:t>Techniques to reduce pipeline stages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2957537"/>
              </p:ext>
            </p:extLst>
          </p:nvPr>
        </p:nvGraphicFramePr>
        <p:xfrm>
          <a:off x="1477963" y="1752600"/>
          <a:ext cx="6035675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Equation" r:id="rId3" imgW="2514600" imgH="203200" progId="Equation.3">
                  <p:embed/>
                </p:oleObj>
              </mc:Choice>
              <mc:Fallback>
                <p:oleObj name="Equation" r:id="rId3" imgW="25146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7963" y="1752600"/>
                        <a:ext cx="6035675" cy="487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298262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ERC">
      <a:dk1>
        <a:sysClr val="windowText" lastClr="000000"/>
      </a:dk1>
      <a:lt1>
        <a:sysClr val="window" lastClr="FFFFFF"/>
      </a:lt1>
      <a:dk2>
        <a:srgbClr val="003E7E"/>
      </a:dk2>
      <a:lt2>
        <a:srgbClr val="EEECE1"/>
      </a:lt2>
      <a:accent1>
        <a:srgbClr val="4F81BD"/>
      </a:accent1>
      <a:accent2>
        <a:srgbClr val="6C0E0E"/>
      </a:accent2>
      <a:accent3>
        <a:srgbClr val="6EB43F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Comic Sans MS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75047</TotalTime>
  <Words>1763</Words>
  <Application>Microsoft Macintosh PowerPoint</Application>
  <PresentationFormat>On-screen Show (4:3)</PresentationFormat>
  <Paragraphs>530</Paragraphs>
  <Slides>43</Slides>
  <Notes>4</Notes>
  <HiddenSlides>15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5" baseType="lpstr">
      <vt:lpstr>Default Design</vt:lpstr>
      <vt:lpstr>Equation</vt:lpstr>
      <vt:lpstr>PowerPoint Presentation</vt:lpstr>
      <vt:lpstr>Overview</vt:lpstr>
      <vt:lpstr>Router Microarchitecture Overview</vt:lpstr>
      <vt:lpstr>Virtual Channel Router</vt:lpstr>
      <vt:lpstr>Router Components</vt:lpstr>
      <vt:lpstr>Baseline Router Pipeline</vt:lpstr>
      <vt:lpstr>Baseline Router Pipeline (2)</vt:lpstr>
      <vt:lpstr>Atomic Modules and Dependencies in Router</vt:lpstr>
      <vt:lpstr>Router Pipeline Performance</vt:lpstr>
      <vt:lpstr>Pipeline Optimizations: Lookahead Routing</vt:lpstr>
      <vt:lpstr>Pipeline Optimizations: Speculation</vt:lpstr>
      <vt:lpstr>Pipeline Optimizations: Bypassing</vt:lpstr>
      <vt:lpstr>Pipeline Bypassing</vt:lpstr>
      <vt:lpstr>Speculation</vt:lpstr>
      <vt:lpstr>Buffer Organization</vt:lpstr>
      <vt:lpstr>Buffer Organization</vt:lpstr>
      <vt:lpstr>Buffer Organization</vt:lpstr>
      <vt:lpstr>Switch Organization</vt:lpstr>
      <vt:lpstr>Switch Organization: Crosspoint</vt:lpstr>
      <vt:lpstr>Crossbar speedup</vt:lpstr>
      <vt:lpstr>Arbiters and Allocators</vt:lpstr>
      <vt:lpstr>Arbiters and Allocators</vt:lpstr>
      <vt:lpstr>Arbiters and Allocators (2)</vt:lpstr>
      <vt:lpstr>Round Robin Arbiter</vt:lpstr>
      <vt:lpstr>Round Robin (2)</vt:lpstr>
      <vt:lpstr>Wavefront Allocator</vt:lpstr>
      <vt:lpstr>Wavefront Allocator Example</vt:lpstr>
      <vt:lpstr>Wavefront Allocator Example</vt:lpstr>
      <vt:lpstr>Separable Allocator</vt:lpstr>
      <vt:lpstr>Separable Allocator</vt:lpstr>
      <vt:lpstr>Separable Allocator Example</vt:lpstr>
      <vt:lpstr>Virtual Channel Allocator Organization</vt:lpstr>
      <vt:lpstr>Adaptive Routing &amp; Allocator Design</vt:lpstr>
      <vt:lpstr>Speculative VC Router</vt:lpstr>
      <vt:lpstr>On-Chip Network Summary</vt:lpstr>
      <vt:lpstr>Interconnection Network Summary</vt:lpstr>
      <vt:lpstr>Towards the Ideal Interconnect</vt:lpstr>
      <vt:lpstr>State of the Art</vt:lpstr>
      <vt:lpstr>Latency Throughput Gap</vt:lpstr>
      <vt:lpstr>Towards the Ideal Interconnect</vt:lpstr>
      <vt:lpstr>State of the Art</vt:lpstr>
      <vt:lpstr>Energy Gap</vt:lpstr>
      <vt:lpstr>Key Research Challenges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18-741 Lecture 1 A Gentle Introduction Instructor: James C. Hoe         Slides developed in part by Profs. Falsafi, Hill, Smith, Sohi, and Vijaykumar of  Carnegie Mellon University, Purdue University, and University of Wisconsin</dc:title>
  <dc:creator>satish</dc:creator>
  <cp:lastModifiedBy>MARK D HILL</cp:lastModifiedBy>
  <cp:revision>1048</cp:revision>
  <cp:lastPrinted>2011-03-14T09:52:06Z</cp:lastPrinted>
  <dcterms:created xsi:type="dcterms:W3CDTF">1998-05-31T23:29:00Z</dcterms:created>
  <dcterms:modified xsi:type="dcterms:W3CDTF">2019-04-05T01:31:53Z</dcterms:modified>
</cp:coreProperties>
</file>