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  <p:sldMasterId id="2147483673" r:id="rId2"/>
  </p:sldMasterIdLst>
  <p:notesMasterIdLst>
    <p:notesMasterId r:id="rId39"/>
  </p:notesMasterIdLst>
  <p:handoutMasterIdLst>
    <p:handoutMasterId r:id="rId40"/>
  </p:handoutMasterIdLst>
  <p:sldIdLst>
    <p:sldId id="866" r:id="rId3"/>
    <p:sldId id="949" r:id="rId4"/>
    <p:sldId id="935" r:id="rId5"/>
    <p:sldId id="961" r:id="rId6"/>
    <p:sldId id="962" r:id="rId7"/>
    <p:sldId id="937" r:id="rId8"/>
    <p:sldId id="934" r:id="rId9"/>
    <p:sldId id="950" r:id="rId10"/>
    <p:sldId id="939" r:id="rId11"/>
    <p:sldId id="942" r:id="rId12"/>
    <p:sldId id="927" r:id="rId13"/>
    <p:sldId id="943" r:id="rId14"/>
    <p:sldId id="951" r:id="rId15"/>
    <p:sldId id="930" r:id="rId16"/>
    <p:sldId id="931" r:id="rId17"/>
    <p:sldId id="932" r:id="rId18"/>
    <p:sldId id="938" r:id="rId19"/>
    <p:sldId id="917" r:id="rId20"/>
    <p:sldId id="924" r:id="rId21"/>
    <p:sldId id="919" r:id="rId22"/>
    <p:sldId id="923" r:id="rId23"/>
    <p:sldId id="925" r:id="rId24"/>
    <p:sldId id="926" r:id="rId25"/>
    <p:sldId id="928" r:id="rId26"/>
    <p:sldId id="933" r:id="rId27"/>
    <p:sldId id="921" r:id="rId28"/>
    <p:sldId id="922" r:id="rId29"/>
    <p:sldId id="948" r:id="rId30"/>
    <p:sldId id="929" r:id="rId31"/>
    <p:sldId id="953" r:id="rId32"/>
    <p:sldId id="955" r:id="rId33"/>
    <p:sldId id="954" r:id="rId34"/>
    <p:sldId id="956" r:id="rId35"/>
    <p:sldId id="958" r:id="rId36"/>
    <p:sldId id="959" r:id="rId37"/>
    <p:sldId id="960" r:id="rId38"/>
  </p:sldIdLst>
  <p:sldSz cx="9144000" cy="6858000" type="screen4x3"/>
  <p:notesSz cx="6997700" cy="9271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72">
          <p15:clr>
            <a:srgbClr val="A4A3A4"/>
          </p15:clr>
        </p15:guide>
        <p15:guide id="2" pos="147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0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B3D7"/>
    <a:srgbClr val="FFFF33"/>
    <a:srgbClr val="D3FF44"/>
    <a:srgbClr val="85C8CD"/>
    <a:srgbClr val="FF7171"/>
    <a:srgbClr val="CEDE00"/>
    <a:srgbClr val="8B9600"/>
    <a:srgbClr val="EEFF0D"/>
    <a:srgbClr val="FF0909"/>
    <a:srgbClr val="FAC0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21" autoAdjust="0"/>
    <p:restoredTop sz="89661" autoAdjust="0"/>
  </p:normalViewPr>
  <p:slideViewPr>
    <p:cSldViewPr>
      <p:cViewPr varScale="1">
        <p:scale>
          <a:sx n="98" d="100"/>
          <a:sy n="98" d="100"/>
        </p:scale>
        <p:origin x="-1744" y="-120"/>
      </p:cViewPr>
      <p:guideLst>
        <p:guide orient="horz" pos="2872"/>
        <p:guide pos="1474"/>
      </p:guideLst>
    </p:cSldViewPr>
  </p:slideViewPr>
  <p:outlineViewPr>
    <p:cViewPr>
      <p:scale>
        <a:sx n="33" d="100"/>
        <a:sy n="33" d="100"/>
      </p:scale>
      <p:origin x="0" y="2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1722" y="-96"/>
      </p:cViewPr>
      <p:guideLst>
        <p:guide orient="horz" pos="2920"/>
        <p:guide pos="220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notesMaster" Target="notesMasters/notesMaster1.xml"/><Relationship Id="rId40" Type="http://schemas.openxmlformats.org/officeDocument/2006/relationships/handoutMaster" Target="handoutMasters/handoutMaster1.xml"/><Relationship Id="rId41" Type="http://schemas.openxmlformats.org/officeDocument/2006/relationships/printerSettings" Target="printerSettings/printerSettings1.bin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6" tIns="46472" rIns="92946" bIns="46472" numCol="1" anchor="t" anchorCtr="0" compatLnSpc="1">
            <a:prstTxWarp prst="textNoShape">
              <a:avLst/>
            </a:prstTxWarp>
          </a:bodyPr>
          <a:lstStyle>
            <a:lvl1pPr algn="l" defTabSz="930275">
              <a:defRPr sz="1200" b="0"/>
            </a:lvl1pPr>
          </a:lstStyle>
          <a:p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6" tIns="46472" rIns="92946" bIns="46472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b="0"/>
            </a:lvl1pPr>
          </a:lstStyle>
          <a:p>
            <a:endParaRPr lang="en-US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7450"/>
            <a:ext cx="3032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6" tIns="46472" rIns="92946" bIns="46472" numCol="1" anchor="b" anchorCtr="0" compatLnSpc="1">
            <a:prstTxWarp prst="textNoShape">
              <a:avLst/>
            </a:prstTxWarp>
          </a:bodyPr>
          <a:lstStyle>
            <a:lvl1pPr algn="l" defTabSz="930275">
              <a:defRPr sz="1200" b="0"/>
            </a:lvl1pPr>
          </a:lstStyle>
          <a:p>
            <a:endParaRPr lang="en-US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07450"/>
            <a:ext cx="3032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6" tIns="46472" rIns="92946" bIns="46472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b="0"/>
            </a:lvl1pPr>
          </a:lstStyle>
          <a:p>
            <a:fld id="{81DC7CEB-7569-4CCB-B2EE-BD2E923B94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89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6" tIns="46472" rIns="92946" bIns="46472" numCol="1" anchor="t" anchorCtr="0" compatLnSpc="1">
            <a:prstTxWarp prst="textNoShape">
              <a:avLst/>
            </a:prstTxWarp>
          </a:bodyPr>
          <a:lstStyle>
            <a:lvl1pPr algn="l" defTabSz="930275">
              <a:defRPr sz="1200" b="0"/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6" tIns="46472" rIns="92946" bIns="46472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b="0"/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03725"/>
            <a:ext cx="5597525" cy="417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6" tIns="46472" rIns="92946" bIns="464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7450"/>
            <a:ext cx="3032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6" tIns="46472" rIns="92946" bIns="46472" numCol="1" anchor="b" anchorCtr="0" compatLnSpc="1">
            <a:prstTxWarp prst="textNoShape">
              <a:avLst/>
            </a:prstTxWarp>
          </a:bodyPr>
          <a:lstStyle>
            <a:lvl1pPr algn="l" defTabSz="930275">
              <a:defRPr sz="1200" b="0"/>
            </a:lvl1pPr>
          </a:lstStyle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07450"/>
            <a:ext cx="3032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6" tIns="46472" rIns="92946" bIns="46472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b="0"/>
            </a:lvl1pPr>
          </a:lstStyle>
          <a:p>
            <a:fld id="{A438E03B-A831-4514-B351-E82D709C7B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7973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8E03B-A831-4514-B351-E82D709C7B4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437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8E03B-A831-4514-B351-E82D709C7B4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403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8E03B-A831-4514-B351-E82D709C7B4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39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Animate failure and recovery observer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8E03B-A831-4514-B351-E82D709C7B4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085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8E03B-A831-4514-B351-E82D709C7B40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391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Animate failure and recovery observer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8E03B-A831-4514-B351-E82D709C7B40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08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534400" y="6553200"/>
            <a:ext cx="609600" cy="304800"/>
          </a:xfrm>
          <a:prstGeom prst="rect">
            <a:avLst/>
          </a:prstGeom>
        </p:spPr>
        <p:txBody>
          <a:bodyPr/>
          <a:lstStyle>
            <a:lvl1pPr>
              <a:defRPr sz="1600" b="0">
                <a:latin typeface="Calibri" pitchFamily="34" charset="0"/>
              </a:defRPr>
            </a:lvl1pPr>
          </a:lstStyle>
          <a:p>
            <a:fld id="{24EAD923-3004-4A31-84C7-9B440B7855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/>
          <a:lstStyle>
            <a:lvl1pPr>
              <a:defRPr sz="1600" b="0">
                <a:latin typeface="Calibri" pitchFamily="34" charset="0"/>
              </a:defRPr>
            </a:lvl1pPr>
          </a:lstStyle>
          <a:p>
            <a:fld id="{24EAD923-3004-4A31-84C7-9B440B7855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/>
          <a:lstStyle>
            <a:lvl1pPr>
              <a:defRPr sz="1600" b="0">
                <a:latin typeface="Calibri" pitchFamily="34" charset="0"/>
              </a:defRPr>
            </a:lvl1pPr>
          </a:lstStyle>
          <a:p>
            <a:fld id="{24EAD923-3004-4A31-84C7-9B440B7855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/>
          <a:lstStyle>
            <a:lvl1pPr>
              <a:defRPr sz="1600" b="0">
                <a:latin typeface="Calibri" pitchFamily="34" charset="0"/>
              </a:defRPr>
            </a:lvl1pPr>
          </a:lstStyle>
          <a:p>
            <a:r>
              <a:rPr lang="en-US" dirty="0" smtClean="0"/>
              <a:t>1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/>
          <a:lstStyle>
            <a:lvl1pPr>
              <a:defRPr sz="1600" b="0">
                <a:latin typeface="Calibri" pitchFamily="34" charset="0"/>
              </a:defRPr>
            </a:lvl1pPr>
          </a:lstStyle>
          <a:p>
            <a:fld id="{24EAD923-3004-4A31-84C7-9B440B7855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/>
          <a:lstStyle>
            <a:lvl1pPr>
              <a:defRPr sz="1600" b="0">
                <a:latin typeface="Calibri" pitchFamily="34" charset="0"/>
              </a:defRPr>
            </a:lvl1pPr>
          </a:lstStyle>
          <a:p>
            <a:fld id="{24EAD923-3004-4A31-84C7-9B440B7855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096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en-US" sz="360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906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/>
          <a:lstStyle>
            <a:lvl1pPr>
              <a:defRPr sz="1600" b="0">
                <a:latin typeface="Calibri" pitchFamily="34" charset="0"/>
              </a:defRPr>
            </a:lvl1pPr>
          </a:lstStyle>
          <a:p>
            <a:fld id="{24EAD923-3004-4A31-84C7-9B440B7855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/>
          <a:lstStyle>
            <a:lvl1pPr>
              <a:defRPr sz="1600" b="0">
                <a:latin typeface="Calibri" pitchFamily="34" charset="0"/>
              </a:defRPr>
            </a:lvl1pPr>
          </a:lstStyle>
          <a:p>
            <a:fld id="{24EAD923-3004-4A31-84C7-9B440B7855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/>
          <a:lstStyle>
            <a:lvl1pPr>
              <a:defRPr sz="1600" b="0">
                <a:latin typeface="Calibri" pitchFamily="34" charset="0"/>
              </a:defRPr>
            </a:lvl1pPr>
          </a:lstStyle>
          <a:p>
            <a:fld id="{24EAD923-3004-4A31-84C7-9B440B7855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/>
          <a:lstStyle>
            <a:lvl1pPr>
              <a:defRPr sz="1600" b="0">
                <a:latin typeface="Calibri" pitchFamily="34" charset="0"/>
              </a:defRPr>
            </a:lvl1pPr>
          </a:lstStyle>
          <a:p>
            <a:fld id="{24EAD923-3004-4A31-84C7-9B440B7855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/>
          <a:lstStyle>
            <a:lvl1pPr>
              <a:defRPr sz="1600" b="0">
                <a:latin typeface="Calibri" pitchFamily="34" charset="0"/>
              </a:defRPr>
            </a:lvl1pPr>
          </a:lstStyle>
          <a:p>
            <a:fld id="{24EAD923-3004-4A31-84C7-9B440B7855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/>
          <a:lstStyle>
            <a:lvl1pPr>
              <a:defRPr sz="1600" b="0">
                <a:latin typeface="Calibri" pitchFamily="34" charset="0"/>
              </a:defRPr>
            </a:lvl1pPr>
          </a:lstStyle>
          <a:p>
            <a:fld id="{24EAD923-3004-4A31-84C7-9B440B7855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/>
          <a:lstStyle>
            <a:lvl1pPr>
              <a:defRPr sz="1600" b="0">
                <a:latin typeface="Calibri" pitchFamily="34" charset="0"/>
              </a:defRPr>
            </a:lvl1pPr>
          </a:lstStyle>
          <a:p>
            <a:fld id="{24EAD923-3004-4A31-84C7-9B440B7855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/>
          <a:lstStyle>
            <a:lvl1pPr>
              <a:defRPr sz="1600" b="0">
                <a:latin typeface="Calibri" pitchFamily="34" charset="0"/>
              </a:defRPr>
            </a:lvl1pPr>
          </a:lstStyle>
          <a:p>
            <a:fld id="{24EAD923-3004-4A31-84C7-9B440B7855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/>
          <a:lstStyle>
            <a:lvl1pPr>
              <a:defRPr sz="1600" b="0">
                <a:latin typeface="Calibri" pitchFamily="34" charset="0"/>
              </a:defRPr>
            </a:lvl1pPr>
          </a:lstStyle>
          <a:p>
            <a:fld id="{24EAD923-3004-4A31-84C7-9B440B7855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096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en-US" sz="360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906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/>
          <a:lstStyle>
            <a:lvl1pPr>
              <a:defRPr sz="1600" b="0">
                <a:latin typeface="Calibri" pitchFamily="34" charset="0"/>
              </a:defRPr>
            </a:lvl1pPr>
          </a:lstStyle>
          <a:p>
            <a:fld id="{24EAD923-3004-4A31-84C7-9B440B7855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/>
          <a:lstStyle>
            <a:lvl1pPr>
              <a:defRPr sz="1600" b="0">
                <a:latin typeface="Calibri" pitchFamily="34" charset="0"/>
              </a:defRPr>
            </a:lvl1pPr>
          </a:lstStyle>
          <a:p>
            <a:fld id="{24EAD923-3004-4A31-84C7-9B440B7855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/>
          <a:lstStyle>
            <a:lvl1pPr>
              <a:defRPr sz="1600" b="0">
                <a:latin typeface="Calibri" pitchFamily="34" charset="0"/>
              </a:defRPr>
            </a:lvl1pPr>
          </a:lstStyle>
          <a:p>
            <a:fld id="{24EAD923-3004-4A31-84C7-9B440B7855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/>
          <a:lstStyle>
            <a:lvl1pPr>
              <a:defRPr sz="1600" b="0">
                <a:latin typeface="Calibri" pitchFamily="34" charset="0"/>
              </a:defRPr>
            </a:lvl1pPr>
          </a:lstStyle>
          <a:p>
            <a:fld id="{24EAD923-3004-4A31-84C7-9B440B7855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/>
          <a:lstStyle>
            <a:lvl1pPr>
              <a:defRPr sz="1600" b="0">
                <a:latin typeface="Calibri" pitchFamily="34" charset="0"/>
              </a:defRPr>
            </a:lvl1pPr>
          </a:lstStyle>
          <a:p>
            <a:fld id="{24EAD923-3004-4A31-84C7-9B440B7855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/>
          <a:lstStyle>
            <a:lvl1pPr>
              <a:defRPr sz="1600" b="0">
                <a:latin typeface="Calibri" pitchFamily="34" charset="0"/>
              </a:defRPr>
            </a:lvl1pPr>
          </a:lstStyle>
          <a:p>
            <a:fld id="{24EAD923-3004-4A31-84C7-9B440B7855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4" Type="http://schemas.openxmlformats.org/officeDocument/2006/relationships/image" Target="../media/image2.gif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coe banner 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200" y="152400"/>
            <a:ext cx="9067800" cy="439738"/>
          </a:xfrm>
          <a:prstGeom prst="rect">
            <a:avLst/>
          </a:prstGeom>
          <a:noFill/>
        </p:spPr>
      </p:pic>
      <p:sp>
        <p:nvSpPr>
          <p:cNvPr id="3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63538"/>
            <a:ext cx="8229600" cy="80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lang="en-US" sz="3600" b="1" dirty="0" smtClean="0">
          <a:solidFill>
            <a:srgbClr val="000066"/>
          </a:solidFill>
          <a:latin typeface="Calibri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coe banner 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200" y="152400"/>
            <a:ext cx="9067800" cy="439738"/>
          </a:xfrm>
          <a:prstGeom prst="rect">
            <a:avLst/>
          </a:prstGeom>
          <a:noFill/>
        </p:spPr>
      </p:pic>
      <p:sp>
        <p:nvSpPr>
          <p:cNvPr id="3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63538"/>
            <a:ext cx="8229600" cy="80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0" y="6643688"/>
            <a:ext cx="1180131" cy="21544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800" dirty="0"/>
              <a:t>© </a:t>
            </a:r>
            <a:r>
              <a:rPr lang="en-US" sz="800" dirty="0" smtClean="0"/>
              <a:t>2009 Steven </a:t>
            </a:r>
            <a:r>
              <a:rPr lang="en-US" sz="800" dirty="0" err="1" smtClean="0"/>
              <a:t>Pelley</a:t>
            </a:r>
            <a:endParaRPr lang="en-US" sz="800" dirty="0"/>
          </a:p>
        </p:txBody>
      </p:sp>
      <p:pic>
        <p:nvPicPr>
          <p:cNvPr id="5" name="Picture 4" descr="http://weblog.infoworld.com/smbit/archives/images/logo_apc.gif"/>
          <p:cNvPicPr>
            <a:picLocks noChangeAspect="1" noChangeArrowheads="1"/>
          </p:cNvPicPr>
          <p:nvPr userDrawn="1"/>
        </p:nvPicPr>
        <p:blipFill>
          <a:blip r:embed="rId14" cstate="print"/>
          <a:srcRect t="33333" b="33333"/>
          <a:stretch>
            <a:fillRect/>
          </a:stretch>
        </p:blipFill>
        <p:spPr bwMode="auto">
          <a:xfrm>
            <a:off x="8229600" y="228600"/>
            <a:ext cx="914400" cy="3048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lang="en-US" sz="3600" b="1" dirty="0" smtClean="0">
          <a:solidFill>
            <a:srgbClr val="000066"/>
          </a:solidFill>
          <a:latin typeface="Calibri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3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3" Type="http://schemas.openxmlformats.org/officeDocument/2006/relationships/image" Target="../media/image9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6.png"/><Relationship Id="rId5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0" y="1340769"/>
            <a:ext cx="9144000" cy="1512168"/>
          </a:xfrm>
        </p:spPr>
        <p:txBody>
          <a:bodyPr/>
          <a:lstStyle/>
          <a:p>
            <a:pPr algn="l"/>
            <a:r>
              <a:rPr lang="en-US" sz="4400" dirty="0" smtClean="0"/>
              <a:t>Persistency Programming 101</a:t>
            </a:r>
            <a:br>
              <a:rPr lang="en-US" sz="4400" dirty="0" smtClean="0"/>
            </a:br>
            <a:r>
              <a:rPr lang="en-US" sz="4400" dirty="0" smtClean="0"/>
              <a:t>		   </a:t>
            </a:r>
            <a:r>
              <a:rPr lang="en-US" i="1" dirty="0" smtClean="0"/>
              <a:t>Understanding memory persistency</a:t>
            </a:r>
            <a:endParaRPr lang="en-US" i="1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31540" y="3032956"/>
            <a:ext cx="8324964" cy="1752600"/>
          </a:xfrm>
        </p:spPr>
        <p:txBody>
          <a:bodyPr/>
          <a:lstStyle/>
          <a:p>
            <a:endParaRPr lang="en-US" sz="2800" b="1" dirty="0" smtClean="0">
              <a:solidFill>
                <a:srgbClr val="C00000"/>
              </a:solidFill>
            </a:endParaRPr>
          </a:p>
          <a:p>
            <a:r>
              <a:rPr lang="en-US" sz="2800" b="1" dirty="0" smtClean="0">
                <a:solidFill>
                  <a:srgbClr val="C00000"/>
                </a:solidFill>
              </a:rPr>
              <a:t>Aasheesh Kolli*    </a:t>
            </a:r>
            <a:r>
              <a:rPr lang="en-US" sz="2800" b="1" dirty="0" smtClean="0"/>
              <a:t>Steven </a:t>
            </a:r>
            <a:r>
              <a:rPr lang="en-US" sz="2800" b="1" dirty="0" err="1" smtClean="0"/>
              <a:t>Pelley</a:t>
            </a:r>
            <a:r>
              <a:rPr lang="en-US" sz="2800" b="1" baseline="30000" dirty="0" smtClean="0">
                <a:solidFill>
                  <a:srgbClr val="000000"/>
                </a:solidFill>
                <a:latin typeface="Calibri"/>
              </a:rPr>
              <a:t>†</a:t>
            </a:r>
            <a:r>
              <a:rPr lang="en-US" sz="2800" b="1" dirty="0"/>
              <a:t> </a:t>
            </a:r>
            <a:r>
              <a:rPr lang="en-US" sz="2800" b="1" dirty="0" smtClean="0"/>
              <a:t>   Ali </a:t>
            </a:r>
            <a:r>
              <a:rPr lang="en-US" sz="2800" b="1" dirty="0" err="1" smtClean="0"/>
              <a:t>Saidi</a:t>
            </a:r>
            <a:r>
              <a:rPr lang="en-US" sz="2800" b="1" dirty="0" smtClean="0"/>
              <a:t>^</a:t>
            </a:r>
          </a:p>
          <a:p>
            <a:r>
              <a:rPr lang="en-US" sz="2800" b="1" dirty="0" smtClean="0"/>
              <a:t>Peter M. Chen*    Thomas F. </a:t>
            </a:r>
            <a:r>
              <a:rPr lang="en-US" sz="2800" b="1" dirty="0" err="1" smtClean="0"/>
              <a:t>Wenisch</a:t>
            </a:r>
            <a:r>
              <a:rPr lang="en-US" sz="2800" b="1" dirty="0" smtClean="0"/>
              <a:t>*</a:t>
            </a:r>
          </a:p>
          <a:p>
            <a:endParaRPr lang="en-US" sz="2400" b="1" dirty="0"/>
          </a:p>
          <a:p>
            <a:r>
              <a:rPr lang="en-US" sz="2800" b="1" dirty="0" smtClean="0"/>
              <a:t>* University of Michigan</a:t>
            </a:r>
          </a:p>
          <a:p>
            <a:r>
              <a:rPr lang="en-US" sz="2800" b="1" baseline="30000" dirty="0" smtClean="0">
                <a:solidFill>
                  <a:srgbClr val="000000"/>
                </a:solidFill>
                <a:latin typeface="Calibri"/>
              </a:rPr>
              <a:t>†</a:t>
            </a:r>
            <a:r>
              <a:rPr lang="en-US" sz="2800" b="1" dirty="0" smtClean="0"/>
              <a:t> Snowflake Computing</a:t>
            </a:r>
          </a:p>
          <a:p>
            <a:r>
              <a:rPr lang="en-US" sz="2800" b="1" dirty="0" smtClean="0"/>
              <a:t>^ ARM</a:t>
            </a:r>
            <a:endParaRPr lang="en-US" sz="2800" b="1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baseline="0" dirty="0" smtClean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</p:spPr>
        <p:txBody>
          <a:bodyPr/>
          <a:lstStyle/>
          <a:p>
            <a:fld id="{24EAD923-3004-4A31-84C7-9B440B78558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9" name="Picture 8" descr="arm_logo_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706" y="260648"/>
            <a:ext cx="1964312" cy="5400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Strict persistency with RMO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/>
              <a:t>Barriers for </a:t>
            </a:r>
            <a:r>
              <a:rPr lang="en-US" dirty="0" smtClean="0">
                <a:solidFill>
                  <a:srgbClr val="FF0000"/>
                </a:solidFill>
              </a:rPr>
              <a:t>synchronization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660066"/>
                </a:solidFill>
              </a:rPr>
              <a:t>recovery</a:t>
            </a:r>
            <a:endParaRPr lang="en-US" dirty="0" smtClean="0">
              <a:solidFill>
                <a:srgbClr val="660066"/>
              </a:solidFill>
            </a:endParaRPr>
          </a:p>
          <a:p>
            <a:r>
              <a:rPr lang="en-US" dirty="0" smtClean="0"/>
              <a:t>Annotation </a:t>
            </a:r>
            <a:r>
              <a:rPr lang="en-US" dirty="0"/>
              <a:t>burden on the </a:t>
            </a:r>
            <a:r>
              <a:rPr lang="en-US" dirty="0" smtClean="0"/>
              <a:t>programmer</a:t>
            </a:r>
          </a:p>
          <a:p>
            <a:r>
              <a:rPr lang="en-US" dirty="0" smtClean="0"/>
              <a:t>Affects volatile </a:t>
            </a:r>
            <a:r>
              <a:rPr lang="en-US" dirty="0" err="1" smtClean="0"/>
              <a:t>perf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1007604" y="1196752"/>
            <a:ext cx="3672408" cy="2331108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Tx/>
              <a:buAutoNum type="arabicPeriod"/>
            </a:pPr>
            <a:r>
              <a:rPr lang="en-US" sz="2400" b="0" dirty="0" smtClean="0"/>
              <a:t>lock (volatile </a:t>
            </a:r>
            <a:r>
              <a:rPr lang="en-US" sz="2400" b="0" dirty="0" err="1" smtClean="0"/>
              <a:t>mutex</a:t>
            </a:r>
            <a:r>
              <a:rPr lang="en-US" sz="2400" b="0" dirty="0" smtClean="0"/>
              <a:t>)</a:t>
            </a:r>
          </a:p>
          <a:p>
            <a:pPr marL="457200" indent="-457200">
              <a:buFontTx/>
              <a:buAutoNum type="arabicPeriod"/>
            </a:pPr>
            <a:r>
              <a:rPr lang="en-US" sz="2400" b="0" dirty="0">
                <a:solidFill>
                  <a:srgbClr val="FF0000"/>
                </a:solidFill>
              </a:rPr>
              <a:t>b</a:t>
            </a:r>
            <a:r>
              <a:rPr lang="en-US" sz="2400" b="0" dirty="0" smtClean="0">
                <a:solidFill>
                  <a:srgbClr val="FF0000"/>
                </a:solidFill>
              </a:rPr>
              <a:t>arrier</a:t>
            </a:r>
          </a:p>
          <a:p>
            <a:pPr marL="457200" indent="-457200">
              <a:buFontTx/>
              <a:buAutoNum type="arabicPeriod"/>
            </a:pPr>
            <a:r>
              <a:rPr lang="en-US" sz="2400" b="0" dirty="0"/>
              <a:t>p</a:t>
            </a:r>
            <a:r>
              <a:rPr lang="en-US" sz="2400" b="0" dirty="0" smtClean="0"/>
              <a:t>ersist </a:t>
            </a:r>
            <a:r>
              <a:rPr lang="en-US" sz="2400" b="0" dirty="0" err="1" smtClean="0"/>
              <a:t>Qe.data</a:t>
            </a:r>
            <a:r>
              <a:rPr lang="en-US" sz="2400" b="0" dirty="0" smtClean="0"/>
              <a:t>[0</a:t>
            </a:r>
            <a:r>
              <a:rPr lang="en-US" sz="2400" b="0" dirty="0" smtClean="0"/>
              <a:t>] = x</a:t>
            </a:r>
            <a:endParaRPr lang="en-US" sz="2400" b="0" dirty="0" smtClean="0"/>
          </a:p>
          <a:p>
            <a:pPr marL="457200" indent="-457200">
              <a:buFontTx/>
              <a:buAutoNum type="arabicPeriod"/>
            </a:pPr>
            <a:r>
              <a:rPr lang="en-US" sz="2400" b="0" dirty="0"/>
              <a:t>p</a:t>
            </a:r>
            <a:r>
              <a:rPr lang="en-US" sz="2400" b="0" dirty="0" smtClean="0"/>
              <a:t>ersist </a:t>
            </a:r>
            <a:r>
              <a:rPr lang="en-US" sz="2400" b="0" dirty="0" err="1" smtClean="0"/>
              <a:t>Qe.data</a:t>
            </a:r>
            <a:r>
              <a:rPr lang="en-US" sz="2400" b="0" dirty="0" smtClean="0"/>
              <a:t>[1</a:t>
            </a:r>
            <a:r>
              <a:rPr lang="en-US" sz="2400" b="0" dirty="0" smtClean="0"/>
              <a:t>] = y</a:t>
            </a:r>
            <a:endParaRPr lang="en-US" sz="2400" b="0" dirty="0" smtClean="0"/>
          </a:p>
          <a:p>
            <a:pPr marL="457200" indent="-457200">
              <a:buFontTx/>
              <a:buAutoNum type="arabicPeriod"/>
            </a:pPr>
            <a:r>
              <a:rPr lang="en-US" sz="2400" b="0" dirty="0">
                <a:solidFill>
                  <a:srgbClr val="660066"/>
                </a:solidFill>
              </a:rPr>
              <a:t>b</a:t>
            </a:r>
            <a:r>
              <a:rPr lang="en-US" sz="2400" b="0" dirty="0" smtClean="0">
                <a:solidFill>
                  <a:srgbClr val="660066"/>
                </a:solidFill>
              </a:rPr>
              <a:t>arrier</a:t>
            </a:r>
          </a:p>
          <a:p>
            <a:pPr marL="457200" indent="-457200">
              <a:buFontTx/>
              <a:buAutoNum type="arabicPeriod"/>
            </a:pPr>
            <a:r>
              <a:rPr lang="en-US" sz="2400" b="0" dirty="0"/>
              <a:t>p</a:t>
            </a:r>
            <a:r>
              <a:rPr lang="en-US" sz="2400" b="0" dirty="0" smtClean="0"/>
              <a:t>ersist </a:t>
            </a:r>
            <a:r>
              <a:rPr lang="en-US" sz="2400" b="0" dirty="0" err="1" smtClean="0"/>
              <a:t>Qe.valid</a:t>
            </a:r>
            <a:r>
              <a:rPr lang="en-US" sz="2400" b="0" dirty="0" smtClean="0"/>
              <a:t> = true</a:t>
            </a:r>
            <a:endParaRPr lang="en-US" sz="2400" b="0" dirty="0" smtClean="0"/>
          </a:p>
          <a:p>
            <a:pPr marL="457200" indent="-457200">
              <a:buFontTx/>
              <a:buAutoNum type="arabicPeriod"/>
            </a:pPr>
            <a:r>
              <a:rPr lang="en-US" sz="2400" b="0" dirty="0">
                <a:solidFill>
                  <a:srgbClr val="FF0000"/>
                </a:solidFill>
              </a:rPr>
              <a:t>b</a:t>
            </a:r>
            <a:r>
              <a:rPr lang="en-US" sz="2400" b="0" dirty="0" smtClean="0">
                <a:solidFill>
                  <a:srgbClr val="FF0000"/>
                </a:solidFill>
              </a:rPr>
              <a:t>arrier</a:t>
            </a:r>
          </a:p>
          <a:p>
            <a:pPr marL="457200" indent="-457200">
              <a:buFontTx/>
              <a:buAutoNum type="arabicPeriod"/>
            </a:pPr>
            <a:r>
              <a:rPr lang="en-US" sz="2400" b="0" dirty="0" smtClean="0"/>
              <a:t>unlock </a:t>
            </a:r>
          </a:p>
          <a:p>
            <a:pPr marL="0" indent="0">
              <a:buFontTx/>
              <a:buNone/>
            </a:pPr>
            <a:endParaRPr lang="en-US" dirty="0" smtClean="0"/>
          </a:p>
          <a:p>
            <a:pPr marL="0" indent="0">
              <a:buFontTx/>
              <a:buNone/>
            </a:pPr>
            <a:endParaRPr lang="en-US" dirty="0" smtClean="0"/>
          </a:p>
          <a:p>
            <a:pPr marL="0" indent="0">
              <a:buFontTx/>
              <a:buNone/>
            </a:pPr>
            <a:endParaRPr lang="en-US" dirty="0" smtClean="0"/>
          </a:p>
          <a:p>
            <a:pPr marL="0" indent="0">
              <a:buFontTx/>
              <a:buNone/>
            </a:pPr>
            <a:endParaRPr lang="en-US" dirty="0" smtClean="0"/>
          </a:p>
          <a:p>
            <a:pPr marL="0" indent="0">
              <a:buFontTx/>
              <a:buNone/>
            </a:pPr>
            <a:endParaRPr lang="en-US" dirty="0" smtClean="0"/>
          </a:p>
          <a:p>
            <a:pPr marL="0" indent="0">
              <a:buFontTx/>
              <a:buNone/>
            </a:pPr>
            <a:endParaRPr lang="en-US" dirty="0" smtClean="0"/>
          </a:p>
        </p:txBody>
      </p:sp>
      <p:grpSp>
        <p:nvGrpSpPr>
          <p:cNvPr id="11" name="Group 10"/>
          <p:cNvGrpSpPr/>
          <p:nvPr/>
        </p:nvGrpSpPr>
        <p:grpSpPr>
          <a:xfrm>
            <a:off x="5112060" y="1952836"/>
            <a:ext cx="3204356" cy="2124236"/>
            <a:chOff x="5112060" y="1952836"/>
            <a:chExt cx="3204356" cy="2124236"/>
          </a:xfrm>
        </p:grpSpPr>
        <p:sp>
          <p:nvSpPr>
            <p:cNvPr id="6" name="Oval 5"/>
            <p:cNvSpPr/>
            <p:nvPr/>
          </p:nvSpPr>
          <p:spPr bwMode="auto">
            <a:xfrm>
              <a:off x="5112060" y="1952836"/>
              <a:ext cx="1224136" cy="684076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b="0" dirty="0" smtClean="0">
                  <a:ea typeface="ＭＳ Ｐゴシック" charset="-128"/>
                </a:rPr>
                <a:t>D[0]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7092280" y="1952836"/>
              <a:ext cx="1224136" cy="684076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b="0" dirty="0" smtClean="0">
                  <a:ea typeface="ＭＳ Ｐゴシック" charset="-128"/>
                </a:rPr>
                <a:t>D[1]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6228184" y="3392996"/>
              <a:ext cx="1224136" cy="684076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b="0" dirty="0">
                  <a:ea typeface="ＭＳ Ｐゴシック" charset="-128"/>
                </a:rPr>
                <a:t>V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cxnSp>
          <p:nvCxnSpPr>
            <p:cNvPr id="17" name="Straight Arrow Connector 16"/>
            <p:cNvCxnSpPr>
              <a:stCxn id="6" idx="4"/>
              <a:endCxn id="15" idx="0"/>
            </p:cNvCxnSpPr>
            <p:nvPr/>
          </p:nvCxnSpPr>
          <p:spPr bwMode="auto">
            <a:xfrm>
              <a:off x="5724128" y="2636912"/>
              <a:ext cx="1116124" cy="756084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/>
            <p:cNvCxnSpPr>
              <a:stCxn id="14" idx="4"/>
              <a:endCxn id="15" idx="0"/>
            </p:cNvCxnSpPr>
            <p:nvPr/>
          </p:nvCxnSpPr>
          <p:spPr bwMode="auto">
            <a:xfrm flipH="1">
              <a:off x="6840252" y="2636912"/>
              <a:ext cx="864096" cy="756084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8" name="Oval 7"/>
          <p:cNvSpPr/>
          <p:nvPr/>
        </p:nvSpPr>
        <p:spPr bwMode="auto">
          <a:xfrm>
            <a:off x="899592" y="1592796"/>
            <a:ext cx="1800200" cy="504056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863588" y="3789040"/>
            <a:ext cx="1800200" cy="504056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863588" y="2924944"/>
            <a:ext cx="1800200" cy="504056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2807804" y="4797152"/>
            <a:ext cx="2700300" cy="828092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6192180" y="4869160"/>
            <a:ext cx="1656184" cy="648072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8028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6" grpId="0" animBg="1"/>
      <p:bldP spid="18" grpId="0" animBg="1"/>
      <p:bldP spid="20" grpId="0" animBg="1"/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Relaxed persistency models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Decouple consistency and persistency models</a:t>
            </a:r>
          </a:p>
          <a:p>
            <a:r>
              <a:rPr lang="en-US" dirty="0"/>
              <a:t>E</a:t>
            </a:r>
            <a:r>
              <a:rPr lang="en-US" dirty="0" smtClean="0"/>
              <a:t>xpose </a:t>
            </a:r>
            <a:r>
              <a:rPr lang="en-US" dirty="0" smtClean="0"/>
              <a:t>additional persist concurrency</a:t>
            </a:r>
          </a:p>
          <a:p>
            <a:pPr lvl="1"/>
            <a:r>
              <a:rPr lang="en-US" dirty="0" smtClean="0"/>
              <a:t>Important</a:t>
            </a:r>
            <a:r>
              <a:rPr lang="en-US" dirty="0" smtClean="0"/>
              <a:t> </a:t>
            </a:r>
            <a:r>
              <a:rPr lang="en-US" dirty="0" smtClean="0"/>
              <a:t>for conservative consistency models</a:t>
            </a:r>
          </a:p>
          <a:p>
            <a:r>
              <a:rPr lang="en-US" dirty="0" smtClean="0"/>
              <a:t>Will use SC as underlying consistency model</a:t>
            </a:r>
          </a:p>
          <a:p>
            <a:pPr lvl="1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769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Epoch persistency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75456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>
              <a:solidFill>
                <a:srgbClr val="660066"/>
              </a:solidFill>
            </a:endParaRPr>
          </a:p>
          <a:p>
            <a:r>
              <a:rPr lang="en-US" dirty="0" smtClean="0">
                <a:solidFill>
                  <a:srgbClr val="660066"/>
                </a:solidFill>
              </a:rPr>
              <a:t>Persist barriers</a:t>
            </a:r>
            <a:r>
              <a:rPr lang="en-US" dirty="0" smtClean="0"/>
              <a:t> divide program into epochs</a:t>
            </a:r>
          </a:p>
          <a:p>
            <a:pPr lvl="1"/>
            <a:r>
              <a:rPr lang="en-US" dirty="0" smtClean="0"/>
              <a:t>Persists within epoch concurrent</a:t>
            </a:r>
          </a:p>
          <a:p>
            <a:pPr lvl="1"/>
            <a:r>
              <a:rPr lang="en-US" dirty="0" smtClean="0"/>
              <a:t>Persists from successive epochs ordered</a:t>
            </a:r>
          </a:p>
          <a:p>
            <a:pPr lvl="1"/>
            <a:r>
              <a:rPr lang="en-US" dirty="0" smtClean="0"/>
              <a:t>Store visibility still dictated by program order</a:t>
            </a:r>
          </a:p>
          <a:p>
            <a:pPr marL="0" indent="0">
              <a:buNone/>
            </a:pPr>
            <a:endParaRPr lang="en-US" dirty="0"/>
          </a:p>
          <a:p>
            <a:endParaRPr lang="en-US" dirty="0" smtClean="0">
              <a:solidFill>
                <a:srgbClr val="660066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251520" y="1304764"/>
            <a:ext cx="3672408" cy="2331108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Tx/>
              <a:buAutoNum type="arabicPeriod"/>
            </a:pPr>
            <a:r>
              <a:rPr lang="en-US" sz="2400" b="0" dirty="0" smtClean="0"/>
              <a:t>lock (volatile </a:t>
            </a:r>
            <a:r>
              <a:rPr lang="en-US" sz="2400" b="0" dirty="0" err="1" smtClean="0"/>
              <a:t>mutex</a:t>
            </a:r>
            <a:r>
              <a:rPr lang="en-US" sz="2400" b="0" dirty="0" smtClean="0"/>
              <a:t>)</a:t>
            </a:r>
            <a:endParaRPr lang="en-US" sz="2400" b="0" dirty="0" smtClean="0">
              <a:solidFill>
                <a:srgbClr val="FF0000"/>
              </a:solidFill>
            </a:endParaRPr>
          </a:p>
          <a:p>
            <a:pPr marL="457200" indent="-457200">
              <a:buFontTx/>
              <a:buAutoNum type="arabicPeriod"/>
            </a:pPr>
            <a:r>
              <a:rPr lang="en-US" sz="2400" b="0" dirty="0"/>
              <a:t>p</a:t>
            </a:r>
            <a:r>
              <a:rPr lang="en-US" sz="2400" b="0" dirty="0" smtClean="0"/>
              <a:t>ersist </a:t>
            </a:r>
            <a:r>
              <a:rPr lang="en-US" sz="2400" b="0" dirty="0" err="1" smtClean="0"/>
              <a:t>Qe.data</a:t>
            </a:r>
            <a:r>
              <a:rPr lang="en-US" sz="2400" b="0" dirty="0" smtClean="0"/>
              <a:t>[0</a:t>
            </a:r>
            <a:r>
              <a:rPr lang="en-US" sz="2400" b="0" dirty="0" smtClean="0"/>
              <a:t>] = x</a:t>
            </a:r>
            <a:endParaRPr lang="en-US" sz="2400" b="0" dirty="0" smtClean="0"/>
          </a:p>
          <a:p>
            <a:pPr marL="457200" indent="-457200">
              <a:buFontTx/>
              <a:buAutoNum type="arabicPeriod"/>
            </a:pPr>
            <a:r>
              <a:rPr lang="en-US" sz="2400" b="0" dirty="0"/>
              <a:t>p</a:t>
            </a:r>
            <a:r>
              <a:rPr lang="en-US" sz="2400" b="0" dirty="0" smtClean="0"/>
              <a:t>ersist </a:t>
            </a:r>
            <a:r>
              <a:rPr lang="en-US" sz="2400" b="0" dirty="0" err="1" smtClean="0"/>
              <a:t>Qe.data</a:t>
            </a:r>
            <a:r>
              <a:rPr lang="en-US" sz="2400" b="0" dirty="0" smtClean="0"/>
              <a:t>[1</a:t>
            </a:r>
            <a:r>
              <a:rPr lang="en-US" sz="2400" b="0" dirty="0" smtClean="0"/>
              <a:t>] = y</a:t>
            </a:r>
            <a:endParaRPr lang="en-US" sz="2400" b="0" dirty="0" smtClean="0"/>
          </a:p>
          <a:p>
            <a:pPr marL="457200" indent="-457200">
              <a:buFontTx/>
              <a:buAutoNum type="arabicPeriod"/>
            </a:pPr>
            <a:r>
              <a:rPr lang="en-US" sz="2400" b="0" dirty="0">
                <a:solidFill>
                  <a:srgbClr val="660066"/>
                </a:solidFill>
              </a:rPr>
              <a:t>p</a:t>
            </a:r>
            <a:r>
              <a:rPr lang="en-US" sz="2400" b="0" dirty="0" smtClean="0">
                <a:solidFill>
                  <a:srgbClr val="660066"/>
                </a:solidFill>
              </a:rPr>
              <a:t>ersist barrier</a:t>
            </a:r>
          </a:p>
          <a:p>
            <a:pPr marL="457200" indent="-457200">
              <a:buFontTx/>
              <a:buAutoNum type="arabicPeriod"/>
            </a:pPr>
            <a:r>
              <a:rPr lang="en-US" sz="2400" b="0" dirty="0"/>
              <a:t>p</a:t>
            </a:r>
            <a:r>
              <a:rPr lang="en-US" sz="2400" b="0" dirty="0" smtClean="0"/>
              <a:t>ersist </a:t>
            </a:r>
            <a:r>
              <a:rPr lang="en-US" sz="2400" b="0" dirty="0" err="1" smtClean="0"/>
              <a:t>Qe.valid</a:t>
            </a:r>
            <a:r>
              <a:rPr lang="en-US" sz="2400" b="0" dirty="0" smtClean="0"/>
              <a:t> = true</a:t>
            </a:r>
            <a:endParaRPr lang="en-US" sz="2400" b="0" dirty="0" smtClean="0">
              <a:solidFill>
                <a:srgbClr val="FF0000"/>
              </a:solidFill>
            </a:endParaRPr>
          </a:p>
          <a:p>
            <a:pPr marL="457200" indent="-457200">
              <a:buFontTx/>
              <a:buAutoNum type="arabicPeriod"/>
            </a:pPr>
            <a:r>
              <a:rPr lang="en-US" sz="2400" b="0" dirty="0" smtClean="0"/>
              <a:t>unlock </a:t>
            </a:r>
          </a:p>
          <a:p>
            <a:pPr marL="0" indent="0">
              <a:buFontTx/>
              <a:buNone/>
            </a:pPr>
            <a:endParaRPr lang="en-US" dirty="0" smtClean="0"/>
          </a:p>
          <a:p>
            <a:pPr marL="0" indent="0">
              <a:buFontTx/>
              <a:buNone/>
            </a:pPr>
            <a:endParaRPr lang="en-US" dirty="0" smtClean="0"/>
          </a:p>
          <a:p>
            <a:pPr marL="0" indent="0">
              <a:buFontTx/>
              <a:buNone/>
            </a:pPr>
            <a:endParaRPr lang="en-US" dirty="0" smtClean="0"/>
          </a:p>
          <a:p>
            <a:pPr marL="0" indent="0">
              <a:buFontTx/>
              <a:buNone/>
            </a:pPr>
            <a:endParaRPr lang="en-US" dirty="0" smtClean="0"/>
          </a:p>
          <a:p>
            <a:pPr marL="0" indent="0">
              <a:buFontTx/>
              <a:buNone/>
            </a:pPr>
            <a:endParaRPr lang="en-US" dirty="0" smtClean="0"/>
          </a:p>
          <a:p>
            <a:pPr marL="0" indent="0">
              <a:buFontTx/>
              <a:buNone/>
            </a:pPr>
            <a:endParaRPr lang="en-US" dirty="0" smtClean="0"/>
          </a:p>
        </p:txBody>
      </p:sp>
      <p:grpSp>
        <p:nvGrpSpPr>
          <p:cNvPr id="11" name="Group 10"/>
          <p:cNvGrpSpPr/>
          <p:nvPr/>
        </p:nvGrpSpPr>
        <p:grpSpPr>
          <a:xfrm>
            <a:off x="5328084" y="1664804"/>
            <a:ext cx="3204356" cy="2124236"/>
            <a:chOff x="5112060" y="1952836"/>
            <a:chExt cx="3204356" cy="2124236"/>
          </a:xfrm>
        </p:grpSpPr>
        <p:sp>
          <p:nvSpPr>
            <p:cNvPr id="6" name="Oval 5"/>
            <p:cNvSpPr/>
            <p:nvPr/>
          </p:nvSpPr>
          <p:spPr bwMode="auto">
            <a:xfrm>
              <a:off x="5112060" y="1952836"/>
              <a:ext cx="1224136" cy="684076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b="0" dirty="0" smtClean="0">
                  <a:ea typeface="ＭＳ Ｐゴシック" charset="-128"/>
                </a:rPr>
                <a:t>D[0]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7092280" y="1952836"/>
              <a:ext cx="1224136" cy="684076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b="0" dirty="0" smtClean="0">
                  <a:ea typeface="ＭＳ Ｐゴシック" charset="-128"/>
                </a:rPr>
                <a:t>D[1]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6156176" y="3392996"/>
              <a:ext cx="1224136" cy="684076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b="0" dirty="0">
                  <a:ea typeface="ＭＳ Ｐゴシック" charset="-128"/>
                </a:rPr>
                <a:t>V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cxnSp>
          <p:nvCxnSpPr>
            <p:cNvPr id="17" name="Straight Arrow Connector 16"/>
            <p:cNvCxnSpPr>
              <a:stCxn id="6" idx="4"/>
            </p:cNvCxnSpPr>
            <p:nvPr/>
          </p:nvCxnSpPr>
          <p:spPr bwMode="auto">
            <a:xfrm>
              <a:off x="5724128" y="2636912"/>
              <a:ext cx="1044116" cy="504056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/>
            <p:cNvCxnSpPr>
              <a:stCxn id="14" idx="4"/>
            </p:cNvCxnSpPr>
            <p:nvPr/>
          </p:nvCxnSpPr>
          <p:spPr bwMode="auto">
            <a:xfrm flipH="1">
              <a:off x="6732240" y="2636912"/>
              <a:ext cx="972108" cy="504056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8" name="Straight Connector 7"/>
          <p:cNvCxnSpPr/>
          <p:nvPr/>
        </p:nvCxnSpPr>
        <p:spPr bwMode="auto">
          <a:xfrm>
            <a:off x="2915816" y="2852936"/>
            <a:ext cx="554461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3959932" y="1448780"/>
            <a:ext cx="0" cy="129614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959932" y="2960948"/>
            <a:ext cx="0" cy="86409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3995936" y="1952836"/>
            <a:ext cx="11822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Epoch 1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995936" y="3140968"/>
            <a:ext cx="11822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Epoch 2</a:t>
            </a:r>
            <a:endParaRPr lang="en-US" dirty="0"/>
          </a:p>
        </p:txBody>
      </p:sp>
      <p:cxnSp>
        <p:nvCxnSpPr>
          <p:cNvPr id="24" name="Straight Arrow Connector 23"/>
          <p:cNvCxnSpPr>
            <a:endCxn id="15" idx="0"/>
          </p:cNvCxnSpPr>
          <p:nvPr/>
        </p:nvCxnSpPr>
        <p:spPr bwMode="auto">
          <a:xfrm>
            <a:off x="6984268" y="2852936"/>
            <a:ext cx="0" cy="25202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Oval 6"/>
          <p:cNvSpPr/>
          <p:nvPr/>
        </p:nvSpPr>
        <p:spPr bwMode="auto">
          <a:xfrm>
            <a:off x="71500" y="2564904"/>
            <a:ext cx="2808312" cy="576064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9492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Epoch persistency drawback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13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07504" y="3645024"/>
            <a:ext cx="2052228" cy="1620180"/>
            <a:chOff x="6228184" y="1520788"/>
            <a:chExt cx="2448272" cy="1620180"/>
          </a:xfrm>
        </p:grpSpPr>
        <p:sp>
          <p:nvSpPr>
            <p:cNvPr id="6" name="Oval 5"/>
            <p:cNvSpPr/>
            <p:nvPr/>
          </p:nvSpPr>
          <p:spPr bwMode="auto">
            <a:xfrm>
              <a:off x="6228184" y="1520788"/>
              <a:ext cx="1224136" cy="684076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b="0" dirty="0">
                  <a:ea typeface="ＭＳ Ｐゴシック" charset="-128"/>
                </a:rPr>
                <a:t>A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6228184" y="2456892"/>
              <a:ext cx="1224136" cy="684076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b="0" dirty="0">
                  <a:ea typeface="ＭＳ Ｐゴシック" charset="-128"/>
                </a:rPr>
                <a:t>B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7452320" y="2029855"/>
              <a:ext cx="1224136" cy="684076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b="0" dirty="0">
                  <a:ea typeface="ＭＳ Ｐゴシック" charset="-128"/>
                </a:rPr>
                <a:t>C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cxnSp>
          <p:nvCxnSpPr>
            <p:cNvPr id="9" name="Straight Arrow Connector 8"/>
            <p:cNvCxnSpPr>
              <a:stCxn id="6" idx="4"/>
              <a:endCxn id="7" idx="0"/>
            </p:cNvCxnSpPr>
            <p:nvPr/>
          </p:nvCxnSpPr>
          <p:spPr bwMode="auto">
            <a:xfrm>
              <a:off x="6840252" y="2204864"/>
              <a:ext cx="0" cy="252028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2" name="Group 11"/>
          <p:cNvGrpSpPr/>
          <p:nvPr/>
        </p:nvGrpSpPr>
        <p:grpSpPr>
          <a:xfrm>
            <a:off x="2771800" y="3645024"/>
            <a:ext cx="2497106" cy="1620180"/>
            <a:chOff x="6228184" y="1520788"/>
            <a:chExt cx="2497106" cy="1620180"/>
          </a:xfrm>
        </p:grpSpPr>
        <p:sp>
          <p:nvSpPr>
            <p:cNvPr id="13" name="Oval 12"/>
            <p:cNvSpPr/>
            <p:nvPr/>
          </p:nvSpPr>
          <p:spPr bwMode="auto">
            <a:xfrm>
              <a:off x="6228184" y="1520788"/>
              <a:ext cx="1224136" cy="684076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b="0" dirty="0">
                  <a:ea typeface="ＭＳ Ｐゴシック" charset="-128"/>
                </a:rPr>
                <a:t>A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6228184" y="2456892"/>
              <a:ext cx="1224136" cy="684076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b="0" dirty="0">
                  <a:ea typeface="ＭＳ Ｐゴシック" charset="-128"/>
                </a:rPr>
                <a:t>B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7501154" y="2456892"/>
              <a:ext cx="1224136" cy="684076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b="0" dirty="0">
                  <a:ea typeface="ＭＳ Ｐゴシック" charset="-128"/>
                </a:rPr>
                <a:t>C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cxnSp>
          <p:nvCxnSpPr>
            <p:cNvPr id="16" name="Straight Arrow Connector 15"/>
            <p:cNvCxnSpPr>
              <a:stCxn id="13" idx="4"/>
              <a:endCxn id="14" idx="0"/>
            </p:cNvCxnSpPr>
            <p:nvPr/>
          </p:nvCxnSpPr>
          <p:spPr bwMode="auto">
            <a:xfrm>
              <a:off x="6840252" y="2204864"/>
              <a:ext cx="0" cy="252028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7" name="Group 16"/>
          <p:cNvGrpSpPr/>
          <p:nvPr/>
        </p:nvGrpSpPr>
        <p:grpSpPr>
          <a:xfrm>
            <a:off x="6238528" y="3645024"/>
            <a:ext cx="2509936" cy="1620180"/>
            <a:chOff x="6228184" y="1520788"/>
            <a:chExt cx="2509936" cy="1620180"/>
          </a:xfrm>
        </p:grpSpPr>
        <p:sp>
          <p:nvSpPr>
            <p:cNvPr id="18" name="Oval 17"/>
            <p:cNvSpPr/>
            <p:nvPr/>
          </p:nvSpPr>
          <p:spPr bwMode="auto">
            <a:xfrm>
              <a:off x="6228184" y="1520788"/>
              <a:ext cx="1224136" cy="684076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b="0" dirty="0">
                  <a:ea typeface="ＭＳ Ｐゴシック" charset="-128"/>
                </a:rPr>
                <a:t>A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6228184" y="2456892"/>
              <a:ext cx="1224136" cy="684076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b="0" dirty="0">
                  <a:ea typeface="ＭＳ Ｐゴシック" charset="-128"/>
                </a:rPr>
                <a:t>B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>
              <a:off x="7513984" y="1520788"/>
              <a:ext cx="1224136" cy="684076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b="0" dirty="0">
                  <a:ea typeface="ＭＳ Ｐゴシック" charset="-128"/>
                </a:rPr>
                <a:t>C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cxnSp>
          <p:nvCxnSpPr>
            <p:cNvPr id="21" name="Straight Arrow Connector 20"/>
            <p:cNvCxnSpPr>
              <a:stCxn id="18" idx="4"/>
              <a:endCxn id="19" idx="0"/>
            </p:cNvCxnSpPr>
            <p:nvPr/>
          </p:nvCxnSpPr>
          <p:spPr bwMode="auto">
            <a:xfrm>
              <a:off x="6840252" y="2204864"/>
              <a:ext cx="0" cy="252028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25" name="Straight Arrow Connector 24"/>
          <p:cNvCxnSpPr>
            <a:endCxn id="15" idx="0"/>
          </p:cNvCxnSpPr>
          <p:nvPr/>
        </p:nvCxnSpPr>
        <p:spPr bwMode="auto">
          <a:xfrm>
            <a:off x="3383868" y="4329100"/>
            <a:ext cx="1272970" cy="25202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/>
          <p:cNvCxnSpPr>
            <a:stCxn id="20" idx="4"/>
            <a:endCxn id="19" idx="0"/>
          </p:cNvCxnSpPr>
          <p:nvPr/>
        </p:nvCxnSpPr>
        <p:spPr bwMode="auto">
          <a:xfrm flipH="1">
            <a:off x="6850596" y="4329100"/>
            <a:ext cx="1285800" cy="25202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251520" y="1988840"/>
            <a:ext cx="160132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b="0" dirty="0" smtClean="0"/>
              <a:t>persist </a:t>
            </a:r>
            <a:r>
              <a:rPr lang="en-US" sz="2800" b="0" dirty="0" smtClean="0"/>
              <a:t>A</a:t>
            </a:r>
          </a:p>
          <a:p>
            <a:pPr algn="l"/>
            <a:r>
              <a:rPr lang="en-US" sz="2800" b="0" dirty="0"/>
              <a:t>p</a:t>
            </a:r>
            <a:r>
              <a:rPr lang="en-US" sz="2800" b="0" dirty="0" smtClean="0"/>
              <a:t>ersist B</a:t>
            </a:r>
          </a:p>
          <a:p>
            <a:pPr algn="l"/>
            <a:r>
              <a:rPr lang="en-US" sz="2800" b="0" dirty="0"/>
              <a:t>p</a:t>
            </a:r>
            <a:r>
              <a:rPr lang="en-US" sz="2800" b="0" dirty="0" smtClean="0"/>
              <a:t>ersist C</a:t>
            </a:r>
            <a:endParaRPr lang="en-US" sz="2800" b="0" dirty="0"/>
          </a:p>
        </p:txBody>
      </p:sp>
      <p:sp>
        <p:nvSpPr>
          <p:cNvPr id="29" name="TextBox 28"/>
          <p:cNvSpPr txBox="1"/>
          <p:nvPr/>
        </p:nvSpPr>
        <p:spPr>
          <a:xfrm>
            <a:off x="3455876" y="1196752"/>
            <a:ext cx="13018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 smtClean="0"/>
              <a:t>DAG</a:t>
            </a:r>
            <a:r>
              <a:rPr lang="en-US" sz="2800" u="sng" dirty="0" smtClean="0"/>
              <a:t>-1</a:t>
            </a:r>
            <a:endParaRPr lang="en-US" sz="2800" u="sng" dirty="0" smtClean="0"/>
          </a:p>
        </p:txBody>
      </p:sp>
      <p:sp>
        <p:nvSpPr>
          <p:cNvPr id="30" name="TextBox 29"/>
          <p:cNvSpPr txBox="1"/>
          <p:nvPr/>
        </p:nvSpPr>
        <p:spPr>
          <a:xfrm>
            <a:off x="6842566" y="1154840"/>
            <a:ext cx="13018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 smtClean="0"/>
              <a:t>DAG</a:t>
            </a:r>
            <a:r>
              <a:rPr lang="en-US" sz="2800" u="sng" dirty="0" smtClean="0"/>
              <a:t>-2</a:t>
            </a:r>
            <a:endParaRPr lang="en-US" sz="2800" u="sng" dirty="0" smtClean="0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2267744" y="1268760"/>
            <a:ext cx="0" cy="414046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5760132" y="1268760"/>
            <a:ext cx="0" cy="414046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0" y="605665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Cannot express minimal constraints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03748" y="1880828"/>
            <a:ext cx="176202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/>
              <a:t>p</a:t>
            </a:r>
            <a:r>
              <a:rPr lang="en-US" b="0" dirty="0" smtClean="0"/>
              <a:t>ersist A</a:t>
            </a:r>
          </a:p>
          <a:p>
            <a:pPr algn="l"/>
            <a:r>
              <a:rPr lang="en-US" b="0" dirty="0">
                <a:solidFill>
                  <a:srgbClr val="660066"/>
                </a:solidFill>
              </a:rPr>
              <a:t>p</a:t>
            </a:r>
            <a:r>
              <a:rPr lang="en-US" b="0" dirty="0" smtClean="0">
                <a:solidFill>
                  <a:srgbClr val="660066"/>
                </a:solidFill>
              </a:rPr>
              <a:t>ersist barrier</a:t>
            </a:r>
          </a:p>
          <a:p>
            <a:pPr algn="l"/>
            <a:r>
              <a:rPr lang="en-US" b="0" dirty="0"/>
              <a:t>p</a:t>
            </a:r>
            <a:r>
              <a:rPr lang="en-US" b="0" dirty="0" smtClean="0"/>
              <a:t>ersist B</a:t>
            </a:r>
          </a:p>
          <a:p>
            <a:pPr algn="l"/>
            <a:r>
              <a:rPr lang="en-US" b="0" dirty="0"/>
              <a:t>p</a:t>
            </a:r>
            <a:r>
              <a:rPr lang="en-US" b="0" dirty="0" smtClean="0"/>
              <a:t>ersist C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031940" y="1844824"/>
            <a:ext cx="176202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/>
              <a:t>p</a:t>
            </a:r>
            <a:r>
              <a:rPr lang="en-US" b="0" dirty="0" smtClean="0"/>
              <a:t>ersist A</a:t>
            </a:r>
          </a:p>
          <a:p>
            <a:pPr algn="l"/>
            <a:r>
              <a:rPr lang="en-US" b="0" dirty="0">
                <a:solidFill>
                  <a:srgbClr val="660066"/>
                </a:solidFill>
              </a:rPr>
              <a:t>p</a:t>
            </a:r>
            <a:r>
              <a:rPr lang="en-US" b="0" dirty="0" smtClean="0">
                <a:solidFill>
                  <a:srgbClr val="660066"/>
                </a:solidFill>
              </a:rPr>
              <a:t>ersist barrier</a:t>
            </a:r>
          </a:p>
          <a:p>
            <a:pPr algn="l"/>
            <a:r>
              <a:rPr lang="en-US" b="0" dirty="0"/>
              <a:t>p</a:t>
            </a:r>
            <a:r>
              <a:rPr lang="en-US" b="0" dirty="0" smtClean="0"/>
              <a:t>ersist C</a:t>
            </a:r>
          </a:p>
          <a:p>
            <a:pPr algn="l"/>
            <a:r>
              <a:rPr lang="en-US" b="0" dirty="0"/>
              <a:t>p</a:t>
            </a:r>
            <a:r>
              <a:rPr lang="en-US" b="0" dirty="0" smtClean="0"/>
              <a:t>ersist B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760132" y="1880828"/>
            <a:ext cx="176202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/>
              <a:t>p</a:t>
            </a:r>
            <a:r>
              <a:rPr lang="en-US" b="0" dirty="0" smtClean="0"/>
              <a:t>ersist A</a:t>
            </a:r>
          </a:p>
          <a:p>
            <a:pPr algn="l"/>
            <a:r>
              <a:rPr lang="en-US" b="0" dirty="0"/>
              <a:t>persist </a:t>
            </a:r>
            <a:r>
              <a:rPr lang="en-US" b="0" dirty="0" smtClean="0"/>
              <a:t>C</a:t>
            </a:r>
          </a:p>
          <a:p>
            <a:pPr algn="l"/>
            <a:r>
              <a:rPr lang="en-US" b="0" dirty="0">
                <a:solidFill>
                  <a:srgbClr val="660066"/>
                </a:solidFill>
              </a:rPr>
              <a:t>p</a:t>
            </a:r>
            <a:r>
              <a:rPr lang="en-US" b="0" dirty="0" smtClean="0">
                <a:solidFill>
                  <a:srgbClr val="660066"/>
                </a:solidFill>
              </a:rPr>
              <a:t>ersist barrier</a:t>
            </a:r>
          </a:p>
          <a:p>
            <a:pPr algn="l"/>
            <a:r>
              <a:rPr lang="en-US" b="0" dirty="0"/>
              <a:t>p</a:t>
            </a:r>
            <a:r>
              <a:rPr lang="en-US" b="0" dirty="0" smtClean="0"/>
              <a:t>ersist B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389048" y="1880828"/>
            <a:ext cx="176202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/>
              <a:t>p</a:t>
            </a:r>
            <a:r>
              <a:rPr lang="en-US" b="0" dirty="0" smtClean="0"/>
              <a:t>ersist C</a:t>
            </a:r>
          </a:p>
          <a:p>
            <a:pPr algn="l"/>
            <a:r>
              <a:rPr lang="en-US" b="0" dirty="0"/>
              <a:t>p</a:t>
            </a:r>
            <a:r>
              <a:rPr lang="en-US" b="0" dirty="0" smtClean="0"/>
              <a:t>ersist </a:t>
            </a:r>
            <a:r>
              <a:rPr lang="en-US" b="0" dirty="0"/>
              <a:t>A</a:t>
            </a:r>
            <a:endParaRPr lang="en-US" b="0" dirty="0" smtClean="0"/>
          </a:p>
          <a:p>
            <a:pPr algn="l"/>
            <a:r>
              <a:rPr lang="en-US" b="0" dirty="0">
                <a:solidFill>
                  <a:srgbClr val="660066"/>
                </a:solidFill>
              </a:rPr>
              <a:t>p</a:t>
            </a:r>
            <a:r>
              <a:rPr lang="en-US" b="0" dirty="0" smtClean="0">
                <a:solidFill>
                  <a:srgbClr val="660066"/>
                </a:solidFill>
              </a:rPr>
              <a:t>ersist barrier</a:t>
            </a:r>
          </a:p>
          <a:p>
            <a:pPr algn="l"/>
            <a:r>
              <a:rPr lang="en-US" b="0" dirty="0"/>
              <a:t>p</a:t>
            </a:r>
            <a:r>
              <a:rPr lang="en-US" b="0" dirty="0" smtClean="0"/>
              <a:t>ersist B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45003" y="1196752"/>
            <a:ext cx="1002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 smtClean="0"/>
              <a:t>Ideal</a:t>
            </a:r>
            <a:endParaRPr lang="en-US" sz="2800" u="sng" dirty="0" smtClean="0"/>
          </a:p>
        </p:txBody>
      </p:sp>
    </p:spTree>
    <p:extLst>
      <p:ext uri="{BB962C8B-B14F-4D97-AF65-F5344CB8AC3E}">
        <p14:creationId xmlns:p14="http://schemas.microsoft.com/office/powerpoint/2010/main" val="2603117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Strand persistency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Divide thread’s execution into </a:t>
            </a:r>
            <a:r>
              <a:rPr lang="en-US" dirty="0" smtClean="0"/>
              <a:t>strands</a:t>
            </a:r>
          </a:p>
          <a:p>
            <a:pPr lvl="1"/>
            <a:r>
              <a:rPr lang="en-US" dirty="0" smtClean="0"/>
              <a:t>A strand </a:t>
            </a:r>
            <a:r>
              <a:rPr lang="en-US" dirty="0" smtClean="0"/>
              <a:t>can be abstracted as a logical thread</a:t>
            </a:r>
            <a:endParaRPr lang="en-US" dirty="0" smtClean="0"/>
          </a:p>
          <a:p>
            <a:r>
              <a:rPr lang="en-US" dirty="0" smtClean="0"/>
              <a:t>Persists on different strands are concurrent</a:t>
            </a:r>
          </a:p>
          <a:p>
            <a:r>
              <a:rPr lang="en-US" dirty="0" smtClean="0"/>
              <a:t>New memory event </a:t>
            </a:r>
            <a:r>
              <a:rPr lang="en-US" i="1" dirty="0" err="1"/>
              <a:t>n</a:t>
            </a:r>
            <a:r>
              <a:rPr lang="en-US" i="1" dirty="0" err="1" smtClean="0"/>
              <a:t>ewStrand</a:t>
            </a:r>
            <a:r>
              <a:rPr lang="en-US" i="1" dirty="0" smtClean="0"/>
              <a:t> </a:t>
            </a:r>
          </a:p>
          <a:p>
            <a:pPr lvl="1"/>
            <a:r>
              <a:rPr lang="en-US" dirty="0" smtClean="0"/>
              <a:t>Persist barriers order persists within a strand</a:t>
            </a:r>
          </a:p>
          <a:p>
            <a:pPr lvl="1"/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50542" y="6175967"/>
            <a:ext cx="764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Can enforce only the necessary constraints</a:t>
            </a:r>
            <a:endParaRPr lang="en-US" sz="2800" dirty="0">
              <a:solidFill>
                <a:srgbClr val="FF000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571460" y="4429852"/>
            <a:ext cx="2448272" cy="1620180"/>
            <a:chOff x="6228184" y="1520788"/>
            <a:chExt cx="2448272" cy="1620180"/>
          </a:xfrm>
        </p:grpSpPr>
        <p:sp>
          <p:nvSpPr>
            <p:cNvPr id="9" name="Oval 8"/>
            <p:cNvSpPr/>
            <p:nvPr/>
          </p:nvSpPr>
          <p:spPr bwMode="auto">
            <a:xfrm>
              <a:off x="6228184" y="1520788"/>
              <a:ext cx="1224136" cy="684076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b="0" dirty="0">
                  <a:ea typeface="ＭＳ Ｐゴシック" charset="-128"/>
                </a:rPr>
                <a:t>A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6228184" y="2456892"/>
              <a:ext cx="1224136" cy="684076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b="0" dirty="0">
                  <a:ea typeface="ＭＳ Ｐゴシック" charset="-128"/>
                </a:rPr>
                <a:t>B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7452320" y="2029855"/>
              <a:ext cx="1224136" cy="684076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b="0" dirty="0">
                  <a:ea typeface="ＭＳ Ｐゴシック" charset="-128"/>
                </a:rPr>
                <a:t>C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cxnSp>
          <p:nvCxnSpPr>
            <p:cNvPr id="12" name="Straight Arrow Connector 11"/>
            <p:cNvCxnSpPr>
              <a:stCxn id="9" idx="4"/>
              <a:endCxn id="10" idx="0"/>
            </p:cNvCxnSpPr>
            <p:nvPr/>
          </p:nvCxnSpPr>
          <p:spPr bwMode="auto">
            <a:xfrm>
              <a:off x="6840252" y="2204864"/>
              <a:ext cx="0" cy="252028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3" name="TextBox 12"/>
          <p:cNvSpPr txBox="1"/>
          <p:nvPr/>
        </p:nvSpPr>
        <p:spPr>
          <a:xfrm>
            <a:off x="2195736" y="4262316"/>
            <a:ext cx="206979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b="0" dirty="0" smtClean="0"/>
              <a:t>persist A</a:t>
            </a:r>
          </a:p>
          <a:p>
            <a:pPr algn="l"/>
            <a:r>
              <a:rPr lang="en-US" sz="2400" b="0" dirty="0">
                <a:solidFill>
                  <a:srgbClr val="7030A0"/>
                </a:solidFill>
              </a:rPr>
              <a:t>p</a:t>
            </a:r>
            <a:r>
              <a:rPr lang="en-US" sz="2400" b="0" dirty="0" smtClean="0">
                <a:solidFill>
                  <a:srgbClr val="7030A0"/>
                </a:solidFill>
              </a:rPr>
              <a:t>ersist barrier</a:t>
            </a:r>
          </a:p>
          <a:p>
            <a:pPr algn="l"/>
            <a:r>
              <a:rPr lang="en-US" sz="2400" b="0" dirty="0"/>
              <a:t>p</a:t>
            </a:r>
            <a:r>
              <a:rPr lang="en-US" sz="2400" b="0" dirty="0" smtClean="0"/>
              <a:t>ersist B</a:t>
            </a:r>
          </a:p>
          <a:p>
            <a:pPr algn="l"/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</a:rPr>
              <a:t>newStrand</a:t>
            </a:r>
            <a:endParaRPr lang="en-US" sz="2400" b="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l"/>
            <a:r>
              <a:rPr lang="en-US" sz="2400" b="0" dirty="0"/>
              <a:t>p</a:t>
            </a:r>
            <a:r>
              <a:rPr lang="en-US" sz="2400" b="0" dirty="0" smtClean="0"/>
              <a:t>ersist C</a:t>
            </a: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2855331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Ordering persists across 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Conflicting accesses establish persist order</a:t>
            </a:r>
          </a:p>
          <a:p>
            <a:pPr lvl="1"/>
            <a:r>
              <a:rPr lang="en-US" dirty="0" smtClean="0"/>
              <a:t>Two accesses to same address, at least one store</a:t>
            </a:r>
          </a:p>
          <a:p>
            <a:pPr lvl="1"/>
            <a:r>
              <a:rPr lang="en-US" dirty="0" smtClean="0"/>
              <a:t>Persist order must match volatile order</a:t>
            </a:r>
          </a:p>
          <a:p>
            <a:pPr lvl="1"/>
            <a:r>
              <a:rPr lang="en-US" dirty="0" smtClean="0"/>
              <a:t>Could be to volatile/non-volatile addresses</a:t>
            </a:r>
          </a:p>
          <a:p>
            <a:pPr lvl="1"/>
            <a:r>
              <a:rPr lang="en-US" i="1" dirty="0" smtClean="0"/>
              <a:t>Strong persist atomicity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786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Strong persist atomicity example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0" y="1520788"/>
            <a:ext cx="4040188" cy="639762"/>
          </a:xfrm>
        </p:spPr>
        <p:txBody>
          <a:bodyPr/>
          <a:lstStyle/>
          <a:p>
            <a:pPr algn="ctr"/>
            <a:r>
              <a:rPr lang="en-US" dirty="0" smtClean="0"/>
              <a:t>Thread - 1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</a:t>
            </a:r>
            <a:r>
              <a:rPr lang="en-US" dirty="0" smtClean="0"/>
              <a:t>ock X (volatile </a:t>
            </a:r>
            <a:r>
              <a:rPr lang="en-US" dirty="0" err="1" smtClean="0"/>
              <a:t>mutex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srgbClr val="660066"/>
                </a:solidFill>
              </a:rPr>
              <a:t>persist </a:t>
            </a:r>
            <a:r>
              <a:rPr lang="en-US" dirty="0" smtClean="0">
                <a:solidFill>
                  <a:srgbClr val="660066"/>
                </a:solidFill>
              </a:rPr>
              <a:t>barrier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persist A</a:t>
            </a:r>
          </a:p>
          <a:p>
            <a:pPr marL="0" indent="0">
              <a:buNone/>
            </a:pPr>
            <a:r>
              <a:rPr lang="en-US" dirty="0">
                <a:solidFill>
                  <a:srgbClr val="660066"/>
                </a:solidFill>
              </a:rPr>
              <a:t>p</a:t>
            </a:r>
            <a:r>
              <a:rPr lang="en-US" dirty="0" smtClean="0">
                <a:solidFill>
                  <a:srgbClr val="660066"/>
                </a:solidFill>
              </a:rPr>
              <a:t>ersist barrier</a:t>
            </a:r>
          </a:p>
          <a:p>
            <a:pPr marL="0" indent="0">
              <a:buNone/>
            </a:pPr>
            <a:r>
              <a:rPr lang="en-US" dirty="0"/>
              <a:t>u</a:t>
            </a:r>
            <a:r>
              <a:rPr lang="en-US" dirty="0" smtClean="0"/>
              <a:t>nlock X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3455876" y="1592796"/>
            <a:ext cx="4041775" cy="639762"/>
          </a:xfrm>
        </p:spPr>
        <p:txBody>
          <a:bodyPr/>
          <a:lstStyle/>
          <a:p>
            <a:pPr algn="ctr"/>
            <a:r>
              <a:rPr lang="en-US" dirty="0" smtClean="0"/>
              <a:t>Thread - 2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lock X</a:t>
            </a:r>
          </a:p>
          <a:p>
            <a:pPr marL="0" indent="0">
              <a:buNone/>
            </a:pPr>
            <a:r>
              <a:rPr lang="en-US" dirty="0">
                <a:solidFill>
                  <a:srgbClr val="660066"/>
                </a:solidFill>
              </a:rPr>
              <a:t>p</a:t>
            </a:r>
            <a:r>
              <a:rPr lang="en-US" dirty="0" smtClean="0">
                <a:solidFill>
                  <a:srgbClr val="660066"/>
                </a:solidFill>
              </a:rPr>
              <a:t>ersist barrier</a:t>
            </a:r>
          </a:p>
          <a:p>
            <a:pPr marL="0" indent="0">
              <a:buNone/>
            </a:pPr>
            <a:r>
              <a:rPr lang="en-US" dirty="0"/>
              <a:t>p</a:t>
            </a:r>
            <a:r>
              <a:rPr lang="en-US" dirty="0" smtClean="0"/>
              <a:t>ersist B</a:t>
            </a:r>
          </a:p>
          <a:p>
            <a:pPr marL="0" indent="0">
              <a:buNone/>
            </a:pPr>
            <a:r>
              <a:rPr lang="en-US" dirty="0">
                <a:solidFill>
                  <a:srgbClr val="660066"/>
                </a:solidFill>
              </a:rPr>
              <a:t>persist </a:t>
            </a:r>
            <a:r>
              <a:rPr lang="en-US" dirty="0" smtClean="0">
                <a:solidFill>
                  <a:srgbClr val="660066"/>
                </a:solidFill>
              </a:rPr>
              <a:t>barrier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u</a:t>
            </a:r>
            <a:r>
              <a:rPr lang="en-US" dirty="0" smtClean="0"/>
              <a:t>nlock 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12" name="Oval 11"/>
          <p:cNvSpPr/>
          <p:nvPr/>
        </p:nvSpPr>
        <p:spPr bwMode="auto">
          <a:xfrm>
            <a:off x="359532" y="3825044"/>
            <a:ext cx="5508612" cy="684076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3" name="Oval Callout 12"/>
          <p:cNvSpPr/>
          <p:nvPr/>
        </p:nvSpPr>
        <p:spPr bwMode="auto">
          <a:xfrm>
            <a:off x="5436096" y="2636912"/>
            <a:ext cx="2088232" cy="1368152"/>
          </a:xfrm>
          <a:prstGeom prst="wedgeEllipseCallou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24128" y="2924944"/>
            <a:ext cx="15238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Conflicting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accesses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143508" y="2024844"/>
            <a:ext cx="0" cy="342038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143508" y="4935069"/>
            <a:ext cx="7779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cxnSp>
        <p:nvCxnSpPr>
          <p:cNvPr id="21" name="Elbow Connector 20"/>
          <p:cNvCxnSpPr/>
          <p:nvPr/>
        </p:nvCxnSpPr>
        <p:spPr bwMode="auto">
          <a:xfrm rot="16200000" flipH="1">
            <a:off x="2112050" y="3728709"/>
            <a:ext cx="3600402" cy="912752"/>
          </a:xfrm>
          <a:prstGeom prst="bentConnector3">
            <a:avLst>
              <a:gd name="adj1" fmla="val 48307"/>
            </a:avLst>
          </a:prstGeom>
          <a:solidFill>
            <a:schemeClr val="accent1"/>
          </a:solidFill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3490235" y="2516524"/>
            <a:ext cx="1765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Persist order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521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/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Strict persistency</a:t>
            </a:r>
          </a:p>
          <a:p>
            <a:pPr lvl="1"/>
            <a:r>
              <a:rPr lang="en-US" dirty="0" smtClean="0"/>
              <a:t>Unifies consistency and persistency model</a:t>
            </a:r>
          </a:p>
          <a:p>
            <a:r>
              <a:rPr lang="en-US" dirty="0" smtClean="0"/>
              <a:t>Epoch persistency</a:t>
            </a:r>
          </a:p>
          <a:p>
            <a:pPr lvl="1"/>
            <a:r>
              <a:rPr lang="en-US" dirty="0" smtClean="0"/>
              <a:t>Persists within epoch concurrent, epochs ordered</a:t>
            </a:r>
          </a:p>
          <a:p>
            <a:r>
              <a:rPr lang="en-US" dirty="0" smtClean="0"/>
              <a:t>Strand persistency</a:t>
            </a:r>
          </a:p>
          <a:p>
            <a:pPr lvl="1"/>
            <a:r>
              <a:rPr lang="en-US" dirty="0" smtClean="0"/>
              <a:t>Allows enforcing only minimal constraints</a:t>
            </a:r>
          </a:p>
          <a:p>
            <a:r>
              <a:rPr lang="en-US" dirty="0" smtClean="0"/>
              <a:t>Strong persist atomicity</a:t>
            </a:r>
          </a:p>
          <a:p>
            <a:pPr lvl="1"/>
            <a:r>
              <a:rPr lang="en-US" dirty="0" smtClean="0"/>
              <a:t>Allows ordering persists across threads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275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532" y="1880828"/>
            <a:ext cx="8229600" cy="685800"/>
          </a:xfrm>
        </p:spPr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359532" y="3140968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en-US" sz="3600" b="1">
                <a:solidFill>
                  <a:srgbClr val="000066"/>
                </a:solidFill>
                <a:latin typeface="Calibri" pitchFamily="34" charset="0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nl-NL" dirty="0" err="1" smtClean="0"/>
              <a:t>Questions</a:t>
            </a:r>
            <a:r>
              <a:rPr lang="nl-NL" dirty="0" smtClean="0"/>
              <a:t>?</a:t>
            </a:r>
            <a:endParaRPr lang="nl-NL" dirty="0"/>
          </a:p>
        </p:txBody>
      </p:sp>
      <p:pic>
        <p:nvPicPr>
          <p:cNvPr id="5" name="Picture 4" descr="michigan_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527219"/>
            <a:ext cx="1440160" cy="1602081"/>
          </a:xfrm>
          <a:prstGeom prst="rect">
            <a:avLst/>
          </a:prstGeom>
        </p:spPr>
      </p:pic>
      <p:pic>
        <p:nvPicPr>
          <p:cNvPr id="7" name="Picture 6" descr="arm_logo_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761148"/>
            <a:ext cx="2619082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017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Persistency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Memory events: Stores/loads/barriers</a:t>
            </a:r>
          </a:p>
          <a:p>
            <a:r>
              <a:rPr lang="en-US" dirty="0" smtClean="0"/>
              <a:t>Failure abstracted as </a:t>
            </a:r>
            <a:r>
              <a:rPr lang="en-US" i="1" dirty="0" smtClean="0"/>
              <a:t>recovery observer</a:t>
            </a:r>
          </a:p>
          <a:p>
            <a:pPr lvl="1"/>
            <a:r>
              <a:rPr lang="en-US" dirty="0" smtClean="0"/>
              <a:t>Atomically loads all of memory at failure</a:t>
            </a:r>
          </a:p>
          <a:p>
            <a:r>
              <a:rPr lang="en-US" dirty="0" smtClean="0"/>
              <a:t>Volatile memory order</a:t>
            </a:r>
          </a:p>
          <a:p>
            <a:pPr lvl="1"/>
            <a:r>
              <a:rPr lang="en-US" dirty="0" smtClean="0"/>
              <a:t>Partial order of memory events</a:t>
            </a:r>
          </a:p>
          <a:p>
            <a:pPr lvl="1"/>
            <a:r>
              <a:rPr lang="en-US" dirty="0" smtClean="0"/>
              <a:t>Governs visibility of stores to all processors</a:t>
            </a:r>
          </a:p>
          <a:p>
            <a:r>
              <a:rPr lang="en-US" dirty="0" smtClean="0"/>
              <a:t>Persist memory order</a:t>
            </a:r>
          </a:p>
          <a:p>
            <a:pPr lvl="1"/>
            <a:r>
              <a:rPr lang="en-US" dirty="0" smtClean="0"/>
              <a:t>Governs visibility of persists </a:t>
            </a:r>
            <a:r>
              <a:rPr lang="en-US" dirty="0" err="1" smtClean="0"/>
              <a:t>w.r.t</a:t>
            </a:r>
            <a:r>
              <a:rPr lang="en-US" dirty="0" smtClean="0"/>
              <a:t> </a:t>
            </a:r>
            <a:r>
              <a:rPr lang="en-US" i="1" dirty="0" smtClean="0"/>
              <a:t>recovery observer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73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Executive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NVMs -&gt; in-memory, recoverable data </a:t>
            </a:r>
            <a:r>
              <a:rPr lang="en-US" dirty="0" err="1" smtClean="0"/>
              <a:t>structs</a:t>
            </a:r>
            <a:endParaRPr lang="en-US" dirty="0" smtClean="0"/>
          </a:p>
          <a:p>
            <a:r>
              <a:rPr lang="en-US" dirty="0" smtClean="0"/>
              <a:t>Require ordering of NVM writes </a:t>
            </a:r>
            <a:r>
              <a:rPr lang="en-US" dirty="0" smtClean="0"/>
              <a:t>(</a:t>
            </a:r>
            <a:r>
              <a:rPr lang="en-US" dirty="0" smtClean="0"/>
              <a:t>persists)</a:t>
            </a:r>
            <a:endParaRPr lang="en-US" dirty="0" smtClean="0"/>
          </a:p>
          <a:p>
            <a:r>
              <a:rPr lang="en-US" dirty="0"/>
              <a:t>C</a:t>
            </a:r>
            <a:r>
              <a:rPr lang="en-US" dirty="0" smtClean="0"/>
              <a:t>onsistency models do not order persists</a:t>
            </a:r>
          </a:p>
          <a:p>
            <a:r>
              <a:rPr lang="en-US" dirty="0" smtClean="0"/>
              <a:t>Memory persistency [ISCA ‘14]</a:t>
            </a:r>
          </a:p>
          <a:p>
            <a:pPr lvl="1"/>
            <a:r>
              <a:rPr lang="en-US" dirty="0" smtClean="0"/>
              <a:t>Consistency models for NVM</a:t>
            </a:r>
          </a:p>
          <a:p>
            <a:r>
              <a:rPr lang="en-US" dirty="0" smtClean="0"/>
              <a:t>This talk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Motivate memory persistency</a:t>
            </a:r>
            <a:endParaRPr lang="en-US" dirty="0" smtClean="0"/>
          </a:p>
          <a:p>
            <a:pPr lvl="1"/>
            <a:r>
              <a:rPr lang="en-US" dirty="0" smtClean="0"/>
              <a:t>Summarize </a:t>
            </a:r>
            <a:r>
              <a:rPr lang="en-US" dirty="0" smtClean="0"/>
              <a:t>persistency </a:t>
            </a:r>
            <a:r>
              <a:rPr lang="en-US" dirty="0" smtClean="0"/>
              <a:t>models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973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Persist ordering constraints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US" dirty="0" smtClean="0"/>
              <a:t>Persists form a directed acyclic graph (DAG)</a:t>
            </a:r>
          </a:p>
          <a:p>
            <a:r>
              <a:rPr lang="en-US" dirty="0" smtClean="0"/>
              <a:t>Critical path limits overall performance</a:t>
            </a:r>
          </a:p>
          <a:p>
            <a:pPr lvl="1"/>
            <a:r>
              <a:rPr lang="en-US" dirty="0" smtClean="0"/>
              <a:t>Remove unnecessary ordering constraints</a:t>
            </a:r>
          </a:p>
          <a:p>
            <a:pPr lvl="1"/>
            <a:r>
              <a:rPr lang="en-US" dirty="0" smtClean="0"/>
              <a:t>Requires an </a:t>
            </a:r>
            <a:r>
              <a:rPr lang="en-US" i="1" dirty="0" smtClean="0"/>
              <a:t>interface</a:t>
            </a:r>
            <a:r>
              <a:rPr lang="en-US" dirty="0" smtClean="0"/>
              <a:t> to describe constraints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59532" y="4180038"/>
            <a:ext cx="263142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b="0" dirty="0" smtClean="0">
                <a:latin typeface="Calibri" panose="020F0502020204030204" pitchFamily="34" charset="0"/>
              </a:rPr>
              <a:t>1: Persist data[0]</a:t>
            </a:r>
          </a:p>
          <a:p>
            <a:pPr algn="l"/>
            <a:r>
              <a:rPr lang="en-US" sz="2800" b="0" dirty="0" smtClean="0">
                <a:latin typeface="Calibri" panose="020F0502020204030204" pitchFamily="34" charset="0"/>
              </a:rPr>
              <a:t>2: Persist data[1]</a:t>
            </a:r>
          </a:p>
          <a:p>
            <a:pPr algn="l"/>
            <a:r>
              <a:rPr lang="en-US" sz="2800" b="0" dirty="0" smtClean="0">
                <a:latin typeface="Calibri" panose="020F0502020204030204" pitchFamily="34" charset="0"/>
              </a:rPr>
              <a:t>3: Persist flag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059832" y="4348154"/>
            <a:ext cx="2566856" cy="432048"/>
            <a:chOff x="3294678" y="4385238"/>
            <a:chExt cx="2566856" cy="432048"/>
          </a:xfrm>
        </p:grpSpPr>
        <p:sp>
          <p:nvSpPr>
            <p:cNvPr id="8" name="Oval 7"/>
            <p:cNvSpPr/>
            <p:nvPr/>
          </p:nvSpPr>
          <p:spPr bwMode="auto">
            <a:xfrm>
              <a:off x="5429486" y="4385238"/>
              <a:ext cx="432048" cy="432048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charset="-128"/>
                </a:rPr>
                <a:t>3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4403545" y="4385238"/>
              <a:ext cx="432048" cy="432048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charset="-128"/>
                </a:rPr>
                <a:t>2</a:t>
              </a: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3294678" y="4385238"/>
              <a:ext cx="432048" cy="432048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charset="-128"/>
                </a:rPr>
                <a:t>1</a:t>
              </a:r>
            </a:p>
          </p:txBody>
        </p:sp>
        <p:sp>
          <p:nvSpPr>
            <p:cNvPr id="11" name="Right Arrow 10"/>
            <p:cNvSpPr/>
            <p:nvPr/>
          </p:nvSpPr>
          <p:spPr bwMode="auto">
            <a:xfrm>
              <a:off x="3825658" y="4493250"/>
              <a:ext cx="434797" cy="216024"/>
            </a:xfrm>
            <a:prstGeom prst="rightArrow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2" name="Right Arrow 11"/>
            <p:cNvSpPr/>
            <p:nvPr/>
          </p:nvSpPr>
          <p:spPr bwMode="auto">
            <a:xfrm>
              <a:off x="4915141" y="4493250"/>
              <a:ext cx="434797" cy="216024"/>
            </a:xfrm>
            <a:prstGeom prst="rightArrow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5652120" y="4221088"/>
            <a:ext cx="314240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0" dirty="0">
                <a:latin typeface="Calibri" panose="020F0502020204030204" pitchFamily="34" charset="0"/>
              </a:rPr>
              <a:t>P</a:t>
            </a:r>
            <a:r>
              <a:rPr lang="en-US" sz="2800" b="0" dirty="0" smtClean="0">
                <a:latin typeface="Calibri" panose="020F0502020204030204" pitchFamily="34" charset="0"/>
              </a:rPr>
              <a:t>rogram order implies unnecessary constraints</a:t>
            </a:r>
            <a:endParaRPr lang="en-US" sz="28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170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– Memory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Contract b/w hardware &amp; software regarding visibility of stores</a:t>
            </a:r>
          </a:p>
          <a:p>
            <a:r>
              <a:rPr lang="en-US" dirty="0" smtClean="0"/>
              <a:t>Implementation independent</a:t>
            </a:r>
          </a:p>
          <a:p>
            <a:r>
              <a:rPr lang="en-US" dirty="0" smtClean="0"/>
              <a:t>Relaxed models improve store/load concurrency (performance)</a:t>
            </a:r>
          </a:p>
          <a:p>
            <a:r>
              <a:rPr lang="en-US" dirty="0" smtClean="0"/>
              <a:t>However, do not extend to memory</a:t>
            </a:r>
          </a:p>
          <a:p>
            <a:pPr lvl="1"/>
            <a:r>
              <a:rPr lang="en-US" dirty="0" smtClean="0"/>
              <a:t>Cache evictions</a:t>
            </a:r>
          </a:p>
          <a:p>
            <a:pPr lvl="1"/>
            <a:r>
              <a:rPr lang="en-US" dirty="0" smtClean="0"/>
              <a:t>Memory controller optimizations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309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Strict persistency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Persist memory order = volatile memory order</a:t>
            </a:r>
          </a:p>
          <a:p>
            <a:pPr lvl="1"/>
            <a:r>
              <a:rPr lang="en-US" dirty="0" smtClean="0"/>
              <a:t>Order of persists matches store visibility</a:t>
            </a:r>
          </a:p>
          <a:p>
            <a:r>
              <a:rPr lang="en-US" dirty="0" smtClean="0"/>
              <a:t>Strict persistency with SC/TSO</a:t>
            </a:r>
          </a:p>
          <a:p>
            <a:pPr lvl="1"/>
            <a:r>
              <a:rPr lang="en-US" dirty="0" smtClean="0"/>
              <a:t>Program order =&gt; persist order</a:t>
            </a:r>
          </a:p>
          <a:p>
            <a:pPr lvl="1"/>
            <a:r>
              <a:rPr lang="en-US" dirty="0" smtClean="0"/>
              <a:t>No annotations necessary</a:t>
            </a:r>
          </a:p>
          <a:p>
            <a:pPr lvl="1"/>
            <a:r>
              <a:rPr lang="en-US" dirty="0" smtClean="0"/>
              <a:t>Restrictive, suboptimal performance</a:t>
            </a:r>
          </a:p>
          <a:p>
            <a:r>
              <a:rPr lang="en-US" dirty="0" smtClean="0"/>
              <a:t>Strict persistency with RMO</a:t>
            </a:r>
          </a:p>
          <a:p>
            <a:pPr lvl="1"/>
            <a:r>
              <a:rPr lang="en-US" dirty="0" smtClean="0"/>
              <a:t>Program order + memory barriers =&gt; persist order</a:t>
            </a:r>
          </a:p>
          <a:p>
            <a:pPr lvl="1"/>
            <a:r>
              <a:rPr lang="en-US" dirty="0" smtClean="0"/>
              <a:t>Need barriers to ensure correct store visibility and recovery correctness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698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Strict persistency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853134"/>
            <a:ext cx="4040188" cy="639762"/>
          </a:xfrm>
        </p:spPr>
        <p:txBody>
          <a:bodyPr/>
          <a:lstStyle/>
          <a:p>
            <a:pPr algn="ctr"/>
            <a:r>
              <a:rPr lang="en-US" dirty="0" smtClean="0"/>
              <a:t>SC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2466044"/>
            <a:ext cx="3034680" cy="233110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lock (volatile </a:t>
            </a:r>
            <a:r>
              <a:rPr lang="en-US" dirty="0" err="1" smtClean="0"/>
              <a:t>mutex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</a:t>
            </a:r>
            <a:r>
              <a:rPr lang="en-US" dirty="0" smtClean="0"/>
              <a:t>ersist data[0]</a:t>
            </a:r>
          </a:p>
          <a:p>
            <a:pPr marL="0" indent="0">
              <a:buNone/>
            </a:pPr>
            <a:r>
              <a:rPr lang="en-US" dirty="0"/>
              <a:t>p</a:t>
            </a:r>
            <a:r>
              <a:rPr lang="en-US" dirty="0" smtClean="0"/>
              <a:t>ersist data[1]</a:t>
            </a:r>
          </a:p>
          <a:p>
            <a:pPr marL="0" indent="0">
              <a:buNone/>
            </a:pPr>
            <a:r>
              <a:rPr lang="en-US" dirty="0"/>
              <a:t>p</a:t>
            </a:r>
            <a:r>
              <a:rPr lang="en-US" dirty="0" smtClean="0"/>
              <a:t>ersist flag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u</a:t>
            </a:r>
            <a:r>
              <a:rPr lang="en-US" dirty="0" smtClean="0"/>
              <a:t>nlock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4008" y="1844824"/>
            <a:ext cx="4041775" cy="639762"/>
          </a:xfrm>
        </p:spPr>
        <p:txBody>
          <a:bodyPr/>
          <a:lstStyle/>
          <a:p>
            <a:pPr algn="ctr"/>
            <a:r>
              <a:rPr lang="en-US" dirty="0" smtClean="0"/>
              <a:t>RMO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2502048"/>
            <a:ext cx="4041775" cy="395128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</a:t>
            </a:r>
            <a:r>
              <a:rPr lang="en-US" dirty="0" smtClean="0"/>
              <a:t>ock (volatile </a:t>
            </a:r>
            <a:r>
              <a:rPr lang="en-US" dirty="0" err="1" smtClean="0"/>
              <a:t>mutex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b</a:t>
            </a:r>
            <a:r>
              <a:rPr lang="en-US" dirty="0" smtClean="0">
                <a:solidFill>
                  <a:srgbClr val="FF0000"/>
                </a:solidFill>
              </a:rPr>
              <a:t>arrier</a:t>
            </a:r>
          </a:p>
          <a:p>
            <a:pPr marL="0" indent="0">
              <a:buNone/>
            </a:pPr>
            <a:r>
              <a:rPr lang="en-US" dirty="0"/>
              <a:t>p</a:t>
            </a:r>
            <a:r>
              <a:rPr lang="en-US" dirty="0" smtClean="0"/>
              <a:t>ersist data[0]</a:t>
            </a:r>
          </a:p>
          <a:p>
            <a:pPr marL="0" indent="0">
              <a:buNone/>
            </a:pPr>
            <a:r>
              <a:rPr lang="en-US" dirty="0"/>
              <a:t>p</a:t>
            </a:r>
            <a:r>
              <a:rPr lang="en-US" dirty="0" smtClean="0"/>
              <a:t>ersist data[1]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/>
              <a:t>p</a:t>
            </a:r>
            <a:r>
              <a:rPr lang="en-US" dirty="0" smtClean="0"/>
              <a:t>ersist data[N]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arrier</a:t>
            </a:r>
          </a:p>
          <a:p>
            <a:pPr marL="0" indent="0">
              <a:buNone/>
            </a:pPr>
            <a:r>
              <a:rPr lang="en-US" dirty="0"/>
              <a:t>p</a:t>
            </a:r>
            <a:r>
              <a:rPr lang="en-US" dirty="0" smtClean="0"/>
              <a:t>ersist flag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b</a:t>
            </a:r>
            <a:r>
              <a:rPr lang="en-US" dirty="0" smtClean="0">
                <a:solidFill>
                  <a:srgbClr val="FF0000"/>
                </a:solidFill>
              </a:rPr>
              <a:t>arrier</a:t>
            </a:r>
          </a:p>
          <a:p>
            <a:pPr marL="0" indent="0">
              <a:buNone/>
            </a:pPr>
            <a:r>
              <a:rPr lang="en-US" dirty="0"/>
              <a:t>u</a:t>
            </a:r>
            <a:r>
              <a:rPr lang="en-US" dirty="0" smtClean="0"/>
              <a:t>nlock (volatile </a:t>
            </a:r>
            <a:r>
              <a:rPr lang="en-US" dirty="0" err="1" smtClean="0"/>
              <a:t>mutex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403648" y="1340768"/>
            <a:ext cx="6084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Task: persist data then persist flag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08606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Epoch persistency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25388" y="1219200"/>
            <a:ext cx="3174504" cy="4906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</a:t>
            </a:r>
            <a:r>
              <a:rPr lang="en-US" dirty="0" smtClean="0"/>
              <a:t>ock (volatile </a:t>
            </a:r>
            <a:r>
              <a:rPr lang="en-US" dirty="0" err="1" smtClean="0"/>
              <a:t>mutex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</a:t>
            </a:r>
            <a:r>
              <a:rPr lang="en-US" dirty="0" smtClean="0"/>
              <a:t>ersist data[0]</a:t>
            </a:r>
          </a:p>
          <a:p>
            <a:pPr marL="0" indent="0">
              <a:buNone/>
            </a:pPr>
            <a:r>
              <a:rPr lang="en-US" dirty="0"/>
              <a:t>p</a:t>
            </a:r>
            <a:r>
              <a:rPr lang="en-US" dirty="0" smtClean="0"/>
              <a:t>ersist data[1]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/>
              <a:t>p</a:t>
            </a:r>
            <a:r>
              <a:rPr lang="en-US" dirty="0" smtClean="0"/>
              <a:t>ersist data[N]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ersist barrier</a:t>
            </a:r>
          </a:p>
          <a:p>
            <a:pPr marL="0" indent="0">
              <a:buNone/>
            </a:pPr>
            <a:r>
              <a:rPr lang="en-US" dirty="0"/>
              <a:t>p</a:t>
            </a:r>
            <a:r>
              <a:rPr lang="en-US" dirty="0" smtClean="0"/>
              <a:t>ersist flag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Unlock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3455876" y="1196752"/>
            <a:ext cx="5678220" cy="4906963"/>
          </a:xfrm>
        </p:spPr>
        <p:txBody>
          <a:bodyPr/>
          <a:lstStyle/>
          <a:p>
            <a:r>
              <a:rPr lang="en-US" dirty="0" smtClean="0"/>
              <a:t>Persist barriers divide program into epochs</a:t>
            </a:r>
          </a:p>
          <a:p>
            <a:r>
              <a:rPr lang="en-US" dirty="0"/>
              <a:t>P</a:t>
            </a:r>
            <a:r>
              <a:rPr lang="en-US" dirty="0" smtClean="0"/>
              <a:t>ersists within epoch concurrent</a:t>
            </a:r>
          </a:p>
          <a:p>
            <a:r>
              <a:rPr lang="en-US" dirty="0" smtClean="0"/>
              <a:t>Program order =&gt; Store visibility</a:t>
            </a:r>
          </a:p>
          <a:p>
            <a:r>
              <a:rPr lang="en-US" dirty="0" smtClean="0"/>
              <a:t>Program order + persist barriers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 =&gt; Persist order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56903" y="5841268"/>
            <a:ext cx="7417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Epoch persistency improves persist concurrency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932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Nonvolatile memory (NVM) recovery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Future systems will have NVM on memory bus</a:t>
            </a:r>
          </a:p>
          <a:p>
            <a:r>
              <a:rPr lang="en-US" dirty="0" smtClean="0"/>
              <a:t>In-memory, recoverable data structures</a:t>
            </a:r>
          </a:p>
          <a:p>
            <a:r>
              <a:rPr lang="en-US" dirty="0"/>
              <a:t>R</a:t>
            </a:r>
            <a:r>
              <a:rPr lang="en-US" dirty="0" smtClean="0"/>
              <a:t>ecovery needs NVM write (persist) ordering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5" name="Picture 2" descr="http://upload.wikimedia.org/wikipedia/commons/6/62/Intel_CPU_Pentium_4_640_Prescott_botto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773" y="3602614"/>
            <a:ext cx="2867298" cy="1905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://cdn.eteknix.com/wp-content/uploads/2011/11/RA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501008"/>
            <a:ext cx="3022386" cy="2311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ight Arrow 6"/>
          <p:cNvSpPr/>
          <p:nvPr/>
        </p:nvSpPr>
        <p:spPr bwMode="auto">
          <a:xfrm>
            <a:off x="3257051" y="3953368"/>
            <a:ext cx="1237158" cy="54709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21759" y="3456346"/>
            <a:ext cx="29320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Writes unordered</a:t>
            </a:r>
            <a:endParaRPr 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ight Arrow 8"/>
          <p:cNvSpPr/>
          <p:nvPr/>
        </p:nvSpPr>
        <p:spPr bwMode="auto">
          <a:xfrm>
            <a:off x="3875630" y="4383079"/>
            <a:ext cx="1237158" cy="54709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0" name="Right Arrow 9"/>
          <p:cNvSpPr/>
          <p:nvPr/>
        </p:nvSpPr>
        <p:spPr bwMode="auto">
          <a:xfrm>
            <a:off x="3466564" y="4824498"/>
            <a:ext cx="1237158" cy="54709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5516" y="5769260"/>
            <a:ext cx="828203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909"/>
                </a:solidFill>
                <a:latin typeface="Calibri"/>
                <a:cs typeface="Calibri"/>
              </a:rPr>
              <a:t>Need a mechanism to express order of persists</a:t>
            </a:r>
            <a:endParaRPr lang="en-US" sz="3200" dirty="0">
              <a:solidFill>
                <a:srgbClr val="FF0909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2894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persistency: </a:t>
            </a:r>
            <a:br>
              <a:rPr lang="en-US" dirty="0" smtClean="0"/>
            </a:br>
            <a:r>
              <a:rPr lang="en-US" dirty="0" smtClean="0"/>
              <a:t>consistency models for NVRAM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Framework to reason about persist order while maximizing concurrency [ISCA ‘14]</a:t>
            </a:r>
          </a:p>
          <a:p>
            <a:r>
              <a:rPr lang="en-US" dirty="0" smtClean="0"/>
              <a:t>Persistency models may be strict or relaxed</a:t>
            </a:r>
          </a:p>
          <a:p>
            <a:r>
              <a:rPr lang="en-US" dirty="0" smtClean="0"/>
              <a:t>This talk:</a:t>
            </a:r>
          </a:p>
          <a:p>
            <a:pPr lvl="1"/>
            <a:r>
              <a:rPr lang="en-US" dirty="0" smtClean="0"/>
              <a:t>Primer on persistency models</a:t>
            </a:r>
          </a:p>
          <a:p>
            <a:pPr lvl="1"/>
            <a:r>
              <a:rPr lang="en-US" dirty="0" smtClean="0"/>
              <a:t>Discussion on achieving desired order of persists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307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Strict persistency</a:t>
            </a:r>
          </a:p>
          <a:p>
            <a:r>
              <a:rPr lang="en-US" dirty="0" smtClean="0"/>
              <a:t>Epoch persistency</a:t>
            </a:r>
          </a:p>
          <a:p>
            <a:r>
              <a:rPr lang="en-US" dirty="0" smtClean="0"/>
              <a:t>Strand persistency</a:t>
            </a:r>
          </a:p>
          <a:p>
            <a:r>
              <a:rPr lang="en-US" dirty="0" smtClean="0"/>
              <a:t>Multi-threaded persist ordering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761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Executive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NVMs -&gt; in-memory, recoverable data </a:t>
            </a:r>
            <a:r>
              <a:rPr lang="en-US" dirty="0" err="1" smtClean="0"/>
              <a:t>structs</a:t>
            </a:r>
            <a:endParaRPr lang="en-US" dirty="0" smtClean="0"/>
          </a:p>
          <a:p>
            <a:pPr lvl="1"/>
            <a:r>
              <a:rPr lang="en-US" dirty="0" smtClean="0"/>
              <a:t>Require ordering of NVM writes (persists))</a:t>
            </a:r>
          </a:p>
          <a:p>
            <a:r>
              <a:rPr lang="en-US" dirty="0"/>
              <a:t>C</a:t>
            </a:r>
            <a:r>
              <a:rPr lang="en-US" dirty="0" smtClean="0"/>
              <a:t>onsistency models govern visibility of stores</a:t>
            </a:r>
          </a:p>
          <a:p>
            <a:pPr lvl="1"/>
            <a:r>
              <a:rPr lang="en-US" dirty="0" smtClean="0"/>
              <a:t>Do not extend guarantees to persists</a:t>
            </a:r>
          </a:p>
          <a:p>
            <a:pPr lvl="1"/>
            <a:r>
              <a:rPr lang="en-US" dirty="0" smtClean="0"/>
              <a:t>Might want order of stores and persists to differ</a:t>
            </a:r>
          </a:p>
          <a:p>
            <a:r>
              <a:rPr lang="en-US" dirty="0" smtClean="0"/>
              <a:t>Memory persistency [ISCA ‘14]</a:t>
            </a:r>
          </a:p>
          <a:p>
            <a:pPr lvl="1"/>
            <a:r>
              <a:rPr lang="en-US" dirty="0" smtClean="0"/>
              <a:t>Consistency models for NVM</a:t>
            </a:r>
          </a:p>
          <a:p>
            <a:r>
              <a:rPr lang="en-US" dirty="0" smtClean="0"/>
              <a:t>This talk:</a:t>
            </a:r>
          </a:p>
          <a:p>
            <a:pPr lvl="1"/>
            <a:r>
              <a:rPr lang="en-US" dirty="0" smtClean="0"/>
              <a:t>Summary of persistency models</a:t>
            </a:r>
          </a:p>
          <a:p>
            <a:pPr lvl="1"/>
            <a:r>
              <a:rPr lang="en-US" dirty="0" smtClean="0"/>
              <a:t>Example illustrating use of persistency models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946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Epoch persistency drawback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Persist barriers some times cause unnecessary persist order constraints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5673" y="2564904"/>
            <a:ext cx="7863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Task: persist A, then persist B, persist C not ordered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31540" y="3212976"/>
            <a:ext cx="24122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/>
              <a:t>p</a:t>
            </a:r>
            <a:r>
              <a:rPr lang="en-US" sz="2400" dirty="0" smtClean="0"/>
              <a:t>ersist A</a:t>
            </a:r>
          </a:p>
          <a:p>
            <a:pPr algn="l"/>
            <a:r>
              <a:rPr lang="en-US" sz="2400" dirty="0">
                <a:solidFill>
                  <a:srgbClr val="660066"/>
                </a:solidFill>
              </a:rPr>
              <a:t>p</a:t>
            </a:r>
            <a:r>
              <a:rPr lang="en-US" sz="2400" dirty="0" smtClean="0">
                <a:solidFill>
                  <a:srgbClr val="660066"/>
                </a:solidFill>
              </a:rPr>
              <a:t>ersist barrier</a:t>
            </a:r>
          </a:p>
          <a:p>
            <a:pPr algn="l"/>
            <a:r>
              <a:rPr lang="en-US" sz="2400" dirty="0"/>
              <a:t>p</a:t>
            </a:r>
            <a:r>
              <a:rPr lang="en-US" sz="2400" dirty="0" smtClean="0"/>
              <a:t>ersist B</a:t>
            </a:r>
          </a:p>
          <a:p>
            <a:pPr algn="l"/>
            <a:r>
              <a:rPr lang="en-US" sz="2400" dirty="0"/>
              <a:t>p</a:t>
            </a:r>
            <a:r>
              <a:rPr lang="en-US" sz="2400" dirty="0" smtClean="0"/>
              <a:t>ersist C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161811" y="3861048"/>
            <a:ext cx="4577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Unnecessary constraint: A-&gt;C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67544" y="5085184"/>
            <a:ext cx="22322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/>
              <a:t>p</a:t>
            </a:r>
            <a:r>
              <a:rPr lang="en-US" sz="2400" dirty="0" smtClean="0"/>
              <a:t>ersist A</a:t>
            </a:r>
          </a:p>
          <a:p>
            <a:pPr algn="l"/>
            <a:r>
              <a:rPr lang="en-US" sz="2400" dirty="0"/>
              <a:t>p</a:t>
            </a:r>
            <a:r>
              <a:rPr lang="en-US" sz="2400" dirty="0" smtClean="0"/>
              <a:t>ersist C</a:t>
            </a:r>
          </a:p>
          <a:p>
            <a:pPr algn="l"/>
            <a:r>
              <a:rPr lang="en-US" sz="2400" dirty="0">
                <a:solidFill>
                  <a:srgbClr val="660066"/>
                </a:solidFill>
              </a:rPr>
              <a:t>p</a:t>
            </a:r>
            <a:r>
              <a:rPr lang="en-US" sz="2400" dirty="0" smtClean="0">
                <a:solidFill>
                  <a:srgbClr val="660066"/>
                </a:solidFill>
              </a:rPr>
              <a:t>ersist barrier</a:t>
            </a:r>
          </a:p>
          <a:p>
            <a:pPr algn="l"/>
            <a:r>
              <a:rPr lang="en-US" sz="2400" dirty="0"/>
              <a:t>p</a:t>
            </a:r>
            <a:r>
              <a:rPr lang="en-US" sz="2400" dirty="0" smtClean="0"/>
              <a:t>ersist B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192104" y="5481228"/>
            <a:ext cx="45889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Unnecessary constraint: C-&gt;B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70253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870" y="3097510"/>
            <a:ext cx="226695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0172" y="3097510"/>
            <a:ext cx="2219325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eft-Right Arrow 6"/>
          <p:cNvSpPr/>
          <p:nvPr/>
        </p:nvSpPr>
        <p:spPr bwMode="auto">
          <a:xfrm>
            <a:off x="2951820" y="3609020"/>
            <a:ext cx="3168352" cy="936104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Consistency spectrum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- Memory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Contract b/w hardware and software on store visibility (implementation independent)</a:t>
            </a:r>
          </a:p>
          <a:p>
            <a:r>
              <a:rPr lang="en-US" dirty="0" smtClean="0"/>
              <a:t>May be strict (SC) or relaxed (RMO)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Does </a:t>
            </a:r>
            <a:r>
              <a:rPr lang="en-US" dirty="0" smtClean="0"/>
              <a:t>not </a:t>
            </a:r>
            <a:r>
              <a:rPr lang="en-US" dirty="0" smtClean="0"/>
              <a:t>apply</a:t>
            </a:r>
            <a:r>
              <a:rPr lang="en-US" dirty="0" smtClean="0"/>
              <a:t>  </a:t>
            </a:r>
            <a:r>
              <a:rPr lang="en-US" dirty="0" smtClean="0"/>
              <a:t>to persists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98003" y="5985284"/>
            <a:ext cx="74485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Need persistency models to order persists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602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system abstraction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4355976" y="2024844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3</a:t>
            </a:r>
          </a:p>
        </p:txBody>
      </p:sp>
      <p:sp>
        <p:nvSpPr>
          <p:cNvPr id="34" name="Cloud 33"/>
          <p:cNvSpPr/>
          <p:nvPr/>
        </p:nvSpPr>
        <p:spPr bwMode="auto">
          <a:xfrm>
            <a:off x="3203848" y="3429000"/>
            <a:ext cx="2736304" cy="1080120"/>
          </a:xfrm>
          <a:prstGeom prst="cloud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0" dirty="0" smtClean="0">
                <a:ea typeface="ＭＳ Ｐゴシック" charset="-128"/>
              </a:rPr>
              <a:t>Caches (unordered)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832" y="5954588"/>
            <a:ext cx="2916324" cy="930796"/>
          </a:xfrm>
          <a:prstGeom prst="rect">
            <a:avLst/>
          </a:prstGeom>
        </p:spPr>
      </p:pic>
      <p:sp>
        <p:nvSpPr>
          <p:cNvPr id="46" name="Oval 45"/>
          <p:cNvSpPr/>
          <p:nvPr/>
        </p:nvSpPr>
        <p:spPr bwMode="auto">
          <a:xfrm>
            <a:off x="4355976" y="2492896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2</a:t>
            </a:r>
          </a:p>
        </p:txBody>
      </p:sp>
      <p:sp>
        <p:nvSpPr>
          <p:cNvPr id="47" name="Oval 46"/>
          <p:cNvSpPr/>
          <p:nvPr/>
        </p:nvSpPr>
        <p:spPr bwMode="auto">
          <a:xfrm>
            <a:off x="4355976" y="3032956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1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4355976" y="4586436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2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4355976" y="5054488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1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4355976" y="5594548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ea typeface="ＭＳ Ｐゴシック" charset="-128"/>
              </a:rPr>
              <a:t>3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pic>
        <p:nvPicPr>
          <p:cNvPr id="54" name="Picture 5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0152" y="5236751"/>
            <a:ext cx="1778181" cy="1613241"/>
          </a:xfrm>
          <a:prstGeom prst="rect">
            <a:avLst/>
          </a:prstGeom>
        </p:spPr>
      </p:pic>
      <p:pic>
        <p:nvPicPr>
          <p:cNvPr id="55" name="Picture 2" descr="http://upload.wikimedia.org/wikipedia/commons/6/62/Intel_CPU_Pentium_4_640_Prescott_bottom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124744"/>
            <a:ext cx="1872208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TextBox 56"/>
          <p:cNvSpPr txBox="1"/>
          <p:nvPr/>
        </p:nvSpPr>
        <p:spPr>
          <a:xfrm>
            <a:off x="2087724" y="1160748"/>
            <a:ext cx="15819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Processors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6251011" y="2325070"/>
            <a:ext cx="2892989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Memory events</a:t>
            </a:r>
          </a:p>
          <a:p>
            <a:r>
              <a:rPr lang="en-US" dirty="0" smtClean="0"/>
              <a:t>(stores/loads/barriers)</a:t>
            </a:r>
            <a:endParaRPr lang="en-US" dirty="0"/>
          </a:p>
        </p:txBody>
      </p:sp>
      <p:cxnSp>
        <p:nvCxnSpPr>
          <p:cNvPr id="64" name="Straight Arrow Connector 63"/>
          <p:cNvCxnSpPr>
            <a:stCxn id="58" idx="1"/>
            <a:endCxn id="47" idx="6"/>
          </p:cNvCxnSpPr>
          <p:nvPr/>
        </p:nvCxnSpPr>
        <p:spPr bwMode="auto">
          <a:xfrm flipH="1">
            <a:off x="4752020" y="2679013"/>
            <a:ext cx="1498991" cy="5339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1" name="TextBox 70"/>
          <p:cNvSpPr txBox="1"/>
          <p:nvPr/>
        </p:nvSpPr>
        <p:spPr>
          <a:xfrm>
            <a:off x="2267744" y="6273316"/>
            <a:ext cx="7546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NVM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6182717" y="4221088"/>
            <a:ext cx="2921293" cy="1015663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Recovery observer</a:t>
            </a:r>
          </a:p>
          <a:p>
            <a:r>
              <a:rPr lang="en-US" dirty="0" smtClean="0"/>
              <a:t>(atomically loads </a:t>
            </a:r>
            <a:r>
              <a:rPr lang="en-US" dirty="0" err="1" smtClean="0"/>
              <a:t>Mem</a:t>
            </a:r>
            <a:endParaRPr lang="en-US" dirty="0" smtClean="0"/>
          </a:p>
          <a:p>
            <a:r>
              <a:rPr lang="en-US" dirty="0" smtClean="0"/>
              <a:t>@Failure)</a:t>
            </a:r>
            <a:endParaRPr lang="en-US" dirty="0"/>
          </a:p>
        </p:txBody>
      </p:sp>
      <p:cxnSp>
        <p:nvCxnSpPr>
          <p:cNvPr id="74" name="Straight Arrow Connector 73"/>
          <p:cNvCxnSpPr>
            <a:stCxn id="72" idx="2"/>
          </p:cNvCxnSpPr>
          <p:nvPr/>
        </p:nvCxnSpPr>
        <p:spPr bwMode="auto">
          <a:xfrm flipH="1">
            <a:off x="7236296" y="5236751"/>
            <a:ext cx="407068" cy="42449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7" name="Lightning Bolt 76"/>
          <p:cNvSpPr/>
          <p:nvPr/>
        </p:nvSpPr>
        <p:spPr bwMode="auto">
          <a:xfrm flipH="1">
            <a:off x="4694171" y="4728919"/>
            <a:ext cx="1099415" cy="1076054"/>
          </a:xfrm>
          <a:prstGeom prst="lightningBol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79" name="Left Brace 78"/>
          <p:cNvSpPr/>
          <p:nvPr/>
        </p:nvSpPr>
        <p:spPr bwMode="auto">
          <a:xfrm>
            <a:off x="3779912" y="2096852"/>
            <a:ext cx="468052" cy="1296144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539552" y="2384884"/>
            <a:ext cx="28777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Volatile memory order</a:t>
            </a:r>
          </a:p>
          <a:p>
            <a:r>
              <a:rPr lang="en-US" dirty="0" smtClean="0"/>
              <a:t>(consistency model)</a:t>
            </a:r>
            <a:endParaRPr lang="en-US" dirty="0"/>
          </a:p>
        </p:txBody>
      </p:sp>
      <p:sp>
        <p:nvSpPr>
          <p:cNvPr id="86" name="Left Brace 85"/>
          <p:cNvSpPr/>
          <p:nvPr/>
        </p:nvSpPr>
        <p:spPr bwMode="auto">
          <a:xfrm>
            <a:off x="3779912" y="4581128"/>
            <a:ext cx="468052" cy="1296144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58788" y="4869160"/>
            <a:ext cx="28392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Persist memory order</a:t>
            </a:r>
          </a:p>
          <a:p>
            <a:r>
              <a:rPr lang="en-US" dirty="0" smtClean="0"/>
              <a:t>(persistency model)</a:t>
            </a:r>
            <a:endParaRPr lang="en-US" dirty="0"/>
          </a:p>
        </p:txBody>
      </p:sp>
      <p:cxnSp>
        <p:nvCxnSpPr>
          <p:cNvPr id="90" name="Straight Arrow Connector 89"/>
          <p:cNvCxnSpPr>
            <a:stCxn id="58" idx="1"/>
          </p:cNvCxnSpPr>
          <p:nvPr/>
        </p:nvCxnSpPr>
        <p:spPr bwMode="auto">
          <a:xfrm flipH="1" flipV="1">
            <a:off x="4752021" y="2276873"/>
            <a:ext cx="1498990" cy="4021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3" name="Straight Arrow Connector 92"/>
          <p:cNvCxnSpPr>
            <a:stCxn id="58" idx="1"/>
            <a:endCxn id="46" idx="6"/>
          </p:cNvCxnSpPr>
          <p:nvPr/>
        </p:nvCxnSpPr>
        <p:spPr bwMode="auto">
          <a:xfrm flipH="1" flipV="1">
            <a:off x="4752020" y="2672916"/>
            <a:ext cx="1498991" cy="609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656146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two different models?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Consistency and persistency time scales differ</a:t>
            </a:r>
          </a:p>
          <a:p>
            <a:pPr lvl="1"/>
            <a:r>
              <a:rPr lang="en-US" dirty="0" smtClean="0"/>
              <a:t>Cache access (10s ns) </a:t>
            </a:r>
            <a:r>
              <a:rPr lang="en-US" dirty="0" err="1" smtClean="0"/>
              <a:t>vs</a:t>
            </a:r>
            <a:r>
              <a:rPr lang="en-US" dirty="0" smtClean="0"/>
              <a:t> NVM write (100s ns)</a:t>
            </a:r>
          </a:p>
          <a:p>
            <a:r>
              <a:rPr lang="en-US" dirty="0" smtClean="0"/>
              <a:t>Used for different purposes</a:t>
            </a:r>
          </a:p>
          <a:p>
            <a:pPr lvl="1"/>
            <a:r>
              <a:rPr lang="en-US" dirty="0" smtClean="0"/>
              <a:t>Consistency -&gt; synchronization correctness</a:t>
            </a:r>
          </a:p>
          <a:p>
            <a:pPr lvl="1"/>
            <a:r>
              <a:rPr lang="en-US" dirty="0" smtClean="0"/>
              <a:t>Persistency  -&gt; recovery correctness</a:t>
            </a:r>
          </a:p>
          <a:p>
            <a:r>
              <a:rPr lang="en-US" dirty="0" smtClean="0"/>
              <a:t>Unified model works (strict persistency), but</a:t>
            </a:r>
          </a:p>
          <a:p>
            <a:pPr lvl="1"/>
            <a:r>
              <a:rPr lang="en-US" dirty="0" smtClean="0"/>
              <a:t>Must ensure correct synchronization </a:t>
            </a:r>
            <a:r>
              <a:rPr lang="en-US" dirty="0"/>
              <a:t>&amp;</a:t>
            </a:r>
            <a:r>
              <a:rPr lang="en-US" dirty="0" smtClean="0"/>
              <a:t> recovery </a:t>
            </a:r>
          </a:p>
          <a:p>
            <a:pPr lvl="1"/>
            <a:r>
              <a:rPr lang="en-US" dirty="0" smtClean="0"/>
              <a:t>Suboptimal performance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576926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Separate consistency and persistency models improve performance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02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 bwMode="auto">
          <a:xfrm>
            <a:off x="1943708" y="3146276"/>
            <a:ext cx="1080120" cy="68407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system abstraction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863588" y="2786236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3</a:t>
            </a: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1860" y="5558544"/>
            <a:ext cx="2916324" cy="930796"/>
          </a:xfrm>
          <a:prstGeom prst="rect">
            <a:avLst/>
          </a:prstGeom>
        </p:spPr>
      </p:pic>
      <p:sp>
        <p:nvSpPr>
          <p:cNvPr id="46" name="Oval 45"/>
          <p:cNvSpPr/>
          <p:nvPr/>
        </p:nvSpPr>
        <p:spPr bwMode="auto">
          <a:xfrm>
            <a:off x="2555776" y="2708920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2</a:t>
            </a:r>
          </a:p>
        </p:txBody>
      </p:sp>
      <p:sp>
        <p:nvSpPr>
          <p:cNvPr id="47" name="Oval 46"/>
          <p:cNvSpPr/>
          <p:nvPr/>
        </p:nvSpPr>
        <p:spPr bwMode="auto">
          <a:xfrm>
            <a:off x="2555776" y="3284984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1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2411760" y="4761148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2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2879812" y="5013176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1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3347864" y="5229200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ea typeface="ＭＳ Ｐゴシック" charset="-128"/>
              </a:rPr>
              <a:t>3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311860" y="1628800"/>
            <a:ext cx="2892989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Memory events</a:t>
            </a:r>
          </a:p>
          <a:p>
            <a:r>
              <a:rPr lang="en-US" dirty="0" smtClean="0"/>
              <a:t>(stores/loads/barriers)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4355976" y="6448074"/>
            <a:ext cx="7546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NVM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3203848" y="2780928"/>
            <a:ext cx="28777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Volatile memory order</a:t>
            </a:r>
          </a:p>
          <a:p>
            <a:r>
              <a:rPr lang="en-US" dirty="0" smtClean="0"/>
              <a:t>(consistency model)</a:t>
            </a:r>
            <a:endParaRPr lang="en-US" dirty="0"/>
          </a:p>
        </p:txBody>
      </p:sp>
      <p:sp>
        <p:nvSpPr>
          <p:cNvPr id="87" name="TextBox 86"/>
          <p:cNvSpPr txBox="1"/>
          <p:nvPr/>
        </p:nvSpPr>
        <p:spPr>
          <a:xfrm>
            <a:off x="3239852" y="4365104"/>
            <a:ext cx="28392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Persist memory order</a:t>
            </a:r>
          </a:p>
          <a:p>
            <a:r>
              <a:rPr lang="en-US" dirty="0" smtClean="0"/>
              <a:t>(persistency model)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179512" y="1742120"/>
            <a:ext cx="1080120" cy="86409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Core0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1943708" y="1742120"/>
            <a:ext cx="1080120" cy="86409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Core1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79512" y="3146276"/>
            <a:ext cx="1080120" cy="68407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cxnSp>
        <p:nvCxnSpPr>
          <p:cNvPr id="9" name="Straight Arrow Connector 8"/>
          <p:cNvCxnSpPr>
            <a:stCxn id="28" idx="2"/>
            <a:endCxn id="32" idx="0"/>
          </p:cNvCxnSpPr>
          <p:nvPr/>
        </p:nvCxnSpPr>
        <p:spPr bwMode="auto">
          <a:xfrm>
            <a:off x="2483768" y="2606216"/>
            <a:ext cx="0" cy="5400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1" name="Straight Arrow Connector 10"/>
          <p:cNvCxnSpPr>
            <a:stCxn id="3" idx="2"/>
            <a:endCxn id="5" idx="0"/>
          </p:cNvCxnSpPr>
          <p:nvPr/>
        </p:nvCxnSpPr>
        <p:spPr bwMode="auto">
          <a:xfrm>
            <a:off x="719572" y="2606216"/>
            <a:ext cx="0" cy="5400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3" name="Straight Arrow Connector 12"/>
          <p:cNvCxnSpPr>
            <a:stCxn id="5" idx="3"/>
            <a:endCxn id="32" idx="1"/>
          </p:cNvCxnSpPr>
          <p:nvPr/>
        </p:nvCxnSpPr>
        <p:spPr bwMode="auto">
          <a:xfrm>
            <a:off x="1259632" y="3488314"/>
            <a:ext cx="68407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611560" y="4257092"/>
            <a:ext cx="2088232" cy="46805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Memory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cntrl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cxnSp>
        <p:nvCxnSpPr>
          <p:cNvPr id="19" name="Straight Arrow Connector 18"/>
          <p:cNvCxnSpPr>
            <a:stCxn id="5" idx="2"/>
            <a:endCxn id="16" idx="0"/>
          </p:cNvCxnSpPr>
          <p:nvPr/>
        </p:nvCxnSpPr>
        <p:spPr bwMode="auto">
          <a:xfrm>
            <a:off x="719572" y="3830352"/>
            <a:ext cx="936104" cy="4267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1" name="Straight Arrow Connector 20"/>
          <p:cNvCxnSpPr>
            <a:stCxn id="32" idx="2"/>
            <a:endCxn id="16" idx="0"/>
          </p:cNvCxnSpPr>
          <p:nvPr/>
        </p:nvCxnSpPr>
        <p:spPr bwMode="auto">
          <a:xfrm flipH="1">
            <a:off x="1655676" y="3830352"/>
            <a:ext cx="828092" cy="4267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5" name="Straight Arrow Connector 24"/>
          <p:cNvCxnSpPr>
            <a:stCxn id="16" idx="2"/>
          </p:cNvCxnSpPr>
          <p:nvPr/>
        </p:nvCxnSpPr>
        <p:spPr bwMode="auto">
          <a:xfrm>
            <a:off x="1655676" y="4725144"/>
            <a:ext cx="1782198" cy="9774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935596" y="1196752"/>
            <a:ext cx="1453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Pre-failure</a:t>
            </a:r>
            <a:endParaRPr lang="en-US" dirty="0"/>
          </a:p>
        </p:txBody>
      </p:sp>
      <p:sp>
        <p:nvSpPr>
          <p:cNvPr id="59" name="Oval 58"/>
          <p:cNvSpPr/>
          <p:nvPr/>
        </p:nvSpPr>
        <p:spPr bwMode="auto">
          <a:xfrm>
            <a:off x="3275856" y="1592796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29" name="Lightning Bolt 28"/>
          <p:cNvSpPr/>
          <p:nvPr/>
        </p:nvSpPr>
        <p:spPr bwMode="auto">
          <a:xfrm flipH="1">
            <a:off x="5724127" y="1556792"/>
            <a:ext cx="1315439" cy="2484276"/>
          </a:xfrm>
          <a:prstGeom prst="lightningBol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68244" y="2852936"/>
            <a:ext cx="1778181" cy="1613241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7273174" y="1196752"/>
            <a:ext cx="15955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Post-failure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 bwMode="auto">
          <a:xfrm flipH="1">
            <a:off x="5616116" y="3429000"/>
            <a:ext cx="1260140" cy="20882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flipH="1">
            <a:off x="6264188" y="3465004"/>
            <a:ext cx="612068" cy="23042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6516216" y="4689140"/>
            <a:ext cx="265970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Recovery processor</a:t>
            </a:r>
          </a:p>
          <a:p>
            <a:r>
              <a:rPr lang="en-US" dirty="0" smtClean="0"/>
              <a:t>(can only access</a:t>
            </a:r>
          </a:p>
          <a:p>
            <a:r>
              <a:rPr lang="en-US" dirty="0"/>
              <a:t>c</a:t>
            </a:r>
            <a:r>
              <a:rPr lang="en-US" dirty="0" smtClean="0"/>
              <a:t>ontents of NVM)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971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31" grpId="0"/>
      <p:bldP spid="1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system abstraction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467544" y="3573016"/>
            <a:ext cx="1152128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Core0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67544" y="4437112"/>
            <a:ext cx="1152128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Core1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791580" y="3140968"/>
            <a:ext cx="76328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143508" y="2708920"/>
            <a:ext cx="7786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 bwMode="auto">
          <a:xfrm>
            <a:off x="1871700" y="4545124"/>
            <a:ext cx="396044" cy="360040"/>
          </a:xfrm>
          <a:prstGeom prst="ellipse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1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2159732" y="3645024"/>
            <a:ext cx="396044" cy="360040"/>
          </a:xfrm>
          <a:prstGeom prst="ellipse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2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915816" y="3645024"/>
            <a:ext cx="396044" cy="360040"/>
          </a:xfrm>
          <a:prstGeom prst="ellipse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3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3707904" y="3645024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4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4247964" y="4545124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ea typeface="ＭＳ Ｐゴシック" charset="-128"/>
              </a:rPr>
              <a:t>5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323528" y="1232756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35596" y="1196752"/>
            <a:ext cx="4304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/>
              <a:t>Memory event on volatile address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323528" y="1916832"/>
            <a:ext cx="396044" cy="360040"/>
          </a:xfrm>
          <a:prstGeom prst="ellipse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35596" y="1844824"/>
            <a:ext cx="63272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/>
              <a:t>Memory event on non-volatile (persistent) address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5004048" y="4545124"/>
            <a:ext cx="396044" cy="360040"/>
          </a:xfrm>
          <a:prstGeom prst="ellipse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6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cxnSp>
        <p:nvCxnSpPr>
          <p:cNvPr id="22" name="Straight Arrow Connector 21"/>
          <p:cNvCxnSpPr>
            <a:stCxn id="11" idx="0"/>
            <a:endCxn id="12" idx="4"/>
          </p:cNvCxnSpPr>
          <p:nvPr/>
        </p:nvCxnSpPr>
        <p:spPr bwMode="auto">
          <a:xfrm flipV="1">
            <a:off x="2069722" y="4005064"/>
            <a:ext cx="288032" cy="5400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13" idx="6"/>
            <a:endCxn id="14" idx="2"/>
          </p:cNvCxnSpPr>
          <p:nvPr/>
        </p:nvCxnSpPr>
        <p:spPr bwMode="auto">
          <a:xfrm>
            <a:off x="3311860" y="3825044"/>
            <a:ext cx="39604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12" idx="6"/>
            <a:endCxn id="13" idx="2"/>
          </p:cNvCxnSpPr>
          <p:nvPr/>
        </p:nvCxnSpPr>
        <p:spPr bwMode="auto">
          <a:xfrm>
            <a:off x="2555776" y="3825044"/>
            <a:ext cx="36004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>
            <a:stCxn id="14" idx="4"/>
            <a:endCxn id="15" idx="0"/>
          </p:cNvCxnSpPr>
          <p:nvPr/>
        </p:nvCxnSpPr>
        <p:spPr bwMode="auto">
          <a:xfrm>
            <a:off x="3905926" y="4005064"/>
            <a:ext cx="540060" cy="5400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>
            <a:stCxn id="15" idx="6"/>
            <a:endCxn id="20" idx="2"/>
          </p:cNvCxnSpPr>
          <p:nvPr/>
        </p:nvCxnSpPr>
        <p:spPr bwMode="auto">
          <a:xfrm>
            <a:off x="4644008" y="4725144"/>
            <a:ext cx="36004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Lightning Bolt 34"/>
          <p:cNvSpPr/>
          <p:nvPr/>
        </p:nvSpPr>
        <p:spPr bwMode="auto">
          <a:xfrm flipH="1">
            <a:off x="5508104" y="2492896"/>
            <a:ext cx="648072" cy="2772308"/>
          </a:xfrm>
          <a:prstGeom prst="lightningBol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591780" y="2708920"/>
            <a:ext cx="1453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Pre-failure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589099" y="2708920"/>
            <a:ext cx="15955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Post-failure</a:t>
            </a:r>
            <a:endParaRPr lang="en-US" dirty="0"/>
          </a:p>
        </p:txBody>
      </p:sp>
      <p:sp>
        <p:nvSpPr>
          <p:cNvPr id="73" name="Oval 72"/>
          <p:cNvSpPr/>
          <p:nvPr/>
        </p:nvSpPr>
        <p:spPr bwMode="auto">
          <a:xfrm>
            <a:off x="6084168" y="4545124"/>
            <a:ext cx="396044" cy="360040"/>
          </a:xfrm>
          <a:prstGeom prst="ellipse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1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74" name="Oval 73"/>
          <p:cNvSpPr/>
          <p:nvPr/>
        </p:nvSpPr>
        <p:spPr bwMode="auto">
          <a:xfrm>
            <a:off x="6480212" y="3645024"/>
            <a:ext cx="396044" cy="360040"/>
          </a:xfrm>
          <a:prstGeom prst="ellipse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2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75" name="Oval 74"/>
          <p:cNvSpPr/>
          <p:nvPr/>
        </p:nvSpPr>
        <p:spPr bwMode="auto">
          <a:xfrm>
            <a:off x="7128284" y="3645024"/>
            <a:ext cx="396044" cy="360040"/>
          </a:xfrm>
          <a:prstGeom prst="ellipse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3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78" name="Oval 77"/>
          <p:cNvSpPr/>
          <p:nvPr/>
        </p:nvSpPr>
        <p:spPr bwMode="auto">
          <a:xfrm>
            <a:off x="7812360" y="4545124"/>
            <a:ext cx="396044" cy="360040"/>
          </a:xfrm>
          <a:prstGeom prst="ellipse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6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cxnSp>
        <p:nvCxnSpPr>
          <p:cNvPr id="79" name="Straight Arrow Connector 78"/>
          <p:cNvCxnSpPr>
            <a:stCxn id="73" idx="0"/>
            <a:endCxn id="74" idx="4"/>
          </p:cNvCxnSpPr>
          <p:nvPr/>
        </p:nvCxnSpPr>
        <p:spPr bwMode="auto">
          <a:xfrm flipV="1">
            <a:off x="6282190" y="4005064"/>
            <a:ext cx="396044" cy="5400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Straight Arrow Connector 84"/>
          <p:cNvCxnSpPr>
            <a:stCxn id="74" idx="4"/>
            <a:endCxn id="78" idx="0"/>
          </p:cNvCxnSpPr>
          <p:nvPr/>
        </p:nvCxnSpPr>
        <p:spPr bwMode="auto">
          <a:xfrm>
            <a:off x="6678234" y="4005064"/>
            <a:ext cx="1332148" cy="5400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Straight Arrow Connector 86"/>
          <p:cNvCxnSpPr>
            <a:stCxn id="75" idx="4"/>
            <a:endCxn id="78" idx="0"/>
          </p:cNvCxnSpPr>
          <p:nvPr/>
        </p:nvCxnSpPr>
        <p:spPr bwMode="auto">
          <a:xfrm>
            <a:off x="7326306" y="4005064"/>
            <a:ext cx="684076" cy="5400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8" name="TextBox 87"/>
          <p:cNvSpPr txBox="1"/>
          <p:nvPr/>
        </p:nvSpPr>
        <p:spPr>
          <a:xfrm>
            <a:off x="2050283" y="5481228"/>
            <a:ext cx="26645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Store visibility</a:t>
            </a:r>
          </a:p>
          <a:p>
            <a:r>
              <a:rPr lang="en-US" dirty="0" smtClean="0"/>
              <a:t>(consistency model)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5832140" y="5481228"/>
            <a:ext cx="26077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Persist order</a:t>
            </a:r>
          </a:p>
          <a:p>
            <a:r>
              <a:rPr lang="en-US" dirty="0" smtClean="0"/>
              <a:t>(persistency model)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804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/>
      <p:bldP spid="37" grpId="0"/>
      <p:bldP spid="73" grpId="0" animBg="1"/>
      <p:bldP spid="74" grpId="0" animBg="1"/>
      <p:bldP spid="75" grpId="0" animBg="1"/>
      <p:bldP spid="7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&quot;No&quot; Symbol 17"/>
          <p:cNvSpPr/>
          <p:nvPr/>
        </p:nvSpPr>
        <p:spPr bwMode="auto">
          <a:xfrm>
            <a:off x="6120172" y="3392996"/>
            <a:ext cx="540060" cy="396044"/>
          </a:xfrm>
          <a:prstGeom prst="noSmoking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system abstraction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503548" y="2240868"/>
            <a:ext cx="1152128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Core0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03548" y="3104964"/>
            <a:ext cx="1152128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Core1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827584" y="1916832"/>
            <a:ext cx="763284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8136396" y="1340768"/>
            <a:ext cx="7786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 bwMode="auto">
          <a:xfrm>
            <a:off x="1907704" y="3212976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1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2195736" y="2312876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2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951820" y="2312876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3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3743908" y="2312876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4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4283968" y="3212976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ea typeface="ＭＳ Ｐゴシック" charset="-128"/>
              </a:rPr>
              <a:t>5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323528" y="1232756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35596" y="1196752"/>
            <a:ext cx="48316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/>
              <a:t>Memory events (stores/loads/barriers)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5040052" y="3212976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6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 flipV="1">
            <a:off x="2105726" y="2672916"/>
            <a:ext cx="288032" cy="5400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3347864" y="2492896"/>
            <a:ext cx="39604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2591780" y="2492896"/>
            <a:ext cx="36004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3941930" y="2672916"/>
            <a:ext cx="540060" cy="5400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4680012" y="3392996"/>
            <a:ext cx="36004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8" name="TextBox 87"/>
          <p:cNvSpPr txBox="1"/>
          <p:nvPr/>
        </p:nvSpPr>
        <p:spPr>
          <a:xfrm>
            <a:off x="5940152" y="2420888"/>
            <a:ext cx="26645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Store visibility</a:t>
            </a:r>
          </a:p>
          <a:p>
            <a:r>
              <a:rPr lang="en-US" dirty="0" smtClean="0"/>
              <a:t>(consistency model)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768244" y="3392996"/>
            <a:ext cx="15814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 Failures</a:t>
            </a:r>
            <a:endParaRPr lang="en-US" dirty="0"/>
          </a:p>
        </p:txBody>
      </p:sp>
      <p:sp>
        <p:nvSpPr>
          <p:cNvPr id="8" name="Lightning Bolt 7"/>
          <p:cNvSpPr/>
          <p:nvPr/>
        </p:nvSpPr>
        <p:spPr bwMode="auto">
          <a:xfrm flipH="1">
            <a:off x="6264188" y="3392996"/>
            <a:ext cx="216024" cy="432048"/>
          </a:xfrm>
          <a:prstGeom prst="lightningBol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503548" y="4509120"/>
            <a:ext cx="1152128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Core0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503548" y="5373216"/>
            <a:ext cx="1152128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Core1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56" name="Oval 55"/>
          <p:cNvSpPr/>
          <p:nvPr/>
        </p:nvSpPr>
        <p:spPr bwMode="auto">
          <a:xfrm>
            <a:off x="1907704" y="5481228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1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2195736" y="4581128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2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2951820" y="4581128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3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3743908" y="4581128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4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60" name="Oval 59"/>
          <p:cNvSpPr/>
          <p:nvPr/>
        </p:nvSpPr>
        <p:spPr bwMode="auto">
          <a:xfrm>
            <a:off x="4283968" y="5481228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ea typeface="ＭＳ Ｐゴシック" charset="-128"/>
              </a:rPr>
              <a:t>5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61" name="Oval 60"/>
          <p:cNvSpPr/>
          <p:nvPr/>
        </p:nvSpPr>
        <p:spPr bwMode="auto">
          <a:xfrm>
            <a:off x="5040052" y="5481228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6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cxnSp>
        <p:nvCxnSpPr>
          <p:cNvPr id="62" name="Straight Arrow Connector 61"/>
          <p:cNvCxnSpPr/>
          <p:nvPr/>
        </p:nvCxnSpPr>
        <p:spPr bwMode="auto">
          <a:xfrm flipV="1">
            <a:off x="2105726" y="4941168"/>
            <a:ext cx="288032" cy="5400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" name="Straight Arrow Connector 62"/>
          <p:cNvCxnSpPr/>
          <p:nvPr/>
        </p:nvCxnSpPr>
        <p:spPr bwMode="auto">
          <a:xfrm>
            <a:off x="3347864" y="4761148"/>
            <a:ext cx="39604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/>
          <p:nvPr/>
        </p:nvCxnSpPr>
        <p:spPr bwMode="auto">
          <a:xfrm>
            <a:off x="2591780" y="4761148"/>
            <a:ext cx="36004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/>
          <p:nvPr/>
        </p:nvCxnSpPr>
        <p:spPr bwMode="auto">
          <a:xfrm>
            <a:off x="3941930" y="4941168"/>
            <a:ext cx="540060" cy="5400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/>
          <p:nvPr/>
        </p:nvCxnSpPr>
        <p:spPr bwMode="auto">
          <a:xfrm>
            <a:off x="4680012" y="5661248"/>
            <a:ext cx="36004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7" name="TextBox 66"/>
          <p:cNvSpPr txBox="1"/>
          <p:nvPr/>
        </p:nvSpPr>
        <p:spPr>
          <a:xfrm>
            <a:off x="5968580" y="4689140"/>
            <a:ext cx="26077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Persist order</a:t>
            </a:r>
          </a:p>
          <a:p>
            <a:r>
              <a:rPr lang="en-US" dirty="0" smtClean="0"/>
              <a:t>(persistency model)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6912260" y="5625244"/>
            <a:ext cx="11682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Failures</a:t>
            </a:r>
            <a:endParaRPr lang="en-US" dirty="0"/>
          </a:p>
        </p:txBody>
      </p:sp>
      <p:sp>
        <p:nvSpPr>
          <p:cNvPr id="69" name="Lightning Bolt 68"/>
          <p:cNvSpPr/>
          <p:nvPr/>
        </p:nvSpPr>
        <p:spPr bwMode="auto">
          <a:xfrm flipH="1">
            <a:off x="6264188" y="5661248"/>
            <a:ext cx="216024" cy="432048"/>
          </a:xfrm>
          <a:prstGeom prst="lightningBol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cxnSp>
        <p:nvCxnSpPr>
          <p:cNvPr id="70" name="Straight Arrow Connector 69"/>
          <p:cNvCxnSpPr/>
          <p:nvPr/>
        </p:nvCxnSpPr>
        <p:spPr bwMode="auto">
          <a:xfrm>
            <a:off x="863588" y="4149080"/>
            <a:ext cx="763284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2422717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system abstraction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503548" y="2240868"/>
            <a:ext cx="1152128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Core0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03548" y="3104964"/>
            <a:ext cx="1152128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Core1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827584" y="1916832"/>
            <a:ext cx="763284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8136396" y="1340768"/>
            <a:ext cx="7786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 bwMode="auto">
          <a:xfrm>
            <a:off x="1907704" y="3212976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1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2195736" y="2312876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2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951820" y="2312876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3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3743908" y="2312876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4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4283968" y="3212976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ea typeface="ＭＳ Ｐゴシック" charset="-128"/>
              </a:rPr>
              <a:t>5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323528" y="1232756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35596" y="1196752"/>
            <a:ext cx="48316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/>
              <a:t>Memory events (stores/loads/barriers)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5040052" y="3212976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6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cxnSp>
        <p:nvCxnSpPr>
          <p:cNvPr id="22" name="Straight Arrow Connector 21"/>
          <p:cNvCxnSpPr>
            <a:stCxn id="11" idx="0"/>
            <a:endCxn id="12" idx="4"/>
          </p:cNvCxnSpPr>
          <p:nvPr/>
        </p:nvCxnSpPr>
        <p:spPr bwMode="auto">
          <a:xfrm flipV="1">
            <a:off x="2105726" y="2672916"/>
            <a:ext cx="288032" cy="5400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13" idx="6"/>
            <a:endCxn id="14" idx="2"/>
          </p:cNvCxnSpPr>
          <p:nvPr/>
        </p:nvCxnSpPr>
        <p:spPr bwMode="auto">
          <a:xfrm>
            <a:off x="3347864" y="2492896"/>
            <a:ext cx="39604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12" idx="6"/>
            <a:endCxn id="13" idx="2"/>
          </p:cNvCxnSpPr>
          <p:nvPr/>
        </p:nvCxnSpPr>
        <p:spPr bwMode="auto">
          <a:xfrm>
            <a:off x="2591780" y="2492896"/>
            <a:ext cx="36004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>
            <a:stCxn id="14" idx="4"/>
            <a:endCxn id="15" idx="0"/>
          </p:cNvCxnSpPr>
          <p:nvPr/>
        </p:nvCxnSpPr>
        <p:spPr bwMode="auto">
          <a:xfrm>
            <a:off x="3941930" y="2672916"/>
            <a:ext cx="540060" cy="5400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>
            <a:stCxn id="15" idx="6"/>
            <a:endCxn id="20" idx="2"/>
          </p:cNvCxnSpPr>
          <p:nvPr/>
        </p:nvCxnSpPr>
        <p:spPr bwMode="auto">
          <a:xfrm>
            <a:off x="4680012" y="3392996"/>
            <a:ext cx="36004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88" name="TextBox 87"/>
          <p:cNvSpPr txBox="1"/>
          <p:nvPr/>
        </p:nvSpPr>
        <p:spPr>
          <a:xfrm>
            <a:off x="5940152" y="2420888"/>
            <a:ext cx="26645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Store visibility</a:t>
            </a:r>
          </a:p>
          <a:p>
            <a:r>
              <a:rPr lang="en-US" dirty="0" smtClean="0"/>
              <a:t>(consistency model)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5832140" y="4977172"/>
            <a:ext cx="26077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Persist order</a:t>
            </a:r>
          </a:p>
          <a:p>
            <a:r>
              <a:rPr lang="en-US" dirty="0" smtClean="0"/>
              <a:t>(persistency model)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 bwMode="auto">
          <a:xfrm>
            <a:off x="539552" y="4473116"/>
            <a:ext cx="1152128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Core0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539552" y="5337212"/>
            <a:ext cx="1152128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Core1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>
            <a:off x="863588" y="4005064"/>
            <a:ext cx="763284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none"/>
          </a:ln>
          <a:effectLst/>
        </p:spPr>
      </p:cxnSp>
      <p:sp>
        <p:nvSpPr>
          <p:cNvPr id="41" name="Oval 40"/>
          <p:cNvSpPr/>
          <p:nvPr/>
        </p:nvSpPr>
        <p:spPr bwMode="auto">
          <a:xfrm>
            <a:off x="1943708" y="5445224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1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2231740" y="4545124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2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2987824" y="4545124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3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3779912" y="4545124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4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4319972" y="5445224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ea typeface="ＭＳ Ｐゴシック" charset="-128"/>
              </a:rPr>
              <a:t>5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5076056" y="5445224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6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cxnSp>
        <p:nvCxnSpPr>
          <p:cNvPr id="47" name="Straight Arrow Connector 46"/>
          <p:cNvCxnSpPr>
            <a:stCxn id="41" idx="0"/>
            <a:endCxn id="42" idx="4"/>
          </p:cNvCxnSpPr>
          <p:nvPr/>
        </p:nvCxnSpPr>
        <p:spPr bwMode="auto">
          <a:xfrm flipV="1">
            <a:off x="2141730" y="4905164"/>
            <a:ext cx="288032" cy="5400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Straight Arrow Connector 47"/>
          <p:cNvCxnSpPr>
            <a:stCxn id="43" idx="6"/>
            <a:endCxn id="44" idx="2"/>
          </p:cNvCxnSpPr>
          <p:nvPr/>
        </p:nvCxnSpPr>
        <p:spPr bwMode="auto">
          <a:xfrm>
            <a:off x="3383868" y="4725144"/>
            <a:ext cx="39604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Straight Arrow Connector 48"/>
          <p:cNvCxnSpPr>
            <a:stCxn id="42" idx="6"/>
            <a:endCxn id="43" idx="2"/>
          </p:cNvCxnSpPr>
          <p:nvPr/>
        </p:nvCxnSpPr>
        <p:spPr bwMode="auto">
          <a:xfrm>
            <a:off x="2627784" y="4725144"/>
            <a:ext cx="36004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Straight Arrow Connector 49"/>
          <p:cNvCxnSpPr>
            <a:stCxn id="44" idx="4"/>
            <a:endCxn id="45" idx="0"/>
          </p:cNvCxnSpPr>
          <p:nvPr/>
        </p:nvCxnSpPr>
        <p:spPr bwMode="auto">
          <a:xfrm>
            <a:off x="3977934" y="4905164"/>
            <a:ext cx="540060" cy="5400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>
            <a:stCxn id="45" idx="6"/>
            <a:endCxn id="46" idx="2"/>
          </p:cNvCxnSpPr>
          <p:nvPr/>
        </p:nvCxnSpPr>
        <p:spPr bwMode="auto">
          <a:xfrm>
            <a:off x="4716016" y="5625244"/>
            <a:ext cx="36004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Curved Connector 6"/>
          <p:cNvCxnSpPr>
            <a:stCxn id="12" idx="0"/>
            <a:endCxn id="14" idx="0"/>
          </p:cNvCxnSpPr>
          <p:nvPr/>
        </p:nvCxnSpPr>
        <p:spPr bwMode="auto">
          <a:xfrm rot="5400000" flipH="1" flipV="1">
            <a:off x="3167844" y="1538790"/>
            <a:ext cx="12700" cy="1548172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1" name="Curved Connector 20"/>
          <p:cNvCxnSpPr>
            <a:stCxn id="42" idx="0"/>
            <a:endCxn id="44" idx="0"/>
          </p:cNvCxnSpPr>
          <p:nvPr/>
        </p:nvCxnSpPr>
        <p:spPr bwMode="auto">
          <a:xfrm rot="5400000" flipH="1" flipV="1">
            <a:off x="3203848" y="3771038"/>
            <a:ext cx="12700" cy="1548172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6480212" y="3392996"/>
            <a:ext cx="15814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 Failures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6696236" y="4329100"/>
            <a:ext cx="11682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Failures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607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system abstraction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503548" y="2240868"/>
            <a:ext cx="1152128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Core0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03548" y="3104964"/>
            <a:ext cx="1152128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Core1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827584" y="1916832"/>
            <a:ext cx="763284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8136396" y="1340768"/>
            <a:ext cx="7786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 bwMode="auto">
          <a:xfrm>
            <a:off x="1907704" y="3212976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1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2195736" y="2312876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2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951820" y="2312876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3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3743908" y="2312876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4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4283968" y="3212976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ea typeface="ＭＳ Ｐゴシック" charset="-128"/>
              </a:rPr>
              <a:t>5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323528" y="1232756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35596" y="1196752"/>
            <a:ext cx="48316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/>
              <a:t>Memory events (stores/loads/barriers)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5040052" y="3212976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6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cxnSp>
        <p:nvCxnSpPr>
          <p:cNvPr id="22" name="Straight Arrow Connector 21"/>
          <p:cNvCxnSpPr>
            <a:stCxn id="11" idx="0"/>
            <a:endCxn id="12" idx="4"/>
          </p:cNvCxnSpPr>
          <p:nvPr/>
        </p:nvCxnSpPr>
        <p:spPr bwMode="auto">
          <a:xfrm flipV="1">
            <a:off x="2105726" y="2672916"/>
            <a:ext cx="288032" cy="5400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13" idx="6"/>
            <a:endCxn id="14" idx="2"/>
          </p:cNvCxnSpPr>
          <p:nvPr/>
        </p:nvCxnSpPr>
        <p:spPr bwMode="auto">
          <a:xfrm>
            <a:off x="3347864" y="2492896"/>
            <a:ext cx="39604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12" idx="6"/>
            <a:endCxn id="13" idx="2"/>
          </p:cNvCxnSpPr>
          <p:nvPr/>
        </p:nvCxnSpPr>
        <p:spPr bwMode="auto">
          <a:xfrm>
            <a:off x="2591780" y="2492896"/>
            <a:ext cx="36004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>
            <a:stCxn id="14" idx="4"/>
            <a:endCxn id="15" idx="0"/>
          </p:cNvCxnSpPr>
          <p:nvPr/>
        </p:nvCxnSpPr>
        <p:spPr bwMode="auto">
          <a:xfrm>
            <a:off x="3941930" y="2672916"/>
            <a:ext cx="540060" cy="5400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>
            <a:stCxn id="15" idx="6"/>
            <a:endCxn id="20" idx="2"/>
          </p:cNvCxnSpPr>
          <p:nvPr/>
        </p:nvCxnSpPr>
        <p:spPr bwMode="auto">
          <a:xfrm>
            <a:off x="4680012" y="3392996"/>
            <a:ext cx="36004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88" name="TextBox 87"/>
          <p:cNvSpPr txBox="1"/>
          <p:nvPr/>
        </p:nvSpPr>
        <p:spPr>
          <a:xfrm>
            <a:off x="5940152" y="2420888"/>
            <a:ext cx="26645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Store visibility</a:t>
            </a:r>
          </a:p>
          <a:p>
            <a:r>
              <a:rPr lang="en-US" dirty="0" smtClean="0"/>
              <a:t>(consistency model)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5832140" y="4977172"/>
            <a:ext cx="26077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Persist order</a:t>
            </a:r>
          </a:p>
          <a:p>
            <a:r>
              <a:rPr lang="en-US" dirty="0" smtClean="0"/>
              <a:t>(persistency model)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 bwMode="auto">
          <a:xfrm>
            <a:off x="539552" y="4473116"/>
            <a:ext cx="1152128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Core0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539552" y="5337212"/>
            <a:ext cx="1152128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Core1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>
            <a:off x="863588" y="4005064"/>
            <a:ext cx="763284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none"/>
          </a:ln>
          <a:effectLst/>
        </p:spPr>
      </p:cxnSp>
      <p:sp>
        <p:nvSpPr>
          <p:cNvPr id="41" name="Oval 40"/>
          <p:cNvSpPr/>
          <p:nvPr/>
        </p:nvSpPr>
        <p:spPr bwMode="auto">
          <a:xfrm>
            <a:off x="1943708" y="5445224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1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2231740" y="4545124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2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2987824" y="4545124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3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3779912" y="4545124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4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4319972" y="5445224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ea typeface="ＭＳ Ｐゴシック" charset="-128"/>
              </a:rPr>
              <a:t>5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5076056" y="5445224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ea typeface="ＭＳ Ｐゴシック" charset="-128"/>
              </a:rPr>
              <a:t>6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cxnSp>
        <p:nvCxnSpPr>
          <p:cNvPr id="47" name="Straight Arrow Connector 46"/>
          <p:cNvCxnSpPr>
            <a:stCxn id="41" idx="0"/>
            <a:endCxn id="42" idx="4"/>
          </p:cNvCxnSpPr>
          <p:nvPr/>
        </p:nvCxnSpPr>
        <p:spPr bwMode="auto">
          <a:xfrm flipV="1">
            <a:off x="2141730" y="4905164"/>
            <a:ext cx="288032" cy="5400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Straight Arrow Connector 47"/>
          <p:cNvCxnSpPr>
            <a:stCxn id="43" idx="6"/>
            <a:endCxn id="44" idx="2"/>
          </p:cNvCxnSpPr>
          <p:nvPr/>
        </p:nvCxnSpPr>
        <p:spPr bwMode="auto">
          <a:xfrm>
            <a:off x="3383868" y="4725144"/>
            <a:ext cx="39604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Straight Arrow Connector 48"/>
          <p:cNvCxnSpPr>
            <a:stCxn id="42" idx="6"/>
            <a:endCxn id="43" idx="2"/>
          </p:cNvCxnSpPr>
          <p:nvPr/>
        </p:nvCxnSpPr>
        <p:spPr bwMode="auto">
          <a:xfrm>
            <a:off x="2627784" y="4725144"/>
            <a:ext cx="36004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Straight Arrow Connector 49"/>
          <p:cNvCxnSpPr>
            <a:stCxn id="44" idx="4"/>
            <a:endCxn id="45" idx="0"/>
          </p:cNvCxnSpPr>
          <p:nvPr/>
        </p:nvCxnSpPr>
        <p:spPr bwMode="auto">
          <a:xfrm>
            <a:off x="3977934" y="4905164"/>
            <a:ext cx="540060" cy="5400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>
            <a:stCxn id="45" idx="6"/>
            <a:endCxn id="46" idx="2"/>
          </p:cNvCxnSpPr>
          <p:nvPr/>
        </p:nvCxnSpPr>
        <p:spPr bwMode="auto">
          <a:xfrm>
            <a:off x="4716016" y="5625244"/>
            <a:ext cx="36004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Curved Connector 6"/>
          <p:cNvCxnSpPr>
            <a:stCxn id="12" idx="0"/>
            <a:endCxn id="14" idx="0"/>
          </p:cNvCxnSpPr>
          <p:nvPr/>
        </p:nvCxnSpPr>
        <p:spPr bwMode="auto">
          <a:xfrm rot="5400000" flipH="1" flipV="1">
            <a:off x="3167844" y="1538790"/>
            <a:ext cx="12700" cy="1548172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1" name="Curved Connector 20"/>
          <p:cNvCxnSpPr>
            <a:stCxn id="42" idx="0"/>
            <a:endCxn id="44" idx="0"/>
          </p:cNvCxnSpPr>
          <p:nvPr/>
        </p:nvCxnSpPr>
        <p:spPr bwMode="auto">
          <a:xfrm rot="5400000" flipH="1" flipV="1">
            <a:off x="3203848" y="3771038"/>
            <a:ext cx="12700" cy="1548172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6480212" y="3392996"/>
            <a:ext cx="15814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 Failures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6696236" y="4329100"/>
            <a:ext cx="11682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Failures</a:t>
            </a:r>
            <a:endParaRPr lang="en-US" dirty="0"/>
          </a:p>
        </p:txBody>
      </p:sp>
      <p:sp>
        <p:nvSpPr>
          <p:cNvPr id="8" name="Lightning Bolt 7"/>
          <p:cNvSpPr/>
          <p:nvPr/>
        </p:nvSpPr>
        <p:spPr bwMode="auto">
          <a:xfrm>
            <a:off x="2663788" y="4149080"/>
            <a:ext cx="252028" cy="1512168"/>
          </a:xfrm>
          <a:prstGeom prst="lightningBolt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1520" y="6129300"/>
            <a:ext cx="86008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Persistency model governs store visibility across failures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260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system abstraction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4</a:t>
            </a:fld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215516" y="1628800"/>
            <a:ext cx="0" cy="45005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 rot="5400000">
            <a:off x="26244" y="5346464"/>
            <a:ext cx="7786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323528" y="1160748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35596" y="1124744"/>
            <a:ext cx="48316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/>
              <a:t>Memory events (stores/loads/barriers)</a:t>
            </a:r>
            <a:endParaRPr lang="en-US" dirty="0"/>
          </a:p>
        </p:txBody>
      </p:sp>
      <p:grpSp>
        <p:nvGrpSpPr>
          <p:cNvPr id="40" name="Group 39"/>
          <p:cNvGrpSpPr/>
          <p:nvPr/>
        </p:nvGrpSpPr>
        <p:grpSpPr>
          <a:xfrm>
            <a:off x="1009041" y="1628800"/>
            <a:ext cx="2877711" cy="5229200"/>
            <a:chOff x="404549" y="1628800"/>
            <a:chExt cx="2877711" cy="5229200"/>
          </a:xfrm>
        </p:grpSpPr>
        <p:sp>
          <p:nvSpPr>
            <p:cNvPr id="54" name="Rectangle 53"/>
            <p:cNvSpPr/>
            <p:nvPr/>
          </p:nvSpPr>
          <p:spPr bwMode="auto">
            <a:xfrm>
              <a:off x="539552" y="1628800"/>
              <a:ext cx="1152128" cy="576064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rPr>
                <a:t>Core0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1943708" y="1628800"/>
              <a:ext cx="1152128" cy="576064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rPr>
                <a:t>Core1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56" name="Oval 55"/>
            <p:cNvSpPr/>
            <p:nvPr/>
          </p:nvSpPr>
          <p:spPr bwMode="auto">
            <a:xfrm>
              <a:off x="935596" y="2348880"/>
              <a:ext cx="396044" cy="36004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0" dirty="0">
                  <a:ea typeface="ＭＳ Ｐゴシック" charset="-128"/>
                </a:rPr>
                <a:t>1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57" name="Oval 56"/>
            <p:cNvSpPr/>
            <p:nvPr/>
          </p:nvSpPr>
          <p:spPr bwMode="auto">
            <a:xfrm>
              <a:off x="2339752" y="2708920"/>
              <a:ext cx="396044" cy="36004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0" dirty="0">
                  <a:ea typeface="ＭＳ Ｐゴシック" charset="-128"/>
                </a:rPr>
                <a:t>2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2339752" y="3248980"/>
              <a:ext cx="396044" cy="36004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0" dirty="0">
                  <a:ea typeface="ＭＳ Ｐゴシック" charset="-128"/>
                </a:rPr>
                <a:t>3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59" name="Oval 58"/>
            <p:cNvSpPr/>
            <p:nvPr/>
          </p:nvSpPr>
          <p:spPr bwMode="auto">
            <a:xfrm>
              <a:off x="2339752" y="3897052"/>
              <a:ext cx="396044" cy="36004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0" dirty="0">
                  <a:ea typeface="ＭＳ Ｐゴシック" charset="-128"/>
                </a:rPr>
                <a:t>4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60" name="Oval 59"/>
            <p:cNvSpPr/>
            <p:nvPr/>
          </p:nvSpPr>
          <p:spPr bwMode="auto">
            <a:xfrm>
              <a:off x="935596" y="4257092"/>
              <a:ext cx="396044" cy="36004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0" dirty="0" smtClean="0">
                  <a:ea typeface="ＭＳ Ｐゴシック" charset="-128"/>
                </a:rPr>
                <a:t>5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61" name="Oval 60"/>
            <p:cNvSpPr/>
            <p:nvPr/>
          </p:nvSpPr>
          <p:spPr bwMode="auto">
            <a:xfrm>
              <a:off x="935596" y="4941168"/>
              <a:ext cx="396044" cy="36004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0" dirty="0">
                  <a:ea typeface="ＭＳ Ｐゴシック" charset="-128"/>
                </a:rPr>
                <a:t>6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04549" y="6150114"/>
              <a:ext cx="287771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Volatile memory order</a:t>
              </a:r>
            </a:p>
            <a:p>
              <a:r>
                <a:rPr lang="en-US" dirty="0" smtClean="0"/>
                <a:t>(consistency model)</a:t>
              </a:r>
              <a:endParaRPr lang="en-US" dirty="0"/>
            </a:p>
          </p:txBody>
        </p:sp>
        <p:cxnSp>
          <p:nvCxnSpPr>
            <p:cNvPr id="26" name="Straight Arrow Connector 25"/>
            <p:cNvCxnSpPr>
              <a:stCxn id="56" idx="6"/>
              <a:endCxn id="57" idx="2"/>
            </p:cNvCxnSpPr>
            <p:nvPr/>
          </p:nvCxnSpPr>
          <p:spPr bwMode="auto">
            <a:xfrm>
              <a:off x="1331640" y="2528900"/>
              <a:ext cx="1008112" cy="36004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Straight Arrow Connector 28"/>
            <p:cNvCxnSpPr>
              <a:stCxn id="57" idx="4"/>
              <a:endCxn id="58" idx="0"/>
            </p:cNvCxnSpPr>
            <p:nvPr/>
          </p:nvCxnSpPr>
          <p:spPr bwMode="auto">
            <a:xfrm>
              <a:off x="2537774" y="3068960"/>
              <a:ext cx="0" cy="18002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3" name="Straight Arrow Connector 32"/>
            <p:cNvCxnSpPr>
              <a:stCxn id="58" idx="4"/>
              <a:endCxn id="59" idx="0"/>
            </p:cNvCxnSpPr>
            <p:nvPr/>
          </p:nvCxnSpPr>
          <p:spPr bwMode="auto">
            <a:xfrm>
              <a:off x="2537774" y="3609020"/>
              <a:ext cx="0" cy="28803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6" name="Straight Arrow Connector 35"/>
            <p:cNvCxnSpPr>
              <a:stCxn id="59" idx="2"/>
              <a:endCxn id="60" idx="6"/>
            </p:cNvCxnSpPr>
            <p:nvPr/>
          </p:nvCxnSpPr>
          <p:spPr bwMode="auto">
            <a:xfrm flipH="1">
              <a:off x="1331640" y="4077072"/>
              <a:ext cx="1008112" cy="36004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8" name="Straight Arrow Connector 37"/>
            <p:cNvCxnSpPr>
              <a:stCxn id="60" idx="4"/>
              <a:endCxn id="61" idx="0"/>
            </p:cNvCxnSpPr>
            <p:nvPr/>
          </p:nvCxnSpPr>
          <p:spPr bwMode="auto">
            <a:xfrm>
              <a:off x="1133618" y="4617132"/>
              <a:ext cx="0" cy="32403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1" name="&quot;No&quot; Symbol 70"/>
            <p:cNvSpPr/>
            <p:nvPr/>
          </p:nvSpPr>
          <p:spPr bwMode="auto">
            <a:xfrm>
              <a:off x="719572" y="5661248"/>
              <a:ext cx="540060" cy="396044"/>
            </a:xfrm>
            <a:prstGeom prst="noSmoking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367644" y="5661248"/>
              <a:ext cx="158140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 Failures</a:t>
              </a:r>
              <a:endParaRPr lang="en-US" dirty="0"/>
            </a:p>
          </p:txBody>
        </p:sp>
        <p:sp>
          <p:nvSpPr>
            <p:cNvPr id="73" name="Lightning Bolt 72"/>
            <p:cNvSpPr/>
            <p:nvPr/>
          </p:nvSpPr>
          <p:spPr bwMode="auto">
            <a:xfrm flipH="1">
              <a:off x="863588" y="5661248"/>
              <a:ext cx="216024" cy="432048"/>
            </a:xfrm>
            <a:prstGeom prst="lightningBol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5168737" y="1632115"/>
            <a:ext cx="2839239" cy="5229200"/>
            <a:chOff x="576185" y="1781200"/>
            <a:chExt cx="2839239" cy="5229200"/>
          </a:xfrm>
        </p:grpSpPr>
        <p:sp>
          <p:nvSpPr>
            <p:cNvPr id="74" name="Rectangle 73"/>
            <p:cNvSpPr/>
            <p:nvPr/>
          </p:nvSpPr>
          <p:spPr bwMode="auto">
            <a:xfrm>
              <a:off x="691952" y="1781200"/>
              <a:ext cx="1152128" cy="576064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rPr>
                <a:t>Core0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2096108" y="1781200"/>
              <a:ext cx="1152128" cy="576064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rPr>
                <a:t>Core1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1087996" y="2501280"/>
              <a:ext cx="396044" cy="36004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0" dirty="0">
                  <a:ea typeface="ＭＳ Ｐゴシック" charset="-128"/>
                </a:rPr>
                <a:t>1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2492152" y="2861320"/>
              <a:ext cx="396044" cy="36004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0" dirty="0">
                  <a:ea typeface="ＭＳ Ｐゴシック" charset="-128"/>
                </a:rPr>
                <a:t>2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2492152" y="3401380"/>
              <a:ext cx="396044" cy="36004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0" dirty="0">
                  <a:ea typeface="ＭＳ Ｐゴシック" charset="-128"/>
                </a:rPr>
                <a:t>3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2492152" y="4049452"/>
              <a:ext cx="396044" cy="36004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0" dirty="0">
                  <a:ea typeface="ＭＳ Ｐゴシック" charset="-128"/>
                </a:rPr>
                <a:t>4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1087996" y="4409492"/>
              <a:ext cx="396044" cy="36004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0" dirty="0" smtClean="0">
                  <a:ea typeface="ＭＳ Ｐゴシック" charset="-128"/>
                </a:rPr>
                <a:t>5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1087996" y="5093568"/>
              <a:ext cx="396044" cy="36004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0" dirty="0">
                  <a:ea typeface="ＭＳ Ｐゴシック" charset="-128"/>
                </a:rPr>
                <a:t>6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576185" y="6302514"/>
              <a:ext cx="283923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Persist memory order</a:t>
              </a:r>
            </a:p>
            <a:p>
              <a:r>
                <a:rPr lang="en-US" dirty="0" smtClean="0"/>
                <a:t>(persistency model)</a:t>
              </a:r>
              <a:endParaRPr lang="en-US" dirty="0"/>
            </a:p>
          </p:txBody>
        </p:sp>
        <p:cxnSp>
          <p:nvCxnSpPr>
            <p:cNvPr id="83" name="Straight Arrow Connector 82"/>
            <p:cNvCxnSpPr>
              <a:stCxn id="76" idx="6"/>
              <a:endCxn id="77" idx="2"/>
            </p:cNvCxnSpPr>
            <p:nvPr/>
          </p:nvCxnSpPr>
          <p:spPr bwMode="auto">
            <a:xfrm>
              <a:off x="1484040" y="2681300"/>
              <a:ext cx="1008112" cy="36004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4" name="Straight Arrow Connector 83"/>
            <p:cNvCxnSpPr>
              <a:stCxn id="77" idx="4"/>
              <a:endCxn id="78" idx="0"/>
            </p:cNvCxnSpPr>
            <p:nvPr/>
          </p:nvCxnSpPr>
          <p:spPr bwMode="auto">
            <a:xfrm>
              <a:off x="2690174" y="3221360"/>
              <a:ext cx="0" cy="18002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5" name="Straight Arrow Connector 84"/>
            <p:cNvCxnSpPr>
              <a:stCxn id="78" idx="4"/>
              <a:endCxn id="79" idx="0"/>
            </p:cNvCxnSpPr>
            <p:nvPr/>
          </p:nvCxnSpPr>
          <p:spPr bwMode="auto">
            <a:xfrm>
              <a:off x="2690174" y="3761420"/>
              <a:ext cx="0" cy="28803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6" name="Straight Arrow Connector 85"/>
            <p:cNvCxnSpPr>
              <a:stCxn id="79" idx="2"/>
              <a:endCxn id="80" idx="6"/>
            </p:cNvCxnSpPr>
            <p:nvPr/>
          </p:nvCxnSpPr>
          <p:spPr bwMode="auto">
            <a:xfrm flipH="1">
              <a:off x="1484040" y="4229472"/>
              <a:ext cx="1008112" cy="36004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7" name="Straight Arrow Connector 86"/>
            <p:cNvCxnSpPr>
              <a:stCxn id="80" idx="4"/>
              <a:endCxn id="81" idx="0"/>
            </p:cNvCxnSpPr>
            <p:nvPr/>
          </p:nvCxnSpPr>
          <p:spPr bwMode="auto">
            <a:xfrm>
              <a:off x="1286018" y="4769532"/>
              <a:ext cx="0" cy="32403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90" name="TextBox 89"/>
            <p:cNvSpPr txBox="1"/>
            <p:nvPr/>
          </p:nvSpPr>
          <p:spPr>
            <a:xfrm>
              <a:off x="1726618" y="5813648"/>
              <a:ext cx="116825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Failures</a:t>
              </a:r>
              <a:endParaRPr lang="en-US" dirty="0"/>
            </a:p>
          </p:txBody>
        </p:sp>
        <p:sp>
          <p:nvSpPr>
            <p:cNvPr id="91" name="Lightning Bolt 90"/>
            <p:cNvSpPr/>
            <p:nvPr/>
          </p:nvSpPr>
          <p:spPr bwMode="auto">
            <a:xfrm flipH="1">
              <a:off x="1015988" y="5813648"/>
              <a:ext cx="216024" cy="432048"/>
            </a:xfrm>
            <a:prstGeom prst="lightningBol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</p:grpSp>
      <p:cxnSp>
        <p:nvCxnSpPr>
          <p:cNvPr id="42" name="Straight Connector 41"/>
          <p:cNvCxnSpPr/>
          <p:nvPr/>
        </p:nvCxnSpPr>
        <p:spPr bwMode="auto">
          <a:xfrm>
            <a:off x="4535996" y="1628800"/>
            <a:ext cx="36004" cy="43924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 flipV="1">
            <a:off x="5040052" y="3717032"/>
            <a:ext cx="3276364" cy="3600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2" name="Picture 9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4348" y="3876603"/>
            <a:ext cx="1332148" cy="1208581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>
            <a:off x="7704348" y="5193196"/>
            <a:ext cx="13516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Recovery</a:t>
            </a:r>
            <a:endParaRPr lang="en-US" dirty="0"/>
          </a:p>
        </p:txBody>
      </p:sp>
      <p:sp>
        <p:nvSpPr>
          <p:cNvPr id="46" name="Rounded Rectangle 45"/>
          <p:cNvSpPr/>
          <p:nvPr/>
        </p:nvSpPr>
        <p:spPr bwMode="auto">
          <a:xfrm>
            <a:off x="287524" y="3104964"/>
            <a:ext cx="8568952" cy="1080120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charset="-128"/>
              </a:rPr>
              <a:t>Persistency model</a:t>
            </a:r>
            <a:r>
              <a:rPr kumimoji="0" lang="en-US" sz="280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charset="-128"/>
              </a:rPr>
              <a:t> governs store visibility in the presence of  failures</a:t>
            </a:r>
            <a:endParaRPr kumimoji="0" lang="en-US" sz="28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5280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persistency models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323528" y="1160748"/>
            <a:ext cx="396044" cy="3600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35596" y="1124744"/>
            <a:ext cx="48316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/>
              <a:t>Memory events (stores/loads/barriers)</a:t>
            </a:r>
            <a:endParaRPr lang="en-US" dirty="0"/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3023828" y="1628800"/>
            <a:ext cx="36004" cy="43924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/>
          <p:cNvCxnSpPr/>
          <p:nvPr/>
        </p:nvCxnSpPr>
        <p:spPr bwMode="auto">
          <a:xfrm>
            <a:off x="6120172" y="1592796"/>
            <a:ext cx="36004" cy="43924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21" name="Group 20"/>
          <p:cNvGrpSpPr/>
          <p:nvPr/>
        </p:nvGrpSpPr>
        <p:grpSpPr>
          <a:xfrm>
            <a:off x="143508" y="1628800"/>
            <a:ext cx="2556284" cy="4921424"/>
            <a:chOff x="143508" y="1628800"/>
            <a:chExt cx="2556284" cy="4921424"/>
          </a:xfrm>
        </p:grpSpPr>
        <p:grpSp>
          <p:nvGrpSpPr>
            <p:cNvPr id="40" name="Group 39"/>
            <p:cNvGrpSpPr/>
            <p:nvPr/>
          </p:nvGrpSpPr>
          <p:grpSpPr>
            <a:xfrm>
              <a:off x="143508" y="1628800"/>
              <a:ext cx="2556284" cy="4921424"/>
              <a:chOff x="539552" y="1628800"/>
              <a:chExt cx="2556284" cy="4921424"/>
            </a:xfrm>
          </p:grpSpPr>
          <p:sp>
            <p:nvSpPr>
              <p:cNvPr id="54" name="Rectangle 53"/>
              <p:cNvSpPr/>
              <p:nvPr/>
            </p:nvSpPr>
            <p:spPr bwMode="auto">
              <a:xfrm>
                <a:off x="539552" y="1628800"/>
                <a:ext cx="1152128" cy="576064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-128"/>
                  </a:rPr>
                  <a:t>Core0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>
                <a:off x="1943708" y="1628800"/>
                <a:ext cx="1152128" cy="576064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-128"/>
                  </a:rPr>
                  <a:t>Core1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56" name="Oval 55"/>
              <p:cNvSpPr/>
              <p:nvPr/>
            </p:nvSpPr>
            <p:spPr bwMode="auto">
              <a:xfrm>
                <a:off x="935596" y="2348880"/>
                <a:ext cx="396044" cy="36004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0" dirty="0">
                    <a:ea typeface="ＭＳ Ｐゴシック" charset="-128"/>
                  </a:rPr>
                  <a:t>1</a:t>
                </a:r>
                <a:endPara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57" name="Oval 56"/>
              <p:cNvSpPr/>
              <p:nvPr/>
            </p:nvSpPr>
            <p:spPr bwMode="auto">
              <a:xfrm>
                <a:off x="2339752" y="2708920"/>
                <a:ext cx="396044" cy="36004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0" dirty="0">
                    <a:ea typeface="ＭＳ Ｐゴシック" charset="-128"/>
                  </a:rPr>
                  <a:t>2</a:t>
                </a:r>
                <a:endPara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58" name="Oval 57"/>
              <p:cNvSpPr/>
              <p:nvPr/>
            </p:nvSpPr>
            <p:spPr bwMode="auto">
              <a:xfrm>
                <a:off x="2339752" y="3248980"/>
                <a:ext cx="396044" cy="36004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0" dirty="0">
                    <a:ea typeface="ＭＳ Ｐゴシック" charset="-128"/>
                  </a:rPr>
                  <a:t>3</a:t>
                </a:r>
                <a:endPara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59" name="Oval 58"/>
              <p:cNvSpPr/>
              <p:nvPr/>
            </p:nvSpPr>
            <p:spPr bwMode="auto">
              <a:xfrm>
                <a:off x="2339752" y="3897052"/>
                <a:ext cx="396044" cy="36004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0" dirty="0">
                    <a:ea typeface="ＭＳ Ｐゴシック" charset="-128"/>
                  </a:rPr>
                  <a:t>4</a:t>
                </a:r>
                <a:endPara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60" name="Oval 59"/>
              <p:cNvSpPr/>
              <p:nvPr/>
            </p:nvSpPr>
            <p:spPr bwMode="auto">
              <a:xfrm>
                <a:off x="935596" y="4257092"/>
                <a:ext cx="396044" cy="36004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0" dirty="0" smtClean="0">
                    <a:ea typeface="ＭＳ Ｐゴシック" charset="-128"/>
                  </a:rPr>
                  <a:t>5</a:t>
                </a:r>
                <a:endPara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61" name="Oval 60"/>
              <p:cNvSpPr/>
              <p:nvPr/>
            </p:nvSpPr>
            <p:spPr bwMode="auto">
              <a:xfrm>
                <a:off x="935596" y="4941168"/>
                <a:ext cx="396044" cy="36004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0" dirty="0">
                    <a:ea typeface="ＭＳ Ｐゴシック" charset="-128"/>
                  </a:rPr>
                  <a:t>6</a:t>
                </a:r>
                <a:endPara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981629" y="6150114"/>
                <a:ext cx="172354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Consistency</a:t>
                </a:r>
                <a:endParaRPr lang="en-US" dirty="0"/>
              </a:p>
            </p:txBody>
          </p:sp>
          <p:cxnSp>
            <p:nvCxnSpPr>
              <p:cNvPr id="26" name="Straight Arrow Connector 25"/>
              <p:cNvCxnSpPr>
                <a:stCxn id="56" idx="6"/>
                <a:endCxn id="57" idx="2"/>
              </p:cNvCxnSpPr>
              <p:nvPr/>
            </p:nvCxnSpPr>
            <p:spPr bwMode="auto">
              <a:xfrm>
                <a:off x="1331640" y="2528900"/>
                <a:ext cx="1008112" cy="36004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29" name="Straight Arrow Connector 28"/>
              <p:cNvCxnSpPr>
                <a:stCxn id="57" idx="4"/>
                <a:endCxn id="58" idx="0"/>
              </p:cNvCxnSpPr>
              <p:nvPr/>
            </p:nvCxnSpPr>
            <p:spPr bwMode="auto">
              <a:xfrm>
                <a:off x="2537774" y="3068960"/>
                <a:ext cx="0" cy="18002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33" name="Straight Arrow Connector 32"/>
              <p:cNvCxnSpPr>
                <a:stCxn id="58" idx="4"/>
                <a:endCxn id="59" idx="0"/>
              </p:cNvCxnSpPr>
              <p:nvPr/>
            </p:nvCxnSpPr>
            <p:spPr bwMode="auto">
              <a:xfrm>
                <a:off x="2537774" y="3609020"/>
                <a:ext cx="0" cy="288032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36" name="Straight Arrow Connector 35"/>
              <p:cNvCxnSpPr>
                <a:stCxn id="59" idx="2"/>
                <a:endCxn id="60" idx="6"/>
              </p:cNvCxnSpPr>
              <p:nvPr/>
            </p:nvCxnSpPr>
            <p:spPr bwMode="auto">
              <a:xfrm flipH="1">
                <a:off x="1331640" y="4077072"/>
                <a:ext cx="1008112" cy="36004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38" name="Straight Arrow Connector 37"/>
              <p:cNvCxnSpPr>
                <a:stCxn id="60" idx="4"/>
                <a:endCxn id="61" idx="0"/>
              </p:cNvCxnSpPr>
              <p:nvPr/>
            </p:nvCxnSpPr>
            <p:spPr bwMode="auto">
              <a:xfrm>
                <a:off x="1133618" y="4617132"/>
                <a:ext cx="0" cy="324036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cxnSp>
          <p:nvCxnSpPr>
            <p:cNvPr id="20" name="Curved Connector 19"/>
            <p:cNvCxnSpPr>
              <a:stCxn id="57" idx="6"/>
              <a:endCxn id="59" idx="6"/>
            </p:cNvCxnSpPr>
            <p:nvPr/>
          </p:nvCxnSpPr>
          <p:spPr bwMode="auto">
            <a:xfrm>
              <a:off x="2339752" y="2888940"/>
              <a:ext cx="12700" cy="1188132"/>
            </a:xfrm>
            <a:prstGeom prst="curvedConnector3">
              <a:avLst>
                <a:gd name="adj1" fmla="val 180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4" name="Group 23"/>
          <p:cNvGrpSpPr/>
          <p:nvPr/>
        </p:nvGrpSpPr>
        <p:grpSpPr>
          <a:xfrm>
            <a:off x="3311860" y="1632115"/>
            <a:ext cx="2556284" cy="5097059"/>
            <a:chOff x="3311860" y="1632115"/>
            <a:chExt cx="2556284" cy="5097059"/>
          </a:xfrm>
        </p:grpSpPr>
        <p:grpSp>
          <p:nvGrpSpPr>
            <p:cNvPr id="39" name="Group 38"/>
            <p:cNvGrpSpPr/>
            <p:nvPr/>
          </p:nvGrpSpPr>
          <p:grpSpPr>
            <a:xfrm>
              <a:off x="3311860" y="1632115"/>
              <a:ext cx="2556284" cy="5097059"/>
              <a:chOff x="691952" y="1781200"/>
              <a:chExt cx="2556284" cy="5097059"/>
            </a:xfrm>
          </p:grpSpPr>
          <p:sp>
            <p:nvSpPr>
              <p:cNvPr id="74" name="Rectangle 73"/>
              <p:cNvSpPr/>
              <p:nvPr/>
            </p:nvSpPr>
            <p:spPr bwMode="auto">
              <a:xfrm>
                <a:off x="691952" y="1781200"/>
                <a:ext cx="1152128" cy="576064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-128"/>
                  </a:rPr>
                  <a:t>Core0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75" name="Rectangle 74"/>
              <p:cNvSpPr/>
              <p:nvPr/>
            </p:nvSpPr>
            <p:spPr bwMode="auto">
              <a:xfrm>
                <a:off x="2096108" y="1781200"/>
                <a:ext cx="1152128" cy="576064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-128"/>
                  </a:rPr>
                  <a:t>Core1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76" name="Oval 75"/>
              <p:cNvSpPr/>
              <p:nvPr/>
            </p:nvSpPr>
            <p:spPr bwMode="auto">
              <a:xfrm>
                <a:off x="1087996" y="2501280"/>
                <a:ext cx="396044" cy="36004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0" dirty="0">
                    <a:ea typeface="ＭＳ Ｐゴシック" charset="-128"/>
                  </a:rPr>
                  <a:t>1</a:t>
                </a:r>
                <a:endPara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77" name="Oval 76"/>
              <p:cNvSpPr/>
              <p:nvPr/>
            </p:nvSpPr>
            <p:spPr bwMode="auto">
              <a:xfrm>
                <a:off x="2492152" y="2861320"/>
                <a:ext cx="396044" cy="36004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0" dirty="0">
                    <a:ea typeface="ＭＳ Ｐゴシック" charset="-128"/>
                  </a:rPr>
                  <a:t>2</a:t>
                </a:r>
                <a:endPara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78" name="Oval 77"/>
              <p:cNvSpPr/>
              <p:nvPr/>
            </p:nvSpPr>
            <p:spPr bwMode="auto">
              <a:xfrm>
                <a:off x="2492152" y="3401380"/>
                <a:ext cx="396044" cy="36004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0" dirty="0">
                    <a:ea typeface="ＭＳ Ｐゴシック" charset="-128"/>
                  </a:rPr>
                  <a:t>3</a:t>
                </a:r>
                <a:endPara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79" name="Oval 78"/>
              <p:cNvSpPr/>
              <p:nvPr/>
            </p:nvSpPr>
            <p:spPr bwMode="auto">
              <a:xfrm>
                <a:off x="2492152" y="4049452"/>
                <a:ext cx="396044" cy="36004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0" dirty="0">
                    <a:ea typeface="ＭＳ Ｐゴシック" charset="-128"/>
                  </a:rPr>
                  <a:t>4</a:t>
                </a:r>
                <a:endPara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80" name="Oval 79"/>
              <p:cNvSpPr/>
              <p:nvPr/>
            </p:nvSpPr>
            <p:spPr bwMode="auto">
              <a:xfrm>
                <a:off x="1087996" y="4409492"/>
                <a:ext cx="396044" cy="36004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0" dirty="0" smtClean="0">
                    <a:ea typeface="ＭＳ Ｐゴシック" charset="-128"/>
                  </a:rPr>
                  <a:t>5</a:t>
                </a:r>
                <a:endPara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81" name="Oval 80"/>
              <p:cNvSpPr/>
              <p:nvPr/>
            </p:nvSpPr>
            <p:spPr bwMode="auto">
              <a:xfrm>
                <a:off x="1087996" y="5093568"/>
                <a:ext cx="396044" cy="36004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0" dirty="0">
                    <a:ea typeface="ＭＳ Ｐゴシック" charset="-128"/>
                  </a:rPr>
                  <a:t>6</a:t>
                </a:r>
                <a:endPara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1160004" y="6170373"/>
                <a:ext cx="1697901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Strict</a:t>
                </a:r>
              </a:p>
              <a:p>
                <a:r>
                  <a:rPr lang="en-US" dirty="0" smtClean="0"/>
                  <a:t> persistency</a:t>
                </a:r>
              </a:p>
            </p:txBody>
          </p:sp>
          <p:cxnSp>
            <p:nvCxnSpPr>
              <p:cNvPr id="83" name="Straight Arrow Connector 82"/>
              <p:cNvCxnSpPr>
                <a:stCxn id="76" idx="6"/>
                <a:endCxn id="77" idx="2"/>
              </p:cNvCxnSpPr>
              <p:nvPr/>
            </p:nvCxnSpPr>
            <p:spPr bwMode="auto">
              <a:xfrm>
                <a:off x="1484040" y="2681300"/>
                <a:ext cx="1008112" cy="36004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84" name="Straight Arrow Connector 83"/>
              <p:cNvCxnSpPr>
                <a:stCxn id="77" idx="4"/>
                <a:endCxn id="78" idx="0"/>
              </p:cNvCxnSpPr>
              <p:nvPr/>
            </p:nvCxnSpPr>
            <p:spPr bwMode="auto">
              <a:xfrm>
                <a:off x="2690174" y="3221360"/>
                <a:ext cx="0" cy="18002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85" name="Straight Arrow Connector 84"/>
              <p:cNvCxnSpPr>
                <a:stCxn id="78" idx="4"/>
                <a:endCxn id="79" idx="0"/>
              </p:cNvCxnSpPr>
              <p:nvPr/>
            </p:nvCxnSpPr>
            <p:spPr bwMode="auto">
              <a:xfrm>
                <a:off x="2690174" y="3761420"/>
                <a:ext cx="0" cy="288032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86" name="Straight Arrow Connector 85"/>
              <p:cNvCxnSpPr>
                <a:stCxn id="79" idx="2"/>
                <a:endCxn id="80" idx="6"/>
              </p:cNvCxnSpPr>
              <p:nvPr/>
            </p:nvCxnSpPr>
            <p:spPr bwMode="auto">
              <a:xfrm flipH="1">
                <a:off x="1484040" y="4229472"/>
                <a:ext cx="1008112" cy="36004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87" name="Straight Arrow Connector 86"/>
              <p:cNvCxnSpPr>
                <a:stCxn id="80" idx="4"/>
                <a:endCxn id="81" idx="0"/>
              </p:cNvCxnSpPr>
              <p:nvPr/>
            </p:nvCxnSpPr>
            <p:spPr bwMode="auto">
              <a:xfrm>
                <a:off x="1286018" y="4769532"/>
                <a:ext cx="0" cy="324036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cxnSp>
          <p:nvCxnSpPr>
            <p:cNvPr id="23" name="Curved Connector 22"/>
            <p:cNvCxnSpPr>
              <a:stCxn id="77" idx="6"/>
              <a:endCxn id="79" idx="6"/>
            </p:cNvCxnSpPr>
            <p:nvPr/>
          </p:nvCxnSpPr>
          <p:spPr bwMode="auto">
            <a:xfrm>
              <a:off x="5508104" y="2892255"/>
              <a:ext cx="12700" cy="1188132"/>
            </a:xfrm>
            <a:prstGeom prst="curvedConnector3">
              <a:avLst>
                <a:gd name="adj1" fmla="val 180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8" name="Group 27"/>
          <p:cNvGrpSpPr/>
          <p:nvPr/>
        </p:nvGrpSpPr>
        <p:grpSpPr>
          <a:xfrm>
            <a:off x="6408204" y="1596111"/>
            <a:ext cx="2556284" cy="5097059"/>
            <a:chOff x="6408204" y="1596111"/>
            <a:chExt cx="2556284" cy="5097059"/>
          </a:xfrm>
        </p:grpSpPr>
        <p:grpSp>
          <p:nvGrpSpPr>
            <p:cNvPr id="89" name="Group 88"/>
            <p:cNvGrpSpPr/>
            <p:nvPr/>
          </p:nvGrpSpPr>
          <p:grpSpPr>
            <a:xfrm>
              <a:off x="6408204" y="1596111"/>
              <a:ext cx="2556284" cy="5097059"/>
              <a:chOff x="691952" y="1781200"/>
              <a:chExt cx="2556284" cy="5097059"/>
            </a:xfrm>
          </p:grpSpPr>
          <p:sp>
            <p:nvSpPr>
              <p:cNvPr id="93" name="Rectangle 92"/>
              <p:cNvSpPr/>
              <p:nvPr/>
            </p:nvSpPr>
            <p:spPr bwMode="auto">
              <a:xfrm>
                <a:off x="691952" y="1781200"/>
                <a:ext cx="1152128" cy="576064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-128"/>
                  </a:rPr>
                  <a:t>Core0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94" name="Rectangle 93"/>
              <p:cNvSpPr/>
              <p:nvPr/>
            </p:nvSpPr>
            <p:spPr bwMode="auto">
              <a:xfrm>
                <a:off x="2096108" y="1781200"/>
                <a:ext cx="1152128" cy="576064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-128"/>
                  </a:rPr>
                  <a:t>Core1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95" name="Oval 94"/>
              <p:cNvSpPr/>
              <p:nvPr/>
            </p:nvSpPr>
            <p:spPr bwMode="auto">
              <a:xfrm>
                <a:off x="1087996" y="2501280"/>
                <a:ext cx="396044" cy="36004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0" dirty="0">
                    <a:ea typeface="ＭＳ Ｐゴシック" charset="-128"/>
                  </a:rPr>
                  <a:t>1</a:t>
                </a:r>
                <a:endPara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96" name="Oval 95"/>
              <p:cNvSpPr/>
              <p:nvPr/>
            </p:nvSpPr>
            <p:spPr bwMode="auto">
              <a:xfrm>
                <a:off x="2492152" y="2861320"/>
                <a:ext cx="396044" cy="36004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0" dirty="0">
                    <a:ea typeface="ＭＳ Ｐゴシック" charset="-128"/>
                  </a:rPr>
                  <a:t>2</a:t>
                </a:r>
                <a:endPara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97" name="Oval 96"/>
              <p:cNvSpPr/>
              <p:nvPr/>
            </p:nvSpPr>
            <p:spPr bwMode="auto">
              <a:xfrm>
                <a:off x="2492152" y="3401380"/>
                <a:ext cx="396044" cy="36004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0" dirty="0">
                    <a:ea typeface="ＭＳ Ｐゴシック" charset="-128"/>
                  </a:rPr>
                  <a:t>3</a:t>
                </a:r>
                <a:endPara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98" name="Oval 97"/>
              <p:cNvSpPr/>
              <p:nvPr/>
            </p:nvSpPr>
            <p:spPr bwMode="auto">
              <a:xfrm>
                <a:off x="2492152" y="4049452"/>
                <a:ext cx="396044" cy="36004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0" dirty="0">
                    <a:ea typeface="ＭＳ Ｐゴシック" charset="-128"/>
                  </a:rPr>
                  <a:t>4</a:t>
                </a:r>
                <a:endPara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99" name="Oval 98"/>
              <p:cNvSpPr/>
              <p:nvPr/>
            </p:nvSpPr>
            <p:spPr bwMode="auto">
              <a:xfrm>
                <a:off x="1087996" y="4409492"/>
                <a:ext cx="396044" cy="36004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0" dirty="0" smtClean="0">
                    <a:ea typeface="ＭＳ Ｐゴシック" charset="-128"/>
                  </a:rPr>
                  <a:t>5</a:t>
                </a:r>
                <a:endPara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100" name="Oval 99"/>
              <p:cNvSpPr/>
              <p:nvPr/>
            </p:nvSpPr>
            <p:spPr bwMode="auto">
              <a:xfrm>
                <a:off x="1087996" y="5093568"/>
                <a:ext cx="396044" cy="36004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0" dirty="0">
                    <a:ea typeface="ＭＳ Ｐゴシック" charset="-128"/>
                  </a:rPr>
                  <a:t>6</a:t>
                </a:r>
                <a:endPara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1160004" y="6170373"/>
                <a:ext cx="1697901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Relaxed</a:t>
                </a:r>
              </a:p>
              <a:p>
                <a:r>
                  <a:rPr lang="en-US" dirty="0" smtClean="0"/>
                  <a:t> persistency</a:t>
                </a:r>
              </a:p>
            </p:txBody>
          </p:sp>
          <p:cxnSp>
            <p:nvCxnSpPr>
              <p:cNvPr id="102" name="Straight Arrow Connector 101"/>
              <p:cNvCxnSpPr>
                <a:stCxn id="95" idx="6"/>
                <a:endCxn id="96" idx="2"/>
              </p:cNvCxnSpPr>
              <p:nvPr/>
            </p:nvCxnSpPr>
            <p:spPr bwMode="auto">
              <a:xfrm>
                <a:off x="1484040" y="2681300"/>
                <a:ext cx="1008112" cy="36004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04" name="Straight Arrow Connector 103"/>
              <p:cNvCxnSpPr>
                <a:stCxn id="97" idx="4"/>
                <a:endCxn id="98" idx="0"/>
              </p:cNvCxnSpPr>
              <p:nvPr/>
            </p:nvCxnSpPr>
            <p:spPr bwMode="auto">
              <a:xfrm>
                <a:off x="2690174" y="3761420"/>
                <a:ext cx="0" cy="288032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05" name="Straight Arrow Connector 104"/>
              <p:cNvCxnSpPr>
                <a:stCxn id="98" idx="2"/>
                <a:endCxn id="99" idx="6"/>
              </p:cNvCxnSpPr>
              <p:nvPr/>
            </p:nvCxnSpPr>
            <p:spPr bwMode="auto">
              <a:xfrm flipH="1">
                <a:off x="1484040" y="4229472"/>
                <a:ext cx="1008112" cy="36004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06" name="Straight Arrow Connector 105"/>
              <p:cNvCxnSpPr>
                <a:stCxn id="99" idx="4"/>
                <a:endCxn id="100" idx="0"/>
              </p:cNvCxnSpPr>
              <p:nvPr/>
            </p:nvCxnSpPr>
            <p:spPr bwMode="auto">
              <a:xfrm>
                <a:off x="1286018" y="4769532"/>
                <a:ext cx="0" cy="324036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cxnSp>
          <p:nvCxnSpPr>
            <p:cNvPr id="27" name="Curved Connector 26"/>
            <p:cNvCxnSpPr>
              <a:stCxn id="96" idx="6"/>
              <a:endCxn id="98" idx="6"/>
            </p:cNvCxnSpPr>
            <p:nvPr/>
          </p:nvCxnSpPr>
          <p:spPr bwMode="auto">
            <a:xfrm>
              <a:off x="8604448" y="2856251"/>
              <a:ext cx="12700" cy="1188132"/>
            </a:xfrm>
            <a:prstGeom prst="curvedConnector3">
              <a:avLst>
                <a:gd name="adj1" fmla="val 180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35" name="Straight Arrow Connector 34"/>
          <p:cNvCxnSpPr/>
          <p:nvPr/>
        </p:nvCxnSpPr>
        <p:spPr bwMode="auto">
          <a:xfrm>
            <a:off x="7920372" y="3140968"/>
            <a:ext cx="324036" cy="0"/>
          </a:xfrm>
          <a:prstGeom prst="straightConnector1">
            <a:avLst/>
          </a:prstGeom>
          <a:solidFill>
            <a:schemeClr val="accent1"/>
          </a:solidFill>
          <a:ln w="38100" cap="flat" cmpd="dbl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136226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Strict </a:t>
            </a:r>
            <a:r>
              <a:rPr lang="en-US" dirty="0" err="1" smtClean="0"/>
              <a:t>vs</a:t>
            </a:r>
            <a:r>
              <a:rPr lang="en-US" dirty="0" smtClean="0"/>
              <a:t> relaxed persistency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Strict persistency</a:t>
            </a:r>
            <a:endParaRPr lang="en-US" dirty="0" smtClean="0"/>
          </a:p>
          <a:p>
            <a:pPr lvl="1"/>
            <a:r>
              <a:rPr lang="en-US" dirty="0" smtClean="0"/>
              <a:t>Consistency model = persistency model</a:t>
            </a:r>
          </a:p>
          <a:p>
            <a:pPr lvl="1"/>
            <a:r>
              <a:rPr lang="en-US" dirty="0" smtClean="0"/>
              <a:t>Expensive (cost of persist &gt; cost of store)</a:t>
            </a:r>
          </a:p>
          <a:p>
            <a:r>
              <a:rPr lang="en-US" dirty="0" smtClean="0"/>
              <a:t>Relaxed persistency</a:t>
            </a:r>
          </a:p>
          <a:p>
            <a:pPr lvl="1"/>
            <a:r>
              <a:rPr lang="en-US" dirty="0" smtClean="0"/>
              <a:t>Separate consistency and persistency models</a:t>
            </a:r>
          </a:p>
          <a:p>
            <a:pPr lvl="1"/>
            <a:r>
              <a:rPr lang="en-US" dirty="0" smtClean="0"/>
              <a:t>Reduces persist memory order constraints</a:t>
            </a:r>
          </a:p>
          <a:p>
            <a:pPr lvl="1"/>
            <a:r>
              <a:rPr lang="en-US" dirty="0" smtClean="0"/>
              <a:t>Might require more robust recovery software</a:t>
            </a:r>
          </a:p>
          <a:p>
            <a:pPr lvl="1"/>
            <a:r>
              <a:rPr lang="en-US" dirty="0" smtClean="0"/>
              <a:t>Failures are infrequent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recovery overhead OK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5985284"/>
            <a:ext cx="9143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Relaxed persistency models </a:t>
            </a:r>
            <a:r>
              <a:rPr lang="en-US" sz="2800" dirty="0" smtClean="0">
                <a:solidFill>
                  <a:srgbClr val="FF0000"/>
                </a:solidFill>
                <a:sym typeface="Wingdings"/>
              </a:rPr>
              <a:t>        performance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6192180" y="5985284"/>
            <a:ext cx="0" cy="50405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509065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persists affect performance?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US" dirty="0" smtClean="0"/>
              <a:t>Persists form a directed acyclic graph (DAG)</a:t>
            </a:r>
          </a:p>
          <a:p>
            <a:pPr lvl="1"/>
            <a:r>
              <a:rPr lang="en-US" dirty="0" smtClean="0"/>
              <a:t>Critical path limits overall performance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3508" y="3140968"/>
            <a:ext cx="375365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b="0" dirty="0" smtClean="0">
                <a:latin typeface="Calibri" panose="020F0502020204030204" pitchFamily="34" charset="0"/>
              </a:rPr>
              <a:t>1: persist </a:t>
            </a:r>
            <a:r>
              <a:rPr lang="en-US" sz="2800" b="0" dirty="0" err="1" smtClean="0">
                <a:latin typeface="Calibri" panose="020F0502020204030204" pitchFamily="34" charset="0"/>
              </a:rPr>
              <a:t>Qe.data</a:t>
            </a:r>
            <a:r>
              <a:rPr lang="en-US" sz="2800" b="0" dirty="0" smtClean="0">
                <a:latin typeface="Calibri" panose="020F0502020204030204" pitchFamily="34" charset="0"/>
              </a:rPr>
              <a:t>[0</a:t>
            </a:r>
            <a:r>
              <a:rPr lang="en-US" sz="2800" b="0" dirty="0" smtClean="0">
                <a:latin typeface="Calibri" panose="020F0502020204030204" pitchFamily="34" charset="0"/>
              </a:rPr>
              <a:t>] = x</a:t>
            </a:r>
            <a:endParaRPr lang="en-US" sz="2800" b="0" dirty="0" smtClean="0">
              <a:latin typeface="Calibri" panose="020F0502020204030204" pitchFamily="34" charset="0"/>
            </a:endParaRPr>
          </a:p>
          <a:p>
            <a:pPr algn="l"/>
            <a:r>
              <a:rPr lang="en-US" sz="2800" b="0" dirty="0" smtClean="0">
                <a:latin typeface="Calibri" panose="020F0502020204030204" pitchFamily="34" charset="0"/>
              </a:rPr>
              <a:t>2: persist </a:t>
            </a:r>
            <a:r>
              <a:rPr lang="en-US" sz="2800" b="0" dirty="0" err="1" smtClean="0">
                <a:latin typeface="Calibri" panose="020F0502020204030204" pitchFamily="34" charset="0"/>
              </a:rPr>
              <a:t>Qe.data</a:t>
            </a:r>
            <a:r>
              <a:rPr lang="en-US" sz="2800" b="0" dirty="0" smtClean="0">
                <a:latin typeface="Calibri" panose="020F0502020204030204" pitchFamily="34" charset="0"/>
              </a:rPr>
              <a:t>[1</a:t>
            </a:r>
            <a:r>
              <a:rPr lang="en-US" sz="2800" b="0" dirty="0" smtClean="0">
                <a:latin typeface="Calibri" panose="020F0502020204030204" pitchFamily="34" charset="0"/>
              </a:rPr>
              <a:t>] = y</a:t>
            </a:r>
            <a:endParaRPr lang="en-US" sz="2800" b="0" dirty="0" smtClean="0">
              <a:latin typeface="Calibri" panose="020F0502020204030204" pitchFamily="34" charset="0"/>
            </a:endParaRPr>
          </a:p>
          <a:p>
            <a:pPr algn="l"/>
            <a:r>
              <a:rPr lang="en-US" sz="2800" b="0" dirty="0" smtClean="0">
                <a:latin typeface="Calibri" panose="020F0502020204030204" pitchFamily="34" charset="0"/>
              </a:rPr>
              <a:t>3: </a:t>
            </a:r>
            <a:r>
              <a:rPr lang="en-US" sz="2800" b="0" dirty="0">
                <a:latin typeface="Calibri" panose="020F0502020204030204" pitchFamily="34" charset="0"/>
              </a:rPr>
              <a:t>p</a:t>
            </a:r>
            <a:r>
              <a:rPr lang="en-US" sz="2800" b="0" dirty="0" smtClean="0">
                <a:latin typeface="Calibri" panose="020F0502020204030204" pitchFamily="34" charset="0"/>
              </a:rPr>
              <a:t>ersist </a:t>
            </a:r>
            <a:r>
              <a:rPr lang="en-US" sz="2800" b="0" dirty="0" err="1" smtClean="0">
                <a:latin typeface="Calibri" panose="020F0502020204030204" pitchFamily="34" charset="0"/>
              </a:rPr>
              <a:t>Qe.valid</a:t>
            </a:r>
            <a:r>
              <a:rPr lang="en-US" sz="2800" b="0" dirty="0" smtClean="0">
                <a:latin typeface="Calibri" panose="020F0502020204030204" pitchFamily="34" charset="0"/>
              </a:rPr>
              <a:t> = true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591327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M</a:t>
            </a:r>
            <a:r>
              <a:rPr lang="en-US" sz="2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odels </a:t>
            </a:r>
            <a:r>
              <a:rPr lang="en-US" sz="2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should </a:t>
            </a:r>
            <a:r>
              <a:rPr lang="en-US" sz="2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allow expression of minimal constraints</a:t>
            </a:r>
            <a:endParaRPr 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923928" y="2960948"/>
            <a:ext cx="1224136" cy="2556284"/>
            <a:chOff x="6228184" y="1520788"/>
            <a:chExt cx="1224136" cy="2556284"/>
          </a:xfrm>
        </p:grpSpPr>
        <p:sp>
          <p:nvSpPr>
            <p:cNvPr id="21" name="Oval 20"/>
            <p:cNvSpPr/>
            <p:nvPr/>
          </p:nvSpPr>
          <p:spPr bwMode="auto">
            <a:xfrm>
              <a:off x="6228184" y="1520788"/>
              <a:ext cx="1224136" cy="684076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b="0" dirty="0" smtClean="0">
                  <a:ea typeface="ＭＳ Ｐゴシック" charset="-128"/>
                </a:rPr>
                <a:t>D[0]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2" name="Oval 21"/>
            <p:cNvSpPr/>
            <p:nvPr/>
          </p:nvSpPr>
          <p:spPr bwMode="auto">
            <a:xfrm>
              <a:off x="6228184" y="2456892"/>
              <a:ext cx="1224136" cy="684076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b="0" dirty="0" smtClean="0">
                  <a:ea typeface="ＭＳ Ｐゴシック" charset="-128"/>
                </a:rPr>
                <a:t>D[1]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3" name="Oval 22"/>
            <p:cNvSpPr/>
            <p:nvPr/>
          </p:nvSpPr>
          <p:spPr bwMode="auto">
            <a:xfrm>
              <a:off x="6228184" y="3392996"/>
              <a:ext cx="1224136" cy="684076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b="0" dirty="0">
                  <a:ea typeface="ＭＳ Ｐゴシック" charset="-128"/>
                </a:rPr>
                <a:t>V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cxnSp>
          <p:nvCxnSpPr>
            <p:cNvPr id="24" name="Straight Arrow Connector 23"/>
            <p:cNvCxnSpPr>
              <a:stCxn id="21" idx="4"/>
              <a:endCxn id="22" idx="0"/>
            </p:cNvCxnSpPr>
            <p:nvPr/>
          </p:nvCxnSpPr>
          <p:spPr bwMode="auto">
            <a:xfrm>
              <a:off x="6840252" y="2204864"/>
              <a:ext cx="0" cy="252028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Straight Arrow Connector 24"/>
            <p:cNvCxnSpPr>
              <a:stCxn id="22" idx="4"/>
              <a:endCxn id="23" idx="0"/>
            </p:cNvCxnSpPr>
            <p:nvPr/>
          </p:nvCxnSpPr>
          <p:spPr bwMode="auto">
            <a:xfrm>
              <a:off x="6840252" y="3140968"/>
              <a:ext cx="0" cy="252028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6" name="Group 25"/>
          <p:cNvGrpSpPr/>
          <p:nvPr/>
        </p:nvGrpSpPr>
        <p:grpSpPr>
          <a:xfrm>
            <a:off x="5760132" y="3068960"/>
            <a:ext cx="3204356" cy="2124236"/>
            <a:chOff x="5112060" y="1952836"/>
            <a:chExt cx="3204356" cy="2124236"/>
          </a:xfrm>
        </p:grpSpPr>
        <p:sp>
          <p:nvSpPr>
            <p:cNvPr id="27" name="Oval 26"/>
            <p:cNvSpPr/>
            <p:nvPr/>
          </p:nvSpPr>
          <p:spPr bwMode="auto">
            <a:xfrm>
              <a:off x="5112060" y="1952836"/>
              <a:ext cx="1224136" cy="684076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b="0" dirty="0" smtClean="0">
                  <a:ea typeface="ＭＳ Ｐゴシック" charset="-128"/>
                </a:rPr>
                <a:t>D[0]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8" name="Oval 27"/>
            <p:cNvSpPr/>
            <p:nvPr/>
          </p:nvSpPr>
          <p:spPr bwMode="auto">
            <a:xfrm>
              <a:off x="7092280" y="1952836"/>
              <a:ext cx="1224136" cy="684076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b="0" dirty="0" smtClean="0">
                  <a:ea typeface="ＭＳ Ｐゴシック" charset="-128"/>
                </a:rPr>
                <a:t>D[1]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9" name="Oval 28"/>
            <p:cNvSpPr/>
            <p:nvPr/>
          </p:nvSpPr>
          <p:spPr bwMode="auto">
            <a:xfrm>
              <a:off x="6228184" y="3392996"/>
              <a:ext cx="1224136" cy="684076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b="0" dirty="0">
                  <a:ea typeface="ＭＳ Ｐゴシック" charset="-128"/>
                </a:rPr>
                <a:t>V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cxnSp>
          <p:nvCxnSpPr>
            <p:cNvPr id="30" name="Straight Arrow Connector 29"/>
            <p:cNvCxnSpPr>
              <a:stCxn id="27" idx="4"/>
              <a:endCxn id="29" idx="0"/>
            </p:cNvCxnSpPr>
            <p:nvPr/>
          </p:nvCxnSpPr>
          <p:spPr bwMode="auto">
            <a:xfrm>
              <a:off x="5724128" y="2636912"/>
              <a:ext cx="1116124" cy="756084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1" name="Straight Arrow Connector 30"/>
            <p:cNvCxnSpPr>
              <a:stCxn id="28" idx="4"/>
              <a:endCxn id="29" idx="0"/>
            </p:cNvCxnSpPr>
            <p:nvPr/>
          </p:nvCxnSpPr>
          <p:spPr bwMode="auto">
            <a:xfrm flipH="1">
              <a:off x="6840252" y="2636912"/>
              <a:ext cx="864096" cy="756084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33" name="Straight Connector 32"/>
          <p:cNvCxnSpPr/>
          <p:nvPr/>
        </p:nvCxnSpPr>
        <p:spPr bwMode="auto">
          <a:xfrm>
            <a:off x="5436096" y="2888940"/>
            <a:ext cx="0" cy="25922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348332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Strict persistency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Consistency model = persistency model</a:t>
            </a:r>
          </a:p>
          <a:p>
            <a:r>
              <a:rPr lang="en-US" dirty="0" smtClean="0"/>
              <a:t>Two sources of persist concurrency:</a:t>
            </a:r>
          </a:p>
          <a:p>
            <a:pPr lvl="1"/>
            <a:r>
              <a:rPr lang="en-US" dirty="0" smtClean="0"/>
              <a:t>Use a relaxed memory consistency model</a:t>
            </a:r>
          </a:p>
          <a:p>
            <a:pPr lvl="1"/>
            <a:r>
              <a:rPr lang="en-US" dirty="0"/>
              <a:t>Multi-threading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6665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Strict persistency with 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Program order =&gt; persist order</a:t>
            </a:r>
          </a:p>
          <a:p>
            <a:r>
              <a:rPr lang="en-US" dirty="0" smtClean="0"/>
              <a:t>No annotations required</a:t>
            </a:r>
          </a:p>
          <a:p>
            <a:r>
              <a:rPr lang="en-US" dirty="0" smtClean="0"/>
              <a:t>Suboptimal persist critical paths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EAD923-3004-4A31-84C7-9B440B785588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1007604" y="1592796"/>
            <a:ext cx="3744416" cy="2331108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US" sz="2400" b="0" dirty="0" smtClean="0"/>
              <a:t>1. lock (volatile </a:t>
            </a:r>
            <a:r>
              <a:rPr lang="en-US" sz="2400" b="0" dirty="0" err="1" smtClean="0"/>
              <a:t>mutex</a:t>
            </a:r>
            <a:r>
              <a:rPr lang="en-US" sz="2400" b="0" dirty="0" smtClean="0"/>
              <a:t>)</a:t>
            </a:r>
          </a:p>
          <a:p>
            <a:pPr marL="0" indent="0">
              <a:buFontTx/>
              <a:buNone/>
            </a:pPr>
            <a:r>
              <a:rPr lang="en-US" sz="2400" b="0" dirty="0" smtClean="0"/>
              <a:t>2. persist </a:t>
            </a:r>
            <a:r>
              <a:rPr lang="en-US" sz="2400" b="0" dirty="0" err="1" smtClean="0"/>
              <a:t>Qe.data</a:t>
            </a:r>
            <a:r>
              <a:rPr lang="en-US" sz="2400" b="0" dirty="0" smtClean="0"/>
              <a:t>[0</a:t>
            </a:r>
            <a:r>
              <a:rPr lang="en-US" sz="2400" b="0" dirty="0" smtClean="0"/>
              <a:t>] = x</a:t>
            </a:r>
            <a:endParaRPr lang="en-US" sz="2400" b="0" dirty="0" smtClean="0"/>
          </a:p>
          <a:p>
            <a:pPr marL="0" indent="0">
              <a:buFontTx/>
              <a:buNone/>
            </a:pPr>
            <a:r>
              <a:rPr lang="en-US" sz="2400" b="0" dirty="0" smtClean="0"/>
              <a:t>3. persist </a:t>
            </a:r>
            <a:r>
              <a:rPr lang="en-US" sz="2400" b="0" dirty="0" err="1" smtClean="0"/>
              <a:t>Qe.data</a:t>
            </a:r>
            <a:r>
              <a:rPr lang="en-US" sz="2400" b="0" dirty="0" smtClean="0"/>
              <a:t>[1</a:t>
            </a:r>
            <a:r>
              <a:rPr lang="en-US" sz="2400" b="0" dirty="0" smtClean="0"/>
              <a:t>] = y</a:t>
            </a:r>
            <a:endParaRPr lang="en-US" sz="2400" b="0" dirty="0" smtClean="0"/>
          </a:p>
          <a:p>
            <a:pPr marL="0" indent="0">
              <a:buFontTx/>
              <a:buNone/>
            </a:pPr>
            <a:r>
              <a:rPr lang="en-US" sz="2400" b="0" dirty="0" smtClean="0"/>
              <a:t>4. persist </a:t>
            </a:r>
            <a:r>
              <a:rPr lang="en-US" sz="2400" b="0" dirty="0" err="1" smtClean="0"/>
              <a:t>Qe.valid</a:t>
            </a:r>
            <a:r>
              <a:rPr lang="en-US" sz="2400" b="0" dirty="0" smtClean="0"/>
              <a:t> = true</a:t>
            </a:r>
            <a:endParaRPr lang="en-US" sz="2400" b="0" dirty="0" smtClean="0"/>
          </a:p>
          <a:p>
            <a:pPr marL="0" indent="0">
              <a:buFontTx/>
              <a:buNone/>
            </a:pPr>
            <a:r>
              <a:rPr lang="en-US" sz="2400" b="0" dirty="0" smtClean="0"/>
              <a:t>5. unlock </a:t>
            </a:r>
          </a:p>
          <a:p>
            <a:pPr marL="0" indent="0">
              <a:buFontTx/>
              <a:buNone/>
            </a:pPr>
            <a:endParaRPr lang="en-US" dirty="0" smtClean="0"/>
          </a:p>
          <a:p>
            <a:pPr marL="0" indent="0">
              <a:buFontTx/>
              <a:buNone/>
            </a:pPr>
            <a:endParaRPr lang="en-US" dirty="0" smtClean="0"/>
          </a:p>
          <a:p>
            <a:pPr marL="0" indent="0">
              <a:buFontTx/>
              <a:buNone/>
            </a:pPr>
            <a:endParaRPr lang="en-US" dirty="0" smtClean="0"/>
          </a:p>
          <a:p>
            <a:pPr marL="0" indent="0">
              <a:buFontTx/>
              <a:buNone/>
            </a:pPr>
            <a:endParaRPr lang="en-US" dirty="0" smtClean="0"/>
          </a:p>
          <a:p>
            <a:pPr marL="0" indent="0">
              <a:buFontTx/>
              <a:buNone/>
            </a:pPr>
            <a:endParaRPr lang="en-US" dirty="0" smtClean="0"/>
          </a:p>
          <a:p>
            <a:pPr marL="0" indent="0">
              <a:buFontTx/>
              <a:buNone/>
            </a:pPr>
            <a:endParaRPr lang="en-US" dirty="0" smtClean="0"/>
          </a:p>
        </p:txBody>
      </p:sp>
      <p:grpSp>
        <p:nvGrpSpPr>
          <p:cNvPr id="20" name="Group 19"/>
          <p:cNvGrpSpPr/>
          <p:nvPr/>
        </p:nvGrpSpPr>
        <p:grpSpPr>
          <a:xfrm>
            <a:off x="6228184" y="1520788"/>
            <a:ext cx="1224136" cy="2556284"/>
            <a:chOff x="6228184" y="1520788"/>
            <a:chExt cx="1224136" cy="2556284"/>
          </a:xfrm>
        </p:grpSpPr>
        <p:sp>
          <p:nvSpPr>
            <p:cNvPr id="6" name="Oval 5"/>
            <p:cNvSpPr/>
            <p:nvPr/>
          </p:nvSpPr>
          <p:spPr bwMode="auto">
            <a:xfrm>
              <a:off x="6228184" y="1520788"/>
              <a:ext cx="1224136" cy="684076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b="0" dirty="0" smtClean="0">
                  <a:ea typeface="ＭＳ Ｐゴシック" charset="-128"/>
                </a:rPr>
                <a:t>D[0]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6228184" y="2456892"/>
              <a:ext cx="1224136" cy="684076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b="0" dirty="0" smtClean="0">
                  <a:ea typeface="ＭＳ Ｐゴシック" charset="-128"/>
                </a:rPr>
                <a:t>D[1]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6228184" y="3392996"/>
              <a:ext cx="1224136" cy="684076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b="0" dirty="0">
                  <a:ea typeface="ＭＳ Ｐゴシック" charset="-128"/>
                </a:rPr>
                <a:t>V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cxnSp>
          <p:nvCxnSpPr>
            <p:cNvPr id="17" name="Straight Arrow Connector 16"/>
            <p:cNvCxnSpPr>
              <a:stCxn id="6" idx="4"/>
              <a:endCxn id="14" idx="0"/>
            </p:cNvCxnSpPr>
            <p:nvPr/>
          </p:nvCxnSpPr>
          <p:spPr bwMode="auto">
            <a:xfrm>
              <a:off x="6840252" y="2204864"/>
              <a:ext cx="0" cy="252028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/>
            <p:cNvCxnSpPr>
              <a:stCxn id="14" idx="4"/>
              <a:endCxn id="15" idx="0"/>
            </p:cNvCxnSpPr>
            <p:nvPr/>
          </p:nvCxnSpPr>
          <p:spPr bwMode="auto">
            <a:xfrm>
              <a:off x="6840252" y="3140968"/>
              <a:ext cx="0" cy="252028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214020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92701</TotalTime>
  <Words>1711</Words>
  <Application>Microsoft Macintosh PowerPoint</Application>
  <PresentationFormat>On-screen Show (4:3)</PresentationFormat>
  <Paragraphs>592</Paragraphs>
  <Slides>36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Blank Presentation</vt:lpstr>
      <vt:lpstr>1_Blank Presentation</vt:lpstr>
      <vt:lpstr>Persistency Programming 101      Understanding memory persistency</vt:lpstr>
      <vt:lpstr>Executive summary</vt:lpstr>
      <vt:lpstr>Background - Memory consistency</vt:lpstr>
      <vt:lpstr>Future system abstraction</vt:lpstr>
      <vt:lpstr>Types of persistency models</vt:lpstr>
      <vt:lpstr>Strict vs relaxed persistency</vt:lpstr>
      <vt:lpstr>How do persists affect performance?</vt:lpstr>
      <vt:lpstr>Strict persistency</vt:lpstr>
      <vt:lpstr>Strict persistency with SC</vt:lpstr>
      <vt:lpstr>Strict persistency with RMO</vt:lpstr>
      <vt:lpstr>Relaxed persistency models</vt:lpstr>
      <vt:lpstr>Epoch persistency</vt:lpstr>
      <vt:lpstr>Epoch persistency drawback</vt:lpstr>
      <vt:lpstr>Strand persistency</vt:lpstr>
      <vt:lpstr>Ordering persists across threads</vt:lpstr>
      <vt:lpstr>Strong persist atomicity example</vt:lpstr>
      <vt:lpstr>Conclusions</vt:lpstr>
      <vt:lpstr>Thank You!</vt:lpstr>
      <vt:lpstr>Persistency terminology</vt:lpstr>
      <vt:lpstr>Persist ordering constraints</vt:lpstr>
      <vt:lpstr>Background – Memory consistency</vt:lpstr>
      <vt:lpstr>Strict persistency</vt:lpstr>
      <vt:lpstr>Strict persistency</vt:lpstr>
      <vt:lpstr>Epoch persistency</vt:lpstr>
      <vt:lpstr>Nonvolatile memory (NVM) recovery</vt:lpstr>
      <vt:lpstr>Memory persistency:  consistency models for NVRAM</vt:lpstr>
      <vt:lpstr>Outline</vt:lpstr>
      <vt:lpstr>Executive summary</vt:lpstr>
      <vt:lpstr>Epoch persistency drawback</vt:lpstr>
      <vt:lpstr>Future system abstraction</vt:lpstr>
      <vt:lpstr>Why two different models?</vt:lpstr>
      <vt:lpstr>Future system abstraction</vt:lpstr>
      <vt:lpstr>Future system abstraction</vt:lpstr>
      <vt:lpstr>Future system abstraction</vt:lpstr>
      <vt:lpstr>Future system abstraction</vt:lpstr>
      <vt:lpstr>Future system abstraction</vt:lpstr>
    </vt:vector>
  </TitlesOfParts>
  <Company>CMU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Temporal Streaming of Distributed Shared Memory</dc:title>
  <dc:creator>Stephen Somogyi</dc:creator>
  <cp:lastModifiedBy>aasheesh kolli</cp:lastModifiedBy>
  <cp:revision>2418</cp:revision>
  <dcterms:created xsi:type="dcterms:W3CDTF">2010-03-13T18:55:09Z</dcterms:created>
  <dcterms:modified xsi:type="dcterms:W3CDTF">2015-02-28T22:35:15Z</dcterms:modified>
</cp:coreProperties>
</file>