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0.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3" r:id="rId4"/>
    <p:sldMasterId id="2147483716" r:id="rId5"/>
    <p:sldMasterId id="2147483728" r:id="rId6"/>
    <p:sldMasterId id="2147483747" r:id="rId7"/>
    <p:sldMasterId id="2147483766" r:id="rId8"/>
    <p:sldMasterId id="2147483785" r:id="rId9"/>
    <p:sldMasterId id="2147483804" r:id="rId10"/>
    <p:sldMasterId id="2147483823" r:id="rId11"/>
  </p:sldMasterIdLst>
  <p:notesMasterIdLst>
    <p:notesMasterId r:id="rId89"/>
  </p:notesMasterIdLst>
  <p:sldIdLst>
    <p:sldId id="256" r:id="rId12"/>
    <p:sldId id="275" r:id="rId13"/>
    <p:sldId id="257" r:id="rId14"/>
    <p:sldId id="258" r:id="rId15"/>
    <p:sldId id="259" r:id="rId16"/>
    <p:sldId id="260" r:id="rId17"/>
    <p:sldId id="261" r:id="rId18"/>
    <p:sldId id="262" r:id="rId19"/>
    <p:sldId id="263" r:id="rId20"/>
    <p:sldId id="264" r:id="rId21"/>
    <p:sldId id="265" r:id="rId22"/>
    <p:sldId id="266" r:id="rId23"/>
    <p:sldId id="348" r:id="rId24"/>
    <p:sldId id="268" r:id="rId25"/>
    <p:sldId id="269" r:id="rId26"/>
    <p:sldId id="349" r:id="rId27"/>
    <p:sldId id="270" r:id="rId28"/>
    <p:sldId id="271" r:id="rId29"/>
    <p:sldId id="272" r:id="rId30"/>
    <p:sldId id="276" r:id="rId31"/>
    <p:sldId id="277" r:id="rId32"/>
    <p:sldId id="280" r:id="rId33"/>
    <p:sldId id="281" r:id="rId34"/>
    <p:sldId id="279"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8" r:id="rId49"/>
    <p:sldId id="312" r:id="rId50"/>
    <p:sldId id="303" r:id="rId51"/>
    <p:sldId id="313" r:id="rId52"/>
    <p:sldId id="314" r:id="rId53"/>
    <p:sldId id="315" r:id="rId54"/>
    <p:sldId id="316" r:id="rId55"/>
    <p:sldId id="318" r:id="rId56"/>
    <p:sldId id="319" r:id="rId57"/>
    <p:sldId id="350" r:id="rId58"/>
    <p:sldId id="317" r:id="rId59"/>
    <p:sldId id="332" r:id="rId60"/>
    <p:sldId id="334" r:id="rId61"/>
    <p:sldId id="335" r:id="rId62"/>
    <p:sldId id="336" r:id="rId63"/>
    <p:sldId id="337" r:id="rId64"/>
    <p:sldId id="338"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3" r:id="rId78"/>
    <p:sldId id="339" r:id="rId79"/>
    <p:sldId id="340" r:id="rId80"/>
    <p:sldId id="341" r:id="rId81"/>
    <p:sldId id="342" r:id="rId82"/>
    <p:sldId id="343" r:id="rId83"/>
    <p:sldId id="273" r:id="rId84"/>
    <p:sldId id="274" r:id="rId85"/>
    <p:sldId id="344" r:id="rId86"/>
    <p:sldId id="347" r:id="rId87"/>
    <p:sldId id="345"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2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presProps" Target="pres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j3\QuickRelease\MICRO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nj3\QuickRelease\MICRO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5274527964846"/>
          <c:y val="5.3458897522758099E-2"/>
          <c:w val="0.86709822732152098"/>
          <c:h val="0.73881440677502697"/>
        </c:manualLayout>
      </c:layout>
      <c:barChart>
        <c:barDir val="col"/>
        <c:grouping val="clustered"/>
        <c:varyColors val="0"/>
        <c:ser>
          <c:idx val="0"/>
          <c:order val="0"/>
          <c:tx>
            <c:strRef>
              <c:f>RelPerf!$A$25</c:f>
              <c:strCache>
                <c:ptCount val="1"/>
                <c:pt idx="0">
                  <c:v>RAR reuse</c:v>
                </c:pt>
              </c:strCache>
            </c:strRef>
          </c:tx>
          <c:spPr>
            <a:solidFill>
              <a:schemeClr val="accent2"/>
            </a:solidFill>
            <a:ln>
              <a:noFill/>
            </a:ln>
            <a:effectLst/>
          </c:spPr>
          <c:invertIfNegative val="0"/>
          <c:cat>
            <c:strRef>
              <c:f>RelPerf!$B$24:$R$24</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RelPerf!$B$25:$R$25</c:f>
              <c:numCache>
                <c:formatCode>General</c:formatCode>
                <c:ptCount val="17"/>
                <c:pt idx="0">
                  <c:v>0.96325987082406195</c:v>
                </c:pt>
                <c:pt idx="1">
                  <c:v>0.71701963062246798</c:v>
                </c:pt>
                <c:pt idx="2">
                  <c:v>0.59385485476088995</c:v>
                </c:pt>
                <c:pt idx="3">
                  <c:v>0.40217002702140903</c:v>
                </c:pt>
                <c:pt idx="4">
                  <c:v>0.39727316243830801</c:v>
                </c:pt>
                <c:pt idx="5">
                  <c:v>0.37245795498003398</c:v>
                </c:pt>
                <c:pt idx="6">
                  <c:v>0.350638859918527</c:v>
                </c:pt>
                <c:pt idx="7">
                  <c:v>0.29714647618557</c:v>
                </c:pt>
                <c:pt idx="8">
                  <c:v>0.24938791202268601</c:v>
                </c:pt>
                <c:pt idx="9">
                  <c:v>0.22158198977688801</c:v>
                </c:pt>
                <c:pt idx="10">
                  <c:v>0.196591972305389</c:v>
                </c:pt>
                <c:pt idx="11">
                  <c:v>9.3904866159504205E-2</c:v>
                </c:pt>
                <c:pt idx="12">
                  <c:v>9.2937831900253703E-2</c:v>
                </c:pt>
                <c:pt idx="13">
                  <c:v>7.07461980031516E-2</c:v>
                </c:pt>
                <c:pt idx="14">
                  <c:v>6.1950197159931303E-2</c:v>
                </c:pt>
                <c:pt idx="15">
                  <c:v>8.2812499999999998E-4</c:v>
                </c:pt>
                <c:pt idx="16">
                  <c:v>0.31760937056744198</c:v>
                </c:pt>
              </c:numCache>
            </c:numRef>
          </c:val>
        </c:ser>
        <c:dLbls>
          <c:showLegendKey val="0"/>
          <c:showVal val="0"/>
          <c:showCatName val="0"/>
          <c:showSerName val="0"/>
          <c:showPercent val="0"/>
          <c:showBubbleSize val="0"/>
        </c:dLbls>
        <c:gapWidth val="150"/>
        <c:axId val="73620480"/>
        <c:axId val="73622272"/>
      </c:barChart>
      <c:catAx>
        <c:axId val="7362048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3622272"/>
        <c:crosses val="autoZero"/>
        <c:auto val="1"/>
        <c:lblAlgn val="ctr"/>
        <c:lblOffset val="100"/>
        <c:noMultiLvlLbl val="0"/>
      </c:catAx>
      <c:valAx>
        <c:axId val="73622272"/>
        <c:scaling>
          <c:orientation val="minMax"/>
          <c:max val="1"/>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a:t>Read</a:t>
                </a:r>
                <a:r>
                  <a:rPr lang="en-US" sz="1800" baseline="0"/>
                  <a:t> hit in L1 per read issued</a:t>
                </a:r>
                <a:endParaRPr lang="en-US" sz="1800"/>
              </a:p>
            </c:rich>
          </c:tx>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3620480"/>
        <c:crosses val="autoZero"/>
        <c:crossBetween val="between"/>
      </c:valAx>
      <c:spPr>
        <a:solidFill>
          <a:schemeClr val="bg1"/>
        </a:solid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19810197336444"/>
          <c:y val="6.37160383646449E-2"/>
          <c:w val="0.84932560513269195"/>
          <c:h val="0.69460115907319397"/>
        </c:manualLayout>
      </c:layout>
      <c:barChart>
        <c:barDir val="col"/>
        <c:grouping val="clustered"/>
        <c:varyColors val="0"/>
        <c:ser>
          <c:idx val="0"/>
          <c:order val="0"/>
          <c:tx>
            <c:strRef>
              <c:f>RelPerf!$A$27</c:f>
              <c:strCache>
                <c:ptCount val="1"/>
                <c:pt idx="0">
                  <c:v>RAW reuse</c:v>
                </c:pt>
              </c:strCache>
            </c:strRef>
          </c:tx>
          <c:spPr>
            <a:solidFill>
              <a:schemeClr val="accent2"/>
            </a:solidFill>
            <a:ln>
              <a:noFill/>
            </a:ln>
            <a:effectLst/>
          </c:spPr>
          <c:invertIfNegative val="0"/>
          <c:cat>
            <c:strRef>
              <c:f>RelPerf!$B$26:$R$26</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RelPerf!$B$27:$R$27</c:f>
              <c:numCache>
                <c:formatCode>General</c:formatCode>
                <c:ptCount val="17"/>
                <c:pt idx="0">
                  <c:v>3.5031079573797899E-5</c:v>
                </c:pt>
                <c:pt idx="1">
                  <c:v>0</c:v>
                </c:pt>
                <c:pt idx="2">
                  <c:v>0</c:v>
                </c:pt>
                <c:pt idx="3">
                  <c:v>0</c:v>
                </c:pt>
                <c:pt idx="4">
                  <c:v>4.4335869798458301E-3</c:v>
                </c:pt>
                <c:pt idx="5">
                  <c:v>0</c:v>
                </c:pt>
                <c:pt idx="6">
                  <c:v>1.30530435860358E-3</c:v>
                </c:pt>
                <c:pt idx="7">
                  <c:v>6.9174278137497996E-3</c:v>
                </c:pt>
                <c:pt idx="8">
                  <c:v>9.70533830200517E-3</c:v>
                </c:pt>
                <c:pt idx="9">
                  <c:v>0</c:v>
                </c:pt>
                <c:pt idx="10">
                  <c:v>5.9880239520958096E-3</c:v>
                </c:pt>
                <c:pt idx="11">
                  <c:v>8.1396844314020108E-3</c:v>
                </c:pt>
                <c:pt idx="12">
                  <c:v>4.4074477298980301E-3</c:v>
                </c:pt>
                <c:pt idx="13">
                  <c:v>2.96644627840388E-3</c:v>
                </c:pt>
                <c:pt idx="14">
                  <c:v>0</c:v>
                </c:pt>
                <c:pt idx="15">
                  <c:v>6.8359374999999996E-4</c:v>
                </c:pt>
                <c:pt idx="16">
                  <c:v>2.7863677922236201E-3</c:v>
                </c:pt>
              </c:numCache>
            </c:numRef>
          </c:val>
        </c:ser>
        <c:dLbls>
          <c:showLegendKey val="0"/>
          <c:showVal val="0"/>
          <c:showCatName val="0"/>
          <c:showSerName val="0"/>
          <c:showPercent val="0"/>
          <c:showBubbleSize val="0"/>
        </c:dLbls>
        <c:gapWidth val="150"/>
        <c:axId val="73633152"/>
        <c:axId val="73634944"/>
      </c:barChart>
      <c:catAx>
        <c:axId val="7363315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3634944"/>
        <c:crosses val="autoZero"/>
        <c:auto val="1"/>
        <c:lblAlgn val="ctr"/>
        <c:lblOffset val="100"/>
        <c:noMultiLvlLbl val="0"/>
      </c:catAx>
      <c:valAx>
        <c:axId val="7363494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dirty="0"/>
                  <a:t>Fraction</a:t>
                </a:r>
                <a:r>
                  <a:rPr lang="en-US" sz="1600" baseline="0" dirty="0"/>
                  <a:t> of loads hitting </a:t>
                </a:r>
                <a:r>
                  <a:rPr lang="en-US" sz="1600" baseline="0" dirty="0" smtClean="0"/>
                  <a:t> written </a:t>
                </a:r>
                <a:r>
                  <a:rPr lang="en-US" sz="1600" baseline="0" dirty="0"/>
                  <a:t>data</a:t>
                </a:r>
                <a:endParaRPr lang="en-US" sz="1600" dirty="0"/>
              </a:p>
            </c:rich>
          </c:tx>
          <c:layout>
            <c:manualLayout>
              <c:xMode val="edge"/>
              <c:yMode val="edge"/>
              <c:x val="2.2684223976145401E-2"/>
              <c:y val="5.77834345713878E-2"/>
            </c:manualLayout>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3633152"/>
        <c:crosses val="autoZero"/>
        <c:crossBetween val="between"/>
      </c:valAx>
      <c:spPr>
        <a:solidFill>
          <a:schemeClr val="bg1"/>
        </a:solid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9696C-C56B-4F73-839C-F84573EBD0B4}" type="datetimeFigureOut">
              <a:rPr lang="en-US" smtClean="0"/>
              <a:t>3/24/2014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4665F-79BA-4977-AB55-1AA533DBAF5B}" type="slidenum">
              <a:rPr lang="en-US" smtClean="0"/>
              <a:t>‹#›</a:t>
            </a:fld>
            <a:endParaRPr lang="en-US"/>
          </a:p>
        </p:txBody>
      </p:sp>
    </p:spTree>
    <p:extLst>
      <p:ext uri="{BB962C8B-B14F-4D97-AF65-F5344CB8AC3E}">
        <p14:creationId xmlns:p14="http://schemas.microsoft.com/office/powerpoint/2010/main" val="284357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Ask student who has used a GPU.  Should be all of them for graphics. Then ask about GP-GPU. Get one or two </a:t>
            </a:r>
            <a:r>
              <a:rPr lang="en-US" sz="1200" b="0" i="0" kern="1200" dirty="0" err="1" smtClean="0">
                <a:solidFill>
                  <a:schemeClr val="tx1"/>
                </a:solidFill>
                <a:effectLst/>
                <a:latin typeface="+mn-lt"/>
                <a:ea typeface="+mn-ea"/>
                <a:cs typeface="+mn-cs"/>
              </a:rPr>
              <a:t>stoties</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1CCC2DB-03F5-4836-B780-BC2EE59B7476}" type="slidenum">
              <a:rPr lang="en-US" smtClean="0"/>
              <a:t>2</a:t>
            </a:fld>
            <a:endParaRPr lang="en-US"/>
          </a:p>
        </p:txBody>
      </p:sp>
    </p:spTree>
    <p:extLst>
      <p:ext uri="{BB962C8B-B14F-4D97-AF65-F5344CB8AC3E}">
        <p14:creationId xmlns:p14="http://schemas.microsoft.com/office/powerpoint/2010/main" val="1052395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76592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intermediate reuse matters</a:t>
            </a:r>
            <a:r>
              <a:rPr lang="en-US" baseline="0" dirty="0" smtClean="0"/>
              <a:t> so much</a:t>
            </a:r>
            <a:endParaRPr lang="en-US" baseline="0" dirty="0"/>
          </a:p>
          <a:p>
            <a:r>
              <a:rPr lang="en-US" baseline="0" dirty="0" smtClean="0"/>
              <a:t>Read after read explain better</a:t>
            </a:r>
          </a:p>
        </p:txBody>
      </p:sp>
      <p:sp>
        <p:nvSpPr>
          <p:cNvPr id="4" name="Slide Number Placeholder 3"/>
          <p:cNvSpPr>
            <a:spLocks noGrp="1"/>
          </p:cNvSpPr>
          <p:nvPr>
            <p:ph type="sldNum" sz="quarter" idx="10"/>
          </p:nvPr>
        </p:nvSpPr>
        <p:spPr/>
        <p:txBody>
          <a:bodyPr/>
          <a:lstStyle/>
          <a:p>
            <a:fld id="{8BA538DF-8137-40F1-92D6-A298F2A5FAC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282811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9CF7D-5C54-4D5B-8684-2DE2CB447C37}"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511300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MJS – Added “For </a:t>
            </a:r>
            <a:r>
              <a:rPr lang="en-US" dirty="0" err="1" smtClean="0"/>
              <a:t>QuickRelease</a:t>
            </a:r>
            <a:r>
              <a:rPr lang="en-US" dirty="0" smtClean="0"/>
              <a:t>”. </a:t>
            </a:r>
          </a:p>
          <a:p>
            <a:r>
              <a:rPr lang="en-US" dirty="0" smtClean="0"/>
              <a:t>Overall 7% not bad, furthermore fine-grain</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793273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492364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we all know, Moore’s law has</a:t>
            </a:r>
            <a:r>
              <a:rPr lang="en-US" baseline="0" smtClean="0"/>
              <a:t> allowed the continued reduction of transistor size for decades.</a:t>
            </a:r>
          </a:p>
          <a:p>
            <a:r>
              <a:rPr lang="en-US" baseline="0" smtClean="0"/>
              <a:t>Recently, as transistors have shrunk, more cores have been added to the chip</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07593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REMEMBER</a:t>
            </a:r>
            <a:r>
              <a:rPr lang="en-US" baseline="0" smtClean="0"/>
              <a:t> THE STACKED DRAM!!!!!</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109322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150CC-D433-4770-989C-81CDC7127D9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187530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Say</a:t>
            </a:r>
            <a:r>
              <a:rPr lang="en-US" baseline="0" smtClean="0"/>
              <a:t> memory management unit</a:t>
            </a:r>
            <a:endParaRPr lang="en-US"/>
          </a:p>
        </p:txBody>
      </p:sp>
      <p:sp>
        <p:nvSpPr>
          <p:cNvPr id="4" name="Slide Number Placeholder 3"/>
          <p:cNvSpPr>
            <a:spLocks noGrp="1"/>
          </p:cNvSpPr>
          <p:nvPr>
            <p:ph type="sldNum" sz="quarter" idx="10"/>
          </p:nvPr>
        </p:nvSpPr>
        <p:spPr/>
        <p:txBody>
          <a:bodyPr/>
          <a:lstStyle/>
          <a:p>
            <a:fld id="{4B5150CC-D433-4770-989C-81CDC7127D9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382439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Tree index: something like </a:t>
            </a:r>
            <a:r>
              <a:rPr lang="en-US" dirty="0" err="1" smtClean="0"/>
              <a:t>barnes</a:t>
            </a:r>
            <a:r>
              <a:rPr lang="en-US" dirty="0" smtClean="0"/>
              <a:t>-hut</a:t>
            </a:r>
            <a:endParaRPr lang="en-US" dirty="0"/>
          </a:p>
        </p:txBody>
      </p:sp>
      <p:sp>
        <p:nvSpPr>
          <p:cNvPr id="4" name="Slide Number Placeholder 3"/>
          <p:cNvSpPr>
            <a:spLocks noGrp="1"/>
          </p:cNvSpPr>
          <p:nvPr>
            <p:ph type="sldNum" sz="quarter" idx="10"/>
          </p:nvPr>
        </p:nvSpPr>
        <p:spPr/>
        <p:txBody>
          <a:bodyPr/>
          <a:lstStyle/>
          <a:p>
            <a:fld id="{4B5150CC-D433-4770-989C-81CDC7127D9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37738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one </a:t>
            </a:r>
            <a:r>
              <a:rPr lang="en-US" dirty="0" err="1" smtClean="0"/>
              <a:t>wavefront</a:t>
            </a:r>
            <a:r>
              <a:rPr lang="en-US" dirty="0" smtClean="0"/>
              <a:t> executes this code. One work-item will get the lock. The rest will not. The</a:t>
            </a:r>
            <a:r>
              <a:rPr lang="en-US" baseline="0" dirty="0" smtClean="0"/>
              <a:t> work-item that gets the lock can’t proceed because it is in lockstep with the work-items that failed to get the lock. No one makes progress. </a:t>
            </a:r>
            <a:endParaRPr lang="en-US" dirty="0"/>
          </a:p>
        </p:txBody>
      </p:sp>
      <p:sp>
        <p:nvSpPr>
          <p:cNvPr id="4" name="Slide Number Placeholder 3"/>
          <p:cNvSpPr>
            <a:spLocks noGrp="1"/>
          </p:cNvSpPr>
          <p:nvPr>
            <p:ph type="sldNum" sz="quarter" idx="10"/>
          </p:nvPr>
        </p:nvSpPr>
        <p:spPr/>
        <p:txBody>
          <a:bodyPr/>
          <a:lstStyle/>
          <a:p>
            <a:fld id="{A1CCC2DB-03F5-4836-B780-BC2EE59B747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38299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150CC-D433-4770-989C-81CDC7127D9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041793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6:16</a:t>
            </a:r>
            <a:endParaRPr lang="en-US"/>
          </a:p>
        </p:txBody>
      </p:sp>
      <p:sp>
        <p:nvSpPr>
          <p:cNvPr id="4" name="Slide Number Placeholder 3"/>
          <p:cNvSpPr>
            <a:spLocks noGrp="1"/>
          </p:cNvSpPr>
          <p:nvPr>
            <p:ph type="sldNum" sz="quarter" idx="10"/>
          </p:nvPr>
        </p:nvSpPr>
        <p:spPr/>
        <p:txBody>
          <a:bodyPr/>
          <a:lstStyle/>
          <a:p>
            <a:fld id="{4B5150CC-D433-4770-989C-81CDC7127D9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098778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Thank</a:t>
            </a:r>
            <a:r>
              <a:rPr lang="en-US" baseline="0" smtClean="0"/>
              <a:t> you for the introduction. </a:t>
            </a:r>
          </a:p>
          <a:p>
            <a:endParaRPr lang="en-US" baseline="0" smtClean="0"/>
          </a:p>
          <a:p>
            <a:r>
              <a:rPr lang="en-US" baseline="0" smtClean="0"/>
              <a:t>Hi, I’m Jason Power and today I’m going to present our work on Heterogeneous System Coherence.</a:t>
            </a:r>
          </a:p>
          <a:p>
            <a:r>
              <a:rPr lang="en-US" baseline="0" smtClean="0"/>
              <a:t>This work was completed while on and internship at AMD research.</a:t>
            </a:r>
          </a:p>
          <a:p>
            <a:r>
              <a:rPr lang="en-US" baseline="0" smtClean="0"/>
              <a:t>I would like to thank my collaborators, listed here.</a:t>
            </a:r>
          </a:p>
        </p:txBody>
      </p:sp>
      <p:sp>
        <p:nvSpPr>
          <p:cNvPr id="4" name="Slide Number Placeholder 3"/>
          <p:cNvSpPr>
            <a:spLocks noGrp="1"/>
          </p:cNvSpPr>
          <p:nvPr>
            <p:ph type="sldNum" sz="quarter" idx="10"/>
          </p:nvPr>
        </p:nvSpPr>
        <p:spPr/>
        <p:txBody>
          <a:bodyPr/>
          <a:lstStyle/>
          <a:p>
            <a:fld id="{384CD734-F429-4B0F-8B93-8E7082F758F8}"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602094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stay coherent need to put all GPU coherent requests through directory</a:t>
            </a:r>
          </a:p>
          <a:p>
            <a:r>
              <a:rPr lang="en-US" baseline="0" dirty="0" smtClean="0"/>
              <a:t>Very high bandwidth</a:t>
            </a:r>
          </a:p>
          <a:p>
            <a:r>
              <a:rPr lang="en-US" baseline="0" dirty="0" smtClean="0"/>
              <a:t>Arrow thickness</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t>68</a:t>
            </a:fld>
            <a:endParaRPr lang="en-US"/>
          </a:p>
        </p:txBody>
      </p:sp>
    </p:spTree>
    <p:extLst>
      <p:ext uri="{BB962C8B-B14F-4D97-AF65-F5344CB8AC3E}">
        <p14:creationId xmlns:p14="http://schemas.microsoft.com/office/powerpoint/2010/main" val="234786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2,3,7   5,6</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t>70</a:t>
            </a:fld>
            <a:endParaRPr lang="en-US"/>
          </a:p>
        </p:txBody>
      </p:sp>
    </p:spTree>
    <p:extLst>
      <p:ext uri="{BB962C8B-B14F-4D97-AF65-F5344CB8AC3E}">
        <p14:creationId xmlns:p14="http://schemas.microsoft.com/office/powerpoint/2010/main" val="2122644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Bring up region dir</a:t>
            </a:r>
          </a:p>
          <a:p>
            <a:r>
              <a:rPr lang="en-US" smtClean="0"/>
              <a:t>Bring</a:t>
            </a:r>
            <a:r>
              <a:rPr lang="en-US" baseline="0" smtClean="0"/>
              <a:t> up regin buf</a:t>
            </a:r>
          </a:p>
          <a:p>
            <a:endParaRPr lang="en-US" baseline="0" smtClean="0"/>
          </a:p>
          <a:p>
            <a:r>
              <a:rPr lang="en-US" baseline="0" smtClean="0"/>
              <a:t>Coord with region dir</a:t>
            </a:r>
          </a:p>
          <a:p>
            <a:r>
              <a:rPr lang="en-US" baseline="0" smtClean="0"/>
              <a:t>Direct access bus</a:t>
            </a:r>
          </a:p>
          <a:p>
            <a:r>
              <a:rPr lang="en-US" baseline="0" smtClean="0"/>
              <a:t>Region of 16 64 B blocks or 1KB</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t>71</a:t>
            </a:fld>
            <a:endParaRPr lang="en-US"/>
          </a:p>
        </p:txBody>
      </p:sp>
    </p:spTree>
    <p:extLst>
      <p:ext uri="{BB962C8B-B14F-4D97-AF65-F5344CB8AC3E}">
        <p14:creationId xmlns:p14="http://schemas.microsoft.com/office/powerpoint/2010/main" val="47330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9CF7D-5C54-4D5B-8684-2DE2CB447C3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0239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76" indent="-115876" defTabSz="914303">
              <a:defRPr/>
            </a:pPr>
            <a:endParaRPr lang="en-US" dirty="0" smtClean="0"/>
          </a:p>
        </p:txBody>
      </p:sp>
      <p:sp>
        <p:nvSpPr>
          <p:cNvPr id="4" name="Slide Number Placeholder 3"/>
          <p:cNvSpPr>
            <a:spLocks noGrp="1"/>
          </p:cNvSpPr>
          <p:nvPr>
            <p:ph type="sldNum" sz="quarter" idx="10"/>
          </p:nvPr>
        </p:nvSpPr>
        <p:spPr/>
        <p:txBody>
          <a:bodyPr/>
          <a:lstStyle/>
          <a:p>
            <a:fld id="{8BA538DF-8137-40F1-92D6-A298F2A5FAC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9394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Maintaining</a:t>
            </a:r>
            <a:r>
              <a:rPr lang="en-US" baseline="0" dirty="0" smtClean="0"/>
              <a:t> coherence with the CPU requires coalescing writes with the CPU.</a:t>
            </a:r>
          </a:p>
          <a:p>
            <a:r>
              <a:rPr lang="en-US" baseline="0" dirty="0" smtClean="0"/>
              <a:t>Describe FIGURE</a:t>
            </a:r>
            <a:endParaRPr lang="en-US" dirty="0"/>
          </a:p>
        </p:txBody>
      </p:sp>
      <p:sp>
        <p:nvSpPr>
          <p:cNvPr id="4" name="Slide Number Placeholder 3"/>
          <p:cNvSpPr>
            <a:spLocks noGrp="1"/>
          </p:cNvSpPr>
          <p:nvPr>
            <p:ph type="sldNum" sz="quarter" idx="10"/>
          </p:nvPr>
        </p:nvSpPr>
        <p:spPr/>
        <p:txBody>
          <a:bodyPr/>
          <a:lstStyle/>
          <a:p>
            <a:fld id="{2FE9CF7D-5C54-4D5B-8684-2DE2CB447C3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30239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Prepare for questions</a:t>
            </a:r>
            <a:r>
              <a:rPr lang="en-US" baseline="0" dirty="0"/>
              <a:t> </a:t>
            </a:r>
            <a:r>
              <a:rPr lang="en-US" baseline="0" dirty="0" smtClean="0"/>
              <a:t>on HSA semantics (CPU reading data).</a:t>
            </a:r>
            <a:endParaRPr lang="en-US" dirty="0" smtClean="0"/>
          </a:p>
        </p:txBody>
      </p:sp>
      <p:sp>
        <p:nvSpPr>
          <p:cNvPr id="4" name="Slide Number Placeholder 3"/>
          <p:cNvSpPr>
            <a:spLocks noGrp="1"/>
          </p:cNvSpPr>
          <p:nvPr>
            <p:ph type="sldNum" sz="quarter" idx="10"/>
          </p:nvPr>
        </p:nvSpPr>
        <p:spPr/>
        <p:txBody>
          <a:bodyPr/>
          <a:lstStyle/>
          <a:p>
            <a:fld id="{2FE9CF7D-5C54-4D5B-8684-2DE2CB447C3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0932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84969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removing this slide. </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59171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Byte wise</a:t>
            </a:r>
            <a:r>
              <a:rPr lang="en-US" baseline="0" dirty="0" smtClean="0"/>
              <a:t> writes tracked without read-for-ownership</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421491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9F58F94-B55A-4C1C-BC21-6513D8D5ED89}"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1751E-173E-4C5C-BF91-C31BD696439F}"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F58F94-B55A-4C1C-BC21-6513D8D5ED89}"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1751E-173E-4C5C-BF91-C31BD696439F}"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Cover 01 Image">
    <p:spTree>
      <p:nvGrpSpPr>
        <p:cNvPr id="1" name=""/>
        <p:cNvGrpSpPr/>
        <p:nvPr/>
      </p:nvGrpSpPr>
      <p:grpSpPr>
        <a:xfrm>
          <a:off x="0" y="0"/>
          <a:ext cx="0" cy="0"/>
          <a:chOff x="0" y="0"/>
          <a:chExt cx="0" cy="0"/>
        </a:xfrm>
      </p:grpSpPr>
      <p:sp>
        <p:nvSpPr>
          <p:cNvPr id="18"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0"/>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2" name="Picture 13"/>
          <p:cNvPicPr>
            <a:picLocks noChangeAspect="1"/>
          </p:cNvPicPr>
          <p:nvPr/>
        </p:nvPicPr>
        <p:blipFill rotWithShape="1">
          <a:blip r:embed="rId2" cstate="email">
            <a:extLst>
              <a:ext uri="{28A0092B-C50C-407E-A947-70E740481C1C}">
                <a14:useLocalDpi xmlns:a14="http://schemas.microsoft.com/office/drawing/2010/main"/>
              </a:ext>
            </a:extLst>
          </a:blip>
          <a:stretch/>
        </p:blipFill>
        <p:spPr bwMode="auto">
          <a:xfrm>
            <a:off x="204952" y="0"/>
            <a:ext cx="8939048" cy="35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Right Triangle 14"/>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6"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636275"/>
      </p:ext>
    </p:extLst>
  </p:cSld>
  <p:clrMapOvr>
    <a:masterClrMapping/>
  </p:clrMapOv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sp>
        <p:nvSpPr>
          <p:cNvPr id="15" name="Right Triangle 14"/>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6"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Tree>
    <p:extLst>
      <p:ext uri="{BB962C8B-B14F-4D97-AF65-F5344CB8AC3E}">
        <p14:creationId xmlns:p14="http://schemas.microsoft.com/office/powerpoint/2010/main" val="2383631453"/>
      </p:ext>
    </p:extLst>
  </p:cSld>
  <p:clrMapOvr>
    <a:masterClrMapping/>
  </p:clrMapOv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Cover 02 Image Jason">
    <p:spTree>
      <p:nvGrpSpPr>
        <p:cNvPr id="1" name=""/>
        <p:cNvGrpSpPr/>
        <p:nvPr/>
      </p:nvGrpSpPr>
      <p:grpSpPr>
        <a:xfrm>
          <a:off x="0" y="0"/>
          <a:ext cx="0" cy="0"/>
          <a:chOff x="0" y="0"/>
          <a:chExt cx="0" cy="0"/>
        </a:xfrm>
      </p:grpSpPr>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6"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
        <p:nvSpPr>
          <p:cNvPr id="2" name="Title 1"/>
          <p:cNvSpPr>
            <a:spLocks noGrp="1"/>
          </p:cNvSpPr>
          <p:nvPr>
            <p:ph type="ctrTitle"/>
          </p:nvPr>
        </p:nvSpPr>
        <p:spPr>
          <a:xfrm>
            <a:off x="533400" y="4114800"/>
            <a:ext cx="8049010"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33401" y="5006253"/>
            <a:ext cx="8049010"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ight Triangle 14"/>
          <p:cNvSpPr/>
          <p:nvPr/>
        </p:nvSpPr>
        <p:spPr>
          <a:xfrm flipH="1">
            <a:off x="8618798" y="4636598"/>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1898308489"/>
      </p:ext>
    </p:extLst>
  </p:cSld>
  <p:clrMapOvr>
    <a:masterClrMapping/>
  </p:clrMapOvr>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Cover 03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9"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 name="Right Triangle 20"/>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22"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arallelogram 22"/>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Tree>
    <p:extLst>
      <p:ext uri="{BB962C8B-B14F-4D97-AF65-F5344CB8AC3E}">
        <p14:creationId xmlns:p14="http://schemas.microsoft.com/office/powerpoint/2010/main" val="333968862"/>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3699965097"/>
      </p:ext>
    </p:extLst>
  </p:cSld>
  <p:clrMapOvr>
    <a:masterClrMapping/>
  </p:clrMapOv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4288267336"/>
      </p:ext>
    </p:extLst>
  </p:cSld>
  <p:clrMapOvr>
    <a:masterClrMapping/>
  </p:clrMapOv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Cover 06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775166074"/>
      </p:ext>
    </p:extLst>
  </p:cSld>
  <p:clrMapOvr>
    <a:masterClrMapping/>
  </p:clrMapOv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Parallelogram 4"/>
          <p:cNvSpPr/>
          <p:nvPr/>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5" name="Parallelogram 17"/>
          <p:cNvSpPr/>
          <p:nvPr/>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sp>
        <p:nvSpPr>
          <p:cNvPr id="7" name="Parallelogram 6"/>
          <p:cNvSpPr/>
          <p:nvPr/>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Parallelogram 7"/>
          <p:cNvSpPr/>
          <p:nvPr/>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Parallelogram 8"/>
          <p:cNvSpPr/>
          <p:nvPr/>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Parallelogram 9"/>
          <p:cNvSpPr/>
          <p:nvPr/>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Parallelogram 11"/>
          <p:cNvSpPr/>
          <p:nvPr/>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Parallelogram 12"/>
          <p:cNvSpPr/>
          <p:nvPr/>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Triangle 16"/>
          <p:cNvSpPr/>
          <p:nvPr/>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3186839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Section 01">
    <p:spTree>
      <p:nvGrpSpPr>
        <p:cNvPr id="1" name=""/>
        <p:cNvGrpSpPr/>
        <p:nvPr/>
      </p:nvGrpSpPr>
      <p:grpSpPr>
        <a:xfrm>
          <a:off x="0" y="0"/>
          <a:ext cx="0" cy="0"/>
          <a:chOff x="0" y="0"/>
          <a:chExt cx="0" cy="0"/>
        </a:xfrm>
      </p:grpSpPr>
      <p:sp>
        <p:nvSpPr>
          <p:cNvPr id="3" name="Parallelogram 9"/>
          <p:cNvSpPr/>
          <p:nvPr/>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 name="Parallelogram 3"/>
          <p:cNvSpPr/>
          <p:nvPr/>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Parallelogram 4"/>
          <p:cNvSpPr/>
          <p:nvPr/>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Parallelogram 9"/>
          <p:cNvSpPr/>
          <p:nvPr/>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ight Triangle 7"/>
          <p:cNvSpPr/>
          <p:nvPr/>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906737"/>
      </p:ext>
    </p:extLst>
  </p:cSld>
  <p:clrMapOvr>
    <a:masterClrMapping/>
  </p:clrMapOv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5" name="Parallelogram 14"/>
          <p:cNvSpPr/>
          <p:nvPr/>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Parallelogram 16"/>
          <p:cNvSpPr>
            <a:spLocks/>
          </p:cNvSpPr>
          <p:nvPr/>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 name="Parallelogram 17"/>
          <p:cNvSpPr>
            <a:spLocks/>
          </p:cNvSpPr>
          <p:nvPr/>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855100462"/>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F58F94-B55A-4C1C-BC21-6513D8D5ED89}" type="datetimeFigureOut">
              <a:rPr lang="en-US" smtClean="0"/>
              <a:t>3/24/2014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9D1751E-173E-4C5C-BF91-C31BD696439F}"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Section 02">
    <p:spTree>
      <p:nvGrpSpPr>
        <p:cNvPr id="1" name=""/>
        <p:cNvGrpSpPr/>
        <p:nvPr/>
      </p:nvGrpSpPr>
      <p:grpSpPr>
        <a:xfrm>
          <a:off x="0" y="0"/>
          <a:ext cx="0" cy="0"/>
          <a:chOff x="0" y="0"/>
          <a:chExt cx="0" cy="0"/>
        </a:xfrm>
      </p:grpSpPr>
      <p:sp>
        <p:nvSpPr>
          <p:cNvPr id="3" name="Parallelogram 2"/>
          <p:cNvSpPr/>
          <p:nvPr/>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Parallelogram 7"/>
          <p:cNvSpPr/>
          <p:nvPr/>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rgbClr val="FFFFFF"/>
              </a:solidFill>
            </a:endParaRPr>
          </a:p>
        </p:txBody>
      </p:sp>
      <p:sp>
        <p:nvSpPr>
          <p:cNvPr id="5" name="Parallelogram 4"/>
          <p:cNvSpPr/>
          <p:nvPr/>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Parallelogram 5"/>
          <p:cNvSpPr/>
          <p:nvPr/>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6"/>
          <p:cNvSpPr/>
          <p:nvPr/>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605999"/>
      </p:ext>
    </p:extLst>
  </p:cSld>
  <p:clrMapOvr>
    <a:masterClrMapping/>
  </p:clrMapOv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790670600"/>
      </p:ext>
    </p:extLst>
  </p:cSld>
  <p:clrMapOvr>
    <a:masterClrMapping/>
  </p:clrMapOv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270467104"/>
      </p:ext>
    </p:extLst>
  </p:cSld>
  <p:clrMapOvr>
    <a:masterClrMapping/>
  </p:clrMapOv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57989"/>
      </p:ext>
    </p:extLst>
  </p:cSld>
  <p:clrMapOvr>
    <a:masterClrMapping/>
  </p:clrMapOv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62947818"/>
      </p:ext>
    </p:extLst>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760873579"/>
      </p:ext>
    </p:extLst>
  </p:cSld>
  <p:clrMapOvr>
    <a:masterClrMapping/>
  </p:clrMapOv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8983038"/>
      </p:ext>
    </p:extLst>
  </p:cSld>
  <p:clrMapOvr>
    <a:masterClrMapping/>
  </p:clrMapOvr>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Title and Content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480119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Cover 01 Image">
    <p:spTree>
      <p:nvGrpSpPr>
        <p:cNvPr id="1" name=""/>
        <p:cNvGrpSpPr/>
        <p:nvPr/>
      </p:nvGrpSpPr>
      <p:grpSpPr>
        <a:xfrm>
          <a:off x="0" y="0"/>
          <a:ext cx="0" cy="0"/>
          <a:chOff x="0" y="0"/>
          <a:chExt cx="0" cy="0"/>
        </a:xfrm>
      </p:grpSpPr>
      <p:sp>
        <p:nvSpPr>
          <p:cNvPr id="18"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0"/>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2" name="Picture 13"/>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bwMode="auto">
          <a:xfrm>
            <a:off x="204952" y="0"/>
            <a:ext cx="8939048" cy="35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29107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Tree>
    <p:extLst>
      <p:ext uri="{BB962C8B-B14F-4D97-AF65-F5344CB8AC3E}">
        <p14:creationId xmlns:p14="http://schemas.microsoft.com/office/powerpoint/2010/main" val="23292776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3FDDC4A-C1F7-4B34-A741-38D248CB5186}" type="datetime1">
              <a:rPr lang="en-US" smtClean="0"/>
              <a:pPr/>
              <a:t>3/24/2014</a:t>
            </a:fld>
            <a:endParaRPr lang="en-US" dirty="0"/>
          </a:p>
        </p:txBody>
      </p:sp>
      <p:sp>
        <p:nvSpPr>
          <p:cNvPr id="5" name="Footer Placeholder 4"/>
          <p:cNvSpPr>
            <a:spLocks noGrp="1"/>
          </p:cNvSpPr>
          <p:nvPr>
            <p:ph type="ftr" sz="quarter" idx="11"/>
          </p:nvPr>
        </p:nvSpPr>
        <p:spPr/>
        <p:txBody>
          <a:bodyPr/>
          <a:lstStyle/>
          <a:p>
            <a:r>
              <a:rPr lang="en-US" smtClean="0"/>
              <a:t>GPU Architectures: A CPU Perspective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2700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Cover 03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9"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 name="Right Triangle 20"/>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22"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arallelogram 22"/>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Tree>
    <p:extLst>
      <p:ext uri="{BB962C8B-B14F-4D97-AF65-F5344CB8AC3E}">
        <p14:creationId xmlns:p14="http://schemas.microsoft.com/office/powerpoint/2010/main" val="2989880626"/>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243451297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2628747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Cover 06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91661014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Parallelogram 4"/>
          <p:cNvSpPr/>
          <p:nvPr userDrawn="1"/>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5"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sp>
        <p:nvSpPr>
          <p:cNvPr id="7" name="Parallelogram 6"/>
          <p:cNvSpPr/>
          <p:nvPr userDrawn="1"/>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Parallelogram 7"/>
          <p:cNvSpPr/>
          <p:nvPr userDrawn="1"/>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Parallelogram 8"/>
          <p:cNvSpPr/>
          <p:nvPr userDrawn="1"/>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Parallelogram 9"/>
          <p:cNvSpPr/>
          <p:nvPr userDrawn="1"/>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Parallelogram 11"/>
          <p:cNvSpPr/>
          <p:nvPr userDrawn="1"/>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Parallelogram 12"/>
          <p:cNvSpPr/>
          <p:nvPr userDrawn="1"/>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Triangle 16"/>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335073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3"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 name="Parallelogram 3"/>
          <p:cNvSpPr/>
          <p:nvPr userDrawn="1"/>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Parallelogram 4"/>
          <p:cNvSpPr/>
          <p:nvPr userDrawn="1"/>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ight Triangle 7"/>
          <p:cNvSpPr/>
          <p:nvPr userDrawn="1"/>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33317"/>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5" name="Parallelogram 14"/>
          <p:cNvSpPr/>
          <p:nvPr userDrawn="1"/>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Parallelogram 16"/>
          <p:cNvSpPr>
            <a:spLocks/>
          </p:cNvSpPr>
          <p:nvPr userDrawn="1"/>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746491370"/>
      </p:ext>
    </p:extLst>
  </p:cSld>
  <p:clrMapOvr>
    <a:masterClrMapping/>
  </p:clrMapOv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3" name="Parallelogram 2"/>
          <p:cNvSpPr/>
          <p:nvPr userDrawn="1"/>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Parallelogram 7"/>
          <p:cNvSpPr/>
          <p:nvPr userDrawn="1"/>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rgbClr val="FFFFFF"/>
              </a:solidFill>
            </a:endParaRPr>
          </a:p>
        </p:txBody>
      </p:sp>
      <p:sp>
        <p:nvSpPr>
          <p:cNvPr id="5" name="Parallelogram 4"/>
          <p:cNvSpPr/>
          <p:nvPr userDrawn="1"/>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Parallelogram 5"/>
          <p:cNvSpPr/>
          <p:nvPr userDrawn="1"/>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6"/>
          <p:cNvSpPr/>
          <p:nvPr userDrawn="1"/>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24488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3806018024"/>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34451873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42C05-03C9-4701-8CFF-B980FF9B48C8}" type="datetime1">
              <a:rPr lang="en-US" smtClean="0"/>
              <a:pPr/>
              <a:t>3/24/2014</a:t>
            </a:fld>
            <a:endParaRPr lang="en-US" dirty="0"/>
          </a:p>
        </p:txBody>
      </p:sp>
      <p:sp>
        <p:nvSpPr>
          <p:cNvPr id="5" name="Footer Placeholder 4"/>
          <p:cNvSpPr>
            <a:spLocks noGrp="1"/>
          </p:cNvSpPr>
          <p:nvPr>
            <p:ph type="ftr" sz="quarter" idx="11"/>
          </p:nvPr>
        </p:nvSpPr>
        <p:spPr/>
        <p:txBody>
          <a:bodyPr/>
          <a:lstStyle/>
          <a:p>
            <a:r>
              <a:rPr lang="en-US" dirty="0" smtClean="0"/>
              <a:t>GPU Architectures: A CPU Perspective</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25587650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60275"/>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7845465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34570007"/>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65602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664350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Cover 01 Image">
    <p:spTree>
      <p:nvGrpSpPr>
        <p:cNvPr id="1" name=""/>
        <p:cNvGrpSpPr/>
        <p:nvPr/>
      </p:nvGrpSpPr>
      <p:grpSpPr>
        <a:xfrm>
          <a:off x="0" y="0"/>
          <a:ext cx="0" cy="0"/>
          <a:chOff x="0" y="0"/>
          <a:chExt cx="0" cy="0"/>
        </a:xfrm>
      </p:grpSpPr>
      <p:sp>
        <p:nvSpPr>
          <p:cNvPr id="18"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0"/>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2" name="Picture 13"/>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bwMode="auto">
          <a:xfrm>
            <a:off x="204952" y="0"/>
            <a:ext cx="8939048" cy="35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291074"/>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Tree>
    <p:extLst>
      <p:ext uri="{BB962C8B-B14F-4D97-AF65-F5344CB8AC3E}">
        <p14:creationId xmlns:p14="http://schemas.microsoft.com/office/powerpoint/2010/main" val="2329277643"/>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Cover 03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9"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 name="Right Triangle 20"/>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22"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arallelogram 22"/>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Tree>
    <p:extLst>
      <p:ext uri="{BB962C8B-B14F-4D97-AF65-F5344CB8AC3E}">
        <p14:creationId xmlns:p14="http://schemas.microsoft.com/office/powerpoint/2010/main" val="2989880626"/>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2434512970"/>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262874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7200" b="0">
                <a:solidFill>
                  <a:schemeClr val="tx1">
                    <a:lumMod val="85000"/>
                    <a:lumOff val="1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3073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Cover 06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916610148"/>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Parallelogram 4"/>
          <p:cNvSpPr/>
          <p:nvPr userDrawn="1"/>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5"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sp>
        <p:nvSpPr>
          <p:cNvPr id="7" name="Parallelogram 6"/>
          <p:cNvSpPr/>
          <p:nvPr userDrawn="1"/>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Parallelogram 7"/>
          <p:cNvSpPr/>
          <p:nvPr userDrawn="1"/>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Parallelogram 8"/>
          <p:cNvSpPr/>
          <p:nvPr userDrawn="1"/>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Parallelogram 9"/>
          <p:cNvSpPr/>
          <p:nvPr userDrawn="1"/>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Parallelogram 11"/>
          <p:cNvSpPr/>
          <p:nvPr userDrawn="1"/>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Parallelogram 12"/>
          <p:cNvSpPr/>
          <p:nvPr userDrawn="1"/>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Triangle 16"/>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335073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3"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 name="Parallelogram 3"/>
          <p:cNvSpPr/>
          <p:nvPr userDrawn="1"/>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Parallelogram 4"/>
          <p:cNvSpPr/>
          <p:nvPr userDrawn="1"/>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ight Triangle 7"/>
          <p:cNvSpPr/>
          <p:nvPr userDrawn="1"/>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3331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5" name="Parallelogram 14"/>
          <p:cNvSpPr/>
          <p:nvPr userDrawn="1"/>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Parallelogram 16"/>
          <p:cNvSpPr>
            <a:spLocks/>
          </p:cNvSpPr>
          <p:nvPr userDrawn="1"/>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746491370"/>
      </p:ext>
    </p:extLst>
  </p:cSld>
  <p:clrMapOvr>
    <a:masterClrMapping/>
  </p:clrMapOvr>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3" name="Parallelogram 2"/>
          <p:cNvSpPr/>
          <p:nvPr userDrawn="1"/>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Parallelogram 7"/>
          <p:cNvSpPr/>
          <p:nvPr userDrawn="1"/>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rgbClr val="FFFFFF"/>
              </a:solidFill>
            </a:endParaRPr>
          </a:p>
        </p:txBody>
      </p:sp>
      <p:sp>
        <p:nvSpPr>
          <p:cNvPr id="5" name="Parallelogram 4"/>
          <p:cNvSpPr/>
          <p:nvPr userDrawn="1"/>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Parallelogram 5"/>
          <p:cNvSpPr/>
          <p:nvPr userDrawn="1"/>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6"/>
          <p:cNvSpPr/>
          <p:nvPr userDrawn="1"/>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244886"/>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380601802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344518739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60275"/>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78454650"/>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345700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5"/>
            <a:ext cx="7543800" cy="64684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133475"/>
            <a:ext cx="3703320" cy="47356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133475"/>
            <a:ext cx="3703320" cy="47356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21011E3-9E0C-4EF6-BF3F-FDFCE2DF22FE}" type="datetime1">
              <a:rPr lang="en-US" smtClean="0"/>
              <a:pPr/>
              <a:t>3/24/2014</a:t>
            </a:fld>
            <a:endParaRPr lang="en-US" dirty="0"/>
          </a:p>
        </p:txBody>
      </p:sp>
      <p:sp>
        <p:nvSpPr>
          <p:cNvPr id="6" name="Footer Placeholder 5"/>
          <p:cNvSpPr>
            <a:spLocks noGrp="1"/>
          </p:cNvSpPr>
          <p:nvPr>
            <p:ph type="ftr" sz="quarter" idx="11"/>
          </p:nvPr>
        </p:nvSpPr>
        <p:spPr/>
        <p:txBody>
          <a:bodyPr/>
          <a:lstStyle/>
          <a:p>
            <a:r>
              <a:rPr lang="en-US" smtClean="0"/>
              <a:t>GPU Architectures: A CPU Perspective</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470730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656027"/>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664350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Cover 01 Image">
    <p:spTree>
      <p:nvGrpSpPr>
        <p:cNvPr id="1" name=""/>
        <p:cNvGrpSpPr/>
        <p:nvPr/>
      </p:nvGrpSpPr>
      <p:grpSpPr>
        <a:xfrm>
          <a:off x="0" y="0"/>
          <a:ext cx="0" cy="0"/>
          <a:chOff x="0" y="0"/>
          <a:chExt cx="0" cy="0"/>
        </a:xfrm>
      </p:grpSpPr>
      <p:sp>
        <p:nvSpPr>
          <p:cNvPr id="18"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0"/>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2" name="Picture 13"/>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bwMode="auto">
          <a:xfrm>
            <a:off x="204952" y="0"/>
            <a:ext cx="8939048" cy="35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435723"/>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Tree>
    <p:extLst>
      <p:ext uri="{BB962C8B-B14F-4D97-AF65-F5344CB8AC3E}">
        <p14:creationId xmlns:p14="http://schemas.microsoft.com/office/powerpoint/2010/main" val="886302005"/>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Cover 03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9"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 name="Right Triangle 20"/>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22"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arallelogram 22"/>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Tree>
    <p:extLst>
      <p:ext uri="{BB962C8B-B14F-4D97-AF65-F5344CB8AC3E}">
        <p14:creationId xmlns:p14="http://schemas.microsoft.com/office/powerpoint/2010/main" val="1159623468"/>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1065514314"/>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2458479566"/>
      </p:ext>
    </p:extLst>
  </p:cSld>
  <p:clrMapOvr>
    <a:masterClrMapping/>
  </p:clrMapOv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Cover 06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117615013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Parallelogram 4"/>
          <p:cNvSpPr/>
          <p:nvPr userDrawn="1"/>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5"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sp>
        <p:nvSpPr>
          <p:cNvPr id="7" name="Parallelogram 6"/>
          <p:cNvSpPr/>
          <p:nvPr userDrawn="1"/>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Parallelogram 7"/>
          <p:cNvSpPr/>
          <p:nvPr userDrawn="1"/>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Parallelogram 8"/>
          <p:cNvSpPr/>
          <p:nvPr userDrawn="1"/>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Parallelogram 9"/>
          <p:cNvSpPr/>
          <p:nvPr userDrawn="1"/>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Parallelogram 11"/>
          <p:cNvSpPr/>
          <p:nvPr userDrawn="1"/>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Parallelogram 12"/>
          <p:cNvSpPr/>
          <p:nvPr userDrawn="1"/>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Triangle 16"/>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2369484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3"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 name="Parallelogram 3"/>
          <p:cNvSpPr/>
          <p:nvPr userDrawn="1"/>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Parallelogram 4"/>
          <p:cNvSpPr/>
          <p:nvPr userDrawn="1"/>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ight Triangle 7"/>
          <p:cNvSpPr/>
          <p:nvPr userDrawn="1"/>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65741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65637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043624"/>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1787633"/>
            <a:ext cx="3703320" cy="4081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051351"/>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1787632"/>
            <a:ext cx="3703320" cy="40814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A0091E-DE3C-4C8B-831E-6F4B52BAB15A}" type="datetime1">
              <a:rPr lang="en-US" smtClean="0"/>
              <a:pPr/>
              <a:t>3/24/2014</a:t>
            </a:fld>
            <a:endParaRPr lang="en-US" dirty="0"/>
          </a:p>
        </p:txBody>
      </p:sp>
      <p:sp>
        <p:nvSpPr>
          <p:cNvPr id="8" name="Footer Placeholder 7"/>
          <p:cNvSpPr>
            <a:spLocks noGrp="1"/>
          </p:cNvSpPr>
          <p:nvPr>
            <p:ph type="ftr" sz="quarter" idx="11"/>
          </p:nvPr>
        </p:nvSpPr>
        <p:spPr/>
        <p:txBody>
          <a:bodyPr/>
          <a:lstStyle/>
          <a:p>
            <a:r>
              <a:rPr lang="en-US" smtClean="0"/>
              <a:t>GPU Architectures: A CPU Perspective</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28617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5" name="Parallelogram 14"/>
          <p:cNvSpPr/>
          <p:nvPr userDrawn="1"/>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Parallelogram 16"/>
          <p:cNvSpPr>
            <a:spLocks/>
          </p:cNvSpPr>
          <p:nvPr userDrawn="1"/>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502907682"/>
      </p:ext>
    </p:extLst>
  </p:cSld>
  <p:clrMapOvr>
    <a:masterClrMapping/>
  </p:clrMapOv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3" name="Parallelogram 2"/>
          <p:cNvSpPr/>
          <p:nvPr userDrawn="1"/>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Parallelogram 7"/>
          <p:cNvSpPr/>
          <p:nvPr userDrawn="1"/>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rgbClr val="FFFFFF"/>
              </a:solidFill>
            </a:endParaRPr>
          </a:p>
        </p:txBody>
      </p:sp>
      <p:sp>
        <p:nvSpPr>
          <p:cNvPr id="5" name="Parallelogram 4"/>
          <p:cNvSpPr/>
          <p:nvPr userDrawn="1"/>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Parallelogram 5"/>
          <p:cNvSpPr/>
          <p:nvPr userDrawn="1"/>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6"/>
          <p:cNvSpPr/>
          <p:nvPr userDrawn="1"/>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595410"/>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1294414991"/>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15931531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006761"/>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6522844"/>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668795186"/>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857144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cSld name="Title and Content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231466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DB645B-F9BE-4E12-9E48-8915FE98FB77}" type="datetime1">
              <a:rPr lang="en-US" smtClean="0"/>
              <a:pPr/>
              <a:t>3/24/2014</a:t>
            </a:fld>
            <a:endParaRPr lang="en-US" dirty="0"/>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9190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C22B79D-3ADA-4F72-B40D-1AFBD67CF549}" type="datetime1">
              <a:rPr lang="en-US" smtClean="0"/>
              <a:pPr/>
              <a:t>3/24/2014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GPU Architectures: A CPU Perspective</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9495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1826D81-D889-43DB-B2B3-E5716FAC913A}" type="datetime1">
              <a:rPr lang="en-US" smtClean="0"/>
              <a:pPr/>
              <a:t>3/24/2014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solidFill>
                  <a:srgbClr val="344068"/>
                </a:solidFill>
              </a:rPr>
              <a:t>GPU Architectures: A CPU Perspective</a:t>
            </a:r>
            <a:endParaRPr lang="en-US" dirty="0">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344068"/>
                </a:solidFill>
              </a:rPr>
              <a:pPr/>
              <a:t>‹#›</a:t>
            </a:fld>
            <a:endParaRPr lang="en-US" dirty="0">
              <a:solidFill>
                <a:srgbClr val="344068"/>
              </a:solidFill>
            </a:endParaRPr>
          </a:p>
        </p:txBody>
      </p:sp>
    </p:spTree>
    <p:extLst>
      <p:ext uri="{BB962C8B-B14F-4D97-AF65-F5344CB8AC3E}">
        <p14:creationId xmlns:p14="http://schemas.microsoft.com/office/powerpoint/2010/main" val="82903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F58F94-B55A-4C1C-BC21-6513D8D5ED89}"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1751E-173E-4C5C-BF91-C31BD696439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C845E-CEC8-4681-AABC-9567AB652202}" type="datetime1">
              <a:rPr lang="en-US" smtClean="0"/>
              <a:pPr/>
              <a:t>3/24/2014</a:t>
            </a:fld>
            <a:endParaRPr lang="en-US" dirty="0"/>
          </a:p>
        </p:txBody>
      </p:sp>
      <p:sp>
        <p:nvSpPr>
          <p:cNvPr id="6" name="Footer Placeholder 5"/>
          <p:cNvSpPr>
            <a:spLocks noGrp="1"/>
          </p:cNvSpPr>
          <p:nvPr>
            <p:ph type="ftr" sz="quarter" idx="11"/>
          </p:nvPr>
        </p:nvSpPr>
        <p:spPr/>
        <p:txBody>
          <a:bodyPr/>
          <a:lstStyle/>
          <a:p>
            <a:r>
              <a:rPr lang="en-US" smtClean="0"/>
              <a:t>GPU Architectures: A CPU Perspective</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1931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A5ABA2-4241-4305-8E30-1F2E75A6A93C}" type="datetime1">
              <a:rPr lang="en-US" smtClean="0"/>
              <a:pPr/>
              <a:t>3/24/2014</a:t>
            </a:fld>
            <a:endParaRPr lang="en-US" dirty="0"/>
          </a:p>
        </p:txBody>
      </p:sp>
      <p:sp>
        <p:nvSpPr>
          <p:cNvPr id="5" name="Footer Placeholder 4"/>
          <p:cNvSpPr>
            <a:spLocks noGrp="1"/>
          </p:cNvSpPr>
          <p:nvPr>
            <p:ph type="ftr" sz="quarter" idx="11"/>
          </p:nvPr>
        </p:nvSpPr>
        <p:spPr/>
        <p:txBody>
          <a:bodyPr/>
          <a:lstStyle/>
          <a:p>
            <a:r>
              <a:rPr lang="en-US" smtClean="0"/>
              <a:t>GPU Architectures: A CPU Perspective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1500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D917FD-5416-4993-98FF-E3C35D50C2B1}" type="datetime1">
              <a:rPr lang="en-US" smtClean="0"/>
              <a:pPr/>
              <a:t>3/24/2014</a:t>
            </a:fld>
            <a:endParaRPr lang="en-US" dirty="0"/>
          </a:p>
        </p:txBody>
      </p:sp>
      <p:sp>
        <p:nvSpPr>
          <p:cNvPr id="5" name="Footer Placeholder 4"/>
          <p:cNvSpPr>
            <a:spLocks noGrp="1"/>
          </p:cNvSpPr>
          <p:nvPr>
            <p:ph type="ftr" sz="quarter" idx="11"/>
          </p:nvPr>
        </p:nvSpPr>
        <p:spPr/>
        <p:txBody>
          <a:bodyPr/>
          <a:lstStyle/>
          <a:p>
            <a:r>
              <a:rPr lang="en-US" smtClean="0"/>
              <a:t>GPU Architectures: A CPU Perspective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0410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over 01 Image">
    <p:spTree>
      <p:nvGrpSpPr>
        <p:cNvPr id="1" name=""/>
        <p:cNvGrpSpPr/>
        <p:nvPr/>
      </p:nvGrpSpPr>
      <p:grpSpPr>
        <a:xfrm>
          <a:off x="0" y="0"/>
          <a:ext cx="0" cy="0"/>
          <a:chOff x="0" y="0"/>
          <a:chExt cx="0" cy="0"/>
        </a:xfrm>
      </p:grpSpPr>
      <p:sp>
        <p:nvSpPr>
          <p:cNvPr id="18"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0"/>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2" name="Picture 13"/>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bwMode="auto">
          <a:xfrm>
            <a:off x="204952" y="0"/>
            <a:ext cx="8939048" cy="35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10373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Tree>
    <p:extLst>
      <p:ext uri="{BB962C8B-B14F-4D97-AF65-F5344CB8AC3E}">
        <p14:creationId xmlns:p14="http://schemas.microsoft.com/office/powerpoint/2010/main" val="334872920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Cover 03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9"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 name="Right Triangle 20"/>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22"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arallelogram 22"/>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Tree>
    <p:extLst>
      <p:ext uri="{BB962C8B-B14F-4D97-AF65-F5344CB8AC3E}">
        <p14:creationId xmlns:p14="http://schemas.microsoft.com/office/powerpoint/2010/main" val="57240420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210072762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90488730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Cover 06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173108691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Parallelogram 4"/>
          <p:cNvSpPr/>
          <p:nvPr userDrawn="1"/>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5"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sp>
        <p:nvSpPr>
          <p:cNvPr id="7" name="Parallelogram 6"/>
          <p:cNvSpPr/>
          <p:nvPr userDrawn="1"/>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Parallelogram 7"/>
          <p:cNvSpPr/>
          <p:nvPr userDrawn="1"/>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Parallelogram 8"/>
          <p:cNvSpPr/>
          <p:nvPr userDrawn="1"/>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Parallelogram 9"/>
          <p:cNvSpPr/>
          <p:nvPr userDrawn="1"/>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userDrawn="1"/>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Parallelogram 11"/>
          <p:cNvSpPr/>
          <p:nvPr userDrawn="1"/>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Parallelogram 12"/>
          <p:cNvSpPr/>
          <p:nvPr userDrawn="1"/>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Triangle 16"/>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2486130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F58F94-B55A-4C1C-BC21-6513D8D5ED89}"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1751E-173E-4C5C-BF91-C31BD696439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3"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 name="Parallelogram 3"/>
          <p:cNvSpPr/>
          <p:nvPr userDrawn="1"/>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Parallelogram 4"/>
          <p:cNvSpPr/>
          <p:nvPr userDrawn="1"/>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ight Triangle 7"/>
          <p:cNvSpPr/>
          <p:nvPr userDrawn="1"/>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07967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5" name="Parallelogram 14"/>
          <p:cNvSpPr/>
          <p:nvPr userDrawn="1"/>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Parallelogram 16"/>
          <p:cNvSpPr>
            <a:spLocks/>
          </p:cNvSpPr>
          <p:nvPr userDrawn="1"/>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816078047"/>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3" name="Parallelogram 2"/>
          <p:cNvSpPr/>
          <p:nvPr userDrawn="1"/>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Parallelogram 7"/>
          <p:cNvSpPr/>
          <p:nvPr userDrawn="1"/>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rgbClr val="FFFFFF"/>
              </a:solidFill>
            </a:endParaRPr>
          </a:p>
        </p:txBody>
      </p:sp>
      <p:sp>
        <p:nvSpPr>
          <p:cNvPr id="5" name="Parallelogram 4"/>
          <p:cNvSpPr/>
          <p:nvPr userDrawn="1"/>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Parallelogram 5"/>
          <p:cNvSpPr/>
          <p:nvPr userDrawn="1"/>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6"/>
          <p:cNvSpPr/>
          <p:nvPr userDrawn="1"/>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4704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379081184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92048065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41145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1674378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62822424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104780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424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F58F94-B55A-4C1C-BC21-6513D8D5ED89}" type="datetimeFigureOut">
              <a:rPr lang="en-US" smtClean="0"/>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1751E-173E-4C5C-BF91-C31BD696439F}"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7045794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766844" y="6324600"/>
            <a:ext cx="1519156" cy="365125"/>
          </a:xfrm>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5" name="Footer Placeholder 4"/>
          <p:cNvSpPr>
            <a:spLocks noGrp="1"/>
          </p:cNvSpPr>
          <p:nvPr>
            <p:ph type="ftr" sz="quarter" idx="11"/>
          </p:nvPr>
        </p:nvSpPr>
        <p:spPr>
          <a:xfrm>
            <a:off x="3124200" y="6324600"/>
            <a:ext cx="2895600" cy="365125"/>
          </a:xfrm>
          <a:prstGeom prst="rect">
            <a:avLst/>
          </a:prstGeom>
        </p:spPr>
        <p:txBody>
          <a:bodyPr/>
          <a:lstStyle>
            <a:lvl1pPr algn="ctr">
              <a:defRPr/>
            </a:lvl1pPr>
          </a:lstStyle>
          <a:p>
            <a:r>
              <a:rPr lang="en-US" smtClean="0"/>
              <a:t>UW-Madison Computer Sciences</a:t>
            </a:r>
            <a:endParaRPr lang="en-US" dirty="0"/>
          </a:p>
        </p:txBody>
      </p:sp>
      <p:sp>
        <p:nvSpPr>
          <p:cNvPr id="6" name="Slide Number Placeholder 5"/>
          <p:cNvSpPr>
            <a:spLocks noGrp="1"/>
          </p:cNvSpPr>
          <p:nvPr>
            <p:ph type="sldNum" sz="quarter" idx="12"/>
          </p:nvPr>
        </p:nvSpPr>
        <p:spPr>
          <a:xfrm>
            <a:off x="6553200" y="6324600"/>
            <a:ext cx="2133600" cy="365125"/>
          </a:xfrm>
        </p:spPr>
        <p:txBody>
          <a:bodyPr/>
          <a:lstStyle/>
          <a:p>
            <a:fld id="{450BA3D1-8C03-45EC-9B7C-704C27C82A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890507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5" name="Footer Placeholder 4"/>
          <p:cNvSpPr>
            <a:spLocks noGrp="1"/>
          </p:cNvSpPr>
          <p:nvPr>
            <p:ph type="ftr" sz="quarter" idx="11"/>
          </p:nvPr>
        </p:nvSpPr>
        <p:spPr>
          <a:xfrm>
            <a:off x="3276600" y="6409367"/>
            <a:ext cx="2590800" cy="365125"/>
          </a:xfrm>
          <a:prstGeom prst="rect">
            <a:avLst/>
          </a:prstGeom>
        </p:spPr>
        <p:txBody>
          <a:bodyPr/>
          <a:lstStyle/>
          <a:p>
            <a:r>
              <a:rPr lang="en-US" smtClean="0"/>
              <a:t>UW-Madison Computer Sciences</a:t>
            </a:r>
            <a:endParaRPr lang="en-US"/>
          </a:p>
        </p:txBody>
      </p:sp>
      <p:sp>
        <p:nvSpPr>
          <p:cNvPr id="6" name="Slide Number Placeholder 5"/>
          <p:cNvSpPr>
            <a:spLocks noGrp="1"/>
          </p:cNvSpPr>
          <p:nvPr>
            <p:ph type="sldNum" sz="quarter" idx="12"/>
          </p:nvPr>
        </p:nvSpPr>
        <p:spPr/>
        <p:txBody>
          <a:bodyPr/>
          <a:lstStyle/>
          <a:p>
            <a:fld id="{450BA3D1-8C03-45EC-9B7C-704C27C82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3351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5" name="Footer Placeholder 4"/>
          <p:cNvSpPr>
            <a:spLocks noGrp="1"/>
          </p:cNvSpPr>
          <p:nvPr>
            <p:ph type="ftr" sz="quarter" idx="11"/>
          </p:nvPr>
        </p:nvSpPr>
        <p:spPr>
          <a:xfrm>
            <a:off x="3124200" y="6409367"/>
            <a:ext cx="2895600" cy="365125"/>
          </a:xfrm>
          <a:prstGeom prst="rect">
            <a:avLst/>
          </a:prstGeom>
        </p:spPr>
        <p:txBody>
          <a:bodyPr/>
          <a:lstStyle/>
          <a:p>
            <a:r>
              <a:rPr lang="en-US" smtClean="0"/>
              <a:t>UW-Madison Computer Sciences</a:t>
            </a:r>
            <a:endParaRPr lang="en-US"/>
          </a:p>
        </p:txBody>
      </p:sp>
      <p:sp>
        <p:nvSpPr>
          <p:cNvPr id="6" name="Slide Number Placeholder 5"/>
          <p:cNvSpPr>
            <a:spLocks noGrp="1"/>
          </p:cNvSpPr>
          <p:nvPr>
            <p:ph type="sldNum" sz="quarter" idx="12"/>
          </p:nvPr>
        </p:nvSpPr>
        <p:spPr/>
        <p:txBody>
          <a:bodyPr/>
          <a:lstStyle/>
          <a:p>
            <a:fld id="{450BA3D1-8C03-45EC-9B7C-704C27C82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6197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6" name="Footer Placeholder 5"/>
          <p:cNvSpPr>
            <a:spLocks noGrp="1"/>
          </p:cNvSpPr>
          <p:nvPr>
            <p:ph type="ftr" sz="quarter" idx="11"/>
          </p:nvPr>
        </p:nvSpPr>
        <p:spPr>
          <a:xfrm>
            <a:off x="3124200" y="6409367"/>
            <a:ext cx="2895600" cy="365125"/>
          </a:xfrm>
          <a:prstGeom prst="rect">
            <a:avLst/>
          </a:prstGeom>
        </p:spPr>
        <p:txBody>
          <a:bodyPr/>
          <a:lstStyle/>
          <a:p>
            <a:r>
              <a:rPr lang="en-US" smtClean="0"/>
              <a:t>UW-Madison Computer Sciences</a:t>
            </a:r>
            <a:endParaRPr lang="en-US"/>
          </a:p>
        </p:txBody>
      </p:sp>
      <p:sp>
        <p:nvSpPr>
          <p:cNvPr id="7" name="Slide Number Placeholder 6"/>
          <p:cNvSpPr>
            <a:spLocks noGrp="1"/>
          </p:cNvSpPr>
          <p:nvPr>
            <p:ph type="sldNum" sz="quarter" idx="12"/>
          </p:nvPr>
        </p:nvSpPr>
        <p:spPr/>
        <p:txBody>
          <a:bodyPr/>
          <a:lstStyle/>
          <a:p>
            <a:fld id="{450BA3D1-8C03-45EC-9B7C-704C27C82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37044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886200"/>
            <a:ext cx="8229600" cy="223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1600201"/>
            <a:ext cx="8229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6" name="Footer Placeholder 5"/>
          <p:cNvSpPr>
            <a:spLocks noGrp="1"/>
          </p:cNvSpPr>
          <p:nvPr>
            <p:ph type="ftr" sz="quarter" idx="11"/>
          </p:nvPr>
        </p:nvSpPr>
        <p:spPr>
          <a:xfrm>
            <a:off x="3124200" y="6409367"/>
            <a:ext cx="2895600" cy="365125"/>
          </a:xfrm>
          <a:prstGeom prst="rect">
            <a:avLst/>
          </a:prstGeom>
        </p:spPr>
        <p:txBody>
          <a:bodyPr/>
          <a:lstStyle/>
          <a:p>
            <a:r>
              <a:rPr lang="en-US" smtClean="0"/>
              <a:t>UW-Madison Computer Sciences</a:t>
            </a:r>
            <a:endParaRPr lang="en-US"/>
          </a:p>
        </p:txBody>
      </p:sp>
      <p:sp>
        <p:nvSpPr>
          <p:cNvPr id="7" name="Slide Number Placeholder 6"/>
          <p:cNvSpPr>
            <a:spLocks noGrp="1"/>
          </p:cNvSpPr>
          <p:nvPr>
            <p:ph type="sldNum" sz="quarter" idx="12"/>
          </p:nvPr>
        </p:nvSpPr>
        <p:spPr/>
        <p:txBody>
          <a:bodyPr/>
          <a:lstStyle/>
          <a:p>
            <a:fld id="{450BA3D1-8C03-45EC-9B7C-704C27C82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82194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8" name="Footer Placeholder 7"/>
          <p:cNvSpPr>
            <a:spLocks noGrp="1"/>
          </p:cNvSpPr>
          <p:nvPr>
            <p:ph type="ftr" sz="quarter" idx="11"/>
          </p:nvPr>
        </p:nvSpPr>
        <p:spPr>
          <a:xfrm>
            <a:off x="3124200" y="6409367"/>
            <a:ext cx="2895600" cy="365125"/>
          </a:xfrm>
          <a:prstGeom prst="rect">
            <a:avLst/>
          </a:prstGeom>
        </p:spPr>
        <p:txBody>
          <a:bodyPr/>
          <a:lstStyle/>
          <a:p>
            <a:r>
              <a:rPr lang="en-US" smtClean="0"/>
              <a:t>UW-Madison Computer Sciences</a:t>
            </a:r>
            <a:endParaRPr lang="en-US"/>
          </a:p>
        </p:txBody>
      </p:sp>
      <p:sp>
        <p:nvSpPr>
          <p:cNvPr id="9" name="Slide Number Placeholder 8"/>
          <p:cNvSpPr>
            <a:spLocks noGrp="1"/>
          </p:cNvSpPr>
          <p:nvPr>
            <p:ph type="sldNum" sz="quarter" idx="12"/>
          </p:nvPr>
        </p:nvSpPr>
        <p:spPr/>
        <p:txBody>
          <a:bodyPr/>
          <a:lstStyle/>
          <a:p>
            <a:fld id="{450BA3D1-8C03-45EC-9B7C-704C27C82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300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2/19/2014</a:t>
            </a:r>
            <a:endParaRPr lang="en-US" dirty="0">
              <a:solidFill>
                <a:prstClr val="black">
                  <a:tint val="75000"/>
                </a:prstClr>
              </a:solidFill>
            </a:endParaRPr>
          </a:p>
        </p:txBody>
      </p:sp>
      <p:sp>
        <p:nvSpPr>
          <p:cNvPr id="4" name="Footer Placeholder 3"/>
          <p:cNvSpPr>
            <a:spLocks noGrp="1"/>
          </p:cNvSpPr>
          <p:nvPr>
            <p:ph type="ftr" sz="quarter" idx="11"/>
          </p:nvPr>
        </p:nvSpPr>
        <p:spPr>
          <a:xfrm>
            <a:off x="3124200" y="6409367"/>
            <a:ext cx="2895600" cy="365125"/>
          </a:xfrm>
          <a:prstGeom prst="rect">
            <a:avLst/>
          </a:prstGeom>
        </p:spPr>
        <p:txBody>
          <a:bodyPr/>
          <a:lstStyle/>
          <a:p>
            <a:r>
              <a:rPr lang="en-US" smtClean="0"/>
              <a:t>UW-Madison Computer Sciences</a:t>
            </a:r>
            <a:endParaRPr lang="en-US"/>
          </a:p>
        </p:txBody>
      </p:sp>
      <p:sp>
        <p:nvSpPr>
          <p:cNvPr id="5" name="Slide Number Placeholder 4"/>
          <p:cNvSpPr>
            <a:spLocks noGrp="1"/>
          </p:cNvSpPr>
          <p:nvPr>
            <p:ph type="sldNum" sz="quarter" idx="12"/>
          </p:nvPr>
        </p:nvSpPr>
        <p:spPr/>
        <p:txBody>
          <a:bodyPr/>
          <a:lstStyle/>
          <a:p>
            <a:fld id="{450BA3D1-8C03-45EC-9B7C-704C27C82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4344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3" name="Footer Placeholder 2"/>
          <p:cNvSpPr>
            <a:spLocks noGrp="1"/>
          </p:cNvSpPr>
          <p:nvPr>
            <p:ph type="ftr" sz="quarter" idx="11"/>
          </p:nvPr>
        </p:nvSpPr>
        <p:spPr>
          <a:xfrm>
            <a:off x="3124200" y="6409367"/>
            <a:ext cx="2895600" cy="365125"/>
          </a:xfrm>
          <a:prstGeom prst="rect">
            <a:avLst/>
          </a:prstGeom>
        </p:spPr>
        <p:txBody>
          <a:bodyPr/>
          <a:lstStyle/>
          <a:p>
            <a:r>
              <a:rPr lang="en-US" smtClean="0"/>
              <a:t>UW-Madison Computer Sciences</a:t>
            </a:r>
            <a:endParaRPr lang="en-US"/>
          </a:p>
        </p:txBody>
      </p:sp>
      <p:sp>
        <p:nvSpPr>
          <p:cNvPr id="4" name="Slide Number Placeholder 3"/>
          <p:cNvSpPr>
            <a:spLocks noGrp="1"/>
          </p:cNvSpPr>
          <p:nvPr>
            <p:ph type="sldNum" sz="quarter" idx="12"/>
          </p:nvPr>
        </p:nvSpPr>
        <p:spPr/>
        <p:txBody>
          <a:bodyPr/>
          <a:lstStyle/>
          <a:p>
            <a:fld id="{450BA3D1-8C03-45EC-9B7C-704C27C82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322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6" name="Footer Placeholder 5"/>
          <p:cNvSpPr>
            <a:spLocks noGrp="1"/>
          </p:cNvSpPr>
          <p:nvPr>
            <p:ph type="ftr" sz="quarter" idx="11"/>
          </p:nvPr>
        </p:nvSpPr>
        <p:spPr>
          <a:xfrm>
            <a:off x="3124200" y="6409367"/>
            <a:ext cx="2895600" cy="365125"/>
          </a:xfrm>
          <a:prstGeom prst="rect">
            <a:avLst/>
          </a:prstGeom>
        </p:spPr>
        <p:txBody>
          <a:bodyPr/>
          <a:lstStyle/>
          <a:p>
            <a:r>
              <a:rPr lang="en-US" smtClean="0"/>
              <a:t>UW-Madison Computer Sciences</a:t>
            </a:r>
            <a:endParaRPr lang="en-US"/>
          </a:p>
        </p:txBody>
      </p:sp>
      <p:sp>
        <p:nvSpPr>
          <p:cNvPr id="7" name="Slide Number Placeholder 6"/>
          <p:cNvSpPr>
            <a:spLocks noGrp="1"/>
          </p:cNvSpPr>
          <p:nvPr>
            <p:ph type="sldNum" sz="quarter" idx="12"/>
          </p:nvPr>
        </p:nvSpPr>
        <p:spPr/>
        <p:txBody>
          <a:bodyPr/>
          <a:lstStyle/>
          <a:p>
            <a:fld id="{450BA3D1-8C03-45EC-9B7C-704C27C82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70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9F58F94-B55A-4C1C-BC21-6513D8D5ED89}" type="datetimeFigureOut">
              <a:rPr lang="en-US" smtClean="0"/>
              <a:t>3/24/2014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1751E-173E-4C5C-BF91-C31BD696439F}"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6" name="Footer Placeholder 5"/>
          <p:cNvSpPr>
            <a:spLocks noGrp="1"/>
          </p:cNvSpPr>
          <p:nvPr>
            <p:ph type="ftr" sz="quarter" idx="11"/>
          </p:nvPr>
        </p:nvSpPr>
        <p:spPr>
          <a:xfrm>
            <a:off x="3124200" y="6409367"/>
            <a:ext cx="2895600" cy="365125"/>
          </a:xfrm>
          <a:prstGeom prst="rect">
            <a:avLst/>
          </a:prstGeom>
        </p:spPr>
        <p:txBody>
          <a:bodyPr/>
          <a:lstStyle/>
          <a:p>
            <a:r>
              <a:rPr lang="en-US" smtClean="0"/>
              <a:t>UW-Madison Computer Sciences</a:t>
            </a:r>
            <a:endParaRPr lang="en-US"/>
          </a:p>
        </p:txBody>
      </p:sp>
      <p:sp>
        <p:nvSpPr>
          <p:cNvPr id="7" name="Slide Number Placeholder 6"/>
          <p:cNvSpPr>
            <a:spLocks noGrp="1"/>
          </p:cNvSpPr>
          <p:nvPr>
            <p:ph type="sldNum" sz="quarter" idx="12"/>
          </p:nvPr>
        </p:nvSpPr>
        <p:spPr/>
        <p:txBody>
          <a:bodyPr/>
          <a:lstStyle/>
          <a:p>
            <a:fld id="{450BA3D1-8C03-45EC-9B7C-704C27C82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302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5" name="Footer Placeholder 4"/>
          <p:cNvSpPr>
            <a:spLocks noGrp="1"/>
          </p:cNvSpPr>
          <p:nvPr>
            <p:ph type="ftr" sz="quarter" idx="11"/>
          </p:nvPr>
        </p:nvSpPr>
        <p:spPr>
          <a:xfrm>
            <a:off x="3124200" y="6409367"/>
            <a:ext cx="2895600" cy="365125"/>
          </a:xfrm>
          <a:prstGeom prst="rect">
            <a:avLst/>
          </a:prstGeom>
        </p:spPr>
        <p:txBody>
          <a:bodyPr/>
          <a:lstStyle/>
          <a:p>
            <a:r>
              <a:rPr lang="en-US" smtClean="0"/>
              <a:t>UW-Madison Computer Sciences</a:t>
            </a:r>
            <a:endParaRPr lang="en-US"/>
          </a:p>
        </p:txBody>
      </p:sp>
      <p:sp>
        <p:nvSpPr>
          <p:cNvPr id="6" name="Slide Number Placeholder 5"/>
          <p:cNvSpPr>
            <a:spLocks noGrp="1"/>
          </p:cNvSpPr>
          <p:nvPr>
            <p:ph type="sldNum" sz="quarter" idx="12"/>
          </p:nvPr>
        </p:nvSpPr>
        <p:spPr/>
        <p:txBody>
          <a:bodyPr/>
          <a:lstStyle/>
          <a:p>
            <a:fld id="{450BA3D1-8C03-45EC-9B7C-704C27C82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236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5" name="Footer Placeholder 4"/>
          <p:cNvSpPr>
            <a:spLocks noGrp="1"/>
          </p:cNvSpPr>
          <p:nvPr>
            <p:ph type="ftr" sz="quarter" idx="11"/>
          </p:nvPr>
        </p:nvSpPr>
        <p:spPr>
          <a:xfrm>
            <a:off x="3124200" y="6409367"/>
            <a:ext cx="2895600" cy="365125"/>
          </a:xfrm>
          <a:prstGeom prst="rect">
            <a:avLst/>
          </a:prstGeom>
        </p:spPr>
        <p:txBody>
          <a:bodyPr/>
          <a:lstStyle/>
          <a:p>
            <a:r>
              <a:rPr lang="en-US" smtClean="0"/>
              <a:t>UW-Madison Computer Sciences</a:t>
            </a:r>
            <a:endParaRPr lang="en-US"/>
          </a:p>
        </p:txBody>
      </p:sp>
      <p:sp>
        <p:nvSpPr>
          <p:cNvPr id="6" name="Slide Number Placeholder 5"/>
          <p:cNvSpPr>
            <a:spLocks noGrp="1"/>
          </p:cNvSpPr>
          <p:nvPr>
            <p:ph type="sldNum" sz="quarter" idx="12"/>
          </p:nvPr>
        </p:nvSpPr>
        <p:spPr/>
        <p:txBody>
          <a:bodyPr/>
          <a:lstStyle/>
          <a:p>
            <a:fld id="{450BA3D1-8C03-45EC-9B7C-704C27C82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2357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9F58F94-B55A-4C1C-BC21-6513D8D5ED89}" type="datetimeFigureOut">
              <a:rPr lang="en-US" smtClean="0">
                <a:solidFill>
                  <a:prstClr val="white">
                    <a:tint val="95000"/>
                  </a:prstClr>
                </a:solidFill>
              </a:rPr>
              <a:pPr/>
              <a:t>3/24/2014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B9D1751E-173E-4C5C-BF91-C31BD696439F}"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323963297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F58F94-B55A-4C1C-BC21-6513D8D5ED89}" type="datetimeFigureOut">
              <a:rPr lang="en-US" smtClean="0">
                <a:solidFill>
                  <a:prstClr val="black">
                    <a:tint val="95000"/>
                  </a:prstClr>
                </a:solidFill>
              </a:rPr>
              <a:pPr/>
              <a:t>3/24/2014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B9D1751E-173E-4C5C-BF91-C31BD696439F}"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85215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F58F94-B55A-4C1C-BC21-6513D8D5ED89}" type="datetimeFigureOut">
              <a:rPr lang="en-US" smtClean="0">
                <a:solidFill>
                  <a:prstClr val="white">
                    <a:tint val="95000"/>
                  </a:prstClr>
                </a:solidFill>
              </a:rPr>
              <a:pPr/>
              <a:t>3/24/2014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B9D1751E-173E-4C5C-BF91-C31BD696439F}"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1434745943"/>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F58F94-B55A-4C1C-BC21-6513D8D5ED89}" type="datetimeFigureOut">
              <a:rPr lang="en-US" smtClean="0">
                <a:solidFill>
                  <a:prstClr val="black">
                    <a:tint val="95000"/>
                  </a:prstClr>
                </a:solidFill>
              </a:rPr>
              <a:pPr/>
              <a:t>3/24/2014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B9D1751E-173E-4C5C-BF91-C31BD696439F}"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9394560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9F58F94-B55A-4C1C-BC21-6513D8D5ED89}" type="datetimeFigureOut">
              <a:rPr lang="en-US" smtClean="0">
                <a:solidFill>
                  <a:prstClr val="black">
                    <a:tint val="95000"/>
                  </a:prstClr>
                </a:solidFill>
              </a:rPr>
              <a:pPr/>
              <a:t>3/24/2014</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B9D1751E-173E-4C5C-BF91-C31BD696439F}"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449775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F58F94-B55A-4C1C-BC21-6513D8D5ED89}" type="datetimeFigureOut">
              <a:rPr lang="en-US" smtClean="0">
                <a:solidFill>
                  <a:prstClr val="black">
                    <a:tint val="95000"/>
                  </a:prstClr>
                </a:solidFill>
              </a:rPr>
              <a:pPr/>
              <a:t>3/24/2014</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B9D1751E-173E-4C5C-BF91-C31BD696439F}"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8961996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58F94-B55A-4C1C-BC21-6513D8D5ED89}" type="datetimeFigureOut">
              <a:rPr lang="en-US" smtClean="0">
                <a:solidFill>
                  <a:prstClr val="black">
                    <a:tint val="95000"/>
                  </a:prstClr>
                </a:solidFill>
              </a:rPr>
              <a:pPr/>
              <a:t>3/24/2014</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B9D1751E-173E-4C5C-BF91-C31BD696439F}"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08082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F58F94-B55A-4C1C-BC21-6513D8D5ED89}" type="datetimeFigureOut">
              <a:rPr lang="en-US" smtClean="0"/>
              <a:t>3/24/2014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1751E-173E-4C5C-BF91-C31BD696439F}"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F58F94-B55A-4C1C-BC21-6513D8D5ED89}" type="datetimeFigureOut">
              <a:rPr lang="en-US" smtClean="0">
                <a:solidFill>
                  <a:prstClr val="black">
                    <a:tint val="95000"/>
                  </a:prstClr>
                </a:solidFill>
              </a:rPr>
              <a:pPr/>
              <a:t>3/24/2014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B9D1751E-173E-4C5C-BF91-C31BD696439F}"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16371752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9F58F94-B55A-4C1C-BC21-6513D8D5ED89}" type="datetimeFigureOut">
              <a:rPr lang="en-US" smtClean="0">
                <a:solidFill>
                  <a:prstClr val="black">
                    <a:tint val="95000"/>
                  </a:prstClr>
                </a:solidFill>
              </a:rPr>
              <a:pPr/>
              <a:t>3/24/2014</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B9D1751E-173E-4C5C-BF91-C31BD696439F}"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359793875"/>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F58F94-B55A-4C1C-BC21-6513D8D5ED89}" type="datetimeFigureOut">
              <a:rPr lang="en-US" smtClean="0">
                <a:solidFill>
                  <a:prstClr val="black">
                    <a:tint val="95000"/>
                  </a:prstClr>
                </a:solidFill>
              </a:rPr>
              <a:pPr/>
              <a:t>3/24/2014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B9D1751E-173E-4C5C-BF91-C31BD696439F}"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6051627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F58F94-B55A-4C1C-BC21-6513D8D5ED89}" type="datetimeFigureOut">
              <a:rPr lang="en-US" smtClean="0">
                <a:solidFill>
                  <a:prstClr val="black">
                    <a:tint val="95000"/>
                  </a:prstClr>
                </a:solidFill>
              </a:rPr>
              <a:pPr/>
              <a:t>3/24/2014</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B9D1751E-173E-4C5C-BF91-C31BD696439F}"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3737022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Cover 01 Image">
    <p:spTree>
      <p:nvGrpSpPr>
        <p:cNvPr id="1" name=""/>
        <p:cNvGrpSpPr/>
        <p:nvPr/>
      </p:nvGrpSpPr>
      <p:grpSpPr>
        <a:xfrm>
          <a:off x="0" y="0"/>
          <a:ext cx="0" cy="0"/>
          <a:chOff x="0" y="0"/>
          <a:chExt cx="0" cy="0"/>
        </a:xfrm>
      </p:grpSpPr>
      <p:sp>
        <p:nvSpPr>
          <p:cNvPr id="18"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0"/>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2" name="Picture 13"/>
          <p:cNvPicPr>
            <a:picLocks noChangeAspect="1"/>
          </p:cNvPicPr>
          <p:nvPr/>
        </p:nvPicPr>
        <p:blipFill rotWithShape="1">
          <a:blip r:embed="rId2" cstate="email">
            <a:extLst>
              <a:ext uri="{28A0092B-C50C-407E-A947-70E740481C1C}">
                <a14:useLocalDpi xmlns:a14="http://schemas.microsoft.com/office/drawing/2010/main"/>
              </a:ext>
            </a:extLst>
          </a:blip>
          <a:stretch/>
        </p:blipFill>
        <p:spPr bwMode="auto">
          <a:xfrm>
            <a:off x="204952" y="0"/>
            <a:ext cx="8939048" cy="35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Right Triangle 14"/>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6"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972730"/>
      </p:ext>
    </p:extLst>
  </p:cSld>
  <p:clrMapOvr>
    <a:masterClrMapping/>
  </p:clrMapOv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sp>
        <p:nvSpPr>
          <p:cNvPr id="15" name="Right Triangle 14"/>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6"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Tree>
    <p:extLst>
      <p:ext uri="{BB962C8B-B14F-4D97-AF65-F5344CB8AC3E}">
        <p14:creationId xmlns:p14="http://schemas.microsoft.com/office/powerpoint/2010/main" val="1617059549"/>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Cover 02 Image Jason">
    <p:spTree>
      <p:nvGrpSpPr>
        <p:cNvPr id="1" name=""/>
        <p:cNvGrpSpPr/>
        <p:nvPr/>
      </p:nvGrpSpPr>
      <p:grpSpPr>
        <a:xfrm>
          <a:off x="0" y="0"/>
          <a:ext cx="0" cy="0"/>
          <a:chOff x="0" y="0"/>
          <a:chExt cx="0" cy="0"/>
        </a:xfrm>
      </p:grpSpPr>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6"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
        <p:nvSpPr>
          <p:cNvPr id="2" name="Title 1"/>
          <p:cNvSpPr>
            <a:spLocks noGrp="1"/>
          </p:cNvSpPr>
          <p:nvPr>
            <p:ph type="ctrTitle"/>
          </p:nvPr>
        </p:nvSpPr>
        <p:spPr>
          <a:xfrm>
            <a:off x="533400" y="4114800"/>
            <a:ext cx="8049010"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33401" y="5006253"/>
            <a:ext cx="8049010"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ight Triangle 14"/>
          <p:cNvSpPr/>
          <p:nvPr/>
        </p:nvSpPr>
        <p:spPr>
          <a:xfrm flipH="1">
            <a:off x="8618798" y="4636598"/>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892460759"/>
      </p:ext>
    </p:extLst>
  </p:cSld>
  <p:clrMapOvr>
    <a:masterClrMapping/>
  </p:clrMapOv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Cover 03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9"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 name="Right Triangle 20"/>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22"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arallelogram 22"/>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Tree>
    <p:extLst>
      <p:ext uri="{BB962C8B-B14F-4D97-AF65-F5344CB8AC3E}">
        <p14:creationId xmlns:p14="http://schemas.microsoft.com/office/powerpoint/2010/main" val="404437298"/>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3072180368"/>
      </p:ext>
    </p:extLst>
  </p:cSld>
  <p:clrMapOvr>
    <a:masterClrMapping/>
  </p:clrMapOv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2167413521"/>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58F94-B55A-4C1C-BC21-6513D8D5ED89}" type="datetimeFigureOut">
              <a:rPr lang="en-US" smtClean="0"/>
              <a:t>3/24/2014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1751E-173E-4C5C-BF91-C31BD696439F}"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Cover 06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2201312260"/>
      </p:ext>
    </p:extLst>
  </p:cSld>
  <p:clrMapOvr>
    <a:masterClrMapping/>
  </p:clrMapOv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Parallelogram 4"/>
          <p:cNvSpPr/>
          <p:nvPr/>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5" name="Parallelogram 17"/>
          <p:cNvSpPr/>
          <p:nvPr/>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sp>
        <p:nvSpPr>
          <p:cNvPr id="7" name="Parallelogram 6"/>
          <p:cNvSpPr/>
          <p:nvPr/>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Parallelogram 7"/>
          <p:cNvSpPr/>
          <p:nvPr/>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Parallelogram 8"/>
          <p:cNvSpPr/>
          <p:nvPr/>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Parallelogram 9"/>
          <p:cNvSpPr/>
          <p:nvPr/>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Parallelogram 11"/>
          <p:cNvSpPr/>
          <p:nvPr/>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Parallelogram 12"/>
          <p:cNvSpPr/>
          <p:nvPr/>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Triangle 16"/>
          <p:cNvSpPr/>
          <p:nvPr/>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805960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Section 01">
    <p:spTree>
      <p:nvGrpSpPr>
        <p:cNvPr id="1" name=""/>
        <p:cNvGrpSpPr/>
        <p:nvPr/>
      </p:nvGrpSpPr>
      <p:grpSpPr>
        <a:xfrm>
          <a:off x="0" y="0"/>
          <a:ext cx="0" cy="0"/>
          <a:chOff x="0" y="0"/>
          <a:chExt cx="0" cy="0"/>
        </a:xfrm>
      </p:grpSpPr>
      <p:sp>
        <p:nvSpPr>
          <p:cNvPr id="3" name="Parallelogram 9"/>
          <p:cNvSpPr/>
          <p:nvPr/>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 name="Parallelogram 3"/>
          <p:cNvSpPr/>
          <p:nvPr/>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Parallelogram 4"/>
          <p:cNvSpPr/>
          <p:nvPr/>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Parallelogram 9"/>
          <p:cNvSpPr/>
          <p:nvPr/>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ight Triangle 7"/>
          <p:cNvSpPr/>
          <p:nvPr/>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309665"/>
      </p:ext>
    </p:extLst>
  </p:cSld>
  <p:clrMapOvr>
    <a:masterClrMapping/>
  </p:clrMapOv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5" name="Parallelogram 14"/>
          <p:cNvSpPr/>
          <p:nvPr/>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Parallelogram 16"/>
          <p:cNvSpPr>
            <a:spLocks/>
          </p:cNvSpPr>
          <p:nvPr/>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 name="Parallelogram 17"/>
          <p:cNvSpPr>
            <a:spLocks/>
          </p:cNvSpPr>
          <p:nvPr/>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4214627848"/>
      </p:ext>
    </p:extLst>
  </p:cSld>
  <p:clrMapOvr>
    <a:masterClrMapping/>
  </p:clrMapOv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Section 02">
    <p:spTree>
      <p:nvGrpSpPr>
        <p:cNvPr id="1" name=""/>
        <p:cNvGrpSpPr/>
        <p:nvPr/>
      </p:nvGrpSpPr>
      <p:grpSpPr>
        <a:xfrm>
          <a:off x="0" y="0"/>
          <a:ext cx="0" cy="0"/>
          <a:chOff x="0" y="0"/>
          <a:chExt cx="0" cy="0"/>
        </a:xfrm>
      </p:grpSpPr>
      <p:sp>
        <p:nvSpPr>
          <p:cNvPr id="3" name="Parallelogram 2"/>
          <p:cNvSpPr/>
          <p:nvPr/>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Parallelogram 7"/>
          <p:cNvSpPr/>
          <p:nvPr/>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rgbClr val="FFFFFF"/>
              </a:solidFill>
            </a:endParaRPr>
          </a:p>
        </p:txBody>
      </p:sp>
      <p:sp>
        <p:nvSpPr>
          <p:cNvPr id="5" name="Parallelogram 4"/>
          <p:cNvSpPr/>
          <p:nvPr/>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Parallelogram 5"/>
          <p:cNvSpPr/>
          <p:nvPr/>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6"/>
          <p:cNvSpPr/>
          <p:nvPr/>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546900"/>
      </p:ext>
    </p:extLst>
  </p:cSld>
  <p:clrMapOvr>
    <a:masterClrMapping/>
  </p:clrMapOv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3542265024"/>
      </p:ext>
    </p:extLst>
  </p:cSld>
  <p:clrMapOvr>
    <a:masterClrMapping/>
  </p:clrMapOv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802253655"/>
      </p:ext>
    </p:extLst>
  </p:cSld>
  <p:clrMapOvr>
    <a:masterClrMapping/>
  </p:clrMapOv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750527"/>
      </p:ext>
    </p:extLst>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58217415"/>
      </p:ext>
    </p:extLst>
  </p:cSld>
  <p:clrMapOvr>
    <a:masterClrMapping/>
  </p:clrMapOv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32134005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F58F94-B55A-4C1C-BC21-6513D8D5ED89}" type="datetimeFigureOut">
              <a:rPr lang="en-US" smtClean="0"/>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1751E-173E-4C5C-BF91-C31BD696439F}"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1559024"/>
      </p:ext>
    </p:extLst>
  </p:cSld>
  <p:clrMapOvr>
    <a:masterClrMapping/>
  </p:clrMapOv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364905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Cover 01 Image">
    <p:spTree>
      <p:nvGrpSpPr>
        <p:cNvPr id="1" name=""/>
        <p:cNvGrpSpPr/>
        <p:nvPr/>
      </p:nvGrpSpPr>
      <p:grpSpPr>
        <a:xfrm>
          <a:off x="0" y="0"/>
          <a:ext cx="0" cy="0"/>
          <a:chOff x="0" y="0"/>
          <a:chExt cx="0" cy="0"/>
        </a:xfrm>
      </p:grpSpPr>
      <p:sp>
        <p:nvSpPr>
          <p:cNvPr id="18"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0"/>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2" name="Picture 13"/>
          <p:cNvPicPr>
            <a:picLocks noChangeAspect="1"/>
          </p:cNvPicPr>
          <p:nvPr/>
        </p:nvPicPr>
        <p:blipFill rotWithShape="1">
          <a:blip r:embed="rId2" cstate="email">
            <a:extLst>
              <a:ext uri="{28A0092B-C50C-407E-A947-70E740481C1C}">
                <a14:useLocalDpi xmlns:a14="http://schemas.microsoft.com/office/drawing/2010/main"/>
              </a:ext>
            </a:extLst>
          </a:blip>
          <a:stretch/>
        </p:blipFill>
        <p:spPr bwMode="auto">
          <a:xfrm>
            <a:off x="204952" y="0"/>
            <a:ext cx="8939048" cy="35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Right Triangle 14"/>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6"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843771"/>
      </p:ext>
    </p:extLst>
  </p:cSld>
  <p:clrMapOvr>
    <a:masterClrMapping/>
  </p:clrMapOv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sp>
        <p:nvSpPr>
          <p:cNvPr id="15" name="Right Triangle 14"/>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6"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Tree>
    <p:extLst>
      <p:ext uri="{BB962C8B-B14F-4D97-AF65-F5344CB8AC3E}">
        <p14:creationId xmlns:p14="http://schemas.microsoft.com/office/powerpoint/2010/main" val="3087114403"/>
      </p:ext>
    </p:extLst>
  </p:cSld>
  <p:clrMapOvr>
    <a:masterClrMapping/>
  </p:clrMapOv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Cover 02 Image Jason">
    <p:spTree>
      <p:nvGrpSpPr>
        <p:cNvPr id="1" name=""/>
        <p:cNvGrpSpPr/>
        <p:nvPr/>
      </p:nvGrpSpPr>
      <p:grpSpPr>
        <a:xfrm>
          <a:off x="0" y="0"/>
          <a:ext cx="0" cy="0"/>
          <a:chOff x="0" y="0"/>
          <a:chExt cx="0" cy="0"/>
        </a:xfrm>
      </p:grpSpPr>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6"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
        <p:nvSpPr>
          <p:cNvPr id="2" name="Title 1"/>
          <p:cNvSpPr>
            <a:spLocks noGrp="1"/>
          </p:cNvSpPr>
          <p:nvPr>
            <p:ph type="ctrTitle"/>
          </p:nvPr>
        </p:nvSpPr>
        <p:spPr>
          <a:xfrm>
            <a:off x="533400" y="4114800"/>
            <a:ext cx="8049010"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33401" y="5006253"/>
            <a:ext cx="8049010"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ight Triangle 14"/>
          <p:cNvSpPr/>
          <p:nvPr/>
        </p:nvSpPr>
        <p:spPr>
          <a:xfrm flipH="1">
            <a:off x="8618798" y="4636598"/>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1829585712"/>
      </p:ext>
    </p:extLst>
  </p:cSld>
  <p:clrMapOvr>
    <a:masterClrMapping/>
  </p:clrMapOv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Cover 03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9"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 name="Right Triangle 20"/>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22"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arallelogram 22"/>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spTree>
    <p:extLst>
      <p:ext uri="{BB962C8B-B14F-4D97-AF65-F5344CB8AC3E}">
        <p14:creationId xmlns:p14="http://schemas.microsoft.com/office/powerpoint/2010/main" val="1754319106"/>
      </p:ext>
    </p:extLst>
  </p:cSld>
  <p:clrMapOvr>
    <a:masterClrMapping/>
  </p:clrMapOv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705771175"/>
      </p:ext>
    </p:extLst>
  </p:cSld>
  <p:clrMapOvr>
    <a:masterClrMapping/>
  </p:clrMapOv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1877312650"/>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Cover 06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white"/>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202741378"/>
      </p:ext>
    </p:extLst>
  </p:cSld>
  <p:clrMapOvr>
    <a:masterClrMapping/>
  </p:clrMapOv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Parallelogram 4"/>
          <p:cNvSpPr/>
          <p:nvPr/>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5" name="Parallelogram 17"/>
          <p:cNvSpPr/>
          <p:nvPr/>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white"/>
              </a:solidFill>
            </a:endParaRPr>
          </a:p>
        </p:txBody>
      </p:sp>
      <p:sp>
        <p:nvSpPr>
          <p:cNvPr id="7" name="Parallelogram 6"/>
          <p:cNvSpPr/>
          <p:nvPr/>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Parallelogram 7"/>
          <p:cNvSpPr/>
          <p:nvPr/>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Parallelogram 8"/>
          <p:cNvSpPr/>
          <p:nvPr/>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Parallelogram 9"/>
          <p:cNvSpPr/>
          <p:nvPr/>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Parallelogram 10"/>
          <p:cNvSpPr/>
          <p:nvPr/>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Parallelogram 11"/>
          <p:cNvSpPr/>
          <p:nvPr/>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Parallelogram 12"/>
          <p:cNvSpPr/>
          <p:nvPr/>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Triangle 16"/>
          <p:cNvSpPr/>
          <p:nvPr/>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4291003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9F58F94-B55A-4C1C-BC21-6513D8D5ED89}" type="datetimeFigureOut">
              <a:rPr lang="en-US" smtClean="0"/>
              <a:t>3/24/2014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9D1751E-173E-4C5C-BF91-C31BD696439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Section 01">
    <p:spTree>
      <p:nvGrpSpPr>
        <p:cNvPr id="1" name=""/>
        <p:cNvGrpSpPr/>
        <p:nvPr/>
      </p:nvGrpSpPr>
      <p:grpSpPr>
        <a:xfrm>
          <a:off x="0" y="0"/>
          <a:ext cx="0" cy="0"/>
          <a:chOff x="0" y="0"/>
          <a:chExt cx="0" cy="0"/>
        </a:xfrm>
      </p:grpSpPr>
      <p:sp>
        <p:nvSpPr>
          <p:cNvPr id="3" name="Parallelogram 9"/>
          <p:cNvSpPr/>
          <p:nvPr/>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 name="Parallelogram 3"/>
          <p:cNvSpPr/>
          <p:nvPr/>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Parallelogram 4"/>
          <p:cNvSpPr/>
          <p:nvPr/>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Parallelogram 9"/>
          <p:cNvSpPr/>
          <p:nvPr/>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ight Triangle 7"/>
          <p:cNvSpPr/>
          <p:nvPr/>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889143"/>
      </p:ext>
    </p:extLst>
  </p:cSld>
  <p:clrMapOvr>
    <a:masterClrMapping/>
  </p:clrMapOv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5" name="Parallelogram 14"/>
          <p:cNvSpPr/>
          <p:nvPr/>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Parallelogram 16"/>
          <p:cNvSpPr>
            <a:spLocks/>
          </p:cNvSpPr>
          <p:nvPr/>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 name="Parallelogram 17"/>
          <p:cNvSpPr>
            <a:spLocks/>
          </p:cNvSpPr>
          <p:nvPr/>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745528126"/>
      </p:ext>
    </p:extLst>
  </p:cSld>
  <p:clrMapOvr>
    <a:masterClrMapping/>
  </p:clrMapOv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Section 02">
    <p:spTree>
      <p:nvGrpSpPr>
        <p:cNvPr id="1" name=""/>
        <p:cNvGrpSpPr/>
        <p:nvPr/>
      </p:nvGrpSpPr>
      <p:grpSpPr>
        <a:xfrm>
          <a:off x="0" y="0"/>
          <a:ext cx="0" cy="0"/>
          <a:chOff x="0" y="0"/>
          <a:chExt cx="0" cy="0"/>
        </a:xfrm>
      </p:grpSpPr>
      <p:sp>
        <p:nvSpPr>
          <p:cNvPr id="3" name="Parallelogram 2"/>
          <p:cNvSpPr/>
          <p:nvPr/>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Parallelogram 7"/>
          <p:cNvSpPr/>
          <p:nvPr/>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rgbClr val="FFFFFF"/>
              </a:solidFill>
            </a:endParaRPr>
          </a:p>
        </p:txBody>
      </p:sp>
      <p:sp>
        <p:nvSpPr>
          <p:cNvPr id="5" name="Parallelogram 4"/>
          <p:cNvSpPr/>
          <p:nvPr/>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Parallelogram 5"/>
          <p:cNvSpPr/>
          <p:nvPr/>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6"/>
          <p:cNvSpPr/>
          <p:nvPr/>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335781"/>
      </p:ext>
    </p:extLst>
  </p:cSld>
  <p:clrMapOvr>
    <a:masterClrMapping/>
  </p:clrMapOv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841793727"/>
      </p:ext>
    </p:extLst>
  </p:cSld>
  <p:clrMapOvr>
    <a:masterClrMapping/>
  </p:clrMapOv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3969408438"/>
      </p:ext>
    </p:extLst>
  </p:cSld>
  <p:clrMapOvr>
    <a:masterClrMapping/>
  </p:clrMapOv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564292"/>
      </p:ext>
    </p:extLst>
  </p:cSld>
  <p:clrMapOvr>
    <a:masterClrMapping/>
  </p:clrMapOvr>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42347440"/>
      </p:ext>
    </p:extLst>
  </p:cSld>
  <p:clrMapOvr>
    <a:masterClrMapping/>
  </p:clrMapOv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95392298"/>
      </p:ext>
    </p:extLst>
  </p:cSld>
  <p:clrMapOvr>
    <a:masterClrMapping/>
  </p:clrMapOvr>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2731303"/>
      </p:ext>
    </p:extLst>
  </p:cSld>
  <p:clrMapOvr>
    <a:masterClrMapping/>
  </p:clrMapOv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5486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theme" Target="../theme/theme10.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image" Target="../media/image2.emf"/><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theme" Target="../theme/theme11.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image" Target="../media/image2.emf"/><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2.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image" Target="../media/image10.png"/><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image" Target="../media/image2.emf"/><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theme" Target="../theme/theme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21" Type="http://schemas.openxmlformats.org/officeDocument/2006/relationships/image" Target="../media/image10.png"/><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image" Target="../media/image2.emf"/><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theme" Target="../theme/theme7.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21" Type="http://schemas.openxmlformats.org/officeDocument/2006/relationships/image" Target="../media/image10.png"/><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image" Target="../media/image2.emf"/><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theme" Target="../theme/theme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theme" Target="../theme/theme9.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image" Target="../media/image2.emf"/><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9F58F94-B55A-4C1C-BC21-6513D8D5ED89}" type="datetimeFigureOut">
              <a:rPr lang="en-US" smtClean="0"/>
              <a:t>3/24/2014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9D1751E-173E-4C5C-BF91-C31BD69643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332271" y="6561034"/>
            <a:ext cx="2816477" cy="236748"/>
          </a:xfrm>
          <a:prstGeom prst="rect">
            <a:avLst/>
          </a:prstGeom>
          <a:noFill/>
        </p:spPr>
        <p:txBody>
          <a:bodyPr wrap="none" lIns="0" tIns="41029" rIns="0" bIns="41029" anchor="ctr">
            <a:spAutoFit/>
          </a:bodyPr>
          <a:lstStyle/>
          <a:p>
            <a:pPr>
              <a:defRPr/>
            </a:pPr>
            <a:r>
              <a:rPr lang="en-US" sz="1000" cap="all" dirty="0">
                <a:solidFill>
                  <a:prstClr val="black"/>
                </a:solidFill>
                <a:cs typeface="Arial" pitchFamily="34" charset="0"/>
              </a:rPr>
              <a:t>|   QuickRelease   |   </a:t>
            </a:r>
            <a:fld id="{F9649FD6-C0F2-4A33-9D42-84E368792D73}" type="datetime4">
              <a:rPr lang="en-US" sz="1000" cap="all">
                <a:solidFill>
                  <a:prstClr val="black"/>
                </a:solidFill>
                <a:cs typeface="Arial" pitchFamily="34" charset="0"/>
              </a:rPr>
              <a:pPr>
                <a:defRPr/>
              </a:pPr>
              <a:t>March 24, 2014</a:t>
            </a:fld>
            <a:r>
              <a:rPr lang="en-US" sz="1000" cap="all" dirty="0">
                <a:solidFill>
                  <a:prstClr val="black"/>
                </a:solidFill>
                <a:cs typeface="Arial" pitchFamily="34" charset="0"/>
              </a:rPr>
              <a:t>   |   HPCA-20</a:t>
            </a: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a:defRPr/>
            </a:pPr>
            <a:fld id="{F3616FDC-18D0-40FB-88F2-6EE7CA6E4DB4}" type="slidenum">
              <a:rPr lang="en-US" sz="1000" cap="all">
                <a:solidFill>
                  <a:prstClr val="black"/>
                </a:solidFill>
                <a:cs typeface="Arial" pitchFamily="34" charset="0"/>
              </a:rPr>
              <a:pPr algn="r">
                <a:defRPr/>
              </a:pPr>
              <a:t>‹#›</a:t>
            </a:fld>
            <a:endParaRPr lang="en-US" sz="1000" cap="all" dirty="0">
              <a:solidFill>
                <a:prstClr val="black"/>
              </a:solidFill>
              <a:cs typeface="Arial" pitchFamily="34" charset="0"/>
            </a:endParaRPr>
          </a:p>
        </p:txBody>
      </p:sp>
      <p:pic>
        <p:nvPicPr>
          <p:cNvPr id="7" name="Picture 9"/>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43642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2" r:id="rId17"/>
  </p:sldLayoutIdLst>
  <p:transition/>
  <p:timing>
    <p:tnLst>
      <p:par>
        <p:cTn id="1" dur="indefinite" restart="never" nodeType="tmRoot"/>
      </p:par>
    </p:tnLst>
  </p:timing>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332271" y="6561034"/>
            <a:ext cx="3683701" cy="236748"/>
          </a:xfrm>
          <a:prstGeom prst="rect">
            <a:avLst/>
          </a:prstGeom>
          <a:noFill/>
        </p:spPr>
        <p:txBody>
          <a:bodyPr wrap="none" lIns="0" tIns="41029" rIns="0" bIns="41029" anchor="ctr">
            <a:spAutoFit/>
          </a:bodyPr>
          <a:lstStyle/>
          <a:p>
            <a:pPr>
              <a:defRPr/>
            </a:pPr>
            <a:r>
              <a:rPr lang="en-US" sz="1000" cap="all" dirty="0">
                <a:solidFill>
                  <a:prstClr val="black"/>
                </a:solidFill>
                <a:cs typeface="Arial" pitchFamily="34" charset="0"/>
              </a:rPr>
              <a:t>|   Heterogeneous-race-free Memory Models|   march 4, 2014 </a:t>
            </a: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a:defRPr/>
            </a:pPr>
            <a:fld id="{F3616FDC-18D0-40FB-88F2-6EE7CA6E4DB4}" type="slidenum">
              <a:rPr lang="en-US" sz="1000" cap="all">
                <a:solidFill>
                  <a:prstClr val="black"/>
                </a:solidFill>
                <a:cs typeface="Arial" pitchFamily="34" charset="0"/>
              </a:rPr>
              <a:pPr algn="r">
                <a:defRPr/>
              </a:pPr>
              <a:t>‹#›</a:t>
            </a:fld>
            <a:endParaRPr lang="en-US" sz="1000" cap="all" dirty="0">
              <a:solidFill>
                <a:prstClr val="black"/>
              </a:solidFill>
              <a:cs typeface="Arial" pitchFamily="34" charset="0"/>
            </a:endParaRPr>
          </a:p>
        </p:txBody>
      </p:sp>
      <p:pic>
        <p:nvPicPr>
          <p:cNvPr id="7" name="Picture 9"/>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620716"/>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Lst>
  <p:transition/>
  <p:timing>
    <p:tnLst>
      <p:par>
        <p:cTn id="1" dur="indefinite" restart="never" nodeType="tmRoot"/>
      </p:par>
    </p:tnLst>
  </p:timing>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64684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59" y="1104900"/>
            <a:ext cx="7543801" cy="4764194"/>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a:fld id="{D756C364-C509-4B0D-944C-88156D63E9FD}" type="datetime1">
              <a:rPr lang="en-US" smtClean="0"/>
              <a:pPr defTabSz="457200"/>
              <a:t>3/24/2014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r>
              <a:rPr lang="en-US" dirty="0" smtClean="0"/>
              <a:t>GPU Architectures: A CPU Perspective</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smtClean="0"/>
              <a:pPr defTabSz="457200"/>
              <a:t>‹#›</a:t>
            </a:fld>
            <a:endParaRPr lang="en-US" dirty="0"/>
          </a:p>
        </p:txBody>
      </p:sp>
      <p:cxnSp>
        <p:nvCxnSpPr>
          <p:cNvPr id="10" name="Straight Connector 9"/>
          <p:cNvCxnSpPr/>
          <p:nvPr/>
        </p:nvCxnSpPr>
        <p:spPr>
          <a:xfrm>
            <a:off x="822959" y="947271"/>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342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n-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332271" y="6561034"/>
            <a:ext cx="2816477" cy="236748"/>
          </a:xfrm>
          <a:prstGeom prst="rect">
            <a:avLst/>
          </a:prstGeom>
          <a:noFill/>
        </p:spPr>
        <p:txBody>
          <a:bodyPr wrap="none" lIns="0" tIns="41029" rIns="0" bIns="41029" anchor="ctr">
            <a:spAutoFit/>
          </a:bodyPr>
          <a:lstStyle/>
          <a:p>
            <a:pPr>
              <a:defRPr/>
            </a:pPr>
            <a:r>
              <a:rPr lang="en-US" sz="1000" cap="all" dirty="0">
                <a:solidFill>
                  <a:prstClr val="black"/>
                </a:solidFill>
                <a:cs typeface="Arial" pitchFamily="34" charset="0"/>
              </a:rPr>
              <a:t>|   QuickRelease   |   </a:t>
            </a:r>
            <a:fld id="{F9649FD6-C0F2-4A33-9D42-84E368792D73}" type="datetime4">
              <a:rPr lang="en-US" sz="1000" cap="all">
                <a:solidFill>
                  <a:prstClr val="black"/>
                </a:solidFill>
                <a:cs typeface="Arial" pitchFamily="34" charset="0"/>
              </a:rPr>
              <a:pPr>
                <a:defRPr/>
              </a:pPr>
              <a:t>March 24, 2014</a:t>
            </a:fld>
            <a:r>
              <a:rPr lang="en-US" sz="1000" cap="all" dirty="0">
                <a:solidFill>
                  <a:prstClr val="black"/>
                </a:solidFill>
                <a:cs typeface="Arial" pitchFamily="34" charset="0"/>
              </a:rPr>
              <a:t>   |   HPCA-20</a:t>
            </a: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a:defRPr/>
            </a:pPr>
            <a:fld id="{F3616FDC-18D0-40FB-88F2-6EE7CA6E4DB4}" type="slidenum">
              <a:rPr lang="en-US" sz="1000" cap="all">
                <a:solidFill>
                  <a:prstClr val="black"/>
                </a:solidFill>
                <a:cs typeface="Arial" pitchFamily="34" charset="0"/>
              </a:rPr>
              <a:pPr algn="r">
                <a:defRPr/>
              </a:pPr>
              <a:t>‹#›</a:t>
            </a:fld>
            <a:endParaRPr lang="en-US" sz="1000" cap="all" dirty="0">
              <a:solidFill>
                <a:prstClr val="black"/>
              </a:solidFill>
              <a:cs typeface="Arial" pitchFamily="34" charset="0"/>
            </a:endParaRPr>
          </a:p>
        </p:txBody>
      </p:sp>
      <p:pic>
        <p:nvPicPr>
          <p:cNvPr id="7" name="Picture 9"/>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0191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ransition/>
  <p:timing>
    <p:tnLst>
      <p:par>
        <p:cTn id="1" dur="indefinite" restart="never" nodeType="tmRoot"/>
      </p:par>
    </p:tnLst>
  </p:timing>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6844" y="6324600"/>
            <a:ext cx="15191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2/19/2014</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BA3D1-8C03-45EC-9B7C-704C27C82AAE}" type="slidenum">
              <a:rPr lang="en-US" smtClean="0">
                <a:solidFill>
                  <a:prstClr val="black">
                    <a:tint val="75000"/>
                  </a:prstClr>
                </a:solidFill>
              </a:rPr>
              <a:pPr/>
              <a:t>‹#›</a:t>
            </a:fld>
            <a:endParaRPr lang="en-US" dirty="0">
              <a:solidFill>
                <a:prstClr val="black">
                  <a:tint val="75000"/>
                </a:prstClr>
              </a:solidFill>
            </a:endParaRPr>
          </a:p>
        </p:txBody>
      </p:sp>
      <p:sp>
        <p:nvSpPr>
          <p:cNvPr id="66" name="Footer Placeholder 4"/>
          <p:cNvSpPr>
            <a:spLocks noGrp="1"/>
          </p:cNvSpPr>
          <p:nvPr>
            <p:ph type="ftr" sz="quarter" idx="3"/>
          </p:nvPr>
        </p:nvSpPr>
        <p:spPr>
          <a:xfrm>
            <a:off x="3124200" y="6324600"/>
            <a:ext cx="2895600" cy="365125"/>
          </a:xfrm>
          <a:prstGeom prst="rect">
            <a:avLst/>
          </a:prstGeom>
        </p:spPr>
        <p:txBody>
          <a:bodyPr vert="horz" lIns="91440" tIns="45720" rIns="91440" bIns="45720" rtlCol="0" anchor="ctr"/>
          <a:lstStyle>
            <a:lvl1pPr algn="ctr">
              <a:defRPr sz="1100">
                <a:solidFill>
                  <a:srgbClr val="B70000"/>
                </a:solidFill>
                <a:latin typeface="+mn-lt"/>
              </a:defRPr>
            </a:lvl1pPr>
          </a:lstStyle>
          <a:p>
            <a:r>
              <a:rPr lang="en-US" smtClean="0"/>
              <a:t>UW-Madison Computer Sciences</a:t>
            </a:r>
            <a:endParaRPr lang="en-US" dirty="0"/>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7556" y="6172200"/>
            <a:ext cx="368244" cy="557626"/>
          </a:xfrm>
          <a:prstGeom prst="rect">
            <a:avLst/>
          </a:prstGeom>
        </p:spPr>
      </p:pic>
    </p:spTree>
    <p:extLst>
      <p:ext uri="{BB962C8B-B14F-4D97-AF65-F5344CB8AC3E}">
        <p14:creationId xmlns:p14="http://schemas.microsoft.com/office/powerpoint/2010/main" val="257996806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9F58F94-B55A-4C1C-BC21-6513D8D5ED89}" type="datetimeFigureOut">
              <a:rPr lang="en-US" smtClean="0">
                <a:solidFill>
                  <a:prstClr val="black">
                    <a:tint val="95000"/>
                  </a:prstClr>
                </a:solidFill>
              </a:rPr>
              <a:pPr/>
              <a:t>3/24/2014</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9D1751E-173E-4C5C-BF91-C31BD696439F}"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68269096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8"/>
          <p:cNvSpPr txBox="1"/>
          <p:nvPr/>
        </p:nvSpPr>
        <p:spPr>
          <a:xfrm>
            <a:off x="332271" y="6561034"/>
            <a:ext cx="4263988" cy="236748"/>
          </a:xfrm>
          <a:prstGeom prst="rect">
            <a:avLst/>
          </a:prstGeom>
          <a:noFill/>
        </p:spPr>
        <p:txBody>
          <a:bodyPr wrap="none" lIns="0" tIns="41029" rIns="0" bIns="41029" anchor="ctr">
            <a:spAutoFit/>
          </a:bodyPr>
          <a:lstStyle/>
          <a:p>
            <a:pPr>
              <a:defRPr/>
            </a:pPr>
            <a:r>
              <a:rPr lang="en-US" sz="1000" cap="all" dirty="0">
                <a:solidFill>
                  <a:prstClr val="black"/>
                </a:solidFill>
                <a:cs typeface="Arial" pitchFamily="34" charset="0"/>
              </a:rPr>
              <a:t>|   Heterogeneous system coherence   |   December 11, 2013   |   micro-46</a:t>
            </a: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a:defRPr/>
            </a:pPr>
            <a:fld id="{F3616FDC-18D0-40FB-88F2-6EE7CA6E4DB4}" type="slidenum">
              <a:rPr lang="en-US" sz="1000" cap="all">
                <a:solidFill>
                  <a:prstClr val="black"/>
                </a:solidFill>
                <a:cs typeface="Arial" pitchFamily="34" charset="0"/>
              </a:rPr>
              <a:pPr algn="r">
                <a:defRPr/>
              </a:pPr>
              <a:t>‹#›</a:t>
            </a:fld>
            <a:endParaRPr lang="en-US" sz="1000" cap="all" dirty="0">
              <a:solidFill>
                <a:prstClr val="black"/>
              </a:solidFill>
              <a:cs typeface="Arial" pitchFamily="34" charset="0"/>
            </a:endParaRPr>
          </a:p>
        </p:txBody>
      </p:sp>
      <p:pic>
        <p:nvPicPr>
          <p:cNvPr id="7" name="Picture 9"/>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http://www.uc.wisc.edu/brand/templates-and-downloads/downloads/print/UWlogo_fl_4c.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7772400" y="6378682"/>
            <a:ext cx="1228688"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72261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Lst>
  <p:transition/>
  <p:timing>
    <p:tnLst>
      <p:par>
        <p:cTn id="1" dur="indefinite" restart="never" nodeType="tmRoot"/>
      </p:par>
    </p:tnLst>
  </p:timing>
  <p:txStyles>
    <p:titleStyle>
      <a:lvl1pPr algn="l" rtl="0" eaLnBrk="1" fontAlgn="base" hangingPunct="1">
        <a:spcBef>
          <a:spcPct val="0"/>
        </a:spcBef>
        <a:spcAft>
          <a:spcPct val="0"/>
        </a:spcAft>
        <a:defRPr sz="32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8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sz="2400"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20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8"/>
          <p:cNvSpPr txBox="1"/>
          <p:nvPr/>
        </p:nvSpPr>
        <p:spPr>
          <a:xfrm>
            <a:off x="332271" y="6561034"/>
            <a:ext cx="4263988" cy="236748"/>
          </a:xfrm>
          <a:prstGeom prst="rect">
            <a:avLst/>
          </a:prstGeom>
          <a:noFill/>
        </p:spPr>
        <p:txBody>
          <a:bodyPr wrap="none" lIns="0" tIns="41029" rIns="0" bIns="41029" anchor="ctr">
            <a:spAutoFit/>
          </a:bodyPr>
          <a:lstStyle/>
          <a:p>
            <a:pPr>
              <a:defRPr/>
            </a:pPr>
            <a:r>
              <a:rPr lang="en-US" sz="1000" cap="all" dirty="0">
                <a:solidFill>
                  <a:prstClr val="black"/>
                </a:solidFill>
                <a:cs typeface="Arial" pitchFamily="34" charset="0"/>
              </a:rPr>
              <a:t>|   Heterogeneous system coherence   |   December 11, 2013   |   micro-46</a:t>
            </a: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a:defRPr/>
            </a:pPr>
            <a:fld id="{F3616FDC-18D0-40FB-88F2-6EE7CA6E4DB4}" type="slidenum">
              <a:rPr lang="en-US" sz="1000" cap="all">
                <a:solidFill>
                  <a:prstClr val="black"/>
                </a:solidFill>
                <a:cs typeface="Arial" pitchFamily="34" charset="0"/>
              </a:rPr>
              <a:pPr algn="r">
                <a:defRPr/>
              </a:pPr>
              <a:t>‹#›</a:t>
            </a:fld>
            <a:endParaRPr lang="en-US" sz="1000" cap="all" dirty="0">
              <a:solidFill>
                <a:prstClr val="black"/>
              </a:solidFill>
              <a:cs typeface="Arial" pitchFamily="34" charset="0"/>
            </a:endParaRPr>
          </a:p>
        </p:txBody>
      </p:sp>
      <p:pic>
        <p:nvPicPr>
          <p:cNvPr id="7" name="Picture 9"/>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http://www.uc.wisc.edu/brand/templates-and-downloads/downloads/print/UWlogo_fl_4c.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7772400" y="6378682"/>
            <a:ext cx="1228688"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60210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Lst>
  <p:transition/>
  <p:timing>
    <p:tnLst>
      <p:par>
        <p:cTn id="1" dur="indefinite" restart="never" nodeType="tmRoot"/>
      </p:par>
    </p:tnLst>
  </p:timing>
  <p:txStyles>
    <p:titleStyle>
      <a:lvl1pPr algn="l" rtl="0" eaLnBrk="1" fontAlgn="base" hangingPunct="1">
        <a:spcBef>
          <a:spcPct val="0"/>
        </a:spcBef>
        <a:spcAft>
          <a:spcPct val="0"/>
        </a:spcAft>
        <a:defRPr sz="32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8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sz="2400"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20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8"/>
          <p:cNvSpPr txBox="1"/>
          <p:nvPr/>
        </p:nvSpPr>
        <p:spPr>
          <a:xfrm>
            <a:off x="332271" y="6561034"/>
            <a:ext cx="4263988" cy="236748"/>
          </a:xfrm>
          <a:prstGeom prst="rect">
            <a:avLst/>
          </a:prstGeom>
          <a:noFill/>
        </p:spPr>
        <p:txBody>
          <a:bodyPr wrap="none" lIns="0" tIns="41029" rIns="0" bIns="41029" anchor="ctr">
            <a:spAutoFit/>
          </a:bodyPr>
          <a:lstStyle/>
          <a:p>
            <a:pPr>
              <a:defRPr/>
            </a:pPr>
            <a:r>
              <a:rPr lang="en-US" sz="1000" cap="all" dirty="0">
                <a:solidFill>
                  <a:prstClr val="black"/>
                </a:solidFill>
                <a:cs typeface="Arial" pitchFamily="34" charset="0"/>
              </a:rPr>
              <a:t>|   Heterogeneous system coherence   |   December 11, 2013   |   micro-46</a:t>
            </a: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a:defRPr/>
            </a:pPr>
            <a:fld id="{F3616FDC-18D0-40FB-88F2-6EE7CA6E4DB4}" type="slidenum">
              <a:rPr lang="en-US" sz="1000" cap="all">
                <a:solidFill>
                  <a:prstClr val="black"/>
                </a:solidFill>
                <a:cs typeface="Arial" pitchFamily="34" charset="0"/>
              </a:rPr>
              <a:pPr algn="r">
                <a:defRPr/>
              </a:pPr>
              <a:t>‹#›</a:t>
            </a:fld>
            <a:endParaRPr lang="en-US" sz="1000" cap="all" dirty="0">
              <a:solidFill>
                <a:prstClr val="black"/>
              </a:solidFill>
              <a:cs typeface="Arial" pitchFamily="34" charset="0"/>
            </a:endParaRPr>
          </a:p>
        </p:txBody>
      </p:sp>
      <p:pic>
        <p:nvPicPr>
          <p:cNvPr id="7" name="Picture 9"/>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http://www.uc.wisc.edu/brand/templates-and-downloads/downloads/print/UWlogo_fl_4c.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7772400" y="6378682"/>
            <a:ext cx="1228688"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27827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Lst>
  <p:transition/>
  <p:timing>
    <p:tnLst>
      <p:par>
        <p:cTn id="1" dur="indefinite" restart="never" nodeType="tmRoot"/>
      </p:par>
    </p:tnLst>
  </p:timing>
  <p:txStyles>
    <p:titleStyle>
      <a:lvl1pPr algn="l" rtl="0" eaLnBrk="1" fontAlgn="base" hangingPunct="1">
        <a:spcBef>
          <a:spcPct val="0"/>
        </a:spcBef>
        <a:spcAft>
          <a:spcPct val="0"/>
        </a:spcAft>
        <a:defRPr sz="32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8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sz="2400"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20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332271" y="6561034"/>
            <a:ext cx="2816477" cy="236748"/>
          </a:xfrm>
          <a:prstGeom prst="rect">
            <a:avLst/>
          </a:prstGeom>
          <a:noFill/>
        </p:spPr>
        <p:txBody>
          <a:bodyPr wrap="none" lIns="0" tIns="41029" rIns="0" bIns="41029" anchor="ctr">
            <a:spAutoFit/>
          </a:bodyPr>
          <a:lstStyle/>
          <a:p>
            <a:pPr>
              <a:defRPr/>
            </a:pPr>
            <a:r>
              <a:rPr lang="en-US" sz="1000" cap="all" dirty="0">
                <a:solidFill>
                  <a:prstClr val="black"/>
                </a:solidFill>
                <a:cs typeface="Arial" pitchFamily="34" charset="0"/>
              </a:rPr>
              <a:t>|   QuickRelease   |   </a:t>
            </a:r>
            <a:fld id="{F9649FD6-C0F2-4A33-9D42-84E368792D73}" type="datetime4">
              <a:rPr lang="en-US" sz="1000" cap="all">
                <a:solidFill>
                  <a:prstClr val="black"/>
                </a:solidFill>
                <a:cs typeface="Arial" pitchFamily="34" charset="0"/>
              </a:rPr>
              <a:pPr>
                <a:defRPr/>
              </a:pPr>
              <a:t>March 24, 2014</a:t>
            </a:fld>
            <a:r>
              <a:rPr lang="en-US" sz="1000" cap="all" dirty="0">
                <a:solidFill>
                  <a:prstClr val="black"/>
                </a:solidFill>
                <a:cs typeface="Arial" pitchFamily="34" charset="0"/>
              </a:rPr>
              <a:t>   |   HPCA-20</a:t>
            </a: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a:defRPr/>
            </a:pPr>
            <a:fld id="{F3616FDC-18D0-40FB-88F2-6EE7CA6E4DB4}" type="slidenum">
              <a:rPr lang="en-US" sz="1000" cap="all">
                <a:solidFill>
                  <a:prstClr val="black"/>
                </a:solidFill>
                <a:cs typeface="Arial" pitchFamily="34" charset="0"/>
              </a:rPr>
              <a:pPr algn="r">
                <a:defRPr/>
              </a:pPr>
              <a:t>‹#›</a:t>
            </a:fld>
            <a:endParaRPr lang="en-US" sz="1000" cap="all" dirty="0">
              <a:solidFill>
                <a:prstClr val="black"/>
              </a:solidFill>
              <a:cs typeface="Arial" pitchFamily="34" charset="0"/>
            </a:endParaRPr>
          </a:p>
        </p:txBody>
      </p:sp>
      <p:pic>
        <p:nvPicPr>
          <p:cNvPr id="7" name="Picture 9"/>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43642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3" r:id="rId17"/>
  </p:sldLayoutIdLst>
  <p:transition/>
  <p:timing>
    <p:tnLst>
      <p:par>
        <p:cTn id="1" dur="indefinite" restart="never" nodeType="tmRoot"/>
      </p:par>
    </p:tnLst>
  </p:timing>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9.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4.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4.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4.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4.xml"/><Relationship Id="rId5" Type="http://schemas.openxmlformats.org/officeDocument/2006/relationships/image" Target="../media/image15.jpeg"/><Relationship Id="rId4" Type="http://schemas.openxmlformats.org/officeDocument/2006/relationships/image" Target="../media/image1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6.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5.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5.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5.xml"/><Relationship Id="rId7" Type="http://schemas.openxmlformats.org/officeDocument/2006/relationships/image" Target="../media/image20.emf"/><Relationship Id="rId2" Type="http://schemas.openxmlformats.org/officeDocument/2006/relationships/slideLayout" Target="../slideLayouts/slideLayout76.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8.emf"/><Relationship Id="rId4" Type="http://schemas.openxmlformats.org/officeDocument/2006/relationships/oleObject" Target="../embeddings/oleObject6.bin"/><Relationship Id="rId9" Type="http://schemas.openxmlformats.org/officeDocument/2006/relationships/image" Target="../media/image21.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GPGPU Part II</a:t>
            </a:r>
            <a:endParaRPr lang="en-US" dirty="0"/>
          </a:p>
        </p:txBody>
      </p:sp>
      <p:sp>
        <p:nvSpPr>
          <p:cNvPr id="3" name="Subtitle 2"/>
          <p:cNvSpPr>
            <a:spLocks noGrp="1"/>
          </p:cNvSpPr>
          <p:nvPr>
            <p:ph type="subTitle" idx="1"/>
          </p:nvPr>
        </p:nvSpPr>
        <p:spPr>
          <a:xfrm>
            <a:off x="685800" y="3124200"/>
            <a:ext cx="8077200" cy="1499616"/>
          </a:xfrm>
        </p:spPr>
        <p:txBody>
          <a:bodyPr/>
          <a:lstStyle/>
          <a:p>
            <a:r>
              <a:rPr lang="en-US" dirty="0" smtClean="0"/>
              <a:t>In-depth on the memory system</a:t>
            </a:r>
            <a:endParaRPr lang="en-US" dirty="0"/>
          </a:p>
        </p:txBody>
      </p:sp>
      <p:sp>
        <p:nvSpPr>
          <p:cNvPr id="4" name="Subtitle 2"/>
          <p:cNvSpPr txBox="1">
            <a:spLocks/>
          </p:cNvSpPr>
          <p:nvPr/>
        </p:nvSpPr>
        <p:spPr>
          <a:xfrm>
            <a:off x="152400" y="5181600"/>
            <a:ext cx="8915400" cy="762000"/>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r>
              <a:rPr lang="en-US" dirty="0" smtClean="0"/>
              <a:t>Presented by: </a:t>
            </a:r>
            <a:r>
              <a:rPr lang="en-US" b="1" dirty="0" smtClean="0"/>
              <a:t>Jason Power</a:t>
            </a:r>
            <a:endParaRPr lang="en-US" dirty="0" smtClean="0"/>
          </a:p>
          <a:p>
            <a:r>
              <a:rPr lang="en-US" dirty="0" smtClean="0"/>
              <a:t>Slides from Derek </a:t>
            </a:r>
            <a:r>
              <a:rPr lang="en-US" dirty="0" err="1" smtClean="0"/>
              <a:t>Hower</a:t>
            </a:r>
            <a:r>
              <a:rPr lang="en-US" dirty="0" smtClean="0"/>
              <a:t>, Blake </a:t>
            </a:r>
            <a:r>
              <a:rPr lang="en-US" dirty="0" err="1" smtClean="0"/>
              <a:t>Hechtman</a:t>
            </a:r>
            <a:r>
              <a:rPr lang="en-US" dirty="0" smtClean="0"/>
              <a:t>, Mark Hill, Jason Power and others</a:t>
            </a:r>
            <a:endParaRPr lang="en-US" dirty="0"/>
          </a:p>
        </p:txBody>
      </p:sp>
    </p:spTree>
    <p:extLst>
      <p:ext uri="{BB962C8B-B14F-4D97-AF65-F5344CB8AC3E}">
        <p14:creationId xmlns:p14="http://schemas.microsoft.com/office/powerpoint/2010/main" val="1402570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8321040" cy="646846"/>
          </a:xfrm>
        </p:spPr>
        <p:txBody>
          <a:bodyPr>
            <a:normAutofit fontScale="90000"/>
          </a:bodyPr>
          <a:lstStyle/>
          <a:p>
            <a:r>
              <a:rPr lang="en-US" dirty="0" smtClean="0"/>
              <a:t>Beware! </a:t>
            </a:r>
            <a:endParaRPr lang="en-US" dirty="0"/>
          </a:p>
        </p:txBody>
      </p:sp>
      <p:sp>
        <p:nvSpPr>
          <p:cNvPr id="3" name="Content Placeholder 2"/>
          <p:cNvSpPr>
            <a:spLocks noGrp="1"/>
          </p:cNvSpPr>
          <p:nvPr>
            <p:ph idx="1"/>
          </p:nvPr>
        </p:nvSpPr>
        <p:spPr>
          <a:xfrm>
            <a:off x="822959" y="1104900"/>
            <a:ext cx="7543801" cy="561975"/>
          </a:xfrm>
        </p:spPr>
        <p:txBody>
          <a:bodyPr/>
          <a:lstStyle/>
          <a:p>
            <a:r>
              <a:rPr lang="en-US" dirty="0" smtClean="0"/>
              <a:t>Divergence isn’t just a performance problem:</a:t>
            </a:r>
            <a:endParaRPr lang="en-US" dirty="0"/>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10</a:t>
            </a:fld>
            <a:endParaRPr lang="en-US" dirty="0"/>
          </a:p>
        </p:txBody>
      </p:sp>
      <p:sp>
        <p:nvSpPr>
          <p:cNvPr id="6" name="TextBox 5"/>
          <p:cNvSpPr txBox="1"/>
          <p:nvPr/>
        </p:nvSpPr>
        <p:spPr>
          <a:xfrm>
            <a:off x="1941979" y="2211601"/>
            <a:ext cx="5623655" cy="3139321"/>
          </a:xfrm>
          <a:prstGeom prst="rect">
            <a:avLst/>
          </a:prstGeom>
          <a:noFill/>
        </p:spPr>
        <p:txBody>
          <a:bodyPr wrap="none" rtlCol="0">
            <a:spAutoFit/>
          </a:bodyPr>
          <a:lstStyle/>
          <a:p>
            <a:pPr defTabSz="457200"/>
            <a:r>
              <a:rPr lang="en-US" dirty="0">
                <a:solidFill>
                  <a:srgbClr val="7030A0"/>
                </a:solidFill>
                <a:latin typeface="Lucida Console" panose="020B0609040504020204" pitchFamily="49" charset="0"/>
              </a:rPr>
              <a:t>__global </a:t>
            </a:r>
            <a:r>
              <a:rPr lang="en-US" dirty="0" err="1">
                <a:solidFill>
                  <a:srgbClr val="3E8853"/>
                </a:solidFill>
                <a:latin typeface="Lucida Console" panose="020B0609040504020204" pitchFamily="49" charset="0"/>
              </a:rPr>
              <a:t>int</a:t>
            </a:r>
            <a:r>
              <a:rPr lang="en-US" dirty="0">
                <a:solidFill>
                  <a:prstClr val="black"/>
                </a:solidFill>
                <a:latin typeface="Lucida Console" panose="020B0609040504020204" pitchFamily="49" charset="0"/>
              </a:rPr>
              <a:t> lock = 0;</a:t>
            </a:r>
          </a:p>
          <a:p>
            <a:pPr defTabSz="457200"/>
            <a:endParaRPr lang="en-US" dirty="0">
              <a:solidFill>
                <a:srgbClr val="7030A0"/>
              </a:solidFill>
              <a:latin typeface="Lucida Console" panose="020B0609040504020204" pitchFamily="49" charset="0"/>
            </a:endParaRPr>
          </a:p>
          <a:p>
            <a:pPr defTabSz="457200"/>
            <a:r>
              <a:rPr lang="en-US" dirty="0">
                <a:solidFill>
                  <a:srgbClr val="3E8853"/>
                </a:solidFill>
                <a:latin typeface="Lucida Console" panose="020B0609040504020204" pitchFamily="49" charset="0"/>
              </a:rPr>
              <a:t>void</a:t>
            </a:r>
            <a:r>
              <a:rPr lang="en-US" dirty="0">
                <a:solidFill>
                  <a:prstClr val="black"/>
                </a:solidFill>
                <a:latin typeface="Lucida Console" panose="020B0609040504020204" pitchFamily="49" charset="0"/>
              </a:rPr>
              <a:t> </a:t>
            </a:r>
            <a:r>
              <a:rPr lang="en-US" dirty="0" err="1">
                <a:solidFill>
                  <a:prstClr val="black"/>
                </a:solidFill>
                <a:latin typeface="Lucida Console" panose="020B0609040504020204" pitchFamily="49" charset="0"/>
              </a:rPr>
              <a:t>mutex_lock</a:t>
            </a:r>
            <a:r>
              <a:rPr lang="en-US" dirty="0">
                <a:solidFill>
                  <a:prstClr val="black"/>
                </a:solidFill>
                <a:latin typeface="Lucida Console" panose="020B0609040504020204" pitchFamily="49" charset="0"/>
              </a:rPr>
              <a:t>(…)</a:t>
            </a:r>
          </a:p>
          <a:p>
            <a:pPr defTabSz="457200"/>
            <a:r>
              <a:rPr lang="en-US" dirty="0">
                <a:solidFill>
                  <a:prstClr val="black"/>
                </a:solidFill>
                <a:latin typeface="Lucida Console" panose="020B0609040504020204" pitchFamily="49" charset="0"/>
              </a:rPr>
              <a:t>{</a:t>
            </a:r>
          </a:p>
          <a:p>
            <a:pPr defTabSz="457200"/>
            <a:r>
              <a:rPr lang="en-US" dirty="0">
                <a:solidFill>
                  <a:prstClr val="black"/>
                </a:solidFill>
                <a:latin typeface="Lucida Console" panose="020B0609040504020204" pitchFamily="49" charset="0"/>
              </a:rPr>
              <a:t>…</a:t>
            </a:r>
          </a:p>
          <a:p>
            <a:pPr defTabSz="457200"/>
            <a:r>
              <a:rPr lang="en-US" dirty="0">
                <a:solidFill>
                  <a:prstClr val="black"/>
                </a:solidFill>
                <a:latin typeface="Lucida Console" panose="020B0609040504020204" pitchFamily="49" charset="0"/>
              </a:rPr>
              <a:t>   </a:t>
            </a:r>
            <a:r>
              <a:rPr lang="en-US" dirty="0">
                <a:solidFill>
                  <a:srgbClr val="C00000"/>
                </a:solidFill>
                <a:latin typeface="Lucida Console" panose="020B0609040504020204" pitchFamily="49" charset="0"/>
              </a:rPr>
              <a:t>// acquire lock</a:t>
            </a:r>
          </a:p>
          <a:p>
            <a:pPr defTabSz="457200"/>
            <a:r>
              <a:rPr lang="en-US" dirty="0">
                <a:solidFill>
                  <a:prstClr val="black"/>
                </a:solidFill>
                <a:latin typeface="Lucida Console" panose="020B0609040504020204" pitchFamily="49" charset="0"/>
              </a:rPr>
              <a:t>   </a:t>
            </a:r>
            <a:r>
              <a:rPr lang="en-US" dirty="0">
                <a:solidFill>
                  <a:srgbClr val="3E8853"/>
                </a:solidFill>
                <a:latin typeface="Lucida Console" panose="020B0609040504020204" pitchFamily="49" charset="0"/>
              </a:rPr>
              <a:t>while</a:t>
            </a:r>
            <a:r>
              <a:rPr lang="en-US" dirty="0">
                <a:solidFill>
                  <a:prstClr val="black"/>
                </a:solidFill>
                <a:latin typeface="Lucida Console" panose="020B0609040504020204" pitchFamily="49" charset="0"/>
              </a:rPr>
              <a:t> (</a:t>
            </a:r>
            <a:r>
              <a:rPr lang="en-US" dirty="0" err="1">
                <a:solidFill>
                  <a:prstClr val="black"/>
                </a:solidFill>
                <a:latin typeface="Lucida Console" panose="020B0609040504020204" pitchFamily="49" charset="0"/>
              </a:rPr>
              <a:t>test&amp;set</a:t>
            </a:r>
            <a:r>
              <a:rPr lang="en-US" dirty="0">
                <a:solidFill>
                  <a:prstClr val="black"/>
                </a:solidFill>
                <a:latin typeface="Lucida Console" panose="020B0609040504020204" pitchFamily="49" charset="0"/>
              </a:rPr>
              <a:t>(lock, 1) == false) {</a:t>
            </a:r>
          </a:p>
          <a:p>
            <a:pPr defTabSz="457200"/>
            <a:r>
              <a:rPr lang="en-US" dirty="0">
                <a:solidFill>
                  <a:prstClr val="black"/>
                </a:solidFill>
                <a:latin typeface="Lucida Console" panose="020B0609040504020204" pitchFamily="49" charset="0"/>
              </a:rPr>
              <a:t>	     </a:t>
            </a:r>
            <a:r>
              <a:rPr lang="en-US" dirty="0">
                <a:solidFill>
                  <a:srgbClr val="C00000"/>
                </a:solidFill>
                <a:latin typeface="Lucida Console" panose="020B0609040504020204" pitchFamily="49" charset="0"/>
              </a:rPr>
              <a:t>// spin</a:t>
            </a:r>
          </a:p>
          <a:p>
            <a:pPr defTabSz="457200"/>
            <a:r>
              <a:rPr lang="en-US" dirty="0">
                <a:solidFill>
                  <a:prstClr val="black"/>
                </a:solidFill>
                <a:latin typeface="Lucida Console" panose="020B0609040504020204" pitchFamily="49" charset="0"/>
              </a:rPr>
              <a:t>   }</a:t>
            </a:r>
          </a:p>
          <a:p>
            <a:pPr defTabSz="457200"/>
            <a:r>
              <a:rPr lang="en-US" dirty="0">
                <a:solidFill>
                  <a:prstClr val="black"/>
                </a:solidFill>
                <a:latin typeface="Lucida Console" panose="020B0609040504020204" pitchFamily="49" charset="0"/>
              </a:rPr>
              <a:t>   </a:t>
            </a:r>
            <a:r>
              <a:rPr lang="en-US" dirty="0">
                <a:solidFill>
                  <a:srgbClr val="3E8853"/>
                </a:solidFill>
                <a:latin typeface="Lucida Console" panose="020B0609040504020204" pitchFamily="49" charset="0"/>
              </a:rPr>
              <a:t>return</a:t>
            </a:r>
            <a:r>
              <a:rPr lang="en-US" dirty="0">
                <a:solidFill>
                  <a:prstClr val="black"/>
                </a:solidFill>
                <a:latin typeface="Lucida Console" panose="020B0609040504020204" pitchFamily="49" charset="0"/>
              </a:rPr>
              <a:t>;</a:t>
            </a:r>
          </a:p>
          <a:p>
            <a:pPr defTabSz="457200"/>
            <a:r>
              <a:rPr lang="en-US" dirty="0">
                <a:solidFill>
                  <a:prstClr val="black"/>
                </a:solidFill>
                <a:latin typeface="Lucida Console" panose="020B0609040504020204" pitchFamily="49" charset="0"/>
              </a:rPr>
              <a:t>}</a:t>
            </a:r>
          </a:p>
        </p:txBody>
      </p:sp>
      <p:sp>
        <p:nvSpPr>
          <p:cNvPr id="7" name="TextBox 6"/>
          <p:cNvSpPr txBox="1"/>
          <p:nvPr/>
        </p:nvSpPr>
        <p:spPr>
          <a:xfrm>
            <a:off x="878134" y="3068296"/>
            <a:ext cx="7652992" cy="523220"/>
          </a:xfrm>
          <a:prstGeom prst="rect">
            <a:avLst/>
          </a:prstGeom>
          <a:solidFill>
            <a:srgbClr val="FF1515"/>
          </a:solidFill>
          <a:ln w="38100">
            <a:solidFill>
              <a:srgbClr val="C00000"/>
            </a:solidFill>
          </a:ln>
          <a:effectLst>
            <a:outerShdw blurRad="50800" dist="38100" dir="2700000" algn="tl" rotWithShape="0">
              <a:prstClr val="black">
                <a:alpha val="40000"/>
              </a:prstClr>
            </a:outerShdw>
          </a:effectLst>
        </p:spPr>
        <p:txBody>
          <a:bodyPr wrap="none" rtlCol="0">
            <a:spAutoFit/>
          </a:bodyPr>
          <a:lstStyle/>
          <a:p>
            <a:pPr defTabSz="457200"/>
            <a:r>
              <a:rPr lang="en-US" sz="2800" b="1" dirty="0">
                <a:solidFill>
                  <a:prstClr val="black"/>
                </a:solidFill>
              </a:rPr>
              <a:t>Deadlock: work-items can’t enter </a:t>
            </a:r>
            <a:r>
              <a:rPr lang="en-US" sz="2800" b="1" dirty="0" err="1">
                <a:solidFill>
                  <a:prstClr val="black"/>
                </a:solidFill>
              </a:rPr>
              <a:t>mutex</a:t>
            </a:r>
            <a:r>
              <a:rPr lang="en-US" sz="2800" b="1" dirty="0">
                <a:solidFill>
                  <a:prstClr val="black"/>
                </a:solidFill>
              </a:rPr>
              <a:t> together!</a:t>
            </a:r>
          </a:p>
        </p:txBody>
      </p:sp>
    </p:spTree>
    <p:extLst>
      <p:ext uri="{BB962C8B-B14F-4D97-AF65-F5344CB8AC3E}">
        <p14:creationId xmlns:p14="http://schemas.microsoft.com/office/powerpoint/2010/main" val="1418836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 Bandwidth</a:t>
            </a:r>
            <a:endParaRPr lang="en-US" dirty="0"/>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11</a:t>
            </a:fld>
            <a:endParaRPr lang="en-US" dirty="0"/>
          </a:p>
        </p:txBody>
      </p:sp>
      <p:sp>
        <p:nvSpPr>
          <p:cNvPr id="27" name="TextBox 26"/>
          <p:cNvSpPr txBox="1"/>
          <p:nvPr/>
        </p:nvSpPr>
        <p:spPr>
          <a:xfrm>
            <a:off x="1891518" y="4610674"/>
            <a:ext cx="5046638" cy="830997"/>
          </a:xfrm>
          <a:prstGeom prst="rect">
            <a:avLst/>
          </a:prstGeom>
          <a:noFill/>
        </p:spPr>
        <p:txBody>
          <a:bodyPr wrap="none" rtlCol="0">
            <a:spAutoFit/>
          </a:bodyPr>
          <a:lstStyle/>
          <a:p>
            <a:pPr defTabSz="457200"/>
            <a:r>
              <a:rPr lang="en-US" sz="4800" b="1" dirty="0">
                <a:solidFill>
                  <a:srgbClr val="3E8853"/>
                </a:solidFill>
                <a:sym typeface="Wingdings" panose="05000000000000000000" pitchFamily="2" charset="2"/>
              </a:rPr>
              <a:t> -- Parallel Access</a:t>
            </a:r>
            <a:endParaRPr lang="en-US" sz="4800" b="1" dirty="0">
              <a:solidFill>
                <a:srgbClr val="3E8853"/>
              </a:solidFill>
            </a:endParaRPr>
          </a:p>
        </p:txBody>
      </p:sp>
      <p:sp>
        <p:nvSpPr>
          <p:cNvPr id="30" name="Rectangle 29"/>
          <p:cNvSpPr/>
          <p:nvPr/>
        </p:nvSpPr>
        <p:spPr>
          <a:xfrm>
            <a:off x="21146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1" name="Rectangle 30"/>
          <p:cNvSpPr/>
          <p:nvPr/>
        </p:nvSpPr>
        <p:spPr>
          <a:xfrm>
            <a:off x="24194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2" name="Rectangle 31"/>
          <p:cNvSpPr/>
          <p:nvPr/>
        </p:nvSpPr>
        <p:spPr>
          <a:xfrm>
            <a:off x="27242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3" name="Rectangle 32"/>
          <p:cNvSpPr/>
          <p:nvPr/>
        </p:nvSpPr>
        <p:spPr>
          <a:xfrm>
            <a:off x="30290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4" name="Rectangle 33"/>
          <p:cNvSpPr/>
          <p:nvPr/>
        </p:nvSpPr>
        <p:spPr>
          <a:xfrm>
            <a:off x="33338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5" name="Rectangle 34"/>
          <p:cNvSpPr/>
          <p:nvPr/>
        </p:nvSpPr>
        <p:spPr>
          <a:xfrm>
            <a:off x="36386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6" name="Rectangle 35"/>
          <p:cNvSpPr/>
          <p:nvPr/>
        </p:nvSpPr>
        <p:spPr>
          <a:xfrm>
            <a:off x="39434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7" name="Rectangle 36"/>
          <p:cNvSpPr/>
          <p:nvPr/>
        </p:nvSpPr>
        <p:spPr>
          <a:xfrm>
            <a:off x="42482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8" name="Rectangle 37"/>
          <p:cNvSpPr/>
          <p:nvPr/>
        </p:nvSpPr>
        <p:spPr>
          <a:xfrm>
            <a:off x="45530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9" name="Rectangle 38"/>
          <p:cNvSpPr/>
          <p:nvPr/>
        </p:nvSpPr>
        <p:spPr>
          <a:xfrm>
            <a:off x="48578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0" name="Rectangle 39"/>
          <p:cNvSpPr/>
          <p:nvPr/>
        </p:nvSpPr>
        <p:spPr>
          <a:xfrm>
            <a:off x="51626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1" name="Rectangle 40"/>
          <p:cNvSpPr/>
          <p:nvPr/>
        </p:nvSpPr>
        <p:spPr>
          <a:xfrm>
            <a:off x="54674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2" name="Rectangle 41"/>
          <p:cNvSpPr/>
          <p:nvPr/>
        </p:nvSpPr>
        <p:spPr>
          <a:xfrm>
            <a:off x="57722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3" name="Rectangle 42"/>
          <p:cNvSpPr/>
          <p:nvPr/>
        </p:nvSpPr>
        <p:spPr>
          <a:xfrm>
            <a:off x="60770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4" name="Rectangle 43"/>
          <p:cNvSpPr/>
          <p:nvPr/>
        </p:nvSpPr>
        <p:spPr>
          <a:xfrm>
            <a:off x="63818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5" name="Rectangle 44"/>
          <p:cNvSpPr/>
          <p:nvPr/>
        </p:nvSpPr>
        <p:spPr>
          <a:xfrm>
            <a:off x="66866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6" name="Rectangle 45"/>
          <p:cNvSpPr/>
          <p:nvPr/>
        </p:nvSpPr>
        <p:spPr>
          <a:xfrm>
            <a:off x="2114656" y="3318159"/>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7" name="Rectangle 46"/>
          <p:cNvSpPr/>
          <p:nvPr/>
        </p:nvSpPr>
        <p:spPr>
          <a:xfrm>
            <a:off x="2431718" y="3318159"/>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8" name="Rectangle 47"/>
          <p:cNvSpPr/>
          <p:nvPr/>
        </p:nvSpPr>
        <p:spPr>
          <a:xfrm>
            <a:off x="2736518" y="3318158"/>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9" name="Rectangle 48"/>
          <p:cNvSpPr/>
          <p:nvPr/>
        </p:nvSpPr>
        <p:spPr>
          <a:xfrm>
            <a:off x="3041318" y="3318157"/>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0" name="Rectangle 49"/>
          <p:cNvSpPr/>
          <p:nvPr/>
        </p:nvSpPr>
        <p:spPr>
          <a:xfrm>
            <a:off x="3346118" y="3318157"/>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1" name="Rectangle 50"/>
          <p:cNvSpPr/>
          <p:nvPr/>
        </p:nvSpPr>
        <p:spPr>
          <a:xfrm>
            <a:off x="3650918" y="3318157"/>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2" name="Rectangle 51"/>
          <p:cNvSpPr/>
          <p:nvPr/>
        </p:nvSpPr>
        <p:spPr>
          <a:xfrm>
            <a:off x="3955718" y="3318157"/>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3" name="Rectangle 52"/>
          <p:cNvSpPr/>
          <p:nvPr/>
        </p:nvSpPr>
        <p:spPr>
          <a:xfrm>
            <a:off x="4260518" y="3318157"/>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4" name="Rectangle 53"/>
          <p:cNvSpPr/>
          <p:nvPr/>
        </p:nvSpPr>
        <p:spPr>
          <a:xfrm>
            <a:off x="4565318" y="3318157"/>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5" name="Rectangle 54"/>
          <p:cNvSpPr/>
          <p:nvPr/>
        </p:nvSpPr>
        <p:spPr>
          <a:xfrm>
            <a:off x="4855792" y="3318157"/>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6" name="Rectangle 55"/>
          <p:cNvSpPr/>
          <p:nvPr/>
        </p:nvSpPr>
        <p:spPr>
          <a:xfrm>
            <a:off x="5160592" y="3318157"/>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7" name="Rectangle 56"/>
          <p:cNvSpPr/>
          <p:nvPr/>
        </p:nvSpPr>
        <p:spPr>
          <a:xfrm>
            <a:off x="5465392" y="3318157"/>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8" name="Rectangle 57"/>
          <p:cNvSpPr/>
          <p:nvPr/>
        </p:nvSpPr>
        <p:spPr>
          <a:xfrm>
            <a:off x="5770519" y="3318157"/>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9" name="Rectangle 58"/>
          <p:cNvSpPr/>
          <p:nvPr/>
        </p:nvSpPr>
        <p:spPr>
          <a:xfrm>
            <a:off x="6083286" y="3318157"/>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0" name="Rectangle 59"/>
          <p:cNvSpPr/>
          <p:nvPr/>
        </p:nvSpPr>
        <p:spPr>
          <a:xfrm>
            <a:off x="6388086" y="3318157"/>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1" name="Rectangle 60"/>
          <p:cNvSpPr/>
          <p:nvPr/>
        </p:nvSpPr>
        <p:spPr>
          <a:xfrm>
            <a:off x="6692886" y="3318157"/>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 name="TextBox 27"/>
          <p:cNvSpPr txBox="1"/>
          <p:nvPr/>
        </p:nvSpPr>
        <p:spPr>
          <a:xfrm>
            <a:off x="397164" y="3209693"/>
            <a:ext cx="1367682" cy="369332"/>
          </a:xfrm>
          <a:prstGeom prst="rect">
            <a:avLst/>
          </a:prstGeom>
          <a:noFill/>
        </p:spPr>
        <p:txBody>
          <a:bodyPr wrap="none" rtlCol="0">
            <a:spAutoFit/>
          </a:bodyPr>
          <a:lstStyle/>
          <a:p>
            <a:pPr defTabSz="457200"/>
            <a:r>
              <a:rPr lang="en-US" dirty="0">
                <a:solidFill>
                  <a:prstClr val="black"/>
                </a:solidFill>
              </a:rPr>
              <a:t>Cache block:</a:t>
            </a:r>
          </a:p>
        </p:txBody>
      </p:sp>
      <p:sp>
        <p:nvSpPr>
          <p:cNvPr id="63" name="TextBox 62"/>
          <p:cNvSpPr txBox="1"/>
          <p:nvPr/>
        </p:nvSpPr>
        <p:spPr>
          <a:xfrm>
            <a:off x="549564" y="4165656"/>
            <a:ext cx="700833" cy="369332"/>
          </a:xfrm>
          <a:prstGeom prst="rect">
            <a:avLst/>
          </a:prstGeom>
          <a:noFill/>
        </p:spPr>
        <p:txBody>
          <a:bodyPr wrap="none" rtlCol="0">
            <a:spAutoFit/>
          </a:bodyPr>
          <a:lstStyle/>
          <a:p>
            <a:pPr defTabSz="457200"/>
            <a:r>
              <a:rPr lang="en-US" dirty="0">
                <a:solidFill>
                  <a:prstClr val="black"/>
                </a:solidFill>
              </a:rPr>
              <a:t>Word</a:t>
            </a:r>
          </a:p>
        </p:txBody>
      </p:sp>
      <p:sp>
        <p:nvSpPr>
          <p:cNvPr id="1024" name="Freeform 1023"/>
          <p:cNvSpPr/>
          <p:nvPr/>
        </p:nvSpPr>
        <p:spPr>
          <a:xfrm>
            <a:off x="1237672" y="3470559"/>
            <a:ext cx="1943783" cy="889005"/>
          </a:xfrm>
          <a:custGeom>
            <a:avLst/>
            <a:gdLst>
              <a:gd name="connsiteX0" fmla="*/ 0 w 1939636"/>
              <a:gd name="connsiteY0" fmla="*/ 895928 h 895928"/>
              <a:gd name="connsiteX1" fmla="*/ 1939636 w 1939636"/>
              <a:gd name="connsiteY1" fmla="*/ 0 h 895928"/>
            </a:gdLst>
            <a:ahLst/>
            <a:cxnLst>
              <a:cxn ang="0">
                <a:pos x="connsiteX0" y="connsiteY0"/>
              </a:cxn>
              <a:cxn ang="0">
                <a:pos x="connsiteX1" y="connsiteY1"/>
              </a:cxn>
            </a:cxnLst>
            <a:rect l="l" t="t" r="r" b="b"/>
            <a:pathLst>
              <a:path w="1939636" h="895928">
                <a:moveTo>
                  <a:pt x="0" y="895928"/>
                </a:moveTo>
                <a:cubicBezTo>
                  <a:pt x="922097" y="620376"/>
                  <a:pt x="1844194" y="344824"/>
                  <a:pt x="1939636" y="0"/>
                </a:cubicBezTo>
              </a:path>
            </a:pathLst>
          </a:custGeom>
          <a:noFill/>
          <a:ln w="60325">
            <a:solidFill>
              <a:schemeClr val="accent5"/>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67" name="Straight Arrow Connector 66"/>
          <p:cNvCxnSpPr>
            <a:stCxn id="30" idx="2"/>
            <a:endCxn id="46" idx="0"/>
          </p:cNvCxnSpPr>
          <p:nvPr/>
        </p:nvCxnSpPr>
        <p:spPr>
          <a:xfrm>
            <a:off x="2267056" y="2212109"/>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a:off x="2571856" y="2212107"/>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1" name="Straight Arrow Connector 70"/>
          <p:cNvCxnSpPr/>
          <p:nvPr/>
        </p:nvCxnSpPr>
        <p:spPr>
          <a:xfrm>
            <a:off x="2876656" y="2212109"/>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2" name="Straight Arrow Connector 71"/>
          <p:cNvCxnSpPr/>
          <p:nvPr/>
        </p:nvCxnSpPr>
        <p:spPr>
          <a:xfrm>
            <a:off x="3193718" y="2212109"/>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a:off x="3467312" y="2212109"/>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4" name="Straight Arrow Connector 73"/>
          <p:cNvCxnSpPr/>
          <p:nvPr/>
        </p:nvCxnSpPr>
        <p:spPr>
          <a:xfrm>
            <a:off x="3772112" y="2212107"/>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5" name="Straight Arrow Connector 74"/>
          <p:cNvCxnSpPr/>
          <p:nvPr/>
        </p:nvCxnSpPr>
        <p:spPr>
          <a:xfrm>
            <a:off x="4076912" y="2212109"/>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6" name="Straight Arrow Connector 75"/>
          <p:cNvCxnSpPr/>
          <p:nvPr/>
        </p:nvCxnSpPr>
        <p:spPr>
          <a:xfrm>
            <a:off x="4393974" y="2212109"/>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7" name="Straight Arrow Connector 76"/>
          <p:cNvCxnSpPr/>
          <p:nvPr/>
        </p:nvCxnSpPr>
        <p:spPr>
          <a:xfrm>
            <a:off x="4717718" y="2212107"/>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8" name="Straight Arrow Connector 77"/>
          <p:cNvCxnSpPr/>
          <p:nvPr/>
        </p:nvCxnSpPr>
        <p:spPr>
          <a:xfrm>
            <a:off x="5022518" y="2212105"/>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9" name="Straight Arrow Connector 78"/>
          <p:cNvCxnSpPr/>
          <p:nvPr/>
        </p:nvCxnSpPr>
        <p:spPr>
          <a:xfrm>
            <a:off x="5327318" y="2212107"/>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0" name="Straight Arrow Connector 79"/>
          <p:cNvCxnSpPr/>
          <p:nvPr/>
        </p:nvCxnSpPr>
        <p:spPr>
          <a:xfrm>
            <a:off x="5644380" y="2212107"/>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1" name="Straight Arrow Connector 80"/>
          <p:cNvCxnSpPr/>
          <p:nvPr/>
        </p:nvCxnSpPr>
        <p:spPr>
          <a:xfrm>
            <a:off x="5924656" y="2212105"/>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2" name="Straight Arrow Connector 81"/>
          <p:cNvCxnSpPr/>
          <p:nvPr/>
        </p:nvCxnSpPr>
        <p:spPr>
          <a:xfrm>
            <a:off x="6229456" y="2212103"/>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3" name="Straight Arrow Connector 82"/>
          <p:cNvCxnSpPr/>
          <p:nvPr/>
        </p:nvCxnSpPr>
        <p:spPr>
          <a:xfrm>
            <a:off x="6534256" y="2212105"/>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4" name="Straight Arrow Connector 83"/>
          <p:cNvCxnSpPr/>
          <p:nvPr/>
        </p:nvCxnSpPr>
        <p:spPr>
          <a:xfrm>
            <a:off x="6851318" y="2212105"/>
            <a:ext cx="0" cy="11060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31387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 Bandwidth</a:t>
            </a:r>
            <a:endParaRPr lang="en-US" dirty="0"/>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12</a:t>
            </a:fld>
            <a:endParaRPr lang="en-US" dirty="0"/>
          </a:p>
        </p:txBody>
      </p:sp>
      <p:sp>
        <p:nvSpPr>
          <p:cNvPr id="30" name="Rectangle 29"/>
          <p:cNvSpPr/>
          <p:nvPr/>
        </p:nvSpPr>
        <p:spPr>
          <a:xfrm>
            <a:off x="21146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1" name="Rectangle 30"/>
          <p:cNvSpPr/>
          <p:nvPr/>
        </p:nvSpPr>
        <p:spPr>
          <a:xfrm>
            <a:off x="24194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2" name="Rectangle 31"/>
          <p:cNvSpPr/>
          <p:nvPr/>
        </p:nvSpPr>
        <p:spPr>
          <a:xfrm>
            <a:off x="27242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3" name="Rectangle 32"/>
          <p:cNvSpPr/>
          <p:nvPr/>
        </p:nvSpPr>
        <p:spPr>
          <a:xfrm>
            <a:off x="30290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4" name="Rectangle 33"/>
          <p:cNvSpPr/>
          <p:nvPr/>
        </p:nvSpPr>
        <p:spPr>
          <a:xfrm>
            <a:off x="33338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5" name="Rectangle 34"/>
          <p:cNvSpPr/>
          <p:nvPr/>
        </p:nvSpPr>
        <p:spPr>
          <a:xfrm>
            <a:off x="36386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6" name="Rectangle 35"/>
          <p:cNvSpPr/>
          <p:nvPr/>
        </p:nvSpPr>
        <p:spPr>
          <a:xfrm>
            <a:off x="39434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7" name="Rectangle 36"/>
          <p:cNvSpPr/>
          <p:nvPr/>
        </p:nvSpPr>
        <p:spPr>
          <a:xfrm>
            <a:off x="42482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8" name="Rectangle 37"/>
          <p:cNvSpPr/>
          <p:nvPr/>
        </p:nvSpPr>
        <p:spPr>
          <a:xfrm>
            <a:off x="45530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9" name="Rectangle 38"/>
          <p:cNvSpPr/>
          <p:nvPr/>
        </p:nvSpPr>
        <p:spPr>
          <a:xfrm>
            <a:off x="48578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0" name="Rectangle 39"/>
          <p:cNvSpPr/>
          <p:nvPr/>
        </p:nvSpPr>
        <p:spPr>
          <a:xfrm>
            <a:off x="51626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1" name="Rectangle 40"/>
          <p:cNvSpPr/>
          <p:nvPr/>
        </p:nvSpPr>
        <p:spPr>
          <a:xfrm>
            <a:off x="54674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2" name="Rectangle 41"/>
          <p:cNvSpPr/>
          <p:nvPr/>
        </p:nvSpPr>
        <p:spPr>
          <a:xfrm>
            <a:off x="57722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3" name="Rectangle 42"/>
          <p:cNvSpPr/>
          <p:nvPr/>
        </p:nvSpPr>
        <p:spPr>
          <a:xfrm>
            <a:off x="60770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4" name="Rectangle 43"/>
          <p:cNvSpPr/>
          <p:nvPr/>
        </p:nvSpPr>
        <p:spPr>
          <a:xfrm>
            <a:off x="63818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5" name="Rectangle 44"/>
          <p:cNvSpPr/>
          <p:nvPr/>
        </p:nvSpPr>
        <p:spPr>
          <a:xfrm>
            <a:off x="66866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53" name="Rectangle 52"/>
          <p:cNvSpPr/>
          <p:nvPr/>
        </p:nvSpPr>
        <p:spPr>
          <a:xfrm>
            <a:off x="5296112" y="3546759"/>
            <a:ext cx="903571"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3" name="TextBox 62"/>
          <p:cNvSpPr txBox="1"/>
          <p:nvPr/>
        </p:nvSpPr>
        <p:spPr>
          <a:xfrm>
            <a:off x="549564" y="4165656"/>
            <a:ext cx="1392817" cy="369332"/>
          </a:xfrm>
          <a:prstGeom prst="rect">
            <a:avLst/>
          </a:prstGeom>
          <a:noFill/>
        </p:spPr>
        <p:txBody>
          <a:bodyPr wrap="none" rtlCol="0">
            <a:spAutoFit/>
          </a:bodyPr>
          <a:lstStyle/>
          <a:p>
            <a:pPr defTabSz="457200"/>
            <a:r>
              <a:rPr lang="en-US" dirty="0">
                <a:solidFill>
                  <a:prstClr val="black"/>
                </a:solidFill>
              </a:rPr>
              <a:t>Cache blocks</a:t>
            </a:r>
          </a:p>
        </p:txBody>
      </p:sp>
      <p:cxnSp>
        <p:nvCxnSpPr>
          <p:cNvPr id="67" name="Straight Arrow Connector 66"/>
          <p:cNvCxnSpPr>
            <a:stCxn id="30" idx="2"/>
            <a:endCxn id="68" idx="0"/>
          </p:cNvCxnSpPr>
          <p:nvPr/>
        </p:nvCxnSpPr>
        <p:spPr>
          <a:xfrm flipH="1">
            <a:off x="1250397" y="2212109"/>
            <a:ext cx="1016659" cy="13346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0" name="Straight Arrow Connector 69"/>
          <p:cNvCxnSpPr>
            <a:endCxn id="66" idx="0"/>
          </p:cNvCxnSpPr>
          <p:nvPr/>
        </p:nvCxnSpPr>
        <p:spPr>
          <a:xfrm flipH="1">
            <a:off x="2548294" y="2212107"/>
            <a:ext cx="23562" cy="13346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1" name="Straight Arrow Connector 70"/>
          <p:cNvCxnSpPr>
            <a:endCxn id="68" idx="0"/>
          </p:cNvCxnSpPr>
          <p:nvPr/>
        </p:nvCxnSpPr>
        <p:spPr>
          <a:xfrm flipH="1">
            <a:off x="1250397" y="2212109"/>
            <a:ext cx="1626259" cy="13346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2" name="Straight Arrow Connector 71"/>
          <p:cNvCxnSpPr>
            <a:endCxn id="65" idx="0"/>
          </p:cNvCxnSpPr>
          <p:nvPr/>
        </p:nvCxnSpPr>
        <p:spPr>
          <a:xfrm>
            <a:off x="3193718" y="2212109"/>
            <a:ext cx="938612" cy="13346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3" name="Straight Arrow Connector 72"/>
          <p:cNvCxnSpPr>
            <a:endCxn id="66" idx="0"/>
          </p:cNvCxnSpPr>
          <p:nvPr/>
        </p:nvCxnSpPr>
        <p:spPr>
          <a:xfrm flipH="1">
            <a:off x="2548294" y="2212109"/>
            <a:ext cx="919018" cy="13346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4" name="Straight Arrow Connector 73"/>
          <p:cNvCxnSpPr>
            <a:endCxn id="64" idx="0"/>
          </p:cNvCxnSpPr>
          <p:nvPr/>
        </p:nvCxnSpPr>
        <p:spPr>
          <a:xfrm>
            <a:off x="3772112" y="2212107"/>
            <a:ext cx="3366330" cy="13346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5" name="Straight Arrow Connector 74"/>
          <p:cNvCxnSpPr>
            <a:endCxn id="65" idx="0"/>
          </p:cNvCxnSpPr>
          <p:nvPr/>
        </p:nvCxnSpPr>
        <p:spPr>
          <a:xfrm>
            <a:off x="4076912" y="2212109"/>
            <a:ext cx="55418" cy="13346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6" name="Straight Arrow Connector 75"/>
          <p:cNvCxnSpPr>
            <a:endCxn id="65" idx="0"/>
          </p:cNvCxnSpPr>
          <p:nvPr/>
        </p:nvCxnSpPr>
        <p:spPr>
          <a:xfrm flipH="1">
            <a:off x="4132330" y="2212109"/>
            <a:ext cx="261644" cy="13346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7" name="Straight Arrow Connector 76"/>
          <p:cNvCxnSpPr>
            <a:endCxn id="68" idx="0"/>
          </p:cNvCxnSpPr>
          <p:nvPr/>
        </p:nvCxnSpPr>
        <p:spPr>
          <a:xfrm flipH="1">
            <a:off x="1250397" y="2212107"/>
            <a:ext cx="3467321" cy="13346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8" name="Straight Arrow Connector 77"/>
          <p:cNvCxnSpPr>
            <a:endCxn id="65" idx="0"/>
          </p:cNvCxnSpPr>
          <p:nvPr/>
        </p:nvCxnSpPr>
        <p:spPr>
          <a:xfrm flipH="1">
            <a:off x="4132330" y="2212105"/>
            <a:ext cx="890188" cy="13346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9" name="Straight Arrow Connector 78"/>
          <p:cNvCxnSpPr>
            <a:endCxn id="53" idx="0"/>
          </p:cNvCxnSpPr>
          <p:nvPr/>
        </p:nvCxnSpPr>
        <p:spPr>
          <a:xfrm>
            <a:off x="5327318" y="2212107"/>
            <a:ext cx="420580" cy="13346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0" name="Straight Arrow Connector 79"/>
          <p:cNvCxnSpPr>
            <a:endCxn id="64" idx="0"/>
          </p:cNvCxnSpPr>
          <p:nvPr/>
        </p:nvCxnSpPr>
        <p:spPr>
          <a:xfrm>
            <a:off x="5644380" y="2212107"/>
            <a:ext cx="1494062" cy="13346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1" name="Straight Arrow Connector 80"/>
          <p:cNvCxnSpPr>
            <a:endCxn id="66" idx="0"/>
          </p:cNvCxnSpPr>
          <p:nvPr/>
        </p:nvCxnSpPr>
        <p:spPr>
          <a:xfrm flipH="1">
            <a:off x="2548294" y="2212105"/>
            <a:ext cx="3376362" cy="13346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2" name="Straight Arrow Connector 81"/>
          <p:cNvCxnSpPr>
            <a:endCxn id="53" idx="0"/>
          </p:cNvCxnSpPr>
          <p:nvPr/>
        </p:nvCxnSpPr>
        <p:spPr>
          <a:xfrm flipH="1">
            <a:off x="5747898" y="2212103"/>
            <a:ext cx="481558" cy="13346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3" name="Straight Arrow Connector 82"/>
          <p:cNvCxnSpPr>
            <a:endCxn id="53" idx="0"/>
          </p:cNvCxnSpPr>
          <p:nvPr/>
        </p:nvCxnSpPr>
        <p:spPr>
          <a:xfrm flipH="1">
            <a:off x="5747898" y="2212105"/>
            <a:ext cx="786358" cy="13346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4" name="Straight Arrow Connector 83"/>
          <p:cNvCxnSpPr>
            <a:endCxn id="64" idx="0"/>
          </p:cNvCxnSpPr>
          <p:nvPr/>
        </p:nvCxnSpPr>
        <p:spPr>
          <a:xfrm>
            <a:off x="6851318" y="2212105"/>
            <a:ext cx="287124" cy="13346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2" name="TextBox 61"/>
          <p:cNvSpPr txBox="1"/>
          <p:nvPr/>
        </p:nvSpPr>
        <p:spPr>
          <a:xfrm>
            <a:off x="1119407" y="4528765"/>
            <a:ext cx="6287490" cy="830997"/>
          </a:xfrm>
          <a:prstGeom prst="rect">
            <a:avLst/>
          </a:prstGeom>
          <a:noFill/>
        </p:spPr>
        <p:txBody>
          <a:bodyPr wrap="none" rtlCol="0">
            <a:spAutoFit/>
          </a:bodyPr>
          <a:lstStyle/>
          <a:p>
            <a:pPr defTabSz="457200"/>
            <a:r>
              <a:rPr lang="en-US" sz="4800" b="1" dirty="0">
                <a:solidFill>
                  <a:srgbClr val="C00000"/>
                </a:solidFill>
                <a:sym typeface="Wingdings" panose="05000000000000000000" pitchFamily="2" charset="2"/>
              </a:rPr>
              <a:t> -- </a:t>
            </a:r>
            <a:r>
              <a:rPr lang="en-US" sz="4800" b="1" dirty="0" err="1">
                <a:solidFill>
                  <a:srgbClr val="C00000"/>
                </a:solidFill>
                <a:sym typeface="Wingdings" panose="05000000000000000000" pitchFamily="2" charset="2"/>
              </a:rPr>
              <a:t>Uncoalesced</a:t>
            </a:r>
            <a:r>
              <a:rPr lang="en-US" sz="4800" b="1" dirty="0">
                <a:solidFill>
                  <a:srgbClr val="C00000"/>
                </a:solidFill>
                <a:sym typeface="Wingdings" panose="05000000000000000000" pitchFamily="2" charset="2"/>
              </a:rPr>
              <a:t> Access</a:t>
            </a:r>
            <a:endParaRPr lang="en-US" sz="4800" b="1" dirty="0">
              <a:solidFill>
                <a:srgbClr val="C00000"/>
              </a:solidFill>
            </a:endParaRPr>
          </a:p>
        </p:txBody>
      </p:sp>
      <p:sp>
        <p:nvSpPr>
          <p:cNvPr id="64" name="Rectangle 63"/>
          <p:cNvSpPr/>
          <p:nvPr/>
        </p:nvSpPr>
        <p:spPr>
          <a:xfrm>
            <a:off x="6686656" y="3546759"/>
            <a:ext cx="903571"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5" name="Rectangle 64"/>
          <p:cNvSpPr/>
          <p:nvPr/>
        </p:nvSpPr>
        <p:spPr>
          <a:xfrm>
            <a:off x="3680544" y="3546759"/>
            <a:ext cx="903571"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6" name="Rectangle 65"/>
          <p:cNvSpPr/>
          <p:nvPr/>
        </p:nvSpPr>
        <p:spPr>
          <a:xfrm>
            <a:off x="2096508" y="3546759"/>
            <a:ext cx="903571"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8" name="Rectangle 67"/>
          <p:cNvSpPr/>
          <p:nvPr/>
        </p:nvSpPr>
        <p:spPr>
          <a:xfrm>
            <a:off x="798611" y="3546759"/>
            <a:ext cx="903571"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9" name="Freeform 68"/>
          <p:cNvSpPr/>
          <p:nvPr/>
        </p:nvSpPr>
        <p:spPr>
          <a:xfrm>
            <a:off x="1909582" y="3699159"/>
            <a:ext cx="1943783" cy="631539"/>
          </a:xfrm>
          <a:custGeom>
            <a:avLst/>
            <a:gdLst>
              <a:gd name="connsiteX0" fmla="*/ 0 w 1939636"/>
              <a:gd name="connsiteY0" fmla="*/ 895928 h 895928"/>
              <a:gd name="connsiteX1" fmla="*/ 1939636 w 1939636"/>
              <a:gd name="connsiteY1" fmla="*/ 0 h 895928"/>
            </a:gdLst>
            <a:ahLst/>
            <a:cxnLst>
              <a:cxn ang="0">
                <a:pos x="connsiteX0" y="connsiteY0"/>
              </a:cxn>
              <a:cxn ang="0">
                <a:pos x="connsiteX1" y="connsiteY1"/>
              </a:cxn>
            </a:cxnLst>
            <a:rect l="l" t="t" r="r" b="b"/>
            <a:pathLst>
              <a:path w="1939636" h="895928">
                <a:moveTo>
                  <a:pt x="0" y="895928"/>
                </a:moveTo>
                <a:cubicBezTo>
                  <a:pt x="922097" y="620376"/>
                  <a:pt x="1844194" y="344824"/>
                  <a:pt x="1939636" y="0"/>
                </a:cubicBezTo>
              </a:path>
            </a:pathLst>
          </a:custGeom>
          <a:noFill/>
          <a:ln w="60325">
            <a:solidFill>
              <a:schemeClr val="accent5"/>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5" name="Freeform 84"/>
          <p:cNvSpPr/>
          <p:nvPr/>
        </p:nvSpPr>
        <p:spPr>
          <a:xfrm>
            <a:off x="1900346" y="3699159"/>
            <a:ext cx="4024310" cy="631539"/>
          </a:xfrm>
          <a:custGeom>
            <a:avLst/>
            <a:gdLst>
              <a:gd name="connsiteX0" fmla="*/ 0 w 1939636"/>
              <a:gd name="connsiteY0" fmla="*/ 895928 h 895928"/>
              <a:gd name="connsiteX1" fmla="*/ 1939636 w 1939636"/>
              <a:gd name="connsiteY1" fmla="*/ 0 h 895928"/>
            </a:gdLst>
            <a:ahLst/>
            <a:cxnLst>
              <a:cxn ang="0">
                <a:pos x="connsiteX0" y="connsiteY0"/>
              </a:cxn>
              <a:cxn ang="0">
                <a:pos x="connsiteX1" y="connsiteY1"/>
              </a:cxn>
            </a:cxnLst>
            <a:rect l="l" t="t" r="r" b="b"/>
            <a:pathLst>
              <a:path w="1939636" h="895928">
                <a:moveTo>
                  <a:pt x="0" y="895928"/>
                </a:moveTo>
                <a:cubicBezTo>
                  <a:pt x="922097" y="620376"/>
                  <a:pt x="1844194" y="344824"/>
                  <a:pt x="1939636" y="0"/>
                </a:cubicBezTo>
              </a:path>
            </a:pathLst>
          </a:custGeom>
          <a:noFill/>
          <a:ln w="60325">
            <a:solidFill>
              <a:schemeClr val="accent5"/>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419851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 Bandwidth</a:t>
            </a:r>
            <a:endParaRPr lang="en-US" dirty="0"/>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13</a:t>
            </a:fld>
            <a:endParaRPr lang="en-US" dirty="0"/>
          </a:p>
        </p:txBody>
      </p:sp>
      <p:sp>
        <p:nvSpPr>
          <p:cNvPr id="30" name="Rectangle 29"/>
          <p:cNvSpPr/>
          <p:nvPr/>
        </p:nvSpPr>
        <p:spPr>
          <a:xfrm>
            <a:off x="21146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1" name="Rectangle 30"/>
          <p:cNvSpPr/>
          <p:nvPr/>
        </p:nvSpPr>
        <p:spPr>
          <a:xfrm>
            <a:off x="24194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2" name="Rectangle 31"/>
          <p:cNvSpPr/>
          <p:nvPr/>
        </p:nvSpPr>
        <p:spPr>
          <a:xfrm>
            <a:off x="27242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3" name="Rectangle 32"/>
          <p:cNvSpPr/>
          <p:nvPr/>
        </p:nvSpPr>
        <p:spPr>
          <a:xfrm>
            <a:off x="30290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4" name="Rectangle 33"/>
          <p:cNvSpPr/>
          <p:nvPr/>
        </p:nvSpPr>
        <p:spPr>
          <a:xfrm>
            <a:off x="33338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5" name="Rectangle 34"/>
          <p:cNvSpPr/>
          <p:nvPr/>
        </p:nvSpPr>
        <p:spPr>
          <a:xfrm>
            <a:off x="36386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6" name="Rectangle 35"/>
          <p:cNvSpPr/>
          <p:nvPr/>
        </p:nvSpPr>
        <p:spPr>
          <a:xfrm>
            <a:off x="39434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7" name="Rectangle 36"/>
          <p:cNvSpPr/>
          <p:nvPr/>
        </p:nvSpPr>
        <p:spPr>
          <a:xfrm>
            <a:off x="42482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8" name="Rectangle 37"/>
          <p:cNvSpPr/>
          <p:nvPr/>
        </p:nvSpPr>
        <p:spPr>
          <a:xfrm>
            <a:off x="45530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39" name="Rectangle 38"/>
          <p:cNvSpPr/>
          <p:nvPr/>
        </p:nvSpPr>
        <p:spPr>
          <a:xfrm>
            <a:off x="48578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0" name="Rectangle 39"/>
          <p:cNvSpPr/>
          <p:nvPr/>
        </p:nvSpPr>
        <p:spPr>
          <a:xfrm>
            <a:off x="51626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1" name="Rectangle 40"/>
          <p:cNvSpPr/>
          <p:nvPr/>
        </p:nvSpPr>
        <p:spPr>
          <a:xfrm>
            <a:off x="54674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2" name="Rectangle 41"/>
          <p:cNvSpPr/>
          <p:nvPr/>
        </p:nvSpPr>
        <p:spPr>
          <a:xfrm>
            <a:off x="57722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3" name="Rectangle 42"/>
          <p:cNvSpPr/>
          <p:nvPr/>
        </p:nvSpPr>
        <p:spPr>
          <a:xfrm>
            <a:off x="60770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4" name="Rectangle 43"/>
          <p:cNvSpPr/>
          <p:nvPr/>
        </p:nvSpPr>
        <p:spPr>
          <a:xfrm>
            <a:off x="63818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45" name="Rectangle 44"/>
          <p:cNvSpPr/>
          <p:nvPr/>
        </p:nvSpPr>
        <p:spPr>
          <a:xfrm>
            <a:off x="6686656" y="1145309"/>
            <a:ext cx="304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defTabSz="457200"/>
            <a:r>
              <a:rPr lang="en-US" dirty="0">
                <a:solidFill>
                  <a:prstClr val="white"/>
                </a:solidFill>
              </a:rPr>
              <a:t>Lane</a:t>
            </a:r>
          </a:p>
        </p:txBody>
      </p:sp>
      <p:sp>
        <p:nvSpPr>
          <p:cNvPr id="53" name="Rectangle 52"/>
          <p:cNvSpPr/>
          <p:nvPr/>
        </p:nvSpPr>
        <p:spPr>
          <a:xfrm>
            <a:off x="5296112" y="3546759"/>
            <a:ext cx="903571"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3" name="TextBox 62"/>
          <p:cNvSpPr txBox="1"/>
          <p:nvPr/>
        </p:nvSpPr>
        <p:spPr>
          <a:xfrm>
            <a:off x="549564" y="4165656"/>
            <a:ext cx="1392817" cy="369332"/>
          </a:xfrm>
          <a:prstGeom prst="rect">
            <a:avLst/>
          </a:prstGeom>
          <a:noFill/>
        </p:spPr>
        <p:txBody>
          <a:bodyPr wrap="none" rtlCol="0">
            <a:spAutoFit/>
          </a:bodyPr>
          <a:lstStyle/>
          <a:p>
            <a:pPr defTabSz="457200"/>
            <a:r>
              <a:rPr lang="en-US" dirty="0">
                <a:solidFill>
                  <a:prstClr val="black"/>
                </a:solidFill>
              </a:rPr>
              <a:t>Cache blocks</a:t>
            </a:r>
          </a:p>
        </p:txBody>
      </p:sp>
      <p:cxnSp>
        <p:nvCxnSpPr>
          <p:cNvPr id="67" name="Straight Arrow Connector 66"/>
          <p:cNvCxnSpPr>
            <a:stCxn id="30" idx="2"/>
            <a:endCxn id="68" idx="0"/>
          </p:cNvCxnSpPr>
          <p:nvPr/>
        </p:nvCxnSpPr>
        <p:spPr>
          <a:xfrm flipH="1">
            <a:off x="1250397" y="2212109"/>
            <a:ext cx="1016659" cy="13346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0" name="Straight Arrow Connector 69"/>
          <p:cNvCxnSpPr>
            <a:endCxn id="66" idx="0"/>
          </p:cNvCxnSpPr>
          <p:nvPr/>
        </p:nvCxnSpPr>
        <p:spPr>
          <a:xfrm flipH="1">
            <a:off x="2548294" y="2212107"/>
            <a:ext cx="23562" cy="13346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1" name="Straight Arrow Connector 70"/>
          <p:cNvCxnSpPr>
            <a:endCxn id="68" idx="0"/>
          </p:cNvCxnSpPr>
          <p:nvPr/>
        </p:nvCxnSpPr>
        <p:spPr>
          <a:xfrm flipH="1">
            <a:off x="1250397" y="2212109"/>
            <a:ext cx="1626259" cy="13346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2" name="Straight Arrow Connector 71"/>
          <p:cNvCxnSpPr>
            <a:endCxn id="65" idx="0"/>
          </p:cNvCxnSpPr>
          <p:nvPr/>
        </p:nvCxnSpPr>
        <p:spPr>
          <a:xfrm>
            <a:off x="3193718" y="2212109"/>
            <a:ext cx="938612" cy="13346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3" name="Straight Arrow Connector 72"/>
          <p:cNvCxnSpPr>
            <a:endCxn id="66" idx="0"/>
          </p:cNvCxnSpPr>
          <p:nvPr/>
        </p:nvCxnSpPr>
        <p:spPr>
          <a:xfrm flipH="1">
            <a:off x="2548294" y="2212109"/>
            <a:ext cx="919018" cy="13346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4" name="Straight Arrow Connector 73"/>
          <p:cNvCxnSpPr>
            <a:endCxn id="64" idx="0"/>
          </p:cNvCxnSpPr>
          <p:nvPr/>
        </p:nvCxnSpPr>
        <p:spPr>
          <a:xfrm>
            <a:off x="3772112" y="2212107"/>
            <a:ext cx="3366330" cy="13346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5" name="Straight Arrow Connector 74"/>
          <p:cNvCxnSpPr>
            <a:endCxn id="65" idx="0"/>
          </p:cNvCxnSpPr>
          <p:nvPr/>
        </p:nvCxnSpPr>
        <p:spPr>
          <a:xfrm>
            <a:off x="4076912" y="2212109"/>
            <a:ext cx="55418" cy="13346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6" name="Straight Arrow Connector 75"/>
          <p:cNvCxnSpPr>
            <a:endCxn id="65" idx="0"/>
          </p:cNvCxnSpPr>
          <p:nvPr/>
        </p:nvCxnSpPr>
        <p:spPr>
          <a:xfrm flipH="1">
            <a:off x="4132330" y="2212109"/>
            <a:ext cx="261644" cy="13346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7" name="Straight Arrow Connector 76"/>
          <p:cNvCxnSpPr>
            <a:endCxn id="68" idx="0"/>
          </p:cNvCxnSpPr>
          <p:nvPr/>
        </p:nvCxnSpPr>
        <p:spPr>
          <a:xfrm flipH="1">
            <a:off x="1250397" y="2212107"/>
            <a:ext cx="3467321" cy="13346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8" name="Straight Arrow Connector 77"/>
          <p:cNvCxnSpPr>
            <a:endCxn id="65" idx="0"/>
          </p:cNvCxnSpPr>
          <p:nvPr/>
        </p:nvCxnSpPr>
        <p:spPr>
          <a:xfrm flipH="1">
            <a:off x="4132330" y="2212105"/>
            <a:ext cx="890188" cy="13346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9" name="Straight Arrow Connector 78"/>
          <p:cNvCxnSpPr>
            <a:endCxn id="53" idx="0"/>
          </p:cNvCxnSpPr>
          <p:nvPr/>
        </p:nvCxnSpPr>
        <p:spPr>
          <a:xfrm>
            <a:off x="5327318" y="2212107"/>
            <a:ext cx="420580" cy="13346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0" name="Straight Arrow Connector 79"/>
          <p:cNvCxnSpPr>
            <a:endCxn id="64" idx="0"/>
          </p:cNvCxnSpPr>
          <p:nvPr/>
        </p:nvCxnSpPr>
        <p:spPr>
          <a:xfrm>
            <a:off x="5644380" y="2212107"/>
            <a:ext cx="1494062" cy="13346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1" name="Straight Arrow Connector 80"/>
          <p:cNvCxnSpPr>
            <a:endCxn id="66" idx="0"/>
          </p:cNvCxnSpPr>
          <p:nvPr/>
        </p:nvCxnSpPr>
        <p:spPr>
          <a:xfrm flipH="1">
            <a:off x="2548294" y="2212105"/>
            <a:ext cx="3376362" cy="13346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2" name="Straight Arrow Connector 81"/>
          <p:cNvCxnSpPr>
            <a:endCxn id="53" idx="0"/>
          </p:cNvCxnSpPr>
          <p:nvPr/>
        </p:nvCxnSpPr>
        <p:spPr>
          <a:xfrm flipH="1">
            <a:off x="5747898" y="2212103"/>
            <a:ext cx="481558" cy="13346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3" name="Straight Arrow Connector 82"/>
          <p:cNvCxnSpPr>
            <a:endCxn id="53" idx="0"/>
          </p:cNvCxnSpPr>
          <p:nvPr/>
        </p:nvCxnSpPr>
        <p:spPr>
          <a:xfrm flipH="1">
            <a:off x="5747898" y="2212105"/>
            <a:ext cx="786358" cy="13346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4" name="Straight Arrow Connector 83"/>
          <p:cNvCxnSpPr>
            <a:endCxn id="64" idx="0"/>
          </p:cNvCxnSpPr>
          <p:nvPr/>
        </p:nvCxnSpPr>
        <p:spPr>
          <a:xfrm>
            <a:off x="6851318" y="2212105"/>
            <a:ext cx="287124" cy="13346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2" name="TextBox 61"/>
          <p:cNvSpPr txBox="1"/>
          <p:nvPr/>
        </p:nvSpPr>
        <p:spPr>
          <a:xfrm>
            <a:off x="1119407" y="4528765"/>
            <a:ext cx="6287490" cy="830997"/>
          </a:xfrm>
          <a:prstGeom prst="rect">
            <a:avLst/>
          </a:prstGeom>
          <a:noFill/>
        </p:spPr>
        <p:txBody>
          <a:bodyPr wrap="none" rtlCol="0">
            <a:spAutoFit/>
          </a:bodyPr>
          <a:lstStyle/>
          <a:p>
            <a:pPr defTabSz="457200"/>
            <a:r>
              <a:rPr lang="en-US" sz="4800" b="1" dirty="0">
                <a:solidFill>
                  <a:srgbClr val="C00000"/>
                </a:solidFill>
                <a:sym typeface="Wingdings" panose="05000000000000000000" pitchFamily="2" charset="2"/>
              </a:rPr>
              <a:t> -- </a:t>
            </a:r>
            <a:r>
              <a:rPr lang="en-US" sz="4800" b="1" dirty="0" err="1">
                <a:solidFill>
                  <a:srgbClr val="C00000"/>
                </a:solidFill>
                <a:sym typeface="Wingdings" panose="05000000000000000000" pitchFamily="2" charset="2"/>
              </a:rPr>
              <a:t>Uncoalesced</a:t>
            </a:r>
            <a:r>
              <a:rPr lang="en-US" sz="4800" b="1" dirty="0">
                <a:solidFill>
                  <a:srgbClr val="C00000"/>
                </a:solidFill>
                <a:sym typeface="Wingdings" panose="05000000000000000000" pitchFamily="2" charset="2"/>
              </a:rPr>
              <a:t> Access</a:t>
            </a:r>
            <a:endParaRPr lang="en-US" sz="4800" b="1" dirty="0">
              <a:solidFill>
                <a:srgbClr val="C00000"/>
              </a:solidFill>
            </a:endParaRPr>
          </a:p>
        </p:txBody>
      </p:sp>
      <p:sp>
        <p:nvSpPr>
          <p:cNvPr id="64" name="Rectangle 63"/>
          <p:cNvSpPr/>
          <p:nvPr/>
        </p:nvSpPr>
        <p:spPr>
          <a:xfrm>
            <a:off x="6686656" y="3546759"/>
            <a:ext cx="903571"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5" name="Rectangle 64"/>
          <p:cNvSpPr/>
          <p:nvPr/>
        </p:nvSpPr>
        <p:spPr>
          <a:xfrm>
            <a:off x="3680544" y="3546759"/>
            <a:ext cx="903571"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6" name="Rectangle 65"/>
          <p:cNvSpPr/>
          <p:nvPr/>
        </p:nvSpPr>
        <p:spPr>
          <a:xfrm>
            <a:off x="2096508" y="3546759"/>
            <a:ext cx="903571"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8" name="Rectangle 67"/>
          <p:cNvSpPr/>
          <p:nvPr/>
        </p:nvSpPr>
        <p:spPr>
          <a:xfrm>
            <a:off x="798611" y="3546759"/>
            <a:ext cx="903571"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9" name="Freeform 68"/>
          <p:cNvSpPr/>
          <p:nvPr/>
        </p:nvSpPr>
        <p:spPr>
          <a:xfrm>
            <a:off x="1909582" y="3699159"/>
            <a:ext cx="1943783" cy="631539"/>
          </a:xfrm>
          <a:custGeom>
            <a:avLst/>
            <a:gdLst>
              <a:gd name="connsiteX0" fmla="*/ 0 w 1939636"/>
              <a:gd name="connsiteY0" fmla="*/ 895928 h 895928"/>
              <a:gd name="connsiteX1" fmla="*/ 1939636 w 1939636"/>
              <a:gd name="connsiteY1" fmla="*/ 0 h 895928"/>
            </a:gdLst>
            <a:ahLst/>
            <a:cxnLst>
              <a:cxn ang="0">
                <a:pos x="connsiteX0" y="connsiteY0"/>
              </a:cxn>
              <a:cxn ang="0">
                <a:pos x="connsiteX1" y="connsiteY1"/>
              </a:cxn>
            </a:cxnLst>
            <a:rect l="l" t="t" r="r" b="b"/>
            <a:pathLst>
              <a:path w="1939636" h="895928">
                <a:moveTo>
                  <a:pt x="0" y="895928"/>
                </a:moveTo>
                <a:cubicBezTo>
                  <a:pt x="922097" y="620376"/>
                  <a:pt x="1844194" y="344824"/>
                  <a:pt x="1939636" y="0"/>
                </a:cubicBezTo>
              </a:path>
            </a:pathLst>
          </a:custGeom>
          <a:noFill/>
          <a:ln w="60325">
            <a:solidFill>
              <a:schemeClr val="accent5"/>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5" name="Freeform 84"/>
          <p:cNvSpPr/>
          <p:nvPr/>
        </p:nvSpPr>
        <p:spPr>
          <a:xfrm>
            <a:off x="1900346" y="3699159"/>
            <a:ext cx="4024310" cy="631539"/>
          </a:xfrm>
          <a:custGeom>
            <a:avLst/>
            <a:gdLst>
              <a:gd name="connsiteX0" fmla="*/ 0 w 1939636"/>
              <a:gd name="connsiteY0" fmla="*/ 895928 h 895928"/>
              <a:gd name="connsiteX1" fmla="*/ 1939636 w 1939636"/>
              <a:gd name="connsiteY1" fmla="*/ 0 h 895928"/>
            </a:gdLst>
            <a:ahLst/>
            <a:cxnLst>
              <a:cxn ang="0">
                <a:pos x="connsiteX0" y="connsiteY0"/>
              </a:cxn>
              <a:cxn ang="0">
                <a:pos x="connsiteX1" y="connsiteY1"/>
              </a:cxn>
            </a:cxnLst>
            <a:rect l="l" t="t" r="r" b="b"/>
            <a:pathLst>
              <a:path w="1939636" h="895928">
                <a:moveTo>
                  <a:pt x="0" y="895928"/>
                </a:moveTo>
                <a:cubicBezTo>
                  <a:pt x="922097" y="620376"/>
                  <a:pt x="1844194" y="344824"/>
                  <a:pt x="1939636" y="0"/>
                </a:cubicBezTo>
              </a:path>
            </a:pathLst>
          </a:custGeom>
          <a:noFill/>
          <a:ln w="60325">
            <a:solidFill>
              <a:schemeClr val="accent5"/>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6" name="Oval 85"/>
          <p:cNvSpPr/>
          <p:nvPr/>
        </p:nvSpPr>
        <p:spPr>
          <a:xfrm>
            <a:off x="549564" y="2219325"/>
            <a:ext cx="7689272" cy="1327434"/>
          </a:xfrm>
          <a:prstGeom prst="ellipse">
            <a:avLst/>
          </a:prstGeom>
          <a:noFill/>
          <a:ln w="38100">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7" name="TextBox 86"/>
          <p:cNvSpPr txBox="1"/>
          <p:nvPr/>
        </p:nvSpPr>
        <p:spPr>
          <a:xfrm>
            <a:off x="4592914" y="1407864"/>
            <a:ext cx="4083348" cy="646331"/>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457200"/>
            <a:r>
              <a:rPr lang="en-US" sz="3600" b="1" dirty="0">
                <a:solidFill>
                  <a:prstClr val="black"/>
                </a:solidFill>
              </a:rPr>
              <a:t>Memory divergence</a:t>
            </a:r>
          </a:p>
        </p:txBody>
      </p:sp>
    </p:spTree>
    <p:extLst>
      <p:ext uri="{BB962C8B-B14F-4D97-AF65-F5344CB8AC3E}">
        <p14:creationId xmlns:p14="http://schemas.microsoft.com/office/powerpoint/2010/main" val="4036963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Divergence</a:t>
            </a:r>
            <a:endParaRPr lang="en-US" dirty="0"/>
          </a:p>
        </p:txBody>
      </p:sp>
      <p:sp>
        <p:nvSpPr>
          <p:cNvPr id="3" name="Content Placeholder 2"/>
          <p:cNvSpPr>
            <a:spLocks noGrp="1"/>
          </p:cNvSpPr>
          <p:nvPr>
            <p:ph idx="1"/>
          </p:nvPr>
        </p:nvSpPr>
        <p:spPr/>
        <p:txBody>
          <a:bodyPr/>
          <a:lstStyle/>
          <a:p>
            <a:r>
              <a:rPr lang="en-US" dirty="0" smtClean="0"/>
              <a:t>One work-item stalls </a:t>
            </a:r>
            <a:r>
              <a:rPr lang="en-US" dirty="0" smtClean="0">
                <a:sym typeface="Wingdings" panose="05000000000000000000" pitchFamily="2" charset="2"/>
              </a:rPr>
              <a:t> entire </a:t>
            </a:r>
            <a:r>
              <a:rPr lang="en-US" dirty="0" err="1" smtClean="0">
                <a:sym typeface="Wingdings" panose="05000000000000000000" pitchFamily="2" charset="2"/>
              </a:rPr>
              <a:t>wavefront</a:t>
            </a:r>
            <a:r>
              <a:rPr lang="en-US" dirty="0" smtClean="0">
                <a:sym typeface="Wingdings" panose="05000000000000000000" pitchFamily="2" charset="2"/>
              </a:rPr>
              <a:t> must stall</a:t>
            </a:r>
            <a:endParaRPr lang="en-US" dirty="0" smtClean="0"/>
          </a:p>
          <a:p>
            <a:pPr lvl="1"/>
            <a:r>
              <a:rPr lang="en-US" dirty="0" smtClean="0"/>
              <a:t>Cause: Bank conflicts, cache misses</a:t>
            </a:r>
          </a:p>
          <a:p>
            <a:r>
              <a:rPr lang="en-US" dirty="0" smtClean="0"/>
              <a:t>Data layout &amp; partitioning is important</a:t>
            </a:r>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14</a:t>
            </a:fld>
            <a:endParaRPr lang="en-US" dirty="0"/>
          </a:p>
        </p:txBody>
      </p:sp>
    </p:spTree>
    <p:extLst>
      <p:ext uri="{BB962C8B-B14F-4D97-AF65-F5344CB8AC3E}">
        <p14:creationId xmlns:p14="http://schemas.microsoft.com/office/powerpoint/2010/main" val="3744848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Divergence</a:t>
            </a:r>
            <a:endParaRPr lang="en-US" dirty="0"/>
          </a:p>
        </p:txBody>
      </p:sp>
      <p:sp>
        <p:nvSpPr>
          <p:cNvPr id="3" name="Content Placeholder 2"/>
          <p:cNvSpPr>
            <a:spLocks noGrp="1"/>
          </p:cNvSpPr>
          <p:nvPr>
            <p:ph idx="1"/>
          </p:nvPr>
        </p:nvSpPr>
        <p:spPr/>
        <p:txBody>
          <a:bodyPr/>
          <a:lstStyle/>
          <a:p>
            <a:r>
              <a:rPr lang="en-US" dirty="0"/>
              <a:t>One work-item stalls </a:t>
            </a:r>
            <a:r>
              <a:rPr lang="en-US" dirty="0">
                <a:sym typeface="Wingdings" panose="05000000000000000000" pitchFamily="2" charset="2"/>
              </a:rPr>
              <a:t> entire </a:t>
            </a:r>
            <a:r>
              <a:rPr lang="en-US" dirty="0" err="1">
                <a:sym typeface="Wingdings" panose="05000000000000000000" pitchFamily="2" charset="2"/>
              </a:rPr>
              <a:t>wavefront</a:t>
            </a:r>
            <a:r>
              <a:rPr lang="en-US" dirty="0">
                <a:sym typeface="Wingdings" panose="05000000000000000000" pitchFamily="2" charset="2"/>
              </a:rPr>
              <a:t> must stall</a:t>
            </a:r>
            <a:endParaRPr lang="en-US" dirty="0"/>
          </a:p>
          <a:p>
            <a:pPr lvl="1"/>
            <a:r>
              <a:rPr lang="en-US" dirty="0" smtClean="0"/>
              <a:t>Cause: Bank conflicts, cache misses</a:t>
            </a:r>
          </a:p>
          <a:p>
            <a:r>
              <a:rPr lang="en-US" dirty="0" smtClean="0"/>
              <a:t>Data layout &amp; partitioning is important</a:t>
            </a:r>
          </a:p>
          <a:p>
            <a:pPr marL="0" indent="0">
              <a:buNone/>
            </a:pPr>
            <a:endParaRPr lang="en-US" dirty="0">
              <a:solidFill>
                <a:schemeClr val="tx1"/>
              </a:solidFill>
            </a:endParaRPr>
          </a:p>
          <a:p>
            <a:r>
              <a:rPr lang="en-US" sz="4800" b="1" dirty="0">
                <a:solidFill>
                  <a:srgbClr val="C00000"/>
                </a:solidFill>
              </a:rPr>
              <a:t>Divergence Kills Performance</a:t>
            </a:r>
          </a:p>
          <a:p>
            <a:endParaRPr lang="en-US" dirty="0">
              <a:solidFill>
                <a:schemeClr val="tx1"/>
              </a:solidFill>
            </a:endParaRPr>
          </a:p>
          <a:p>
            <a:endParaRPr lang="en-US" dirty="0"/>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15</a:t>
            </a:fld>
            <a:endParaRPr lang="en-US" dirty="0"/>
          </a:p>
        </p:txBody>
      </p:sp>
    </p:spTree>
    <p:extLst>
      <p:ext uri="{BB962C8B-B14F-4D97-AF65-F5344CB8AC3E}">
        <p14:creationId xmlns:p14="http://schemas.microsoft.com/office/powerpoint/2010/main" val="3202147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Divergence Solutions</a:t>
            </a:r>
            <a:endParaRPr lang="en-US" dirty="0"/>
          </a:p>
        </p:txBody>
      </p:sp>
      <p:sp>
        <p:nvSpPr>
          <p:cNvPr id="3" name="Content Placeholder 2"/>
          <p:cNvSpPr>
            <a:spLocks noGrp="1"/>
          </p:cNvSpPr>
          <p:nvPr>
            <p:ph idx="1"/>
          </p:nvPr>
        </p:nvSpPr>
        <p:spPr/>
        <p:txBody>
          <a:bodyPr/>
          <a:lstStyle/>
          <a:p>
            <a:r>
              <a:rPr lang="en-US" dirty="0" smtClean="0"/>
              <a:t>Dynamic warp formation [Fung: Micro 2007]</a:t>
            </a:r>
          </a:p>
          <a:p>
            <a:r>
              <a:rPr lang="en-US" dirty="0" smtClean="0"/>
              <a:t>Thread </a:t>
            </a:r>
            <a:r>
              <a:rPr lang="en-US" dirty="0"/>
              <a:t>b</a:t>
            </a:r>
            <a:r>
              <a:rPr lang="en-US" dirty="0" smtClean="0"/>
              <a:t>lock compaction [Fung: HPCA 2011]</a:t>
            </a:r>
          </a:p>
          <a:p>
            <a:r>
              <a:rPr lang="en-US" dirty="0" smtClean="0"/>
              <a:t>Cache conscious </a:t>
            </a:r>
            <a:r>
              <a:rPr lang="en-US" dirty="0" err="1" smtClean="0"/>
              <a:t>wavefront</a:t>
            </a:r>
            <a:r>
              <a:rPr lang="en-US" dirty="0" smtClean="0"/>
              <a:t> scheduling [Rogers: Micro 2012]</a:t>
            </a:r>
          </a:p>
          <a:p>
            <a:r>
              <a:rPr lang="en-US" dirty="0"/>
              <a:t>Memory Request </a:t>
            </a:r>
            <a:r>
              <a:rPr lang="en-US" dirty="0" smtClean="0"/>
              <a:t>Prioritization [</a:t>
            </a:r>
            <a:r>
              <a:rPr lang="en-US" dirty="0" err="1" smtClean="0"/>
              <a:t>Jia</a:t>
            </a:r>
            <a:r>
              <a:rPr lang="en-US" dirty="0" smtClean="0"/>
              <a:t>: HPCA 2014]</a:t>
            </a:r>
          </a:p>
          <a:p>
            <a:r>
              <a:rPr lang="en-US" dirty="0" smtClean="0"/>
              <a:t>And many others…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16</a:t>
            </a:fld>
            <a:endParaRPr lang="en-US" dirty="0"/>
          </a:p>
        </p:txBody>
      </p:sp>
    </p:spTree>
    <p:extLst>
      <p:ext uri="{BB962C8B-B14F-4D97-AF65-F5344CB8AC3E}">
        <p14:creationId xmlns:p14="http://schemas.microsoft.com/office/powerpoint/2010/main" val="632522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and Synchronization</a:t>
            </a:r>
            <a:endParaRPr lang="en-US" dirty="0"/>
          </a:p>
        </p:txBody>
      </p:sp>
      <p:sp>
        <p:nvSpPr>
          <p:cNvPr id="3" name="Content Placeholder 2"/>
          <p:cNvSpPr>
            <a:spLocks noGrp="1"/>
          </p:cNvSpPr>
          <p:nvPr>
            <p:ph idx="1"/>
          </p:nvPr>
        </p:nvSpPr>
        <p:spPr/>
        <p:txBody>
          <a:bodyPr/>
          <a:lstStyle/>
          <a:p>
            <a:r>
              <a:rPr lang="en-US" dirty="0" smtClean="0"/>
              <a:t>Work-items can communicate with:</a:t>
            </a:r>
          </a:p>
          <a:p>
            <a:pPr lvl="1"/>
            <a:r>
              <a:rPr lang="en-US" dirty="0" smtClean="0"/>
              <a:t>Work-items in same </a:t>
            </a:r>
            <a:r>
              <a:rPr lang="en-US" dirty="0" err="1" smtClean="0"/>
              <a:t>wavefront</a:t>
            </a:r>
            <a:endParaRPr lang="en-US" dirty="0" smtClean="0"/>
          </a:p>
          <a:p>
            <a:pPr lvl="2"/>
            <a:r>
              <a:rPr lang="en-US" dirty="0" smtClean="0"/>
              <a:t>No special sync needed…they are lockstep!</a:t>
            </a:r>
          </a:p>
          <a:p>
            <a:pPr lvl="1"/>
            <a:r>
              <a:rPr lang="en-US" dirty="0" smtClean="0"/>
              <a:t>Work-items in different </a:t>
            </a:r>
            <a:r>
              <a:rPr lang="en-US" dirty="0" err="1" smtClean="0"/>
              <a:t>wavefront</a:t>
            </a:r>
            <a:r>
              <a:rPr lang="en-US" dirty="0" smtClean="0"/>
              <a:t>, same workgroup (local)</a:t>
            </a:r>
          </a:p>
          <a:p>
            <a:pPr lvl="2"/>
            <a:r>
              <a:rPr lang="en-US" dirty="0" smtClean="0"/>
              <a:t>Local barrier</a:t>
            </a:r>
          </a:p>
          <a:p>
            <a:pPr lvl="1"/>
            <a:r>
              <a:rPr lang="en-US" dirty="0" smtClean="0"/>
              <a:t>Work-items in different </a:t>
            </a:r>
            <a:r>
              <a:rPr lang="en-US" dirty="0" err="1" smtClean="0"/>
              <a:t>wavefront</a:t>
            </a:r>
            <a:r>
              <a:rPr lang="en-US" dirty="0" smtClean="0"/>
              <a:t>, different workgroup (global)</a:t>
            </a:r>
          </a:p>
          <a:p>
            <a:pPr lvl="2"/>
            <a:r>
              <a:rPr lang="en-US" dirty="0" err="1" smtClean="0"/>
              <a:t>OpenCL</a:t>
            </a:r>
            <a:r>
              <a:rPr lang="en-US" dirty="0" smtClean="0"/>
              <a:t> 1.x: Nope</a:t>
            </a:r>
          </a:p>
          <a:p>
            <a:pPr lvl="2"/>
            <a:r>
              <a:rPr lang="en-US" dirty="0" smtClean="0"/>
              <a:t>CUDA 4.x: Yes, but complicated</a:t>
            </a:r>
            <a:endParaRPr lang="en-US" dirty="0"/>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17</a:t>
            </a:fld>
            <a:endParaRPr lang="en-US" dirty="0"/>
          </a:p>
        </p:txBody>
      </p:sp>
    </p:spTree>
    <p:extLst>
      <p:ext uri="{BB962C8B-B14F-4D97-AF65-F5344CB8AC3E}">
        <p14:creationId xmlns:p14="http://schemas.microsoft.com/office/powerpoint/2010/main" val="2179138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Consistency Models</a:t>
            </a:r>
            <a:endParaRPr lang="en-US" dirty="0"/>
          </a:p>
        </p:txBody>
      </p:sp>
      <p:sp>
        <p:nvSpPr>
          <p:cNvPr id="3" name="Content Placeholder 2"/>
          <p:cNvSpPr>
            <a:spLocks noGrp="1"/>
          </p:cNvSpPr>
          <p:nvPr>
            <p:ph idx="1"/>
          </p:nvPr>
        </p:nvSpPr>
        <p:spPr/>
        <p:txBody>
          <a:bodyPr/>
          <a:lstStyle/>
          <a:p>
            <a:r>
              <a:rPr lang="en-US" dirty="0" smtClean="0"/>
              <a:t>Very weak guarantee:</a:t>
            </a:r>
          </a:p>
          <a:p>
            <a:pPr lvl="1"/>
            <a:r>
              <a:rPr lang="en-US" dirty="0" smtClean="0"/>
              <a:t>Program order respected within single work-item</a:t>
            </a:r>
          </a:p>
          <a:p>
            <a:pPr lvl="1"/>
            <a:r>
              <a:rPr lang="en-US" dirty="0" smtClean="0"/>
              <a:t>All other bets are off</a:t>
            </a:r>
          </a:p>
          <a:p>
            <a:r>
              <a:rPr lang="en-US" dirty="0" smtClean="0"/>
              <a:t>Safety net:</a:t>
            </a:r>
          </a:p>
          <a:p>
            <a:pPr lvl="1"/>
            <a:r>
              <a:rPr lang="en-US" dirty="0" smtClean="0"/>
              <a:t>Fence – “make sure all previous accesses are visible before proceeding”</a:t>
            </a:r>
          </a:p>
          <a:p>
            <a:pPr lvl="1"/>
            <a:r>
              <a:rPr lang="en-US" dirty="0" smtClean="0"/>
              <a:t>Built-in barriers are also fences</a:t>
            </a:r>
          </a:p>
          <a:p>
            <a:pPr lvl="1"/>
            <a:endParaRPr lang="en-US" dirty="0"/>
          </a:p>
          <a:p>
            <a:r>
              <a:rPr lang="en-US" dirty="0" smtClean="0"/>
              <a:t>A wrench:</a:t>
            </a:r>
          </a:p>
          <a:p>
            <a:pPr lvl="1"/>
            <a:r>
              <a:rPr lang="en-US" dirty="0" smtClean="0"/>
              <a:t>GPU fences are </a:t>
            </a:r>
            <a:r>
              <a:rPr lang="en-US" i="1" dirty="0" smtClean="0"/>
              <a:t>scoped</a:t>
            </a:r>
            <a:r>
              <a:rPr lang="en-US" dirty="0" smtClean="0"/>
              <a:t> – only apply to subset of work-items in system</a:t>
            </a:r>
          </a:p>
          <a:p>
            <a:pPr lvl="2"/>
            <a:r>
              <a:rPr lang="en-US" dirty="0" smtClean="0"/>
              <a:t>E.g., local barrier</a:t>
            </a:r>
          </a:p>
          <a:p>
            <a:pPr lvl="1"/>
            <a:endParaRPr lang="en-US" dirty="0"/>
          </a:p>
          <a:p>
            <a:r>
              <a:rPr lang="en-US" b="1" dirty="0" smtClean="0"/>
              <a:t>Take-away</a:t>
            </a:r>
            <a:r>
              <a:rPr lang="en-US" dirty="0" smtClean="0"/>
              <a:t>: confusion abounds</a:t>
            </a:r>
            <a:endParaRPr lang="en-US" dirty="0"/>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18</a:t>
            </a:fld>
            <a:endParaRPr lang="en-US" dirty="0"/>
          </a:p>
        </p:txBody>
      </p:sp>
    </p:spTree>
    <p:extLst>
      <p:ext uri="{BB962C8B-B14F-4D97-AF65-F5344CB8AC3E}">
        <p14:creationId xmlns:p14="http://schemas.microsoft.com/office/powerpoint/2010/main" val="3610811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GPU Coherence?</a:t>
            </a:r>
            <a:endParaRPr lang="en-US" dirty="0"/>
          </a:p>
        </p:txBody>
      </p:sp>
      <p:sp>
        <p:nvSpPr>
          <p:cNvPr id="3" name="Content Placeholder 2"/>
          <p:cNvSpPr>
            <a:spLocks noGrp="1"/>
          </p:cNvSpPr>
          <p:nvPr>
            <p:ph idx="1"/>
          </p:nvPr>
        </p:nvSpPr>
        <p:spPr/>
        <p:txBody>
          <a:bodyPr/>
          <a:lstStyle/>
          <a:p>
            <a:r>
              <a:rPr lang="en-US" dirty="0" smtClean="0"/>
              <a:t>Notice: GPU consistency model does not require coherence</a:t>
            </a:r>
          </a:p>
          <a:p>
            <a:pPr lvl="1"/>
            <a:r>
              <a:rPr lang="en-US" dirty="0" smtClean="0"/>
              <a:t>i.e., Single Writer, </a:t>
            </a:r>
            <a:r>
              <a:rPr lang="en-US" dirty="0"/>
              <a:t>M</a:t>
            </a:r>
            <a:r>
              <a:rPr lang="en-US" dirty="0" smtClean="0"/>
              <a:t>ultiple Reader</a:t>
            </a:r>
          </a:p>
          <a:p>
            <a:pPr lvl="1"/>
            <a:endParaRPr lang="en-US" dirty="0"/>
          </a:p>
          <a:p>
            <a:r>
              <a:rPr lang="en-US" dirty="0" smtClean="0"/>
              <a:t>Marketing claims they are coherent…</a:t>
            </a:r>
          </a:p>
          <a:p>
            <a:endParaRPr lang="en-US" dirty="0"/>
          </a:p>
          <a:p>
            <a:r>
              <a:rPr lang="en-US" dirty="0" smtClean="0"/>
              <a:t>GPU “Coherence”:</a:t>
            </a:r>
          </a:p>
          <a:p>
            <a:pPr lvl="1"/>
            <a:r>
              <a:rPr lang="en-US" dirty="0" err="1" smtClean="0"/>
              <a:t>Nvidia</a:t>
            </a:r>
            <a:r>
              <a:rPr lang="en-US" dirty="0" smtClean="0"/>
              <a:t>: disable private caches</a:t>
            </a:r>
          </a:p>
          <a:p>
            <a:pPr lvl="1"/>
            <a:r>
              <a:rPr lang="en-US" dirty="0" smtClean="0"/>
              <a:t>AMD: flush/invalidate entire cache at fences</a:t>
            </a:r>
            <a:endParaRPr lang="en-US" dirty="0"/>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19</a:t>
            </a:fld>
            <a:endParaRPr lang="en-US" dirty="0"/>
          </a:p>
        </p:txBody>
      </p:sp>
    </p:spTree>
    <p:extLst>
      <p:ext uri="{BB962C8B-B14F-4D97-AF65-F5344CB8AC3E}">
        <p14:creationId xmlns:p14="http://schemas.microsoft.com/office/powerpoint/2010/main" val="3293294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225" y="758952"/>
            <a:ext cx="7943850" cy="2965323"/>
          </a:xfrm>
        </p:spPr>
        <p:txBody>
          <a:bodyPr/>
          <a:lstStyle/>
          <a:p>
            <a:pPr algn="ctr"/>
            <a:r>
              <a:rPr lang="en-US" dirty="0" smtClean="0"/>
              <a:t>GPU Architectures </a:t>
            </a:r>
            <a:br>
              <a:rPr lang="en-US" dirty="0" smtClean="0"/>
            </a:br>
            <a:r>
              <a:rPr lang="en-US" sz="4400" i="1" dirty="0" smtClean="0"/>
              <a:t>A CPU Perspective</a:t>
            </a:r>
            <a:endParaRPr lang="en-US" sz="4400" i="1" dirty="0"/>
          </a:p>
        </p:txBody>
      </p:sp>
      <p:sp>
        <p:nvSpPr>
          <p:cNvPr id="3" name="Subtitle 2"/>
          <p:cNvSpPr>
            <a:spLocks noGrp="1"/>
          </p:cNvSpPr>
          <p:nvPr>
            <p:ph type="subTitle" idx="1"/>
          </p:nvPr>
        </p:nvSpPr>
        <p:spPr/>
        <p:txBody>
          <a:bodyPr>
            <a:normAutofit/>
          </a:bodyPr>
          <a:lstStyle/>
          <a:p>
            <a:r>
              <a:rPr lang="en-US" cap="none" dirty="0" smtClean="0"/>
              <a:t>Derek </a:t>
            </a:r>
            <a:r>
              <a:rPr lang="en-US" cap="none" dirty="0" err="1" smtClean="0"/>
              <a:t>Hower</a:t>
            </a:r>
            <a:r>
              <a:rPr lang="en-US" cap="none" dirty="0" smtClean="0"/>
              <a:t>          AMD Research         </a:t>
            </a:r>
            <a:r>
              <a:rPr lang="en-US" dirty="0" smtClean="0"/>
              <a:t>5/21/2013</a:t>
            </a:r>
          </a:p>
          <a:p>
            <a:r>
              <a:rPr lang="en-US" cap="none" dirty="0" smtClean="0"/>
              <a:t>Presented by </a:t>
            </a:r>
            <a:r>
              <a:rPr lang="en-US" b="1" cap="none" dirty="0" smtClean="0"/>
              <a:t>Jason Power</a:t>
            </a:r>
            <a:endParaRPr lang="en-US" b="1" cap="none" dirty="0"/>
          </a:p>
        </p:txBody>
      </p:sp>
    </p:spTree>
    <p:extLst>
      <p:ext uri="{BB962C8B-B14F-4D97-AF65-F5344CB8AC3E}">
        <p14:creationId xmlns:p14="http://schemas.microsoft.com/office/powerpoint/2010/main" val="2224828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33400" y="4167965"/>
            <a:ext cx="8049010" cy="822960"/>
          </a:xfrm>
        </p:spPr>
        <p:txBody>
          <a:bodyPr/>
          <a:lstStyle/>
          <a:p>
            <a:r>
              <a:rPr lang="en-US" sz="3200" dirty="0"/>
              <a:t>QuickRelease:</a:t>
            </a:r>
            <a:br>
              <a:rPr lang="en-US" sz="3200" dirty="0"/>
            </a:br>
            <a:r>
              <a:rPr lang="en-US" sz="3200" dirty="0"/>
              <a:t>A Throughput-oriented Approach to Release Consistency on GPUs</a:t>
            </a:r>
            <a:endParaRPr lang="en-US" sz="2600" dirty="0"/>
          </a:p>
        </p:txBody>
      </p:sp>
      <p:sp>
        <p:nvSpPr>
          <p:cNvPr id="7" name="Subtitle 2"/>
          <p:cNvSpPr>
            <a:spLocks noGrp="1"/>
          </p:cNvSpPr>
          <p:nvPr>
            <p:ph type="subTitle" idx="1"/>
          </p:nvPr>
        </p:nvSpPr>
        <p:spPr>
          <a:xfrm>
            <a:off x="228600" y="5070050"/>
            <a:ext cx="8353811" cy="708748"/>
          </a:xfrm>
        </p:spPr>
        <p:txBody>
          <a:bodyPr/>
          <a:lstStyle/>
          <a:p>
            <a:r>
              <a:rPr lang="en-US" dirty="0"/>
              <a:t>Blake A. Hechtman</a:t>
            </a:r>
            <a:r>
              <a:rPr lang="en-US" baseline="30000" dirty="0"/>
              <a:t>†§</a:t>
            </a:r>
            <a:r>
              <a:rPr lang="en-US" dirty="0"/>
              <a:t>, Shuai Che</a:t>
            </a:r>
            <a:r>
              <a:rPr lang="en-US" baseline="30000" dirty="0"/>
              <a:t>†</a:t>
            </a:r>
            <a:r>
              <a:rPr lang="en-US" dirty="0"/>
              <a:t>, Derek R. Hower</a:t>
            </a:r>
            <a:r>
              <a:rPr lang="en-US" baseline="30000" dirty="0"/>
              <a:t>†</a:t>
            </a:r>
            <a:r>
              <a:rPr lang="en-US" dirty="0"/>
              <a:t>, Yingying </a:t>
            </a:r>
            <a:r>
              <a:rPr lang="en-US" dirty="0" err="1"/>
              <a:t>Tian</a:t>
            </a:r>
            <a:r>
              <a:rPr lang="en-US" baseline="30000" dirty="0" err="1"/>
              <a:t>†Ϯ</a:t>
            </a:r>
            <a:r>
              <a:rPr lang="en-US" dirty="0"/>
              <a:t>, </a:t>
            </a:r>
            <a:endParaRPr lang="en-US" dirty="0" smtClean="0"/>
          </a:p>
          <a:p>
            <a:r>
              <a:rPr lang="en-US" dirty="0" smtClean="0"/>
              <a:t>Bradford </a:t>
            </a:r>
            <a:r>
              <a:rPr lang="en-US" dirty="0"/>
              <a:t>M. Beckmann</a:t>
            </a:r>
            <a:r>
              <a:rPr lang="en-US" baseline="30000" dirty="0" smtClean="0"/>
              <a:t>†</a:t>
            </a:r>
            <a:r>
              <a:rPr lang="en-US" dirty="0" smtClean="0"/>
              <a:t>, Mark </a:t>
            </a:r>
            <a:r>
              <a:rPr lang="en-US" dirty="0"/>
              <a:t>D. Hill</a:t>
            </a:r>
            <a:r>
              <a:rPr lang="en-US" baseline="30000" dirty="0"/>
              <a:t>‡†</a:t>
            </a:r>
            <a:r>
              <a:rPr lang="en-US" dirty="0"/>
              <a:t>, Steven K. Reinhardt</a:t>
            </a:r>
            <a:r>
              <a:rPr lang="en-US" baseline="30000" dirty="0"/>
              <a:t>†</a:t>
            </a:r>
            <a:r>
              <a:rPr lang="en-US" dirty="0"/>
              <a:t>, David A. Wood</a:t>
            </a:r>
            <a:r>
              <a:rPr lang="en-US" baseline="30000" dirty="0"/>
              <a:t>‡†</a:t>
            </a:r>
            <a:endParaRPr lang="en-US" dirty="0"/>
          </a:p>
        </p:txBody>
      </p:sp>
      <p:sp>
        <p:nvSpPr>
          <p:cNvPr id="8" name="Rectangle 7"/>
          <p:cNvSpPr/>
          <p:nvPr/>
        </p:nvSpPr>
        <p:spPr>
          <a:xfrm>
            <a:off x="4010411" y="5665373"/>
            <a:ext cx="4572000" cy="1210588"/>
          </a:xfrm>
          <a:prstGeom prst="rect">
            <a:avLst/>
          </a:prstGeom>
        </p:spPr>
        <p:txBody>
          <a:bodyPr>
            <a:spAutoFit/>
          </a:bodyPr>
          <a:lstStyle/>
          <a:p>
            <a:pPr algn="r" fontAlgn="base">
              <a:spcBef>
                <a:spcPct val="0"/>
              </a:spcBef>
              <a:spcAft>
                <a:spcPct val="0"/>
              </a:spcAft>
            </a:pPr>
            <a:r>
              <a:rPr lang="en-US" baseline="30000" dirty="0">
                <a:solidFill>
                  <a:prstClr val="black"/>
                </a:solidFill>
                <a:cs typeface="Arial" charset="0"/>
              </a:rPr>
              <a:t>§</a:t>
            </a:r>
            <a:r>
              <a:rPr lang="en-US" dirty="0">
                <a:solidFill>
                  <a:prstClr val="black"/>
                </a:solidFill>
                <a:cs typeface="Calibri"/>
              </a:rPr>
              <a:t>Duke University</a:t>
            </a:r>
          </a:p>
          <a:p>
            <a:pPr algn="r" fontAlgn="base">
              <a:spcBef>
                <a:spcPct val="0"/>
              </a:spcBef>
              <a:spcAft>
                <a:spcPct val="0"/>
              </a:spcAft>
            </a:pPr>
            <a:r>
              <a:rPr lang="en-US" baseline="30000" dirty="0" err="1">
                <a:solidFill>
                  <a:prstClr val="black"/>
                </a:solidFill>
                <a:cs typeface="Arial" charset="0"/>
              </a:rPr>
              <a:t>Ϯ</a:t>
            </a:r>
            <a:r>
              <a:rPr lang="en-US" dirty="0" err="1">
                <a:solidFill>
                  <a:prstClr val="black"/>
                </a:solidFill>
                <a:cs typeface="Calibri"/>
              </a:rPr>
              <a:t>Texas</a:t>
            </a:r>
            <a:r>
              <a:rPr lang="en-US" dirty="0">
                <a:solidFill>
                  <a:prstClr val="black"/>
                </a:solidFill>
                <a:cs typeface="Calibri"/>
              </a:rPr>
              <a:t> A&amp;M University</a:t>
            </a:r>
          </a:p>
          <a:p>
            <a:pPr algn="r" fontAlgn="base">
              <a:spcBef>
                <a:spcPct val="0"/>
              </a:spcBef>
              <a:spcAft>
                <a:spcPct val="0"/>
              </a:spcAft>
            </a:pPr>
            <a:r>
              <a:rPr lang="en-US" baseline="30000" dirty="0">
                <a:solidFill>
                  <a:prstClr val="black"/>
                </a:solidFill>
                <a:cs typeface="Arial" charset="0"/>
              </a:rPr>
              <a:t>‡</a:t>
            </a:r>
            <a:r>
              <a:rPr lang="en-US" dirty="0">
                <a:solidFill>
                  <a:prstClr val="black"/>
                </a:solidFill>
                <a:cs typeface="Calibri"/>
              </a:rPr>
              <a:t>University of Wisconsin-Madison</a:t>
            </a:r>
          </a:p>
          <a:p>
            <a:pPr algn="r" fontAlgn="base">
              <a:spcBef>
                <a:spcPct val="0"/>
              </a:spcBef>
              <a:spcAft>
                <a:spcPct val="0"/>
              </a:spcAft>
            </a:pPr>
            <a:r>
              <a:rPr lang="en-US" baseline="30000" dirty="0">
                <a:solidFill>
                  <a:prstClr val="black"/>
                </a:solidFill>
                <a:cs typeface="Arial" charset="0"/>
              </a:rPr>
              <a:t>†</a:t>
            </a:r>
            <a:r>
              <a:rPr lang="en-US" dirty="0">
                <a:solidFill>
                  <a:prstClr val="black"/>
                </a:solidFill>
                <a:cs typeface="Calibri"/>
              </a:rPr>
              <a:t>Advanced Micro Devices, Inc.</a:t>
            </a:r>
            <a:endParaRPr lang="en-US" dirty="0">
              <a:solidFill>
                <a:prstClr val="black"/>
              </a:solidFill>
              <a:cs typeface="Arial" charset="0"/>
            </a:endParaRPr>
          </a:p>
        </p:txBody>
      </p:sp>
    </p:spTree>
    <p:extLst>
      <p:ext uri="{BB962C8B-B14F-4D97-AF65-F5344CB8AC3E}">
        <p14:creationId xmlns:p14="http://schemas.microsoft.com/office/powerpoint/2010/main" val="10866317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summary</a:t>
            </a:r>
            <a:endParaRPr lang="en-US" dirty="0"/>
          </a:p>
        </p:txBody>
      </p:sp>
      <p:sp>
        <p:nvSpPr>
          <p:cNvPr id="3" name="Content Placeholder 2"/>
          <p:cNvSpPr>
            <a:spLocks noGrp="1"/>
          </p:cNvSpPr>
          <p:nvPr>
            <p:ph idx="1"/>
          </p:nvPr>
        </p:nvSpPr>
        <p:spPr>
          <a:xfrm>
            <a:off x="274388" y="1274794"/>
            <a:ext cx="8595360" cy="4937760"/>
          </a:xfrm>
        </p:spPr>
        <p:txBody>
          <a:bodyPr/>
          <a:lstStyle/>
          <a:p>
            <a:r>
              <a:rPr lang="en-US" dirty="0"/>
              <a:t>GPU memory systems are designed for high </a:t>
            </a:r>
            <a:r>
              <a:rPr lang="en-US" dirty="0" smtClean="0"/>
              <a:t>throughput</a:t>
            </a:r>
          </a:p>
          <a:p>
            <a:pPr lvl="1"/>
            <a:r>
              <a:rPr lang="en-US" dirty="0" smtClean="0">
                <a:solidFill>
                  <a:schemeClr val="accent1"/>
                </a:solidFill>
              </a:rPr>
              <a:t>Goal:</a:t>
            </a:r>
            <a:r>
              <a:rPr lang="en-US" dirty="0" smtClean="0"/>
              <a:t> Expand the relevance of GPU compute </a:t>
            </a:r>
          </a:p>
          <a:p>
            <a:pPr lvl="1"/>
            <a:r>
              <a:rPr lang="en-US" dirty="0"/>
              <a:t>R</a:t>
            </a:r>
            <a:r>
              <a:rPr lang="en-US" dirty="0" smtClean="0"/>
              <a:t>equires good performance on a broader set of applications</a:t>
            </a:r>
          </a:p>
          <a:p>
            <a:pPr lvl="1"/>
            <a:r>
              <a:rPr lang="en-US" dirty="0" smtClean="0"/>
              <a:t>Includes irregular and synchronized data accesses</a:t>
            </a:r>
          </a:p>
          <a:p>
            <a:endParaRPr lang="en-US" dirty="0" smtClean="0"/>
          </a:p>
          <a:p>
            <a:r>
              <a:rPr lang="en-US" dirty="0" smtClean="0"/>
              <a:t>Naïve solution: CPU-like cache coherent memory system for GPUs</a:t>
            </a:r>
          </a:p>
          <a:p>
            <a:pPr lvl="1"/>
            <a:r>
              <a:rPr lang="en-US" dirty="0" smtClean="0"/>
              <a:t>Efficiently supports irregular and synchronized data accesses</a:t>
            </a:r>
          </a:p>
          <a:p>
            <a:pPr lvl="1"/>
            <a:r>
              <a:rPr lang="en-US" dirty="0" smtClean="0"/>
              <a:t>Costs significant graphics and streaming performance </a:t>
            </a:r>
            <a:r>
              <a:rPr lang="en-US" dirty="0" smtClean="0">
                <a:latin typeface="Times New Roman"/>
                <a:cs typeface="Times New Roman"/>
              </a:rPr>
              <a:t>→ </a:t>
            </a:r>
            <a:r>
              <a:rPr lang="en-US" dirty="0" smtClean="0"/>
              <a:t>unacceptable</a:t>
            </a:r>
          </a:p>
          <a:p>
            <a:endParaRPr lang="en-US" dirty="0" smtClean="0"/>
          </a:p>
          <a:p>
            <a:r>
              <a:rPr lang="en-US" b="1" dirty="0" smtClean="0">
                <a:solidFill>
                  <a:schemeClr val="accent3"/>
                </a:solidFill>
              </a:rPr>
              <a:t>QuickRelease</a:t>
            </a:r>
          </a:p>
          <a:p>
            <a:pPr lvl="1"/>
            <a:r>
              <a:rPr lang="en-US" dirty="0" smtClean="0"/>
              <a:t>Supports </a:t>
            </a:r>
            <a:r>
              <a:rPr lang="en-US" dirty="0"/>
              <a:t>both fine-grain synchronization and streaming applications </a:t>
            </a:r>
            <a:endParaRPr lang="en-US" dirty="0" smtClean="0"/>
          </a:p>
          <a:p>
            <a:pPr lvl="1"/>
            <a:r>
              <a:rPr lang="en-US" dirty="0" smtClean="0"/>
              <a:t>Enhances current GPU memory systems with a simple </a:t>
            </a:r>
            <a:r>
              <a:rPr lang="en-US" i="1" dirty="0" smtClean="0">
                <a:solidFill>
                  <a:schemeClr val="accent3"/>
                </a:solidFill>
              </a:rPr>
              <a:t>write tracking FIFO</a:t>
            </a:r>
          </a:p>
          <a:p>
            <a:pPr lvl="1"/>
            <a:r>
              <a:rPr lang="en-US" i="1" dirty="0" smtClean="0">
                <a:solidFill>
                  <a:schemeClr val="accent3"/>
                </a:solidFill>
              </a:rPr>
              <a:t>Avoids </a:t>
            </a:r>
            <a:r>
              <a:rPr lang="en-US" i="1" dirty="0">
                <a:solidFill>
                  <a:schemeClr val="accent3"/>
                </a:solidFill>
              </a:rPr>
              <a:t>expensive cache flushes </a:t>
            </a:r>
            <a:r>
              <a:rPr lang="en-US" dirty="0"/>
              <a:t>on synchronization events</a:t>
            </a:r>
            <a:endParaRPr lang="en-US" dirty="0" smtClean="0"/>
          </a:p>
        </p:txBody>
      </p:sp>
    </p:spTree>
    <p:extLst>
      <p:ext uri="{BB962C8B-B14F-4D97-AF65-F5344CB8AC3E}">
        <p14:creationId xmlns:p14="http://schemas.microsoft.com/office/powerpoint/2010/main" val="4227865254"/>
      </p:ext>
    </p:extLst>
  </p:cSld>
  <p:clrMapOvr>
    <a:masterClrMapping/>
  </p:clrMapOvr>
  <mc:AlternateContent xmlns:mc="http://schemas.openxmlformats.org/markup-compatibility/2006" xmlns:p14="http://schemas.microsoft.com/office/powerpoint/2010/main">
    <mc:Choice Requires="p14">
      <p:transition spd="slow" p14:dur="2000" advTm="52854"/>
    </mc:Choice>
    <mc:Fallback xmlns="">
      <p:transition spd="slow" advTm="5285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Future GPUs</a:t>
            </a:r>
            <a:endParaRPr lang="en-US" dirty="0"/>
          </a:p>
        </p:txBody>
      </p:sp>
      <p:sp>
        <p:nvSpPr>
          <p:cNvPr id="5" name="Content Placeholder 4"/>
          <p:cNvSpPr>
            <a:spLocks noGrp="1"/>
          </p:cNvSpPr>
          <p:nvPr>
            <p:ph idx="1"/>
          </p:nvPr>
        </p:nvSpPr>
        <p:spPr>
          <a:xfrm>
            <a:off x="320040" y="1097280"/>
            <a:ext cx="8503920" cy="5129784"/>
          </a:xfrm>
        </p:spPr>
        <p:txBody>
          <a:bodyPr/>
          <a:lstStyle/>
          <a:p>
            <a:pPr marL="342900" indent="-342900"/>
            <a:r>
              <a:rPr lang="en-US" dirty="0" smtClean="0"/>
              <a:t>Expand the scope of GPU compute applications</a:t>
            </a:r>
          </a:p>
          <a:p>
            <a:pPr marL="625475" lvl="1" indent="-342900"/>
            <a:r>
              <a:rPr lang="en-US" dirty="0" smtClean="0"/>
              <a:t>Support more irregular workloads efficiently</a:t>
            </a:r>
          </a:p>
          <a:p>
            <a:pPr marL="625475" lvl="1" indent="-342900"/>
            <a:r>
              <a:rPr lang="en-US" dirty="0" smtClean="0"/>
              <a:t>Support synchronized data efficiently</a:t>
            </a:r>
          </a:p>
          <a:p>
            <a:pPr marL="625475" lvl="1" indent="-342900"/>
            <a:r>
              <a:rPr lang="en-US" dirty="0" smtClean="0"/>
              <a:t>Leverage more locality</a:t>
            </a:r>
          </a:p>
          <a:p>
            <a:pPr marL="342900" indent="-342900"/>
            <a:endParaRPr lang="en-US" dirty="0" smtClean="0"/>
          </a:p>
          <a:p>
            <a:pPr marL="342900" indent="-342900"/>
            <a:r>
              <a:rPr lang="en-US" dirty="0" smtClean="0"/>
              <a:t>Reduce programmer effort</a:t>
            </a:r>
          </a:p>
          <a:p>
            <a:pPr marL="625475" lvl="1" indent="-342900"/>
            <a:r>
              <a:rPr lang="en-US" dirty="0" smtClean="0"/>
              <a:t>Support over-synchronization efficiently</a:t>
            </a:r>
          </a:p>
          <a:p>
            <a:pPr marL="625475" lvl="1" indent="-342900"/>
            <a:r>
              <a:rPr lang="en-US" dirty="0" smtClean="0"/>
              <a:t>No labeling volatile (</a:t>
            </a:r>
            <a:r>
              <a:rPr lang="en-US" dirty="0" err="1" smtClean="0"/>
              <a:t>rw</a:t>
            </a:r>
            <a:r>
              <a:rPr lang="en-US" dirty="0" smtClean="0"/>
              <a:t>-shared) data structures</a:t>
            </a:r>
          </a:p>
          <a:p>
            <a:pPr marL="342900" indent="-342900"/>
            <a:endParaRPr lang="en-US" dirty="0" smtClean="0"/>
          </a:p>
          <a:p>
            <a:pPr marL="342900" indent="-342900"/>
            <a:r>
              <a:rPr lang="en-US" dirty="0" smtClean="0"/>
              <a:t>Allow more sharing than </a:t>
            </a:r>
            <a:r>
              <a:rPr lang="en-US" dirty="0" err="1" smtClean="0"/>
              <a:t>OpenCL</a:t>
            </a:r>
            <a:r>
              <a:rPr lang="en-US" dirty="0" smtClean="0"/>
              <a:t> 1.x (e.g. HSA or </a:t>
            </a:r>
            <a:r>
              <a:rPr lang="en-US" dirty="0" err="1" smtClean="0"/>
              <a:t>OpenCL</a:t>
            </a:r>
            <a:r>
              <a:rPr lang="en-US" dirty="0" smtClean="0"/>
              <a:t> 2.0)</a:t>
            </a:r>
          </a:p>
          <a:p>
            <a:pPr marL="625475" lvl="1" indent="-342900"/>
            <a:r>
              <a:rPr lang="en-US" dirty="0" smtClean="0"/>
              <a:t>Global synchronization between workgroups</a:t>
            </a:r>
          </a:p>
          <a:p>
            <a:pPr marL="625475" lvl="1" indent="-342900"/>
            <a:r>
              <a:rPr lang="en-US" dirty="0" smtClean="0"/>
              <a:t>Heterogeneous kernels with concurrent CPU execution w/ sharing</a:t>
            </a:r>
          </a:p>
        </p:txBody>
      </p:sp>
    </p:spTree>
    <p:extLst>
      <p:ext uri="{BB962C8B-B14F-4D97-AF65-F5344CB8AC3E}">
        <p14:creationId xmlns:p14="http://schemas.microsoft.com/office/powerpoint/2010/main" val="3304573823"/>
      </p:ext>
    </p:extLst>
  </p:cSld>
  <p:clrMapOvr>
    <a:masterClrMapping/>
  </p:clrMapOvr>
  <mc:AlternateContent xmlns:mc="http://schemas.openxmlformats.org/markup-compatibility/2006" xmlns:p14="http://schemas.microsoft.com/office/powerpoint/2010/main">
    <mc:Choice Requires="p14">
      <p:transition spd="slow" p14:dur="2000" advTm="134257"/>
    </mc:Choice>
    <mc:Fallback xmlns="">
      <p:transition spd="slow" advTm="13425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support both?</a:t>
            </a:r>
            <a:endParaRPr lang="en-US" dirty="0"/>
          </a:p>
        </p:txBody>
      </p:sp>
      <p:sp>
        <p:nvSpPr>
          <p:cNvPr id="3" name="Content Placeholder 2"/>
          <p:cNvSpPr>
            <a:spLocks noGrp="1"/>
          </p:cNvSpPr>
          <p:nvPr>
            <p:ph idx="1"/>
          </p:nvPr>
        </p:nvSpPr>
        <p:spPr>
          <a:xfrm>
            <a:off x="320040" y="1106905"/>
            <a:ext cx="8503920" cy="4793381"/>
          </a:xfrm>
        </p:spPr>
        <p:txBody>
          <a:bodyPr/>
          <a:lstStyle/>
          <a:p>
            <a:r>
              <a:rPr lang="en-US" sz="1800" dirty="0"/>
              <a:t>To expand the utility of GPUs beyond graphics, support:</a:t>
            </a:r>
          </a:p>
          <a:p>
            <a:pPr lvl="1"/>
            <a:r>
              <a:rPr lang="en-US" sz="1600" dirty="0" smtClean="0"/>
              <a:t>Irregular parallel </a:t>
            </a:r>
            <a:r>
              <a:rPr lang="en-US" sz="1600" dirty="0"/>
              <a:t>applications</a:t>
            </a:r>
          </a:p>
          <a:p>
            <a:pPr lvl="1"/>
            <a:r>
              <a:rPr lang="en-US" sz="1600" dirty="0"/>
              <a:t>Fine-grain synchronization </a:t>
            </a:r>
          </a:p>
          <a:p>
            <a:pPr lvl="1"/>
            <a:r>
              <a:rPr lang="en-US" sz="1600" dirty="0"/>
              <a:t>Both will benefit from coherent caches</a:t>
            </a:r>
          </a:p>
          <a:p>
            <a:endParaRPr lang="en-US" sz="1800" dirty="0" smtClean="0"/>
          </a:p>
          <a:p>
            <a:r>
              <a:rPr lang="en-US" sz="1800" dirty="0" smtClean="0"/>
              <a:t>But </a:t>
            </a:r>
            <a:r>
              <a:rPr lang="en-US" sz="1800" dirty="0"/>
              <a:t>traditional CPU coherence is inappropriate for:</a:t>
            </a:r>
          </a:p>
          <a:p>
            <a:pPr lvl="1"/>
            <a:r>
              <a:rPr lang="en-US" sz="1600" dirty="0"/>
              <a:t>Regular streaming workloads</a:t>
            </a:r>
          </a:p>
          <a:p>
            <a:pPr lvl="1"/>
            <a:r>
              <a:rPr lang="en-US" sz="1600" dirty="0"/>
              <a:t>Coarse-grain synchronization</a:t>
            </a:r>
          </a:p>
          <a:p>
            <a:endParaRPr lang="en-US" sz="1800" dirty="0" smtClean="0"/>
          </a:p>
          <a:p>
            <a:r>
              <a:rPr lang="en-US" sz="1800" dirty="0" smtClean="0"/>
              <a:t>Graphics </a:t>
            </a:r>
            <a:r>
              <a:rPr lang="en-US" sz="1800" dirty="0"/>
              <a:t>will still be </a:t>
            </a:r>
            <a:r>
              <a:rPr lang="en-US" sz="1800" dirty="0" smtClean="0"/>
              <a:t>a primary application </a:t>
            </a:r>
            <a:r>
              <a:rPr lang="en-US" sz="1800" dirty="0"/>
              <a:t>for GPUs </a:t>
            </a:r>
          </a:p>
          <a:p>
            <a:endParaRPr lang="en-US" dirty="0" smtClean="0"/>
          </a:p>
          <a:p>
            <a:r>
              <a:rPr lang="en-US" sz="2400" dirty="0" smtClean="0"/>
              <a:t>Thus</a:t>
            </a:r>
            <a:r>
              <a:rPr lang="en-US" sz="2400" dirty="0"/>
              <a:t>, we want coherence guided by synchronization</a:t>
            </a:r>
          </a:p>
          <a:p>
            <a:pPr lvl="1"/>
            <a:r>
              <a:rPr lang="en-US" sz="2000" dirty="0"/>
              <a:t>Avoid the scalability challenges of “read for ownership” (</a:t>
            </a:r>
            <a:r>
              <a:rPr lang="en-US" sz="2000" dirty="0" smtClean="0"/>
              <a:t>RFO</a:t>
            </a:r>
            <a:r>
              <a:rPr lang="en-US" sz="2000" dirty="0"/>
              <a:t>) coherence</a:t>
            </a:r>
          </a:p>
          <a:p>
            <a:pPr lvl="1"/>
            <a:r>
              <a:rPr lang="en-US" sz="2000" dirty="0"/>
              <a:t>Maintain streaming performance with coarse-grain synchronization</a:t>
            </a:r>
          </a:p>
          <a:p>
            <a:endParaRPr lang="en-US" dirty="0" smtClean="0"/>
          </a:p>
        </p:txBody>
      </p:sp>
    </p:spTree>
    <p:extLst>
      <p:ext uri="{BB962C8B-B14F-4D97-AF65-F5344CB8AC3E}">
        <p14:creationId xmlns:p14="http://schemas.microsoft.com/office/powerpoint/2010/main" val="3803767881"/>
      </p:ext>
    </p:extLst>
  </p:cSld>
  <p:clrMapOvr>
    <a:masterClrMapping/>
  </p:clrMapOvr>
  <mc:AlternateContent xmlns:mc="http://schemas.openxmlformats.org/markup-compatibility/2006" xmlns:p14="http://schemas.microsoft.com/office/powerpoint/2010/main">
    <mc:Choice Requires="p14">
      <p:transition spd="slow" p14:dur="2000" advTm="76658"/>
    </mc:Choice>
    <mc:Fallback xmlns="">
      <p:transition spd="slow" advTm="7665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gpu</a:t>
            </a:r>
            <a:r>
              <a:rPr lang="en-US" cap="none" dirty="0"/>
              <a:t>S</a:t>
            </a:r>
          </a:p>
        </p:txBody>
      </p:sp>
      <p:sp>
        <p:nvSpPr>
          <p:cNvPr id="3" name="Content Placeholder 2"/>
          <p:cNvSpPr>
            <a:spLocks noGrp="1"/>
          </p:cNvSpPr>
          <p:nvPr>
            <p:ph idx="1"/>
          </p:nvPr>
        </p:nvSpPr>
        <p:spPr>
          <a:xfrm>
            <a:off x="156874" y="1097280"/>
            <a:ext cx="8229600" cy="1529379"/>
          </a:xfrm>
        </p:spPr>
        <p:txBody>
          <a:bodyPr/>
          <a:lstStyle/>
          <a:p>
            <a:r>
              <a:rPr lang="en-US" dirty="0" smtClean="0"/>
              <a:t>Maintain Streaming and Graphics performance</a:t>
            </a:r>
          </a:p>
          <a:p>
            <a:pPr lvl="1"/>
            <a:r>
              <a:rPr lang="en-US" dirty="0" smtClean="0"/>
              <a:t>High bandwidth, latency tolerant L1 and L2 caches</a:t>
            </a:r>
          </a:p>
          <a:p>
            <a:pPr lvl="1"/>
            <a:r>
              <a:rPr lang="en-US" dirty="0" smtClean="0"/>
              <a:t>Writes coalesced at the CU and write-through</a:t>
            </a:r>
          </a:p>
        </p:txBody>
      </p:sp>
      <p:grpSp>
        <p:nvGrpSpPr>
          <p:cNvPr id="197" name="Group 196"/>
          <p:cNvGrpSpPr/>
          <p:nvPr/>
        </p:nvGrpSpPr>
        <p:grpSpPr>
          <a:xfrm>
            <a:off x="1165412" y="2490063"/>
            <a:ext cx="6275294" cy="3964525"/>
            <a:chOff x="1381125" y="1152070"/>
            <a:chExt cx="6148665" cy="4305779"/>
          </a:xfrm>
        </p:grpSpPr>
        <p:sp>
          <p:nvSpPr>
            <p:cNvPr id="198" name="Rectangle 197"/>
            <p:cNvSpPr/>
            <p:nvPr/>
          </p:nvSpPr>
          <p:spPr>
            <a:xfrm>
              <a:off x="5669696" y="2770313"/>
              <a:ext cx="1807429" cy="2676452"/>
            </a:xfrm>
            <a:prstGeom prst="rect">
              <a:avLst/>
            </a:prstGeom>
            <a:solidFill>
              <a:srgbClr val="EEECE1"/>
            </a:solidFill>
            <a:ln w="25400" cap="flat" cmpd="sng" algn="ctr">
              <a:solidFill>
                <a:sysClr val="windowText" lastClr="000000"/>
              </a:solidFill>
              <a:prstDash val="dash"/>
            </a:ln>
            <a:effectLst/>
          </p:spPr>
          <p:txBody>
            <a:bodyPr rtlCol="0" anchor="ctr"/>
            <a:lstStyle/>
            <a:p>
              <a:pPr algn="ctr">
                <a:defRPr/>
              </a:pPr>
              <a:endParaRPr lang="en-US" kern="0">
                <a:solidFill>
                  <a:sysClr val="windowText" lastClr="000000"/>
                </a:solidFill>
                <a:cs typeface="Arial" charset="0"/>
              </a:endParaRPr>
            </a:p>
          </p:txBody>
        </p:sp>
        <p:sp>
          <p:nvSpPr>
            <p:cNvPr id="199" name="Rectangle 198"/>
            <p:cNvSpPr/>
            <p:nvPr/>
          </p:nvSpPr>
          <p:spPr>
            <a:xfrm>
              <a:off x="1381125" y="2781397"/>
              <a:ext cx="4143375" cy="2676452"/>
            </a:xfrm>
            <a:prstGeom prst="rect">
              <a:avLst/>
            </a:prstGeom>
            <a:solidFill>
              <a:srgbClr val="EEECE1"/>
            </a:solidFill>
            <a:ln w="25400" cap="flat" cmpd="sng" algn="ctr">
              <a:solidFill>
                <a:sysClr val="windowText" lastClr="000000"/>
              </a:solidFill>
              <a:prstDash val="dash"/>
            </a:ln>
            <a:effectLst/>
          </p:spPr>
          <p:txBody>
            <a:bodyPr rtlCol="0" anchor="ctr"/>
            <a:lstStyle/>
            <a:p>
              <a:pPr algn="ctr">
                <a:defRPr/>
              </a:pPr>
              <a:endParaRPr lang="en-US" kern="0">
                <a:solidFill>
                  <a:sysClr val="windowText" lastClr="000000"/>
                </a:solidFill>
                <a:cs typeface="Arial" charset="0"/>
              </a:endParaRPr>
            </a:p>
          </p:txBody>
        </p:sp>
        <p:sp>
          <p:nvSpPr>
            <p:cNvPr id="200" name="Rectangle 199"/>
            <p:cNvSpPr/>
            <p:nvPr/>
          </p:nvSpPr>
          <p:spPr>
            <a:xfrm>
              <a:off x="5737380" y="4997957"/>
              <a:ext cx="626913"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Text" lastClr="000000"/>
                  </a:solidFill>
                  <a:cs typeface="Arial" charset="0"/>
                </a:rPr>
                <a:t>CPU0</a:t>
              </a:r>
            </a:p>
          </p:txBody>
        </p:sp>
        <p:sp>
          <p:nvSpPr>
            <p:cNvPr id="201" name="Rectangle 200"/>
            <p:cNvSpPr/>
            <p:nvPr/>
          </p:nvSpPr>
          <p:spPr>
            <a:xfrm>
              <a:off x="5737380" y="4125530"/>
              <a:ext cx="608692"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a:solidFill>
                    <a:sysClr val="windowText" lastClr="000000"/>
                  </a:solidFill>
                  <a:cs typeface="Arial" charset="0"/>
                </a:rPr>
                <a:t>L1</a:t>
              </a:r>
              <a:endParaRPr lang="en-US" sz="1100" kern="0" dirty="0">
                <a:solidFill>
                  <a:sysClr val="windowText" lastClr="000000"/>
                </a:solidFill>
                <a:cs typeface="Arial" charset="0"/>
              </a:endParaRPr>
            </a:p>
          </p:txBody>
        </p:sp>
        <p:sp>
          <p:nvSpPr>
            <p:cNvPr id="202" name="Rectangle 201"/>
            <p:cNvSpPr/>
            <p:nvPr/>
          </p:nvSpPr>
          <p:spPr>
            <a:xfrm>
              <a:off x="5737380" y="3765496"/>
              <a:ext cx="1362909" cy="133660"/>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sz="2800" kern="0">
                <a:solidFill>
                  <a:sysClr val="window" lastClr="FFFFFF">
                    <a:lumMod val="50000"/>
                  </a:sysClr>
                </a:solidFill>
                <a:cs typeface="Arial" charset="0"/>
              </a:endParaRPr>
            </a:p>
          </p:txBody>
        </p:sp>
        <p:sp>
          <p:nvSpPr>
            <p:cNvPr id="203" name="Rectangle 202"/>
            <p:cNvSpPr/>
            <p:nvPr/>
          </p:nvSpPr>
          <p:spPr>
            <a:xfrm>
              <a:off x="5737380" y="2873335"/>
              <a:ext cx="1362909" cy="678646"/>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Text" lastClr="000000"/>
                  </a:solidFill>
                  <a:cs typeface="Arial" charset="0"/>
                </a:rPr>
                <a:t>L2</a:t>
              </a:r>
            </a:p>
          </p:txBody>
        </p:sp>
        <p:cxnSp>
          <p:nvCxnSpPr>
            <p:cNvPr id="204" name="Straight Arrow Connector 203"/>
            <p:cNvCxnSpPr/>
            <p:nvPr/>
          </p:nvCxnSpPr>
          <p:spPr>
            <a:xfrm flipH="1" flipV="1">
              <a:off x="6304429" y="3570772"/>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05" name="Straight Arrow Connector 204"/>
            <p:cNvCxnSpPr/>
            <p:nvPr/>
          </p:nvCxnSpPr>
          <p:spPr>
            <a:xfrm>
              <a:off x="6535030" y="3570772"/>
              <a:ext cx="0" cy="215024"/>
            </a:xfrm>
            <a:prstGeom prst="straightConnector1">
              <a:avLst/>
            </a:prstGeom>
            <a:noFill/>
            <a:ln w="22225" cap="flat" cmpd="sng" algn="ctr">
              <a:solidFill>
                <a:sysClr val="window" lastClr="FFFFFF">
                  <a:lumMod val="50000"/>
                </a:sysClr>
              </a:solidFill>
              <a:prstDash val="solid"/>
              <a:tailEnd type="arrow"/>
            </a:ln>
            <a:effectLst/>
          </p:spPr>
        </p:cxnSp>
        <p:cxnSp>
          <p:nvCxnSpPr>
            <p:cNvPr id="206" name="Straight Arrow Connector 205"/>
            <p:cNvCxnSpPr/>
            <p:nvPr/>
          </p:nvCxnSpPr>
          <p:spPr>
            <a:xfrm flipH="1" flipV="1">
              <a:off x="5978583" y="3899156"/>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07" name="Straight Arrow Connector 206"/>
            <p:cNvCxnSpPr/>
            <p:nvPr/>
          </p:nvCxnSpPr>
          <p:spPr>
            <a:xfrm flipH="1">
              <a:off x="6171470" y="3910365"/>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08" name="Straight Arrow Connector 207"/>
            <p:cNvCxnSpPr/>
            <p:nvPr/>
          </p:nvCxnSpPr>
          <p:spPr>
            <a:xfrm>
              <a:off x="6167575" y="4815127"/>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209" name="Straight Arrow Connector 208"/>
            <p:cNvCxnSpPr/>
            <p:nvPr/>
          </p:nvCxnSpPr>
          <p:spPr>
            <a:xfrm flipV="1">
              <a:off x="5977713" y="4792700"/>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210" name="Rectangle 209"/>
            <p:cNvSpPr/>
            <p:nvPr/>
          </p:nvSpPr>
          <p:spPr>
            <a:xfrm>
              <a:off x="6491197" y="4997957"/>
              <a:ext cx="609094"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Text" lastClr="000000"/>
                  </a:solidFill>
                  <a:cs typeface="Arial" charset="0"/>
                </a:rPr>
                <a:t>CPU1</a:t>
              </a:r>
            </a:p>
          </p:txBody>
        </p:sp>
        <p:sp>
          <p:nvSpPr>
            <p:cNvPr id="211" name="Rectangle 210"/>
            <p:cNvSpPr/>
            <p:nvPr/>
          </p:nvSpPr>
          <p:spPr>
            <a:xfrm>
              <a:off x="6516691" y="4125530"/>
              <a:ext cx="583599"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a:solidFill>
                    <a:sysClr val="windowText" lastClr="000000"/>
                  </a:solidFill>
                  <a:cs typeface="Arial" charset="0"/>
                </a:rPr>
                <a:t>L1</a:t>
              </a:r>
            </a:p>
          </p:txBody>
        </p:sp>
        <p:cxnSp>
          <p:nvCxnSpPr>
            <p:cNvPr id="212" name="Straight Arrow Connector 211"/>
            <p:cNvCxnSpPr/>
            <p:nvPr/>
          </p:nvCxnSpPr>
          <p:spPr>
            <a:xfrm flipH="1" flipV="1">
              <a:off x="6672833" y="3899156"/>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13" name="Straight Arrow Connector 212"/>
            <p:cNvCxnSpPr/>
            <p:nvPr/>
          </p:nvCxnSpPr>
          <p:spPr>
            <a:xfrm flipV="1">
              <a:off x="6691013" y="4792700"/>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214" name="Rectangle 213"/>
            <p:cNvSpPr/>
            <p:nvPr/>
          </p:nvSpPr>
          <p:spPr>
            <a:xfrm>
              <a:off x="1828958" y="3780898"/>
              <a:ext cx="3616613" cy="109009"/>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sz="2800" kern="0">
                <a:solidFill>
                  <a:sysClr val="window" lastClr="FFFFFF">
                    <a:lumMod val="50000"/>
                  </a:sysClr>
                </a:solidFill>
                <a:cs typeface="Arial" charset="0"/>
              </a:endParaRPr>
            </a:p>
          </p:txBody>
        </p:sp>
        <p:sp>
          <p:nvSpPr>
            <p:cNvPr id="215" name="Rectangle 214"/>
            <p:cNvSpPr/>
            <p:nvPr/>
          </p:nvSpPr>
          <p:spPr>
            <a:xfrm>
              <a:off x="2609298" y="2869688"/>
              <a:ext cx="2150472" cy="678646"/>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Text" lastClr="000000"/>
                  </a:solidFill>
                  <a:cs typeface="Arial" charset="0"/>
                </a:rPr>
                <a:t>L2</a:t>
              </a:r>
            </a:p>
          </p:txBody>
        </p:sp>
        <p:cxnSp>
          <p:nvCxnSpPr>
            <p:cNvPr id="216" name="Straight Arrow Connector 215"/>
            <p:cNvCxnSpPr/>
            <p:nvPr/>
          </p:nvCxnSpPr>
          <p:spPr>
            <a:xfrm>
              <a:off x="3770259" y="3565874"/>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217" name="Rectangle 216"/>
            <p:cNvSpPr/>
            <p:nvPr/>
          </p:nvSpPr>
          <p:spPr>
            <a:xfrm>
              <a:off x="3794156" y="5015899"/>
              <a:ext cx="1659592"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Text" lastClr="000000"/>
                  </a:solidFill>
                  <a:cs typeface="Arial" charset="0"/>
                </a:rPr>
                <a:t>CU1</a:t>
              </a:r>
            </a:p>
          </p:txBody>
        </p:sp>
        <p:sp>
          <p:nvSpPr>
            <p:cNvPr id="218" name="Rectangle 217"/>
            <p:cNvSpPr/>
            <p:nvPr/>
          </p:nvSpPr>
          <p:spPr>
            <a:xfrm>
              <a:off x="4048125" y="4174419"/>
              <a:ext cx="1295400" cy="625562"/>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a:solidFill>
                    <a:sysClr val="windowText" lastClr="000000"/>
                  </a:solidFill>
                  <a:cs typeface="Arial" charset="0"/>
                </a:rPr>
                <a:t>L1</a:t>
              </a:r>
            </a:p>
          </p:txBody>
        </p:sp>
        <p:cxnSp>
          <p:nvCxnSpPr>
            <p:cNvPr id="219" name="Straight Arrow Connector 218"/>
            <p:cNvCxnSpPr/>
            <p:nvPr/>
          </p:nvCxnSpPr>
          <p:spPr>
            <a:xfrm flipH="1">
              <a:off x="4621139" y="3947416"/>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20" name="Straight Arrow Connector 219"/>
            <p:cNvCxnSpPr/>
            <p:nvPr/>
          </p:nvCxnSpPr>
          <p:spPr>
            <a:xfrm>
              <a:off x="4618322" y="4828115"/>
              <a:ext cx="2815" cy="178662"/>
            </a:xfrm>
            <a:prstGeom prst="straightConnector1">
              <a:avLst/>
            </a:prstGeom>
            <a:noFill/>
            <a:ln w="22225" cap="flat" cmpd="sng" algn="ctr">
              <a:solidFill>
                <a:sysClr val="window" lastClr="FFFFFF">
                  <a:lumMod val="50000"/>
                </a:sysClr>
              </a:solidFill>
              <a:prstDash val="solid"/>
              <a:tailEnd type="arrow"/>
            </a:ln>
            <a:effectLst/>
          </p:spPr>
        </p:cxnSp>
        <p:sp>
          <p:nvSpPr>
            <p:cNvPr id="221" name="Rectangle 220"/>
            <p:cNvSpPr/>
            <p:nvPr/>
          </p:nvSpPr>
          <p:spPr>
            <a:xfrm>
              <a:off x="1825434" y="5015899"/>
              <a:ext cx="1659592"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Text" lastClr="000000"/>
                  </a:solidFill>
                  <a:cs typeface="Arial" charset="0"/>
                </a:rPr>
                <a:t>CU0</a:t>
              </a:r>
            </a:p>
          </p:txBody>
        </p:sp>
        <p:sp>
          <p:nvSpPr>
            <p:cNvPr id="222" name="Rectangle 221"/>
            <p:cNvSpPr/>
            <p:nvPr/>
          </p:nvSpPr>
          <p:spPr>
            <a:xfrm>
              <a:off x="1933576" y="4140933"/>
              <a:ext cx="1361522" cy="625562"/>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a:solidFill>
                    <a:sysClr val="windowText" lastClr="000000"/>
                  </a:solidFill>
                  <a:cs typeface="Arial" charset="0"/>
                </a:rPr>
                <a:t>L1</a:t>
              </a:r>
            </a:p>
          </p:txBody>
        </p:sp>
        <p:cxnSp>
          <p:nvCxnSpPr>
            <p:cNvPr id="223" name="Straight Arrow Connector 222"/>
            <p:cNvCxnSpPr/>
            <p:nvPr/>
          </p:nvCxnSpPr>
          <p:spPr>
            <a:xfrm flipH="1">
              <a:off x="2652417" y="3924526"/>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24" name="Straight Arrow Connector 223"/>
            <p:cNvCxnSpPr>
              <a:endCxn id="221" idx="0"/>
            </p:cNvCxnSpPr>
            <p:nvPr/>
          </p:nvCxnSpPr>
          <p:spPr>
            <a:xfrm>
              <a:off x="2649600" y="4794629"/>
              <a:ext cx="5630" cy="221270"/>
            </a:xfrm>
            <a:prstGeom prst="straightConnector1">
              <a:avLst/>
            </a:prstGeom>
            <a:noFill/>
            <a:ln w="22225" cap="flat" cmpd="sng" algn="ctr">
              <a:solidFill>
                <a:sysClr val="window" lastClr="FFFFFF">
                  <a:lumMod val="50000"/>
                </a:sysClr>
              </a:solidFill>
              <a:prstDash val="solid"/>
              <a:tailEnd type="arrow"/>
            </a:ln>
            <a:effectLst/>
          </p:spPr>
        </p:cxnSp>
        <p:cxnSp>
          <p:nvCxnSpPr>
            <p:cNvPr id="225" name="Straight Arrow Connector 224"/>
            <p:cNvCxnSpPr/>
            <p:nvPr/>
          </p:nvCxnSpPr>
          <p:spPr>
            <a:xfrm>
              <a:off x="6935080" y="3893515"/>
              <a:ext cx="0" cy="215024"/>
            </a:xfrm>
            <a:prstGeom prst="straightConnector1">
              <a:avLst/>
            </a:prstGeom>
            <a:noFill/>
            <a:ln w="22225" cap="flat" cmpd="sng" algn="ctr">
              <a:solidFill>
                <a:sysClr val="window" lastClr="FFFFFF">
                  <a:lumMod val="50000"/>
                </a:sysClr>
              </a:solidFill>
              <a:prstDash val="solid"/>
              <a:tailEnd type="arrow"/>
            </a:ln>
            <a:effectLst/>
          </p:spPr>
        </p:cxnSp>
        <p:cxnSp>
          <p:nvCxnSpPr>
            <p:cNvPr id="226" name="Straight Arrow Connector 225"/>
            <p:cNvCxnSpPr/>
            <p:nvPr/>
          </p:nvCxnSpPr>
          <p:spPr>
            <a:xfrm>
              <a:off x="6926289" y="4815127"/>
              <a:ext cx="2815" cy="178662"/>
            </a:xfrm>
            <a:prstGeom prst="straightConnector1">
              <a:avLst/>
            </a:prstGeom>
            <a:noFill/>
            <a:ln w="22225" cap="flat" cmpd="sng" algn="ctr">
              <a:solidFill>
                <a:sysClr val="window" lastClr="FFFFFF">
                  <a:lumMod val="50000"/>
                </a:sysClr>
              </a:solidFill>
              <a:prstDash val="solid"/>
              <a:tailEnd type="arrow"/>
            </a:ln>
            <a:effectLst/>
          </p:spPr>
        </p:cxnSp>
        <p:sp>
          <p:nvSpPr>
            <p:cNvPr id="227" name="Rectangle 226"/>
            <p:cNvSpPr/>
            <p:nvPr/>
          </p:nvSpPr>
          <p:spPr>
            <a:xfrm>
              <a:off x="2428740" y="1152070"/>
              <a:ext cx="3828759" cy="678646"/>
            </a:xfrm>
            <a:prstGeom prst="rect">
              <a:avLst/>
            </a:prstGeom>
            <a:no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Text" lastClr="000000"/>
                  </a:solidFill>
                  <a:cs typeface="Arial" charset="0"/>
                </a:rPr>
                <a:t>LLC</a:t>
              </a:r>
            </a:p>
          </p:txBody>
        </p:sp>
        <p:sp>
          <p:nvSpPr>
            <p:cNvPr id="228" name="Rectangle 227"/>
            <p:cNvSpPr/>
            <p:nvPr/>
          </p:nvSpPr>
          <p:spPr>
            <a:xfrm>
              <a:off x="1807691" y="2573513"/>
              <a:ext cx="5292598" cy="109009"/>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sz="2800" kern="0">
                <a:solidFill>
                  <a:sysClr val="window" lastClr="FFFFFF">
                    <a:lumMod val="50000"/>
                  </a:sysClr>
                </a:solidFill>
                <a:cs typeface="Arial" charset="0"/>
              </a:endParaRPr>
            </a:p>
          </p:txBody>
        </p:sp>
        <p:sp>
          <p:nvSpPr>
            <p:cNvPr id="229" name="Rectangle 228"/>
            <p:cNvSpPr/>
            <p:nvPr/>
          </p:nvSpPr>
          <p:spPr>
            <a:xfrm>
              <a:off x="1818642" y="2053367"/>
              <a:ext cx="5275714" cy="339323"/>
            </a:xfrm>
            <a:prstGeom prst="rect">
              <a:avLst/>
            </a:prstGeom>
            <a:no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Text" lastClr="000000"/>
                  </a:solidFill>
                  <a:cs typeface="Arial" charset="0"/>
                </a:rPr>
                <a:t>Directory / Memory</a:t>
              </a:r>
            </a:p>
          </p:txBody>
        </p:sp>
        <p:cxnSp>
          <p:nvCxnSpPr>
            <p:cNvPr id="230" name="Straight Arrow Connector 229"/>
            <p:cNvCxnSpPr/>
            <p:nvPr/>
          </p:nvCxnSpPr>
          <p:spPr>
            <a:xfrm flipH="1" flipV="1">
              <a:off x="6314833" y="2683961"/>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31" name="Straight Arrow Connector 230"/>
            <p:cNvCxnSpPr/>
            <p:nvPr/>
          </p:nvCxnSpPr>
          <p:spPr>
            <a:xfrm>
              <a:off x="6545434" y="2683961"/>
              <a:ext cx="0" cy="215024"/>
            </a:xfrm>
            <a:prstGeom prst="straightConnector1">
              <a:avLst/>
            </a:prstGeom>
            <a:noFill/>
            <a:ln w="22225" cap="flat" cmpd="sng" algn="ctr">
              <a:solidFill>
                <a:sysClr val="window" lastClr="FFFFFF">
                  <a:lumMod val="50000"/>
                </a:sysClr>
              </a:solidFill>
              <a:prstDash val="solid"/>
              <a:tailEnd type="arrow"/>
            </a:ln>
            <a:effectLst/>
          </p:spPr>
        </p:cxnSp>
        <p:cxnSp>
          <p:nvCxnSpPr>
            <p:cNvPr id="232" name="Straight Arrow Connector 231"/>
            <p:cNvCxnSpPr/>
            <p:nvPr/>
          </p:nvCxnSpPr>
          <p:spPr>
            <a:xfrm>
              <a:off x="3770259" y="2682522"/>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233" name="TextBox 232"/>
            <p:cNvSpPr txBox="1"/>
            <p:nvPr/>
          </p:nvSpPr>
          <p:spPr>
            <a:xfrm rot="16200000">
              <a:off x="7054820" y="3870954"/>
              <a:ext cx="580608" cy="369332"/>
            </a:xfrm>
            <a:prstGeom prst="rect">
              <a:avLst/>
            </a:prstGeom>
            <a:noFill/>
          </p:spPr>
          <p:txBody>
            <a:bodyPr wrap="none" rtlCol="0">
              <a:spAutoFit/>
            </a:bodyPr>
            <a:lstStyle/>
            <a:p>
              <a:pPr>
                <a:defRPr/>
              </a:pPr>
              <a:r>
                <a:rPr lang="en-US" b="1" kern="0" dirty="0">
                  <a:solidFill>
                    <a:sysClr val="windowText" lastClr="000000"/>
                  </a:solidFill>
                  <a:cs typeface="Arial" charset="0"/>
                </a:rPr>
                <a:t>CPU</a:t>
              </a:r>
            </a:p>
          </p:txBody>
        </p:sp>
        <p:sp>
          <p:nvSpPr>
            <p:cNvPr id="234" name="TextBox 233"/>
            <p:cNvSpPr txBox="1"/>
            <p:nvPr/>
          </p:nvSpPr>
          <p:spPr>
            <a:xfrm rot="16200000">
              <a:off x="1262663" y="3870954"/>
              <a:ext cx="606256" cy="369332"/>
            </a:xfrm>
            <a:prstGeom prst="rect">
              <a:avLst/>
            </a:prstGeom>
            <a:noFill/>
          </p:spPr>
          <p:txBody>
            <a:bodyPr wrap="none" rtlCol="0">
              <a:spAutoFit/>
            </a:bodyPr>
            <a:lstStyle/>
            <a:p>
              <a:pPr>
                <a:defRPr/>
              </a:pPr>
              <a:r>
                <a:rPr lang="en-US" b="1" kern="0" dirty="0">
                  <a:solidFill>
                    <a:sysClr val="windowText" lastClr="000000"/>
                  </a:solidFill>
                  <a:cs typeface="Arial" charset="0"/>
                </a:rPr>
                <a:t>GPU</a:t>
              </a:r>
            </a:p>
          </p:txBody>
        </p:sp>
        <p:sp>
          <p:nvSpPr>
            <p:cNvPr id="235" name="Oval 234"/>
            <p:cNvSpPr/>
            <p:nvPr/>
          </p:nvSpPr>
          <p:spPr>
            <a:xfrm>
              <a:off x="3485025" y="4460794"/>
              <a:ext cx="91440" cy="91440"/>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algn="ctr">
                <a:defRPr/>
              </a:pPr>
              <a:endParaRPr lang="en-US" kern="0">
                <a:solidFill>
                  <a:sysClr val="window" lastClr="FFFFFF"/>
                </a:solidFill>
                <a:cs typeface="Arial" charset="0"/>
              </a:endParaRPr>
            </a:p>
          </p:txBody>
        </p:sp>
        <p:cxnSp>
          <p:nvCxnSpPr>
            <p:cNvPr id="236" name="Straight Arrow Connector 235"/>
            <p:cNvCxnSpPr/>
            <p:nvPr/>
          </p:nvCxnSpPr>
          <p:spPr>
            <a:xfrm flipH="1" flipV="1">
              <a:off x="4180511" y="1855617"/>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37" name="Straight Arrow Connector 236"/>
            <p:cNvCxnSpPr/>
            <p:nvPr/>
          </p:nvCxnSpPr>
          <p:spPr>
            <a:xfrm>
              <a:off x="4411112" y="1855617"/>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238" name="Oval 237"/>
            <p:cNvSpPr/>
            <p:nvPr/>
          </p:nvSpPr>
          <p:spPr>
            <a:xfrm>
              <a:off x="3599325" y="4460794"/>
              <a:ext cx="91440" cy="91440"/>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algn="ctr">
                <a:defRPr/>
              </a:pPr>
              <a:endParaRPr lang="en-US" kern="0">
                <a:solidFill>
                  <a:sysClr val="window" lastClr="FFFFFF"/>
                </a:solidFill>
                <a:cs typeface="Arial" charset="0"/>
              </a:endParaRPr>
            </a:p>
          </p:txBody>
        </p:sp>
        <p:sp>
          <p:nvSpPr>
            <p:cNvPr id="239" name="Oval 238"/>
            <p:cNvSpPr/>
            <p:nvPr/>
          </p:nvSpPr>
          <p:spPr>
            <a:xfrm>
              <a:off x="3713625" y="4460794"/>
              <a:ext cx="91440" cy="91440"/>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algn="ctr">
                <a:defRPr/>
              </a:pPr>
              <a:endParaRPr lang="en-US" kern="0">
                <a:solidFill>
                  <a:sysClr val="window" lastClr="FFFFFF"/>
                </a:solidFill>
                <a:cs typeface="Arial" charset="0"/>
              </a:endParaRPr>
            </a:p>
          </p:txBody>
        </p:sp>
        <p:cxnSp>
          <p:nvCxnSpPr>
            <p:cNvPr id="240" name="Straight Arrow Connector 239"/>
            <p:cNvCxnSpPr/>
            <p:nvPr/>
          </p:nvCxnSpPr>
          <p:spPr>
            <a:xfrm flipH="1" flipV="1">
              <a:off x="4161461" y="2369967"/>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41" name="Straight Arrow Connector 240"/>
            <p:cNvCxnSpPr/>
            <p:nvPr/>
          </p:nvCxnSpPr>
          <p:spPr>
            <a:xfrm>
              <a:off x="4392062" y="2369967"/>
              <a:ext cx="0" cy="215024"/>
            </a:xfrm>
            <a:prstGeom prst="straightConnector1">
              <a:avLst/>
            </a:prstGeom>
            <a:noFill/>
            <a:ln w="22225" cap="flat" cmpd="sng" algn="ctr">
              <a:solidFill>
                <a:sysClr val="window" lastClr="FFFFFF">
                  <a:lumMod val="50000"/>
                </a:sysClr>
              </a:solidFill>
              <a:prstDash val="solid"/>
              <a:tailEnd type="arrow"/>
            </a:ln>
            <a:effectLst/>
          </p:spPr>
        </p:cxnSp>
        <p:cxnSp>
          <p:nvCxnSpPr>
            <p:cNvPr id="242" name="Straight Arrow Connector 241"/>
            <p:cNvCxnSpPr/>
            <p:nvPr/>
          </p:nvCxnSpPr>
          <p:spPr>
            <a:xfrm flipH="1" flipV="1">
              <a:off x="3585110" y="3570772"/>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43" name="Straight Arrow Connector 242"/>
            <p:cNvCxnSpPr/>
            <p:nvPr/>
          </p:nvCxnSpPr>
          <p:spPr>
            <a:xfrm flipH="1" flipV="1">
              <a:off x="3595514" y="2683961"/>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44" name="Straight Arrow Connector 243"/>
            <p:cNvCxnSpPr/>
            <p:nvPr/>
          </p:nvCxnSpPr>
          <p:spPr>
            <a:xfrm flipH="1" flipV="1">
              <a:off x="2521008" y="3899156"/>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45" name="Straight Arrow Connector 244"/>
            <p:cNvCxnSpPr/>
            <p:nvPr/>
          </p:nvCxnSpPr>
          <p:spPr>
            <a:xfrm flipV="1">
              <a:off x="2520138" y="4792700"/>
              <a:ext cx="9" cy="192783"/>
            </a:xfrm>
            <a:prstGeom prst="straightConnector1">
              <a:avLst/>
            </a:prstGeom>
            <a:noFill/>
            <a:ln w="22225" cap="flat" cmpd="sng" algn="ctr">
              <a:solidFill>
                <a:sysClr val="window" lastClr="FFFFFF">
                  <a:lumMod val="50000"/>
                </a:sysClr>
              </a:solidFill>
              <a:prstDash val="solid"/>
              <a:tailEnd type="arrow"/>
            </a:ln>
            <a:effectLst/>
          </p:spPr>
        </p:cxnSp>
        <p:cxnSp>
          <p:nvCxnSpPr>
            <p:cNvPr id="246" name="Straight Arrow Connector 245"/>
            <p:cNvCxnSpPr/>
            <p:nvPr/>
          </p:nvCxnSpPr>
          <p:spPr>
            <a:xfrm flipH="1" flipV="1">
              <a:off x="4456499" y="3909737"/>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47" name="Straight Arrow Connector 246"/>
            <p:cNvCxnSpPr/>
            <p:nvPr/>
          </p:nvCxnSpPr>
          <p:spPr>
            <a:xfrm flipV="1">
              <a:off x="4455629" y="4803281"/>
              <a:ext cx="9" cy="192783"/>
            </a:xfrm>
            <a:prstGeom prst="straightConnector1">
              <a:avLst/>
            </a:prstGeom>
            <a:noFill/>
            <a:ln w="22225" cap="flat" cmpd="sng" algn="ctr">
              <a:solidFill>
                <a:sysClr val="window" lastClr="FFFFFF">
                  <a:lumMod val="50000"/>
                </a:sysClr>
              </a:solidFill>
              <a:prstDash val="solid"/>
              <a:tailEnd type="arrow"/>
            </a:ln>
            <a:effectLst/>
          </p:spPr>
        </p:cxnSp>
      </p:grpSp>
      <p:cxnSp>
        <p:nvCxnSpPr>
          <p:cNvPr id="5" name="Straight Arrow Connector 4"/>
          <p:cNvCxnSpPr/>
          <p:nvPr/>
        </p:nvCxnSpPr>
        <p:spPr>
          <a:xfrm flipV="1">
            <a:off x="2317691" y="5242044"/>
            <a:ext cx="0" cy="575983"/>
          </a:xfrm>
          <a:prstGeom prst="straightConnector1">
            <a:avLst/>
          </a:prstGeom>
          <a:ln w="19050">
            <a:solidFill>
              <a:schemeClr val="tx2">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420562" y="4071551"/>
            <a:ext cx="0" cy="624860"/>
          </a:xfrm>
          <a:prstGeom prst="straightConnector1">
            <a:avLst/>
          </a:prstGeom>
          <a:ln w="19050">
            <a:solidFill>
              <a:schemeClr val="tx2">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4304123" y="5269822"/>
            <a:ext cx="0" cy="575983"/>
          </a:xfrm>
          <a:prstGeom prst="straightConnector1">
            <a:avLst/>
          </a:prstGeom>
          <a:ln w="19050">
            <a:solidFill>
              <a:schemeClr val="tx2">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5814285" y="5350935"/>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5" name="Freeform 74"/>
          <p:cNvSpPr/>
          <p:nvPr/>
        </p:nvSpPr>
        <p:spPr>
          <a:xfrm>
            <a:off x="6566101" y="5343630"/>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6" name="Freeform 75"/>
          <p:cNvSpPr/>
          <p:nvPr/>
        </p:nvSpPr>
        <p:spPr>
          <a:xfrm>
            <a:off x="6200728" y="4135336"/>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102100344"/>
      </p:ext>
    </p:extLst>
  </p:cSld>
  <p:clrMapOvr>
    <a:masterClrMapping/>
  </p:clrMapOvr>
  <mc:AlternateContent xmlns:mc="http://schemas.openxmlformats.org/markup-compatibility/2006" xmlns:p14="http://schemas.microsoft.com/office/powerpoint/2010/main">
    <mc:Choice Requires="p14">
      <p:transition spd="slow" p14:dur="2000" advTm="52854"/>
    </mc:Choice>
    <mc:Fallback xmlns="">
      <p:transition spd="slow" advTm="5285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 Operations</a:t>
            </a:r>
            <a:endParaRPr lang="en-US" dirty="0"/>
          </a:p>
        </p:txBody>
      </p:sp>
      <p:sp>
        <p:nvSpPr>
          <p:cNvPr id="3" name="Content Placeholder 2"/>
          <p:cNvSpPr>
            <a:spLocks noGrp="1"/>
          </p:cNvSpPr>
          <p:nvPr>
            <p:ph idx="1"/>
          </p:nvPr>
        </p:nvSpPr>
        <p:spPr/>
        <p:txBody>
          <a:bodyPr/>
          <a:lstStyle/>
          <a:p>
            <a:r>
              <a:rPr lang="en-US" dirty="0"/>
              <a:t>Traditional synchronization</a:t>
            </a:r>
          </a:p>
          <a:p>
            <a:pPr lvl="1"/>
            <a:r>
              <a:rPr lang="en-US" dirty="0"/>
              <a:t>Kernel Begin: All stores from CPU and prior </a:t>
            </a:r>
            <a:r>
              <a:rPr lang="en-US" dirty="0" smtClean="0"/>
              <a:t>kernel </a:t>
            </a:r>
            <a:r>
              <a:rPr lang="en-US" dirty="0"/>
              <a:t>completions are </a:t>
            </a:r>
            <a:r>
              <a:rPr lang="en-US" dirty="0" smtClean="0"/>
              <a:t>visible.</a:t>
            </a:r>
            <a:endParaRPr lang="en-US" dirty="0"/>
          </a:p>
          <a:p>
            <a:pPr lvl="1"/>
            <a:r>
              <a:rPr lang="en-US" dirty="0"/>
              <a:t>Kernel End: All stores from a </a:t>
            </a:r>
            <a:r>
              <a:rPr lang="en-US" dirty="0" smtClean="0"/>
              <a:t>kernel </a:t>
            </a:r>
            <a:r>
              <a:rPr lang="en-US" dirty="0"/>
              <a:t>are visible to CPU </a:t>
            </a:r>
            <a:r>
              <a:rPr lang="en-US" dirty="0" smtClean="0"/>
              <a:t>and future kernels.</a:t>
            </a:r>
            <a:endParaRPr lang="en-US" dirty="0"/>
          </a:p>
          <a:p>
            <a:pPr lvl="1"/>
            <a:r>
              <a:rPr lang="en-US" dirty="0"/>
              <a:t>Barrier: All members of a workgroup are at the same PC and all prior stores in program order will be </a:t>
            </a:r>
            <a:r>
              <a:rPr lang="en-US" dirty="0" smtClean="0"/>
              <a:t>visible.</a:t>
            </a:r>
            <a:endParaRPr lang="en-US" dirty="0"/>
          </a:p>
          <a:p>
            <a:endParaRPr lang="en-US" dirty="0" smtClean="0"/>
          </a:p>
          <a:p>
            <a:r>
              <a:rPr lang="en-US" dirty="0" smtClean="0"/>
              <a:t>HSA specification includes Load-Acquire and Store-Release</a:t>
            </a:r>
          </a:p>
          <a:p>
            <a:pPr lvl="1"/>
            <a:r>
              <a:rPr lang="en-US" dirty="0" smtClean="0"/>
              <a:t>Load-Acquire (</a:t>
            </a:r>
            <a:r>
              <a:rPr lang="en-US" dirty="0" err="1" smtClean="0"/>
              <a:t>LdAcq</a:t>
            </a:r>
            <a:r>
              <a:rPr lang="en-US" dirty="0" smtClean="0"/>
              <a:t>): A load that occurs before all memory operations later in program order (like Kernel Begin).</a:t>
            </a:r>
          </a:p>
          <a:p>
            <a:pPr lvl="1"/>
            <a:r>
              <a:rPr lang="en-US" dirty="0" smtClean="0"/>
              <a:t>Store-Release (</a:t>
            </a:r>
            <a:r>
              <a:rPr lang="en-US" dirty="0" err="1" smtClean="0"/>
              <a:t>StRel</a:t>
            </a:r>
            <a:r>
              <a:rPr lang="en-US" dirty="0" smtClean="0"/>
              <a:t>): A store that occurs after all prior memory operations in program order (like Kernel End or Barrier).</a:t>
            </a:r>
          </a:p>
        </p:txBody>
      </p:sp>
    </p:spTree>
    <p:extLst>
      <p:ext uri="{BB962C8B-B14F-4D97-AF65-F5344CB8AC3E}">
        <p14:creationId xmlns:p14="http://schemas.microsoft.com/office/powerpoint/2010/main" val="3481683756"/>
      </p:ext>
    </p:extLst>
  </p:cSld>
  <p:clrMapOvr>
    <a:masterClrMapping/>
  </p:clrMapOvr>
  <mc:AlternateContent xmlns:mc="http://schemas.openxmlformats.org/markup-compatibility/2006" xmlns:p14="http://schemas.microsoft.com/office/powerpoint/2010/main">
    <mc:Choice Requires="p14">
      <p:transition spd="slow" p14:dur="2000" advTm="84412"/>
    </mc:Choice>
    <mc:Fallback xmlns="">
      <p:transition spd="slow" advTm="844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Write-Through (WT) Memory System</a:t>
            </a:r>
            <a:endParaRPr lang="en-US" dirty="0"/>
          </a:p>
        </p:txBody>
      </p:sp>
      <p:sp>
        <p:nvSpPr>
          <p:cNvPr id="5" name="Content Placeholder 4"/>
          <p:cNvSpPr>
            <a:spLocks noGrp="1"/>
          </p:cNvSpPr>
          <p:nvPr>
            <p:ph idx="1"/>
          </p:nvPr>
        </p:nvSpPr>
        <p:spPr>
          <a:xfrm>
            <a:off x="320040" y="1097280"/>
            <a:ext cx="4754441" cy="1804182"/>
          </a:xfrm>
        </p:spPr>
        <p:txBody>
          <a:bodyPr/>
          <a:lstStyle/>
          <a:p>
            <a:r>
              <a:rPr lang="en-US" dirty="0" smtClean="0"/>
              <a:t>Clean caches support fast reads</a:t>
            </a:r>
          </a:p>
          <a:p>
            <a:r>
              <a:rPr lang="en-US" dirty="0" err="1" smtClean="0"/>
              <a:t>Wavefront</a:t>
            </a:r>
            <a:r>
              <a:rPr lang="en-US" dirty="0" smtClean="0"/>
              <a:t> coalescing of writes at the CU</a:t>
            </a:r>
          </a:p>
          <a:p>
            <a:r>
              <a:rPr lang="en-US" dirty="0"/>
              <a:t>Track byte-wise writes</a:t>
            </a:r>
            <a:endParaRPr lang="en-US" dirty="0" smtClean="0"/>
          </a:p>
        </p:txBody>
      </p:sp>
      <p:sp>
        <p:nvSpPr>
          <p:cNvPr id="155" name="Content Placeholder 4"/>
          <p:cNvSpPr txBox="1">
            <a:spLocks/>
          </p:cNvSpPr>
          <p:nvPr/>
        </p:nvSpPr>
        <p:spPr>
          <a:xfrm>
            <a:off x="5074481" y="1126073"/>
            <a:ext cx="3990344" cy="1644021"/>
          </a:xfrm>
          <a:prstGeom prst="rect">
            <a:avLst/>
          </a:prstGeom>
        </p:spPr>
        <p:txBody>
          <a:bodyPr vert="horz" lIns="0" tIns="0" rIns="0" bIns="0" rtlCol="0">
            <a:normAutofit/>
          </a:bodyPr>
          <a:lstStyle>
            <a:lvl1pPr marL="174625" indent="-174625" algn="l" defTabSz="914400" rtl="0" eaLnBrk="1" latinLnBrk="0" hangingPunct="1">
              <a:spcBef>
                <a:spcPts val="538"/>
              </a:spcBef>
              <a:spcAft>
                <a:spcPts val="538"/>
              </a:spcAft>
              <a:buClr>
                <a:schemeClr val="bg2"/>
              </a:buClr>
              <a:buFont typeface="Wingdings" pitchFamily="2" charset="2"/>
              <a:buChar char="§"/>
              <a:defRPr sz="2000" kern="1200">
                <a:solidFill>
                  <a:schemeClr val="tx2"/>
                </a:solidFill>
                <a:latin typeface="+mn-lt"/>
                <a:ea typeface="+mn-ea"/>
                <a:cs typeface="+mn-cs"/>
              </a:defRPr>
            </a:lvl1pPr>
            <a:lvl2pPr marL="457200" indent="-227013" algn="l" defTabSz="914400" rtl="0" eaLnBrk="1" latinLnBrk="0" hangingPunct="1">
              <a:spcBef>
                <a:spcPts val="538"/>
              </a:spcBef>
              <a:spcAft>
                <a:spcPts val="538"/>
              </a:spcAft>
              <a:buClr>
                <a:schemeClr val="tx2"/>
              </a:buClr>
              <a:buFont typeface="Arial" pitchFamily="34" charset="0"/>
              <a:buChar char="–"/>
              <a:defRPr sz="2000" kern="1200">
                <a:solidFill>
                  <a:schemeClr val="tx2"/>
                </a:solidFill>
                <a:latin typeface="+mn-lt"/>
                <a:ea typeface="+mn-ea"/>
                <a:cs typeface="+mn-cs"/>
              </a:defRPr>
            </a:lvl2pPr>
            <a:lvl3pPr marL="631825" indent="-166688" algn="l" defTabSz="914400" rtl="0" eaLnBrk="1" latinLnBrk="0" hangingPunct="1">
              <a:spcBef>
                <a:spcPts val="538"/>
              </a:spcBef>
              <a:spcAft>
                <a:spcPts val="538"/>
              </a:spcAft>
              <a:buClr>
                <a:schemeClr val="tx2"/>
              </a:buClr>
              <a:buFont typeface="Wingdings" pitchFamily="2" charset="2"/>
              <a:buChar char="§"/>
              <a:defRPr sz="1800" kern="1200">
                <a:solidFill>
                  <a:schemeClr val="tx2"/>
                </a:solidFill>
                <a:latin typeface="+mn-lt"/>
                <a:ea typeface="+mn-ea"/>
                <a:cs typeface="+mn-cs"/>
              </a:defRPr>
            </a:lvl3pPr>
            <a:lvl4pPr marL="917575" indent="-228600" algn="l" defTabSz="914400" rtl="0" eaLnBrk="1" latinLnBrk="0" hangingPunct="1">
              <a:spcBef>
                <a:spcPts val="538"/>
              </a:spcBef>
              <a:spcAft>
                <a:spcPts val="538"/>
              </a:spcAft>
              <a:buClr>
                <a:schemeClr val="tx2"/>
              </a:buClr>
              <a:buFont typeface="Arial" pitchFamily="34" charset="0"/>
              <a:buChar char="–"/>
              <a:defRPr sz="1600" kern="1200">
                <a:solidFill>
                  <a:schemeClr val="tx2"/>
                </a:solidFill>
                <a:latin typeface="+mn-lt"/>
                <a:ea typeface="+mn-ea"/>
                <a:cs typeface="+mn-cs"/>
              </a:defRPr>
            </a:lvl4pPr>
            <a:lvl5pPr marL="1084263" indent="-169863" algn="l" defTabSz="914400" rtl="0" eaLnBrk="1" latinLnBrk="0" hangingPunct="1">
              <a:spcBef>
                <a:spcPts val="538"/>
              </a:spcBef>
              <a:spcAft>
                <a:spcPts val="538"/>
              </a:spcAft>
              <a:buClr>
                <a:schemeClr val="tx2"/>
              </a:buClr>
              <a:buFont typeface="Wingdings" pitchFamily="2" charset="2"/>
              <a:buChar char="§"/>
              <a:tabLst/>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buClr>
                <a:srgbClr val="000000"/>
              </a:buClr>
            </a:pPr>
            <a:r>
              <a:rPr lang="en-US" dirty="0" err="1" smtClean="0">
                <a:solidFill>
                  <a:srgbClr val="000000"/>
                </a:solidFill>
              </a:rPr>
              <a:t>LdAcq</a:t>
            </a:r>
            <a:r>
              <a:rPr lang="en-US" dirty="0" smtClean="0">
                <a:solidFill>
                  <a:srgbClr val="000000"/>
                </a:solidFill>
              </a:rPr>
              <a:t> </a:t>
            </a:r>
            <a:r>
              <a:rPr lang="en-US" dirty="0">
                <a:solidFill>
                  <a:srgbClr val="000000"/>
                </a:solidFill>
              </a:rPr>
              <a:t>-&gt; invalidate entire L1 </a:t>
            </a:r>
            <a:r>
              <a:rPr lang="en-US" dirty="0" smtClean="0">
                <a:solidFill>
                  <a:srgbClr val="000000"/>
                </a:solidFill>
              </a:rPr>
              <a:t>cache</a:t>
            </a:r>
          </a:p>
          <a:p>
            <a:pPr fontAlgn="base">
              <a:buClr>
                <a:srgbClr val="000000"/>
              </a:buClr>
            </a:pPr>
            <a:r>
              <a:rPr lang="en-US" dirty="0" err="1" smtClean="0">
                <a:solidFill>
                  <a:srgbClr val="000000"/>
                </a:solidFill>
              </a:rPr>
              <a:t>StRel</a:t>
            </a:r>
            <a:r>
              <a:rPr lang="en-US" dirty="0" smtClean="0">
                <a:solidFill>
                  <a:srgbClr val="000000"/>
                </a:solidFill>
              </a:rPr>
              <a:t> -&gt; ensure write-through</a:t>
            </a:r>
          </a:p>
        </p:txBody>
      </p:sp>
      <p:sp>
        <p:nvSpPr>
          <p:cNvPr id="112" name="Rectangle 111"/>
          <p:cNvSpPr/>
          <p:nvPr/>
        </p:nvSpPr>
        <p:spPr>
          <a:xfrm>
            <a:off x="5269163" y="4241018"/>
            <a:ext cx="1569984" cy="2240151"/>
          </a:xfrm>
          <a:prstGeom prst="rect">
            <a:avLst/>
          </a:prstGeom>
          <a:solidFill>
            <a:srgbClr val="EEECE1"/>
          </a:solidFill>
          <a:ln w="25400" cap="flat" cmpd="sng" algn="ctr">
            <a:solidFill>
              <a:schemeClr val="bg1">
                <a:lumMod val="65000"/>
              </a:schemeClr>
            </a:solidFill>
            <a:prstDash val="dash"/>
          </a:ln>
          <a:effectLst/>
        </p:spPr>
        <p:txBody>
          <a:bodyPr rtlCol="0" anchor="ctr"/>
          <a:lstStyle/>
          <a:p>
            <a:pPr algn="ctr">
              <a:defRPr/>
            </a:pPr>
            <a:endParaRPr lang="en-US" sz="1400" kern="0">
              <a:solidFill>
                <a:prstClr val="white">
                  <a:lumMod val="65000"/>
                </a:prstClr>
              </a:solidFill>
              <a:cs typeface="Arial" charset="0"/>
            </a:endParaRPr>
          </a:p>
        </p:txBody>
      </p:sp>
      <p:sp>
        <p:nvSpPr>
          <p:cNvPr id="113" name="Rectangle 112"/>
          <p:cNvSpPr/>
          <p:nvPr/>
        </p:nvSpPr>
        <p:spPr>
          <a:xfrm>
            <a:off x="1543990" y="4250295"/>
            <a:ext cx="3599052" cy="2240151"/>
          </a:xfrm>
          <a:prstGeom prst="rect">
            <a:avLst/>
          </a:prstGeom>
          <a:solidFill>
            <a:srgbClr val="EEECE1"/>
          </a:solidFill>
          <a:ln w="25400" cap="flat" cmpd="sng" algn="ctr">
            <a:solidFill>
              <a:sysClr val="windowText" lastClr="000000"/>
            </a:solidFill>
            <a:prstDash val="dash"/>
          </a:ln>
          <a:effectLst/>
        </p:spPr>
        <p:txBody>
          <a:bodyPr rtlCol="0" anchor="ctr"/>
          <a:lstStyle/>
          <a:p>
            <a:pPr algn="ctr">
              <a:defRPr/>
            </a:pPr>
            <a:endParaRPr lang="en-US" sz="1400" kern="0">
              <a:solidFill>
                <a:sysClr val="windowText" lastClr="000000"/>
              </a:solidFill>
              <a:cs typeface="Arial" charset="0"/>
            </a:endParaRPr>
          </a:p>
        </p:txBody>
      </p:sp>
      <p:sp>
        <p:nvSpPr>
          <p:cNvPr id="114" name="Rectangle 113"/>
          <p:cNvSpPr/>
          <p:nvPr/>
        </p:nvSpPr>
        <p:spPr>
          <a:xfrm>
            <a:off x="5327955" y="6105523"/>
            <a:ext cx="544554" cy="266781"/>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algn="ctr">
              <a:defRPr/>
            </a:pPr>
            <a:r>
              <a:rPr lang="en-US" sz="1200" b="1" kern="0" dirty="0">
                <a:solidFill>
                  <a:prstClr val="white">
                    <a:lumMod val="65000"/>
                  </a:prstClr>
                </a:solidFill>
                <a:cs typeface="Arial" charset="0"/>
              </a:rPr>
              <a:t>CPU0</a:t>
            </a:r>
          </a:p>
        </p:txBody>
      </p:sp>
      <p:sp>
        <p:nvSpPr>
          <p:cNvPr id="115" name="Rectangle 114"/>
          <p:cNvSpPr/>
          <p:nvPr/>
        </p:nvSpPr>
        <p:spPr>
          <a:xfrm>
            <a:off x="5327955" y="5375315"/>
            <a:ext cx="528727" cy="558532"/>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algn="ctr">
              <a:defRPr/>
            </a:pPr>
            <a:r>
              <a:rPr lang="en-US" sz="1200" b="1" kern="0" dirty="0">
                <a:solidFill>
                  <a:prstClr val="white">
                    <a:lumMod val="65000"/>
                  </a:prstClr>
                </a:solidFill>
                <a:cs typeface="Arial" charset="0"/>
              </a:rPr>
              <a:t>L1</a:t>
            </a:r>
            <a:endParaRPr lang="en-US" sz="1200" kern="0" dirty="0">
              <a:solidFill>
                <a:prstClr val="white">
                  <a:lumMod val="65000"/>
                </a:prstClr>
              </a:solidFill>
              <a:cs typeface="Arial" charset="0"/>
            </a:endParaRPr>
          </a:p>
        </p:txBody>
      </p:sp>
      <p:sp>
        <p:nvSpPr>
          <p:cNvPr id="116" name="Rectangle 115"/>
          <p:cNvSpPr/>
          <p:nvPr/>
        </p:nvSpPr>
        <p:spPr>
          <a:xfrm>
            <a:off x="5327955" y="5073972"/>
            <a:ext cx="1183861" cy="111871"/>
          </a:xfrm>
          <a:prstGeom prst="rect">
            <a:avLst/>
          </a:prstGeom>
          <a:solidFill>
            <a:schemeClr val="tx2">
              <a:lumMod val="75000"/>
            </a:schemeClr>
          </a:solidFill>
          <a:ln w="25400" cap="flat" cmpd="sng" algn="ctr">
            <a:solidFill>
              <a:schemeClr val="bg1">
                <a:lumMod val="65000"/>
              </a:schemeClr>
            </a:solidFill>
            <a:prstDash val="solid"/>
          </a:ln>
          <a:effectLst/>
        </p:spPr>
        <p:txBody>
          <a:bodyPr rtlCol="0" anchor="ctr"/>
          <a:lstStyle/>
          <a:p>
            <a:pPr algn="ctr">
              <a:defRPr/>
            </a:pPr>
            <a:endParaRPr lang="en-US" sz="1200" kern="0">
              <a:solidFill>
                <a:prstClr val="white">
                  <a:lumMod val="65000"/>
                </a:prstClr>
              </a:solidFill>
              <a:cs typeface="Arial" charset="0"/>
            </a:endParaRPr>
          </a:p>
        </p:txBody>
      </p:sp>
      <p:sp>
        <p:nvSpPr>
          <p:cNvPr id="117" name="Rectangle 116"/>
          <p:cNvSpPr/>
          <p:nvPr/>
        </p:nvSpPr>
        <p:spPr>
          <a:xfrm>
            <a:off x="5327955" y="4327246"/>
            <a:ext cx="1183861" cy="568017"/>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algn="ctr">
              <a:defRPr/>
            </a:pPr>
            <a:r>
              <a:rPr lang="en-US" sz="1200" b="1" kern="0" dirty="0">
                <a:solidFill>
                  <a:prstClr val="white">
                    <a:lumMod val="65000"/>
                  </a:prstClr>
                </a:solidFill>
                <a:cs typeface="Arial" charset="0"/>
              </a:rPr>
              <a:t>L2</a:t>
            </a:r>
          </a:p>
        </p:txBody>
      </p:sp>
      <p:cxnSp>
        <p:nvCxnSpPr>
          <p:cNvPr id="118" name="Straight Arrow Connector 117"/>
          <p:cNvCxnSpPr/>
          <p:nvPr/>
        </p:nvCxnSpPr>
        <p:spPr>
          <a:xfrm flipH="1" flipV="1">
            <a:off x="5820510" y="4910991"/>
            <a:ext cx="1" cy="165514"/>
          </a:xfrm>
          <a:prstGeom prst="straightConnector1">
            <a:avLst/>
          </a:prstGeom>
          <a:noFill/>
          <a:ln w="22225" cap="flat" cmpd="sng" algn="ctr">
            <a:solidFill>
              <a:schemeClr val="bg1">
                <a:lumMod val="65000"/>
              </a:schemeClr>
            </a:solidFill>
            <a:prstDash val="solid"/>
            <a:tailEnd type="arrow"/>
          </a:ln>
          <a:effectLst/>
        </p:spPr>
      </p:cxnSp>
      <p:cxnSp>
        <p:nvCxnSpPr>
          <p:cNvPr id="119" name="Straight Arrow Connector 118"/>
          <p:cNvCxnSpPr/>
          <p:nvPr/>
        </p:nvCxnSpPr>
        <p:spPr>
          <a:xfrm>
            <a:off x="6020817" y="4910991"/>
            <a:ext cx="0" cy="179972"/>
          </a:xfrm>
          <a:prstGeom prst="straightConnector1">
            <a:avLst/>
          </a:prstGeom>
          <a:noFill/>
          <a:ln w="22225" cap="flat" cmpd="sng" algn="ctr">
            <a:solidFill>
              <a:schemeClr val="bg1">
                <a:lumMod val="65000"/>
              </a:schemeClr>
            </a:solidFill>
            <a:prstDash val="solid"/>
            <a:tailEnd type="arrow"/>
          </a:ln>
          <a:effectLst/>
        </p:spPr>
      </p:cxnSp>
      <p:cxnSp>
        <p:nvCxnSpPr>
          <p:cNvPr id="120" name="Straight Arrow Connector 119"/>
          <p:cNvCxnSpPr/>
          <p:nvPr/>
        </p:nvCxnSpPr>
        <p:spPr>
          <a:xfrm flipH="1" flipV="1">
            <a:off x="5537471" y="5185843"/>
            <a:ext cx="1" cy="193508"/>
          </a:xfrm>
          <a:prstGeom prst="straightConnector1">
            <a:avLst/>
          </a:prstGeom>
          <a:noFill/>
          <a:ln w="22225" cap="flat" cmpd="sng" algn="ctr">
            <a:solidFill>
              <a:schemeClr val="bg1">
                <a:lumMod val="65000"/>
              </a:schemeClr>
            </a:solidFill>
            <a:prstDash val="solid"/>
            <a:tailEnd type="arrow"/>
          </a:ln>
          <a:effectLst/>
        </p:spPr>
      </p:cxnSp>
      <p:cxnSp>
        <p:nvCxnSpPr>
          <p:cNvPr id="121" name="Straight Arrow Connector 120"/>
          <p:cNvCxnSpPr/>
          <p:nvPr/>
        </p:nvCxnSpPr>
        <p:spPr>
          <a:xfrm flipH="1">
            <a:off x="5705018" y="5195225"/>
            <a:ext cx="2445" cy="181129"/>
          </a:xfrm>
          <a:prstGeom prst="straightConnector1">
            <a:avLst/>
          </a:prstGeom>
          <a:noFill/>
          <a:ln w="22225" cap="flat" cmpd="sng" algn="ctr">
            <a:solidFill>
              <a:schemeClr val="bg1">
                <a:lumMod val="65000"/>
              </a:schemeClr>
            </a:solidFill>
            <a:prstDash val="solid"/>
            <a:tailEnd type="arrow"/>
          </a:ln>
          <a:effectLst/>
        </p:spPr>
      </p:cxnSp>
      <p:cxnSp>
        <p:nvCxnSpPr>
          <p:cNvPr id="122" name="Straight Arrow Connector 121"/>
          <p:cNvCxnSpPr/>
          <p:nvPr/>
        </p:nvCxnSpPr>
        <p:spPr>
          <a:xfrm>
            <a:off x="5701635" y="5952497"/>
            <a:ext cx="2445" cy="149537"/>
          </a:xfrm>
          <a:prstGeom prst="straightConnector1">
            <a:avLst/>
          </a:prstGeom>
          <a:noFill/>
          <a:ln w="22225" cap="flat" cmpd="sng" algn="ctr">
            <a:solidFill>
              <a:schemeClr val="bg1">
                <a:lumMod val="65000"/>
              </a:schemeClr>
            </a:solidFill>
            <a:prstDash val="solid"/>
            <a:tailEnd type="arrow"/>
          </a:ln>
          <a:effectLst/>
        </p:spPr>
      </p:cxnSp>
      <p:cxnSp>
        <p:nvCxnSpPr>
          <p:cNvPr id="123" name="Straight Arrow Connector 122"/>
          <p:cNvCxnSpPr/>
          <p:nvPr/>
        </p:nvCxnSpPr>
        <p:spPr>
          <a:xfrm flipV="1">
            <a:off x="5536715" y="5933726"/>
            <a:ext cx="8" cy="161357"/>
          </a:xfrm>
          <a:prstGeom prst="straightConnector1">
            <a:avLst/>
          </a:prstGeom>
          <a:noFill/>
          <a:ln w="22225" cap="flat" cmpd="sng" algn="ctr">
            <a:solidFill>
              <a:schemeClr val="bg1">
                <a:lumMod val="65000"/>
              </a:schemeClr>
            </a:solidFill>
            <a:prstDash val="solid"/>
            <a:tailEnd type="arrow"/>
          </a:ln>
          <a:effectLst/>
        </p:spPr>
      </p:cxnSp>
      <p:sp>
        <p:nvSpPr>
          <p:cNvPr id="124" name="Rectangle 123"/>
          <p:cNvSpPr/>
          <p:nvPr/>
        </p:nvSpPr>
        <p:spPr>
          <a:xfrm>
            <a:off x="5982742" y="6105523"/>
            <a:ext cx="529076" cy="266781"/>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algn="ctr">
              <a:defRPr/>
            </a:pPr>
            <a:r>
              <a:rPr lang="en-US" sz="1200" b="1" kern="0" dirty="0">
                <a:solidFill>
                  <a:prstClr val="white">
                    <a:lumMod val="65000"/>
                  </a:prstClr>
                </a:solidFill>
                <a:cs typeface="Arial" charset="0"/>
              </a:rPr>
              <a:t>CPU1</a:t>
            </a:r>
          </a:p>
        </p:txBody>
      </p:sp>
      <p:sp>
        <p:nvSpPr>
          <p:cNvPr id="125" name="Rectangle 124"/>
          <p:cNvSpPr/>
          <p:nvPr/>
        </p:nvSpPr>
        <p:spPr>
          <a:xfrm>
            <a:off x="6004887" y="5375315"/>
            <a:ext cx="506930" cy="558532"/>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algn="ctr">
              <a:defRPr/>
            </a:pPr>
            <a:r>
              <a:rPr lang="en-US" sz="1200" b="1" kern="0" dirty="0">
                <a:solidFill>
                  <a:prstClr val="white">
                    <a:lumMod val="65000"/>
                  </a:prstClr>
                </a:solidFill>
                <a:cs typeface="Arial" charset="0"/>
              </a:rPr>
              <a:t>L1</a:t>
            </a:r>
          </a:p>
        </p:txBody>
      </p:sp>
      <p:cxnSp>
        <p:nvCxnSpPr>
          <p:cNvPr id="126" name="Straight Arrow Connector 125"/>
          <p:cNvCxnSpPr/>
          <p:nvPr/>
        </p:nvCxnSpPr>
        <p:spPr>
          <a:xfrm flipH="1" flipV="1">
            <a:off x="6140516" y="5185843"/>
            <a:ext cx="1" cy="193508"/>
          </a:xfrm>
          <a:prstGeom prst="straightConnector1">
            <a:avLst/>
          </a:prstGeom>
          <a:noFill/>
          <a:ln w="22225" cap="flat" cmpd="sng" algn="ctr">
            <a:solidFill>
              <a:schemeClr val="bg1">
                <a:lumMod val="65000"/>
              </a:schemeClr>
            </a:solidFill>
            <a:prstDash val="solid"/>
            <a:tailEnd type="arrow"/>
          </a:ln>
          <a:effectLst/>
        </p:spPr>
      </p:cxnSp>
      <p:cxnSp>
        <p:nvCxnSpPr>
          <p:cNvPr id="127" name="Straight Arrow Connector 126"/>
          <p:cNvCxnSpPr/>
          <p:nvPr/>
        </p:nvCxnSpPr>
        <p:spPr>
          <a:xfrm flipV="1">
            <a:off x="6156308" y="5933726"/>
            <a:ext cx="8" cy="161357"/>
          </a:xfrm>
          <a:prstGeom prst="straightConnector1">
            <a:avLst/>
          </a:prstGeom>
          <a:noFill/>
          <a:ln w="22225" cap="flat" cmpd="sng" algn="ctr">
            <a:solidFill>
              <a:schemeClr val="bg1">
                <a:lumMod val="65000"/>
              </a:schemeClr>
            </a:solidFill>
            <a:prstDash val="solid"/>
            <a:tailEnd type="arrow"/>
          </a:ln>
          <a:effectLst/>
        </p:spPr>
      </p:cxnSp>
      <p:sp>
        <p:nvSpPr>
          <p:cNvPr id="128" name="Rectangle 127"/>
          <p:cNvSpPr/>
          <p:nvPr/>
        </p:nvSpPr>
        <p:spPr>
          <a:xfrm>
            <a:off x="1932990" y="5086863"/>
            <a:ext cx="3141492" cy="91239"/>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sz="1400" kern="0">
              <a:solidFill>
                <a:sysClr val="window" lastClr="FFFFFF">
                  <a:lumMod val="50000"/>
                </a:sysClr>
              </a:solidFill>
              <a:cs typeface="Arial" charset="0"/>
            </a:endParaRPr>
          </a:p>
        </p:txBody>
      </p:sp>
      <p:sp>
        <p:nvSpPr>
          <p:cNvPr id="129" name="Rectangle 128"/>
          <p:cNvSpPr/>
          <p:nvPr/>
        </p:nvSpPr>
        <p:spPr>
          <a:xfrm>
            <a:off x="2610816" y="4324194"/>
            <a:ext cx="1867960" cy="568017"/>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L2</a:t>
            </a:r>
          </a:p>
        </p:txBody>
      </p:sp>
      <p:cxnSp>
        <p:nvCxnSpPr>
          <p:cNvPr id="130" name="Straight Arrow Connector 129"/>
          <p:cNvCxnSpPr/>
          <p:nvPr/>
        </p:nvCxnSpPr>
        <p:spPr>
          <a:xfrm>
            <a:off x="3619259" y="4906891"/>
            <a:ext cx="0" cy="179972"/>
          </a:xfrm>
          <a:prstGeom prst="straightConnector1">
            <a:avLst/>
          </a:prstGeom>
          <a:noFill/>
          <a:ln w="22225" cap="flat" cmpd="sng" algn="ctr">
            <a:solidFill>
              <a:sysClr val="window" lastClr="FFFFFF">
                <a:lumMod val="50000"/>
              </a:sysClr>
            </a:solidFill>
            <a:prstDash val="solid"/>
            <a:tailEnd type="arrow"/>
          </a:ln>
          <a:effectLst/>
        </p:spPr>
      </p:cxnSp>
      <p:sp>
        <p:nvSpPr>
          <p:cNvPr id="131" name="Rectangle 130"/>
          <p:cNvSpPr/>
          <p:nvPr/>
        </p:nvSpPr>
        <p:spPr>
          <a:xfrm>
            <a:off x="3640016" y="6120540"/>
            <a:ext cx="1441568" cy="26678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CU1</a:t>
            </a:r>
          </a:p>
        </p:txBody>
      </p:sp>
      <p:sp>
        <p:nvSpPr>
          <p:cNvPr id="132" name="Rectangle 131"/>
          <p:cNvSpPr/>
          <p:nvPr/>
        </p:nvSpPr>
        <p:spPr>
          <a:xfrm>
            <a:off x="3860621" y="5416234"/>
            <a:ext cx="1125221" cy="523586"/>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L1</a:t>
            </a:r>
          </a:p>
        </p:txBody>
      </p:sp>
      <p:cxnSp>
        <p:nvCxnSpPr>
          <p:cNvPr id="133" name="Straight Arrow Connector 132"/>
          <p:cNvCxnSpPr/>
          <p:nvPr/>
        </p:nvCxnSpPr>
        <p:spPr>
          <a:xfrm flipH="1">
            <a:off x="4358357" y="5226236"/>
            <a:ext cx="2445" cy="181129"/>
          </a:xfrm>
          <a:prstGeom prst="straightConnector1">
            <a:avLst/>
          </a:prstGeom>
          <a:noFill/>
          <a:ln w="22225" cap="flat" cmpd="sng" algn="ctr">
            <a:solidFill>
              <a:sysClr val="window" lastClr="FFFFFF">
                <a:lumMod val="50000"/>
              </a:sysClr>
            </a:solidFill>
            <a:prstDash val="solid"/>
            <a:tailEnd type="arrow"/>
          </a:ln>
          <a:effectLst/>
        </p:spPr>
      </p:cxnSp>
      <p:cxnSp>
        <p:nvCxnSpPr>
          <p:cNvPr id="134" name="Straight Arrow Connector 133"/>
          <p:cNvCxnSpPr/>
          <p:nvPr/>
        </p:nvCxnSpPr>
        <p:spPr>
          <a:xfrm>
            <a:off x="4355910" y="5963368"/>
            <a:ext cx="2445" cy="149537"/>
          </a:xfrm>
          <a:prstGeom prst="straightConnector1">
            <a:avLst/>
          </a:prstGeom>
          <a:noFill/>
          <a:ln w="22225" cap="flat" cmpd="sng" algn="ctr">
            <a:solidFill>
              <a:sysClr val="window" lastClr="FFFFFF">
                <a:lumMod val="50000"/>
              </a:sysClr>
            </a:solidFill>
            <a:prstDash val="solid"/>
            <a:tailEnd type="arrow"/>
          </a:ln>
          <a:effectLst/>
        </p:spPr>
      </p:cxnSp>
      <p:sp>
        <p:nvSpPr>
          <p:cNvPr id="135" name="Rectangle 134"/>
          <p:cNvSpPr/>
          <p:nvPr/>
        </p:nvSpPr>
        <p:spPr>
          <a:xfrm>
            <a:off x="1929929" y="6120540"/>
            <a:ext cx="1441568" cy="26678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CU0</a:t>
            </a:r>
          </a:p>
        </p:txBody>
      </p:sp>
      <p:sp>
        <p:nvSpPr>
          <p:cNvPr id="136" name="Rectangle 135"/>
          <p:cNvSpPr/>
          <p:nvPr/>
        </p:nvSpPr>
        <p:spPr>
          <a:xfrm>
            <a:off x="2023864" y="5388207"/>
            <a:ext cx="1182656" cy="523586"/>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L1</a:t>
            </a:r>
          </a:p>
        </p:txBody>
      </p:sp>
      <p:cxnSp>
        <p:nvCxnSpPr>
          <p:cNvPr id="137" name="Straight Arrow Connector 136"/>
          <p:cNvCxnSpPr/>
          <p:nvPr/>
        </p:nvCxnSpPr>
        <p:spPr>
          <a:xfrm flipH="1">
            <a:off x="2648270" y="5207077"/>
            <a:ext cx="2445" cy="181129"/>
          </a:xfrm>
          <a:prstGeom prst="straightConnector1">
            <a:avLst/>
          </a:prstGeom>
          <a:noFill/>
          <a:ln w="22225" cap="flat" cmpd="sng" algn="ctr">
            <a:solidFill>
              <a:sysClr val="window" lastClr="FFFFFF">
                <a:lumMod val="50000"/>
              </a:sysClr>
            </a:solidFill>
            <a:prstDash val="solid"/>
            <a:tailEnd type="arrow"/>
          </a:ln>
          <a:effectLst/>
        </p:spPr>
      </p:cxnSp>
      <p:cxnSp>
        <p:nvCxnSpPr>
          <p:cNvPr id="138" name="Straight Arrow Connector 137"/>
          <p:cNvCxnSpPr>
            <a:endCxn id="135" idx="0"/>
          </p:cNvCxnSpPr>
          <p:nvPr/>
        </p:nvCxnSpPr>
        <p:spPr>
          <a:xfrm>
            <a:off x="2645823" y="5935341"/>
            <a:ext cx="4890" cy="185200"/>
          </a:xfrm>
          <a:prstGeom prst="straightConnector1">
            <a:avLst/>
          </a:prstGeom>
          <a:noFill/>
          <a:ln w="22225" cap="flat" cmpd="sng" algn="ctr">
            <a:solidFill>
              <a:sysClr val="window" lastClr="FFFFFF">
                <a:lumMod val="50000"/>
              </a:sysClr>
            </a:solidFill>
            <a:prstDash val="solid"/>
            <a:tailEnd type="arrow"/>
          </a:ln>
          <a:effectLst/>
        </p:spPr>
      </p:cxnSp>
      <p:cxnSp>
        <p:nvCxnSpPr>
          <p:cNvPr id="139" name="Straight Arrow Connector 138"/>
          <p:cNvCxnSpPr/>
          <p:nvPr/>
        </p:nvCxnSpPr>
        <p:spPr>
          <a:xfrm>
            <a:off x="6368311" y="5181122"/>
            <a:ext cx="0" cy="179972"/>
          </a:xfrm>
          <a:prstGeom prst="straightConnector1">
            <a:avLst/>
          </a:prstGeom>
          <a:noFill/>
          <a:ln w="22225" cap="flat" cmpd="sng" algn="ctr">
            <a:solidFill>
              <a:schemeClr val="bg1">
                <a:lumMod val="65000"/>
              </a:schemeClr>
            </a:solidFill>
            <a:prstDash val="solid"/>
            <a:tailEnd type="arrow"/>
          </a:ln>
          <a:effectLst/>
        </p:spPr>
      </p:cxnSp>
      <p:cxnSp>
        <p:nvCxnSpPr>
          <p:cNvPr id="140" name="Straight Arrow Connector 139"/>
          <p:cNvCxnSpPr/>
          <p:nvPr/>
        </p:nvCxnSpPr>
        <p:spPr>
          <a:xfrm>
            <a:off x="6360675" y="5952497"/>
            <a:ext cx="2445" cy="149537"/>
          </a:xfrm>
          <a:prstGeom prst="straightConnector1">
            <a:avLst/>
          </a:prstGeom>
          <a:noFill/>
          <a:ln w="22225" cap="flat" cmpd="sng" algn="ctr">
            <a:solidFill>
              <a:schemeClr val="bg1">
                <a:lumMod val="65000"/>
              </a:schemeClr>
            </a:solidFill>
            <a:prstDash val="solid"/>
            <a:tailEnd type="arrow"/>
          </a:ln>
          <a:effectLst/>
        </p:spPr>
      </p:cxnSp>
      <p:sp>
        <p:nvSpPr>
          <p:cNvPr id="145" name="Rectangle 144"/>
          <p:cNvSpPr/>
          <p:nvPr/>
        </p:nvSpPr>
        <p:spPr>
          <a:xfrm>
            <a:off x="2453978" y="2886573"/>
            <a:ext cx="3325768" cy="568017"/>
          </a:xfrm>
          <a:prstGeom prst="rect">
            <a:avLst/>
          </a:prstGeom>
          <a:no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LLC</a:t>
            </a:r>
          </a:p>
        </p:txBody>
      </p:sp>
      <p:sp>
        <p:nvSpPr>
          <p:cNvPr id="146" name="Rectangle 145"/>
          <p:cNvSpPr/>
          <p:nvPr/>
        </p:nvSpPr>
        <p:spPr>
          <a:xfrm>
            <a:off x="1914517" y="4076300"/>
            <a:ext cx="4597299" cy="91239"/>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sz="1400" kern="0">
              <a:solidFill>
                <a:sysClr val="window" lastClr="FFFFFF">
                  <a:lumMod val="50000"/>
                </a:sysClr>
              </a:solidFill>
              <a:cs typeface="Arial" charset="0"/>
            </a:endParaRPr>
          </a:p>
        </p:txBody>
      </p:sp>
      <p:sp>
        <p:nvSpPr>
          <p:cNvPr id="147" name="Rectangle 146"/>
          <p:cNvSpPr/>
          <p:nvPr/>
        </p:nvSpPr>
        <p:spPr>
          <a:xfrm>
            <a:off x="1924030" y="3640945"/>
            <a:ext cx="4582633" cy="284008"/>
          </a:xfrm>
          <a:prstGeom prst="rect">
            <a:avLst/>
          </a:prstGeom>
          <a:no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Directory / Memory</a:t>
            </a:r>
          </a:p>
        </p:txBody>
      </p:sp>
      <p:cxnSp>
        <p:nvCxnSpPr>
          <p:cNvPr id="148" name="Straight Arrow Connector 147"/>
          <p:cNvCxnSpPr/>
          <p:nvPr/>
        </p:nvCxnSpPr>
        <p:spPr>
          <a:xfrm flipH="1" flipV="1">
            <a:off x="5829547" y="4168743"/>
            <a:ext cx="1" cy="165514"/>
          </a:xfrm>
          <a:prstGeom prst="straightConnector1">
            <a:avLst/>
          </a:prstGeom>
          <a:noFill/>
          <a:ln w="22225" cap="flat" cmpd="sng" algn="ctr">
            <a:solidFill>
              <a:schemeClr val="bg1">
                <a:lumMod val="65000"/>
              </a:schemeClr>
            </a:solidFill>
            <a:prstDash val="solid"/>
            <a:tailEnd type="arrow"/>
          </a:ln>
          <a:effectLst/>
        </p:spPr>
      </p:cxnSp>
      <p:cxnSp>
        <p:nvCxnSpPr>
          <p:cNvPr id="149" name="Straight Arrow Connector 148"/>
          <p:cNvCxnSpPr/>
          <p:nvPr/>
        </p:nvCxnSpPr>
        <p:spPr>
          <a:xfrm>
            <a:off x="6029854" y="4168743"/>
            <a:ext cx="0" cy="179972"/>
          </a:xfrm>
          <a:prstGeom prst="straightConnector1">
            <a:avLst/>
          </a:prstGeom>
          <a:noFill/>
          <a:ln w="22225" cap="flat" cmpd="sng" algn="ctr">
            <a:solidFill>
              <a:schemeClr val="bg1">
                <a:lumMod val="65000"/>
              </a:schemeClr>
            </a:solidFill>
            <a:prstDash val="solid"/>
            <a:tailEnd type="arrow"/>
          </a:ln>
          <a:effectLst/>
        </p:spPr>
      </p:cxnSp>
      <p:cxnSp>
        <p:nvCxnSpPr>
          <p:cNvPr id="150" name="Straight Arrow Connector 149"/>
          <p:cNvCxnSpPr/>
          <p:nvPr/>
        </p:nvCxnSpPr>
        <p:spPr>
          <a:xfrm>
            <a:off x="3619259" y="4167539"/>
            <a:ext cx="0" cy="179972"/>
          </a:xfrm>
          <a:prstGeom prst="straightConnector1">
            <a:avLst/>
          </a:prstGeom>
          <a:noFill/>
          <a:ln w="22225" cap="flat" cmpd="sng" algn="ctr">
            <a:solidFill>
              <a:sysClr val="window" lastClr="FFFFFF">
                <a:lumMod val="50000"/>
              </a:sysClr>
            </a:solidFill>
            <a:prstDash val="solid"/>
            <a:tailEnd type="arrow"/>
          </a:ln>
          <a:effectLst/>
        </p:spPr>
      </p:cxnSp>
      <p:sp>
        <p:nvSpPr>
          <p:cNvPr id="151" name="TextBox 150"/>
          <p:cNvSpPr txBox="1"/>
          <p:nvPr/>
        </p:nvSpPr>
        <p:spPr>
          <a:xfrm rot="16200000">
            <a:off x="6478266" y="5162912"/>
            <a:ext cx="492443" cy="307777"/>
          </a:xfrm>
          <a:prstGeom prst="rect">
            <a:avLst/>
          </a:prstGeom>
          <a:noFill/>
          <a:ln>
            <a:noFill/>
          </a:ln>
        </p:spPr>
        <p:txBody>
          <a:bodyPr wrap="none" rtlCol="0">
            <a:spAutoFit/>
          </a:bodyPr>
          <a:lstStyle/>
          <a:p>
            <a:pPr>
              <a:defRPr/>
            </a:pPr>
            <a:r>
              <a:rPr lang="en-US" sz="1400" b="1" kern="0" dirty="0">
                <a:solidFill>
                  <a:prstClr val="white">
                    <a:lumMod val="65000"/>
                  </a:prstClr>
                </a:solidFill>
                <a:cs typeface="Arial" charset="0"/>
              </a:rPr>
              <a:t>CPU</a:t>
            </a:r>
          </a:p>
        </p:txBody>
      </p:sp>
      <p:sp>
        <p:nvSpPr>
          <p:cNvPr id="153" name="TextBox 152"/>
          <p:cNvSpPr txBox="1"/>
          <p:nvPr/>
        </p:nvSpPr>
        <p:spPr>
          <a:xfrm rot="16200000">
            <a:off x="1417298" y="5162912"/>
            <a:ext cx="574196" cy="307777"/>
          </a:xfrm>
          <a:prstGeom prst="rect">
            <a:avLst/>
          </a:prstGeom>
          <a:noFill/>
        </p:spPr>
        <p:txBody>
          <a:bodyPr wrap="none" rtlCol="0">
            <a:spAutoFit/>
          </a:bodyPr>
          <a:lstStyle/>
          <a:p>
            <a:pPr>
              <a:defRPr/>
            </a:pPr>
            <a:r>
              <a:rPr lang="en-US" sz="1400" b="1" kern="0" dirty="0">
                <a:solidFill>
                  <a:sysClr val="windowText" lastClr="000000"/>
                </a:solidFill>
                <a:cs typeface="Arial" charset="0"/>
              </a:rPr>
              <a:t>GPU</a:t>
            </a:r>
          </a:p>
        </p:txBody>
      </p:sp>
      <p:sp>
        <p:nvSpPr>
          <p:cNvPr id="154" name="Oval 153"/>
          <p:cNvSpPr/>
          <p:nvPr/>
        </p:nvSpPr>
        <p:spPr>
          <a:xfrm>
            <a:off x="3371497" y="5655926"/>
            <a:ext cx="79427" cy="76534"/>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algn="ctr">
              <a:defRPr/>
            </a:pPr>
            <a:endParaRPr lang="en-US" sz="1200" kern="0">
              <a:solidFill>
                <a:sysClr val="window" lastClr="FFFFFF"/>
              </a:solidFill>
              <a:cs typeface="Arial" charset="0"/>
            </a:endParaRPr>
          </a:p>
        </p:txBody>
      </p:sp>
      <p:cxnSp>
        <p:nvCxnSpPr>
          <p:cNvPr id="156" name="Straight Arrow Connector 155"/>
          <p:cNvCxnSpPr/>
          <p:nvPr/>
        </p:nvCxnSpPr>
        <p:spPr>
          <a:xfrm flipH="1" flipV="1">
            <a:off x="3975615" y="3475431"/>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157" name="Straight Arrow Connector 156"/>
          <p:cNvCxnSpPr/>
          <p:nvPr/>
        </p:nvCxnSpPr>
        <p:spPr>
          <a:xfrm>
            <a:off x="4175922" y="3475431"/>
            <a:ext cx="0" cy="179972"/>
          </a:xfrm>
          <a:prstGeom prst="straightConnector1">
            <a:avLst/>
          </a:prstGeom>
          <a:noFill/>
          <a:ln w="22225" cap="flat" cmpd="sng" algn="ctr">
            <a:solidFill>
              <a:sysClr val="window" lastClr="FFFFFF">
                <a:lumMod val="50000"/>
              </a:sysClr>
            </a:solidFill>
            <a:prstDash val="solid"/>
            <a:tailEnd type="arrow"/>
          </a:ln>
          <a:effectLst/>
        </p:spPr>
      </p:cxnSp>
      <p:sp>
        <p:nvSpPr>
          <p:cNvPr id="158" name="Oval 157"/>
          <p:cNvSpPr/>
          <p:nvPr/>
        </p:nvSpPr>
        <p:spPr>
          <a:xfrm>
            <a:off x="3470781" y="5655926"/>
            <a:ext cx="79427" cy="76534"/>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algn="ctr">
              <a:defRPr/>
            </a:pPr>
            <a:endParaRPr lang="en-US" sz="1200" kern="0">
              <a:solidFill>
                <a:sysClr val="window" lastClr="FFFFFF"/>
              </a:solidFill>
              <a:cs typeface="Arial" charset="0"/>
            </a:endParaRPr>
          </a:p>
        </p:txBody>
      </p:sp>
      <p:sp>
        <p:nvSpPr>
          <p:cNvPr id="159" name="Oval 158"/>
          <p:cNvSpPr/>
          <p:nvPr/>
        </p:nvSpPr>
        <p:spPr>
          <a:xfrm>
            <a:off x="3570065" y="5655926"/>
            <a:ext cx="79427" cy="76534"/>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algn="ctr">
              <a:defRPr/>
            </a:pPr>
            <a:endParaRPr lang="en-US" sz="1200" kern="0">
              <a:solidFill>
                <a:sysClr val="window" lastClr="FFFFFF"/>
              </a:solidFill>
              <a:cs typeface="Arial" charset="0"/>
            </a:endParaRPr>
          </a:p>
        </p:txBody>
      </p:sp>
      <p:cxnSp>
        <p:nvCxnSpPr>
          <p:cNvPr id="160" name="Straight Arrow Connector 159"/>
          <p:cNvCxnSpPr/>
          <p:nvPr/>
        </p:nvCxnSpPr>
        <p:spPr>
          <a:xfrm flipH="1" flipV="1">
            <a:off x="3959068" y="3905935"/>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161" name="Straight Arrow Connector 160"/>
          <p:cNvCxnSpPr/>
          <p:nvPr/>
        </p:nvCxnSpPr>
        <p:spPr>
          <a:xfrm>
            <a:off x="4159374" y="3905935"/>
            <a:ext cx="0" cy="179972"/>
          </a:xfrm>
          <a:prstGeom prst="straightConnector1">
            <a:avLst/>
          </a:prstGeom>
          <a:noFill/>
          <a:ln w="22225" cap="flat" cmpd="sng" algn="ctr">
            <a:solidFill>
              <a:sysClr val="window" lastClr="FFFFFF">
                <a:lumMod val="50000"/>
              </a:sysClr>
            </a:solidFill>
            <a:prstDash val="solid"/>
            <a:tailEnd type="arrow"/>
          </a:ln>
          <a:effectLst/>
        </p:spPr>
      </p:cxnSp>
      <p:cxnSp>
        <p:nvCxnSpPr>
          <p:cNvPr id="163" name="Straight Arrow Connector 162"/>
          <p:cNvCxnSpPr/>
          <p:nvPr/>
        </p:nvCxnSpPr>
        <p:spPr>
          <a:xfrm flipH="1" flipV="1">
            <a:off x="3458433" y="4910991"/>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165" name="Straight Arrow Connector 164"/>
          <p:cNvCxnSpPr/>
          <p:nvPr/>
        </p:nvCxnSpPr>
        <p:spPr>
          <a:xfrm flipH="1" flipV="1">
            <a:off x="3467470" y="4168743"/>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166" name="Straight Arrow Connector 165"/>
          <p:cNvCxnSpPr/>
          <p:nvPr/>
        </p:nvCxnSpPr>
        <p:spPr>
          <a:xfrm flipH="1" flipV="1">
            <a:off x="2534124" y="5185843"/>
            <a:ext cx="1" cy="193508"/>
          </a:xfrm>
          <a:prstGeom prst="straightConnector1">
            <a:avLst/>
          </a:prstGeom>
          <a:noFill/>
          <a:ln w="22225" cap="flat" cmpd="sng" algn="ctr">
            <a:solidFill>
              <a:sysClr val="window" lastClr="FFFFFF">
                <a:lumMod val="50000"/>
              </a:sysClr>
            </a:solidFill>
            <a:prstDash val="solid"/>
            <a:tailEnd type="arrow"/>
          </a:ln>
          <a:effectLst/>
        </p:spPr>
      </p:cxnSp>
      <p:cxnSp>
        <p:nvCxnSpPr>
          <p:cNvPr id="170" name="Straight Arrow Connector 169"/>
          <p:cNvCxnSpPr/>
          <p:nvPr/>
        </p:nvCxnSpPr>
        <p:spPr>
          <a:xfrm flipV="1">
            <a:off x="2533369" y="5933726"/>
            <a:ext cx="8" cy="161357"/>
          </a:xfrm>
          <a:prstGeom prst="straightConnector1">
            <a:avLst/>
          </a:prstGeom>
          <a:noFill/>
          <a:ln w="22225" cap="flat" cmpd="sng" algn="ctr">
            <a:solidFill>
              <a:sysClr val="window" lastClr="FFFFFF">
                <a:lumMod val="50000"/>
              </a:sysClr>
            </a:solidFill>
            <a:prstDash val="solid"/>
            <a:tailEnd type="arrow"/>
          </a:ln>
          <a:effectLst/>
        </p:spPr>
      </p:cxnSp>
      <p:cxnSp>
        <p:nvCxnSpPr>
          <p:cNvPr id="171" name="Straight Arrow Connector 170"/>
          <p:cNvCxnSpPr/>
          <p:nvPr/>
        </p:nvCxnSpPr>
        <p:spPr>
          <a:xfrm flipH="1" flipV="1">
            <a:off x="4215346" y="5194699"/>
            <a:ext cx="1" cy="193508"/>
          </a:xfrm>
          <a:prstGeom prst="straightConnector1">
            <a:avLst/>
          </a:prstGeom>
          <a:noFill/>
          <a:ln w="22225" cap="flat" cmpd="sng" algn="ctr">
            <a:solidFill>
              <a:sysClr val="window" lastClr="FFFFFF">
                <a:lumMod val="50000"/>
              </a:sysClr>
            </a:solidFill>
            <a:prstDash val="solid"/>
            <a:tailEnd type="arrow"/>
          </a:ln>
          <a:effectLst/>
        </p:spPr>
      </p:cxnSp>
      <p:cxnSp>
        <p:nvCxnSpPr>
          <p:cNvPr id="172" name="Straight Arrow Connector 171"/>
          <p:cNvCxnSpPr/>
          <p:nvPr/>
        </p:nvCxnSpPr>
        <p:spPr>
          <a:xfrm flipV="1">
            <a:off x="4214590" y="5942582"/>
            <a:ext cx="8" cy="161357"/>
          </a:xfrm>
          <a:prstGeom prst="straightConnector1">
            <a:avLst/>
          </a:prstGeom>
          <a:noFill/>
          <a:ln w="22225" cap="flat" cmpd="sng" algn="ctr">
            <a:solidFill>
              <a:sysClr val="window" lastClr="FFFFFF">
                <a:lumMod val="50000"/>
              </a:sysClr>
            </a:solidFill>
            <a:prstDash val="solid"/>
            <a:tailEnd type="arrow"/>
          </a:ln>
          <a:effectLst/>
        </p:spPr>
      </p:cxnSp>
      <p:cxnSp>
        <p:nvCxnSpPr>
          <p:cNvPr id="174" name="Straight Arrow Connector 173"/>
          <p:cNvCxnSpPr/>
          <p:nvPr/>
        </p:nvCxnSpPr>
        <p:spPr>
          <a:xfrm flipV="1">
            <a:off x="2533364" y="5388207"/>
            <a:ext cx="0" cy="491712"/>
          </a:xfrm>
          <a:prstGeom prst="straightConnector1">
            <a:avLst/>
          </a:prstGeom>
          <a:noFill/>
          <a:ln w="22225" cap="flat" cmpd="sng" algn="ctr">
            <a:solidFill>
              <a:sysClr val="window" lastClr="FFFFFF">
                <a:lumMod val="50000"/>
              </a:sysClr>
            </a:solidFill>
            <a:prstDash val="sysDot"/>
            <a:tailEnd type="arrow"/>
          </a:ln>
          <a:effectLst/>
        </p:spPr>
      </p:cxnSp>
      <p:cxnSp>
        <p:nvCxnSpPr>
          <p:cNvPr id="175" name="Straight Arrow Connector 174"/>
          <p:cNvCxnSpPr/>
          <p:nvPr/>
        </p:nvCxnSpPr>
        <p:spPr>
          <a:xfrm flipV="1">
            <a:off x="4227448" y="5416234"/>
            <a:ext cx="0" cy="491712"/>
          </a:xfrm>
          <a:prstGeom prst="straightConnector1">
            <a:avLst/>
          </a:prstGeom>
          <a:noFill/>
          <a:ln w="22225" cap="flat" cmpd="sng" algn="ctr">
            <a:solidFill>
              <a:sysClr val="window" lastClr="FFFFFF">
                <a:lumMod val="50000"/>
              </a:sysClr>
            </a:solidFill>
            <a:prstDash val="sysDot"/>
            <a:tailEnd type="arrow"/>
          </a:ln>
          <a:effectLst/>
        </p:spPr>
      </p:cxnSp>
      <p:cxnSp>
        <p:nvCxnSpPr>
          <p:cNvPr id="176" name="Straight Arrow Connector 175"/>
          <p:cNvCxnSpPr/>
          <p:nvPr/>
        </p:nvCxnSpPr>
        <p:spPr>
          <a:xfrm flipV="1">
            <a:off x="3450924" y="4362346"/>
            <a:ext cx="0" cy="491712"/>
          </a:xfrm>
          <a:prstGeom prst="straightConnector1">
            <a:avLst/>
          </a:prstGeom>
          <a:noFill/>
          <a:ln w="22225" cap="flat" cmpd="sng" algn="ctr">
            <a:solidFill>
              <a:sysClr val="window" lastClr="FFFFFF">
                <a:lumMod val="50000"/>
              </a:sysClr>
            </a:solidFill>
            <a:prstDash val="sysDot"/>
            <a:tailEnd type="arrow"/>
          </a:ln>
          <a:effectLst/>
        </p:spPr>
      </p:cxnSp>
      <p:cxnSp>
        <p:nvCxnSpPr>
          <p:cNvPr id="177" name="Straight Arrow Connector 176"/>
          <p:cNvCxnSpPr/>
          <p:nvPr/>
        </p:nvCxnSpPr>
        <p:spPr>
          <a:xfrm flipH="1" flipV="1">
            <a:off x="3975615" y="3620572"/>
            <a:ext cx="1" cy="285363"/>
          </a:xfrm>
          <a:prstGeom prst="straightConnector1">
            <a:avLst/>
          </a:prstGeom>
          <a:noFill/>
          <a:ln w="22225" cap="flat" cmpd="sng" algn="ctr">
            <a:solidFill>
              <a:sysClr val="window" lastClr="FFFFFF">
                <a:lumMod val="50000"/>
              </a:sysClr>
            </a:solidFill>
            <a:prstDash val="sysDot"/>
            <a:tailEnd type="arrow"/>
          </a:ln>
          <a:effectLst/>
        </p:spPr>
      </p:cxnSp>
      <p:sp>
        <p:nvSpPr>
          <p:cNvPr id="59" name="Freeform 58"/>
          <p:cNvSpPr/>
          <p:nvPr/>
        </p:nvSpPr>
        <p:spPr>
          <a:xfrm>
            <a:off x="5495295" y="5435999"/>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lumMod val="65000"/>
                </a:prstClr>
              </a:solidFill>
            </a:endParaRPr>
          </a:p>
        </p:txBody>
      </p:sp>
      <p:sp>
        <p:nvSpPr>
          <p:cNvPr id="60" name="Freeform 59"/>
          <p:cNvSpPr/>
          <p:nvPr/>
        </p:nvSpPr>
        <p:spPr>
          <a:xfrm>
            <a:off x="6162047" y="5418061"/>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lumMod val="65000"/>
                </a:prstClr>
              </a:solidFill>
            </a:endParaRPr>
          </a:p>
        </p:txBody>
      </p:sp>
      <p:sp>
        <p:nvSpPr>
          <p:cNvPr id="61" name="Freeform 60"/>
          <p:cNvSpPr/>
          <p:nvPr/>
        </p:nvSpPr>
        <p:spPr>
          <a:xfrm>
            <a:off x="5828573" y="4369262"/>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lumMod val="65000"/>
                </a:prstClr>
              </a:solidFill>
            </a:endParaRPr>
          </a:p>
        </p:txBody>
      </p:sp>
    </p:spTree>
    <p:custDataLst>
      <p:tags r:id="rId1"/>
    </p:custDataLst>
    <p:extLst>
      <p:ext uri="{BB962C8B-B14F-4D97-AF65-F5344CB8AC3E}">
        <p14:creationId xmlns:p14="http://schemas.microsoft.com/office/powerpoint/2010/main" val="3749947436"/>
      </p:ext>
    </p:extLst>
  </p:cSld>
  <p:clrMapOvr>
    <a:masterClrMapping/>
  </p:clrMapOvr>
  <mc:AlternateContent xmlns:mc="http://schemas.openxmlformats.org/markup-compatibility/2006" xmlns:p14="http://schemas.microsoft.com/office/powerpoint/2010/main">
    <mc:Choice Requires="p14">
      <p:transition spd="slow" p14:dur="2000" advTm="54282"/>
    </mc:Choice>
    <mc:Fallback xmlns="">
      <p:transition spd="slow" advTm="54282"/>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51" y="150222"/>
            <a:ext cx="8503920" cy="640080"/>
          </a:xfrm>
        </p:spPr>
        <p:txBody>
          <a:bodyPr/>
          <a:lstStyle/>
          <a:p>
            <a:r>
              <a:rPr lang="en-US" baseline="0" dirty="0" smtClean="0"/>
              <a:t>Read-for</a:t>
            </a:r>
            <a:r>
              <a:rPr lang="en-US" dirty="0" smtClean="0"/>
              <a:t>-ownership </a:t>
            </a:r>
            <a:r>
              <a:rPr lang="en-US" dirty="0"/>
              <a:t>(</a:t>
            </a:r>
            <a:r>
              <a:rPr lang="en-US" dirty="0" err="1"/>
              <a:t>RfO</a:t>
            </a:r>
            <a:r>
              <a:rPr lang="en-US" dirty="0" smtClean="0"/>
              <a:t>) memory </a:t>
            </a:r>
            <a:r>
              <a:rPr lang="en-US" dirty="0"/>
              <a:t>system</a:t>
            </a:r>
          </a:p>
        </p:txBody>
      </p:sp>
      <p:sp>
        <p:nvSpPr>
          <p:cNvPr id="3" name="Content Placeholder 2"/>
          <p:cNvSpPr>
            <a:spLocks noGrp="1"/>
          </p:cNvSpPr>
          <p:nvPr>
            <p:ph idx="1"/>
          </p:nvPr>
        </p:nvSpPr>
        <p:spPr>
          <a:xfrm>
            <a:off x="156874" y="1097280"/>
            <a:ext cx="8229600" cy="1789293"/>
          </a:xfrm>
        </p:spPr>
        <p:txBody>
          <a:bodyPr>
            <a:normAutofit fontScale="92500" lnSpcReduction="20000"/>
          </a:bodyPr>
          <a:lstStyle/>
          <a:p>
            <a:r>
              <a:rPr lang="en-US" dirty="0" smtClean="0"/>
              <a:t>Current CPUs</a:t>
            </a:r>
          </a:p>
          <a:p>
            <a:r>
              <a:rPr lang="en-US" dirty="0" smtClean="0"/>
              <a:t>Single-Writer or Multiple-Readers invariant</a:t>
            </a:r>
          </a:p>
          <a:p>
            <a:r>
              <a:rPr lang="en-US" dirty="0" err="1"/>
              <a:t>Wavefront</a:t>
            </a:r>
            <a:r>
              <a:rPr lang="en-US" dirty="0"/>
              <a:t> coalescing of writes at the </a:t>
            </a:r>
            <a:r>
              <a:rPr lang="en-US" dirty="0" smtClean="0"/>
              <a:t>CU</a:t>
            </a:r>
          </a:p>
          <a:p>
            <a:r>
              <a:rPr lang="en-US" dirty="0" err="1" smtClean="0"/>
              <a:t>LdAcq</a:t>
            </a:r>
            <a:r>
              <a:rPr lang="en-US" dirty="0" smtClean="0"/>
              <a:t>, </a:t>
            </a:r>
            <a:r>
              <a:rPr lang="en-US" dirty="0" err="1" smtClean="0"/>
              <a:t>StRel</a:t>
            </a:r>
            <a:r>
              <a:rPr lang="en-US" dirty="0" smtClean="0"/>
              <a:t> are simply </a:t>
            </a:r>
            <a:r>
              <a:rPr lang="en-US" dirty="0" err="1" smtClean="0"/>
              <a:t>Ld</a:t>
            </a:r>
            <a:r>
              <a:rPr lang="en-US" dirty="0" smtClean="0"/>
              <a:t> and St operations (flush load/store queue)</a:t>
            </a:r>
          </a:p>
          <a:p>
            <a:r>
              <a:rPr lang="en-US" dirty="0" smtClean="0">
                <a:solidFill>
                  <a:srgbClr val="000000"/>
                </a:solidFill>
              </a:rPr>
              <a:t>Invalidations, dirty-</a:t>
            </a:r>
            <a:r>
              <a:rPr lang="en-US" dirty="0" err="1" smtClean="0">
                <a:solidFill>
                  <a:srgbClr val="000000"/>
                </a:solidFill>
              </a:rPr>
              <a:t>writeback</a:t>
            </a:r>
            <a:r>
              <a:rPr lang="en-US" dirty="0" smtClean="0">
                <a:solidFill>
                  <a:srgbClr val="000000"/>
                </a:solidFill>
              </a:rPr>
              <a:t> and data responses</a:t>
            </a:r>
          </a:p>
        </p:txBody>
      </p:sp>
      <p:sp>
        <p:nvSpPr>
          <p:cNvPr id="41" name="Rectangle 40"/>
          <p:cNvSpPr/>
          <p:nvPr/>
        </p:nvSpPr>
        <p:spPr>
          <a:xfrm>
            <a:off x="5269163" y="4241018"/>
            <a:ext cx="1569984" cy="2240151"/>
          </a:xfrm>
          <a:prstGeom prst="rect">
            <a:avLst/>
          </a:prstGeom>
          <a:solidFill>
            <a:srgbClr val="EEECE1"/>
          </a:solidFill>
          <a:ln w="25400" cap="flat" cmpd="sng" algn="ctr">
            <a:solidFill>
              <a:schemeClr val="bg1">
                <a:lumMod val="65000"/>
              </a:schemeClr>
            </a:solidFill>
            <a:prstDash val="dash"/>
          </a:ln>
          <a:effectLst/>
        </p:spPr>
        <p:txBody>
          <a:bodyPr rtlCol="0" anchor="ctr"/>
          <a:lstStyle/>
          <a:p>
            <a:pPr algn="ctr">
              <a:defRPr/>
            </a:pPr>
            <a:endParaRPr lang="en-US" sz="1400" kern="0">
              <a:solidFill>
                <a:prstClr val="white">
                  <a:lumMod val="65000"/>
                </a:prstClr>
              </a:solidFill>
              <a:cs typeface="Arial" charset="0"/>
            </a:endParaRPr>
          </a:p>
        </p:txBody>
      </p:sp>
      <p:sp>
        <p:nvSpPr>
          <p:cNvPr id="42" name="Rectangle 41"/>
          <p:cNvSpPr/>
          <p:nvPr/>
        </p:nvSpPr>
        <p:spPr>
          <a:xfrm>
            <a:off x="1543990" y="4250295"/>
            <a:ext cx="3599052" cy="2240151"/>
          </a:xfrm>
          <a:prstGeom prst="rect">
            <a:avLst/>
          </a:prstGeom>
          <a:solidFill>
            <a:srgbClr val="EEECE1"/>
          </a:solidFill>
          <a:ln w="25400" cap="flat" cmpd="sng" algn="ctr">
            <a:solidFill>
              <a:sysClr val="windowText" lastClr="000000"/>
            </a:solidFill>
            <a:prstDash val="dash"/>
          </a:ln>
          <a:effectLst/>
        </p:spPr>
        <p:txBody>
          <a:bodyPr rtlCol="0" anchor="ctr"/>
          <a:lstStyle/>
          <a:p>
            <a:pPr algn="ctr">
              <a:defRPr/>
            </a:pPr>
            <a:endParaRPr lang="en-US" sz="1400" kern="0">
              <a:solidFill>
                <a:sysClr val="windowText" lastClr="000000"/>
              </a:solidFill>
              <a:cs typeface="Arial" charset="0"/>
            </a:endParaRPr>
          </a:p>
        </p:txBody>
      </p:sp>
      <p:sp>
        <p:nvSpPr>
          <p:cNvPr id="43" name="Rectangle 42"/>
          <p:cNvSpPr/>
          <p:nvPr/>
        </p:nvSpPr>
        <p:spPr>
          <a:xfrm>
            <a:off x="5327955" y="6105523"/>
            <a:ext cx="544554" cy="266781"/>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algn="ctr">
              <a:defRPr/>
            </a:pPr>
            <a:r>
              <a:rPr lang="en-US" sz="1200" b="1" kern="0" dirty="0">
                <a:solidFill>
                  <a:prstClr val="white">
                    <a:lumMod val="65000"/>
                  </a:prstClr>
                </a:solidFill>
                <a:cs typeface="Arial" charset="0"/>
              </a:rPr>
              <a:t>CPU0</a:t>
            </a:r>
          </a:p>
        </p:txBody>
      </p:sp>
      <p:sp>
        <p:nvSpPr>
          <p:cNvPr id="44" name="Rectangle 43"/>
          <p:cNvSpPr/>
          <p:nvPr/>
        </p:nvSpPr>
        <p:spPr>
          <a:xfrm>
            <a:off x="5327955" y="5375315"/>
            <a:ext cx="528727" cy="558532"/>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algn="ctr">
              <a:defRPr/>
            </a:pPr>
            <a:r>
              <a:rPr lang="en-US" sz="1200" b="1" kern="0" dirty="0">
                <a:solidFill>
                  <a:prstClr val="white">
                    <a:lumMod val="65000"/>
                  </a:prstClr>
                </a:solidFill>
                <a:cs typeface="Arial" charset="0"/>
              </a:rPr>
              <a:t>L1</a:t>
            </a:r>
            <a:endParaRPr lang="en-US" sz="1200" kern="0" dirty="0">
              <a:solidFill>
                <a:prstClr val="white">
                  <a:lumMod val="65000"/>
                </a:prstClr>
              </a:solidFill>
              <a:cs typeface="Arial" charset="0"/>
            </a:endParaRPr>
          </a:p>
        </p:txBody>
      </p:sp>
      <p:sp>
        <p:nvSpPr>
          <p:cNvPr id="45" name="Rectangle 44"/>
          <p:cNvSpPr/>
          <p:nvPr/>
        </p:nvSpPr>
        <p:spPr>
          <a:xfrm>
            <a:off x="5327955" y="5073972"/>
            <a:ext cx="1183861" cy="111871"/>
          </a:xfrm>
          <a:prstGeom prst="rect">
            <a:avLst/>
          </a:prstGeom>
          <a:solidFill>
            <a:schemeClr val="bg1">
              <a:lumMod val="75000"/>
            </a:schemeClr>
          </a:solidFill>
          <a:ln w="25400" cap="flat" cmpd="sng" algn="ctr">
            <a:solidFill>
              <a:schemeClr val="bg1">
                <a:lumMod val="65000"/>
              </a:schemeClr>
            </a:solidFill>
            <a:prstDash val="solid"/>
          </a:ln>
          <a:effectLst/>
        </p:spPr>
        <p:txBody>
          <a:bodyPr rtlCol="0" anchor="ctr"/>
          <a:lstStyle/>
          <a:p>
            <a:pPr algn="ctr">
              <a:defRPr/>
            </a:pPr>
            <a:endParaRPr lang="en-US" sz="1200" kern="0">
              <a:solidFill>
                <a:prstClr val="white">
                  <a:lumMod val="65000"/>
                </a:prstClr>
              </a:solidFill>
              <a:cs typeface="Arial" charset="0"/>
            </a:endParaRPr>
          </a:p>
        </p:txBody>
      </p:sp>
      <p:sp>
        <p:nvSpPr>
          <p:cNvPr id="46" name="Rectangle 45"/>
          <p:cNvSpPr/>
          <p:nvPr/>
        </p:nvSpPr>
        <p:spPr>
          <a:xfrm>
            <a:off x="5327955" y="4327246"/>
            <a:ext cx="1183861" cy="568017"/>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algn="ctr">
              <a:defRPr/>
            </a:pPr>
            <a:r>
              <a:rPr lang="en-US" sz="1200" b="1" kern="0" dirty="0">
                <a:solidFill>
                  <a:prstClr val="white">
                    <a:lumMod val="65000"/>
                  </a:prstClr>
                </a:solidFill>
                <a:cs typeface="Arial" charset="0"/>
              </a:rPr>
              <a:t>L2</a:t>
            </a:r>
          </a:p>
        </p:txBody>
      </p:sp>
      <p:cxnSp>
        <p:nvCxnSpPr>
          <p:cNvPr id="47" name="Straight Arrow Connector 46"/>
          <p:cNvCxnSpPr/>
          <p:nvPr/>
        </p:nvCxnSpPr>
        <p:spPr>
          <a:xfrm flipH="1" flipV="1">
            <a:off x="5820510" y="4910991"/>
            <a:ext cx="1" cy="165514"/>
          </a:xfrm>
          <a:prstGeom prst="straightConnector1">
            <a:avLst/>
          </a:prstGeom>
          <a:noFill/>
          <a:ln w="22225" cap="flat" cmpd="sng" algn="ctr">
            <a:solidFill>
              <a:schemeClr val="bg1">
                <a:lumMod val="65000"/>
              </a:schemeClr>
            </a:solidFill>
            <a:prstDash val="solid"/>
            <a:tailEnd type="arrow"/>
          </a:ln>
          <a:effectLst/>
        </p:spPr>
      </p:cxnSp>
      <p:cxnSp>
        <p:nvCxnSpPr>
          <p:cNvPr id="48" name="Straight Arrow Connector 47"/>
          <p:cNvCxnSpPr/>
          <p:nvPr/>
        </p:nvCxnSpPr>
        <p:spPr>
          <a:xfrm>
            <a:off x="6020817" y="4910991"/>
            <a:ext cx="0" cy="179972"/>
          </a:xfrm>
          <a:prstGeom prst="straightConnector1">
            <a:avLst/>
          </a:prstGeom>
          <a:noFill/>
          <a:ln w="22225" cap="flat" cmpd="sng" algn="ctr">
            <a:solidFill>
              <a:schemeClr val="bg1">
                <a:lumMod val="65000"/>
              </a:schemeClr>
            </a:solidFill>
            <a:prstDash val="solid"/>
            <a:tailEnd type="arrow"/>
          </a:ln>
          <a:effectLst/>
        </p:spPr>
      </p:cxnSp>
      <p:cxnSp>
        <p:nvCxnSpPr>
          <p:cNvPr id="50" name="Straight Arrow Connector 49"/>
          <p:cNvCxnSpPr/>
          <p:nvPr/>
        </p:nvCxnSpPr>
        <p:spPr>
          <a:xfrm flipH="1" flipV="1">
            <a:off x="5537471" y="5185843"/>
            <a:ext cx="1" cy="193508"/>
          </a:xfrm>
          <a:prstGeom prst="straightConnector1">
            <a:avLst/>
          </a:prstGeom>
          <a:noFill/>
          <a:ln w="22225" cap="flat" cmpd="sng" algn="ctr">
            <a:solidFill>
              <a:schemeClr val="bg1">
                <a:lumMod val="65000"/>
              </a:schemeClr>
            </a:solidFill>
            <a:prstDash val="solid"/>
            <a:tailEnd type="arrow"/>
          </a:ln>
          <a:effectLst/>
        </p:spPr>
      </p:cxnSp>
      <p:cxnSp>
        <p:nvCxnSpPr>
          <p:cNvPr id="51" name="Straight Arrow Connector 50"/>
          <p:cNvCxnSpPr/>
          <p:nvPr/>
        </p:nvCxnSpPr>
        <p:spPr>
          <a:xfrm flipH="1">
            <a:off x="5705018" y="5195225"/>
            <a:ext cx="2445" cy="181129"/>
          </a:xfrm>
          <a:prstGeom prst="straightConnector1">
            <a:avLst/>
          </a:prstGeom>
          <a:noFill/>
          <a:ln w="22225" cap="flat" cmpd="sng" algn="ctr">
            <a:solidFill>
              <a:schemeClr val="bg1">
                <a:lumMod val="65000"/>
              </a:schemeClr>
            </a:solidFill>
            <a:prstDash val="solid"/>
            <a:tailEnd type="arrow"/>
          </a:ln>
          <a:effectLst/>
        </p:spPr>
      </p:cxnSp>
      <p:cxnSp>
        <p:nvCxnSpPr>
          <p:cNvPr id="54" name="Straight Arrow Connector 53"/>
          <p:cNvCxnSpPr/>
          <p:nvPr/>
        </p:nvCxnSpPr>
        <p:spPr>
          <a:xfrm>
            <a:off x="5701635" y="5952497"/>
            <a:ext cx="2445" cy="149537"/>
          </a:xfrm>
          <a:prstGeom prst="straightConnector1">
            <a:avLst/>
          </a:prstGeom>
          <a:noFill/>
          <a:ln w="22225" cap="flat" cmpd="sng" algn="ctr">
            <a:solidFill>
              <a:schemeClr val="bg1">
                <a:lumMod val="65000"/>
              </a:schemeClr>
            </a:solidFill>
            <a:prstDash val="solid"/>
            <a:tailEnd type="arrow"/>
          </a:ln>
          <a:effectLst/>
        </p:spPr>
      </p:cxnSp>
      <p:cxnSp>
        <p:nvCxnSpPr>
          <p:cNvPr id="58" name="Straight Arrow Connector 57"/>
          <p:cNvCxnSpPr/>
          <p:nvPr/>
        </p:nvCxnSpPr>
        <p:spPr>
          <a:xfrm flipV="1">
            <a:off x="5536715" y="5933726"/>
            <a:ext cx="8" cy="161357"/>
          </a:xfrm>
          <a:prstGeom prst="straightConnector1">
            <a:avLst/>
          </a:prstGeom>
          <a:noFill/>
          <a:ln w="22225" cap="flat" cmpd="sng" algn="ctr">
            <a:solidFill>
              <a:schemeClr val="bg1">
                <a:lumMod val="65000"/>
              </a:schemeClr>
            </a:solidFill>
            <a:prstDash val="solid"/>
            <a:tailEnd type="arrow"/>
          </a:ln>
          <a:effectLst/>
        </p:spPr>
      </p:cxnSp>
      <p:sp>
        <p:nvSpPr>
          <p:cNvPr id="59" name="Rectangle 58"/>
          <p:cNvSpPr/>
          <p:nvPr/>
        </p:nvSpPr>
        <p:spPr>
          <a:xfrm>
            <a:off x="5982742" y="6105523"/>
            <a:ext cx="529076" cy="266781"/>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algn="ctr">
              <a:defRPr/>
            </a:pPr>
            <a:r>
              <a:rPr lang="en-US" sz="1200" b="1" kern="0" dirty="0">
                <a:solidFill>
                  <a:prstClr val="white">
                    <a:lumMod val="65000"/>
                  </a:prstClr>
                </a:solidFill>
                <a:cs typeface="Arial" charset="0"/>
              </a:rPr>
              <a:t>CPU1</a:t>
            </a:r>
          </a:p>
        </p:txBody>
      </p:sp>
      <p:sp>
        <p:nvSpPr>
          <p:cNvPr id="60" name="Rectangle 59"/>
          <p:cNvSpPr/>
          <p:nvPr/>
        </p:nvSpPr>
        <p:spPr>
          <a:xfrm>
            <a:off x="6004887" y="5375315"/>
            <a:ext cx="506930" cy="558532"/>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algn="ctr">
              <a:defRPr/>
            </a:pPr>
            <a:r>
              <a:rPr lang="en-US" sz="1200" b="1" kern="0" dirty="0">
                <a:solidFill>
                  <a:prstClr val="white">
                    <a:lumMod val="65000"/>
                  </a:prstClr>
                </a:solidFill>
                <a:cs typeface="Arial" charset="0"/>
              </a:rPr>
              <a:t>L1</a:t>
            </a:r>
          </a:p>
        </p:txBody>
      </p:sp>
      <p:cxnSp>
        <p:nvCxnSpPr>
          <p:cNvPr id="62" name="Straight Arrow Connector 61"/>
          <p:cNvCxnSpPr/>
          <p:nvPr/>
        </p:nvCxnSpPr>
        <p:spPr>
          <a:xfrm flipH="1" flipV="1">
            <a:off x="6140516" y="5185843"/>
            <a:ext cx="1" cy="193508"/>
          </a:xfrm>
          <a:prstGeom prst="straightConnector1">
            <a:avLst/>
          </a:prstGeom>
          <a:noFill/>
          <a:ln w="22225" cap="flat" cmpd="sng" algn="ctr">
            <a:solidFill>
              <a:schemeClr val="bg1">
                <a:lumMod val="65000"/>
              </a:schemeClr>
            </a:solidFill>
            <a:prstDash val="solid"/>
            <a:tailEnd type="arrow"/>
          </a:ln>
          <a:effectLst/>
        </p:spPr>
      </p:cxnSp>
      <p:cxnSp>
        <p:nvCxnSpPr>
          <p:cNvPr id="63" name="Straight Arrow Connector 62"/>
          <p:cNvCxnSpPr/>
          <p:nvPr/>
        </p:nvCxnSpPr>
        <p:spPr>
          <a:xfrm flipV="1">
            <a:off x="6156308" y="5933726"/>
            <a:ext cx="8" cy="161357"/>
          </a:xfrm>
          <a:prstGeom prst="straightConnector1">
            <a:avLst/>
          </a:prstGeom>
          <a:noFill/>
          <a:ln w="22225" cap="flat" cmpd="sng" algn="ctr">
            <a:solidFill>
              <a:schemeClr val="bg1">
                <a:lumMod val="65000"/>
              </a:schemeClr>
            </a:solidFill>
            <a:prstDash val="solid"/>
            <a:tailEnd type="arrow"/>
          </a:ln>
          <a:effectLst/>
        </p:spPr>
      </p:cxnSp>
      <p:sp>
        <p:nvSpPr>
          <p:cNvPr id="64" name="Rectangle 63"/>
          <p:cNvSpPr/>
          <p:nvPr/>
        </p:nvSpPr>
        <p:spPr>
          <a:xfrm>
            <a:off x="1932990" y="5086863"/>
            <a:ext cx="3141492" cy="91239"/>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sz="1400" kern="0">
              <a:solidFill>
                <a:sysClr val="window" lastClr="FFFFFF">
                  <a:lumMod val="50000"/>
                </a:sysClr>
              </a:solidFill>
              <a:cs typeface="Arial" charset="0"/>
            </a:endParaRPr>
          </a:p>
        </p:txBody>
      </p:sp>
      <p:sp>
        <p:nvSpPr>
          <p:cNvPr id="66" name="Rectangle 65"/>
          <p:cNvSpPr/>
          <p:nvPr/>
        </p:nvSpPr>
        <p:spPr>
          <a:xfrm>
            <a:off x="2610816" y="4324194"/>
            <a:ext cx="1867960" cy="568017"/>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L2</a:t>
            </a:r>
          </a:p>
        </p:txBody>
      </p:sp>
      <p:cxnSp>
        <p:nvCxnSpPr>
          <p:cNvPr id="67" name="Straight Arrow Connector 66"/>
          <p:cNvCxnSpPr/>
          <p:nvPr/>
        </p:nvCxnSpPr>
        <p:spPr>
          <a:xfrm>
            <a:off x="3619259" y="4906891"/>
            <a:ext cx="0" cy="179972"/>
          </a:xfrm>
          <a:prstGeom prst="straightConnector1">
            <a:avLst/>
          </a:prstGeom>
          <a:noFill/>
          <a:ln w="22225" cap="flat" cmpd="sng" algn="ctr">
            <a:solidFill>
              <a:sysClr val="window" lastClr="FFFFFF">
                <a:lumMod val="50000"/>
              </a:sysClr>
            </a:solidFill>
            <a:prstDash val="solid"/>
            <a:tailEnd type="arrow"/>
          </a:ln>
          <a:effectLst/>
        </p:spPr>
      </p:cxnSp>
      <p:sp>
        <p:nvSpPr>
          <p:cNvPr id="69" name="Rectangle 68"/>
          <p:cNvSpPr/>
          <p:nvPr/>
        </p:nvSpPr>
        <p:spPr>
          <a:xfrm>
            <a:off x="3640016" y="6120540"/>
            <a:ext cx="1441568" cy="26678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CU1</a:t>
            </a:r>
          </a:p>
        </p:txBody>
      </p:sp>
      <p:sp>
        <p:nvSpPr>
          <p:cNvPr id="71" name="Rectangle 70"/>
          <p:cNvSpPr/>
          <p:nvPr/>
        </p:nvSpPr>
        <p:spPr>
          <a:xfrm>
            <a:off x="3860621" y="5416234"/>
            <a:ext cx="1125221" cy="523586"/>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L1</a:t>
            </a:r>
          </a:p>
        </p:txBody>
      </p:sp>
      <p:cxnSp>
        <p:nvCxnSpPr>
          <p:cNvPr id="72" name="Straight Arrow Connector 71"/>
          <p:cNvCxnSpPr/>
          <p:nvPr/>
        </p:nvCxnSpPr>
        <p:spPr>
          <a:xfrm flipH="1">
            <a:off x="4358357" y="5226236"/>
            <a:ext cx="2445" cy="181129"/>
          </a:xfrm>
          <a:prstGeom prst="straightConnector1">
            <a:avLst/>
          </a:prstGeom>
          <a:noFill/>
          <a:ln w="22225" cap="flat" cmpd="sng" algn="ctr">
            <a:solidFill>
              <a:sysClr val="window" lastClr="FFFFFF">
                <a:lumMod val="50000"/>
              </a:sysClr>
            </a:solidFill>
            <a:prstDash val="solid"/>
            <a:tailEnd type="arrow"/>
          </a:ln>
          <a:effectLst/>
        </p:spPr>
      </p:cxnSp>
      <p:cxnSp>
        <p:nvCxnSpPr>
          <p:cNvPr id="73" name="Straight Arrow Connector 72"/>
          <p:cNvCxnSpPr/>
          <p:nvPr/>
        </p:nvCxnSpPr>
        <p:spPr>
          <a:xfrm>
            <a:off x="4355910" y="5963368"/>
            <a:ext cx="2445" cy="149537"/>
          </a:xfrm>
          <a:prstGeom prst="straightConnector1">
            <a:avLst/>
          </a:prstGeom>
          <a:noFill/>
          <a:ln w="22225" cap="flat" cmpd="sng" algn="ctr">
            <a:solidFill>
              <a:sysClr val="window" lastClr="FFFFFF">
                <a:lumMod val="50000"/>
              </a:sysClr>
            </a:solidFill>
            <a:prstDash val="solid"/>
            <a:tailEnd type="arrow"/>
          </a:ln>
          <a:effectLst/>
        </p:spPr>
      </p:cxnSp>
      <p:sp>
        <p:nvSpPr>
          <p:cNvPr id="74" name="Rectangle 73"/>
          <p:cNvSpPr/>
          <p:nvPr/>
        </p:nvSpPr>
        <p:spPr>
          <a:xfrm>
            <a:off x="1929929" y="6120540"/>
            <a:ext cx="1441568" cy="26678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CU0</a:t>
            </a:r>
          </a:p>
        </p:txBody>
      </p:sp>
      <p:sp>
        <p:nvSpPr>
          <p:cNvPr id="75" name="Rectangle 74"/>
          <p:cNvSpPr/>
          <p:nvPr/>
        </p:nvSpPr>
        <p:spPr>
          <a:xfrm>
            <a:off x="2023864" y="5388207"/>
            <a:ext cx="1182656" cy="523586"/>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L1</a:t>
            </a:r>
          </a:p>
        </p:txBody>
      </p:sp>
      <p:cxnSp>
        <p:nvCxnSpPr>
          <p:cNvPr id="76" name="Straight Arrow Connector 75"/>
          <p:cNvCxnSpPr/>
          <p:nvPr/>
        </p:nvCxnSpPr>
        <p:spPr>
          <a:xfrm flipH="1">
            <a:off x="2648270" y="5207077"/>
            <a:ext cx="2445" cy="181129"/>
          </a:xfrm>
          <a:prstGeom prst="straightConnector1">
            <a:avLst/>
          </a:prstGeom>
          <a:noFill/>
          <a:ln w="22225" cap="flat" cmpd="sng" algn="ctr">
            <a:solidFill>
              <a:sysClr val="window" lastClr="FFFFFF">
                <a:lumMod val="50000"/>
              </a:sysClr>
            </a:solidFill>
            <a:prstDash val="solid"/>
            <a:tailEnd type="arrow"/>
          </a:ln>
          <a:effectLst/>
        </p:spPr>
      </p:cxnSp>
      <p:cxnSp>
        <p:nvCxnSpPr>
          <p:cNvPr id="77" name="Straight Arrow Connector 76"/>
          <p:cNvCxnSpPr>
            <a:endCxn id="74" idx="0"/>
          </p:cNvCxnSpPr>
          <p:nvPr/>
        </p:nvCxnSpPr>
        <p:spPr>
          <a:xfrm>
            <a:off x="2645823" y="5935341"/>
            <a:ext cx="4890" cy="185200"/>
          </a:xfrm>
          <a:prstGeom prst="straightConnector1">
            <a:avLst/>
          </a:prstGeom>
          <a:noFill/>
          <a:ln w="22225" cap="flat" cmpd="sng" algn="ctr">
            <a:solidFill>
              <a:sysClr val="window" lastClr="FFFFFF">
                <a:lumMod val="50000"/>
              </a:sysClr>
            </a:solidFill>
            <a:prstDash val="solid"/>
            <a:tailEnd type="arrow"/>
          </a:ln>
          <a:effectLst/>
        </p:spPr>
      </p:cxnSp>
      <p:cxnSp>
        <p:nvCxnSpPr>
          <p:cNvPr id="78" name="Straight Arrow Connector 77"/>
          <p:cNvCxnSpPr/>
          <p:nvPr/>
        </p:nvCxnSpPr>
        <p:spPr>
          <a:xfrm>
            <a:off x="6368311" y="5181122"/>
            <a:ext cx="0" cy="179972"/>
          </a:xfrm>
          <a:prstGeom prst="straightConnector1">
            <a:avLst/>
          </a:prstGeom>
          <a:noFill/>
          <a:ln w="22225" cap="flat" cmpd="sng" algn="ctr">
            <a:solidFill>
              <a:schemeClr val="bg1">
                <a:lumMod val="65000"/>
              </a:schemeClr>
            </a:solidFill>
            <a:prstDash val="solid"/>
            <a:tailEnd type="arrow"/>
          </a:ln>
          <a:effectLst/>
        </p:spPr>
      </p:cxnSp>
      <p:cxnSp>
        <p:nvCxnSpPr>
          <p:cNvPr id="79" name="Straight Arrow Connector 78"/>
          <p:cNvCxnSpPr/>
          <p:nvPr/>
        </p:nvCxnSpPr>
        <p:spPr>
          <a:xfrm>
            <a:off x="6360675" y="5952497"/>
            <a:ext cx="2445" cy="149537"/>
          </a:xfrm>
          <a:prstGeom prst="straightConnector1">
            <a:avLst/>
          </a:prstGeom>
          <a:noFill/>
          <a:ln w="22225" cap="flat" cmpd="sng" algn="ctr">
            <a:solidFill>
              <a:schemeClr val="bg1">
                <a:lumMod val="65000"/>
              </a:schemeClr>
            </a:solidFill>
            <a:prstDash val="solid"/>
            <a:tailEnd type="arrow"/>
          </a:ln>
          <a:effectLst/>
        </p:spPr>
      </p:cxnSp>
      <p:sp>
        <p:nvSpPr>
          <p:cNvPr id="80" name="Rectangle 79"/>
          <p:cNvSpPr/>
          <p:nvPr/>
        </p:nvSpPr>
        <p:spPr>
          <a:xfrm>
            <a:off x="2453978" y="2886573"/>
            <a:ext cx="3325768" cy="568017"/>
          </a:xfrm>
          <a:prstGeom prst="rect">
            <a:avLst/>
          </a:prstGeom>
          <a:no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LLC</a:t>
            </a:r>
          </a:p>
        </p:txBody>
      </p:sp>
      <p:sp>
        <p:nvSpPr>
          <p:cNvPr id="81" name="Rectangle 80"/>
          <p:cNvSpPr/>
          <p:nvPr/>
        </p:nvSpPr>
        <p:spPr>
          <a:xfrm>
            <a:off x="1914517" y="4076300"/>
            <a:ext cx="4597299" cy="91239"/>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sz="1400" kern="0">
              <a:solidFill>
                <a:sysClr val="window" lastClr="FFFFFF">
                  <a:lumMod val="50000"/>
                </a:sysClr>
              </a:solidFill>
              <a:cs typeface="Arial" charset="0"/>
            </a:endParaRPr>
          </a:p>
        </p:txBody>
      </p:sp>
      <p:sp>
        <p:nvSpPr>
          <p:cNvPr id="82" name="Rectangle 81"/>
          <p:cNvSpPr/>
          <p:nvPr/>
        </p:nvSpPr>
        <p:spPr>
          <a:xfrm>
            <a:off x="1924030" y="3640945"/>
            <a:ext cx="4582633" cy="284008"/>
          </a:xfrm>
          <a:prstGeom prst="rect">
            <a:avLst/>
          </a:prstGeom>
          <a:no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Directory / Memory</a:t>
            </a:r>
          </a:p>
        </p:txBody>
      </p:sp>
      <p:cxnSp>
        <p:nvCxnSpPr>
          <p:cNvPr id="83" name="Straight Arrow Connector 82"/>
          <p:cNvCxnSpPr/>
          <p:nvPr/>
        </p:nvCxnSpPr>
        <p:spPr>
          <a:xfrm flipH="1" flipV="1">
            <a:off x="5829547" y="4168743"/>
            <a:ext cx="1" cy="165514"/>
          </a:xfrm>
          <a:prstGeom prst="straightConnector1">
            <a:avLst/>
          </a:prstGeom>
          <a:noFill/>
          <a:ln w="22225" cap="flat" cmpd="sng" algn="ctr">
            <a:solidFill>
              <a:schemeClr val="bg1">
                <a:lumMod val="65000"/>
              </a:schemeClr>
            </a:solidFill>
            <a:prstDash val="solid"/>
            <a:tailEnd type="arrow"/>
          </a:ln>
          <a:effectLst/>
        </p:spPr>
      </p:cxnSp>
      <p:cxnSp>
        <p:nvCxnSpPr>
          <p:cNvPr id="84" name="Straight Arrow Connector 83"/>
          <p:cNvCxnSpPr/>
          <p:nvPr/>
        </p:nvCxnSpPr>
        <p:spPr>
          <a:xfrm>
            <a:off x="6029854" y="4168743"/>
            <a:ext cx="0" cy="179972"/>
          </a:xfrm>
          <a:prstGeom prst="straightConnector1">
            <a:avLst/>
          </a:prstGeom>
          <a:noFill/>
          <a:ln w="22225" cap="flat" cmpd="sng" algn="ctr">
            <a:solidFill>
              <a:schemeClr val="bg1">
                <a:lumMod val="65000"/>
              </a:schemeClr>
            </a:solidFill>
            <a:prstDash val="solid"/>
            <a:tailEnd type="arrow"/>
          </a:ln>
          <a:effectLst/>
        </p:spPr>
      </p:cxnSp>
      <p:cxnSp>
        <p:nvCxnSpPr>
          <p:cNvPr id="85" name="Straight Arrow Connector 84"/>
          <p:cNvCxnSpPr/>
          <p:nvPr/>
        </p:nvCxnSpPr>
        <p:spPr>
          <a:xfrm>
            <a:off x="3619259" y="4167539"/>
            <a:ext cx="0" cy="179972"/>
          </a:xfrm>
          <a:prstGeom prst="straightConnector1">
            <a:avLst/>
          </a:prstGeom>
          <a:noFill/>
          <a:ln w="22225" cap="flat" cmpd="sng" algn="ctr">
            <a:solidFill>
              <a:sysClr val="window" lastClr="FFFFFF">
                <a:lumMod val="50000"/>
              </a:sysClr>
            </a:solidFill>
            <a:prstDash val="solid"/>
            <a:tailEnd type="arrow"/>
          </a:ln>
          <a:effectLst/>
        </p:spPr>
      </p:cxnSp>
      <p:sp>
        <p:nvSpPr>
          <p:cNvPr id="86" name="TextBox 85"/>
          <p:cNvSpPr txBox="1"/>
          <p:nvPr/>
        </p:nvSpPr>
        <p:spPr>
          <a:xfrm rot="16200000">
            <a:off x="6478266" y="5162912"/>
            <a:ext cx="492443" cy="307777"/>
          </a:xfrm>
          <a:prstGeom prst="rect">
            <a:avLst/>
          </a:prstGeom>
          <a:noFill/>
          <a:ln>
            <a:noFill/>
          </a:ln>
        </p:spPr>
        <p:txBody>
          <a:bodyPr wrap="none" rtlCol="0">
            <a:spAutoFit/>
          </a:bodyPr>
          <a:lstStyle/>
          <a:p>
            <a:pPr>
              <a:defRPr/>
            </a:pPr>
            <a:r>
              <a:rPr lang="en-US" sz="1400" b="1" kern="0" dirty="0">
                <a:solidFill>
                  <a:prstClr val="white">
                    <a:lumMod val="65000"/>
                  </a:prstClr>
                </a:solidFill>
                <a:cs typeface="Arial" charset="0"/>
              </a:rPr>
              <a:t>CPU</a:t>
            </a:r>
          </a:p>
        </p:txBody>
      </p:sp>
      <p:sp>
        <p:nvSpPr>
          <p:cNvPr id="87" name="TextBox 86"/>
          <p:cNvSpPr txBox="1"/>
          <p:nvPr/>
        </p:nvSpPr>
        <p:spPr>
          <a:xfrm rot="16200000">
            <a:off x="1417298" y="5162912"/>
            <a:ext cx="574196" cy="307777"/>
          </a:xfrm>
          <a:prstGeom prst="rect">
            <a:avLst/>
          </a:prstGeom>
          <a:noFill/>
        </p:spPr>
        <p:txBody>
          <a:bodyPr wrap="none" rtlCol="0">
            <a:spAutoFit/>
          </a:bodyPr>
          <a:lstStyle/>
          <a:p>
            <a:pPr>
              <a:defRPr/>
            </a:pPr>
            <a:r>
              <a:rPr lang="en-US" sz="1400" b="1" kern="0" dirty="0">
                <a:solidFill>
                  <a:sysClr val="windowText" lastClr="000000"/>
                </a:solidFill>
                <a:cs typeface="Arial" charset="0"/>
              </a:rPr>
              <a:t>GPU</a:t>
            </a:r>
          </a:p>
        </p:txBody>
      </p:sp>
      <p:sp>
        <p:nvSpPr>
          <p:cNvPr id="88" name="Oval 87"/>
          <p:cNvSpPr/>
          <p:nvPr/>
        </p:nvSpPr>
        <p:spPr>
          <a:xfrm>
            <a:off x="3371497" y="5655926"/>
            <a:ext cx="79427" cy="76534"/>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algn="ctr">
              <a:defRPr/>
            </a:pPr>
            <a:endParaRPr lang="en-US" sz="1200" kern="0">
              <a:solidFill>
                <a:sysClr val="window" lastClr="FFFFFF"/>
              </a:solidFill>
              <a:cs typeface="Arial" charset="0"/>
            </a:endParaRPr>
          </a:p>
        </p:txBody>
      </p:sp>
      <p:cxnSp>
        <p:nvCxnSpPr>
          <p:cNvPr id="89" name="Straight Arrow Connector 88"/>
          <p:cNvCxnSpPr/>
          <p:nvPr/>
        </p:nvCxnSpPr>
        <p:spPr>
          <a:xfrm flipH="1" flipV="1">
            <a:off x="3975615" y="3475431"/>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90" name="Straight Arrow Connector 89"/>
          <p:cNvCxnSpPr/>
          <p:nvPr/>
        </p:nvCxnSpPr>
        <p:spPr>
          <a:xfrm>
            <a:off x="4175922" y="3475431"/>
            <a:ext cx="0" cy="179972"/>
          </a:xfrm>
          <a:prstGeom prst="straightConnector1">
            <a:avLst/>
          </a:prstGeom>
          <a:noFill/>
          <a:ln w="22225" cap="flat" cmpd="sng" algn="ctr">
            <a:solidFill>
              <a:sysClr val="window" lastClr="FFFFFF">
                <a:lumMod val="50000"/>
              </a:sysClr>
            </a:solidFill>
            <a:prstDash val="solid"/>
            <a:tailEnd type="arrow"/>
          </a:ln>
          <a:effectLst/>
        </p:spPr>
      </p:cxnSp>
      <p:sp>
        <p:nvSpPr>
          <p:cNvPr id="91" name="Oval 90"/>
          <p:cNvSpPr/>
          <p:nvPr/>
        </p:nvSpPr>
        <p:spPr>
          <a:xfrm>
            <a:off x="3470781" y="5655926"/>
            <a:ext cx="79427" cy="76534"/>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algn="ctr">
              <a:defRPr/>
            </a:pPr>
            <a:endParaRPr lang="en-US" sz="1200" kern="0">
              <a:solidFill>
                <a:sysClr val="window" lastClr="FFFFFF"/>
              </a:solidFill>
              <a:cs typeface="Arial" charset="0"/>
            </a:endParaRPr>
          </a:p>
        </p:txBody>
      </p:sp>
      <p:sp>
        <p:nvSpPr>
          <p:cNvPr id="92" name="Oval 91"/>
          <p:cNvSpPr/>
          <p:nvPr/>
        </p:nvSpPr>
        <p:spPr>
          <a:xfrm>
            <a:off x="3570065" y="5655926"/>
            <a:ext cx="79427" cy="76534"/>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algn="ctr">
              <a:defRPr/>
            </a:pPr>
            <a:endParaRPr lang="en-US" sz="1200" kern="0">
              <a:solidFill>
                <a:sysClr val="window" lastClr="FFFFFF"/>
              </a:solidFill>
              <a:cs typeface="Arial" charset="0"/>
            </a:endParaRPr>
          </a:p>
        </p:txBody>
      </p:sp>
      <p:cxnSp>
        <p:nvCxnSpPr>
          <p:cNvPr id="93" name="Straight Arrow Connector 92"/>
          <p:cNvCxnSpPr/>
          <p:nvPr/>
        </p:nvCxnSpPr>
        <p:spPr>
          <a:xfrm flipH="1" flipV="1">
            <a:off x="3959068" y="3905935"/>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94" name="Straight Arrow Connector 93"/>
          <p:cNvCxnSpPr/>
          <p:nvPr/>
        </p:nvCxnSpPr>
        <p:spPr>
          <a:xfrm>
            <a:off x="4159374" y="3905935"/>
            <a:ext cx="0" cy="179972"/>
          </a:xfrm>
          <a:prstGeom prst="straightConnector1">
            <a:avLst/>
          </a:prstGeom>
          <a:noFill/>
          <a:ln w="22225" cap="flat" cmpd="sng" algn="ctr">
            <a:solidFill>
              <a:sysClr val="window" lastClr="FFFFFF">
                <a:lumMod val="50000"/>
              </a:sysClr>
            </a:solidFill>
            <a:prstDash val="solid"/>
            <a:tailEnd type="arrow"/>
          </a:ln>
          <a:effectLst/>
        </p:spPr>
      </p:cxnSp>
      <p:cxnSp>
        <p:nvCxnSpPr>
          <p:cNvPr id="95" name="Straight Arrow Connector 94"/>
          <p:cNvCxnSpPr/>
          <p:nvPr/>
        </p:nvCxnSpPr>
        <p:spPr>
          <a:xfrm flipH="1" flipV="1">
            <a:off x="3458433" y="4910991"/>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96" name="Straight Arrow Connector 95"/>
          <p:cNvCxnSpPr/>
          <p:nvPr/>
        </p:nvCxnSpPr>
        <p:spPr>
          <a:xfrm flipH="1" flipV="1">
            <a:off x="3467470" y="4168743"/>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97" name="Straight Arrow Connector 96"/>
          <p:cNvCxnSpPr/>
          <p:nvPr/>
        </p:nvCxnSpPr>
        <p:spPr>
          <a:xfrm flipH="1" flipV="1">
            <a:off x="2534124" y="5185843"/>
            <a:ext cx="1" cy="193508"/>
          </a:xfrm>
          <a:prstGeom prst="straightConnector1">
            <a:avLst/>
          </a:prstGeom>
          <a:noFill/>
          <a:ln w="22225" cap="flat" cmpd="sng" algn="ctr">
            <a:solidFill>
              <a:sysClr val="window" lastClr="FFFFFF">
                <a:lumMod val="50000"/>
              </a:sysClr>
            </a:solidFill>
            <a:prstDash val="solid"/>
            <a:tailEnd type="arrow"/>
          </a:ln>
          <a:effectLst/>
        </p:spPr>
      </p:cxnSp>
      <p:cxnSp>
        <p:nvCxnSpPr>
          <p:cNvPr id="98" name="Straight Arrow Connector 97"/>
          <p:cNvCxnSpPr/>
          <p:nvPr/>
        </p:nvCxnSpPr>
        <p:spPr>
          <a:xfrm flipV="1">
            <a:off x="2533369" y="5933726"/>
            <a:ext cx="8" cy="161357"/>
          </a:xfrm>
          <a:prstGeom prst="straightConnector1">
            <a:avLst/>
          </a:prstGeom>
          <a:noFill/>
          <a:ln w="22225" cap="flat" cmpd="sng" algn="ctr">
            <a:solidFill>
              <a:sysClr val="window" lastClr="FFFFFF">
                <a:lumMod val="50000"/>
              </a:sysClr>
            </a:solidFill>
            <a:prstDash val="solid"/>
            <a:tailEnd type="arrow"/>
          </a:ln>
          <a:effectLst/>
        </p:spPr>
      </p:cxnSp>
      <p:cxnSp>
        <p:nvCxnSpPr>
          <p:cNvPr id="99" name="Straight Arrow Connector 98"/>
          <p:cNvCxnSpPr/>
          <p:nvPr/>
        </p:nvCxnSpPr>
        <p:spPr>
          <a:xfrm flipH="1" flipV="1">
            <a:off x="4215346" y="5194699"/>
            <a:ext cx="1" cy="193508"/>
          </a:xfrm>
          <a:prstGeom prst="straightConnector1">
            <a:avLst/>
          </a:prstGeom>
          <a:noFill/>
          <a:ln w="22225" cap="flat" cmpd="sng" algn="ctr">
            <a:solidFill>
              <a:sysClr val="window" lastClr="FFFFFF">
                <a:lumMod val="50000"/>
              </a:sysClr>
            </a:solidFill>
            <a:prstDash val="solid"/>
            <a:tailEnd type="arrow"/>
          </a:ln>
          <a:effectLst/>
        </p:spPr>
      </p:cxnSp>
      <p:cxnSp>
        <p:nvCxnSpPr>
          <p:cNvPr id="100" name="Straight Arrow Connector 99"/>
          <p:cNvCxnSpPr/>
          <p:nvPr/>
        </p:nvCxnSpPr>
        <p:spPr>
          <a:xfrm flipV="1">
            <a:off x="4214590" y="5942582"/>
            <a:ext cx="8" cy="161357"/>
          </a:xfrm>
          <a:prstGeom prst="straightConnector1">
            <a:avLst/>
          </a:prstGeom>
          <a:noFill/>
          <a:ln w="22225" cap="flat" cmpd="sng" algn="ctr">
            <a:solidFill>
              <a:sysClr val="window" lastClr="FFFFFF">
                <a:lumMod val="50000"/>
              </a:sysClr>
            </a:solidFill>
            <a:prstDash val="solid"/>
            <a:tailEnd type="arrow"/>
          </a:ln>
          <a:effectLst/>
        </p:spPr>
      </p:cxnSp>
      <p:sp>
        <p:nvSpPr>
          <p:cNvPr id="55" name="Freeform 54"/>
          <p:cNvSpPr/>
          <p:nvPr/>
        </p:nvSpPr>
        <p:spPr>
          <a:xfrm>
            <a:off x="2512486" y="5416234"/>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6" name="Freeform 55"/>
          <p:cNvSpPr/>
          <p:nvPr/>
        </p:nvSpPr>
        <p:spPr>
          <a:xfrm>
            <a:off x="4319065" y="5458396"/>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7" name="Freeform 56"/>
          <p:cNvSpPr/>
          <p:nvPr/>
        </p:nvSpPr>
        <p:spPr>
          <a:xfrm>
            <a:off x="3446696" y="4387751"/>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1" name="Freeform 60"/>
          <p:cNvSpPr/>
          <p:nvPr/>
        </p:nvSpPr>
        <p:spPr>
          <a:xfrm>
            <a:off x="5495295" y="5435999"/>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lumMod val="65000"/>
                </a:prstClr>
              </a:solidFill>
            </a:endParaRPr>
          </a:p>
        </p:txBody>
      </p:sp>
      <p:sp>
        <p:nvSpPr>
          <p:cNvPr id="65" name="Freeform 64"/>
          <p:cNvSpPr/>
          <p:nvPr/>
        </p:nvSpPr>
        <p:spPr>
          <a:xfrm>
            <a:off x="6162047" y="5418061"/>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lumMod val="65000"/>
                </a:prstClr>
              </a:solidFill>
            </a:endParaRPr>
          </a:p>
        </p:txBody>
      </p:sp>
      <p:sp>
        <p:nvSpPr>
          <p:cNvPr id="68" name="Freeform 67"/>
          <p:cNvSpPr/>
          <p:nvPr/>
        </p:nvSpPr>
        <p:spPr>
          <a:xfrm>
            <a:off x="5828573" y="4369262"/>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lumMod val="65000"/>
                </a:prstClr>
              </a:solidFill>
            </a:endParaRPr>
          </a:p>
        </p:txBody>
      </p:sp>
      <p:sp>
        <p:nvSpPr>
          <p:cNvPr id="5" name="Plus 4"/>
          <p:cNvSpPr/>
          <p:nvPr/>
        </p:nvSpPr>
        <p:spPr>
          <a:xfrm>
            <a:off x="1963946" y="990600"/>
            <a:ext cx="457200" cy="457200"/>
          </a:xfrm>
          <a:prstGeom prst="mathPlus">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 name="Minus 5"/>
          <p:cNvSpPr/>
          <p:nvPr/>
        </p:nvSpPr>
        <p:spPr>
          <a:xfrm>
            <a:off x="2534125" y="1104900"/>
            <a:ext cx="611714" cy="228600"/>
          </a:xfrm>
          <a:prstGeom prst="mathMinus">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 name="Rectangle 6"/>
          <p:cNvSpPr/>
          <p:nvPr/>
        </p:nvSpPr>
        <p:spPr>
          <a:xfrm rot="7656074">
            <a:off x="2273518" y="1196339"/>
            <a:ext cx="519701" cy="4571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0" name="Plus 69"/>
          <p:cNvSpPr/>
          <p:nvPr/>
        </p:nvSpPr>
        <p:spPr>
          <a:xfrm>
            <a:off x="4757242" y="1333500"/>
            <a:ext cx="457200" cy="457200"/>
          </a:xfrm>
          <a:prstGeom prst="mathPlus">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1" name="Plus 100"/>
          <p:cNvSpPr/>
          <p:nvPr/>
        </p:nvSpPr>
        <p:spPr>
          <a:xfrm>
            <a:off x="4478776" y="1676400"/>
            <a:ext cx="457200" cy="457200"/>
          </a:xfrm>
          <a:prstGeom prst="mathPlus">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2" name="Plus 101"/>
          <p:cNvSpPr/>
          <p:nvPr/>
        </p:nvSpPr>
        <p:spPr>
          <a:xfrm>
            <a:off x="7239000" y="1981200"/>
            <a:ext cx="457200" cy="457200"/>
          </a:xfrm>
          <a:prstGeom prst="mathPlus">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3" name="Minus 102"/>
          <p:cNvSpPr/>
          <p:nvPr/>
        </p:nvSpPr>
        <p:spPr>
          <a:xfrm>
            <a:off x="5368750" y="2476500"/>
            <a:ext cx="611714" cy="228600"/>
          </a:xfrm>
          <a:prstGeom prst="mathMinus">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4" name="Minus 103"/>
          <p:cNvSpPr/>
          <p:nvPr/>
        </p:nvSpPr>
        <p:spPr>
          <a:xfrm>
            <a:off x="6505238" y="2476500"/>
            <a:ext cx="611714" cy="228600"/>
          </a:xfrm>
          <a:prstGeom prst="mathMinus">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5" name="Minus 104"/>
          <p:cNvSpPr/>
          <p:nvPr/>
        </p:nvSpPr>
        <p:spPr>
          <a:xfrm>
            <a:off x="5941423" y="2476500"/>
            <a:ext cx="611714" cy="228600"/>
          </a:xfrm>
          <a:prstGeom prst="mathMinus">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custDataLst>
      <p:tags r:id="rId1"/>
    </p:custDataLst>
    <p:extLst>
      <p:ext uri="{BB962C8B-B14F-4D97-AF65-F5344CB8AC3E}">
        <p14:creationId xmlns:p14="http://schemas.microsoft.com/office/powerpoint/2010/main" val="3638064354"/>
      </p:ext>
    </p:extLst>
  </p:cSld>
  <p:clrMapOvr>
    <a:masterClrMapping/>
  </p:clrMapOvr>
  <mc:AlternateContent xmlns:mc="http://schemas.openxmlformats.org/markup-compatibility/2006" xmlns:p14="http://schemas.microsoft.com/office/powerpoint/2010/main">
    <mc:Choice Requires="p14">
      <p:transition spd="slow" p14:dur="2000" advTm="60022"/>
    </mc:Choice>
    <mc:Fallback xmlns="">
      <p:transition spd="slow" advTm="600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0" grpId="0" animBg="1"/>
      <p:bldP spid="101" grpId="0" animBg="1"/>
      <p:bldP spid="102" grpId="0" animBg="1"/>
      <p:bldP spid="103" grpId="0" animBg="1"/>
      <p:bldP spid="104" grpId="0" animBg="1"/>
      <p:bldP spid="10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776392"/>
            <a:ext cx="4769785" cy="1841409"/>
          </a:xfrm>
        </p:spPr>
        <p:txBody>
          <a:bodyPr/>
          <a:lstStyle/>
          <a:p>
            <a:r>
              <a:rPr lang="en-US" dirty="0" err="1" smtClean="0"/>
              <a:t>QuickRelease</a:t>
            </a:r>
            <a:endParaRPr lang="en-US" dirty="0"/>
          </a:p>
        </p:txBody>
      </p:sp>
    </p:spTree>
    <p:extLst>
      <p:ext uri="{BB962C8B-B14F-4D97-AF65-F5344CB8AC3E}">
        <p14:creationId xmlns:p14="http://schemas.microsoft.com/office/powerpoint/2010/main" val="1470424115"/>
      </p:ext>
    </p:extLst>
  </p:cSld>
  <p:clrMapOvr>
    <a:masterClrMapping/>
  </p:clrMapOvr>
  <mc:AlternateContent xmlns:mc="http://schemas.openxmlformats.org/markup-compatibility/2006" xmlns:p14="http://schemas.microsoft.com/office/powerpoint/2010/main">
    <mc:Choice Requires="p14">
      <p:transition spd="slow" p14:dur="2000" advTm="132931"/>
    </mc:Choice>
    <mc:Fallback xmlns="">
      <p:transition spd="slow" advTm="13293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BASICS</a:t>
            </a:r>
            <a:endParaRPr lang="en-US" dirty="0"/>
          </a:p>
        </p:txBody>
      </p:sp>
      <p:sp>
        <p:nvSpPr>
          <p:cNvPr id="3" name="Content Placeholder 2"/>
          <p:cNvSpPr>
            <a:spLocks noGrp="1"/>
          </p:cNvSpPr>
          <p:nvPr>
            <p:ph idx="1"/>
          </p:nvPr>
        </p:nvSpPr>
        <p:spPr/>
        <p:txBody>
          <a:bodyPr/>
          <a:lstStyle/>
          <a:p>
            <a:r>
              <a:rPr lang="en-US" dirty="0" smtClean="0"/>
              <a:t>Coherence by “</a:t>
            </a:r>
            <a:r>
              <a:rPr lang="en-US" i="1" dirty="0" smtClean="0">
                <a:solidFill>
                  <a:srgbClr val="009966"/>
                </a:solidFill>
              </a:rPr>
              <a:t>begging for forgiveness</a:t>
            </a:r>
            <a:r>
              <a:rPr lang="en-US" dirty="0" smtClean="0"/>
              <a:t>” instead of “</a:t>
            </a:r>
            <a:r>
              <a:rPr lang="en-US" i="1" dirty="0" smtClean="0">
                <a:solidFill>
                  <a:schemeClr val="accent1"/>
                </a:solidFill>
              </a:rPr>
              <a:t>asking for permission</a:t>
            </a:r>
            <a:r>
              <a:rPr lang="en-US" i="1" dirty="0" smtClean="0"/>
              <a:t>”</a:t>
            </a:r>
          </a:p>
          <a:p>
            <a:r>
              <a:rPr lang="en-US" dirty="0" smtClean="0"/>
              <a:t>Separate read and write paths</a:t>
            </a:r>
          </a:p>
          <a:p>
            <a:r>
              <a:rPr lang="en-US" dirty="0" smtClean="0"/>
              <a:t>Track byte-wise writes to avoid reading for ownership </a:t>
            </a:r>
          </a:p>
          <a:p>
            <a:r>
              <a:rPr lang="en-US" dirty="0"/>
              <a:t>C</a:t>
            </a:r>
            <a:r>
              <a:rPr lang="en-US" dirty="0" smtClean="0"/>
              <a:t>oalesce writes across </a:t>
            </a:r>
            <a:r>
              <a:rPr lang="en-US" dirty="0" err="1" smtClean="0"/>
              <a:t>wavefronts</a:t>
            </a:r>
            <a:r>
              <a:rPr lang="en-US" dirty="0" smtClean="0"/>
              <a:t> </a:t>
            </a:r>
          </a:p>
          <a:p>
            <a:pPr lvl="1"/>
            <a:r>
              <a:rPr lang="en-US" dirty="0" smtClean="0"/>
              <a:t>Supports irregular local writes and local read-after-writes (RAW)</a:t>
            </a:r>
          </a:p>
          <a:p>
            <a:pPr lvl="1"/>
            <a:r>
              <a:rPr lang="en-US" dirty="0" smtClean="0"/>
              <a:t>Reduces traffic of write-</a:t>
            </a:r>
            <a:r>
              <a:rPr lang="en-US" dirty="0" err="1" smtClean="0"/>
              <a:t>throughs</a:t>
            </a:r>
            <a:endParaRPr lang="en-US" dirty="0" smtClean="0"/>
          </a:p>
          <a:p>
            <a:r>
              <a:rPr lang="en-US" dirty="0" smtClean="0"/>
              <a:t>Only invalidate necessary blocks </a:t>
            </a:r>
          </a:p>
          <a:p>
            <a:pPr lvl="1"/>
            <a:r>
              <a:rPr lang="en-US" dirty="0"/>
              <a:t>R</a:t>
            </a:r>
            <a:r>
              <a:rPr lang="en-US" dirty="0" smtClean="0"/>
              <a:t>euse data across synchronization</a:t>
            </a:r>
          </a:p>
          <a:p>
            <a:pPr lvl="1"/>
            <a:r>
              <a:rPr lang="en-US" dirty="0" smtClean="0"/>
              <a:t>Overlap invalidations with writes to memory</a:t>
            </a:r>
          </a:p>
          <a:p>
            <a:pPr lvl="1"/>
            <a:r>
              <a:rPr lang="en-US" dirty="0" smtClean="0"/>
              <a:t>Precise: only synchronization stalls on invalidation </a:t>
            </a:r>
            <a:r>
              <a:rPr lang="en-US" dirty="0" err="1" smtClean="0"/>
              <a:t>acks</a:t>
            </a:r>
            <a:endParaRPr lang="en-US" dirty="0" smtClean="0"/>
          </a:p>
        </p:txBody>
      </p:sp>
    </p:spTree>
    <p:extLst>
      <p:ext uri="{BB962C8B-B14F-4D97-AF65-F5344CB8AC3E}">
        <p14:creationId xmlns:p14="http://schemas.microsoft.com/office/powerpoint/2010/main" val="2034827233"/>
      </p:ext>
    </p:extLst>
  </p:cSld>
  <p:clrMapOvr>
    <a:masterClrMapping/>
  </p:clrMapOvr>
  <mc:AlternateContent xmlns:mc="http://schemas.openxmlformats.org/markup-compatibility/2006" xmlns:p14="http://schemas.microsoft.com/office/powerpoint/2010/main">
    <mc:Choice Requires="p14">
      <p:transition spd="slow" p14:dur="2000" advTm="158357"/>
    </mc:Choice>
    <mc:Fallback xmlns="">
      <p:transition spd="slow" advTm="15835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Recap</a:t>
            </a:r>
            <a:endParaRPr lang="en-US" dirty="0"/>
          </a:p>
        </p:txBody>
      </p:sp>
      <p:sp>
        <p:nvSpPr>
          <p:cNvPr id="3" name="Content Placeholder 2"/>
          <p:cNvSpPr>
            <a:spLocks noGrp="1"/>
          </p:cNvSpPr>
          <p:nvPr>
            <p:ph idx="1"/>
          </p:nvPr>
        </p:nvSpPr>
        <p:spPr/>
        <p:txBody>
          <a:bodyPr/>
          <a:lstStyle/>
          <a:p>
            <a:r>
              <a:rPr lang="en-US" b="1" dirty="0" smtClean="0"/>
              <a:t>Data Parallelism</a:t>
            </a:r>
            <a:r>
              <a:rPr lang="en-US" dirty="0" smtClean="0"/>
              <a:t>: Identical, Independent work over multiple data inputs</a:t>
            </a:r>
          </a:p>
          <a:p>
            <a:pPr lvl="1"/>
            <a:r>
              <a:rPr lang="en-US" dirty="0" smtClean="0"/>
              <a:t>GPU version: Add streaming access pattern</a:t>
            </a:r>
          </a:p>
          <a:p>
            <a:r>
              <a:rPr lang="en-US" b="1" dirty="0" smtClean="0"/>
              <a:t>Data Parallel Execution Models</a:t>
            </a:r>
            <a:r>
              <a:rPr lang="en-US" dirty="0" smtClean="0"/>
              <a:t>: MIMD, SIMD, SIMT</a:t>
            </a:r>
          </a:p>
          <a:p>
            <a:r>
              <a:rPr lang="en-US" b="1" dirty="0" smtClean="0"/>
              <a:t>GPU Execution Model</a:t>
            </a:r>
            <a:r>
              <a:rPr lang="en-US" dirty="0" smtClean="0"/>
              <a:t>: Multicore Multithreaded SIMT</a:t>
            </a:r>
          </a:p>
          <a:p>
            <a:r>
              <a:rPr lang="en-US" b="1" dirty="0" err="1" smtClean="0"/>
              <a:t>OpenCL</a:t>
            </a:r>
            <a:r>
              <a:rPr lang="en-US" b="1" dirty="0" smtClean="0"/>
              <a:t> Programming Model </a:t>
            </a:r>
          </a:p>
          <a:p>
            <a:pPr lvl="1"/>
            <a:r>
              <a:rPr lang="en-US" dirty="0" err="1" smtClean="0"/>
              <a:t>NDRange</a:t>
            </a:r>
            <a:r>
              <a:rPr lang="en-US" dirty="0" smtClean="0"/>
              <a:t> over workgroup/</a:t>
            </a:r>
            <a:r>
              <a:rPr lang="en-US" dirty="0" err="1" smtClean="0"/>
              <a:t>wavefront</a:t>
            </a:r>
            <a:endParaRPr lang="en-US" dirty="0" smtClean="0"/>
          </a:p>
          <a:p>
            <a:r>
              <a:rPr lang="en-US" b="1" dirty="0" smtClean="0"/>
              <a:t>Modern GPU Microarchitecture:</a:t>
            </a:r>
            <a:r>
              <a:rPr lang="en-US" dirty="0" smtClean="0"/>
              <a:t> AMD Graphics Core Next (GCN)</a:t>
            </a:r>
          </a:p>
          <a:p>
            <a:pPr lvl="1"/>
            <a:r>
              <a:rPr lang="en-US" dirty="0" smtClean="0"/>
              <a:t>Compute Unit (“GPU Core”): 4 SIMT Units</a:t>
            </a:r>
          </a:p>
          <a:p>
            <a:pPr lvl="1"/>
            <a:r>
              <a:rPr lang="en-US" dirty="0" smtClean="0"/>
              <a:t>SIMT Unit (“GPU Pipeline”): 16-wide ALU pipe (16x4 execution)</a:t>
            </a:r>
          </a:p>
          <a:p>
            <a:pPr lvl="1"/>
            <a:r>
              <a:rPr lang="en-US" dirty="0" smtClean="0"/>
              <a:t>Memory: designed to </a:t>
            </a:r>
            <a:r>
              <a:rPr lang="en-US" i="1" dirty="0" smtClean="0"/>
              <a:t>stream</a:t>
            </a:r>
          </a:p>
          <a:p>
            <a:pPr lvl="1"/>
            <a:endParaRPr lang="en-US" i="1" dirty="0"/>
          </a:p>
          <a:p>
            <a:pPr algn="ctr"/>
            <a:r>
              <a:rPr lang="en-US" i="1" dirty="0" smtClean="0">
                <a:solidFill>
                  <a:schemeClr val="accent2"/>
                </a:solidFill>
              </a:rPr>
              <a:t>GPUs: Great for data parallelism. Bad for everything else.</a:t>
            </a:r>
            <a:endParaRPr lang="en-US" i="1" dirty="0">
              <a:solidFill>
                <a:schemeClr val="accent2"/>
              </a:solidFill>
            </a:endParaRPr>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3</a:t>
            </a:fld>
            <a:endParaRPr lang="en-US" dirty="0"/>
          </a:p>
        </p:txBody>
      </p:sp>
    </p:spTree>
    <p:extLst>
      <p:ext uri="{BB962C8B-B14F-4D97-AF65-F5344CB8AC3E}">
        <p14:creationId xmlns:p14="http://schemas.microsoft.com/office/powerpoint/2010/main" val="3030499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122790"/>
            <a:ext cx="8503920" cy="640080"/>
          </a:xfrm>
        </p:spPr>
        <p:txBody>
          <a:bodyPr/>
          <a:lstStyle/>
          <a:p>
            <a:r>
              <a:rPr lang="en-US" dirty="0" smtClean="0"/>
              <a:t>QuickRelease:</a:t>
            </a:r>
            <a:br>
              <a:rPr lang="en-US" dirty="0" smtClean="0"/>
            </a:br>
            <a:r>
              <a:rPr lang="en-US" dirty="0" smtClean="0"/>
              <a:t>Efficient synchronization &amp; sharing</a:t>
            </a:r>
            <a:endParaRPr lang="en-US" dirty="0"/>
          </a:p>
        </p:txBody>
      </p:sp>
      <p:sp>
        <p:nvSpPr>
          <p:cNvPr id="3" name="Content Placeholder 2"/>
          <p:cNvSpPr>
            <a:spLocks noGrp="1"/>
          </p:cNvSpPr>
          <p:nvPr>
            <p:ph idx="1"/>
          </p:nvPr>
        </p:nvSpPr>
        <p:spPr>
          <a:xfrm>
            <a:off x="156874" y="1001583"/>
            <a:ext cx="8229600" cy="883920"/>
          </a:xfrm>
        </p:spPr>
        <p:txBody>
          <a:bodyPr/>
          <a:lstStyle/>
          <a:p>
            <a:r>
              <a:rPr lang="en-US" dirty="0" smtClean="0">
                <a:solidFill>
                  <a:srgbClr val="000000"/>
                </a:solidFill>
              </a:rPr>
              <a:t>Use FIFOs and write caches to support store visibility</a:t>
            </a:r>
          </a:p>
          <a:p>
            <a:r>
              <a:rPr lang="en-US" dirty="0" smtClean="0">
                <a:solidFill>
                  <a:srgbClr val="000000"/>
                </a:solidFill>
              </a:rPr>
              <a:t>Lazily invalidate read caches to maintain coherence</a:t>
            </a:r>
          </a:p>
        </p:txBody>
      </p:sp>
      <p:sp>
        <p:nvSpPr>
          <p:cNvPr id="88" name="Rectangle 87"/>
          <p:cNvSpPr/>
          <p:nvPr/>
        </p:nvSpPr>
        <p:spPr>
          <a:xfrm>
            <a:off x="5597602" y="4044775"/>
            <a:ext cx="1631123" cy="2392039"/>
          </a:xfrm>
          <a:prstGeom prst="rect">
            <a:avLst/>
          </a:prstGeom>
          <a:solidFill>
            <a:srgbClr val="EEECE1"/>
          </a:solidFill>
          <a:ln w="25400" cap="flat" cmpd="sng" algn="ctr">
            <a:solidFill>
              <a:schemeClr val="bg1">
                <a:lumMod val="65000"/>
              </a:schemeClr>
            </a:solidFill>
            <a:prstDash val="dash"/>
          </a:ln>
          <a:effectLst/>
        </p:spPr>
        <p:txBody>
          <a:bodyPr rtlCol="0" anchor="ctr"/>
          <a:lstStyle/>
          <a:p>
            <a:pPr algn="ctr">
              <a:defRPr/>
            </a:pPr>
            <a:endParaRPr lang="en-US" sz="1200" kern="0">
              <a:solidFill>
                <a:prstClr val="white">
                  <a:lumMod val="65000"/>
                </a:prstClr>
              </a:solidFill>
              <a:cs typeface="Arial" charset="0"/>
            </a:endParaRPr>
          </a:p>
        </p:txBody>
      </p:sp>
      <p:sp>
        <p:nvSpPr>
          <p:cNvPr id="89" name="Rectangle 88"/>
          <p:cNvSpPr/>
          <p:nvPr/>
        </p:nvSpPr>
        <p:spPr>
          <a:xfrm>
            <a:off x="1727361" y="4054681"/>
            <a:ext cx="3739208" cy="2392039"/>
          </a:xfrm>
          <a:prstGeom prst="rect">
            <a:avLst/>
          </a:prstGeom>
          <a:solidFill>
            <a:srgbClr val="EEECE1"/>
          </a:solidFill>
          <a:ln w="25400" cap="flat" cmpd="sng" algn="ctr">
            <a:solidFill>
              <a:sysClr val="windowText" lastClr="000000"/>
            </a:solidFill>
            <a:prstDash val="dash"/>
          </a:ln>
          <a:effectLst/>
        </p:spPr>
        <p:txBody>
          <a:bodyPr rtlCol="0" anchor="ctr"/>
          <a:lstStyle/>
          <a:p>
            <a:pPr algn="ctr">
              <a:defRPr/>
            </a:pPr>
            <a:endParaRPr lang="en-US" kern="0">
              <a:solidFill>
                <a:sysClr val="windowText" lastClr="000000"/>
              </a:solidFill>
              <a:cs typeface="Arial" charset="0"/>
            </a:endParaRPr>
          </a:p>
        </p:txBody>
      </p:sp>
      <p:sp>
        <p:nvSpPr>
          <p:cNvPr id="90" name="Rectangle 89"/>
          <p:cNvSpPr/>
          <p:nvPr/>
        </p:nvSpPr>
        <p:spPr>
          <a:xfrm>
            <a:off x="5658683" y="6035698"/>
            <a:ext cx="565761" cy="284870"/>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algn="ctr">
              <a:defRPr/>
            </a:pPr>
            <a:r>
              <a:rPr lang="en-US" sz="1200" b="1" kern="0" dirty="0">
                <a:solidFill>
                  <a:prstClr val="white">
                    <a:lumMod val="65000"/>
                  </a:prstClr>
                </a:solidFill>
                <a:cs typeface="Arial" charset="0"/>
              </a:rPr>
              <a:t>CPU0</a:t>
            </a:r>
          </a:p>
        </p:txBody>
      </p:sp>
      <p:sp>
        <p:nvSpPr>
          <p:cNvPr id="91" name="Rectangle 90"/>
          <p:cNvSpPr/>
          <p:nvPr/>
        </p:nvSpPr>
        <p:spPr>
          <a:xfrm>
            <a:off x="5658683" y="5255980"/>
            <a:ext cx="549317" cy="596402"/>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algn="ctr">
              <a:defRPr/>
            </a:pPr>
            <a:r>
              <a:rPr lang="en-US" sz="1200" b="1" kern="0" dirty="0">
                <a:solidFill>
                  <a:prstClr val="white">
                    <a:lumMod val="65000"/>
                  </a:prstClr>
                </a:solidFill>
                <a:cs typeface="Arial" charset="0"/>
              </a:rPr>
              <a:t>L1</a:t>
            </a:r>
            <a:endParaRPr lang="en-US" sz="1200" kern="0" dirty="0">
              <a:solidFill>
                <a:prstClr val="white">
                  <a:lumMod val="65000"/>
                </a:prstClr>
              </a:solidFill>
              <a:cs typeface="Arial" charset="0"/>
            </a:endParaRPr>
          </a:p>
        </p:txBody>
      </p:sp>
      <p:sp>
        <p:nvSpPr>
          <p:cNvPr id="93" name="Rectangle 92"/>
          <p:cNvSpPr/>
          <p:nvPr/>
        </p:nvSpPr>
        <p:spPr>
          <a:xfrm>
            <a:off x="5658683" y="4934205"/>
            <a:ext cx="1229963" cy="119457"/>
          </a:xfrm>
          <a:prstGeom prst="rect">
            <a:avLst/>
          </a:prstGeom>
          <a:solidFill>
            <a:schemeClr val="bg1">
              <a:lumMod val="75000"/>
            </a:schemeClr>
          </a:solidFill>
          <a:ln w="25400" cap="flat" cmpd="sng" algn="ctr">
            <a:solidFill>
              <a:schemeClr val="bg1">
                <a:lumMod val="65000"/>
              </a:schemeClr>
            </a:solidFill>
            <a:prstDash val="solid"/>
          </a:ln>
          <a:effectLst/>
        </p:spPr>
        <p:txBody>
          <a:bodyPr rtlCol="0" anchor="ctr"/>
          <a:lstStyle/>
          <a:p>
            <a:pPr algn="ctr">
              <a:defRPr/>
            </a:pPr>
            <a:endParaRPr lang="en-US" sz="1200" kern="0">
              <a:solidFill>
                <a:prstClr val="white">
                  <a:lumMod val="65000"/>
                </a:prstClr>
              </a:solidFill>
              <a:cs typeface="Arial" charset="0"/>
            </a:endParaRPr>
          </a:p>
        </p:txBody>
      </p:sp>
      <p:sp>
        <p:nvSpPr>
          <p:cNvPr id="177" name="Rectangle 176"/>
          <p:cNvSpPr/>
          <p:nvPr/>
        </p:nvSpPr>
        <p:spPr>
          <a:xfrm>
            <a:off x="5658683" y="4136849"/>
            <a:ext cx="1229963" cy="606530"/>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algn="ctr">
              <a:defRPr/>
            </a:pPr>
            <a:r>
              <a:rPr lang="en-US" sz="1200" b="1" kern="0" dirty="0">
                <a:solidFill>
                  <a:prstClr val="white">
                    <a:lumMod val="65000"/>
                  </a:prstClr>
                </a:solidFill>
                <a:cs typeface="Arial" charset="0"/>
              </a:rPr>
              <a:t>L2</a:t>
            </a:r>
          </a:p>
        </p:txBody>
      </p:sp>
      <p:cxnSp>
        <p:nvCxnSpPr>
          <p:cNvPr id="178" name="Straight Arrow Connector 177"/>
          <p:cNvCxnSpPr/>
          <p:nvPr/>
        </p:nvCxnSpPr>
        <p:spPr>
          <a:xfrm flipH="1" flipV="1">
            <a:off x="6170419" y="4760173"/>
            <a:ext cx="1" cy="176736"/>
          </a:xfrm>
          <a:prstGeom prst="straightConnector1">
            <a:avLst/>
          </a:prstGeom>
          <a:noFill/>
          <a:ln w="22225" cap="flat" cmpd="sng" algn="ctr">
            <a:solidFill>
              <a:schemeClr val="bg1">
                <a:lumMod val="65000"/>
              </a:schemeClr>
            </a:solidFill>
            <a:prstDash val="solid"/>
            <a:tailEnd type="arrow"/>
          </a:ln>
          <a:effectLst/>
        </p:spPr>
      </p:cxnSp>
      <p:cxnSp>
        <p:nvCxnSpPr>
          <p:cNvPr id="179" name="Straight Arrow Connector 178"/>
          <p:cNvCxnSpPr/>
          <p:nvPr/>
        </p:nvCxnSpPr>
        <p:spPr>
          <a:xfrm>
            <a:off x="6378526" y="4760173"/>
            <a:ext cx="0" cy="192174"/>
          </a:xfrm>
          <a:prstGeom prst="straightConnector1">
            <a:avLst/>
          </a:prstGeom>
          <a:noFill/>
          <a:ln w="22225" cap="flat" cmpd="sng" algn="ctr">
            <a:solidFill>
              <a:schemeClr val="bg1">
                <a:lumMod val="65000"/>
              </a:schemeClr>
            </a:solidFill>
            <a:prstDash val="solid"/>
            <a:tailEnd type="arrow"/>
          </a:ln>
          <a:effectLst/>
        </p:spPr>
      </p:cxnSp>
      <p:cxnSp>
        <p:nvCxnSpPr>
          <p:cNvPr id="180" name="Straight Arrow Connector 179"/>
          <p:cNvCxnSpPr/>
          <p:nvPr/>
        </p:nvCxnSpPr>
        <p:spPr>
          <a:xfrm flipH="1" flipV="1">
            <a:off x="5824783" y="5053662"/>
            <a:ext cx="1" cy="206628"/>
          </a:xfrm>
          <a:prstGeom prst="straightConnector1">
            <a:avLst/>
          </a:prstGeom>
          <a:noFill/>
          <a:ln w="22225" cap="flat" cmpd="sng" algn="ctr">
            <a:solidFill>
              <a:schemeClr val="bg1">
                <a:lumMod val="65000"/>
              </a:schemeClr>
            </a:solidFill>
            <a:prstDash val="solid"/>
            <a:tailEnd type="arrow"/>
          </a:ln>
          <a:effectLst/>
        </p:spPr>
      </p:cxnSp>
      <p:cxnSp>
        <p:nvCxnSpPr>
          <p:cNvPr id="181" name="Straight Arrow Connector 180"/>
          <p:cNvCxnSpPr/>
          <p:nvPr/>
        </p:nvCxnSpPr>
        <p:spPr>
          <a:xfrm flipH="1">
            <a:off x="6076218" y="5063679"/>
            <a:ext cx="2540" cy="193411"/>
          </a:xfrm>
          <a:prstGeom prst="straightConnector1">
            <a:avLst/>
          </a:prstGeom>
          <a:noFill/>
          <a:ln w="22225" cap="flat" cmpd="sng" algn="ctr">
            <a:solidFill>
              <a:schemeClr val="bg1">
                <a:lumMod val="65000"/>
              </a:schemeClr>
            </a:solidFill>
            <a:prstDash val="solid"/>
            <a:tailEnd type="arrow"/>
          </a:ln>
          <a:effectLst/>
        </p:spPr>
      </p:cxnSp>
      <p:cxnSp>
        <p:nvCxnSpPr>
          <p:cNvPr id="182" name="Straight Arrow Connector 181"/>
          <p:cNvCxnSpPr/>
          <p:nvPr/>
        </p:nvCxnSpPr>
        <p:spPr>
          <a:xfrm>
            <a:off x="6046915" y="5872297"/>
            <a:ext cx="2540" cy="159676"/>
          </a:xfrm>
          <a:prstGeom prst="straightConnector1">
            <a:avLst/>
          </a:prstGeom>
          <a:noFill/>
          <a:ln w="22225" cap="flat" cmpd="sng" algn="ctr">
            <a:solidFill>
              <a:schemeClr val="bg1">
                <a:lumMod val="65000"/>
              </a:schemeClr>
            </a:solidFill>
            <a:prstDash val="solid"/>
            <a:tailEnd type="arrow"/>
          </a:ln>
          <a:effectLst/>
        </p:spPr>
      </p:cxnSp>
      <p:cxnSp>
        <p:nvCxnSpPr>
          <p:cNvPr id="183" name="Straight Arrow Connector 182"/>
          <p:cNvCxnSpPr/>
          <p:nvPr/>
        </p:nvCxnSpPr>
        <p:spPr>
          <a:xfrm flipV="1">
            <a:off x="5875573" y="5852253"/>
            <a:ext cx="8" cy="172297"/>
          </a:xfrm>
          <a:prstGeom prst="straightConnector1">
            <a:avLst/>
          </a:prstGeom>
          <a:noFill/>
          <a:ln w="22225" cap="flat" cmpd="sng" algn="ctr">
            <a:solidFill>
              <a:schemeClr val="bg1">
                <a:lumMod val="65000"/>
              </a:schemeClr>
            </a:solidFill>
            <a:prstDash val="solid"/>
            <a:tailEnd type="arrow"/>
          </a:ln>
          <a:effectLst/>
        </p:spPr>
      </p:cxnSp>
      <p:sp>
        <p:nvSpPr>
          <p:cNvPr id="184" name="Rectangle 183"/>
          <p:cNvSpPr/>
          <p:nvPr/>
        </p:nvSpPr>
        <p:spPr>
          <a:xfrm>
            <a:off x="6338969" y="6035698"/>
            <a:ext cx="549680" cy="284870"/>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algn="ctr">
              <a:defRPr/>
            </a:pPr>
            <a:r>
              <a:rPr lang="en-US" sz="1200" b="1" kern="0" dirty="0">
                <a:solidFill>
                  <a:prstClr val="white">
                    <a:lumMod val="65000"/>
                  </a:prstClr>
                </a:solidFill>
                <a:cs typeface="Arial" charset="0"/>
              </a:rPr>
              <a:t>CPU1</a:t>
            </a:r>
          </a:p>
        </p:txBody>
      </p:sp>
      <p:sp>
        <p:nvSpPr>
          <p:cNvPr id="185" name="Rectangle 184"/>
          <p:cNvSpPr/>
          <p:nvPr/>
        </p:nvSpPr>
        <p:spPr>
          <a:xfrm>
            <a:off x="6361976" y="5255980"/>
            <a:ext cx="526672" cy="596402"/>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algn="ctr">
              <a:defRPr/>
            </a:pPr>
            <a:r>
              <a:rPr lang="en-US" sz="1200" b="1" kern="0" dirty="0">
                <a:solidFill>
                  <a:prstClr val="white">
                    <a:lumMod val="65000"/>
                  </a:prstClr>
                </a:solidFill>
                <a:cs typeface="Arial" charset="0"/>
              </a:rPr>
              <a:t>L1</a:t>
            </a:r>
          </a:p>
        </p:txBody>
      </p:sp>
      <p:cxnSp>
        <p:nvCxnSpPr>
          <p:cNvPr id="186" name="Straight Arrow Connector 185"/>
          <p:cNvCxnSpPr/>
          <p:nvPr/>
        </p:nvCxnSpPr>
        <p:spPr>
          <a:xfrm flipH="1" flipV="1">
            <a:off x="6477100" y="5053662"/>
            <a:ext cx="1" cy="206628"/>
          </a:xfrm>
          <a:prstGeom prst="straightConnector1">
            <a:avLst/>
          </a:prstGeom>
          <a:noFill/>
          <a:ln w="22225" cap="flat" cmpd="sng" algn="ctr">
            <a:solidFill>
              <a:schemeClr val="bg1">
                <a:lumMod val="65000"/>
              </a:schemeClr>
            </a:solidFill>
            <a:prstDash val="solid"/>
            <a:tailEnd type="arrow"/>
          </a:ln>
          <a:effectLst/>
        </p:spPr>
      </p:cxnSp>
      <p:cxnSp>
        <p:nvCxnSpPr>
          <p:cNvPr id="187" name="Straight Arrow Connector 186"/>
          <p:cNvCxnSpPr/>
          <p:nvPr/>
        </p:nvCxnSpPr>
        <p:spPr>
          <a:xfrm flipV="1">
            <a:off x="6519294" y="5852253"/>
            <a:ext cx="8" cy="172297"/>
          </a:xfrm>
          <a:prstGeom prst="straightConnector1">
            <a:avLst/>
          </a:prstGeom>
          <a:noFill/>
          <a:ln w="22225" cap="flat" cmpd="sng" algn="ctr">
            <a:solidFill>
              <a:schemeClr val="bg1">
                <a:lumMod val="65000"/>
              </a:schemeClr>
            </a:solidFill>
            <a:prstDash val="solid"/>
            <a:tailEnd type="arrow"/>
          </a:ln>
          <a:effectLst/>
        </p:spPr>
      </p:cxnSp>
      <p:cxnSp>
        <p:nvCxnSpPr>
          <p:cNvPr id="188" name="Straight Arrow Connector 187"/>
          <p:cNvCxnSpPr/>
          <p:nvPr/>
        </p:nvCxnSpPr>
        <p:spPr>
          <a:xfrm flipH="1" flipV="1">
            <a:off x="3006287" y="4744913"/>
            <a:ext cx="1" cy="176736"/>
          </a:xfrm>
          <a:prstGeom prst="straightConnector1">
            <a:avLst/>
          </a:prstGeom>
          <a:noFill/>
          <a:ln w="22225" cap="flat" cmpd="sng" algn="ctr">
            <a:solidFill>
              <a:sysClr val="window" lastClr="FFFFFF">
                <a:lumMod val="50000"/>
              </a:sysClr>
            </a:solidFill>
            <a:prstDash val="solid"/>
            <a:tailEnd type="arrow"/>
          </a:ln>
          <a:effectLst/>
        </p:spPr>
      </p:cxnSp>
      <p:sp>
        <p:nvSpPr>
          <p:cNvPr id="189" name="Rectangle 188"/>
          <p:cNvSpPr/>
          <p:nvPr/>
        </p:nvSpPr>
        <p:spPr>
          <a:xfrm>
            <a:off x="2131510" y="4947970"/>
            <a:ext cx="3263829" cy="9742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sz="1200" kern="0">
              <a:solidFill>
                <a:sysClr val="window" lastClr="FFFFFF">
                  <a:lumMod val="50000"/>
                </a:sysClr>
              </a:solidFill>
              <a:cs typeface="Arial" charset="0"/>
            </a:endParaRPr>
          </a:p>
        </p:txBody>
      </p:sp>
      <p:sp>
        <p:nvSpPr>
          <p:cNvPr id="190" name="Rectangle 189"/>
          <p:cNvSpPr/>
          <p:nvPr/>
        </p:nvSpPr>
        <p:spPr>
          <a:xfrm>
            <a:off x="3454635" y="4133590"/>
            <a:ext cx="1940703" cy="606530"/>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rL2</a:t>
            </a:r>
          </a:p>
        </p:txBody>
      </p:sp>
      <p:cxnSp>
        <p:nvCxnSpPr>
          <p:cNvPr id="191" name="Straight Arrow Connector 190"/>
          <p:cNvCxnSpPr/>
          <p:nvPr/>
        </p:nvCxnSpPr>
        <p:spPr>
          <a:xfrm>
            <a:off x="4424986" y="4755796"/>
            <a:ext cx="0" cy="192174"/>
          </a:xfrm>
          <a:prstGeom prst="straightConnector1">
            <a:avLst/>
          </a:prstGeom>
          <a:noFill/>
          <a:ln w="22225" cap="flat" cmpd="sng" algn="ctr">
            <a:solidFill>
              <a:sysClr val="window" lastClr="FFFFFF">
                <a:lumMod val="50000"/>
              </a:sysClr>
            </a:solidFill>
            <a:prstDash val="solid"/>
            <a:tailEnd type="arrow"/>
          </a:ln>
          <a:effectLst/>
        </p:spPr>
      </p:cxnSp>
      <p:sp>
        <p:nvSpPr>
          <p:cNvPr id="192" name="Rectangle 191"/>
          <p:cNvSpPr/>
          <p:nvPr/>
        </p:nvSpPr>
        <p:spPr>
          <a:xfrm>
            <a:off x="3905012" y="6051734"/>
            <a:ext cx="1497706" cy="284870"/>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CU1</a:t>
            </a:r>
          </a:p>
        </p:txBody>
      </p:sp>
      <p:sp>
        <p:nvSpPr>
          <p:cNvPr id="193" name="Rectangle 192"/>
          <p:cNvSpPr/>
          <p:nvPr/>
        </p:nvSpPr>
        <p:spPr>
          <a:xfrm>
            <a:off x="4847167" y="5269746"/>
            <a:ext cx="531728" cy="559087"/>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rL1</a:t>
            </a:r>
          </a:p>
        </p:txBody>
      </p:sp>
      <p:cxnSp>
        <p:nvCxnSpPr>
          <p:cNvPr id="194" name="Straight Arrow Connector 193"/>
          <p:cNvCxnSpPr/>
          <p:nvPr/>
        </p:nvCxnSpPr>
        <p:spPr>
          <a:xfrm flipH="1" flipV="1">
            <a:off x="4560117" y="5053648"/>
            <a:ext cx="1" cy="206628"/>
          </a:xfrm>
          <a:prstGeom prst="straightConnector1">
            <a:avLst/>
          </a:prstGeom>
          <a:noFill/>
          <a:ln w="22225" cap="flat" cmpd="sng" algn="ctr">
            <a:solidFill>
              <a:sysClr val="window" lastClr="FFFFFF">
                <a:lumMod val="50000"/>
              </a:sysClr>
            </a:solidFill>
            <a:prstDash val="solid"/>
            <a:tailEnd type="arrow"/>
          </a:ln>
          <a:effectLst/>
        </p:spPr>
      </p:cxnSp>
      <p:cxnSp>
        <p:nvCxnSpPr>
          <p:cNvPr id="195" name="Straight Arrow Connector 194"/>
          <p:cNvCxnSpPr/>
          <p:nvPr/>
        </p:nvCxnSpPr>
        <p:spPr>
          <a:xfrm flipH="1">
            <a:off x="5127728" y="5066866"/>
            <a:ext cx="2540" cy="193411"/>
          </a:xfrm>
          <a:prstGeom prst="straightConnector1">
            <a:avLst/>
          </a:prstGeom>
          <a:noFill/>
          <a:ln w="22225" cap="flat" cmpd="sng" algn="ctr">
            <a:solidFill>
              <a:sysClr val="window" lastClr="FFFFFF">
                <a:lumMod val="50000"/>
              </a:sysClr>
            </a:solidFill>
            <a:prstDash val="solid"/>
            <a:tailEnd type="arrow"/>
          </a:ln>
          <a:effectLst/>
        </p:spPr>
      </p:cxnSp>
      <p:cxnSp>
        <p:nvCxnSpPr>
          <p:cNvPr id="196" name="Straight Arrow Connector 195"/>
          <p:cNvCxnSpPr/>
          <p:nvPr/>
        </p:nvCxnSpPr>
        <p:spPr>
          <a:xfrm>
            <a:off x="5125187" y="5853977"/>
            <a:ext cx="2540" cy="159676"/>
          </a:xfrm>
          <a:prstGeom prst="straightConnector1">
            <a:avLst/>
          </a:prstGeom>
          <a:noFill/>
          <a:ln w="22225" cap="flat" cmpd="sng" algn="ctr">
            <a:solidFill>
              <a:sysClr val="window" lastClr="FFFFFF">
                <a:lumMod val="50000"/>
              </a:sysClr>
            </a:solidFill>
            <a:prstDash val="solid"/>
            <a:tailEnd type="arrow"/>
          </a:ln>
          <a:effectLst/>
        </p:spPr>
      </p:cxnSp>
      <p:cxnSp>
        <p:nvCxnSpPr>
          <p:cNvPr id="197" name="Straight Arrow Connector 196"/>
          <p:cNvCxnSpPr/>
          <p:nvPr/>
        </p:nvCxnSpPr>
        <p:spPr>
          <a:xfrm flipV="1">
            <a:off x="4560118" y="5841357"/>
            <a:ext cx="8" cy="172297"/>
          </a:xfrm>
          <a:prstGeom prst="straightConnector1">
            <a:avLst/>
          </a:prstGeom>
          <a:noFill/>
          <a:ln w="22225" cap="flat" cmpd="sng" algn="ctr">
            <a:solidFill>
              <a:sysClr val="window" lastClr="FFFFFF">
                <a:lumMod val="50000"/>
              </a:sysClr>
            </a:solidFill>
            <a:prstDash val="solid"/>
            <a:tailEnd type="arrow"/>
          </a:ln>
          <a:effectLst/>
        </p:spPr>
      </p:cxnSp>
      <p:sp>
        <p:nvSpPr>
          <p:cNvPr id="198" name="Rectangle 197"/>
          <p:cNvSpPr/>
          <p:nvPr/>
        </p:nvSpPr>
        <p:spPr>
          <a:xfrm>
            <a:off x="2682466" y="4136849"/>
            <a:ext cx="642075" cy="606530"/>
          </a:xfrm>
          <a:prstGeom prst="rect">
            <a:avLst/>
          </a:prstGeom>
          <a:solidFill>
            <a:sysClr val="window" lastClr="FFFFFF">
              <a:lumMod val="65000"/>
            </a:sysClr>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wL2</a:t>
            </a:r>
          </a:p>
        </p:txBody>
      </p:sp>
      <p:cxnSp>
        <p:nvCxnSpPr>
          <p:cNvPr id="199" name="Straight Arrow Connector 198"/>
          <p:cNvCxnSpPr/>
          <p:nvPr/>
        </p:nvCxnSpPr>
        <p:spPr>
          <a:xfrm flipH="1" flipV="1">
            <a:off x="2383215" y="4732673"/>
            <a:ext cx="1" cy="176736"/>
          </a:xfrm>
          <a:prstGeom prst="straightConnector1">
            <a:avLst/>
          </a:prstGeom>
          <a:noFill/>
          <a:ln w="22225" cap="flat" cmpd="sng" algn="ctr">
            <a:solidFill>
              <a:sysClr val="window" lastClr="FFFFFF">
                <a:lumMod val="50000"/>
              </a:sysClr>
            </a:solidFill>
            <a:prstDash val="solid"/>
            <a:tailEnd type="arrow"/>
          </a:ln>
          <a:effectLst/>
        </p:spPr>
      </p:cxnSp>
      <p:sp>
        <p:nvSpPr>
          <p:cNvPr id="200" name="Rectangle 199"/>
          <p:cNvSpPr/>
          <p:nvPr/>
        </p:nvSpPr>
        <p:spPr>
          <a:xfrm>
            <a:off x="4340052" y="5269746"/>
            <a:ext cx="440133" cy="559087"/>
          </a:xfrm>
          <a:prstGeom prst="rect">
            <a:avLst/>
          </a:prstGeom>
          <a:solidFill>
            <a:sysClr val="window" lastClr="FFFFFF">
              <a:lumMod val="65000"/>
            </a:sysClr>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wL1</a:t>
            </a:r>
          </a:p>
        </p:txBody>
      </p:sp>
      <p:cxnSp>
        <p:nvCxnSpPr>
          <p:cNvPr id="201" name="Straight Arrow Connector 200"/>
          <p:cNvCxnSpPr/>
          <p:nvPr/>
        </p:nvCxnSpPr>
        <p:spPr>
          <a:xfrm flipV="1">
            <a:off x="4088114" y="5863419"/>
            <a:ext cx="8" cy="172297"/>
          </a:xfrm>
          <a:prstGeom prst="straightConnector1">
            <a:avLst/>
          </a:prstGeom>
          <a:noFill/>
          <a:ln w="22225" cap="flat" cmpd="sng" algn="ctr">
            <a:solidFill>
              <a:sysClr val="window" lastClr="FFFFFF">
                <a:lumMod val="50000"/>
              </a:sysClr>
            </a:solidFill>
            <a:prstDash val="solid"/>
            <a:tailEnd type="arrow"/>
          </a:ln>
          <a:effectLst/>
        </p:spPr>
      </p:cxnSp>
      <p:cxnSp>
        <p:nvCxnSpPr>
          <p:cNvPr id="202" name="Straight Arrow Connector 201"/>
          <p:cNvCxnSpPr/>
          <p:nvPr/>
        </p:nvCxnSpPr>
        <p:spPr>
          <a:xfrm flipH="1" flipV="1">
            <a:off x="4088112" y="5053648"/>
            <a:ext cx="1" cy="206628"/>
          </a:xfrm>
          <a:prstGeom prst="straightConnector1">
            <a:avLst/>
          </a:prstGeom>
          <a:noFill/>
          <a:ln w="22225" cap="flat" cmpd="sng" algn="ctr">
            <a:solidFill>
              <a:sysClr val="window" lastClr="FFFFFF">
                <a:lumMod val="50000"/>
              </a:sysClr>
            </a:solidFill>
            <a:prstDash val="solid"/>
            <a:tailEnd type="arrow"/>
          </a:ln>
          <a:effectLst/>
        </p:spPr>
      </p:cxnSp>
      <p:sp>
        <p:nvSpPr>
          <p:cNvPr id="203" name="Rectangle 202"/>
          <p:cNvSpPr/>
          <p:nvPr/>
        </p:nvSpPr>
        <p:spPr>
          <a:xfrm>
            <a:off x="2128330" y="6051734"/>
            <a:ext cx="1497706" cy="284870"/>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CU0</a:t>
            </a:r>
          </a:p>
        </p:txBody>
      </p:sp>
      <p:sp>
        <p:nvSpPr>
          <p:cNvPr id="204" name="Rectangle 203"/>
          <p:cNvSpPr/>
          <p:nvPr/>
        </p:nvSpPr>
        <p:spPr>
          <a:xfrm>
            <a:off x="3070485" y="5269746"/>
            <a:ext cx="531728" cy="559087"/>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rL1</a:t>
            </a:r>
          </a:p>
        </p:txBody>
      </p:sp>
      <p:cxnSp>
        <p:nvCxnSpPr>
          <p:cNvPr id="205" name="Straight Arrow Connector 204"/>
          <p:cNvCxnSpPr/>
          <p:nvPr/>
        </p:nvCxnSpPr>
        <p:spPr>
          <a:xfrm flipH="1" flipV="1">
            <a:off x="2783435" y="5053648"/>
            <a:ext cx="1" cy="206628"/>
          </a:xfrm>
          <a:prstGeom prst="straightConnector1">
            <a:avLst/>
          </a:prstGeom>
          <a:noFill/>
          <a:ln w="22225" cap="flat" cmpd="sng" algn="ctr">
            <a:solidFill>
              <a:sysClr val="window" lastClr="FFFFFF">
                <a:lumMod val="50000"/>
              </a:sysClr>
            </a:solidFill>
            <a:prstDash val="solid"/>
            <a:tailEnd type="arrow"/>
          </a:ln>
          <a:effectLst/>
        </p:spPr>
      </p:cxnSp>
      <p:cxnSp>
        <p:nvCxnSpPr>
          <p:cNvPr id="206" name="Straight Arrow Connector 205"/>
          <p:cNvCxnSpPr/>
          <p:nvPr/>
        </p:nvCxnSpPr>
        <p:spPr>
          <a:xfrm flipH="1">
            <a:off x="3351046" y="5076336"/>
            <a:ext cx="2540" cy="193411"/>
          </a:xfrm>
          <a:prstGeom prst="straightConnector1">
            <a:avLst/>
          </a:prstGeom>
          <a:noFill/>
          <a:ln w="22225" cap="flat" cmpd="sng" algn="ctr">
            <a:solidFill>
              <a:sysClr val="window" lastClr="FFFFFF">
                <a:lumMod val="50000"/>
              </a:sysClr>
            </a:solidFill>
            <a:prstDash val="solid"/>
            <a:tailEnd type="arrow"/>
          </a:ln>
          <a:effectLst/>
        </p:spPr>
      </p:cxnSp>
      <p:cxnSp>
        <p:nvCxnSpPr>
          <p:cNvPr id="207" name="Straight Arrow Connector 206"/>
          <p:cNvCxnSpPr/>
          <p:nvPr/>
        </p:nvCxnSpPr>
        <p:spPr>
          <a:xfrm>
            <a:off x="3348505" y="5853977"/>
            <a:ext cx="2540" cy="159676"/>
          </a:xfrm>
          <a:prstGeom prst="straightConnector1">
            <a:avLst/>
          </a:prstGeom>
          <a:noFill/>
          <a:ln w="22225" cap="flat" cmpd="sng" algn="ctr">
            <a:solidFill>
              <a:sysClr val="window" lastClr="FFFFFF">
                <a:lumMod val="50000"/>
              </a:sysClr>
            </a:solidFill>
            <a:prstDash val="solid"/>
            <a:tailEnd type="arrow"/>
          </a:ln>
          <a:effectLst/>
        </p:spPr>
      </p:cxnSp>
      <p:cxnSp>
        <p:nvCxnSpPr>
          <p:cNvPr id="208" name="Straight Arrow Connector 207"/>
          <p:cNvCxnSpPr/>
          <p:nvPr/>
        </p:nvCxnSpPr>
        <p:spPr>
          <a:xfrm flipV="1">
            <a:off x="2783436" y="5841357"/>
            <a:ext cx="8" cy="172297"/>
          </a:xfrm>
          <a:prstGeom prst="straightConnector1">
            <a:avLst/>
          </a:prstGeom>
          <a:noFill/>
          <a:ln w="22225" cap="flat" cmpd="sng" algn="ctr">
            <a:solidFill>
              <a:sysClr val="window" lastClr="FFFFFF">
                <a:lumMod val="50000"/>
              </a:sysClr>
            </a:solidFill>
            <a:prstDash val="solid"/>
            <a:tailEnd type="arrow"/>
          </a:ln>
          <a:effectLst/>
        </p:spPr>
      </p:cxnSp>
      <p:sp>
        <p:nvSpPr>
          <p:cNvPr id="209" name="Rectangle 208"/>
          <p:cNvSpPr/>
          <p:nvPr/>
        </p:nvSpPr>
        <p:spPr>
          <a:xfrm>
            <a:off x="2563370" y="5269746"/>
            <a:ext cx="440133" cy="559087"/>
          </a:xfrm>
          <a:prstGeom prst="rect">
            <a:avLst/>
          </a:prstGeom>
          <a:solidFill>
            <a:sysClr val="window" lastClr="FFFFFF">
              <a:lumMod val="65000"/>
            </a:sysClr>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wL1</a:t>
            </a:r>
          </a:p>
        </p:txBody>
      </p:sp>
      <p:cxnSp>
        <p:nvCxnSpPr>
          <p:cNvPr id="210" name="Straight Arrow Connector 209"/>
          <p:cNvCxnSpPr/>
          <p:nvPr/>
        </p:nvCxnSpPr>
        <p:spPr>
          <a:xfrm flipV="1">
            <a:off x="2311431" y="5863419"/>
            <a:ext cx="8" cy="172297"/>
          </a:xfrm>
          <a:prstGeom prst="straightConnector1">
            <a:avLst/>
          </a:prstGeom>
          <a:noFill/>
          <a:ln w="22225" cap="flat" cmpd="sng" algn="ctr">
            <a:solidFill>
              <a:sysClr val="window" lastClr="FFFFFF">
                <a:lumMod val="50000"/>
              </a:sysClr>
            </a:solidFill>
            <a:prstDash val="solid"/>
            <a:tailEnd type="arrow"/>
          </a:ln>
          <a:effectLst/>
        </p:spPr>
      </p:cxnSp>
      <p:cxnSp>
        <p:nvCxnSpPr>
          <p:cNvPr id="211" name="Straight Arrow Connector 210"/>
          <p:cNvCxnSpPr/>
          <p:nvPr/>
        </p:nvCxnSpPr>
        <p:spPr>
          <a:xfrm flipH="1" flipV="1">
            <a:off x="2311430" y="5053648"/>
            <a:ext cx="1" cy="206628"/>
          </a:xfrm>
          <a:prstGeom prst="straightConnector1">
            <a:avLst/>
          </a:prstGeom>
          <a:noFill/>
          <a:ln w="22225" cap="flat" cmpd="sng" algn="ctr">
            <a:solidFill>
              <a:sysClr val="window" lastClr="FFFFFF">
                <a:lumMod val="50000"/>
              </a:sysClr>
            </a:solidFill>
            <a:prstDash val="solid"/>
            <a:tailEnd type="arrow"/>
          </a:ln>
          <a:effectLst/>
        </p:spPr>
      </p:cxnSp>
      <p:cxnSp>
        <p:nvCxnSpPr>
          <p:cNvPr id="212" name="Straight Arrow Connector 211"/>
          <p:cNvCxnSpPr/>
          <p:nvPr/>
        </p:nvCxnSpPr>
        <p:spPr>
          <a:xfrm>
            <a:off x="6739553" y="5048620"/>
            <a:ext cx="0" cy="192174"/>
          </a:xfrm>
          <a:prstGeom prst="straightConnector1">
            <a:avLst/>
          </a:prstGeom>
          <a:noFill/>
          <a:ln w="22225" cap="flat" cmpd="sng" algn="ctr">
            <a:solidFill>
              <a:schemeClr val="bg1">
                <a:lumMod val="65000"/>
              </a:schemeClr>
            </a:solidFill>
            <a:prstDash val="solid"/>
            <a:tailEnd type="arrow"/>
          </a:ln>
          <a:effectLst/>
        </p:spPr>
      </p:cxnSp>
      <p:cxnSp>
        <p:nvCxnSpPr>
          <p:cNvPr id="213" name="Straight Arrow Connector 212"/>
          <p:cNvCxnSpPr/>
          <p:nvPr/>
        </p:nvCxnSpPr>
        <p:spPr>
          <a:xfrm>
            <a:off x="6731620" y="5872297"/>
            <a:ext cx="2540" cy="159676"/>
          </a:xfrm>
          <a:prstGeom prst="straightConnector1">
            <a:avLst/>
          </a:prstGeom>
          <a:noFill/>
          <a:ln w="22225" cap="flat" cmpd="sng" algn="ctr">
            <a:solidFill>
              <a:schemeClr val="bg1">
                <a:lumMod val="65000"/>
              </a:schemeClr>
            </a:solidFill>
            <a:prstDash val="solid"/>
            <a:tailEnd type="arrow"/>
          </a:ln>
          <a:effectLst/>
        </p:spPr>
      </p:cxnSp>
      <p:sp>
        <p:nvSpPr>
          <p:cNvPr id="214" name="Rectangle 213"/>
          <p:cNvSpPr/>
          <p:nvPr/>
        </p:nvSpPr>
        <p:spPr>
          <a:xfrm>
            <a:off x="2640260" y="3103057"/>
            <a:ext cx="642075" cy="606530"/>
          </a:xfrm>
          <a:prstGeom prst="rect">
            <a:avLst/>
          </a:prstGeom>
          <a:solidFill>
            <a:sysClr val="window" lastClr="FFFFFF">
              <a:lumMod val="65000"/>
            </a:sysClr>
          </a:solid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wL3</a:t>
            </a:r>
          </a:p>
        </p:txBody>
      </p:sp>
      <p:cxnSp>
        <p:nvCxnSpPr>
          <p:cNvPr id="215" name="Straight Arrow Connector 214"/>
          <p:cNvCxnSpPr/>
          <p:nvPr/>
        </p:nvCxnSpPr>
        <p:spPr>
          <a:xfrm flipH="1" flipV="1">
            <a:off x="3002141" y="3966313"/>
            <a:ext cx="1" cy="176736"/>
          </a:xfrm>
          <a:prstGeom prst="straightConnector1">
            <a:avLst/>
          </a:prstGeom>
          <a:noFill/>
          <a:ln w="22225" cap="flat" cmpd="sng" algn="ctr">
            <a:solidFill>
              <a:sysClr val="window" lastClr="FFFFFF">
                <a:lumMod val="50000"/>
              </a:sysClr>
            </a:solidFill>
            <a:prstDash val="solid"/>
            <a:tailEnd type="arrow"/>
          </a:ln>
          <a:effectLst/>
        </p:spPr>
      </p:cxnSp>
      <p:cxnSp>
        <p:nvCxnSpPr>
          <p:cNvPr id="216" name="Straight Arrow Connector 215"/>
          <p:cNvCxnSpPr/>
          <p:nvPr/>
        </p:nvCxnSpPr>
        <p:spPr>
          <a:xfrm flipH="1" flipV="1">
            <a:off x="2374784" y="3966313"/>
            <a:ext cx="1" cy="176736"/>
          </a:xfrm>
          <a:prstGeom prst="straightConnector1">
            <a:avLst/>
          </a:prstGeom>
          <a:noFill/>
          <a:ln w="22225" cap="flat" cmpd="sng" algn="ctr">
            <a:solidFill>
              <a:sysClr val="window" lastClr="FFFFFF">
                <a:lumMod val="50000"/>
              </a:sysClr>
            </a:solidFill>
            <a:prstDash val="solid"/>
            <a:tailEnd type="arrow"/>
          </a:ln>
          <a:effectLst/>
        </p:spPr>
      </p:cxnSp>
      <p:sp>
        <p:nvSpPr>
          <p:cNvPr id="217" name="Rectangle 216"/>
          <p:cNvSpPr/>
          <p:nvPr/>
        </p:nvSpPr>
        <p:spPr>
          <a:xfrm>
            <a:off x="2682096" y="1873623"/>
            <a:ext cx="3455281" cy="606530"/>
          </a:xfrm>
          <a:prstGeom prst="rect">
            <a:avLst/>
          </a:prstGeom>
          <a:no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LLC</a:t>
            </a:r>
          </a:p>
        </p:txBody>
      </p:sp>
      <p:sp>
        <p:nvSpPr>
          <p:cNvPr id="218" name="Rectangle 217"/>
          <p:cNvSpPr/>
          <p:nvPr/>
        </p:nvSpPr>
        <p:spPr>
          <a:xfrm>
            <a:off x="2112317" y="3868888"/>
            <a:ext cx="4776329" cy="9742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sz="1200" kern="0">
              <a:solidFill>
                <a:sysClr val="window" lastClr="FFFFFF">
                  <a:lumMod val="50000"/>
                </a:sysClr>
              </a:solidFill>
              <a:cs typeface="Arial" charset="0"/>
            </a:endParaRPr>
          </a:p>
        </p:txBody>
      </p:sp>
      <p:sp>
        <p:nvSpPr>
          <p:cNvPr id="219" name="Rectangle 218"/>
          <p:cNvSpPr/>
          <p:nvPr/>
        </p:nvSpPr>
        <p:spPr>
          <a:xfrm>
            <a:off x="2131510" y="2679144"/>
            <a:ext cx="4761092" cy="303265"/>
          </a:xfrm>
          <a:prstGeom prst="rect">
            <a:avLst/>
          </a:prstGeom>
          <a:noFill/>
          <a:ln w="25400" cap="flat" cmpd="sng" algn="ctr">
            <a:solidFill>
              <a:sysClr val="window" lastClr="FFFFFF">
                <a:lumMod val="50000"/>
              </a:sysClr>
            </a:solidFill>
            <a:prstDash val="solid"/>
          </a:ln>
          <a:effectLst/>
        </p:spPr>
        <p:txBody>
          <a:bodyPr rtlCol="0" anchor="ctr"/>
          <a:lstStyle/>
          <a:p>
            <a:pPr algn="ctr">
              <a:defRPr/>
            </a:pPr>
            <a:r>
              <a:rPr lang="en-US" sz="1200" b="1" kern="0" dirty="0">
                <a:solidFill>
                  <a:sysClr val="windowText" lastClr="000000"/>
                </a:solidFill>
                <a:cs typeface="Arial" charset="0"/>
              </a:rPr>
              <a:t>Directory / Memory</a:t>
            </a:r>
          </a:p>
        </p:txBody>
      </p:sp>
      <p:cxnSp>
        <p:nvCxnSpPr>
          <p:cNvPr id="220" name="Straight Arrow Connector 219"/>
          <p:cNvCxnSpPr/>
          <p:nvPr/>
        </p:nvCxnSpPr>
        <p:spPr>
          <a:xfrm flipH="1" flipV="1">
            <a:off x="6179808" y="3967599"/>
            <a:ext cx="1" cy="176736"/>
          </a:xfrm>
          <a:prstGeom prst="straightConnector1">
            <a:avLst/>
          </a:prstGeom>
          <a:noFill/>
          <a:ln w="22225" cap="flat" cmpd="sng" algn="ctr">
            <a:solidFill>
              <a:schemeClr val="bg1">
                <a:lumMod val="65000"/>
              </a:schemeClr>
            </a:solidFill>
            <a:prstDash val="solid"/>
            <a:tailEnd type="arrow"/>
          </a:ln>
          <a:effectLst/>
        </p:spPr>
      </p:cxnSp>
      <p:cxnSp>
        <p:nvCxnSpPr>
          <p:cNvPr id="221" name="Straight Arrow Connector 220"/>
          <p:cNvCxnSpPr/>
          <p:nvPr/>
        </p:nvCxnSpPr>
        <p:spPr>
          <a:xfrm>
            <a:off x="6387915" y="3967599"/>
            <a:ext cx="0" cy="192174"/>
          </a:xfrm>
          <a:prstGeom prst="straightConnector1">
            <a:avLst/>
          </a:prstGeom>
          <a:noFill/>
          <a:ln w="22225" cap="flat" cmpd="sng" algn="ctr">
            <a:solidFill>
              <a:schemeClr val="bg1">
                <a:lumMod val="65000"/>
              </a:schemeClr>
            </a:solidFill>
            <a:prstDash val="solid"/>
            <a:tailEnd type="arrow"/>
          </a:ln>
          <a:effectLst/>
        </p:spPr>
      </p:cxnSp>
      <p:cxnSp>
        <p:nvCxnSpPr>
          <p:cNvPr id="223" name="Straight Arrow Connector 222"/>
          <p:cNvCxnSpPr/>
          <p:nvPr/>
        </p:nvCxnSpPr>
        <p:spPr>
          <a:xfrm flipH="1">
            <a:off x="4440311" y="2982408"/>
            <a:ext cx="11574" cy="886480"/>
          </a:xfrm>
          <a:prstGeom prst="straightConnector1">
            <a:avLst/>
          </a:prstGeom>
          <a:noFill/>
          <a:ln w="22225" cap="flat" cmpd="sng" algn="ctr">
            <a:solidFill>
              <a:sysClr val="window" lastClr="FFFFFF">
                <a:lumMod val="50000"/>
              </a:sysClr>
            </a:solidFill>
            <a:prstDash val="solid"/>
            <a:tailEnd type="arrow"/>
          </a:ln>
          <a:effectLst/>
        </p:spPr>
      </p:cxnSp>
      <p:cxnSp>
        <p:nvCxnSpPr>
          <p:cNvPr id="224" name="Straight Arrow Connector 223"/>
          <p:cNvCxnSpPr/>
          <p:nvPr/>
        </p:nvCxnSpPr>
        <p:spPr>
          <a:xfrm>
            <a:off x="4424986" y="3966313"/>
            <a:ext cx="0" cy="192174"/>
          </a:xfrm>
          <a:prstGeom prst="straightConnector1">
            <a:avLst/>
          </a:prstGeom>
          <a:noFill/>
          <a:ln w="22225" cap="flat" cmpd="sng" algn="ctr">
            <a:solidFill>
              <a:sysClr val="window" lastClr="FFFFFF">
                <a:lumMod val="50000"/>
              </a:sysClr>
            </a:solidFill>
            <a:prstDash val="solid"/>
            <a:tailEnd type="arrow"/>
          </a:ln>
          <a:effectLst/>
        </p:spPr>
      </p:cxnSp>
      <p:cxnSp>
        <p:nvCxnSpPr>
          <p:cNvPr id="225" name="Straight Arrow Connector 224"/>
          <p:cNvCxnSpPr/>
          <p:nvPr/>
        </p:nvCxnSpPr>
        <p:spPr>
          <a:xfrm flipH="1" flipV="1">
            <a:off x="3002140" y="3702016"/>
            <a:ext cx="1" cy="176736"/>
          </a:xfrm>
          <a:prstGeom prst="straightConnector1">
            <a:avLst/>
          </a:prstGeom>
          <a:noFill/>
          <a:ln w="22225" cap="flat" cmpd="sng" algn="ctr">
            <a:solidFill>
              <a:sysClr val="window" lastClr="FFFFFF">
                <a:lumMod val="50000"/>
              </a:sysClr>
            </a:solidFill>
            <a:prstDash val="solid"/>
            <a:tailEnd type="arrow"/>
          </a:ln>
          <a:effectLst/>
        </p:spPr>
      </p:cxnSp>
      <p:cxnSp>
        <p:nvCxnSpPr>
          <p:cNvPr id="226" name="Straight Arrow Connector 225"/>
          <p:cNvCxnSpPr/>
          <p:nvPr/>
        </p:nvCxnSpPr>
        <p:spPr>
          <a:xfrm flipH="1" flipV="1">
            <a:off x="2345812" y="3683305"/>
            <a:ext cx="1" cy="176736"/>
          </a:xfrm>
          <a:prstGeom prst="straightConnector1">
            <a:avLst/>
          </a:prstGeom>
          <a:noFill/>
          <a:ln w="22225" cap="flat" cmpd="sng" algn="ctr">
            <a:solidFill>
              <a:schemeClr val="bg1">
                <a:lumMod val="50000"/>
              </a:schemeClr>
            </a:solidFill>
            <a:prstDash val="solid"/>
            <a:tailEnd type="arrow"/>
          </a:ln>
          <a:effectLst/>
        </p:spPr>
      </p:cxnSp>
      <p:sp>
        <p:nvSpPr>
          <p:cNvPr id="227" name="TextBox 226"/>
          <p:cNvSpPr txBox="1"/>
          <p:nvPr/>
        </p:nvSpPr>
        <p:spPr>
          <a:xfrm rot="16200000">
            <a:off x="6819294" y="5008833"/>
            <a:ext cx="580608" cy="369332"/>
          </a:xfrm>
          <a:prstGeom prst="rect">
            <a:avLst/>
          </a:prstGeom>
          <a:noFill/>
          <a:ln>
            <a:noFill/>
          </a:ln>
        </p:spPr>
        <p:txBody>
          <a:bodyPr wrap="none" rtlCol="0">
            <a:spAutoFit/>
          </a:bodyPr>
          <a:lstStyle/>
          <a:p>
            <a:pPr>
              <a:defRPr/>
            </a:pPr>
            <a:r>
              <a:rPr lang="en-US" b="1" kern="0" dirty="0">
                <a:solidFill>
                  <a:prstClr val="white">
                    <a:lumMod val="65000"/>
                  </a:prstClr>
                </a:solidFill>
                <a:cs typeface="Arial" charset="0"/>
              </a:rPr>
              <a:t>CPU</a:t>
            </a:r>
          </a:p>
        </p:txBody>
      </p:sp>
      <p:sp>
        <p:nvSpPr>
          <p:cNvPr id="228" name="TextBox 227"/>
          <p:cNvSpPr txBox="1"/>
          <p:nvPr/>
        </p:nvSpPr>
        <p:spPr>
          <a:xfrm rot="16200000">
            <a:off x="1623098" y="5026846"/>
            <a:ext cx="541832" cy="333305"/>
          </a:xfrm>
          <a:prstGeom prst="rect">
            <a:avLst/>
          </a:prstGeom>
          <a:noFill/>
        </p:spPr>
        <p:txBody>
          <a:bodyPr wrap="none" rtlCol="0">
            <a:spAutoFit/>
          </a:bodyPr>
          <a:lstStyle/>
          <a:p>
            <a:pPr>
              <a:defRPr/>
            </a:pPr>
            <a:r>
              <a:rPr lang="en-US" b="1" kern="0" dirty="0">
                <a:solidFill>
                  <a:sysClr val="windowText" lastClr="000000"/>
                </a:solidFill>
                <a:cs typeface="Arial" charset="0"/>
              </a:rPr>
              <a:t>GPU</a:t>
            </a:r>
          </a:p>
        </p:txBody>
      </p:sp>
      <p:grpSp>
        <p:nvGrpSpPr>
          <p:cNvPr id="229" name="Group 228"/>
          <p:cNvGrpSpPr/>
          <p:nvPr/>
        </p:nvGrpSpPr>
        <p:grpSpPr>
          <a:xfrm>
            <a:off x="2200134" y="3104435"/>
            <a:ext cx="297583" cy="563020"/>
            <a:chOff x="1904999" y="2699218"/>
            <a:chExt cx="329748" cy="629963"/>
          </a:xfrm>
        </p:grpSpPr>
        <p:sp>
          <p:nvSpPr>
            <p:cNvPr id="230" name="Rectangle 229"/>
            <p:cNvSpPr/>
            <p:nvPr/>
          </p:nvSpPr>
          <p:spPr>
            <a:xfrm>
              <a:off x="1905000" y="2699218"/>
              <a:ext cx="329746" cy="235829"/>
            </a:xfrm>
            <a:prstGeom prst="rect">
              <a:avLst/>
            </a:prstGeom>
            <a:solidFill>
              <a:sysClr val="window" lastClr="FFFFFF">
                <a:lumMod val="65000"/>
              </a:sysClr>
            </a:solidFill>
            <a:ln w="25400" cap="flat" cmpd="sng" algn="ctr">
              <a:solidFill>
                <a:sysClr val="window" lastClr="FFFFFF">
                  <a:lumMod val="50000"/>
                </a:sysClr>
              </a:solidFill>
              <a:prstDash val="solid"/>
            </a:ln>
            <a:effectLst/>
          </p:spPr>
          <p:txBody>
            <a:bodyPr lIns="0" tIns="0" rIns="0" bIns="0" rtlCol="0" anchor="ctr"/>
            <a:lstStyle/>
            <a:p>
              <a:pPr algn="ctr">
                <a:defRPr/>
              </a:pPr>
              <a:endParaRPr lang="en-US" sz="1200" b="1" kern="0" dirty="0">
                <a:solidFill>
                  <a:sysClr val="window" lastClr="FFFFFF">
                    <a:lumMod val="50000"/>
                  </a:sysClr>
                </a:solidFill>
                <a:cs typeface="Arial" charset="0"/>
              </a:endParaRPr>
            </a:p>
          </p:txBody>
        </p:sp>
        <p:sp>
          <p:nvSpPr>
            <p:cNvPr id="231" name="Rectangle 230"/>
            <p:cNvSpPr/>
            <p:nvPr/>
          </p:nvSpPr>
          <p:spPr>
            <a:xfrm>
              <a:off x="1904999" y="2935047"/>
              <a:ext cx="329747" cy="193115"/>
            </a:xfrm>
            <a:prstGeom prst="rect">
              <a:avLst/>
            </a:prstGeom>
            <a:solidFill>
              <a:sysClr val="window" lastClr="FFFFFF">
                <a:lumMod val="65000"/>
              </a:sysClr>
            </a:solidFill>
            <a:ln w="25400" cap="flat" cmpd="sng" algn="ctr">
              <a:solidFill>
                <a:sysClr val="window" lastClr="FFFFFF">
                  <a:lumMod val="50000"/>
                </a:sysClr>
              </a:solidFill>
              <a:prstDash val="solid"/>
            </a:ln>
            <a:effectLst/>
          </p:spPr>
          <p:txBody>
            <a:bodyPr rtlCol="0" anchor="ctr"/>
            <a:lstStyle/>
            <a:p>
              <a:pPr algn="ctr">
                <a:defRPr/>
              </a:pPr>
              <a:endParaRPr lang="en-US" sz="1200" kern="0" dirty="0">
                <a:solidFill>
                  <a:sysClr val="window" lastClr="FFFFFF">
                    <a:lumMod val="50000"/>
                  </a:sysClr>
                </a:solidFill>
                <a:cs typeface="Arial" charset="0"/>
              </a:endParaRPr>
            </a:p>
          </p:txBody>
        </p:sp>
        <p:sp>
          <p:nvSpPr>
            <p:cNvPr id="232" name="Rectangle 231"/>
            <p:cNvSpPr/>
            <p:nvPr/>
          </p:nvSpPr>
          <p:spPr>
            <a:xfrm>
              <a:off x="1905001" y="3128162"/>
              <a:ext cx="329746" cy="201019"/>
            </a:xfrm>
            <a:prstGeom prst="rect">
              <a:avLst/>
            </a:prstGeom>
            <a:solidFill>
              <a:sysClr val="window" lastClr="FFFFFF">
                <a:lumMod val="65000"/>
              </a:sysClr>
            </a:solidFill>
            <a:ln w="25400" cap="flat" cmpd="sng" algn="ctr">
              <a:solidFill>
                <a:sysClr val="window" lastClr="FFFFFF">
                  <a:lumMod val="50000"/>
                </a:sysClr>
              </a:solidFill>
              <a:prstDash val="solid"/>
            </a:ln>
            <a:effectLst/>
          </p:spPr>
          <p:txBody>
            <a:bodyPr rtlCol="0" anchor="ctr"/>
            <a:lstStyle/>
            <a:p>
              <a:pPr algn="ctr">
                <a:defRPr/>
              </a:pPr>
              <a:endParaRPr lang="en-US" sz="1200" kern="0" dirty="0">
                <a:solidFill>
                  <a:sysClr val="window" lastClr="FFFFFF">
                    <a:lumMod val="50000"/>
                  </a:sysClr>
                </a:solidFill>
                <a:cs typeface="Arial" charset="0"/>
              </a:endParaRPr>
            </a:p>
          </p:txBody>
        </p:sp>
        <p:sp>
          <p:nvSpPr>
            <p:cNvPr id="233" name="TextBox 232"/>
            <p:cNvSpPr txBox="1"/>
            <p:nvPr/>
          </p:nvSpPr>
          <p:spPr>
            <a:xfrm rot="16200000">
              <a:off x="1838647" y="2929291"/>
              <a:ext cx="453781" cy="204626"/>
            </a:xfrm>
            <a:prstGeom prst="rect">
              <a:avLst/>
            </a:prstGeom>
            <a:solidFill>
              <a:sysClr val="window" lastClr="FFFFFF">
                <a:lumMod val="65000"/>
              </a:sysClr>
            </a:solidFill>
          </p:spPr>
          <p:txBody>
            <a:bodyPr wrap="none" lIns="0" tIns="0" rIns="0" bIns="0" rtlCol="0">
              <a:spAutoFit/>
            </a:bodyPr>
            <a:lstStyle/>
            <a:p>
              <a:pPr algn="ctr">
                <a:defRPr/>
              </a:pPr>
              <a:r>
                <a:rPr lang="en-US" sz="1200" b="1" kern="0" dirty="0">
                  <a:solidFill>
                    <a:sysClr val="windowText" lastClr="000000"/>
                  </a:solidFill>
                  <a:cs typeface="Arial" charset="0"/>
                </a:rPr>
                <a:t>S-FIFO</a:t>
              </a:r>
            </a:p>
          </p:txBody>
        </p:sp>
      </p:grpSp>
      <p:grpSp>
        <p:nvGrpSpPr>
          <p:cNvPr id="234" name="Group 233"/>
          <p:cNvGrpSpPr/>
          <p:nvPr/>
        </p:nvGrpSpPr>
        <p:grpSpPr>
          <a:xfrm>
            <a:off x="2234425" y="4177100"/>
            <a:ext cx="297583" cy="563020"/>
            <a:chOff x="1904999" y="2699218"/>
            <a:chExt cx="329748" cy="629963"/>
          </a:xfrm>
          <a:solidFill>
            <a:sysClr val="window" lastClr="FFFFFF">
              <a:lumMod val="65000"/>
            </a:sysClr>
          </a:solidFill>
        </p:grpSpPr>
        <p:sp>
          <p:nvSpPr>
            <p:cNvPr id="235" name="Rectangle 234"/>
            <p:cNvSpPr/>
            <p:nvPr/>
          </p:nvSpPr>
          <p:spPr>
            <a:xfrm>
              <a:off x="1905000" y="2699218"/>
              <a:ext cx="329746" cy="235829"/>
            </a:xfrm>
            <a:prstGeom prst="rect">
              <a:avLst/>
            </a:prstGeom>
            <a:grpFill/>
            <a:ln w="25400" cap="flat" cmpd="sng" algn="ctr">
              <a:solidFill>
                <a:sysClr val="window" lastClr="FFFFFF">
                  <a:lumMod val="50000"/>
                </a:sysClr>
              </a:solidFill>
              <a:prstDash val="solid"/>
            </a:ln>
            <a:effectLst/>
          </p:spPr>
          <p:txBody>
            <a:bodyPr lIns="0" tIns="0" rIns="0" bIns="0" rtlCol="0" anchor="ctr"/>
            <a:lstStyle/>
            <a:p>
              <a:pPr algn="ctr">
                <a:defRPr/>
              </a:pPr>
              <a:endParaRPr lang="en-US" sz="1200" b="1" kern="0" dirty="0">
                <a:solidFill>
                  <a:sysClr val="windowText" lastClr="000000"/>
                </a:solidFill>
                <a:cs typeface="Arial" charset="0"/>
              </a:endParaRPr>
            </a:p>
          </p:txBody>
        </p:sp>
        <p:sp>
          <p:nvSpPr>
            <p:cNvPr id="236" name="Rectangle 235"/>
            <p:cNvSpPr/>
            <p:nvPr/>
          </p:nvSpPr>
          <p:spPr>
            <a:xfrm>
              <a:off x="1904999" y="2935047"/>
              <a:ext cx="329747" cy="193115"/>
            </a:xfrm>
            <a:prstGeom prst="rect">
              <a:avLst/>
            </a:prstGeom>
            <a:grpFill/>
            <a:ln w="25400" cap="flat" cmpd="sng" algn="ctr">
              <a:solidFill>
                <a:sysClr val="window" lastClr="FFFFFF">
                  <a:lumMod val="50000"/>
                </a:sysClr>
              </a:solidFill>
              <a:prstDash val="solid"/>
            </a:ln>
            <a:effectLst/>
          </p:spPr>
          <p:txBody>
            <a:bodyPr rtlCol="0" anchor="ctr"/>
            <a:lstStyle/>
            <a:p>
              <a:pPr algn="ctr">
                <a:defRPr/>
              </a:pPr>
              <a:endParaRPr lang="en-US" sz="1200" kern="0" dirty="0">
                <a:solidFill>
                  <a:sysClr val="windowText" lastClr="000000"/>
                </a:solidFill>
                <a:cs typeface="Arial" charset="0"/>
              </a:endParaRPr>
            </a:p>
          </p:txBody>
        </p:sp>
        <p:sp>
          <p:nvSpPr>
            <p:cNvPr id="237" name="Rectangle 236"/>
            <p:cNvSpPr/>
            <p:nvPr/>
          </p:nvSpPr>
          <p:spPr>
            <a:xfrm>
              <a:off x="1905001" y="3128162"/>
              <a:ext cx="329746" cy="201019"/>
            </a:xfrm>
            <a:prstGeom prst="rect">
              <a:avLst/>
            </a:prstGeom>
            <a:grpFill/>
            <a:ln w="25400" cap="flat" cmpd="sng" algn="ctr">
              <a:solidFill>
                <a:sysClr val="window" lastClr="FFFFFF">
                  <a:lumMod val="50000"/>
                </a:sysClr>
              </a:solidFill>
              <a:prstDash val="solid"/>
            </a:ln>
            <a:effectLst/>
          </p:spPr>
          <p:txBody>
            <a:bodyPr rtlCol="0" anchor="ctr"/>
            <a:lstStyle/>
            <a:p>
              <a:pPr algn="ctr">
                <a:defRPr/>
              </a:pPr>
              <a:endParaRPr lang="en-US" sz="1200" kern="0" dirty="0">
                <a:solidFill>
                  <a:sysClr val="windowText" lastClr="000000"/>
                </a:solidFill>
                <a:cs typeface="Arial" charset="0"/>
              </a:endParaRPr>
            </a:p>
          </p:txBody>
        </p:sp>
        <p:sp>
          <p:nvSpPr>
            <p:cNvPr id="238" name="TextBox 237"/>
            <p:cNvSpPr txBox="1"/>
            <p:nvPr/>
          </p:nvSpPr>
          <p:spPr>
            <a:xfrm rot="16200000">
              <a:off x="1838647" y="2929291"/>
              <a:ext cx="453781" cy="204626"/>
            </a:xfrm>
            <a:prstGeom prst="rect">
              <a:avLst/>
            </a:prstGeom>
            <a:grpFill/>
          </p:spPr>
          <p:txBody>
            <a:bodyPr wrap="none" lIns="0" tIns="0" rIns="0" bIns="0" rtlCol="0">
              <a:spAutoFit/>
            </a:bodyPr>
            <a:lstStyle/>
            <a:p>
              <a:pPr algn="ctr">
                <a:defRPr/>
              </a:pPr>
              <a:r>
                <a:rPr lang="en-US" sz="1200" b="1" kern="0" dirty="0">
                  <a:solidFill>
                    <a:sysClr val="windowText" lastClr="000000"/>
                  </a:solidFill>
                  <a:cs typeface="Arial" charset="0"/>
                </a:rPr>
                <a:t>S-FIFO</a:t>
              </a:r>
            </a:p>
          </p:txBody>
        </p:sp>
      </p:grpSp>
      <p:grpSp>
        <p:nvGrpSpPr>
          <p:cNvPr id="239" name="Group 238"/>
          <p:cNvGrpSpPr/>
          <p:nvPr/>
        </p:nvGrpSpPr>
        <p:grpSpPr>
          <a:xfrm>
            <a:off x="2165821" y="5258552"/>
            <a:ext cx="297583" cy="563020"/>
            <a:chOff x="1904999" y="2699218"/>
            <a:chExt cx="329748" cy="629963"/>
          </a:xfrm>
          <a:solidFill>
            <a:sysClr val="window" lastClr="FFFFFF">
              <a:lumMod val="65000"/>
            </a:sysClr>
          </a:solidFill>
        </p:grpSpPr>
        <p:sp>
          <p:nvSpPr>
            <p:cNvPr id="240" name="Rectangle 239"/>
            <p:cNvSpPr/>
            <p:nvPr/>
          </p:nvSpPr>
          <p:spPr>
            <a:xfrm>
              <a:off x="1905000" y="2699218"/>
              <a:ext cx="329746" cy="235829"/>
            </a:xfrm>
            <a:prstGeom prst="rect">
              <a:avLst/>
            </a:prstGeom>
            <a:grpFill/>
            <a:ln w="25400" cap="flat" cmpd="sng" algn="ctr">
              <a:solidFill>
                <a:sysClr val="window" lastClr="FFFFFF">
                  <a:lumMod val="50000"/>
                </a:sysClr>
              </a:solidFill>
              <a:prstDash val="solid"/>
            </a:ln>
            <a:effectLst/>
          </p:spPr>
          <p:txBody>
            <a:bodyPr lIns="0" tIns="0" rIns="0" bIns="0" rtlCol="0" anchor="ctr"/>
            <a:lstStyle/>
            <a:p>
              <a:pPr algn="ctr">
                <a:defRPr/>
              </a:pPr>
              <a:endParaRPr lang="en-US" sz="1200" b="1" kern="0" dirty="0">
                <a:solidFill>
                  <a:sysClr val="windowText" lastClr="000000"/>
                </a:solidFill>
                <a:cs typeface="Arial" charset="0"/>
              </a:endParaRPr>
            </a:p>
          </p:txBody>
        </p:sp>
        <p:sp>
          <p:nvSpPr>
            <p:cNvPr id="241" name="Rectangle 240"/>
            <p:cNvSpPr/>
            <p:nvPr/>
          </p:nvSpPr>
          <p:spPr>
            <a:xfrm>
              <a:off x="1904999" y="2935047"/>
              <a:ext cx="329747" cy="193115"/>
            </a:xfrm>
            <a:prstGeom prst="rect">
              <a:avLst/>
            </a:prstGeom>
            <a:grpFill/>
            <a:ln w="25400" cap="flat" cmpd="sng" algn="ctr">
              <a:solidFill>
                <a:sysClr val="window" lastClr="FFFFFF">
                  <a:lumMod val="50000"/>
                </a:sysClr>
              </a:solidFill>
              <a:prstDash val="solid"/>
            </a:ln>
            <a:effectLst/>
          </p:spPr>
          <p:txBody>
            <a:bodyPr rtlCol="0" anchor="ctr"/>
            <a:lstStyle/>
            <a:p>
              <a:pPr algn="ctr">
                <a:defRPr/>
              </a:pPr>
              <a:endParaRPr lang="en-US" sz="1200" kern="0" dirty="0">
                <a:solidFill>
                  <a:sysClr val="windowText" lastClr="000000"/>
                </a:solidFill>
                <a:cs typeface="Arial" charset="0"/>
              </a:endParaRPr>
            </a:p>
          </p:txBody>
        </p:sp>
        <p:sp>
          <p:nvSpPr>
            <p:cNvPr id="242" name="Rectangle 241"/>
            <p:cNvSpPr/>
            <p:nvPr/>
          </p:nvSpPr>
          <p:spPr>
            <a:xfrm>
              <a:off x="1905001" y="3128162"/>
              <a:ext cx="329746" cy="201019"/>
            </a:xfrm>
            <a:prstGeom prst="rect">
              <a:avLst/>
            </a:prstGeom>
            <a:grpFill/>
            <a:ln w="25400" cap="flat" cmpd="sng" algn="ctr">
              <a:solidFill>
                <a:sysClr val="window" lastClr="FFFFFF">
                  <a:lumMod val="50000"/>
                </a:sysClr>
              </a:solidFill>
              <a:prstDash val="solid"/>
            </a:ln>
            <a:effectLst/>
          </p:spPr>
          <p:txBody>
            <a:bodyPr rtlCol="0" anchor="ctr"/>
            <a:lstStyle/>
            <a:p>
              <a:pPr algn="ctr">
                <a:defRPr/>
              </a:pPr>
              <a:endParaRPr lang="en-US" sz="1200" kern="0" dirty="0">
                <a:solidFill>
                  <a:sysClr val="windowText" lastClr="000000"/>
                </a:solidFill>
                <a:cs typeface="Arial" charset="0"/>
              </a:endParaRPr>
            </a:p>
          </p:txBody>
        </p:sp>
        <p:sp>
          <p:nvSpPr>
            <p:cNvPr id="243" name="TextBox 242"/>
            <p:cNvSpPr txBox="1"/>
            <p:nvPr/>
          </p:nvSpPr>
          <p:spPr>
            <a:xfrm rot="16200000">
              <a:off x="1838647" y="2929291"/>
              <a:ext cx="453781" cy="204626"/>
            </a:xfrm>
            <a:prstGeom prst="rect">
              <a:avLst/>
            </a:prstGeom>
            <a:grpFill/>
          </p:spPr>
          <p:txBody>
            <a:bodyPr wrap="none" lIns="0" tIns="0" rIns="0" bIns="0" rtlCol="0">
              <a:spAutoFit/>
            </a:bodyPr>
            <a:lstStyle/>
            <a:p>
              <a:pPr algn="ctr">
                <a:defRPr/>
              </a:pPr>
              <a:r>
                <a:rPr lang="en-US" sz="1200" b="1" kern="0" dirty="0">
                  <a:solidFill>
                    <a:sysClr val="windowText" lastClr="000000"/>
                  </a:solidFill>
                  <a:cs typeface="Arial" charset="0"/>
                </a:rPr>
                <a:t>S-FIFO</a:t>
              </a:r>
            </a:p>
          </p:txBody>
        </p:sp>
      </p:grpSp>
      <p:grpSp>
        <p:nvGrpSpPr>
          <p:cNvPr id="244" name="Group 243"/>
          <p:cNvGrpSpPr/>
          <p:nvPr/>
        </p:nvGrpSpPr>
        <p:grpSpPr>
          <a:xfrm>
            <a:off x="3939330" y="5283017"/>
            <a:ext cx="297583" cy="563020"/>
            <a:chOff x="1904999" y="2699218"/>
            <a:chExt cx="329748" cy="629963"/>
          </a:xfrm>
          <a:solidFill>
            <a:sysClr val="window" lastClr="FFFFFF">
              <a:lumMod val="65000"/>
            </a:sysClr>
          </a:solidFill>
        </p:grpSpPr>
        <p:sp>
          <p:nvSpPr>
            <p:cNvPr id="245" name="Rectangle 244"/>
            <p:cNvSpPr/>
            <p:nvPr/>
          </p:nvSpPr>
          <p:spPr>
            <a:xfrm>
              <a:off x="1905000" y="2699218"/>
              <a:ext cx="329746" cy="235829"/>
            </a:xfrm>
            <a:prstGeom prst="rect">
              <a:avLst/>
            </a:prstGeom>
            <a:grpFill/>
            <a:ln w="25400" cap="flat" cmpd="sng" algn="ctr">
              <a:solidFill>
                <a:sysClr val="window" lastClr="FFFFFF">
                  <a:lumMod val="50000"/>
                </a:sysClr>
              </a:solidFill>
              <a:prstDash val="solid"/>
            </a:ln>
            <a:effectLst/>
          </p:spPr>
          <p:txBody>
            <a:bodyPr lIns="0" tIns="0" rIns="0" bIns="0" rtlCol="0" anchor="ctr"/>
            <a:lstStyle/>
            <a:p>
              <a:pPr algn="ctr">
                <a:defRPr/>
              </a:pPr>
              <a:endParaRPr lang="en-US" sz="1200" b="1" kern="0" dirty="0">
                <a:solidFill>
                  <a:sysClr val="windowText" lastClr="000000"/>
                </a:solidFill>
                <a:cs typeface="Arial" charset="0"/>
              </a:endParaRPr>
            </a:p>
          </p:txBody>
        </p:sp>
        <p:sp>
          <p:nvSpPr>
            <p:cNvPr id="246" name="Rectangle 245"/>
            <p:cNvSpPr/>
            <p:nvPr/>
          </p:nvSpPr>
          <p:spPr>
            <a:xfrm>
              <a:off x="1904999" y="2935047"/>
              <a:ext cx="329747" cy="193115"/>
            </a:xfrm>
            <a:prstGeom prst="rect">
              <a:avLst/>
            </a:prstGeom>
            <a:grpFill/>
            <a:ln w="25400" cap="flat" cmpd="sng" algn="ctr">
              <a:solidFill>
                <a:sysClr val="window" lastClr="FFFFFF">
                  <a:lumMod val="50000"/>
                </a:sysClr>
              </a:solidFill>
              <a:prstDash val="solid"/>
            </a:ln>
            <a:effectLst/>
          </p:spPr>
          <p:txBody>
            <a:bodyPr rtlCol="0" anchor="ctr"/>
            <a:lstStyle/>
            <a:p>
              <a:pPr algn="ctr">
                <a:defRPr/>
              </a:pPr>
              <a:endParaRPr lang="en-US" sz="1200" kern="0" dirty="0">
                <a:solidFill>
                  <a:sysClr val="windowText" lastClr="000000"/>
                </a:solidFill>
                <a:cs typeface="Arial" charset="0"/>
              </a:endParaRPr>
            </a:p>
          </p:txBody>
        </p:sp>
        <p:sp>
          <p:nvSpPr>
            <p:cNvPr id="247" name="Rectangle 246"/>
            <p:cNvSpPr/>
            <p:nvPr/>
          </p:nvSpPr>
          <p:spPr>
            <a:xfrm>
              <a:off x="1905001" y="3128162"/>
              <a:ext cx="329746" cy="201019"/>
            </a:xfrm>
            <a:prstGeom prst="rect">
              <a:avLst/>
            </a:prstGeom>
            <a:grpFill/>
            <a:ln w="25400" cap="flat" cmpd="sng" algn="ctr">
              <a:solidFill>
                <a:sysClr val="window" lastClr="FFFFFF">
                  <a:lumMod val="50000"/>
                </a:sysClr>
              </a:solidFill>
              <a:prstDash val="solid"/>
            </a:ln>
            <a:effectLst/>
          </p:spPr>
          <p:txBody>
            <a:bodyPr rtlCol="0" anchor="ctr"/>
            <a:lstStyle/>
            <a:p>
              <a:pPr algn="ctr">
                <a:defRPr/>
              </a:pPr>
              <a:endParaRPr lang="en-US" sz="1200" kern="0" dirty="0">
                <a:solidFill>
                  <a:sysClr val="windowText" lastClr="000000"/>
                </a:solidFill>
                <a:cs typeface="Arial" charset="0"/>
              </a:endParaRPr>
            </a:p>
          </p:txBody>
        </p:sp>
        <p:sp>
          <p:nvSpPr>
            <p:cNvPr id="248" name="TextBox 247"/>
            <p:cNvSpPr txBox="1"/>
            <p:nvPr/>
          </p:nvSpPr>
          <p:spPr>
            <a:xfrm rot="16200000">
              <a:off x="1838647" y="2929291"/>
              <a:ext cx="453781" cy="204626"/>
            </a:xfrm>
            <a:prstGeom prst="rect">
              <a:avLst/>
            </a:prstGeom>
            <a:grpFill/>
          </p:spPr>
          <p:txBody>
            <a:bodyPr wrap="none" lIns="0" tIns="0" rIns="0" bIns="0" rtlCol="0">
              <a:spAutoFit/>
            </a:bodyPr>
            <a:lstStyle/>
            <a:p>
              <a:pPr algn="ctr">
                <a:defRPr/>
              </a:pPr>
              <a:r>
                <a:rPr lang="en-US" sz="1200" b="1" kern="0" dirty="0">
                  <a:solidFill>
                    <a:sysClr val="windowText" lastClr="000000"/>
                  </a:solidFill>
                  <a:cs typeface="Arial" charset="0"/>
                </a:rPr>
                <a:t>S-FIFO</a:t>
              </a:r>
            </a:p>
          </p:txBody>
        </p:sp>
      </p:grpSp>
      <p:sp>
        <p:nvSpPr>
          <p:cNvPr id="249" name="Oval 248"/>
          <p:cNvSpPr/>
          <p:nvPr/>
        </p:nvSpPr>
        <p:spPr>
          <a:xfrm>
            <a:off x="3626035" y="5555617"/>
            <a:ext cx="82520" cy="81723"/>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algn="ctr">
              <a:defRPr/>
            </a:pPr>
            <a:endParaRPr lang="en-US" sz="1200" kern="0">
              <a:solidFill>
                <a:sysClr val="window" lastClr="FFFFFF"/>
              </a:solidFill>
              <a:cs typeface="Arial" charset="0"/>
            </a:endParaRPr>
          </a:p>
        </p:txBody>
      </p:sp>
      <p:cxnSp>
        <p:nvCxnSpPr>
          <p:cNvPr id="250" name="Straight Arrow Connector 249"/>
          <p:cNvCxnSpPr/>
          <p:nvPr/>
        </p:nvCxnSpPr>
        <p:spPr>
          <a:xfrm flipH="1" flipV="1">
            <a:off x="4262989" y="2502408"/>
            <a:ext cx="1" cy="176736"/>
          </a:xfrm>
          <a:prstGeom prst="straightConnector1">
            <a:avLst/>
          </a:prstGeom>
          <a:noFill/>
          <a:ln w="22225" cap="flat" cmpd="sng" algn="ctr">
            <a:solidFill>
              <a:sysClr val="window" lastClr="FFFFFF">
                <a:lumMod val="50000"/>
              </a:sysClr>
            </a:solidFill>
            <a:prstDash val="solid"/>
            <a:tailEnd type="arrow"/>
          </a:ln>
          <a:effectLst/>
        </p:spPr>
      </p:cxnSp>
      <p:cxnSp>
        <p:nvCxnSpPr>
          <p:cNvPr id="251" name="Straight Arrow Connector 250"/>
          <p:cNvCxnSpPr/>
          <p:nvPr/>
        </p:nvCxnSpPr>
        <p:spPr>
          <a:xfrm>
            <a:off x="4471096" y="2502408"/>
            <a:ext cx="0" cy="192174"/>
          </a:xfrm>
          <a:prstGeom prst="straightConnector1">
            <a:avLst/>
          </a:prstGeom>
          <a:noFill/>
          <a:ln w="22225" cap="flat" cmpd="sng" algn="ctr">
            <a:solidFill>
              <a:sysClr val="window" lastClr="FFFFFF">
                <a:lumMod val="50000"/>
              </a:sysClr>
            </a:solidFill>
            <a:prstDash val="solid"/>
            <a:tailEnd type="arrow"/>
          </a:ln>
          <a:effectLst/>
        </p:spPr>
      </p:cxnSp>
      <p:sp>
        <p:nvSpPr>
          <p:cNvPr id="252" name="Oval 251"/>
          <p:cNvSpPr/>
          <p:nvPr/>
        </p:nvSpPr>
        <p:spPr>
          <a:xfrm>
            <a:off x="3729186" y="5555617"/>
            <a:ext cx="82520" cy="81723"/>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algn="ctr">
              <a:defRPr/>
            </a:pPr>
            <a:endParaRPr lang="en-US" sz="1200" kern="0">
              <a:solidFill>
                <a:sysClr val="window" lastClr="FFFFFF"/>
              </a:solidFill>
              <a:cs typeface="Arial" charset="0"/>
            </a:endParaRPr>
          </a:p>
        </p:txBody>
      </p:sp>
      <p:sp>
        <p:nvSpPr>
          <p:cNvPr id="253" name="Oval 252"/>
          <p:cNvSpPr/>
          <p:nvPr/>
        </p:nvSpPr>
        <p:spPr>
          <a:xfrm>
            <a:off x="3832336" y="5555617"/>
            <a:ext cx="82520" cy="81723"/>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algn="ctr">
              <a:defRPr/>
            </a:pPr>
            <a:endParaRPr lang="en-US" sz="1200" kern="0">
              <a:solidFill>
                <a:sysClr val="window" lastClr="FFFFFF"/>
              </a:solidFill>
              <a:cs typeface="Arial" charset="0"/>
            </a:endParaRPr>
          </a:p>
        </p:txBody>
      </p:sp>
      <p:cxnSp>
        <p:nvCxnSpPr>
          <p:cNvPr id="254" name="Straight Arrow Connector 253"/>
          <p:cNvCxnSpPr/>
          <p:nvPr/>
        </p:nvCxnSpPr>
        <p:spPr>
          <a:xfrm flipV="1">
            <a:off x="2345813" y="2981569"/>
            <a:ext cx="0" cy="122866"/>
          </a:xfrm>
          <a:prstGeom prst="straightConnector1">
            <a:avLst/>
          </a:prstGeom>
          <a:noFill/>
          <a:ln w="22225" cap="flat" cmpd="sng" algn="ctr">
            <a:solidFill>
              <a:sysClr val="window" lastClr="FFFFFF">
                <a:lumMod val="50000"/>
              </a:sysClr>
            </a:solidFill>
            <a:prstDash val="solid"/>
            <a:tailEnd type="arrow"/>
          </a:ln>
          <a:effectLst/>
        </p:spPr>
      </p:cxnSp>
      <p:cxnSp>
        <p:nvCxnSpPr>
          <p:cNvPr id="255" name="Straight Arrow Connector 254"/>
          <p:cNvCxnSpPr/>
          <p:nvPr/>
        </p:nvCxnSpPr>
        <p:spPr>
          <a:xfrm flipV="1">
            <a:off x="3006288" y="2980191"/>
            <a:ext cx="0" cy="122866"/>
          </a:xfrm>
          <a:prstGeom prst="straightConnector1">
            <a:avLst/>
          </a:prstGeom>
          <a:noFill/>
          <a:ln w="22225" cap="flat" cmpd="sng" algn="ctr">
            <a:solidFill>
              <a:sysClr val="window" lastClr="FFFFFF">
                <a:lumMod val="50000"/>
              </a:sysClr>
            </a:solidFill>
            <a:prstDash val="solid"/>
            <a:tailEnd type="arrow"/>
          </a:ln>
          <a:effectLst/>
        </p:spPr>
      </p:cxnSp>
      <p:sp>
        <p:nvSpPr>
          <p:cNvPr id="92" name="Freeform 91"/>
          <p:cNvSpPr/>
          <p:nvPr/>
        </p:nvSpPr>
        <p:spPr>
          <a:xfrm>
            <a:off x="5856817" y="5308403"/>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lumMod val="65000"/>
                </a:prstClr>
              </a:solidFill>
            </a:endParaRPr>
          </a:p>
        </p:txBody>
      </p:sp>
      <p:sp>
        <p:nvSpPr>
          <p:cNvPr id="94" name="Freeform 93"/>
          <p:cNvSpPr/>
          <p:nvPr/>
        </p:nvSpPr>
        <p:spPr>
          <a:xfrm>
            <a:off x="6523569" y="5290465"/>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lumMod val="65000"/>
                </a:prstClr>
              </a:solidFill>
            </a:endParaRPr>
          </a:p>
        </p:txBody>
      </p:sp>
      <p:sp>
        <p:nvSpPr>
          <p:cNvPr id="95" name="Freeform 94"/>
          <p:cNvSpPr/>
          <p:nvPr/>
        </p:nvSpPr>
        <p:spPr>
          <a:xfrm>
            <a:off x="6190095" y="4241666"/>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lumMod val="65000"/>
                </a:prstClr>
              </a:solidFill>
            </a:endParaRPr>
          </a:p>
        </p:txBody>
      </p:sp>
      <p:sp>
        <p:nvSpPr>
          <p:cNvPr id="96" name="Freeform 95"/>
          <p:cNvSpPr/>
          <p:nvPr/>
        </p:nvSpPr>
        <p:spPr>
          <a:xfrm>
            <a:off x="3244637" y="5311941"/>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lumMod val="65000"/>
                </a:prstClr>
              </a:solidFill>
            </a:endParaRPr>
          </a:p>
        </p:txBody>
      </p:sp>
      <p:sp>
        <p:nvSpPr>
          <p:cNvPr id="97" name="Freeform 96"/>
          <p:cNvSpPr/>
          <p:nvPr/>
        </p:nvSpPr>
        <p:spPr>
          <a:xfrm>
            <a:off x="5038487" y="5315269"/>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lumMod val="65000"/>
                </a:prstClr>
              </a:solidFill>
            </a:endParaRPr>
          </a:p>
        </p:txBody>
      </p:sp>
      <p:sp>
        <p:nvSpPr>
          <p:cNvPr id="98" name="Freeform 97"/>
          <p:cNvSpPr/>
          <p:nvPr/>
        </p:nvSpPr>
        <p:spPr>
          <a:xfrm>
            <a:off x="4332858" y="4234571"/>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lumMod val="65000"/>
                </a:prstClr>
              </a:solidFill>
            </a:endParaRPr>
          </a:p>
        </p:txBody>
      </p:sp>
      <p:cxnSp>
        <p:nvCxnSpPr>
          <p:cNvPr id="99" name="Straight Arrow Connector 98"/>
          <p:cNvCxnSpPr>
            <a:stCxn id="209" idx="2"/>
            <a:endCxn id="209" idx="0"/>
          </p:cNvCxnSpPr>
          <p:nvPr/>
        </p:nvCxnSpPr>
        <p:spPr>
          <a:xfrm flipV="1">
            <a:off x="2783437" y="5269746"/>
            <a:ext cx="0" cy="559087"/>
          </a:xfrm>
          <a:prstGeom prst="straightConnector1">
            <a:avLst/>
          </a:prstGeom>
          <a:noFill/>
          <a:ln w="22225" cap="flat" cmpd="sng" algn="ctr">
            <a:solidFill>
              <a:schemeClr val="bg1">
                <a:lumMod val="50000"/>
              </a:schemeClr>
            </a:solidFill>
            <a:prstDash val="sysDot"/>
            <a:tailEnd type="arrow"/>
          </a:ln>
          <a:effectLst/>
        </p:spPr>
      </p:cxnSp>
      <p:cxnSp>
        <p:nvCxnSpPr>
          <p:cNvPr id="100" name="Straight Arrow Connector 99"/>
          <p:cNvCxnSpPr>
            <a:stCxn id="200" idx="2"/>
            <a:endCxn id="200" idx="0"/>
          </p:cNvCxnSpPr>
          <p:nvPr/>
        </p:nvCxnSpPr>
        <p:spPr>
          <a:xfrm flipV="1">
            <a:off x="4560119" y="5269746"/>
            <a:ext cx="0" cy="559087"/>
          </a:xfrm>
          <a:prstGeom prst="straightConnector1">
            <a:avLst/>
          </a:prstGeom>
          <a:noFill/>
          <a:ln w="22225" cap="flat" cmpd="sng" algn="ctr">
            <a:solidFill>
              <a:schemeClr val="bg1">
                <a:lumMod val="50000"/>
              </a:schemeClr>
            </a:solidFill>
            <a:prstDash val="sysDot"/>
            <a:tailEnd type="arrow"/>
          </a:ln>
          <a:effectLst/>
        </p:spPr>
      </p:cxnSp>
      <p:cxnSp>
        <p:nvCxnSpPr>
          <p:cNvPr id="101" name="Straight Arrow Connector 100"/>
          <p:cNvCxnSpPr>
            <a:stCxn id="198" idx="2"/>
          </p:cNvCxnSpPr>
          <p:nvPr/>
        </p:nvCxnSpPr>
        <p:spPr>
          <a:xfrm flipV="1">
            <a:off x="3003504" y="4127525"/>
            <a:ext cx="2784" cy="615854"/>
          </a:xfrm>
          <a:prstGeom prst="straightConnector1">
            <a:avLst/>
          </a:prstGeom>
          <a:noFill/>
          <a:ln w="22225" cap="flat" cmpd="sng" algn="ctr">
            <a:solidFill>
              <a:schemeClr val="bg1">
                <a:lumMod val="50000"/>
              </a:schemeClr>
            </a:solidFill>
            <a:prstDash val="sysDot"/>
            <a:tailEnd type="arrow"/>
          </a:ln>
          <a:effectLst/>
        </p:spPr>
      </p:cxnSp>
      <p:cxnSp>
        <p:nvCxnSpPr>
          <p:cNvPr id="102" name="Straight Arrow Connector 101"/>
          <p:cNvCxnSpPr/>
          <p:nvPr/>
        </p:nvCxnSpPr>
        <p:spPr>
          <a:xfrm flipH="1" flipV="1">
            <a:off x="3233559" y="5046553"/>
            <a:ext cx="1" cy="206628"/>
          </a:xfrm>
          <a:prstGeom prst="straightConnector1">
            <a:avLst/>
          </a:prstGeom>
          <a:noFill/>
          <a:ln w="22225" cap="flat" cmpd="sng" algn="ctr">
            <a:solidFill>
              <a:sysClr val="window" lastClr="FFFFFF">
                <a:lumMod val="50000"/>
              </a:sysClr>
            </a:solidFill>
            <a:prstDash val="solid"/>
            <a:tailEnd type="arrow"/>
          </a:ln>
          <a:effectLst/>
        </p:spPr>
      </p:cxnSp>
      <p:cxnSp>
        <p:nvCxnSpPr>
          <p:cNvPr id="103" name="Straight Arrow Connector 102"/>
          <p:cNvCxnSpPr/>
          <p:nvPr/>
        </p:nvCxnSpPr>
        <p:spPr>
          <a:xfrm flipH="1" flipV="1">
            <a:off x="5010241" y="5046553"/>
            <a:ext cx="1" cy="206628"/>
          </a:xfrm>
          <a:prstGeom prst="straightConnector1">
            <a:avLst/>
          </a:prstGeom>
          <a:noFill/>
          <a:ln w="22225" cap="flat" cmpd="sng" algn="ctr">
            <a:solidFill>
              <a:sysClr val="window" lastClr="FFFFFF">
                <a:lumMod val="50000"/>
              </a:sysClr>
            </a:solidFill>
            <a:prstDash val="solid"/>
            <a:tailEnd type="arrow"/>
          </a:ln>
          <a:effectLst/>
        </p:spPr>
      </p:cxnSp>
      <p:cxnSp>
        <p:nvCxnSpPr>
          <p:cNvPr id="104" name="Straight Arrow Connector 103"/>
          <p:cNvCxnSpPr/>
          <p:nvPr/>
        </p:nvCxnSpPr>
        <p:spPr>
          <a:xfrm flipH="1" flipV="1">
            <a:off x="4295720" y="4745846"/>
            <a:ext cx="1" cy="176736"/>
          </a:xfrm>
          <a:prstGeom prst="straightConnector1">
            <a:avLst/>
          </a:prstGeom>
          <a:noFill/>
          <a:ln w="22225" cap="flat" cmpd="sng" algn="ctr">
            <a:solidFill>
              <a:sysClr val="window" lastClr="FFFFFF">
                <a:lumMod val="50000"/>
              </a:sysClr>
            </a:solidFill>
            <a:prstDash val="solid"/>
            <a:tailEnd type="arrow"/>
          </a:ln>
          <a:effectLst/>
        </p:spPr>
      </p:cxnSp>
    </p:spTree>
    <p:custDataLst>
      <p:tags r:id="rId1"/>
    </p:custDataLst>
    <p:extLst>
      <p:ext uri="{BB962C8B-B14F-4D97-AF65-F5344CB8AC3E}">
        <p14:creationId xmlns:p14="http://schemas.microsoft.com/office/powerpoint/2010/main" val="4112089376"/>
      </p:ext>
    </p:extLst>
  </p:cSld>
  <p:clrMapOvr>
    <a:masterClrMapping/>
  </p:clrMapOvr>
  <mc:AlternateContent xmlns:mc="http://schemas.openxmlformats.org/markup-compatibility/2006" xmlns:p14="http://schemas.microsoft.com/office/powerpoint/2010/main">
    <mc:Choice Requires="p14">
      <p:transition spd="slow" p14:dur="2000" advTm="124324"/>
    </mc:Choice>
    <mc:Fallback xmlns="">
      <p:transition spd="slow" advTm="124324"/>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Example</a:t>
            </a:r>
            <a:endParaRPr lang="en-US" dirty="0"/>
          </a:p>
        </p:txBody>
      </p:sp>
      <p:cxnSp>
        <p:nvCxnSpPr>
          <p:cNvPr id="987" name="Straight Arrow Connector 986"/>
          <p:cNvCxnSpPr/>
          <p:nvPr/>
        </p:nvCxnSpPr>
        <p:spPr>
          <a:xfrm>
            <a:off x="6165982" y="1222006"/>
            <a:ext cx="0" cy="281620"/>
          </a:xfrm>
          <a:prstGeom prst="straightConnector1">
            <a:avLst/>
          </a:prstGeom>
          <a:noFill/>
          <a:ln w="25400" cap="flat" cmpd="sng" algn="ctr">
            <a:solidFill>
              <a:sysClr val="window" lastClr="FFFFFF"/>
            </a:solidFill>
            <a:prstDash val="solid"/>
            <a:tailEnd type="arrow"/>
          </a:ln>
          <a:effectLst/>
        </p:spPr>
      </p:cxnSp>
      <p:cxnSp>
        <p:nvCxnSpPr>
          <p:cNvPr id="988" name="Straight Arrow Connector 987"/>
          <p:cNvCxnSpPr/>
          <p:nvPr/>
        </p:nvCxnSpPr>
        <p:spPr>
          <a:xfrm>
            <a:off x="6203561" y="1623146"/>
            <a:ext cx="0" cy="498862"/>
          </a:xfrm>
          <a:prstGeom prst="straightConnector1">
            <a:avLst/>
          </a:prstGeom>
          <a:noFill/>
          <a:ln w="25400" cap="flat" cmpd="sng" algn="ctr">
            <a:solidFill>
              <a:sysClr val="window" lastClr="FFFFFF"/>
            </a:solidFill>
            <a:prstDash val="solid"/>
            <a:tailEnd type="arrow"/>
          </a:ln>
          <a:effectLst/>
        </p:spPr>
      </p:cxnSp>
      <p:sp>
        <p:nvSpPr>
          <p:cNvPr id="993" name="TextBox 992"/>
          <p:cNvSpPr txBox="1"/>
          <p:nvPr/>
        </p:nvSpPr>
        <p:spPr>
          <a:xfrm>
            <a:off x="6773994" y="1825176"/>
            <a:ext cx="1011527"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rPr>
              <a:t>  </a:t>
            </a:r>
            <a:r>
              <a:rPr lang="en-US" sz="1000" dirty="0" err="1">
                <a:solidFill>
                  <a:prstClr val="black"/>
                </a:solidFill>
                <a:latin typeface="DejaVu Sans Mono" pitchFamily="49" charset="0"/>
                <a:ea typeface="DejaVu Sans Mono" pitchFamily="49" charset="0"/>
                <a:cs typeface="DejaVu Sans Mono" pitchFamily="49" charset="0"/>
              </a:rPr>
              <a:t>LD_Acq</a:t>
            </a:r>
            <a:r>
              <a:rPr lang="en-US" sz="1000" dirty="0">
                <a:solidFill>
                  <a:prstClr val="black"/>
                </a:solidFill>
                <a:latin typeface="DejaVu Sans Mono" pitchFamily="49" charset="0"/>
                <a:ea typeface="DejaVu Sans Mono" pitchFamily="49" charset="0"/>
                <a:cs typeface="DejaVu Sans Mono" pitchFamily="49" charset="0"/>
              </a:rPr>
              <a:t> A (2)</a:t>
            </a:r>
          </a:p>
        </p:txBody>
      </p:sp>
      <p:sp>
        <p:nvSpPr>
          <p:cNvPr id="994" name="TextBox 993"/>
          <p:cNvSpPr txBox="1"/>
          <p:nvPr/>
        </p:nvSpPr>
        <p:spPr>
          <a:xfrm>
            <a:off x="6774128" y="2040919"/>
            <a:ext cx="733381"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rPr>
              <a:t>  LD X (1)</a:t>
            </a:r>
          </a:p>
        </p:txBody>
      </p:sp>
      <p:cxnSp>
        <p:nvCxnSpPr>
          <p:cNvPr id="995" name="Straight Arrow Connector 994"/>
          <p:cNvCxnSpPr/>
          <p:nvPr/>
        </p:nvCxnSpPr>
        <p:spPr>
          <a:xfrm>
            <a:off x="6709331" y="1843578"/>
            <a:ext cx="140503" cy="91181"/>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996" name="TextBox 995"/>
          <p:cNvSpPr txBox="1"/>
          <p:nvPr/>
        </p:nvSpPr>
        <p:spPr>
          <a:xfrm>
            <a:off x="5240838" y="1425490"/>
            <a:ext cx="894896" cy="276999"/>
          </a:xfrm>
          <a:prstGeom prst="rect">
            <a:avLst/>
          </a:prstGeom>
          <a:noFill/>
        </p:spPr>
        <p:txBody>
          <a:bodyPr wrap="none" rtlCol="0">
            <a:spAutoFit/>
          </a:bodyPr>
          <a:lstStyle/>
          <a:p>
            <a:pPr fontAlgn="base">
              <a:spcBef>
                <a:spcPct val="0"/>
              </a:spcBef>
              <a:spcAft>
                <a:spcPct val="0"/>
              </a:spcAft>
            </a:pPr>
            <a:r>
              <a:rPr lang="en-US" sz="1200" dirty="0">
                <a:solidFill>
                  <a:prstClr val="black"/>
                </a:solidFill>
                <a:latin typeface="DejaVu Sans Mono" pitchFamily="49" charset="0"/>
                <a:ea typeface="DejaVu Sans Mono" pitchFamily="49" charset="0"/>
                <a:cs typeface="DejaVu Sans Mono" pitchFamily="49" charset="0"/>
                <a:sym typeface="Wingdings"/>
              </a:rPr>
              <a:t>  </a:t>
            </a:r>
            <a:r>
              <a:rPr lang="en-US" sz="1200" dirty="0">
                <a:solidFill>
                  <a:srgbClr val="800000"/>
                </a:solidFill>
                <a:latin typeface="DejaVu Sans Mono" pitchFamily="49" charset="0"/>
                <a:ea typeface="DejaVu Sans Mono" pitchFamily="49" charset="0"/>
                <a:cs typeface="DejaVu Sans Mono" pitchFamily="49" charset="0"/>
                <a:sym typeface="Wingdings"/>
              </a:rPr>
              <a:t> </a:t>
            </a:r>
            <a:r>
              <a:rPr lang="en-US" sz="1000" dirty="0">
                <a:solidFill>
                  <a:srgbClr val="800000"/>
                </a:solidFill>
                <a:latin typeface="DejaVu Sans Mono" pitchFamily="49" charset="0"/>
                <a:ea typeface="DejaVu Sans Mono" pitchFamily="49" charset="0"/>
                <a:cs typeface="DejaVu Sans Mono" pitchFamily="49" charset="0"/>
                <a:sym typeface="Wingdings"/>
              </a:rPr>
              <a:t>   </a:t>
            </a:r>
            <a:r>
              <a:rPr lang="en-US" sz="1000" b="1" dirty="0">
                <a:solidFill>
                  <a:srgbClr val="800000"/>
                </a:solidFill>
                <a:latin typeface="DejaVu Sans Mono" pitchFamily="49" charset="0"/>
                <a:ea typeface="DejaVu Sans Mono" pitchFamily="49" charset="0"/>
                <a:cs typeface="DejaVu Sans Mono" pitchFamily="49" charset="0"/>
              </a:rPr>
              <a:t>ST X (1)</a:t>
            </a:r>
          </a:p>
        </p:txBody>
      </p:sp>
      <p:sp>
        <p:nvSpPr>
          <p:cNvPr id="997" name="TextBox 996"/>
          <p:cNvSpPr txBox="1"/>
          <p:nvPr/>
        </p:nvSpPr>
        <p:spPr>
          <a:xfrm>
            <a:off x="5113461" y="1619023"/>
            <a:ext cx="1246568" cy="276999"/>
          </a:xfrm>
          <a:prstGeom prst="rect">
            <a:avLst/>
          </a:prstGeom>
          <a:noFill/>
        </p:spPr>
        <p:txBody>
          <a:bodyPr wrap="none" rtlCol="0">
            <a:spAutoFit/>
          </a:bodyPr>
          <a:lstStyle/>
          <a:p>
            <a:pPr fontAlgn="base">
              <a:spcBef>
                <a:spcPct val="0"/>
              </a:spcBef>
              <a:spcAft>
                <a:spcPct val="0"/>
              </a:spcAft>
            </a:pPr>
            <a:r>
              <a:rPr lang="en-US" sz="1200" dirty="0">
                <a:solidFill>
                  <a:prstClr val="black"/>
                </a:solidFill>
                <a:latin typeface="DejaVu Sans Mono" pitchFamily="49" charset="0"/>
                <a:ea typeface="DejaVu Sans Mono" pitchFamily="49" charset="0"/>
                <a:cs typeface="DejaVu Sans Mono" pitchFamily="49" charset="0"/>
                <a:sym typeface="Wingdings"/>
              </a:rPr>
              <a:t>       </a:t>
            </a:r>
            <a:r>
              <a:rPr lang="en-US" sz="1000" dirty="0">
                <a:solidFill>
                  <a:prstClr val="black"/>
                </a:solidFill>
                <a:latin typeface="DejaVu Sans Mono" pitchFamily="49" charset="0"/>
                <a:ea typeface="DejaVu Sans Mono" pitchFamily="49" charset="0"/>
                <a:cs typeface="DejaVu Sans Mono" pitchFamily="49" charset="0"/>
                <a:sym typeface="Wingdings"/>
              </a:rPr>
              <a:t> </a:t>
            </a:r>
            <a:r>
              <a:rPr lang="en-US" sz="1000" dirty="0" err="1">
                <a:solidFill>
                  <a:prstClr val="black"/>
                </a:solidFill>
                <a:latin typeface="DejaVu Sans Mono" pitchFamily="49" charset="0"/>
                <a:ea typeface="DejaVu Sans Mono" pitchFamily="49" charset="0"/>
                <a:cs typeface="DejaVu Sans Mono" pitchFamily="49" charset="0"/>
              </a:rPr>
              <a:t>ST_Rel</a:t>
            </a:r>
            <a:r>
              <a:rPr lang="en-US" sz="1000" dirty="0">
                <a:solidFill>
                  <a:prstClr val="black"/>
                </a:solidFill>
                <a:latin typeface="DejaVu Sans Mono" pitchFamily="49" charset="0"/>
                <a:ea typeface="DejaVu Sans Mono" pitchFamily="49" charset="0"/>
                <a:cs typeface="DejaVu Sans Mono" pitchFamily="49" charset="0"/>
              </a:rPr>
              <a:t> A (2)</a:t>
            </a:r>
          </a:p>
        </p:txBody>
      </p:sp>
      <p:sp>
        <p:nvSpPr>
          <p:cNvPr id="998" name="TextBox 997"/>
          <p:cNvSpPr txBox="1"/>
          <p:nvPr/>
        </p:nvSpPr>
        <p:spPr>
          <a:xfrm>
            <a:off x="5760664" y="1091201"/>
            <a:ext cx="422919" cy="261610"/>
          </a:xfrm>
          <a:prstGeom prst="rect">
            <a:avLst/>
          </a:prstGeom>
          <a:noFill/>
        </p:spPr>
        <p:txBody>
          <a:bodyPr wrap="none" rtlCol="0">
            <a:spAutoFit/>
          </a:bodyPr>
          <a:lstStyle/>
          <a:p>
            <a:pPr>
              <a:defRPr/>
            </a:pPr>
            <a:r>
              <a:rPr lang="en-US" sz="1100" b="1" kern="0" dirty="0">
                <a:solidFill>
                  <a:sysClr val="windowText" lastClr="000000"/>
                </a:solidFill>
                <a:cs typeface="Arial" charset="0"/>
              </a:rPr>
              <a:t>CU0</a:t>
            </a:r>
          </a:p>
        </p:txBody>
      </p:sp>
      <p:sp>
        <p:nvSpPr>
          <p:cNvPr id="999" name="TextBox 998"/>
          <p:cNvSpPr txBox="1"/>
          <p:nvPr/>
        </p:nvSpPr>
        <p:spPr>
          <a:xfrm>
            <a:off x="7220247" y="1110251"/>
            <a:ext cx="422919" cy="261610"/>
          </a:xfrm>
          <a:prstGeom prst="rect">
            <a:avLst/>
          </a:prstGeom>
          <a:noFill/>
        </p:spPr>
        <p:txBody>
          <a:bodyPr wrap="none" rtlCol="0">
            <a:spAutoFit/>
          </a:bodyPr>
          <a:lstStyle/>
          <a:p>
            <a:pPr>
              <a:defRPr/>
            </a:pPr>
            <a:r>
              <a:rPr lang="en-US" sz="1100" b="1" kern="0" dirty="0">
                <a:solidFill>
                  <a:sysClr val="windowText" lastClr="000000"/>
                </a:solidFill>
                <a:cs typeface="Arial" charset="0"/>
              </a:rPr>
              <a:t>CU1</a:t>
            </a:r>
          </a:p>
        </p:txBody>
      </p:sp>
      <p:grpSp>
        <p:nvGrpSpPr>
          <p:cNvPr id="1110" name="Group 1109"/>
          <p:cNvGrpSpPr/>
          <p:nvPr/>
        </p:nvGrpSpPr>
        <p:grpSpPr>
          <a:xfrm>
            <a:off x="626783" y="901700"/>
            <a:ext cx="4389716" cy="5386408"/>
            <a:chOff x="473470" y="3095641"/>
            <a:chExt cx="1613816" cy="2443365"/>
          </a:xfrm>
        </p:grpSpPr>
        <p:sp>
          <p:nvSpPr>
            <p:cNvPr id="983" name="Rectangle 982"/>
            <p:cNvSpPr/>
            <p:nvPr/>
          </p:nvSpPr>
          <p:spPr>
            <a:xfrm>
              <a:off x="473472" y="5220263"/>
              <a:ext cx="1026473"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 lastClr="FFFFFF">
                      <a:lumMod val="50000"/>
                    </a:sysClr>
                  </a:solidFill>
                  <a:cs typeface="Arial" charset="0"/>
                </a:rPr>
                <a:t>CU0</a:t>
              </a:r>
            </a:p>
          </p:txBody>
        </p:sp>
        <p:sp>
          <p:nvSpPr>
            <p:cNvPr id="984" name="Rectangle 983"/>
            <p:cNvSpPr/>
            <p:nvPr/>
          </p:nvSpPr>
          <p:spPr>
            <a:xfrm>
              <a:off x="1050645" y="4328626"/>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a:solidFill>
                    <a:sysClr val="window" lastClr="FFFFFF">
                      <a:lumMod val="50000"/>
                    </a:sysClr>
                  </a:solidFill>
                  <a:cs typeface="Arial" charset="0"/>
                </a:rPr>
                <a:t>L1</a:t>
              </a:r>
            </a:p>
            <a:p>
              <a:pPr algn="ctr">
                <a:defRPr/>
              </a:pPr>
              <a:r>
                <a:rPr lang="en-US" sz="1100" kern="0" dirty="0">
                  <a:solidFill>
                    <a:srgbClr val="800000"/>
                  </a:solidFill>
                  <a:cs typeface="Arial" charset="0"/>
                </a:rPr>
                <a:t>X: 1</a:t>
              </a:r>
            </a:p>
            <a:p>
              <a:pPr algn="ctr">
                <a:defRPr/>
              </a:pPr>
              <a:endParaRPr lang="en-US" sz="1100" kern="0" dirty="0">
                <a:solidFill>
                  <a:sysClr val="window" lastClr="FFFFFF">
                    <a:lumMod val="50000"/>
                  </a:sysClr>
                </a:solidFill>
                <a:cs typeface="Arial" charset="0"/>
              </a:endParaRPr>
            </a:p>
          </p:txBody>
        </p:sp>
        <p:sp>
          <p:nvSpPr>
            <p:cNvPr id="985" name="Rectangle 984"/>
            <p:cNvSpPr/>
            <p:nvPr/>
          </p:nvSpPr>
          <p:spPr>
            <a:xfrm>
              <a:off x="473473" y="3987801"/>
              <a:ext cx="1613812" cy="12426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sz="2800" kern="0">
                <a:solidFill>
                  <a:sysClr val="window" lastClr="FFFFFF">
                    <a:lumMod val="50000"/>
                  </a:sysClr>
                </a:solidFill>
                <a:cs typeface="Arial" charset="0"/>
              </a:endParaRPr>
            </a:p>
          </p:txBody>
        </p:sp>
        <p:sp>
          <p:nvSpPr>
            <p:cNvPr id="986" name="Rectangle 985"/>
            <p:cNvSpPr/>
            <p:nvPr/>
          </p:nvSpPr>
          <p:spPr>
            <a:xfrm>
              <a:off x="473471" y="3095641"/>
              <a:ext cx="1613814" cy="678646"/>
            </a:xfrm>
            <a:prstGeom prst="rect">
              <a:avLst/>
            </a:prstGeom>
            <a:no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 lastClr="FFFFFF">
                      <a:lumMod val="50000"/>
                    </a:sysClr>
                  </a:solidFill>
                  <a:cs typeface="Arial" charset="0"/>
                </a:rPr>
                <a:t>MEM</a:t>
              </a:r>
            </a:p>
            <a:p>
              <a:pPr algn="ctr">
                <a:defRPr/>
              </a:pPr>
              <a:r>
                <a:rPr lang="en-US" sz="1100" kern="0" dirty="0">
                  <a:solidFill>
                    <a:sysClr val="window" lastClr="FFFFFF">
                      <a:lumMod val="50000"/>
                    </a:sysClr>
                  </a:solidFill>
                  <a:cs typeface="Arial" charset="0"/>
                </a:rPr>
                <a:t>X: 0</a:t>
              </a:r>
            </a:p>
            <a:p>
              <a:pPr algn="ctr">
                <a:defRPr/>
              </a:pPr>
              <a:r>
                <a:rPr lang="en-US" sz="1100" kern="0" dirty="0">
                  <a:solidFill>
                    <a:sysClr val="window" lastClr="FFFFFF">
                      <a:lumMod val="50000"/>
                    </a:sysClr>
                  </a:solidFill>
                  <a:cs typeface="Arial" charset="0"/>
                </a:rPr>
                <a:t>A: 0</a:t>
              </a:r>
            </a:p>
          </p:txBody>
        </p:sp>
        <p:sp>
          <p:nvSpPr>
            <p:cNvPr id="989" name="Rectangle 988"/>
            <p:cNvSpPr/>
            <p:nvPr/>
          </p:nvSpPr>
          <p:spPr>
            <a:xfrm>
              <a:off x="1625374" y="5220263"/>
              <a:ext cx="461912" cy="318743"/>
            </a:xfrm>
            <a:prstGeom prst="rect">
              <a:avLst/>
            </a:prstGeom>
            <a:solidFill>
              <a:sysClr val="window" lastClr="FFFFFF"/>
            </a:solidFill>
            <a:ln w="25400" cap="flat" cmpd="sng" algn="ctr">
              <a:solidFill>
                <a:sysClr val="window" lastClr="FFFFFF">
                  <a:lumMod val="50000"/>
                </a:sysClr>
              </a:solidFill>
              <a:prstDash val="solid"/>
            </a:ln>
            <a:effectLst/>
          </p:spPr>
          <p:txBody>
            <a:bodyPr lIns="0" tIns="0" rIns="0" bIns="0" rtlCol="0" anchor="ctr"/>
            <a:lstStyle/>
            <a:p>
              <a:pPr algn="ctr">
                <a:defRPr/>
              </a:pPr>
              <a:r>
                <a:rPr lang="en-US" sz="1400" b="1" kern="0" dirty="0">
                  <a:solidFill>
                    <a:sysClr val="window" lastClr="FFFFFF">
                      <a:lumMod val="50000"/>
                    </a:sysClr>
                  </a:solidFill>
                  <a:cs typeface="Arial" charset="0"/>
                </a:rPr>
                <a:t>CU1</a:t>
              </a:r>
            </a:p>
          </p:txBody>
        </p:sp>
        <p:cxnSp>
          <p:nvCxnSpPr>
            <p:cNvPr id="990" name="Straight Arrow Connector 989"/>
            <p:cNvCxnSpPr/>
            <p:nvPr/>
          </p:nvCxnSpPr>
          <p:spPr>
            <a:xfrm>
              <a:off x="1970170" y="5028153"/>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991" name="Straight Arrow Connector 990"/>
            <p:cNvCxnSpPr/>
            <p:nvPr/>
          </p:nvCxnSpPr>
          <p:spPr>
            <a:xfrm flipH="1" flipV="1">
              <a:off x="1285755" y="3793078"/>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992" name="Straight Arrow Connector 991"/>
            <p:cNvCxnSpPr/>
            <p:nvPr/>
          </p:nvCxnSpPr>
          <p:spPr>
            <a:xfrm>
              <a:off x="1516356" y="3793078"/>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00" name="Rectangle 999"/>
            <p:cNvSpPr/>
            <p:nvPr/>
          </p:nvSpPr>
          <p:spPr>
            <a:xfrm>
              <a:off x="473470" y="4328626"/>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algn="ctr">
                <a:defRPr/>
              </a:pPr>
              <a:r>
                <a:rPr lang="en-US" sz="1100" b="1" kern="0" dirty="0">
                  <a:solidFill>
                    <a:sysClr val="window" lastClr="FFFFFF">
                      <a:lumMod val="50000"/>
                    </a:sysClr>
                  </a:solidFill>
                  <a:cs typeface="Arial" charset="0"/>
                </a:rPr>
                <a:t>FIFO</a:t>
              </a:r>
            </a:p>
          </p:txBody>
        </p:sp>
        <p:sp>
          <p:nvSpPr>
            <p:cNvPr id="1001" name="Rectangle 1000"/>
            <p:cNvSpPr/>
            <p:nvPr/>
          </p:nvSpPr>
          <p:spPr>
            <a:xfrm>
              <a:off x="473470" y="4564455"/>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r>
                <a:rPr lang="en-US" sz="1100" kern="0" dirty="0">
                  <a:solidFill>
                    <a:srgbClr val="800000"/>
                  </a:solidFill>
                  <a:cs typeface="Arial" charset="0"/>
                </a:rPr>
                <a:t>X</a:t>
              </a:r>
            </a:p>
          </p:txBody>
        </p:sp>
        <p:cxnSp>
          <p:nvCxnSpPr>
            <p:cNvPr id="1002" name="Straight Arrow Connector 1001"/>
            <p:cNvCxnSpPr/>
            <p:nvPr/>
          </p:nvCxnSpPr>
          <p:spPr>
            <a:xfrm flipV="1">
              <a:off x="655435" y="4975426"/>
              <a:ext cx="10" cy="218952"/>
            </a:xfrm>
            <a:prstGeom prst="straightConnector1">
              <a:avLst/>
            </a:prstGeom>
            <a:noFill/>
            <a:ln w="22225" cap="flat" cmpd="sng" algn="ctr">
              <a:solidFill>
                <a:sysClr val="window" lastClr="FFFFFF">
                  <a:lumMod val="50000"/>
                </a:sysClr>
              </a:solidFill>
              <a:prstDash val="solid"/>
              <a:tailEnd type="arrow"/>
            </a:ln>
            <a:effectLst/>
          </p:spPr>
        </p:cxnSp>
        <p:sp>
          <p:nvSpPr>
            <p:cNvPr id="1003" name="Rectangle 1002"/>
            <p:cNvSpPr/>
            <p:nvPr/>
          </p:nvSpPr>
          <p:spPr>
            <a:xfrm>
              <a:off x="473471" y="4757570"/>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endParaRPr lang="en-US" sz="1100" kern="0" dirty="0">
                <a:solidFill>
                  <a:sysClr val="window" lastClr="FFFFFF">
                    <a:lumMod val="50000"/>
                  </a:sysClr>
                </a:solidFill>
                <a:cs typeface="Arial" charset="0"/>
              </a:endParaRPr>
            </a:p>
          </p:txBody>
        </p:sp>
        <p:cxnSp>
          <p:nvCxnSpPr>
            <p:cNvPr id="1004" name="Straight Arrow Connector 1003"/>
            <p:cNvCxnSpPr/>
            <p:nvPr/>
          </p:nvCxnSpPr>
          <p:spPr>
            <a:xfrm flipH="1" flipV="1">
              <a:off x="1746973" y="410225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05" name="Straight Arrow Connector 1004"/>
            <p:cNvCxnSpPr/>
            <p:nvPr/>
          </p:nvCxnSpPr>
          <p:spPr>
            <a:xfrm flipH="1">
              <a:off x="1967355" y="4132511"/>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06" name="Straight Arrow Connector 1005"/>
            <p:cNvCxnSpPr/>
            <p:nvPr/>
          </p:nvCxnSpPr>
          <p:spPr>
            <a:xfrm flipV="1">
              <a:off x="1799358" y="5005726"/>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07" name="Freeform 1006"/>
            <p:cNvSpPr/>
            <p:nvPr/>
          </p:nvSpPr>
          <p:spPr>
            <a:xfrm>
              <a:off x="785816" y="4651453"/>
              <a:ext cx="175793" cy="495300"/>
            </a:xfrm>
            <a:custGeom>
              <a:avLst/>
              <a:gdLst>
                <a:gd name="connsiteX0" fmla="*/ 152400 w 175793"/>
                <a:gd name="connsiteY0" fmla="*/ 657225 h 657225"/>
                <a:gd name="connsiteX1" fmla="*/ 171450 w 175793"/>
                <a:gd name="connsiteY1" fmla="*/ 485775 h 657225"/>
                <a:gd name="connsiteX2" fmla="*/ 171450 w 175793"/>
                <a:gd name="connsiteY2" fmla="*/ 342900 h 657225"/>
                <a:gd name="connsiteX3" fmla="*/ 123825 w 175793"/>
                <a:gd name="connsiteY3" fmla="*/ 104775 h 657225"/>
                <a:gd name="connsiteX4" fmla="*/ 0 w 175793"/>
                <a:gd name="connsiteY4" fmla="*/ 0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93" h="657225">
                  <a:moveTo>
                    <a:pt x="152400" y="657225"/>
                  </a:moveTo>
                  <a:cubicBezTo>
                    <a:pt x="160337" y="597693"/>
                    <a:pt x="168275" y="538162"/>
                    <a:pt x="171450" y="485775"/>
                  </a:cubicBezTo>
                  <a:cubicBezTo>
                    <a:pt x="174625" y="433388"/>
                    <a:pt x="179387" y="406400"/>
                    <a:pt x="171450" y="342900"/>
                  </a:cubicBezTo>
                  <a:cubicBezTo>
                    <a:pt x="163513" y="279400"/>
                    <a:pt x="152400" y="161925"/>
                    <a:pt x="123825" y="104775"/>
                  </a:cubicBezTo>
                  <a:cubicBezTo>
                    <a:pt x="95250" y="47625"/>
                    <a:pt x="47625" y="23812"/>
                    <a:pt x="0"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algn="ctr">
                <a:defRPr/>
              </a:pPr>
              <a:endParaRPr lang="en-US" kern="0">
                <a:solidFill>
                  <a:sysClr val="windowText" lastClr="000000"/>
                </a:solidFill>
                <a:cs typeface="Arial" charset="0"/>
              </a:endParaRPr>
            </a:p>
          </p:txBody>
        </p:sp>
        <p:sp>
          <p:nvSpPr>
            <p:cNvPr id="1008" name="Freeform 1007"/>
            <p:cNvSpPr/>
            <p:nvPr/>
          </p:nvSpPr>
          <p:spPr>
            <a:xfrm>
              <a:off x="938216" y="4651453"/>
              <a:ext cx="238125" cy="542925"/>
            </a:xfrm>
            <a:custGeom>
              <a:avLst/>
              <a:gdLst>
                <a:gd name="connsiteX0" fmla="*/ 0 w 238125"/>
                <a:gd name="connsiteY0" fmla="*/ 542925 h 542925"/>
                <a:gd name="connsiteX1" fmla="*/ 9525 w 238125"/>
                <a:gd name="connsiteY1" fmla="*/ 419100 h 542925"/>
                <a:gd name="connsiteX2" fmla="*/ 28575 w 238125"/>
                <a:gd name="connsiteY2" fmla="*/ 285750 h 542925"/>
                <a:gd name="connsiteX3" fmla="*/ 76200 w 238125"/>
                <a:gd name="connsiteY3" fmla="*/ 114300 h 542925"/>
                <a:gd name="connsiteX4" fmla="*/ 133350 w 238125"/>
                <a:gd name="connsiteY4" fmla="*/ 28575 h 542925"/>
                <a:gd name="connsiteX5" fmla="*/ 238125 w 238125"/>
                <a:gd name="connsiteY5"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542925">
                  <a:moveTo>
                    <a:pt x="0" y="542925"/>
                  </a:moveTo>
                  <a:cubicBezTo>
                    <a:pt x="2381" y="502443"/>
                    <a:pt x="4763" y="461962"/>
                    <a:pt x="9525" y="419100"/>
                  </a:cubicBezTo>
                  <a:cubicBezTo>
                    <a:pt x="14288" y="376237"/>
                    <a:pt x="17463" y="336550"/>
                    <a:pt x="28575" y="285750"/>
                  </a:cubicBezTo>
                  <a:cubicBezTo>
                    <a:pt x="39688" y="234950"/>
                    <a:pt x="58738" y="157162"/>
                    <a:pt x="76200" y="114300"/>
                  </a:cubicBezTo>
                  <a:cubicBezTo>
                    <a:pt x="93662" y="71438"/>
                    <a:pt x="106363" y="47625"/>
                    <a:pt x="133350" y="28575"/>
                  </a:cubicBezTo>
                  <a:cubicBezTo>
                    <a:pt x="160337" y="9525"/>
                    <a:pt x="199231" y="4762"/>
                    <a:pt x="23812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algn="ctr">
                <a:defRPr/>
              </a:pPr>
              <a:endParaRPr lang="en-US" kern="0">
                <a:solidFill>
                  <a:sysClr val="windowText" lastClr="000000"/>
                </a:solidFill>
                <a:cs typeface="Arial" charset="0"/>
              </a:endParaRPr>
            </a:p>
          </p:txBody>
        </p:sp>
        <p:sp>
          <p:nvSpPr>
            <p:cNvPr id="1012" name="Cloud 1011"/>
            <p:cNvSpPr/>
            <p:nvPr/>
          </p:nvSpPr>
          <p:spPr>
            <a:xfrm>
              <a:off x="1608409" y="4320364"/>
              <a:ext cx="478876" cy="704756"/>
            </a:xfrm>
            <a:prstGeom prst="cloud">
              <a:avLst/>
            </a:prstGeom>
            <a:noFill/>
            <a:ln w="19050" cap="flat" cmpd="sng" algn="ctr">
              <a:solidFill>
                <a:sysClr val="window" lastClr="FFFFFF">
                  <a:lumMod val="50000"/>
                </a:sysClr>
              </a:solidFill>
              <a:prstDash val="solid"/>
            </a:ln>
            <a:effectLst/>
          </p:spPr>
          <p:txBody>
            <a:bodyPr rtlCol="0" anchor="ctr"/>
            <a:lstStyle/>
            <a:p>
              <a:pPr algn="ctr">
                <a:defRPr/>
              </a:pPr>
              <a:r>
                <a:rPr lang="en-US" kern="0" dirty="0">
                  <a:solidFill>
                    <a:sysClr val="window" lastClr="FFFFFF">
                      <a:lumMod val="50000"/>
                    </a:sysClr>
                  </a:solidFill>
                  <a:cs typeface="Arial" charset="0"/>
                </a:rPr>
                <a:t>…</a:t>
              </a:r>
            </a:p>
          </p:txBody>
        </p:sp>
        <p:cxnSp>
          <p:nvCxnSpPr>
            <p:cNvPr id="1057" name="Straight Arrow Connector 1056"/>
            <p:cNvCxnSpPr/>
            <p:nvPr/>
          </p:nvCxnSpPr>
          <p:spPr>
            <a:xfrm flipH="1" flipV="1">
              <a:off x="1180081" y="410225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58" name="Straight Arrow Connector 1057"/>
            <p:cNvCxnSpPr/>
            <p:nvPr/>
          </p:nvCxnSpPr>
          <p:spPr>
            <a:xfrm flipH="1">
              <a:off x="1400463" y="4132511"/>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59" name="Straight Arrow Connector 1058"/>
            <p:cNvCxnSpPr/>
            <p:nvPr/>
          </p:nvCxnSpPr>
          <p:spPr>
            <a:xfrm>
              <a:off x="1397648" y="5018223"/>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060" name="Straight Arrow Connector 1059"/>
            <p:cNvCxnSpPr/>
            <p:nvPr/>
          </p:nvCxnSpPr>
          <p:spPr>
            <a:xfrm flipV="1">
              <a:off x="1226836" y="4995796"/>
              <a:ext cx="9" cy="192783"/>
            </a:xfrm>
            <a:prstGeom prst="straightConnector1">
              <a:avLst/>
            </a:prstGeom>
            <a:noFill/>
            <a:ln w="22225" cap="flat" cmpd="sng" algn="ctr">
              <a:solidFill>
                <a:sysClr val="window" lastClr="FFFFFF">
                  <a:lumMod val="50000"/>
                </a:sysClr>
              </a:solidFill>
              <a:prstDash val="solid"/>
              <a:tailEnd type="arrow"/>
            </a:ln>
            <a:effectLst/>
          </p:spPr>
        </p:cxnSp>
      </p:grpSp>
    </p:spTree>
    <p:extLst>
      <p:ext uri="{BB962C8B-B14F-4D97-AF65-F5344CB8AC3E}">
        <p14:creationId xmlns:p14="http://schemas.microsoft.com/office/powerpoint/2010/main" val="4127298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Example</a:t>
            </a:r>
            <a:endParaRPr lang="en-US" dirty="0"/>
          </a:p>
        </p:txBody>
      </p:sp>
      <p:cxnSp>
        <p:nvCxnSpPr>
          <p:cNvPr id="987" name="Straight Arrow Connector 986"/>
          <p:cNvCxnSpPr/>
          <p:nvPr/>
        </p:nvCxnSpPr>
        <p:spPr>
          <a:xfrm>
            <a:off x="6165982" y="1222006"/>
            <a:ext cx="0" cy="281620"/>
          </a:xfrm>
          <a:prstGeom prst="straightConnector1">
            <a:avLst/>
          </a:prstGeom>
          <a:noFill/>
          <a:ln w="25400" cap="flat" cmpd="sng" algn="ctr">
            <a:solidFill>
              <a:sysClr val="window" lastClr="FFFFFF"/>
            </a:solidFill>
            <a:prstDash val="solid"/>
            <a:tailEnd type="arrow"/>
          </a:ln>
          <a:effectLst/>
        </p:spPr>
      </p:cxnSp>
      <p:cxnSp>
        <p:nvCxnSpPr>
          <p:cNvPr id="988" name="Straight Arrow Connector 987"/>
          <p:cNvCxnSpPr/>
          <p:nvPr/>
        </p:nvCxnSpPr>
        <p:spPr>
          <a:xfrm>
            <a:off x="6203561" y="1623146"/>
            <a:ext cx="0" cy="498862"/>
          </a:xfrm>
          <a:prstGeom prst="straightConnector1">
            <a:avLst/>
          </a:prstGeom>
          <a:noFill/>
          <a:ln w="25400" cap="flat" cmpd="sng" algn="ctr">
            <a:solidFill>
              <a:sysClr val="window" lastClr="FFFFFF"/>
            </a:solidFill>
            <a:prstDash val="solid"/>
            <a:tailEnd type="arrow"/>
          </a:ln>
          <a:effectLst/>
        </p:spPr>
      </p:cxnSp>
      <p:sp>
        <p:nvSpPr>
          <p:cNvPr id="993" name="TextBox 992"/>
          <p:cNvSpPr txBox="1"/>
          <p:nvPr/>
        </p:nvSpPr>
        <p:spPr>
          <a:xfrm>
            <a:off x="6773994" y="1825176"/>
            <a:ext cx="1011527"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rPr>
              <a:t>  </a:t>
            </a:r>
            <a:r>
              <a:rPr lang="en-US" sz="1000" dirty="0" err="1">
                <a:solidFill>
                  <a:prstClr val="black"/>
                </a:solidFill>
                <a:latin typeface="DejaVu Sans Mono" pitchFamily="49" charset="0"/>
                <a:ea typeface="DejaVu Sans Mono" pitchFamily="49" charset="0"/>
                <a:cs typeface="DejaVu Sans Mono" pitchFamily="49" charset="0"/>
              </a:rPr>
              <a:t>LD_Acq</a:t>
            </a:r>
            <a:r>
              <a:rPr lang="en-US" sz="1000" dirty="0">
                <a:solidFill>
                  <a:prstClr val="black"/>
                </a:solidFill>
                <a:latin typeface="DejaVu Sans Mono" pitchFamily="49" charset="0"/>
                <a:ea typeface="DejaVu Sans Mono" pitchFamily="49" charset="0"/>
                <a:cs typeface="DejaVu Sans Mono" pitchFamily="49" charset="0"/>
              </a:rPr>
              <a:t> A (2)</a:t>
            </a:r>
          </a:p>
        </p:txBody>
      </p:sp>
      <p:sp>
        <p:nvSpPr>
          <p:cNvPr id="994" name="TextBox 993"/>
          <p:cNvSpPr txBox="1"/>
          <p:nvPr/>
        </p:nvSpPr>
        <p:spPr>
          <a:xfrm>
            <a:off x="6774128" y="2040919"/>
            <a:ext cx="733381"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rPr>
              <a:t>  LD X (1)</a:t>
            </a:r>
          </a:p>
        </p:txBody>
      </p:sp>
      <p:cxnSp>
        <p:nvCxnSpPr>
          <p:cNvPr id="995" name="Straight Arrow Connector 994"/>
          <p:cNvCxnSpPr/>
          <p:nvPr/>
        </p:nvCxnSpPr>
        <p:spPr>
          <a:xfrm>
            <a:off x="6709331" y="1843578"/>
            <a:ext cx="140503" cy="91181"/>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996" name="TextBox 995"/>
          <p:cNvSpPr txBox="1"/>
          <p:nvPr/>
        </p:nvSpPr>
        <p:spPr>
          <a:xfrm>
            <a:off x="5240838" y="1425490"/>
            <a:ext cx="766631"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sym typeface="Wingdings"/>
              </a:rPr>
              <a:t>   </a:t>
            </a:r>
            <a:r>
              <a:rPr lang="en-US" sz="1000" dirty="0">
                <a:solidFill>
                  <a:prstClr val="black"/>
                </a:solidFill>
                <a:latin typeface="DejaVu Sans Mono" pitchFamily="49" charset="0"/>
                <a:ea typeface="DejaVu Sans Mono" pitchFamily="49" charset="0"/>
                <a:cs typeface="DejaVu Sans Mono" pitchFamily="49" charset="0"/>
              </a:rPr>
              <a:t>ST X (1)</a:t>
            </a:r>
          </a:p>
        </p:txBody>
      </p:sp>
      <p:sp>
        <p:nvSpPr>
          <p:cNvPr id="997" name="TextBox 996"/>
          <p:cNvSpPr txBox="1"/>
          <p:nvPr/>
        </p:nvSpPr>
        <p:spPr>
          <a:xfrm>
            <a:off x="5295413" y="1619023"/>
            <a:ext cx="930501" cy="246221"/>
          </a:xfrm>
          <a:prstGeom prst="rect">
            <a:avLst/>
          </a:prstGeom>
          <a:noFill/>
        </p:spPr>
        <p:txBody>
          <a:bodyPr wrap="none" rtlCol="0">
            <a:spAutoFit/>
          </a:bodyPr>
          <a:lstStyle/>
          <a:p>
            <a:pPr fontAlgn="base">
              <a:spcBef>
                <a:spcPct val="0"/>
              </a:spcBef>
              <a:spcAft>
                <a:spcPct val="0"/>
              </a:spcAft>
            </a:pPr>
            <a:r>
              <a:rPr lang="en-US" sz="1000" b="1" dirty="0" err="1">
                <a:solidFill>
                  <a:srgbClr val="800000"/>
                </a:solidFill>
                <a:latin typeface="DejaVu Sans Mono" pitchFamily="49" charset="0"/>
                <a:ea typeface="DejaVu Sans Mono" pitchFamily="49" charset="0"/>
                <a:cs typeface="DejaVu Sans Mono" pitchFamily="49" charset="0"/>
              </a:rPr>
              <a:t>ST_Rel</a:t>
            </a:r>
            <a:r>
              <a:rPr lang="en-US" sz="1000" b="1" dirty="0">
                <a:solidFill>
                  <a:srgbClr val="800000"/>
                </a:solidFill>
                <a:latin typeface="DejaVu Sans Mono" pitchFamily="49" charset="0"/>
                <a:ea typeface="DejaVu Sans Mono" pitchFamily="49" charset="0"/>
                <a:cs typeface="DejaVu Sans Mono" pitchFamily="49" charset="0"/>
              </a:rPr>
              <a:t> A (2)</a:t>
            </a:r>
          </a:p>
        </p:txBody>
      </p:sp>
      <p:sp>
        <p:nvSpPr>
          <p:cNvPr id="998" name="TextBox 997"/>
          <p:cNvSpPr txBox="1"/>
          <p:nvPr/>
        </p:nvSpPr>
        <p:spPr>
          <a:xfrm>
            <a:off x="5760664" y="1091201"/>
            <a:ext cx="422919" cy="261610"/>
          </a:xfrm>
          <a:prstGeom prst="rect">
            <a:avLst/>
          </a:prstGeom>
          <a:noFill/>
        </p:spPr>
        <p:txBody>
          <a:bodyPr wrap="none" rtlCol="0">
            <a:spAutoFit/>
          </a:bodyPr>
          <a:lstStyle/>
          <a:p>
            <a:pPr>
              <a:defRPr/>
            </a:pPr>
            <a:r>
              <a:rPr lang="en-US" sz="1100" b="1" kern="0" dirty="0">
                <a:solidFill>
                  <a:sysClr val="windowText" lastClr="000000"/>
                </a:solidFill>
                <a:cs typeface="Arial" charset="0"/>
              </a:rPr>
              <a:t>CU0</a:t>
            </a:r>
          </a:p>
        </p:txBody>
      </p:sp>
      <p:sp>
        <p:nvSpPr>
          <p:cNvPr id="999" name="TextBox 998"/>
          <p:cNvSpPr txBox="1"/>
          <p:nvPr/>
        </p:nvSpPr>
        <p:spPr>
          <a:xfrm>
            <a:off x="7220247" y="1110251"/>
            <a:ext cx="422919" cy="261610"/>
          </a:xfrm>
          <a:prstGeom prst="rect">
            <a:avLst/>
          </a:prstGeom>
          <a:noFill/>
        </p:spPr>
        <p:txBody>
          <a:bodyPr wrap="none" rtlCol="0">
            <a:spAutoFit/>
          </a:bodyPr>
          <a:lstStyle/>
          <a:p>
            <a:pPr>
              <a:defRPr/>
            </a:pPr>
            <a:r>
              <a:rPr lang="en-US" sz="1100" b="1" kern="0" dirty="0">
                <a:solidFill>
                  <a:sysClr val="windowText" lastClr="000000"/>
                </a:solidFill>
                <a:cs typeface="Arial" charset="0"/>
              </a:rPr>
              <a:t>CU1</a:t>
            </a:r>
          </a:p>
        </p:txBody>
      </p:sp>
      <p:grpSp>
        <p:nvGrpSpPr>
          <p:cNvPr id="1110" name="Group 1109"/>
          <p:cNvGrpSpPr/>
          <p:nvPr/>
        </p:nvGrpSpPr>
        <p:grpSpPr>
          <a:xfrm>
            <a:off x="626783" y="901700"/>
            <a:ext cx="4389716" cy="5386408"/>
            <a:chOff x="473470" y="3095641"/>
            <a:chExt cx="1613816" cy="2443365"/>
          </a:xfrm>
        </p:grpSpPr>
        <p:sp>
          <p:nvSpPr>
            <p:cNvPr id="983" name="Rectangle 982"/>
            <p:cNvSpPr/>
            <p:nvPr/>
          </p:nvSpPr>
          <p:spPr>
            <a:xfrm>
              <a:off x="473472" y="5220263"/>
              <a:ext cx="1026473"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 lastClr="FFFFFF">
                      <a:lumMod val="50000"/>
                    </a:sysClr>
                  </a:solidFill>
                  <a:cs typeface="Arial" charset="0"/>
                </a:rPr>
                <a:t>CU0</a:t>
              </a:r>
            </a:p>
          </p:txBody>
        </p:sp>
        <p:sp>
          <p:nvSpPr>
            <p:cNvPr id="984" name="Rectangle 983"/>
            <p:cNvSpPr/>
            <p:nvPr/>
          </p:nvSpPr>
          <p:spPr>
            <a:xfrm>
              <a:off x="1052515" y="4328626"/>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a:solidFill>
                    <a:sysClr val="window" lastClr="FFFFFF">
                      <a:lumMod val="50000"/>
                    </a:sysClr>
                  </a:solidFill>
                  <a:cs typeface="Arial" charset="0"/>
                </a:rPr>
                <a:t>L1</a:t>
              </a:r>
            </a:p>
            <a:p>
              <a:pPr algn="ctr">
                <a:defRPr/>
              </a:pPr>
              <a:r>
                <a:rPr lang="en-US" sz="1100" kern="0" dirty="0">
                  <a:solidFill>
                    <a:sysClr val="window" lastClr="FFFFFF">
                      <a:lumMod val="50000"/>
                    </a:sysClr>
                  </a:solidFill>
                  <a:cs typeface="Arial" charset="0"/>
                </a:rPr>
                <a:t>X: 1</a:t>
              </a:r>
            </a:p>
            <a:p>
              <a:pPr algn="ctr">
                <a:defRPr/>
              </a:pPr>
              <a:endParaRPr lang="en-US" sz="1100" kern="0" dirty="0">
                <a:solidFill>
                  <a:sysClr val="window" lastClr="FFFFFF">
                    <a:lumMod val="50000"/>
                  </a:sysClr>
                </a:solidFill>
                <a:cs typeface="Arial" charset="0"/>
              </a:endParaRPr>
            </a:p>
          </p:txBody>
        </p:sp>
        <p:sp>
          <p:nvSpPr>
            <p:cNvPr id="985" name="Rectangle 984"/>
            <p:cNvSpPr/>
            <p:nvPr/>
          </p:nvSpPr>
          <p:spPr>
            <a:xfrm>
              <a:off x="473473" y="3987801"/>
              <a:ext cx="1613812" cy="12426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sz="2800" kern="0">
                <a:solidFill>
                  <a:sysClr val="window" lastClr="FFFFFF">
                    <a:lumMod val="50000"/>
                  </a:sysClr>
                </a:solidFill>
                <a:cs typeface="Arial" charset="0"/>
              </a:endParaRPr>
            </a:p>
          </p:txBody>
        </p:sp>
        <p:sp>
          <p:nvSpPr>
            <p:cNvPr id="986" name="Rectangle 985"/>
            <p:cNvSpPr/>
            <p:nvPr/>
          </p:nvSpPr>
          <p:spPr>
            <a:xfrm>
              <a:off x="473471" y="3095641"/>
              <a:ext cx="1613814" cy="678646"/>
            </a:xfrm>
            <a:prstGeom prst="rect">
              <a:avLst/>
            </a:prstGeom>
            <a:no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 lastClr="FFFFFF">
                      <a:lumMod val="50000"/>
                    </a:sysClr>
                  </a:solidFill>
                  <a:cs typeface="Arial" charset="0"/>
                </a:rPr>
                <a:t>MEM</a:t>
              </a:r>
            </a:p>
            <a:p>
              <a:pPr algn="ctr">
                <a:defRPr/>
              </a:pPr>
              <a:r>
                <a:rPr lang="en-US" sz="1100" kern="0" dirty="0">
                  <a:solidFill>
                    <a:sysClr val="window" lastClr="FFFFFF">
                      <a:lumMod val="50000"/>
                    </a:sysClr>
                  </a:solidFill>
                  <a:cs typeface="Arial" charset="0"/>
                </a:rPr>
                <a:t>X: 0</a:t>
              </a:r>
            </a:p>
            <a:p>
              <a:pPr algn="ctr">
                <a:defRPr/>
              </a:pPr>
              <a:r>
                <a:rPr lang="en-US" sz="1100" kern="0" dirty="0">
                  <a:solidFill>
                    <a:sysClr val="window" lastClr="FFFFFF">
                      <a:lumMod val="50000"/>
                    </a:sysClr>
                  </a:solidFill>
                  <a:cs typeface="Arial" charset="0"/>
                </a:rPr>
                <a:t>A: 0</a:t>
              </a:r>
            </a:p>
          </p:txBody>
        </p:sp>
        <p:sp>
          <p:nvSpPr>
            <p:cNvPr id="989" name="Rectangle 988"/>
            <p:cNvSpPr/>
            <p:nvPr/>
          </p:nvSpPr>
          <p:spPr>
            <a:xfrm>
              <a:off x="1625374" y="5220263"/>
              <a:ext cx="461912" cy="318743"/>
            </a:xfrm>
            <a:prstGeom prst="rect">
              <a:avLst/>
            </a:prstGeom>
            <a:solidFill>
              <a:sysClr val="window" lastClr="FFFFFF"/>
            </a:solidFill>
            <a:ln w="25400" cap="flat" cmpd="sng" algn="ctr">
              <a:solidFill>
                <a:sysClr val="window" lastClr="FFFFFF">
                  <a:lumMod val="50000"/>
                </a:sysClr>
              </a:solidFill>
              <a:prstDash val="solid"/>
            </a:ln>
            <a:effectLst/>
          </p:spPr>
          <p:txBody>
            <a:bodyPr lIns="0" tIns="0" rIns="0" bIns="0" rtlCol="0" anchor="ctr"/>
            <a:lstStyle/>
            <a:p>
              <a:pPr algn="ctr">
                <a:defRPr/>
              </a:pPr>
              <a:r>
                <a:rPr lang="en-US" sz="1400" b="1" kern="0" dirty="0">
                  <a:solidFill>
                    <a:sysClr val="window" lastClr="FFFFFF">
                      <a:lumMod val="50000"/>
                    </a:sysClr>
                  </a:solidFill>
                  <a:cs typeface="Arial" charset="0"/>
                </a:rPr>
                <a:t>CU1</a:t>
              </a:r>
            </a:p>
          </p:txBody>
        </p:sp>
        <p:cxnSp>
          <p:nvCxnSpPr>
            <p:cNvPr id="990" name="Straight Arrow Connector 989"/>
            <p:cNvCxnSpPr/>
            <p:nvPr/>
          </p:nvCxnSpPr>
          <p:spPr>
            <a:xfrm>
              <a:off x="1970170" y="5028153"/>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991" name="Straight Arrow Connector 990"/>
            <p:cNvCxnSpPr/>
            <p:nvPr/>
          </p:nvCxnSpPr>
          <p:spPr>
            <a:xfrm flipH="1" flipV="1">
              <a:off x="1285755" y="3793078"/>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992" name="Straight Arrow Connector 991"/>
            <p:cNvCxnSpPr/>
            <p:nvPr/>
          </p:nvCxnSpPr>
          <p:spPr>
            <a:xfrm>
              <a:off x="1516356" y="3793078"/>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00" name="Rectangle 999"/>
            <p:cNvSpPr/>
            <p:nvPr/>
          </p:nvSpPr>
          <p:spPr>
            <a:xfrm>
              <a:off x="473470" y="4328626"/>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algn="ctr">
                <a:defRPr/>
              </a:pPr>
              <a:r>
                <a:rPr lang="en-US" sz="1100" b="1" kern="0" dirty="0">
                  <a:solidFill>
                    <a:sysClr val="window" lastClr="FFFFFF">
                      <a:lumMod val="50000"/>
                    </a:sysClr>
                  </a:solidFill>
                  <a:cs typeface="Arial" charset="0"/>
                </a:rPr>
                <a:t>FIFO</a:t>
              </a:r>
            </a:p>
          </p:txBody>
        </p:sp>
        <p:sp>
          <p:nvSpPr>
            <p:cNvPr id="1001" name="Rectangle 1000"/>
            <p:cNvSpPr/>
            <p:nvPr/>
          </p:nvSpPr>
          <p:spPr>
            <a:xfrm>
              <a:off x="473470" y="4564455"/>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r>
                <a:rPr lang="en-US" sz="1100" kern="0" dirty="0">
                  <a:solidFill>
                    <a:sysClr val="window" lastClr="FFFFFF">
                      <a:lumMod val="50000"/>
                    </a:sysClr>
                  </a:solidFill>
                  <a:cs typeface="Arial" charset="0"/>
                </a:rPr>
                <a:t>X</a:t>
              </a:r>
            </a:p>
          </p:txBody>
        </p:sp>
        <p:cxnSp>
          <p:nvCxnSpPr>
            <p:cNvPr id="1002" name="Straight Arrow Connector 1001"/>
            <p:cNvCxnSpPr/>
            <p:nvPr/>
          </p:nvCxnSpPr>
          <p:spPr>
            <a:xfrm flipV="1">
              <a:off x="655435" y="4975426"/>
              <a:ext cx="10" cy="218952"/>
            </a:xfrm>
            <a:prstGeom prst="straightConnector1">
              <a:avLst/>
            </a:prstGeom>
            <a:noFill/>
            <a:ln w="22225" cap="flat" cmpd="sng" algn="ctr">
              <a:solidFill>
                <a:sysClr val="window" lastClr="FFFFFF">
                  <a:lumMod val="50000"/>
                </a:sysClr>
              </a:solidFill>
              <a:prstDash val="solid"/>
              <a:tailEnd type="arrow"/>
            </a:ln>
            <a:effectLst/>
          </p:spPr>
        </p:cxnSp>
        <p:sp>
          <p:nvSpPr>
            <p:cNvPr id="1003" name="Rectangle 1002"/>
            <p:cNvSpPr/>
            <p:nvPr/>
          </p:nvSpPr>
          <p:spPr>
            <a:xfrm>
              <a:off x="473471" y="4757570"/>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r>
                <a:rPr lang="en-US" sz="1100" kern="0" dirty="0" err="1">
                  <a:solidFill>
                    <a:srgbClr val="800000"/>
                  </a:solidFill>
                  <a:cs typeface="Arial" charset="0"/>
                </a:rPr>
                <a:t>Rel</a:t>
              </a:r>
              <a:endParaRPr lang="en-US" sz="1100" kern="0" dirty="0">
                <a:solidFill>
                  <a:srgbClr val="800000"/>
                </a:solidFill>
                <a:cs typeface="Arial" charset="0"/>
              </a:endParaRPr>
            </a:p>
          </p:txBody>
        </p:sp>
        <p:cxnSp>
          <p:nvCxnSpPr>
            <p:cNvPr id="1004" name="Straight Arrow Connector 1003"/>
            <p:cNvCxnSpPr/>
            <p:nvPr/>
          </p:nvCxnSpPr>
          <p:spPr>
            <a:xfrm flipH="1" flipV="1">
              <a:off x="1746973" y="410225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05" name="Straight Arrow Connector 1004"/>
            <p:cNvCxnSpPr/>
            <p:nvPr/>
          </p:nvCxnSpPr>
          <p:spPr>
            <a:xfrm flipH="1">
              <a:off x="1967355" y="4132511"/>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06" name="Straight Arrow Connector 1005"/>
            <p:cNvCxnSpPr/>
            <p:nvPr/>
          </p:nvCxnSpPr>
          <p:spPr>
            <a:xfrm flipV="1">
              <a:off x="1799358" y="5005726"/>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10" name="Freeform 1009"/>
            <p:cNvSpPr/>
            <p:nvPr/>
          </p:nvSpPr>
          <p:spPr>
            <a:xfrm>
              <a:off x="521022" y="4913699"/>
              <a:ext cx="45719" cy="233054"/>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algn="ctr">
                <a:defRPr/>
              </a:pPr>
              <a:endParaRPr lang="en-US" kern="0">
                <a:solidFill>
                  <a:sysClr val="windowText" lastClr="000000"/>
                </a:solidFill>
                <a:cs typeface="Arial" charset="0"/>
              </a:endParaRPr>
            </a:p>
          </p:txBody>
        </p:sp>
        <p:sp>
          <p:nvSpPr>
            <p:cNvPr id="1012" name="Cloud 1011"/>
            <p:cNvSpPr/>
            <p:nvPr/>
          </p:nvSpPr>
          <p:spPr>
            <a:xfrm>
              <a:off x="1608409" y="4320364"/>
              <a:ext cx="478876" cy="704756"/>
            </a:xfrm>
            <a:prstGeom prst="cloud">
              <a:avLst/>
            </a:prstGeom>
            <a:noFill/>
            <a:ln w="19050" cap="flat" cmpd="sng" algn="ctr">
              <a:solidFill>
                <a:sysClr val="window" lastClr="FFFFFF">
                  <a:lumMod val="50000"/>
                </a:sysClr>
              </a:solidFill>
              <a:prstDash val="solid"/>
            </a:ln>
            <a:effectLst/>
          </p:spPr>
          <p:txBody>
            <a:bodyPr rtlCol="0" anchor="ctr"/>
            <a:lstStyle/>
            <a:p>
              <a:pPr algn="ctr">
                <a:defRPr/>
              </a:pPr>
              <a:r>
                <a:rPr lang="en-US" kern="0" dirty="0">
                  <a:solidFill>
                    <a:sysClr val="window" lastClr="FFFFFF">
                      <a:lumMod val="50000"/>
                    </a:sysClr>
                  </a:solidFill>
                  <a:cs typeface="Arial" charset="0"/>
                </a:rPr>
                <a:t>…</a:t>
              </a:r>
            </a:p>
          </p:txBody>
        </p:sp>
        <p:cxnSp>
          <p:nvCxnSpPr>
            <p:cNvPr id="1057" name="Straight Arrow Connector 1056"/>
            <p:cNvCxnSpPr/>
            <p:nvPr/>
          </p:nvCxnSpPr>
          <p:spPr>
            <a:xfrm flipH="1" flipV="1">
              <a:off x="1180081" y="410225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58" name="Straight Arrow Connector 1057"/>
            <p:cNvCxnSpPr/>
            <p:nvPr/>
          </p:nvCxnSpPr>
          <p:spPr>
            <a:xfrm flipH="1">
              <a:off x="1400463" y="4132511"/>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59" name="Straight Arrow Connector 1058"/>
            <p:cNvCxnSpPr/>
            <p:nvPr/>
          </p:nvCxnSpPr>
          <p:spPr>
            <a:xfrm>
              <a:off x="1397648" y="5018223"/>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060" name="Straight Arrow Connector 1059"/>
            <p:cNvCxnSpPr/>
            <p:nvPr/>
          </p:nvCxnSpPr>
          <p:spPr>
            <a:xfrm flipV="1">
              <a:off x="1226836" y="4995796"/>
              <a:ext cx="9" cy="192783"/>
            </a:xfrm>
            <a:prstGeom prst="straightConnector1">
              <a:avLst/>
            </a:prstGeom>
            <a:noFill/>
            <a:ln w="22225" cap="flat" cmpd="sng" algn="ctr">
              <a:solidFill>
                <a:sysClr val="window" lastClr="FFFFFF">
                  <a:lumMod val="50000"/>
                </a:sysClr>
              </a:solidFill>
              <a:prstDash val="solid"/>
              <a:tailEnd type="arrow"/>
            </a:ln>
            <a:effectLst/>
          </p:spPr>
        </p:cxnSp>
      </p:grpSp>
    </p:spTree>
    <p:extLst>
      <p:ext uri="{BB962C8B-B14F-4D97-AF65-F5344CB8AC3E}">
        <p14:creationId xmlns:p14="http://schemas.microsoft.com/office/powerpoint/2010/main" val="2061388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Example</a:t>
            </a:r>
            <a:endParaRPr lang="en-US" dirty="0"/>
          </a:p>
        </p:txBody>
      </p:sp>
      <p:cxnSp>
        <p:nvCxnSpPr>
          <p:cNvPr id="987" name="Straight Arrow Connector 986"/>
          <p:cNvCxnSpPr/>
          <p:nvPr/>
        </p:nvCxnSpPr>
        <p:spPr>
          <a:xfrm>
            <a:off x="6039199" y="1171041"/>
            <a:ext cx="0" cy="1012962"/>
          </a:xfrm>
          <a:prstGeom prst="straightConnector1">
            <a:avLst/>
          </a:prstGeom>
          <a:noFill/>
          <a:ln w="25400" cap="flat" cmpd="sng" algn="ctr">
            <a:solidFill>
              <a:sysClr val="window" lastClr="FFFFFF"/>
            </a:solidFill>
            <a:prstDash val="solid"/>
            <a:tailEnd type="arrow"/>
          </a:ln>
          <a:effectLst/>
        </p:spPr>
      </p:cxnSp>
      <p:cxnSp>
        <p:nvCxnSpPr>
          <p:cNvPr id="988" name="Straight Arrow Connector 987"/>
          <p:cNvCxnSpPr/>
          <p:nvPr/>
        </p:nvCxnSpPr>
        <p:spPr>
          <a:xfrm>
            <a:off x="6076778" y="1008023"/>
            <a:ext cx="0" cy="1794362"/>
          </a:xfrm>
          <a:prstGeom prst="straightConnector1">
            <a:avLst/>
          </a:prstGeom>
          <a:noFill/>
          <a:ln w="25400" cap="flat" cmpd="sng" algn="ctr">
            <a:solidFill>
              <a:sysClr val="window" lastClr="FFFFFF"/>
            </a:solidFill>
            <a:prstDash val="solid"/>
            <a:tailEnd type="arrow"/>
          </a:ln>
          <a:effectLst/>
        </p:spPr>
      </p:cxnSp>
      <p:sp>
        <p:nvSpPr>
          <p:cNvPr id="993" name="TextBox 992"/>
          <p:cNvSpPr txBox="1"/>
          <p:nvPr/>
        </p:nvSpPr>
        <p:spPr>
          <a:xfrm>
            <a:off x="6647211" y="1819574"/>
            <a:ext cx="1011527"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rPr>
              <a:t>  </a:t>
            </a:r>
            <a:r>
              <a:rPr lang="en-US" sz="1000" dirty="0" err="1">
                <a:solidFill>
                  <a:prstClr val="black"/>
                </a:solidFill>
                <a:latin typeface="DejaVu Sans Mono" pitchFamily="49" charset="0"/>
                <a:ea typeface="DejaVu Sans Mono" pitchFamily="49" charset="0"/>
                <a:cs typeface="DejaVu Sans Mono" pitchFamily="49" charset="0"/>
              </a:rPr>
              <a:t>LD_Acq</a:t>
            </a:r>
            <a:r>
              <a:rPr lang="en-US" sz="1000" dirty="0">
                <a:solidFill>
                  <a:prstClr val="black"/>
                </a:solidFill>
                <a:latin typeface="DejaVu Sans Mono" pitchFamily="49" charset="0"/>
                <a:ea typeface="DejaVu Sans Mono" pitchFamily="49" charset="0"/>
                <a:cs typeface="DejaVu Sans Mono" pitchFamily="49" charset="0"/>
              </a:rPr>
              <a:t> A (2)</a:t>
            </a:r>
          </a:p>
        </p:txBody>
      </p:sp>
      <p:sp>
        <p:nvSpPr>
          <p:cNvPr id="994" name="TextBox 993"/>
          <p:cNvSpPr txBox="1"/>
          <p:nvPr/>
        </p:nvSpPr>
        <p:spPr>
          <a:xfrm>
            <a:off x="6647345" y="2035317"/>
            <a:ext cx="697752"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rPr>
              <a:t> LD X (1)</a:t>
            </a:r>
          </a:p>
        </p:txBody>
      </p:sp>
      <p:cxnSp>
        <p:nvCxnSpPr>
          <p:cNvPr id="995" name="Straight Arrow Connector 994"/>
          <p:cNvCxnSpPr/>
          <p:nvPr/>
        </p:nvCxnSpPr>
        <p:spPr>
          <a:xfrm>
            <a:off x="6582548" y="1837976"/>
            <a:ext cx="140503" cy="91181"/>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996" name="TextBox 995"/>
          <p:cNvSpPr txBox="1"/>
          <p:nvPr/>
        </p:nvSpPr>
        <p:spPr>
          <a:xfrm>
            <a:off x="5114055" y="1419888"/>
            <a:ext cx="766631"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sym typeface="Wingdings"/>
              </a:rPr>
              <a:t>   </a:t>
            </a:r>
            <a:r>
              <a:rPr lang="en-US" sz="1000" dirty="0">
                <a:solidFill>
                  <a:prstClr val="black"/>
                </a:solidFill>
                <a:latin typeface="DejaVu Sans Mono" pitchFamily="49" charset="0"/>
                <a:ea typeface="DejaVu Sans Mono" pitchFamily="49" charset="0"/>
                <a:cs typeface="DejaVu Sans Mono" pitchFamily="49" charset="0"/>
              </a:rPr>
              <a:t>ST X (1)</a:t>
            </a:r>
          </a:p>
        </p:txBody>
      </p:sp>
      <p:sp>
        <p:nvSpPr>
          <p:cNvPr id="997" name="TextBox 996"/>
          <p:cNvSpPr txBox="1"/>
          <p:nvPr/>
        </p:nvSpPr>
        <p:spPr>
          <a:xfrm>
            <a:off x="4986678" y="1613421"/>
            <a:ext cx="1137150" cy="276999"/>
          </a:xfrm>
          <a:prstGeom prst="rect">
            <a:avLst/>
          </a:prstGeom>
          <a:noFill/>
        </p:spPr>
        <p:txBody>
          <a:bodyPr wrap="none" rtlCol="0">
            <a:spAutoFit/>
          </a:bodyPr>
          <a:lstStyle/>
          <a:p>
            <a:pPr fontAlgn="base">
              <a:spcBef>
                <a:spcPct val="0"/>
              </a:spcBef>
              <a:spcAft>
                <a:spcPct val="0"/>
              </a:spcAft>
            </a:pPr>
            <a:r>
              <a:rPr lang="en-US" sz="1200" dirty="0">
                <a:solidFill>
                  <a:prstClr val="black"/>
                </a:solidFill>
                <a:latin typeface="DejaVu Sans Mono" pitchFamily="49" charset="0"/>
                <a:ea typeface="DejaVu Sans Mono" pitchFamily="49" charset="0"/>
                <a:cs typeface="DejaVu Sans Mono" pitchFamily="49" charset="0"/>
                <a:sym typeface="Wingdings"/>
              </a:rPr>
              <a:t>    </a:t>
            </a:r>
            <a:r>
              <a:rPr lang="en-US" sz="1000" dirty="0">
                <a:solidFill>
                  <a:prstClr val="black"/>
                </a:solidFill>
                <a:latin typeface="DejaVu Sans Mono" pitchFamily="49" charset="0"/>
                <a:ea typeface="DejaVu Sans Mono" pitchFamily="49" charset="0"/>
                <a:cs typeface="DejaVu Sans Mono" pitchFamily="49" charset="0"/>
                <a:sym typeface="Wingdings"/>
              </a:rPr>
              <a:t> </a:t>
            </a:r>
            <a:r>
              <a:rPr lang="en-US" sz="1000" b="1" dirty="0" err="1">
                <a:solidFill>
                  <a:srgbClr val="800000"/>
                </a:solidFill>
                <a:latin typeface="DejaVu Sans Mono" pitchFamily="49" charset="0"/>
                <a:ea typeface="DejaVu Sans Mono" pitchFamily="49" charset="0"/>
                <a:cs typeface="DejaVu Sans Mono" pitchFamily="49" charset="0"/>
              </a:rPr>
              <a:t>ST_Rel</a:t>
            </a:r>
            <a:r>
              <a:rPr lang="en-US" sz="1000" b="1" dirty="0">
                <a:solidFill>
                  <a:srgbClr val="800000"/>
                </a:solidFill>
                <a:latin typeface="DejaVu Sans Mono" pitchFamily="49" charset="0"/>
                <a:ea typeface="DejaVu Sans Mono" pitchFamily="49" charset="0"/>
                <a:cs typeface="DejaVu Sans Mono" pitchFamily="49" charset="0"/>
              </a:rPr>
              <a:t> A (2)</a:t>
            </a:r>
          </a:p>
        </p:txBody>
      </p:sp>
      <p:sp>
        <p:nvSpPr>
          <p:cNvPr id="998" name="TextBox 997"/>
          <p:cNvSpPr txBox="1"/>
          <p:nvPr/>
        </p:nvSpPr>
        <p:spPr>
          <a:xfrm>
            <a:off x="5633881" y="1085599"/>
            <a:ext cx="422919" cy="261610"/>
          </a:xfrm>
          <a:prstGeom prst="rect">
            <a:avLst/>
          </a:prstGeom>
          <a:noFill/>
        </p:spPr>
        <p:txBody>
          <a:bodyPr wrap="none" rtlCol="0">
            <a:spAutoFit/>
          </a:bodyPr>
          <a:lstStyle/>
          <a:p>
            <a:pPr>
              <a:defRPr/>
            </a:pPr>
            <a:r>
              <a:rPr lang="en-US" sz="1100" b="1" kern="0" dirty="0">
                <a:solidFill>
                  <a:sysClr val="windowText" lastClr="000000"/>
                </a:solidFill>
                <a:cs typeface="Arial" charset="0"/>
              </a:rPr>
              <a:t>CU0</a:t>
            </a:r>
          </a:p>
        </p:txBody>
      </p:sp>
      <p:sp>
        <p:nvSpPr>
          <p:cNvPr id="999" name="TextBox 998"/>
          <p:cNvSpPr txBox="1"/>
          <p:nvPr/>
        </p:nvSpPr>
        <p:spPr>
          <a:xfrm>
            <a:off x="7093464" y="1104649"/>
            <a:ext cx="422919" cy="261610"/>
          </a:xfrm>
          <a:prstGeom prst="rect">
            <a:avLst/>
          </a:prstGeom>
          <a:noFill/>
        </p:spPr>
        <p:txBody>
          <a:bodyPr wrap="none" rtlCol="0">
            <a:spAutoFit/>
          </a:bodyPr>
          <a:lstStyle/>
          <a:p>
            <a:pPr>
              <a:defRPr/>
            </a:pPr>
            <a:r>
              <a:rPr lang="en-US" sz="1100" b="1" kern="0" dirty="0">
                <a:solidFill>
                  <a:sysClr val="windowText" lastClr="000000"/>
                </a:solidFill>
                <a:cs typeface="Arial" charset="0"/>
              </a:rPr>
              <a:t>CU1</a:t>
            </a:r>
          </a:p>
        </p:txBody>
      </p:sp>
      <p:grpSp>
        <p:nvGrpSpPr>
          <p:cNvPr id="1111" name="Group 1110"/>
          <p:cNvGrpSpPr/>
          <p:nvPr/>
        </p:nvGrpSpPr>
        <p:grpSpPr>
          <a:xfrm>
            <a:off x="266768" y="1008023"/>
            <a:ext cx="5367113" cy="5392777"/>
            <a:chOff x="2329150" y="3095641"/>
            <a:chExt cx="1917071" cy="2443365"/>
          </a:xfrm>
        </p:grpSpPr>
        <p:sp>
          <p:nvSpPr>
            <p:cNvPr id="1014" name="Rectangle 1013"/>
            <p:cNvSpPr/>
            <p:nvPr/>
          </p:nvSpPr>
          <p:spPr>
            <a:xfrm>
              <a:off x="2338678" y="5220265"/>
              <a:ext cx="1016948"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 lastClr="FFFFFF">
                      <a:lumMod val="50000"/>
                    </a:sysClr>
                  </a:solidFill>
                  <a:cs typeface="Arial" charset="0"/>
                </a:rPr>
                <a:t>CU0</a:t>
              </a:r>
            </a:p>
          </p:txBody>
        </p:sp>
        <p:sp>
          <p:nvSpPr>
            <p:cNvPr id="1015" name="Rectangle 1014"/>
            <p:cNvSpPr/>
            <p:nvPr/>
          </p:nvSpPr>
          <p:spPr>
            <a:xfrm>
              <a:off x="2908195" y="4328626"/>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a:solidFill>
                    <a:sysClr val="window" lastClr="FFFFFF">
                      <a:lumMod val="50000"/>
                    </a:sysClr>
                  </a:solidFill>
                  <a:cs typeface="Arial" charset="0"/>
                </a:rPr>
                <a:t>L1</a:t>
              </a:r>
            </a:p>
            <a:p>
              <a:pPr algn="ctr">
                <a:defRPr/>
              </a:pPr>
              <a:r>
                <a:rPr lang="en-US" sz="1100" b="1" kern="0" dirty="0">
                  <a:solidFill>
                    <a:srgbClr val="800000"/>
                  </a:solidFill>
                  <a:cs typeface="Arial" charset="0"/>
                </a:rPr>
                <a:t>X: 1</a:t>
              </a:r>
            </a:p>
            <a:p>
              <a:pPr algn="ctr">
                <a:defRPr/>
              </a:pPr>
              <a:endParaRPr lang="en-US" sz="1100" kern="0" dirty="0">
                <a:solidFill>
                  <a:sysClr val="window" lastClr="FFFFFF">
                    <a:lumMod val="50000"/>
                  </a:sysClr>
                </a:solidFill>
                <a:cs typeface="Arial" charset="0"/>
              </a:endParaRPr>
            </a:p>
          </p:txBody>
        </p:sp>
        <p:sp>
          <p:nvSpPr>
            <p:cNvPr id="1016" name="Rectangle 1015"/>
            <p:cNvSpPr/>
            <p:nvPr/>
          </p:nvSpPr>
          <p:spPr>
            <a:xfrm>
              <a:off x="2329152" y="3987802"/>
              <a:ext cx="1917069" cy="114450"/>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sz="2800" kern="0">
                <a:solidFill>
                  <a:sysClr val="window" lastClr="FFFFFF">
                    <a:lumMod val="50000"/>
                  </a:sysClr>
                </a:solidFill>
                <a:cs typeface="Arial" charset="0"/>
              </a:endParaRPr>
            </a:p>
          </p:txBody>
        </p:sp>
        <p:sp>
          <p:nvSpPr>
            <p:cNvPr id="1017" name="Rectangle 1016"/>
            <p:cNvSpPr/>
            <p:nvPr/>
          </p:nvSpPr>
          <p:spPr>
            <a:xfrm>
              <a:off x="2329151" y="3095641"/>
              <a:ext cx="1610359" cy="678646"/>
            </a:xfrm>
            <a:prstGeom prst="rect">
              <a:avLst/>
            </a:prstGeom>
            <a:no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 lastClr="FFFFFF">
                      <a:lumMod val="50000"/>
                    </a:sysClr>
                  </a:solidFill>
                  <a:cs typeface="Arial" charset="0"/>
                </a:rPr>
                <a:t>MEM</a:t>
              </a:r>
            </a:p>
            <a:p>
              <a:pPr algn="ctr">
                <a:defRPr/>
              </a:pPr>
              <a:r>
                <a:rPr lang="en-US" sz="1100" b="1" kern="0" dirty="0">
                  <a:solidFill>
                    <a:srgbClr val="800000"/>
                  </a:solidFill>
                  <a:cs typeface="Arial" charset="0"/>
                </a:rPr>
                <a:t>X: 1</a:t>
              </a:r>
            </a:p>
            <a:p>
              <a:pPr algn="ctr">
                <a:defRPr/>
              </a:pPr>
              <a:r>
                <a:rPr lang="en-US" sz="1100" kern="0" dirty="0">
                  <a:solidFill>
                    <a:sysClr val="window" lastClr="FFFFFF">
                      <a:lumMod val="50000"/>
                    </a:sysClr>
                  </a:solidFill>
                  <a:cs typeface="Arial" charset="0"/>
                </a:rPr>
                <a:t>A: 0</a:t>
              </a:r>
            </a:p>
          </p:txBody>
        </p:sp>
        <p:cxnSp>
          <p:nvCxnSpPr>
            <p:cNvPr id="1018" name="Straight Arrow Connector 1017"/>
            <p:cNvCxnSpPr/>
            <p:nvPr/>
          </p:nvCxnSpPr>
          <p:spPr>
            <a:xfrm>
              <a:off x="3253852" y="4996360"/>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1019" name="Straight Arrow Connector 1018"/>
            <p:cNvCxnSpPr/>
            <p:nvPr/>
          </p:nvCxnSpPr>
          <p:spPr>
            <a:xfrm flipH="1" flipV="1">
              <a:off x="3048446" y="4102855"/>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20" name="Straight Arrow Connector 1019"/>
            <p:cNvCxnSpPr/>
            <p:nvPr/>
          </p:nvCxnSpPr>
          <p:spPr>
            <a:xfrm flipH="1" flipV="1">
              <a:off x="3186853" y="3781778"/>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021" name="Straight Arrow Connector 1020"/>
            <p:cNvCxnSpPr/>
            <p:nvPr/>
          </p:nvCxnSpPr>
          <p:spPr>
            <a:xfrm>
              <a:off x="3267856" y="4132248"/>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22" name="Straight Arrow Connector 1021"/>
            <p:cNvCxnSpPr/>
            <p:nvPr/>
          </p:nvCxnSpPr>
          <p:spPr>
            <a:xfrm>
              <a:off x="3435514" y="3793078"/>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23" name="Rectangle 1022"/>
            <p:cNvSpPr/>
            <p:nvPr/>
          </p:nvSpPr>
          <p:spPr>
            <a:xfrm>
              <a:off x="2329150" y="4328626"/>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algn="ctr">
                <a:defRPr/>
              </a:pPr>
              <a:r>
                <a:rPr lang="en-US" sz="1100" b="1" kern="0" dirty="0">
                  <a:solidFill>
                    <a:sysClr val="window" lastClr="FFFFFF">
                      <a:lumMod val="50000"/>
                    </a:sysClr>
                  </a:solidFill>
                  <a:cs typeface="Arial" charset="0"/>
                </a:rPr>
                <a:t>FIFO</a:t>
              </a:r>
            </a:p>
          </p:txBody>
        </p:sp>
        <p:sp>
          <p:nvSpPr>
            <p:cNvPr id="1024" name="Rectangle 1023"/>
            <p:cNvSpPr/>
            <p:nvPr/>
          </p:nvSpPr>
          <p:spPr>
            <a:xfrm>
              <a:off x="2329150" y="4564455"/>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a:solidFill>
                    <a:srgbClr val="800000"/>
                  </a:solidFill>
                  <a:cs typeface="Arial" charset="0"/>
                </a:rPr>
                <a:t>X</a:t>
              </a:r>
            </a:p>
          </p:txBody>
        </p:sp>
        <p:cxnSp>
          <p:nvCxnSpPr>
            <p:cNvPr id="1025" name="Straight Arrow Connector 1024"/>
            <p:cNvCxnSpPr/>
            <p:nvPr/>
          </p:nvCxnSpPr>
          <p:spPr>
            <a:xfrm flipV="1">
              <a:off x="2511116" y="497542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26" name="Rectangle 1025"/>
            <p:cNvSpPr/>
            <p:nvPr/>
          </p:nvSpPr>
          <p:spPr>
            <a:xfrm>
              <a:off x="2329151" y="4757570"/>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r>
                <a:rPr lang="en-US" sz="1100" kern="0" dirty="0" err="1">
                  <a:solidFill>
                    <a:sysClr val="window" lastClr="FFFFFF">
                      <a:lumMod val="50000"/>
                    </a:sysClr>
                  </a:solidFill>
                  <a:cs typeface="Arial" charset="0"/>
                </a:rPr>
                <a:t>Rel</a:t>
              </a:r>
              <a:endParaRPr lang="en-US" sz="1100" kern="0" dirty="0">
                <a:solidFill>
                  <a:sysClr val="window" lastClr="FFFFFF">
                    <a:lumMod val="50000"/>
                  </a:sysClr>
                </a:solidFill>
                <a:cs typeface="Arial" charset="0"/>
              </a:endParaRPr>
            </a:p>
          </p:txBody>
        </p:sp>
        <p:sp>
          <p:nvSpPr>
            <p:cNvPr id="1044" name="Freeform 1043"/>
            <p:cNvSpPr/>
            <p:nvPr/>
          </p:nvSpPr>
          <p:spPr>
            <a:xfrm>
              <a:off x="2624879" y="4632248"/>
              <a:ext cx="323850" cy="19205"/>
            </a:xfrm>
            <a:custGeom>
              <a:avLst/>
              <a:gdLst>
                <a:gd name="connsiteX0" fmla="*/ 0 w 323850"/>
                <a:gd name="connsiteY0" fmla="*/ 19205 h 19205"/>
                <a:gd name="connsiteX1" fmla="*/ 114300 w 323850"/>
                <a:gd name="connsiteY1" fmla="*/ 155 h 19205"/>
                <a:gd name="connsiteX2" fmla="*/ 228600 w 323850"/>
                <a:gd name="connsiteY2" fmla="*/ 9680 h 19205"/>
                <a:gd name="connsiteX3" fmla="*/ 323850 w 323850"/>
                <a:gd name="connsiteY3" fmla="*/ 19205 h 19205"/>
              </a:gdLst>
              <a:ahLst/>
              <a:cxnLst>
                <a:cxn ang="0">
                  <a:pos x="connsiteX0" y="connsiteY0"/>
                </a:cxn>
                <a:cxn ang="0">
                  <a:pos x="connsiteX1" y="connsiteY1"/>
                </a:cxn>
                <a:cxn ang="0">
                  <a:pos x="connsiteX2" y="connsiteY2"/>
                </a:cxn>
                <a:cxn ang="0">
                  <a:pos x="connsiteX3" y="connsiteY3"/>
                </a:cxn>
              </a:cxnLst>
              <a:rect l="l" t="t" r="r" b="b"/>
              <a:pathLst>
                <a:path w="323850" h="19205">
                  <a:moveTo>
                    <a:pt x="0" y="19205"/>
                  </a:moveTo>
                  <a:cubicBezTo>
                    <a:pt x="38100" y="10474"/>
                    <a:pt x="76200" y="1743"/>
                    <a:pt x="114300" y="155"/>
                  </a:cubicBezTo>
                  <a:cubicBezTo>
                    <a:pt x="152400" y="-1433"/>
                    <a:pt x="228600" y="9680"/>
                    <a:pt x="228600" y="9680"/>
                  </a:cubicBezTo>
                  <a:lnTo>
                    <a:pt x="323850" y="19205"/>
                  </a:ln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algn="ctr">
                <a:defRPr/>
              </a:pPr>
              <a:endParaRPr lang="en-US" kern="0">
                <a:solidFill>
                  <a:sysClr val="windowText" lastClr="000000"/>
                </a:solidFill>
                <a:cs typeface="Arial" charset="0"/>
              </a:endParaRPr>
            </a:p>
          </p:txBody>
        </p:sp>
        <p:sp>
          <p:nvSpPr>
            <p:cNvPr id="1045" name="Freeform 1044"/>
            <p:cNvSpPr/>
            <p:nvPr/>
          </p:nvSpPr>
          <p:spPr>
            <a:xfrm>
              <a:off x="2941654" y="3442455"/>
              <a:ext cx="95128" cy="1170899"/>
            </a:xfrm>
            <a:custGeom>
              <a:avLst/>
              <a:gdLst>
                <a:gd name="connsiteX0" fmla="*/ 0 w 228600"/>
                <a:gd name="connsiteY0" fmla="*/ 1133475 h 1133475"/>
                <a:gd name="connsiteX1" fmla="*/ 104775 w 228600"/>
                <a:gd name="connsiteY1" fmla="*/ 933450 h 1133475"/>
                <a:gd name="connsiteX2" fmla="*/ 180975 w 228600"/>
                <a:gd name="connsiteY2" fmla="*/ 571500 h 1133475"/>
                <a:gd name="connsiteX3" fmla="*/ 95250 w 228600"/>
                <a:gd name="connsiteY3" fmla="*/ 114300 h 1133475"/>
                <a:gd name="connsiteX4" fmla="*/ 228600 w 228600"/>
                <a:gd name="connsiteY4" fmla="*/ 0 h 113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133475">
                  <a:moveTo>
                    <a:pt x="0" y="1133475"/>
                  </a:moveTo>
                  <a:cubicBezTo>
                    <a:pt x="37306" y="1080293"/>
                    <a:pt x="74613" y="1027112"/>
                    <a:pt x="104775" y="933450"/>
                  </a:cubicBezTo>
                  <a:cubicBezTo>
                    <a:pt x="134937" y="839788"/>
                    <a:pt x="182562" y="708025"/>
                    <a:pt x="180975" y="571500"/>
                  </a:cubicBezTo>
                  <a:cubicBezTo>
                    <a:pt x="179388" y="434975"/>
                    <a:pt x="87313" y="209550"/>
                    <a:pt x="95250" y="114300"/>
                  </a:cubicBezTo>
                  <a:cubicBezTo>
                    <a:pt x="103187" y="19050"/>
                    <a:pt x="165893" y="9525"/>
                    <a:pt x="228600"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algn="ctr">
                <a:defRPr/>
              </a:pPr>
              <a:endParaRPr lang="en-US" kern="0">
                <a:solidFill>
                  <a:sysClr val="windowText" lastClr="000000"/>
                </a:solidFill>
                <a:cs typeface="Arial" charset="0"/>
              </a:endParaRPr>
            </a:p>
          </p:txBody>
        </p:sp>
        <p:cxnSp>
          <p:nvCxnSpPr>
            <p:cNvPr id="1061" name="Straight Arrow Connector 1060"/>
            <p:cNvCxnSpPr/>
            <p:nvPr/>
          </p:nvCxnSpPr>
          <p:spPr>
            <a:xfrm flipV="1">
              <a:off x="3049906" y="5005195"/>
              <a:ext cx="9" cy="192783"/>
            </a:xfrm>
            <a:prstGeom prst="straightConnector1">
              <a:avLst/>
            </a:prstGeom>
            <a:noFill/>
            <a:ln w="22225" cap="flat" cmpd="sng" algn="ctr">
              <a:solidFill>
                <a:sysClr val="window" lastClr="FFFFFF">
                  <a:lumMod val="50000"/>
                </a:sysClr>
              </a:solidFill>
              <a:prstDash val="solid"/>
              <a:tailEnd type="arrow"/>
            </a:ln>
            <a:effectLst/>
          </p:spPr>
        </p:cxnSp>
        <p:cxnSp>
          <p:nvCxnSpPr>
            <p:cNvPr id="1066" name="Straight Arrow Connector 1065"/>
            <p:cNvCxnSpPr/>
            <p:nvPr/>
          </p:nvCxnSpPr>
          <p:spPr>
            <a:xfrm flipH="1" flipV="1">
              <a:off x="3984176" y="4097430"/>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67" name="Straight Arrow Connector 1066"/>
            <p:cNvCxnSpPr/>
            <p:nvPr/>
          </p:nvCxnSpPr>
          <p:spPr>
            <a:xfrm flipH="1">
              <a:off x="4146203" y="4117644"/>
              <a:ext cx="2815" cy="216407"/>
            </a:xfrm>
            <a:prstGeom prst="straightConnector1">
              <a:avLst/>
            </a:prstGeom>
            <a:noFill/>
            <a:ln w="22225" cap="flat" cmpd="sng" algn="ctr">
              <a:solidFill>
                <a:sysClr val="window" lastClr="FFFFFF">
                  <a:lumMod val="50000"/>
                </a:sysClr>
              </a:solidFill>
              <a:prstDash val="solid"/>
              <a:tailEnd type="arrow"/>
            </a:ln>
            <a:effectLst/>
          </p:spPr>
        </p:cxnSp>
      </p:grpSp>
      <p:cxnSp>
        <p:nvCxnSpPr>
          <p:cNvPr id="40" name="Straight Arrow Connector 39"/>
          <p:cNvCxnSpPr/>
          <p:nvPr/>
        </p:nvCxnSpPr>
        <p:spPr>
          <a:xfrm>
            <a:off x="5361747" y="5267885"/>
            <a:ext cx="0" cy="455073"/>
          </a:xfrm>
          <a:prstGeom prst="straightConnector1">
            <a:avLst/>
          </a:prstGeom>
          <a:noFill/>
          <a:ln w="22225" cap="flat" cmpd="sng" algn="ctr">
            <a:solidFill>
              <a:sysClr val="window" lastClr="FFFFFF">
                <a:lumMod val="50000"/>
              </a:sysClr>
            </a:solidFill>
            <a:prstDash val="solid"/>
            <a:tailEnd type="arrow"/>
          </a:ln>
          <a:effectLst/>
        </p:spPr>
      </p:cxnSp>
      <p:cxnSp>
        <p:nvCxnSpPr>
          <p:cNvPr id="41" name="Straight Arrow Connector 40"/>
          <p:cNvCxnSpPr/>
          <p:nvPr/>
        </p:nvCxnSpPr>
        <p:spPr>
          <a:xfrm flipV="1">
            <a:off x="4900252" y="5286990"/>
            <a:ext cx="20" cy="416860"/>
          </a:xfrm>
          <a:prstGeom prst="straightConnector1">
            <a:avLst/>
          </a:prstGeom>
          <a:noFill/>
          <a:ln w="22225" cap="flat" cmpd="sng" algn="ctr">
            <a:solidFill>
              <a:sysClr val="window" lastClr="FFFFFF">
                <a:lumMod val="50000"/>
              </a:sysClr>
            </a:solidFill>
            <a:prstDash val="solid"/>
            <a:tailEnd type="arrow"/>
          </a:ln>
          <a:effectLst/>
        </p:spPr>
      </p:cxnSp>
      <p:sp>
        <p:nvSpPr>
          <p:cNvPr id="42" name="Rectangle 41"/>
          <p:cNvSpPr/>
          <p:nvPr/>
        </p:nvSpPr>
        <p:spPr>
          <a:xfrm>
            <a:off x="3445405" y="5702710"/>
            <a:ext cx="2158135" cy="689223"/>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 lastClr="FFFFFF">
                    <a:lumMod val="50000"/>
                  </a:sysClr>
                </a:solidFill>
                <a:cs typeface="Arial" charset="0"/>
              </a:rPr>
              <a:t>CU1</a:t>
            </a:r>
          </a:p>
        </p:txBody>
      </p:sp>
      <p:sp>
        <p:nvSpPr>
          <p:cNvPr id="43" name="Rectangle 42"/>
          <p:cNvSpPr/>
          <p:nvPr/>
        </p:nvSpPr>
        <p:spPr>
          <a:xfrm>
            <a:off x="4624570" y="3834014"/>
            <a:ext cx="978970" cy="1429817"/>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a:solidFill>
                  <a:sysClr val="window" lastClr="FFFFFF">
                    <a:lumMod val="50000"/>
                  </a:sysClr>
                </a:solidFill>
                <a:cs typeface="Arial" charset="0"/>
              </a:rPr>
              <a:t>L1</a:t>
            </a:r>
          </a:p>
          <a:p>
            <a:pPr algn="ctr">
              <a:defRPr/>
            </a:pPr>
            <a:r>
              <a:rPr lang="en-US" sz="1100" kern="0" dirty="0">
                <a:solidFill>
                  <a:sysClr val="window" lastClr="FFFFFF">
                    <a:lumMod val="50000"/>
                  </a:sysClr>
                </a:solidFill>
                <a:cs typeface="Arial" charset="0"/>
              </a:rPr>
              <a:t>A: 1</a:t>
            </a:r>
          </a:p>
          <a:p>
            <a:pPr algn="ctr">
              <a:defRPr/>
            </a:pPr>
            <a:r>
              <a:rPr lang="en-US" sz="1100" b="1" kern="0" dirty="0">
                <a:solidFill>
                  <a:srgbClr val="800000"/>
                </a:solidFill>
                <a:cs typeface="Arial" charset="0"/>
              </a:rPr>
              <a:t>X: #</a:t>
            </a:r>
          </a:p>
        </p:txBody>
      </p:sp>
      <p:sp>
        <p:nvSpPr>
          <p:cNvPr id="44" name="Rectangle 43"/>
          <p:cNvSpPr/>
          <p:nvPr/>
        </p:nvSpPr>
        <p:spPr>
          <a:xfrm>
            <a:off x="3445405" y="3834014"/>
            <a:ext cx="823512" cy="509940"/>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algn="ctr">
              <a:defRPr/>
            </a:pPr>
            <a:r>
              <a:rPr lang="en-US" sz="1100" b="1" kern="0" dirty="0">
                <a:solidFill>
                  <a:sysClr val="window" lastClr="FFFFFF">
                    <a:lumMod val="50000"/>
                  </a:sysClr>
                </a:solidFill>
                <a:cs typeface="Arial" charset="0"/>
              </a:rPr>
              <a:t>FIFO</a:t>
            </a:r>
          </a:p>
        </p:txBody>
      </p:sp>
      <p:sp>
        <p:nvSpPr>
          <p:cNvPr id="45" name="Rectangle 44"/>
          <p:cNvSpPr/>
          <p:nvPr/>
        </p:nvSpPr>
        <p:spPr>
          <a:xfrm>
            <a:off x="3445405" y="4343954"/>
            <a:ext cx="823512" cy="43466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endParaRPr lang="en-US" sz="1100" kern="0" dirty="0">
              <a:solidFill>
                <a:sysClr val="window" lastClr="FFFFFF">
                  <a:lumMod val="50000"/>
                </a:sysClr>
              </a:solidFill>
              <a:cs typeface="Arial" charset="0"/>
            </a:endParaRPr>
          </a:p>
        </p:txBody>
      </p:sp>
      <p:sp>
        <p:nvSpPr>
          <p:cNvPr id="46" name="Rectangle 45"/>
          <p:cNvSpPr/>
          <p:nvPr/>
        </p:nvSpPr>
        <p:spPr>
          <a:xfrm>
            <a:off x="3445405" y="4778623"/>
            <a:ext cx="823512" cy="43466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endParaRPr lang="en-US" sz="1100" kern="0" dirty="0">
              <a:solidFill>
                <a:sysClr val="window" lastClr="FFFFFF">
                  <a:lumMod val="50000"/>
                </a:sysClr>
              </a:solidFill>
              <a:cs typeface="Arial" charset="0"/>
            </a:endParaRPr>
          </a:p>
        </p:txBody>
      </p:sp>
      <p:cxnSp>
        <p:nvCxnSpPr>
          <p:cNvPr id="47" name="Straight Arrow Connector 46"/>
          <p:cNvCxnSpPr/>
          <p:nvPr/>
        </p:nvCxnSpPr>
        <p:spPr>
          <a:xfrm flipV="1">
            <a:off x="3887515" y="5213974"/>
            <a:ext cx="25" cy="425493"/>
          </a:xfrm>
          <a:prstGeom prst="straightConnector1">
            <a:avLst/>
          </a:prstGeom>
          <a:noFill/>
          <a:ln w="22225" cap="flat" cmpd="sng" algn="ctr">
            <a:solidFill>
              <a:sysClr val="window" lastClr="FFFFFF">
                <a:lumMod val="50000"/>
              </a:sysClr>
            </a:solidFill>
            <a:prstDash val="solid"/>
            <a:tailEnd type="arrow"/>
          </a:ln>
          <a:effectLst/>
        </p:spPr>
      </p:cxnSp>
      <p:sp>
        <p:nvSpPr>
          <p:cNvPr id="49" name="Freeform 48"/>
          <p:cNvSpPr/>
          <p:nvPr/>
        </p:nvSpPr>
        <p:spPr>
          <a:xfrm rot="3173068">
            <a:off x="2294212" y="2560626"/>
            <a:ext cx="3457587" cy="741253"/>
          </a:xfrm>
          <a:custGeom>
            <a:avLst/>
            <a:gdLst>
              <a:gd name="connsiteX0" fmla="*/ 0 w 323850"/>
              <a:gd name="connsiteY0" fmla="*/ 19205 h 19205"/>
              <a:gd name="connsiteX1" fmla="*/ 114300 w 323850"/>
              <a:gd name="connsiteY1" fmla="*/ 155 h 19205"/>
              <a:gd name="connsiteX2" fmla="*/ 228600 w 323850"/>
              <a:gd name="connsiteY2" fmla="*/ 9680 h 19205"/>
              <a:gd name="connsiteX3" fmla="*/ 323850 w 323850"/>
              <a:gd name="connsiteY3" fmla="*/ 19205 h 19205"/>
            </a:gdLst>
            <a:ahLst/>
            <a:cxnLst>
              <a:cxn ang="0">
                <a:pos x="connsiteX0" y="connsiteY0"/>
              </a:cxn>
              <a:cxn ang="0">
                <a:pos x="connsiteX1" y="connsiteY1"/>
              </a:cxn>
              <a:cxn ang="0">
                <a:pos x="connsiteX2" y="connsiteY2"/>
              </a:cxn>
              <a:cxn ang="0">
                <a:pos x="connsiteX3" y="connsiteY3"/>
              </a:cxn>
            </a:cxnLst>
            <a:rect l="l" t="t" r="r" b="b"/>
            <a:pathLst>
              <a:path w="323850" h="19205">
                <a:moveTo>
                  <a:pt x="0" y="19205"/>
                </a:moveTo>
                <a:cubicBezTo>
                  <a:pt x="38100" y="10474"/>
                  <a:pt x="76200" y="1743"/>
                  <a:pt x="114300" y="155"/>
                </a:cubicBezTo>
                <a:cubicBezTo>
                  <a:pt x="152400" y="-1433"/>
                  <a:pt x="228600" y="9680"/>
                  <a:pt x="228600" y="9680"/>
                </a:cubicBezTo>
                <a:lnTo>
                  <a:pt x="323850" y="19205"/>
                </a:ln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algn="ctr">
              <a:defRPr/>
            </a:pPr>
            <a:endParaRPr lang="en-US" kern="0">
              <a:solidFill>
                <a:sysClr val="windowText" lastClr="000000"/>
              </a:solidFill>
              <a:cs typeface="Arial" charset="0"/>
            </a:endParaRPr>
          </a:p>
        </p:txBody>
      </p:sp>
    </p:spTree>
    <p:extLst>
      <p:ext uri="{BB962C8B-B14F-4D97-AF65-F5344CB8AC3E}">
        <p14:creationId xmlns:p14="http://schemas.microsoft.com/office/powerpoint/2010/main" val="2355463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Example</a:t>
            </a:r>
            <a:endParaRPr lang="en-US" dirty="0"/>
          </a:p>
        </p:txBody>
      </p:sp>
      <p:cxnSp>
        <p:nvCxnSpPr>
          <p:cNvPr id="987" name="Straight Arrow Connector 986"/>
          <p:cNvCxnSpPr/>
          <p:nvPr/>
        </p:nvCxnSpPr>
        <p:spPr>
          <a:xfrm>
            <a:off x="6039199" y="1171041"/>
            <a:ext cx="0" cy="1012962"/>
          </a:xfrm>
          <a:prstGeom prst="straightConnector1">
            <a:avLst/>
          </a:prstGeom>
          <a:noFill/>
          <a:ln w="25400" cap="flat" cmpd="sng" algn="ctr">
            <a:solidFill>
              <a:sysClr val="window" lastClr="FFFFFF"/>
            </a:solidFill>
            <a:prstDash val="solid"/>
            <a:tailEnd type="arrow"/>
          </a:ln>
          <a:effectLst/>
        </p:spPr>
      </p:cxnSp>
      <p:cxnSp>
        <p:nvCxnSpPr>
          <p:cNvPr id="988" name="Straight Arrow Connector 987"/>
          <p:cNvCxnSpPr/>
          <p:nvPr/>
        </p:nvCxnSpPr>
        <p:spPr>
          <a:xfrm>
            <a:off x="6076778" y="1008023"/>
            <a:ext cx="0" cy="1794362"/>
          </a:xfrm>
          <a:prstGeom prst="straightConnector1">
            <a:avLst/>
          </a:prstGeom>
          <a:noFill/>
          <a:ln w="25400" cap="flat" cmpd="sng" algn="ctr">
            <a:solidFill>
              <a:sysClr val="window" lastClr="FFFFFF"/>
            </a:solidFill>
            <a:prstDash val="solid"/>
            <a:tailEnd type="arrow"/>
          </a:ln>
          <a:effectLst/>
        </p:spPr>
      </p:cxnSp>
      <p:sp>
        <p:nvSpPr>
          <p:cNvPr id="993" name="TextBox 992"/>
          <p:cNvSpPr txBox="1"/>
          <p:nvPr/>
        </p:nvSpPr>
        <p:spPr>
          <a:xfrm>
            <a:off x="6647211" y="1819574"/>
            <a:ext cx="1011527"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rPr>
              <a:t>  </a:t>
            </a:r>
            <a:r>
              <a:rPr lang="en-US" sz="1000" dirty="0" err="1">
                <a:solidFill>
                  <a:prstClr val="black"/>
                </a:solidFill>
                <a:latin typeface="DejaVu Sans Mono" pitchFamily="49" charset="0"/>
                <a:ea typeface="DejaVu Sans Mono" pitchFamily="49" charset="0"/>
                <a:cs typeface="DejaVu Sans Mono" pitchFamily="49" charset="0"/>
              </a:rPr>
              <a:t>LD_Acq</a:t>
            </a:r>
            <a:r>
              <a:rPr lang="en-US" sz="1000" dirty="0">
                <a:solidFill>
                  <a:prstClr val="black"/>
                </a:solidFill>
                <a:latin typeface="DejaVu Sans Mono" pitchFamily="49" charset="0"/>
                <a:ea typeface="DejaVu Sans Mono" pitchFamily="49" charset="0"/>
                <a:cs typeface="DejaVu Sans Mono" pitchFamily="49" charset="0"/>
              </a:rPr>
              <a:t> A (2)</a:t>
            </a:r>
          </a:p>
        </p:txBody>
      </p:sp>
      <p:sp>
        <p:nvSpPr>
          <p:cNvPr id="994" name="TextBox 993"/>
          <p:cNvSpPr txBox="1"/>
          <p:nvPr/>
        </p:nvSpPr>
        <p:spPr>
          <a:xfrm>
            <a:off x="6647345" y="2035317"/>
            <a:ext cx="697752"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rPr>
              <a:t> LD X (1)</a:t>
            </a:r>
          </a:p>
        </p:txBody>
      </p:sp>
      <p:cxnSp>
        <p:nvCxnSpPr>
          <p:cNvPr id="995" name="Straight Arrow Connector 994"/>
          <p:cNvCxnSpPr/>
          <p:nvPr/>
        </p:nvCxnSpPr>
        <p:spPr>
          <a:xfrm>
            <a:off x="6582548" y="1837976"/>
            <a:ext cx="140503" cy="91181"/>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996" name="TextBox 995"/>
          <p:cNvSpPr txBox="1"/>
          <p:nvPr/>
        </p:nvSpPr>
        <p:spPr>
          <a:xfrm>
            <a:off x="5114055" y="1419888"/>
            <a:ext cx="766631"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sym typeface="Wingdings"/>
              </a:rPr>
              <a:t>   </a:t>
            </a:r>
            <a:r>
              <a:rPr lang="en-US" sz="1000" dirty="0">
                <a:solidFill>
                  <a:prstClr val="black"/>
                </a:solidFill>
                <a:latin typeface="DejaVu Sans Mono" pitchFamily="49" charset="0"/>
                <a:ea typeface="DejaVu Sans Mono" pitchFamily="49" charset="0"/>
                <a:cs typeface="DejaVu Sans Mono" pitchFamily="49" charset="0"/>
              </a:rPr>
              <a:t>ST X (1)</a:t>
            </a:r>
          </a:p>
        </p:txBody>
      </p:sp>
      <p:sp>
        <p:nvSpPr>
          <p:cNvPr id="997" name="TextBox 996"/>
          <p:cNvSpPr txBox="1"/>
          <p:nvPr/>
        </p:nvSpPr>
        <p:spPr>
          <a:xfrm>
            <a:off x="4986678" y="1613421"/>
            <a:ext cx="947282"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sym typeface="Wingdings"/>
              </a:rPr>
              <a:t> </a:t>
            </a:r>
            <a:r>
              <a:rPr lang="en-US" sz="1000" dirty="0" err="1">
                <a:solidFill>
                  <a:srgbClr val="800000"/>
                </a:solidFill>
                <a:latin typeface="DejaVu Sans Mono" pitchFamily="49" charset="0"/>
                <a:ea typeface="DejaVu Sans Mono" pitchFamily="49" charset="0"/>
                <a:cs typeface="DejaVu Sans Mono" pitchFamily="49" charset="0"/>
              </a:rPr>
              <a:t>ST_Rel</a:t>
            </a:r>
            <a:r>
              <a:rPr lang="en-US" sz="1000" dirty="0">
                <a:solidFill>
                  <a:srgbClr val="800000"/>
                </a:solidFill>
                <a:latin typeface="DejaVu Sans Mono" pitchFamily="49" charset="0"/>
                <a:ea typeface="DejaVu Sans Mono" pitchFamily="49" charset="0"/>
                <a:cs typeface="DejaVu Sans Mono" pitchFamily="49" charset="0"/>
              </a:rPr>
              <a:t> A (2)</a:t>
            </a:r>
          </a:p>
        </p:txBody>
      </p:sp>
      <p:sp>
        <p:nvSpPr>
          <p:cNvPr id="998" name="TextBox 997"/>
          <p:cNvSpPr txBox="1"/>
          <p:nvPr/>
        </p:nvSpPr>
        <p:spPr>
          <a:xfrm>
            <a:off x="5633881" y="1085599"/>
            <a:ext cx="422919" cy="261610"/>
          </a:xfrm>
          <a:prstGeom prst="rect">
            <a:avLst/>
          </a:prstGeom>
          <a:noFill/>
        </p:spPr>
        <p:txBody>
          <a:bodyPr wrap="none" rtlCol="0">
            <a:spAutoFit/>
          </a:bodyPr>
          <a:lstStyle/>
          <a:p>
            <a:pPr>
              <a:defRPr/>
            </a:pPr>
            <a:r>
              <a:rPr lang="en-US" sz="1100" b="1" kern="0" dirty="0">
                <a:solidFill>
                  <a:sysClr val="windowText" lastClr="000000"/>
                </a:solidFill>
                <a:cs typeface="Arial" charset="0"/>
              </a:rPr>
              <a:t>CU0</a:t>
            </a:r>
          </a:p>
        </p:txBody>
      </p:sp>
      <p:sp>
        <p:nvSpPr>
          <p:cNvPr id="999" name="TextBox 998"/>
          <p:cNvSpPr txBox="1"/>
          <p:nvPr/>
        </p:nvSpPr>
        <p:spPr>
          <a:xfrm>
            <a:off x="7093464" y="1104649"/>
            <a:ext cx="422919" cy="261610"/>
          </a:xfrm>
          <a:prstGeom prst="rect">
            <a:avLst/>
          </a:prstGeom>
          <a:noFill/>
        </p:spPr>
        <p:txBody>
          <a:bodyPr wrap="none" rtlCol="0">
            <a:spAutoFit/>
          </a:bodyPr>
          <a:lstStyle/>
          <a:p>
            <a:pPr>
              <a:defRPr/>
            </a:pPr>
            <a:r>
              <a:rPr lang="en-US" sz="1100" b="1" kern="0" dirty="0">
                <a:solidFill>
                  <a:sysClr val="windowText" lastClr="000000"/>
                </a:solidFill>
                <a:cs typeface="Arial" charset="0"/>
              </a:rPr>
              <a:t>CU1</a:t>
            </a:r>
          </a:p>
        </p:txBody>
      </p:sp>
      <p:grpSp>
        <p:nvGrpSpPr>
          <p:cNvPr id="1111" name="Group 1110"/>
          <p:cNvGrpSpPr/>
          <p:nvPr/>
        </p:nvGrpSpPr>
        <p:grpSpPr>
          <a:xfrm>
            <a:off x="266768" y="1008023"/>
            <a:ext cx="4508432" cy="5392777"/>
            <a:chOff x="2329150" y="3095641"/>
            <a:chExt cx="1610360" cy="2443365"/>
          </a:xfrm>
        </p:grpSpPr>
        <p:sp>
          <p:nvSpPr>
            <p:cNvPr id="1014" name="Rectangle 1013"/>
            <p:cNvSpPr/>
            <p:nvPr/>
          </p:nvSpPr>
          <p:spPr>
            <a:xfrm>
              <a:off x="2338678" y="5220265"/>
              <a:ext cx="1016948"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 lastClr="FFFFFF">
                      <a:lumMod val="50000"/>
                    </a:sysClr>
                  </a:solidFill>
                  <a:cs typeface="Arial" charset="0"/>
                </a:rPr>
                <a:t>CU0</a:t>
              </a:r>
            </a:p>
          </p:txBody>
        </p:sp>
        <p:sp>
          <p:nvSpPr>
            <p:cNvPr id="1015" name="Rectangle 1014"/>
            <p:cNvSpPr/>
            <p:nvPr/>
          </p:nvSpPr>
          <p:spPr>
            <a:xfrm>
              <a:off x="2908195" y="4328626"/>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a:solidFill>
                    <a:sysClr val="window" lastClr="FFFFFF">
                      <a:lumMod val="50000"/>
                    </a:sysClr>
                  </a:solidFill>
                  <a:cs typeface="Arial" charset="0"/>
                </a:rPr>
                <a:t>L1</a:t>
              </a:r>
            </a:p>
            <a:p>
              <a:pPr algn="ctr">
                <a:defRPr/>
              </a:pPr>
              <a:r>
                <a:rPr lang="en-US" sz="1100" kern="0" dirty="0">
                  <a:solidFill>
                    <a:sysClr val="window" lastClr="FFFFFF">
                      <a:lumMod val="50000"/>
                    </a:sysClr>
                  </a:solidFill>
                  <a:cs typeface="Arial" charset="0"/>
                </a:rPr>
                <a:t>X: 1</a:t>
              </a:r>
            </a:p>
            <a:p>
              <a:pPr algn="ctr">
                <a:defRPr/>
              </a:pPr>
              <a:endParaRPr lang="en-US" sz="1100" kern="0" dirty="0">
                <a:solidFill>
                  <a:sysClr val="window" lastClr="FFFFFF">
                    <a:lumMod val="50000"/>
                  </a:sysClr>
                </a:solidFill>
                <a:cs typeface="Arial" charset="0"/>
              </a:endParaRPr>
            </a:p>
          </p:txBody>
        </p:sp>
        <p:sp>
          <p:nvSpPr>
            <p:cNvPr id="1016" name="Rectangle 1015"/>
            <p:cNvSpPr/>
            <p:nvPr/>
          </p:nvSpPr>
          <p:spPr>
            <a:xfrm>
              <a:off x="2329152" y="3987802"/>
              <a:ext cx="1610357" cy="141228"/>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sz="2800" kern="0">
                <a:solidFill>
                  <a:sysClr val="window" lastClr="FFFFFF">
                    <a:lumMod val="50000"/>
                  </a:sysClr>
                </a:solidFill>
                <a:cs typeface="Arial" charset="0"/>
              </a:endParaRPr>
            </a:p>
          </p:txBody>
        </p:sp>
        <p:sp>
          <p:nvSpPr>
            <p:cNvPr id="1017" name="Rectangle 1016"/>
            <p:cNvSpPr/>
            <p:nvPr/>
          </p:nvSpPr>
          <p:spPr>
            <a:xfrm>
              <a:off x="2329151" y="3095641"/>
              <a:ext cx="1610359" cy="678646"/>
            </a:xfrm>
            <a:prstGeom prst="rect">
              <a:avLst/>
            </a:prstGeom>
            <a:no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 lastClr="FFFFFF">
                      <a:lumMod val="50000"/>
                    </a:sysClr>
                  </a:solidFill>
                  <a:cs typeface="Arial" charset="0"/>
                </a:rPr>
                <a:t>MEM</a:t>
              </a:r>
            </a:p>
            <a:p>
              <a:pPr algn="ctr">
                <a:defRPr/>
              </a:pPr>
              <a:r>
                <a:rPr lang="en-US" sz="1100" kern="0" dirty="0">
                  <a:solidFill>
                    <a:sysClr val="window" lastClr="FFFFFF">
                      <a:lumMod val="50000"/>
                    </a:sysClr>
                  </a:solidFill>
                  <a:cs typeface="Arial" charset="0"/>
                </a:rPr>
                <a:t>X: 1</a:t>
              </a:r>
            </a:p>
            <a:p>
              <a:pPr algn="ctr">
                <a:defRPr/>
              </a:pPr>
              <a:r>
                <a:rPr lang="en-US" sz="1100" kern="0" dirty="0">
                  <a:solidFill>
                    <a:sysClr val="window" lastClr="FFFFFF">
                      <a:lumMod val="50000"/>
                    </a:sysClr>
                  </a:solidFill>
                  <a:cs typeface="Arial" charset="0"/>
                </a:rPr>
                <a:t>A: 0</a:t>
              </a:r>
            </a:p>
          </p:txBody>
        </p:sp>
        <p:cxnSp>
          <p:nvCxnSpPr>
            <p:cNvPr id="1018" name="Straight Arrow Connector 1017"/>
            <p:cNvCxnSpPr/>
            <p:nvPr/>
          </p:nvCxnSpPr>
          <p:spPr>
            <a:xfrm>
              <a:off x="3253852" y="4996360"/>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1019" name="Straight Arrow Connector 1018"/>
            <p:cNvCxnSpPr/>
            <p:nvPr/>
          </p:nvCxnSpPr>
          <p:spPr>
            <a:xfrm flipH="1" flipV="1">
              <a:off x="3048446" y="4102855"/>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20" name="Straight Arrow Connector 1019"/>
            <p:cNvCxnSpPr/>
            <p:nvPr/>
          </p:nvCxnSpPr>
          <p:spPr>
            <a:xfrm flipH="1" flipV="1">
              <a:off x="3186853" y="3781778"/>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021" name="Straight Arrow Connector 1020"/>
            <p:cNvCxnSpPr/>
            <p:nvPr/>
          </p:nvCxnSpPr>
          <p:spPr>
            <a:xfrm>
              <a:off x="3267856" y="4132248"/>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22" name="Straight Arrow Connector 1021"/>
            <p:cNvCxnSpPr/>
            <p:nvPr/>
          </p:nvCxnSpPr>
          <p:spPr>
            <a:xfrm>
              <a:off x="3435514" y="3793078"/>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23" name="Rectangle 1022"/>
            <p:cNvSpPr/>
            <p:nvPr/>
          </p:nvSpPr>
          <p:spPr>
            <a:xfrm>
              <a:off x="2329150" y="4328626"/>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algn="ctr">
                <a:defRPr/>
              </a:pPr>
              <a:r>
                <a:rPr lang="en-US" sz="1100" b="1" kern="0" dirty="0">
                  <a:solidFill>
                    <a:sysClr val="window" lastClr="FFFFFF">
                      <a:lumMod val="50000"/>
                    </a:sysClr>
                  </a:solidFill>
                  <a:cs typeface="Arial" charset="0"/>
                </a:rPr>
                <a:t>FIFO</a:t>
              </a:r>
            </a:p>
          </p:txBody>
        </p:sp>
        <p:sp>
          <p:nvSpPr>
            <p:cNvPr id="1024" name="Rectangle 1023"/>
            <p:cNvSpPr/>
            <p:nvPr/>
          </p:nvSpPr>
          <p:spPr>
            <a:xfrm>
              <a:off x="2329150" y="4564455"/>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err="1">
                  <a:solidFill>
                    <a:srgbClr val="800000"/>
                  </a:solidFill>
                  <a:cs typeface="Arial" charset="0"/>
                </a:rPr>
                <a:t>Rel</a:t>
              </a:r>
              <a:endParaRPr lang="en-US" sz="1100" b="1" kern="0" dirty="0">
                <a:solidFill>
                  <a:srgbClr val="800000"/>
                </a:solidFill>
                <a:cs typeface="Arial" charset="0"/>
              </a:endParaRPr>
            </a:p>
          </p:txBody>
        </p:sp>
        <p:cxnSp>
          <p:nvCxnSpPr>
            <p:cNvPr id="1025" name="Straight Arrow Connector 1024"/>
            <p:cNvCxnSpPr/>
            <p:nvPr/>
          </p:nvCxnSpPr>
          <p:spPr>
            <a:xfrm flipV="1">
              <a:off x="2511116" y="497542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26" name="Rectangle 1025"/>
            <p:cNvSpPr/>
            <p:nvPr/>
          </p:nvSpPr>
          <p:spPr>
            <a:xfrm>
              <a:off x="2329151" y="4757570"/>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endParaRPr lang="en-US" sz="1100" kern="0" dirty="0">
                <a:solidFill>
                  <a:sysClr val="window" lastClr="FFFFFF">
                    <a:lumMod val="50000"/>
                  </a:sysClr>
                </a:solidFill>
                <a:cs typeface="Arial" charset="0"/>
              </a:endParaRPr>
            </a:p>
          </p:txBody>
        </p:sp>
        <p:cxnSp>
          <p:nvCxnSpPr>
            <p:cNvPr id="1046" name="Straight Arrow Connector 1045"/>
            <p:cNvCxnSpPr/>
            <p:nvPr/>
          </p:nvCxnSpPr>
          <p:spPr>
            <a:xfrm>
              <a:off x="2556444" y="4710411"/>
              <a:ext cx="192260" cy="509854"/>
            </a:xfrm>
            <a:prstGeom prst="straightConnector1">
              <a:avLst/>
            </a:prstGeom>
            <a:noFill/>
            <a:ln w="19050" cap="flat" cmpd="sng" algn="ctr">
              <a:solidFill>
                <a:sysClr val="windowText" lastClr="000000">
                  <a:shade val="95000"/>
                  <a:satMod val="105000"/>
                </a:sysClr>
              </a:solidFill>
              <a:prstDash val="solid"/>
              <a:headEnd type="none" w="med" len="med"/>
              <a:tailEnd type="triangle" w="med" len="med"/>
            </a:ln>
            <a:effectLst/>
          </p:spPr>
        </p:cxnSp>
        <p:cxnSp>
          <p:nvCxnSpPr>
            <p:cNvPr id="1061" name="Straight Arrow Connector 1060"/>
            <p:cNvCxnSpPr/>
            <p:nvPr/>
          </p:nvCxnSpPr>
          <p:spPr>
            <a:xfrm flipV="1">
              <a:off x="3049906" y="500519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64" name="Rectangle 1063"/>
            <p:cNvSpPr/>
            <p:nvPr/>
          </p:nvSpPr>
          <p:spPr>
            <a:xfrm>
              <a:off x="3477598" y="5220263"/>
              <a:ext cx="461912" cy="318743"/>
            </a:xfrm>
            <a:prstGeom prst="rect">
              <a:avLst/>
            </a:prstGeom>
            <a:solidFill>
              <a:sysClr val="window" lastClr="FFFFFF"/>
            </a:solidFill>
            <a:ln w="25400" cap="flat" cmpd="sng" algn="ctr">
              <a:solidFill>
                <a:sysClr val="window" lastClr="FFFFFF">
                  <a:lumMod val="50000"/>
                </a:sysClr>
              </a:solidFill>
              <a:prstDash val="solid"/>
            </a:ln>
            <a:effectLst/>
          </p:spPr>
          <p:txBody>
            <a:bodyPr lIns="0" tIns="0" rIns="0" bIns="0" rtlCol="0" anchor="ctr"/>
            <a:lstStyle/>
            <a:p>
              <a:pPr algn="ctr">
                <a:defRPr/>
              </a:pPr>
              <a:r>
                <a:rPr lang="en-US" sz="1400" b="1" kern="0" dirty="0">
                  <a:solidFill>
                    <a:sysClr val="window" lastClr="FFFFFF">
                      <a:lumMod val="50000"/>
                    </a:sysClr>
                  </a:solidFill>
                  <a:cs typeface="Arial" charset="0"/>
                </a:rPr>
                <a:t>CU1</a:t>
              </a:r>
            </a:p>
          </p:txBody>
        </p:sp>
        <p:cxnSp>
          <p:nvCxnSpPr>
            <p:cNvPr id="1065" name="Straight Arrow Connector 1064"/>
            <p:cNvCxnSpPr/>
            <p:nvPr/>
          </p:nvCxnSpPr>
          <p:spPr>
            <a:xfrm>
              <a:off x="3822394" y="5028153"/>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066" name="Straight Arrow Connector 1065"/>
            <p:cNvCxnSpPr/>
            <p:nvPr/>
          </p:nvCxnSpPr>
          <p:spPr>
            <a:xfrm flipH="1" flipV="1">
              <a:off x="3599197" y="410225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67" name="Straight Arrow Connector 1066"/>
            <p:cNvCxnSpPr/>
            <p:nvPr/>
          </p:nvCxnSpPr>
          <p:spPr>
            <a:xfrm flipH="1">
              <a:off x="3819579" y="4132511"/>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68" name="Straight Arrow Connector 1067"/>
            <p:cNvCxnSpPr/>
            <p:nvPr/>
          </p:nvCxnSpPr>
          <p:spPr>
            <a:xfrm flipV="1">
              <a:off x="3651582" y="5005726"/>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69" name="Cloud 1068"/>
            <p:cNvSpPr/>
            <p:nvPr/>
          </p:nvSpPr>
          <p:spPr>
            <a:xfrm>
              <a:off x="3460633" y="4320364"/>
              <a:ext cx="478876" cy="704756"/>
            </a:xfrm>
            <a:prstGeom prst="cloud">
              <a:avLst/>
            </a:prstGeom>
            <a:noFill/>
            <a:ln w="19050" cap="flat" cmpd="sng" algn="ctr">
              <a:solidFill>
                <a:sysClr val="window" lastClr="FFFFFF">
                  <a:lumMod val="50000"/>
                </a:sysClr>
              </a:solidFill>
              <a:prstDash val="solid"/>
            </a:ln>
            <a:effectLst/>
          </p:spPr>
          <p:txBody>
            <a:bodyPr rtlCol="0" anchor="ctr"/>
            <a:lstStyle/>
            <a:p>
              <a:pPr algn="ctr">
                <a:defRPr/>
              </a:pPr>
              <a:r>
                <a:rPr lang="en-US" kern="0" dirty="0">
                  <a:solidFill>
                    <a:sysClr val="window" lastClr="FFFFFF">
                      <a:lumMod val="50000"/>
                    </a:sysClr>
                  </a:solidFill>
                  <a:cs typeface="Arial" charset="0"/>
                </a:rPr>
                <a:t>…</a:t>
              </a:r>
            </a:p>
          </p:txBody>
        </p:sp>
      </p:grpSp>
    </p:spTree>
    <p:extLst>
      <p:ext uri="{BB962C8B-B14F-4D97-AF65-F5344CB8AC3E}">
        <p14:creationId xmlns:p14="http://schemas.microsoft.com/office/powerpoint/2010/main" val="1171967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Example</a:t>
            </a:r>
            <a:endParaRPr lang="en-US" dirty="0"/>
          </a:p>
        </p:txBody>
      </p:sp>
      <p:cxnSp>
        <p:nvCxnSpPr>
          <p:cNvPr id="987" name="Straight Arrow Connector 986"/>
          <p:cNvCxnSpPr/>
          <p:nvPr/>
        </p:nvCxnSpPr>
        <p:spPr>
          <a:xfrm>
            <a:off x="6611675" y="1228367"/>
            <a:ext cx="0" cy="281620"/>
          </a:xfrm>
          <a:prstGeom prst="straightConnector1">
            <a:avLst/>
          </a:prstGeom>
          <a:noFill/>
          <a:ln w="25400" cap="flat" cmpd="sng" algn="ctr">
            <a:solidFill>
              <a:sysClr val="window" lastClr="FFFFFF"/>
            </a:solidFill>
            <a:prstDash val="solid"/>
            <a:tailEnd type="arrow"/>
          </a:ln>
          <a:effectLst/>
        </p:spPr>
      </p:cxnSp>
      <p:cxnSp>
        <p:nvCxnSpPr>
          <p:cNvPr id="988" name="Straight Arrow Connector 987"/>
          <p:cNvCxnSpPr/>
          <p:nvPr/>
        </p:nvCxnSpPr>
        <p:spPr>
          <a:xfrm>
            <a:off x="6649254" y="1629507"/>
            <a:ext cx="0" cy="498862"/>
          </a:xfrm>
          <a:prstGeom prst="straightConnector1">
            <a:avLst/>
          </a:prstGeom>
          <a:noFill/>
          <a:ln w="25400" cap="flat" cmpd="sng" algn="ctr">
            <a:solidFill>
              <a:sysClr val="window" lastClr="FFFFFF"/>
            </a:solidFill>
            <a:prstDash val="solid"/>
            <a:tailEnd type="arrow"/>
          </a:ln>
          <a:effectLst/>
        </p:spPr>
      </p:cxnSp>
      <p:sp>
        <p:nvSpPr>
          <p:cNvPr id="993" name="TextBox 992"/>
          <p:cNvSpPr txBox="1"/>
          <p:nvPr/>
        </p:nvSpPr>
        <p:spPr>
          <a:xfrm>
            <a:off x="7219687" y="1831537"/>
            <a:ext cx="1011527"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rPr>
              <a:t>  </a:t>
            </a:r>
            <a:r>
              <a:rPr lang="en-US" sz="1000" dirty="0" err="1">
                <a:solidFill>
                  <a:prstClr val="black"/>
                </a:solidFill>
                <a:latin typeface="DejaVu Sans Mono" pitchFamily="49" charset="0"/>
                <a:ea typeface="DejaVu Sans Mono" pitchFamily="49" charset="0"/>
                <a:cs typeface="DejaVu Sans Mono" pitchFamily="49" charset="0"/>
              </a:rPr>
              <a:t>LD_Acq</a:t>
            </a:r>
            <a:r>
              <a:rPr lang="en-US" sz="1000" dirty="0">
                <a:solidFill>
                  <a:prstClr val="black"/>
                </a:solidFill>
                <a:latin typeface="DejaVu Sans Mono" pitchFamily="49" charset="0"/>
                <a:ea typeface="DejaVu Sans Mono" pitchFamily="49" charset="0"/>
                <a:cs typeface="DejaVu Sans Mono" pitchFamily="49" charset="0"/>
              </a:rPr>
              <a:t> A (2)</a:t>
            </a:r>
          </a:p>
        </p:txBody>
      </p:sp>
      <p:sp>
        <p:nvSpPr>
          <p:cNvPr id="994" name="TextBox 993"/>
          <p:cNvSpPr txBox="1"/>
          <p:nvPr/>
        </p:nvSpPr>
        <p:spPr>
          <a:xfrm>
            <a:off x="7219821" y="2047280"/>
            <a:ext cx="733381"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rPr>
              <a:t>  LD X (1)</a:t>
            </a:r>
          </a:p>
        </p:txBody>
      </p:sp>
      <p:cxnSp>
        <p:nvCxnSpPr>
          <p:cNvPr id="995" name="Straight Arrow Connector 994"/>
          <p:cNvCxnSpPr/>
          <p:nvPr/>
        </p:nvCxnSpPr>
        <p:spPr>
          <a:xfrm>
            <a:off x="7155024" y="1849939"/>
            <a:ext cx="140503" cy="91181"/>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996" name="TextBox 995"/>
          <p:cNvSpPr txBox="1"/>
          <p:nvPr/>
        </p:nvSpPr>
        <p:spPr>
          <a:xfrm>
            <a:off x="5686531" y="1431851"/>
            <a:ext cx="766631"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sym typeface="Wingdings"/>
              </a:rPr>
              <a:t>   </a:t>
            </a:r>
            <a:r>
              <a:rPr lang="en-US" sz="1000" dirty="0">
                <a:solidFill>
                  <a:prstClr val="black"/>
                </a:solidFill>
                <a:latin typeface="DejaVu Sans Mono" pitchFamily="49" charset="0"/>
                <a:ea typeface="DejaVu Sans Mono" pitchFamily="49" charset="0"/>
                <a:cs typeface="DejaVu Sans Mono" pitchFamily="49" charset="0"/>
              </a:rPr>
              <a:t>ST X (1)</a:t>
            </a:r>
          </a:p>
        </p:txBody>
      </p:sp>
      <p:sp>
        <p:nvSpPr>
          <p:cNvPr id="997" name="TextBox 996"/>
          <p:cNvSpPr txBox="1"/>
          <p:nvPr/>
        </p:nvSpPr>
        <p:spPr>
          <a:xfrm>
            <a:off x="5559154" y="1625384"/>
            <a:ext cx="966931" cy="246221"/>
          </a:xfrm>
          <a:prstGeom prst="rect">
            <a:avLst/>
          </a:prstGeom>
          <a:noFill/>
        </p:spPr>
        <p:txBody>
          <a:bodyPr wrap="none" rtlCol="0">
            <a:spAutoFit/>
          </a:bodyPr>
          <a:lstStyle/>
          <a:p>
            <a:pPr fontAlgn="base">
              <a:spcBef>
                <a:spcPct val="0"/>
              </a:spcBef>
              <a:spcAft>
                <a:spcPct val="0"/>
              </a:spcAft>
            </a:pPr>
            <a:r>
              <a:rPr lang="en-US" sz="1000" b="1" dirty="0">
                <a:solidFill>
                  <a:prstClr val="black"/>
                </a:solidFill>
                <a:latin typeface="DejaVu Sans Mono" pitchFamily="49" charset="0"/>
                <a:ea typeface="DejaVu Sans Mono" pitchFamily="49" charset="0"/>
                <a:cs typeface="DejaVu Sans Mono" pitchFamily="49" charset="0"/>
                <a:sym typeface="Wingdings"/>
              </a:rPr>
              <a:t> </a:t>
            </a:r>
            <a:r>
              <a:rPr lang="en-US" sz="1000" b="1" dirty="0" err="1">
                <a:solidFill>
                  <a:srgbClr val="800000"/>
                </a:solidFill>
                <a:latin typeface="DejaVu Sans Mono" pitchFamily="49" charset="0"/>
                <a:ea typeface="DejaVu Sans Mono" pitchFamily="49" charset="0"/>
                <a:cs typeface="DejaVu Sans Mono" pitchFamily="49" charset="0"/>
              </a:rPr>
              <a:t>ST_Rel</a:t>
            </a:r>
            <a:r>
              <a:rPr lang="en-US" sz="1000" b="1" dirty="0">
                <a:solidFill>
                  <a:srgbClr val="800000"/>
                </a:solidFill>
                <a:latin typeface="DejaVu Sans Mono" pitchFamily="49" charset="0"/>
                <a:ea typeface="DejaVu Sans Mono" pitchFamily="49" charset="0"/>
                <a:cs typeface="DejaVu Sans Mono" pitchFamily="49" charset="0"/>
              </a:rPr>
              <a:t> A (2)</a:t>
            </a:r>
          </a:p>
        </p:txBody>
      </p:sp>
      <p:sp>
        <p:nvSpPr>
          <p:cNvPr id="998" name="TextBox 997"/>
          <p:cNvSpPr txBox="1"/>
          <p:nvPr/>
        </p:nvSpPr>
        <p:spPr>
          <a:xfrm>
            <a:off x="6206357" y="1097562"/>
            <a:ext cx="422919" cy="261610"/>
          </a:xfrm>
          <a:prstGeom prst="rect">
            <a:avLst/>
          </a:prstGeom>
          <a:noFill/>
        </p:spPr>
        <p:txBody>
          <a:bodyPr wrap="none" rtlCol="0">
            <a:spAutoFit/>
          </a:bodyPr>
          <a:lstStyle/>
          <a:p>
            <a:pPr>
              <a:defRPr/>
            </a:pPr>
            <a:r>
              <a:rPr lang="en-US" sz="1100" b="1" kern="0" dirty="0">
                <a:solidFill>
                  <a:sysClr val="windowText" lastClr="000000"/>
                </a:solidFill>
                <a:cs typeface="Arial" charset="0"/>
              </a:rPr>
              <a:t>CU0</a:t>
            </a:r>
          </a:p>
        </p:txBody>
      </p:sp>
      <p:sp>
        <p:nvSpPr>
          <p:cNvPr id="999" name="TextBox 998"/>
          <p:cNvSpPr txBox="1"/>
          <p:nvPr/>
        </p:nvSpPr>
        <p:spPr>
          <a:xfrm>
            <a:off x="7665940" y="1116612"/>
            <a:ext cx="422919" cy="261610"/>
          </a:xfrm>
          <a:prstGeom prst="rect">
            <a:avLst/>
          </a:prstGeom>
          <a:noFill/>
        </p:spPr>
        <p:txBody>
          <a:bodyPr wrap="none" rtlCol="0">
            <a:spAutoFit/>
          </a:bodyPr>
          <a:lstStyle/>
          <a:p>
            <a:pPr>
              <a:defRPr/>
            </a:pPr>
            <a:r>
              <a:rPr lang="en-US" sz="1100" b="1" kern="0" dirty="0">
                <a:solidFill>
                  <a:sysClr val="windowText" lastClr="000000"/>
                </a:solidFill>
                <a:cs typeface="Arial" charset="0"/>
              </a:rPr>
              <a:t>CU1</a:t>
            </a:r>
          </a:p>
        </p:txBody>
      </p:sp>
      <p:grpSp>
        <p:nvGrpSpPr>
          <p:cNvPr id="1112" name="Group 1111"/>
          <p:cNvGrpSpPr/>
          <p:nvPr/>
        </p:nvGrpSpPr>
        <p:grpSpPr>
          <a:xfrm>
            <a:off x="138836" y="1095544"/>
            <a:ext cx="4890363" cy="5267156"/>
            <a:chOff x="4152037" y="3103132"/>
            <a:chExt cx="2161176" cy="2435871"/>
          </a:xfrm>
        </p:grpSpPr>
        <p:cxnSp>
          <p:nvCxnSpPr>
            <p:cNvPr id="979" name="Straight Arrow Connector 978"/>
            <p:cNvCxnSpPr/>
            <p:nvPr/>
          </p:nvCxnSpPr>
          <p:spPr>
            <a:xfrm flipH="1" flipV="1">
              <a:off x="6015050" y="4119710"/>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980" name="Straight Arrow Connector 979"/>
            <p:cNvCxnSpPr/>
            <p:nvPr/>
          </p:nvCxnSpPr>
          <p:spPr>
            <a:xfrm>
              <a:off x="6192236" y="4129030"/>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981" name="Straight Arrow Connector 980"/>
            <p:cNvCxnSpPr/>
            <p:nvPr/>
          </p:nvCxnSpPr>
          <p:spPr>
            <a:xfrm>
              <a:off x="6206357" y="5005726"/>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982" name="Straight Arrow Connector 981"/>
            <p:cNvCxnSpPr/>
            <p:nvPr/>
          </p:nvCxnSpPr>
          <p:spPr>
            <a:xfrm flipV="1">
              <a:off x="6002411" y="5014561"/>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29" name="Rectangle 1028"/>
            <p:cNvSpPr/>
            <p:nvPr/>
          </p:nvSpPr>
          <p:spPr>
            <a:xfrm>
              <a:off x="4152039" y="5220262"/>
              <a:ext cx="1026474"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 lastClr="FFFFFF">
                      <a:lumMod val="50000"/>
                    </a:sysClr>
                  </a:solidFill>
                  <a:cs typeface="Arial" charset="0"/>
                </a:rPr>
                <a:t>CU0</a:t>
              </a:r>
            </a:p>
          </p:txBody>
        </p:sp>
        <p:sp>
          <p:nvSpPr>
            <p:cNvPr id="1030" name="Rectangle 1029"/>
            <p:cNvSpPr/>
            <p:nvPr/>
          </p:nvSpPr>
          <p:spPr>
            <a:xfrm>
              <a:off x="4731082" y="4342612"/>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a:solidFill>
                    <a:sysClr val="window" lastClr="FFFFFF">
                      <a:lumMod val="50000"/>
                    </a:sysClr>
                  </a:solidFill>
                  <a:cs typeface="Arial" charset="0"/>
                </a:rPr>
                <a:t>L1</a:t>
              </a:r>
            </a:p>
            <a:p>
              <a:pPr algn="ctr">
                <a:defRPr/>
              </a:pPr>
              <a:r>
                <a:rPr lang="en-US" sz="1100" b="1" kern="0" dirty="0">
                  <a:solidFill>
                    <a:srgbClr val="800000"/>
                  </a:solidFill>
                  <a:cs typeface="Arial" charset="0"/>
                </a:rPr>
                <a:t>A: 2</a:t>
              </a:r>
            </a:p>
            <a:p>
              <a:pPr algn="ctr">
                <a:defRPr/>
              </a:pPr>
              <a:endParaRPr lang="en-US" sz="1100" kern="0" dirty="0">
                <a:solidFill>
                  <a:sysClr val="window" lastClr="FFFFFF">
                    <a:lumMod val="50000"/>
                  </a:sysClr>
                </a:solidFill>
                <a:cs typeface="Arial" charset="0"/>
              </a:endParaRPr>
            </a:p>
          </p:txBody>
        </p:sp>
        <p:sp>
          <p:nvSpPr>
            <p:cNvPr id="1031" name="Rectangle 1030"/>
            <p:cNvSpPr/>
            <p:nvPr/>
          </p:nvSpPr>
          <p:spPr>
            <a:xfrm>
              <a:off x="4152039" y="3995294"/>
              <a:ext cx="2161174" cy="99932"/>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sz="2800" kern="0">
                <a:solidFill>
                  <a:sysClr val="window" lastClr="FFFFFF">
                    <a:lumMod val="50000"/>
                  </a:sysClr>
                </a:solidFill>
                <a:cs typeface="Arial" charset="0"/>
              </a:endParaRPr>
            </a:p>
          </p:txBody>
        </p:sp>
        <p:sp>
          <p:nvSpPr>
            <p:cNvPr id="1032" name="Rectangle 1031"/>
            <p:cNvSpPr/>
            <p:nvPr/>
          </p:nvSpPr>
          <p:spPr>
            <a:xfrm>
              <a:off x="4152037" y="3103132"/>
              <a:ext cx="2161176" cy="678646"/>
            </a:xfrm>
            <a:prstGeom prst="rect">
              <a:avLst/>
            </a:prstGeom>
            <a:no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 lastClr="FFFFFF">
                      <a:lumMod val="50000"/>
                    </a:sysClr>
                  </a:solidFill>
                  <a:cs typeface="Arial" charset="0"/>
                </a:rPr>
                <a:t>MEM</a:t>
              </a:r>
            </a:p>
            <a:p>
              <a:pPr algn="ctr">
                <a:defRPr/>
              </a:pPr>
              <a:r>
                <a:rPr lang="en-US" sz="1100" kern="0" dirty="0">
                  <a:solidFill>
                    <a:sysClr val="window" lastClr="FFFFFF">
                      <a:lumMod val="50000"/>
                    </a:sysClr>
                  </a:solidFill>
                  <a:cs typeface="Arial" charset="0"/>
                </a:rPr>
                <a:t>X: 1</a:t>
              </a:r>
            </a:p>
            <a:p>
              <a:pPr algn="ctr">
                <a:defRPr/>
              </a:pPr>
              <a:r>
                <a:rPr lang="en-US" sz="1100" b="1" kern="0" dirty="0">
                  <a:solidFill>
                    <a:srgbClr val="800000"/>
                  </a:solidFill>
                  <a:cs typeface="Arial" charset="0"/>
                </a:rPr>
                <a:t>A: 2</a:t>
              </a:r>
            </a:p>
          </p:txBody>
        </p:sp>
        <p:cxnSp>
          <p:nvCxnSpPr>
            <p:cNvPr id="1033" name="Straight Arrow Connector 1032"/>
            <p:cNvCxnSpPr/>
            <p:nvPr/>
          </p:nvCxnSpPr>
          <p:spPr>
            <a:xfrm flipH="1" flipV="1">
              <a:off x="4858209" y="4119710"/>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34" name="Straight Arrow Connector 1033"/>
            <p:cNvCxnSpPr/>
            <p:nvPr/>
          </p:nvCxnSpPr>
          <p:spPr>
            <a:xfrm flipH="1" flipV="1">
              <a:off x="5116027" y="3800044"/>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035" name="Straight Arrow Connector 1034"/>
            <p:cNvCxnSpPr/>
            <p:nvPr/>
          </p:nvCxnSpPr>
          <p:spPr>
            <a:xfrm>
              <a:off x="5035395" y="4129030"/>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36" name="Straight Arrow Connector 1035"/>
            <p:cNvCxnSpPr/>
            <p:nvPr/>
          </p:nvCxnSpPr>
          <p:spPr>
            <a:xfrm>
              <a:off x="5359478" y="3791407"/>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37" name="Rectangle 1036"/>
            <p:cNvSpPr/>
            <p:nvPr/>
          </p:nvSpPr>
          <p:spPr>
            <a:xfrm>
              <a:off x="4152037" y="4336117"/>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algn="ctr">
                <a:defRPr/>
              </a:pPr>
              <a:r>
                <a:rPr lang="en-US" sz="1100" b="1" kern="0" dirty="0">
                  <a:solidFill>
                    <a:sysClr val="window" lastClr="FFFFFF">
                      <a:lumMod val="50000"/>
                    </a:sysClr>
                  </a:solidFill>
                  <a:cs typeface="Arial" charset="0"/>
                </a:rPr>
                <a:t>FIFO</a:t>
              </a:r>
            </a:p>
          </p:txBody>
        </p:sp>
        <p:sp>
          <p:nvSpPr>
            <p:cNvPr id="1038" name="Rectangle 1037"/>
            <p:cNvSpPr/>
            <p:nvPr/>
          </p:nvSpPr>
          <p:spPr>
            <a:xfrm>
              <a:off x="4152037" y="4571946"/>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a:solidFill>
                    <a:srgbClr val="800000"/>
                  </a:solidFill>
                  <a:cs typeface="Arial" charset="0"/>
                </a:rPr>
                <a:t>A</a:t>
              </a:r>
            </a:p>
          </p:txBody>
        </p:sp>
        <p:cxnSp>
          <p:nvCxnSpPr>
            <p:cNvPr id="1039" name="Straight Arrow Connector 1038"/>
            <p:cNvCxnSpPr/>
            <p:nvPr/>
          </p:nvCxnSpPr>
          <p:spPr>
            <a:xfrm flipV="1">
              <a:off x="4334003" y="4982916"/>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40" name="Rectangle 1039"/>
            <p:cNvSpPr/>
            <p:nvPr/>
          </p:nvSpPr>
          <p:spPr>
            <a:xfrm>
              <a:off x="4152038" y="4765061"/>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endParaRPr lang="en-US" sz="1100" kern="0" dirty="0">
                <a:solidFill>
                  <a:sysClr val="window" lastClr="FFFFFF">
                    <a:lumMod val="50000"/>
                  </a:sysClr>
                </a:solidFill>
                <a:cs typeface="Arial" charset="0"/>
              </a:endParaRPr>
            </a:p>
          </p:txBody>
        </p:sp>
        <p:sp>
          <p:nvSpPr>
            <p:cNvPr id="1041" name="Freeform 1040"/>
            <p:cNvSpPr/>
            <p:nvPr/>
          </p:nvSpPr>
          <p:spPr>
            <a:xfrm>
              <a:off x="4464383" y="4658944"/>
              <a:ext cx="175793" cy="495300"/>
            </a:xfrm>
            <a:custGeom>
              <a:avLst/>
              <a:gdLst>
                <a:gd name="connsiteX0" fmla="*/ 152400 w 175793"/>
                <a:gd name="connsiteY0" fmla="*/ 657225 h 657225"/>
                <a:gd name="connsiteX1" fmla="*/ 171450 w 175793"/>
                <a:gd name="connsiteY1" fmla="*/ 485775 h 657225"/>
                <a:gd name="connsiteX2" fmla="*/ 171450 w 175793"/>
                <a:gd name="connsiteY2" fmla="*/ 342900 h 657225"/>
                <a:gd name="connsiteX3" fmla="*/ 123825 w 175793"/>
                <a:gd name="connsiteY3" fmla="*/ 104775 h 657225"/>
                <a:gd name="connsiteX4" fmla="*/ 0 w 175793"/>
                <a:gd name="connsiteY4" fmla="*/ 0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93" h="657225">
                  <a:moveTo>
                    <a:pt x="152400" y="657225"/>
                  </a:moveTo>
                  <a:cubicBezTo>
                    <a:pt x="160337" y="597693"/>
                    <a:pt x="168275" y="538162"/>
                    <a:pt x="171450" y="485775"/>
                  </a:cubicBezTo>
                  <a:cubicBezTo>
                    <a:pt x="174625" y="433388"/>
                    <a:pt x="179387" y="406400"/>
                    <a:pt x="171450" y="342900"/>
                  </a:cubicBezTo>
                  <a:cubicBezTo>
                    <a:pt x="163513" y="279400"/>
                    <a:pt x="152400" y="161925"/>
                    <a:pt x="123825" y="104775"/>
                  </a:cubicBezTo>
                  <a:cubicBezTo>
                    <a:pt x="95250" y="47625"/>
                    <a:pt x="47625" y="23812"/>
                    <a:pt x="0"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algn="ctr">
                <a:defRPr/>
              </a:pPr>
              <a:endParaRPr lang="en-US" kern="0">
                <a:solidFill>
                  <a:sysClr val="windowText" lastClr="000000"/>
                </a:solidFill>
                <a:cs typeface="Arial" charset="0"/>
              </a:endParaRPr>
            </a:p>
          </p:txBody>
        </p:sp>
        <p:sp>
          <p:nvSpPr>
            <p:cNvPr id="1042" name="Freeform 1041"/>
            <p:cNvSpPr/>
            <p:nvPr/>
          </p:nvSpPr>
          <p:spPr>
            <a:xfrm>
              <a:off x="4616783" y="4714831"/>
              <a:ext cx="238125" cy="487038"/>
            </a:xfrm>
            <a:custGeom>
              <a:avLst/>
              <a:gdLst>
                <a:gd name="connsiteX0" fmla="*/ 0 w 238125"/>
                <a:gd name="connsiteY0" fmla="*/ 542925 h 542925"/>
                <a:gd name="connsiteX1" fmla="*/ 9525 w 238125"/>
                <a:gd name="connsiteY1" fmla="*/ 419100 h 542925"/>
                <a:gd name="connsiteX2" fmla="*/ 28575 w 238125"/>
                <a:gd name="connsiteY2" fmla="*/ 285750 h 542925"/>
                <a:gd name="connsiteX3" fmla="*/ 76200 w 238125"/>
                <a:gd name="connsiteY3" fmla="*/ 114300 h 542925"/>
                <a:gd name="connsiteX4" fmla="*/ 133350 w 238125"/>
                <a:gd name="connsiteY4" fmla="*/ 28575 h 542925"/>
                <a:gd name="connsiteX5" fmla="*/ 238125 w 238125"/>
                <a:gd name="connsiteY5"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542925">
                  <a:moveTo>
                    <a:pt x="0" y="542925"/>
                  </a:moveTo>
                  <a:cubicBezTo>
                    <a:pt x="2381" y="502443"/>
                    <a:pt x="4763" y="461962"/>
                    <a:pt x="9525" y="419100"/>
                  </a:cubicBezTo>
                  <a:cubicBezTo>
                    <a:pt x="14288" y="376237"/>
                    <a:pt x="17463" y="336550"/>
                    <a:pt x="28575" y="285750"/>
                  </a:cubicBezTo>
                  <a:cubicBezTo>
                    <a:pt x="39688" y="234950"/>
                    <a:pt x="58738" y="157162"/>
                    <a:pt x="76200" y="114300"/>
                  </a:cubicBezTo>
                  <a:cubicBezTo>
                    <a:pt x="93662" y="71438"/>
                    <a:pt x="106363" y="47625"/>
                    <a:pt x="133350" y="28575"/>
                  </a:cubicBezTo>
                  <a:cubicBezTo>
                    <a:pt x="160337" y="9525"/>
                    <a:pt x="199231" y="4762"/>
                    <a:pt x="23812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algn="ctr">
                <a:defRPr/>
              </a:pPr>
              <a:endParaRPr lang="en-US" kern="0">
                <a:solidFill>
                  <a:sysClr val="windowText" lastClr="000000"/>
                </a:solidFill>
                <a:cs typeface="Arial" charset="0"/>
              </a:endParaRPr>
            </a:p>
          </p:txBody>
        </p:sp>
        <p:sp>
          <p:nvSpPr>
            <p:cNvPr id="1048" name="Rectangle 1047"/>
            <p:cNvSpPr/>
            <p:nvPr/>
          </p:nvSpPr>
          <p:spPr>
            <a:xfrm>
              <a:off x="5359477" y="5206817"/>
              <a:ext cx="953735"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 lastClr="FFFFFF">
                      <a:lumMod val="50000"/>
                    </a:sysClr>
                  </a:solidFill>
                  <a:cs typeface="Arial" charset="0"/>
                </a:rPr>
                <a:t>CU1</a:t>
              </a:r>
            </a:p>
          </p:txBody>
        </p:sp>
        <p:sp>
          <p:nvSpPr>
            <p:cNvPr id="1049" name="Rectangle 1048"/>
            <p:cNvSpPr/>
            <p:nvPr/>
          </p:nvSpPr>
          <p:spPr>
            <a:xfrm>
              <a:off x="5880580" y="4342612"/>
              <a:ext cx="432632" cy="661239"/>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a:solidFill>
                    <a:sysClr val="window" lastClr="FFFFFF">
                      <a:lumMod val="50000"/>
                    </a:sysClr>
                  </a:solidFill>
                  <a:cs typeface="Arial" charset="0"/>
                </a:rPr>
                <a:t>L1</a:t>
              </a:r>
            </a:p>
            <a:p>
              <a:pPr algn="ctr">
                <a:defRPr/>
              </a:pPr>
              <a:r>
                <a:rPr lang="en-US" sz="1100" b="1" kern="0" dirty="0">
                  <a:solidFill>
                    <a:srgbClr val="800000"/>
                  </a:solidFill>
                  <a:cs typeface="Arial" charset="0"/>
                </a:rPr>
                <a:t>A: #</a:t>
              </a:r>
            </a:p>
            <a:p>
              <a:pPr algn="ctr">
                <a:defRPr/>
              </a:pPr>
              <a:r>
                <a:rPr lang="en-US" sz="1100" kern="0" dirty="0">
                  <a:solidFill>
                    <a:sysClr val="window" lastClr="FFFFFF">
                      <a:lumMod val="50000"/>
                    </a:sysClr>
                  </a:solidFill>
                  <a:cs typeface="Arial" charset="0"/>
                </a:rPr>
                <a:t>X:#</a:t>
              </a:r>
            </a:p>
          </p:txBody>
        </p:sp>
        <p:sp>
          <p:nvSpPr>
            <p:cNvPr id="1050" name="Rectangle 1049"/>
            <p:cNvSpPr/>
            <p:nvPr/>
          </p:nvSpPr>
          <p:spPr>
            <a:xfrm>
              <a:off x="5359477" y="4342612"/>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algn="ctr">
                <a:defRPr/>
              </a:pPr>
              <a:r>
                <a:rPr lang="en-US" sz="1100" b="1" kern="0" dirty="0">
                  <a:solidFill>
                    <a:sysClr val="window" lastClr="FFFFFF">
                      <a:lumMod val="50000"/>
                    </a:sysClr>
                  </a:solidFill>
                  <a:cs typeface="Arial" charset="0"/>
                </a:rPr>
                <a:t>FIFO</a:t>
              </a:r>
            </a:p>
          </p:txBody>
        </p:sp>
        <p:sp>
          <p:nvSpPr>
            <p:cNvPr id="1051" name="Rectangle 1050"/>
            <p:cNvSpPr/>
            <p:nvPr/>
          </p:nvSpPr>
          <p:spPr>
            <a:xfrm>
              <a:off x="5359477" y="4578441"/>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endParaRPr lang="en-US" sz="1100" kern="0" dirty="0">
                <a:solidFill>
                  <a:sysClr val="window" lastClr="FFFFFF">
                    <a:lumMod val="50000"/>
                  </a:sysClr>
                </a:solidFill>
                <a:cs typeface="Arial" charset="0"/>
              </a:endParaRPr>
            </a:p>
          </p:txBody>
        </p:sp>
        <p:cxnSp>
          <p:nvCxnSpPr>
            <p:cNvPr id="1052" name="Straight Arrow Connector 1051"/>
            <p:cNvCxnSpPr/>
            <p:nvPr/>
          </p:nvCxnSpPr>
          <p:spPr>
            <a:xfrm flipV="1">
              <a:off x="5541443" y="4989411"/>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53" name="Rectangle 1052"/>
            <p:cNvSpPr/>
            <p:nvPr/>
          </p:nvSpPr>
          <p:spPr>
            <a:xfrm>
              <a:off x="5359478" y="4771556"/>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endParaRPr lang="en-US" sz="1100" kern="0" dirty="0">
                <a:solidFill>
                  <a:sysClr val="window" lastClr="FFFFFF">
                    <a:lumMod val="50000"/>
                  </a:sysClr>
                </a:solidFill>
                <a:cs typeface="Arial" charset="0"/>
              </a:endParaRPr>
            </a:p>
          </p:txBody>
        </p:sp>
        <p:sp>
          <p:nvSpPr>
            <p:cNvPr id="1054" name="Freeform 1053"/>
            <p:cNvSpPr/>
            <p:nvPr/>
          </p:nvSpPr>
          <p:spPr>
            <a:xfrm>
              <a:off x="4411645" y="4560709"/>
              <a:ext cx="400050" cy="60135"/>
            </a:xfrm>
            <a:custGeom>
              <a:avLst/>
              <a:gdLst>
                <a:gd name="connsiteX0" fmla="*/ 0 w 400050"/>
                <a:gd name="connsiteY0" fmla="*/ 60135 h 60135"/>
                <a:gd name="connsiteX1" fmla="*/ 123825 w 400050"/>
                <a:gd name="connsiteY1" fmla="*/ 2985 h 60135"/>
                <a:gd name="connsiteX2" fmla="*/ 323850 w 400050"/>
                <a:gd name="connsiteY2" fmla="*/ 12510 h 60135"/>
                <a:gd name="connsiteX3" fmla="*/ 400050 w 400050"/>
                <a:gd name="connsiteY3" fmla="*/ 50610 h 60135"/>
              </a:gdLst>
              <a:ahLst/>
              <a:cxnLst>
                <a:cxn ang="0">
                  <a:pos x="connsiteX0" y="connsiteY0"/>
                </a:cxn>
                <a:cxn ang="0">
                  <a:pos x="connsiteX1" y="connsiteY1"/>
                </a:cxn>
                <a:cxn ang="0">
                  <a:pos x="connsiteX2" y="connsiteY2"/>
                </a:cxn>
                <a:cxn ang="0">
                  <a:pos x="connsiteX3" y="connsiteY3"/>
                </a:cxn>
              </a:cxnLst>
              <a:rect l="l" t="t" r="r" b="b"/>
              <a:pathLst>
                <a:path w="400050" h="60135">
                  <a:moveTo>
                    <a:pt x="0" y="60135"/>
                  </a:moveTo>
                  <a:cubicBezTo>
                    <a:pt x="34925" y="35528"/>
                    <a:pt x="69850" y="10922"/>
                    <a:pt x="123825" y="2985"/>
                  </a:cubicBezTo>
                  <a:cubicBezTo>
                    <a:pt x="177800" y="-4952"/>
                    <a:pt x="277813" y="4573"/>
                    <a:pt x="323850" y="12510"/>
                  </a:cubicBezTo>
                  <a:cubicBezTo>
                    <a:pt x="369887" y="20447"/>
                    <a:pt x="384968" y="35528"/>
                    <a:pt x="400050" y="5061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algn="ctr">
                <a:defRPr/>
              </a:pPr>
              <a:endParaRPr lang="en-US" kern="0">
                <a:solidFill>
                  <a:sysClr val="windowText" lastClr="000000"/>
                </a:solidFill>
                <a:cs typeface="Arial" charset="0"/>
              </a:endParaRPr>
            </a:p>
          </p:txBody>
        </p:sp>
        <p:sp>
          <p:nvSpPr>
            <p:cNvPr id="1055" name="Freeform 1054"/>
            <p:cNvSpPr/>
            <p:nvPr/>
          </p:nvSpPr>
          <p:spPr>
            <a:xfrm>
              <a:off x="4811695" y="3645694"/>
              <a:ext cx="293369" cy="932747"/>
            </a:xfrm>
            <a:custGeom>
              <a:avLst/>
              <a:gdLst>
                <a:gd name="connsiteX0" fmla="*/ 0 w 457200"/>
                <a:gd name="connsiteY0" fmla="*/ 994859 h 998033"/>
                <a:gd name="connsiteX1" fmla="*/ 142875 w 457200"/>
                <a:gd name="connsiteY1" fmla="*/ 966284 h 998033"/>
                <a:gd name="connsiteX2" fmla="*/ 200025 w 457200"/>
                <a:gd name="connsiteY2" fmla="*/ 766259 h 998033"/>
                <a:gd name="connsiteX3" fmla="*/ 209550 w 457200"/>
                <a:gd name="connsiteY3" fmla="*/ 442409 h 998033"/>
                <a:gd name="connsiteX4" fmla="*/ 219075 w 457200"/>
                <a:gd name="connsiteY4" fmla="*/ 118559 h 998033"/>
                <a:gd name="connsiteX5" fmla="*/ 285750 w 457200"/>
                <a:gd name="connsiteY5" fmla="*/ 13784 h 998033"/>
                <a:gd name="connsiteX6" fmla="*/ 457200 w 457200"/>
                <a:gd name="connsiteY6" fmla="*/ 4259 h 99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998033">
                  <a:moveTo>
                    <a:pt x="0" y="994859"/>
                  </a:moveTo>
                  <a:cubicBezTo>
                    <a:pt x="54769" y="999621"/>
                    <a:pt x="109538" y="1004384"/>
                    <a:pt x="142875" y="966284"/>
                  </a:cubicBezTo>
                  <a:cubicBezTo>
                    <a:pt x="176212" y="928184"/>
                    <a:pt x="188913" y="853571"/>
                    <a:pt x="200025" y="766259"/>
                  </a:cubicBezTo>
                  <a:cubicBezTo>
                    <a:pt x="211137" y="678947"/>
                    <a:pt x="209550" y="442409"/>
                    <a:pt x="209550" y="442409"/>
                  </a:cubicBezTo>
                  <a:cubicBezTo>
                    <a:pt x="212725" y="334459"/>
                    <a:pt x="206375" y="189996"/>
                    <a:pt x="219075" y="118559"/>
                  </a:cubicBezTo>
                  <a:cubicBezTo>
                    <a:pt x="231775" y="47122"/>
                    <a:pt x="246062" y="32834"/>
                    <a:pt x="285750" y="13784"/>
                  </a:cubicBezTo>
                  <a:cubicBezTo>
                    <a:pt x="325438" y="-5266"/>
                    <a:pt x="391319" y="-504"/>
                    <a:pt x="457200" y="4259"/>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algn="ctr">
                <a:defRPr/>
              </a:pPr>
              <a:endParaRPr lang="en-US" kern="0">
                <a:solidFill>
                  <a:sysClr val="windowText" lastClr="000000"/>
                </a:solidFill>
                <a:cs typeface="Arial" charset="0"/>
              </a:endParaRPr>
            </a:p>
          </p:txBody>
        </p:sp>
        <p:sp>
          <p:nvSpPr>
            <p:cNvPr id="1056" name="TextBox 1055"/>
            <p:cNvSpPr txBox="1"/>
            <p:nvPr/>
          </p:nvSpPr>
          <p:spPr>
            <a:xfrm>
              <a:off x="4464383" y="4295924"/>
              <a:ext cx="81609" cy="128102"/>
            </a:xfrm>
            <a:prstGeom prst="rect">
              <a:avLst/>
            </a:prstGeom>
            <a:noFill/>
          </p:spPr>
          <p:txBody>
            <a:bodyPr wrap="none" rtlCol="0">
              <a:spAutoFit/>
            </a:bodyPr>
            <a:lstStyle/>
            <a:p>
              <a:pPr>
                <a:defRPr/>
              </a:pPr>
              <a:endParaRPr lang="en-US" sz="1200" kern="0" dirty="0">
                <a:solidFill>
                  <a:sysClr val="windowText" lastClr="000000"/>
                </a:solidFill>
                <a:cs typeface="Arial" charset="0"/>
              </a:endParaRPr>
            </a:p>
          </p:txBody>
        </p:sp>
        <p:cxnSp>
          <p:nvCxnSpPr>
            <p:cNvPr id="1062" name="Straight Arrow Connector 1061"/>
            <p:cNvCxnSpPr/>
            <p:nvPr/>
          </p:nvCxnSpPr>
          <p:spPr>
            <a:xfrm>
              <a:off x="5072742" y="5015744"/>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1063" name="Straight Arrow Connector 1062"/>
            <p:cNvCxnSpPr/>
            <p:nvPr/>
          </p:nvCxnSpPr>
          <p:spPr>
            <a:xfrm flipV="1">
              <a:off x="4868796" y="5024579"/>
              <a:ext cx="9" cy="192783"/>
            </a:xfrm>
            <a:prstGeom prst="straightConnector1">
              <a:avLst/>
            </a:prstGeom>
            <a:noFill/>
            <a:ln w="22225" cap="flat" cmpd="sng" algn="ctr">
              <a:solidFill>
                <a:sysClr val="window" lastClr="FFFFFF">
                  <a:lumMod val="50000"/>
                </a:sysClr>
              </a:solidFill>
              <a:prstDash val="solid"/>
              <a:tailEnd type="arrow"/>
            </a:ln>
            <a:effectLst/>
          </p:spPr>
        </p:cxnSp>
      </p:grpSp>
      <p:sp>
        <p:nvSpPr>
          <p:cNvPr id="43" name="Freeform 42"/>
          <p:cNvSpPr/>
          <p:nvPr/>
        </p:nvSpPr>
        <p:spPr>
          <a:xfrm rot="3173068">
            <a:off x="2461149" y="2546317"/>
            <a:ext cx="3030679" cy="884764"/>
          </a:xfrm>
          <a:custGeom>
            <a:avLst/>
            <a:gdLst>
              <a:gd name="connsiteX0" fmla="*/ 0 w 323850"/>
              <a:gd name="connsiteY0" fmla="*/ 19205 h 19205"/>
              <a:gd name="connsiteX1" fmla="*/ 114300 w 323850"/>
              <a:gd name="connsiteY1" fmla="*/ 155 h 19205"/>
              <a:gd name="connsiteX2" fmla="*/ 228600 w 323850"/>
              <a:gd name="connsiteY2" fmla="*/ 9680 h 19205"/>
              <a:gd name="connsiteX3" fmla="*/ 323850 w 323850"/>
              <a:gd name="connsiteY3" fmla="*/ 19205 h 19205"/>
            </a:gdLst>
            <a:ahLst/>
            <a:cxnLst>
              <a:cxn ang="0">
                <a:pos x="connsiteX0" y="connsiteY0"/>
              </a:cxn>
              <a:cxn ang="0">
                <a:pos x="connsiteX1" y="connsiteY1"/>
              </a:cxn>
              <a:cxn ang="0">
                <a:pos x="connsiteX2" y="connsiteY2"/>
              </a:cxn>
              <a:cxn ang="0">
                <a:pos x="connsiteX3" y="connsiteY3"/>
              </a:cxn>
            </a:cxnLst>
            <a:rect l="l" t="t" r="r" b="b"/>
            <a:pathLst>
              <a:path w="323850" h="19205">
                <a:moveTo>
                  <a:pt x="0" y="19205"/>
                </a:moveTo>
                <a:cubicBezTo>
                  <a:pt x="38100" y="10474"/>
                  <a:pt x="76200" y="1743"/>
                  <a:pt x="114300" y="155"/>
                </a:cubicBezTo>
                <a:cubicBezTo>
                  <a:pt x="152400" y="-1433"/>
                  <a:pt x="228600" y="9680"/>
                  <a:pt x="228600" y="9680"/>
                </a:cubicBezTo>
                <a:lnTo>
                  <a:pt x="323850" y="19205"/>
                </a:ln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algn="ctr">
              <a:defRPr/>
            </a:pPr>
            <a:endParaRPr lang="en-US" kern="0">
              <a:solidFill>
                <a:sysClr val="windowText" lastClr="000000"/>
              </a:solidFill>
              <a:cs typeface="Arial" charset="0"/>
            </a:endParaRPr>
          </a:p>
        </p:txBody>
      </p:sp>
    </p:spTree>
    <p:extLst>
      <p:ext uri="{BB962C8B-B14F-4D97-AF65-F5344CB8AC3E}">
        <p14:creationId xmlns:p14="http://schemas.microsoft.com/office/powerpoint/2010/main" val="574574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Example</a:t>
            </a:r>
            <a:endParaRPr lang="en-US" dirty="0"/>
          </a:p>
        </p:txBody>
      </p:sp>
      <p:cxnSp>
        <p:nvCxnSpPr>
          <p:cNvPr id="987" name="Straight Arrow Connector 986"/>
          <p:cNvCxnSpPr/>
          <p:nvPr/>
        </p:nvCxnSpPr>
        <p:spPr>
          <a:xfrm>
            <a:off x="6709850" y="1097562"/>
            <a:ext cx="0" cy="281620"/>
          </a:xfrm>
          <a:prstGeom prst="straightConnector1">
            <a:avLst/>
          </a:prstGeom>
          <a:noFill/>
          <a:ln w="25400" cap="flat" cmpd="sng" algn="ctr">
            <a:solidFill>
              <a:sysClr val="window" lastClr="FFFFFF"/>
            </a:solidFill>
            <a:prstDash val="solid"/>
            <a:tailEnd type="arrow"/>
          </a:ln>
          <a:effectLst/>
        </p:spPr>
      </p:cxnSp>
      <p:cxnSp>
        <p:nvCxnSpPr>
          <p:cNvPr id="988" name="Straight Arrow Connector 987"/>
          <p:cNvCxnSpPr/>
          <p:nvPr/>
        </p:nvCxnSpPr>
        <p:spPr>
          <a:xfrm>
            <a:off x="6747429" y="1498702"/>
            <a:ext cx="0" cy="498862"/>
          </a:xfrm>
          <a:prstGeom prst="straightConnector1">
            <a:avLst/>
          </a:prstGeom>
          <a:noFill/>
          <a:ln w="25400" cap="flat" cmpd="sng" algn="ctr">
            <a:solidFill>
              <a:sysClr val="window" lastClr="FFFFFF"/>
            </a:solidFill>
            <a:prstDash val="solid"/>
            <a:tailEnd type="arrow"/>
          </a:ln>
          <a:effectLst/>
        </p:spPr>
      </p:cxnSp>
      <p:sp>
        <p:nvSpPr>
          <p:cNvPr id="993" name="TextBox 992"/>
          <p:cNvSpPr txBox="1"/>
          <p:nvPr/>
        </p:nvSpPr>
        <p:spPr>
          <a:xfrm>
            <a:off x="7317862" y="1700732"/>
            <a:ext cx="980281" cy="246221"/>
          </a:xfrm>
          <a:prstGeom prst="rect">
            <a:avLst/>
          </a:prstGeom>
          <a:noFill/>
        </p:spPr>
        <p:txBody>
          <a:bodyPr wrap="none" rtlCol="0">
            <a:spAutoFit/>
          </a:bodyPr>
          <a:lstStyle/>
          <a:p>
            <a:pPr fontAlgn="base">
              <a:spcBef>
                <a:spcPct val="0"/>
              </a:spcBef>
              <a:spcAft>
                <a:spcPct val="0"/>
              </a:spcAft>
            </a:pPr>
            <a:r>
              <a:rPr lang="en-US" sz="1000" b="1" dirty="0" err="1">
                <a:solidFill>
                  <a:srgbClr val="800000"/>
                </a:solidFill>
                <a:latin typeface="DejaVu Sans Mono" pitchFamily="49" charset="0"/>
                <a:ea typeface="DejaVu Sans Mono" pitchFamily="49" charset="0"/>
                <a:cs typeface="DejaVu Sans Mono" pitchFamily="49" charset="0"/>
              </a:rPr>
              <a:t>LD_Acq</a:t>
            </a:r>
            <a:r>
              <a:rPr lang="en-US" sz="1000" b="1" dirty="0">
                <a:solidFill>
                  <a:srgbClr val="800000"/>
                </a:solidFill>
                <a:latin typeface="DejaVu Sans Mono" pitchFamily="49" charset="0"/>
                <a:ea typeface="DejaVu Sans Mono" pitchFamily="49" charset="0"/>
                <a:cs typeface="DejaVu Sans Mono" pitchFamily="49" charset="0"/>
              </a:rPr>
              <a:t> A (2)</a:t>
            </a:r>
          </a:p>
        </p:txBody>
      </p:sp>
      <p:sp>
        <p:nvSpPr>
          <p:cNvPr id="994" name="TextBox 993"/>
          <p:cNvSpPr txBox="1"/>
          <p:nvPr/>
        </p:nvSpPr>
        <p:spPr>
          <a:xfrm>
            <a:off x="7317996" y="1916475"/>
            <a:ext cx="704765" cy="246221"/>
          </a:xfrm>
          <a:prstGeom prst="rect">
            <a:avLst/>
          </a:prstGeom>
          <a:noFill/>
        </p:spPr>
        <p:txBody>
          <a:bodyPr wrap="none" rtlCol="0">
            <a:spAutoFit/>
          </a:bodyPr>
          <a:lstStyle/>
          <a:p>
            <a:pPr fontAlgn="base">
              <a:spcBef>
                <a:spcPct val="0"/>
              </a:spcBef>
              <a:spcAft>
                <a:spcPct val="0"/>
              </a:spcAft>
            </a:pPr>
            <a:r>
              <a:rPr lang="en-US" sz="1000" b="1" dirty="0">
                <a:solidFill>
                  <a:prstClr val="black"/>
                </a:solidFill>
                <a:latin typeface="DejaVu Sans Mono" pitchFamily="49" charset="0"/>
                <a:ea typeface="DejaVu Sans Mono" pitchFamily="49" charset="0"/>
                <a:cs typeface="DejaVu Sans Mono" pitchFamily="49" charset="0"/>
              </a:rPr>
              <a:t> </a:t>
            </a:r>
            <a:r>
              <a:rPr lang="en-US" sz="1000" b="1" dirty="0">
                <a:solidFill>
                  <a:srgbClr val="800000"/>
                </a:solidFill>
                <a:latin typeface="DejaVu Sans Mono" pitchFamily="49" charset="0"/>
                <a:ea typeface="DejaVu Sans Mono" pitchFamily="49" charset="0"/>
                <a:cs typeface="DejaVu Sans Mono" pitchFamily="49" charset="0"/>
              </a:rPr>
              <a:t>LD X (1)</a:t>
            </a:r>
          </a:p>
        </p:txBody>
      </p:sp>
      <p:cxnSp>
        <p:nvCxnSpPr>
          <p:cNvPr id="995" name="Straight Arrow Connector 994"/>
          <p:cNvCxnSpPr/>
          <p:nvPr/>
        </p:nvCxnSpPr>
        <p:spPr>
          <a:xfrm>
            <a:off x="7253199" y="1719134"/>
            <a:ext cx="140503" cy="91181"/>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996" name="TextBox 995"/>
          <p:cNvSpPr txBox="1"/>
          <p:nvPr/>
        </p:nvSpPr>
        <p:spPr>
          <a:xfrm>
            <a:off x="5784706" y="1301046"/>
            <a:ext cx="766631"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sym typeface="Wingdings"/>
              </a:rPr>
              <a:t>   </a:t>
            </a:r>
            <a:r>
              <a:rPr lang="en-US" sz="1000" dirty="0">
                <a:solidFill>
                  <a:prstClr val="black"/>
                </a:solidFill>
                <a:latin typeface="DejaVu Sans Mono" pitchFamily="49" charset="0"/>
                <a:ea typeface="DejaVu Sans Mono" pitchFamily="49" charset="0"/>
                <a:cs typeface="DejaVu Sans Mono" pitchFamily="49" charset="0"/>
              </a:rPr>
              <a:t>ST X (1)</a:t>
            </a:r>
          </a:p>
        </p:txBody>
      </p:sp>
      <p:sp>
        <p:nvSpPr>
          <p:cNvPr id="997" name="TextBox 996"/>
          <p:cNvSpPr txBox="1"/>
          <p:nvPr/>
        </p:nvSpPr>
        <p:spPr>
          <a:xfrm>
            <a:off x="5657329" y="1494579"/>
            <a:ext cx="1161058"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DejaVu Sans Mono" pitchFamily="49" charset="0"/>
                <a:ea typeface="DejaVu Sans Mono" pitchFamily="49" charset="0"/>
                <a:cs typeface="DejaVu Sans Mono" pitchFamily="49" charset="0"/>
                <a:sym typeface="Wingdings"/>
              </a:rPr>
              <a:t>      </a:t>
            </a:r>
            <a:r>
              <a:rPr lang="en-US" sz="1000" dirty="0" err="1">
                <a:solidFill>
                  <a:prstClr val="black"/>
                </a:solidFill>
                <a:latin typeface="DejaVu Sans Mono" pitchFamily="49" charset="0"/>
                <a:ea typeface="DejaVu Sans Mono" pitchFamily="49" charset="0"/>
                <a:cs typeface="DejaVu Sans Mono" pitchFamily="49" charset="0"/>
              </a:rPr>
              <a:t>ST_Rel</a:t>
            </a:r>
            <a:r>
              <a:rPr lang="en-US" sz="1000" dirty="0">
                <a:solidFill>
                  <a:prstClr val="black"/>
                </a:solidFill>
                <a:latin typeface="DejaVu Sans Mono" pitchFamily="49" charset="0"/>
                <a:ea typeface="DejaVu Sans Mono" pitchFamily="49" charset="0"/>
                <a:cs typeface="DejaVu Sans Mono" pitchFamily="49" charset="0"/>
              </a:rPr>
              <a:t> A (2)</a:t>
            </a:r>
          </a:p>
        </p:txBody>
      </p:sp>
      <p:sp>
        <p:nvSpPr>
          <p:cNvPr id="998" name="TextBox 997"/>
          <p:cNvSpPr txBox="1"/>
          <p:nvPr/>
        </p:nvSpPr>
        <p:spPr>
          <a:xfrm>
            <a:off x="6304532" y="966757"/>
            <a:ext cx="422919" cy="261610"/>
          </a:xfrm>
          <a:prstGeom prst="rect">
            <a:avLst/>
          </a:prstGeom>
          <a:noFill/>
        </p:spPr>
        <p:txBody>
          <a:bodyPr wrap="none" rtlCol="0">
            <a:spAutoFit/>
          </a:bodyPr>
          <a:lstStyle/>
          <a:p>
            <a:pPr>
              <a:defRPr/>
            </a:pPr>
            <a:r>
              <a:rPr lang="en-US" sz="1100" b="1" kern="0" dirty="0">
                <a:solidFill>
                  <a:sysClr val="windowText" lastClr="000000"/>
                </a:solidFill>
                <a:cs typeface="Arial" charset="0"/>
              </a:rPr>
              <a:t>CU0</a:t>
            </a:r>
          </a:p>
        </p:txBody>
      </p:sp>
      <p:sp>
        <p:nvSpPr>
          <p:cNvPr id="999" name="TextBox 998"/>
          <p:cNvSpPr txBox="1"/>
          <p:nvPr/>
        </p:nvSpPr>
        <p:spPr>
          <a:xfrm>
            <a:off x="7764115" y="985807"/>
            <a:ext cx="422919" cy="261610"/>
          </a:xfrm>
          <a:prstGeom prst="rect">
            <a:avLst/>
          </a:prstGeom>
          <a:noFill/>
        </p:spPr>
        <p:txBody>
          <a:bodyPr wrap="none" rtlCol="0">
            <a:spAutoFit/>
          </a:bodyPr>
          <a:lstStyle/>
          <a:p>
            <a:pPr>
              <a:defRPr/>
            </a:pPr>
            <a:r>
              <a:rPr lang="en-US" sz="1100" b="1" kern="0" dirty="0">
                <a:solidFill>
                  <a:sysClr val="windowText" lastClr="000000"/>
                </a:solidFill>
                <a:cs typeface="Arial" charset="0"/>
              </a:rPr>
              <a:t>CU1</a:t>
            </a:r>
          </a:p>
        </p:txBody>
      </p:sp>
      <p:grpSp>
        <p:nvGrpSpPr>
          <p:cNvPr id="1113" name="Group 1112"/>
          <p:cNvGrpSpPr/>
          <p:nvPr/>
        </p:nvGrpSpPr>
        <p:grpSpPr>
          <a:xfrm>
            <a:off x="239505" y="966757"/>
            <a:ext cx="4764470" cy="5370543"/>
            <a:chOff x="6551092" y="3111394"/>
            <a:chExt cx="2161176" cy="2435871"/>
          </a:xfrm>
        </p:grpSpPr>
        <p:cxnSp>
          <p:nvCxnSpPr>
            <p:cNvPr id="1070" name="Straight Arrow Connector 1069"/>
            <p:cNvCxnSpPr/>
            <p:nvPr/>
          </p:nvCxnSpPr>
          <p:spPr>
            <a:xfrm flipH="1" flipV="1">
              <a:off x="8414105" y="412797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71" name="Straight Arrow Connector 1070"/>
            <p:cNvCxnSpPr/>
            <p:nvPr/>
          </p:nvCxnSpPr>
          <p:spPr>
            <a:xfrm>
              <a:off x="8591291" y="4137292"/>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72" name="Straight Arrow Connector 1071"/>
            <p:cNvCxnSpPr/>
            <p:nvPr/>
          </p:nvCxnSpPr>
          <p:spPr>
            <a:xfrm>
              <a:off x="8605412" y="5013988"/>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1073" name="Straight Arrow Connector 1072"/>
            <p:cNvCxnSpPr/>
            <p:nvPr/>
          </p:nvCxnSpPr>
          <p:spPr>
            <a:xfrm flipV="1">
              <a:off x="8401466" y="5022823"/>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75" name="Rectangle 1074"/>
            <p:cNvSpPr/>
            <p:nvPr/>
          </p:nvSpPr>
          <p:spPr>
            <a:xfrm>
              <a:off x="6551094" y="5228524"/>
              <a:ext cx="1026474"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 lastClr="FFFFFF">
                      <a:lumMod val="50000"/>
                    </a:sysClr>
                  </a:solidFill>
                  <a:cs typeface="Arial" charset="0"/>
                </a:rPr>
                <a:t>CU0</a:t>
              </a:r>
            </a:p>
          </p:txBody>
        </p:sp>
        <p:sp>
          <p:nvSpPr>
            <p:cNvPr id="1076" name="Rectangle 1075"/>
            <p:cNvSpPr/>
            <p:nvPr/>
          </p:nvSpPr>
          <p:spPr>
            <a:xfrm>
              <a:off x="7130137" y="4344379"/>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a:solidFill>
                    <a:sysClr val="window" lastClr="FFFFFF">
                      <a:lumMod val="50000"/>
                    </a:sysClr>
                  </a:solidFill>
                  <a:cs typeface="Arial" charset="0"/>
                </a:rPr>
                <a:t>L1</a:t>
              </a:r>
            </a:p>
            <a:p>
              <a:pPr algn="ctr">
                <a:defRPr/>
              </a:pPr>
              <a:endParaRPr lang="en-US" sz="1100" kern="0" dirty="0">
                <a:solidFill>
                  <a:sysClr val="window" lastClr="FFFFFF">
                    <a:lumMod val="50000"/>
                  </a:sysClr>
                </a:solidFill>
                <a:cs typeface="Arial" charset="0"/>
              </a:endParaRPr>
            </a:p>
            <a:p>
              <a:pPr algn="ctr">
                <a:defRPr/>
              </a:pPr>
              <a:endParaRPr lang="en-US" sz="1100" kern="0" dirty="0">
                <a:solidFill>
                  <a:sysClr val="window" lastClr="FFFFFF">
                    <a:lumMod val="50000"/>
                  </a:sysClr>
                </a:solidFill>
                <a:cs typeface="Arial" charset="0"/>
              </a:endParaRPr>
            </a:p>
          </p:txBody>
        </p:sp>
        <p:sp>
          <p:nvSpPr>
            <p:cNvPr id="1077" name="Rectangle 1076"/>
            <p:cNvSpPr/>
            <p:nvPr/>
          </p:nvSpPr>
          <p:spPr>
            <a:xfrm>
              <a:off x="6551094" y="4003556"/>
              <a:ext cx="2161174" cy="99932"/>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sz="2800" kern="0">
                <a:solidFill>
                  <a:sysClr val="window" lastClr="FFFFFF">
                    <a:lumMod val="50000"/>
                  </a:sysClr>
                </a:solidFill>
                <a:cs typeface="Arial" charset="0"/>
              </a:endParaRPr>
            </a:p>
          </p:txBody>
        </p:sp>
        <p:sp>
          <p:nvSpPr>
            <p:cNvPr id="1078" name="Rectangle 1077"/>
            <p:cNvSpPr/>
            <p:nvPr/>
          </p:nvSpPr>
          <p:spPr>
            <a:xfrm>
              <a:off x="6551092" y="3111394"/>
              <a:ext cx="2161176" cy="678646"/>
            </a:xfrm>
            <a:prstGeom prst="rect">
              <a:avLst/>
            </a:prstGeom>
            <a:no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 lastClr="FFFFFF">
                      <a:lumMod val="50000"/>
                    </a:sysClr>
                  </a:solidFill>
                  <a:cs typeface="Arial" charset="0"/>
                </a:rPr>
                <a:t>MEM</a:t>
              </a:r>
            </a:p>
            <a:p>
              <a:pPr algn="ctr">
                <a:defRPr/>
              </a:pPr>
              <a:r>
                <a:rPr lang="en-US" sz="1100" kern="0" dirty="0">
                  <a:solidFill>
                    <a:sysClr val="window" lastClr="FFFFFF">
                      <a:lumMod val="50000"/>
                    </a:sysClr>
                  </a:solidFill>
                  <a:cs typeface="Arial" charset="0"/>
                </a:rPr>
                <a:t>X: 1</a:t>
              </a:r>
            </a:p>
            <a:p>
              <a:pPr algn="ctr">
                <a:defRPr/>
              </a:pPr>
              <a:r>
                <a:rPr lang="en-US" sz="1100" kern="0" dirty="0">
                  <a:solidFill>
                    <a:sysClr val="window" lastClr="FFFFFF">
                      <a:lumMod val="50000"/>
                    </a:sysClr>
                  </a:solidFill>
                  <a:cs typeface="Arial" charset="0"/>
                </a:rPr>
                <a:t>A: 2</a:t>
              </a:r>
            </a:p>
          </p:txBody>
        </p:sp>
        <p:cxnSp>
          <p:nvCxnSpPr>
            <p:cNvPr id="1079" name="Straight Arrow Connector 1078"/>
            <p:cNvCxnSpPr/>
            <p:nvPr/>
          </p:nvCxnSpPr>
          <p:spPr>
            <a:xfrm flipH="1" flipV="1">
              <a:off x="7257264" y="412797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80" name="Straight Arrow Connector 1079"/>
            <p:cNvCxnSpPr/>
            <p:nvPr/>
          </p:nvCxnSpPr>
          <p:spPr>
            <a:xfrm flipH="1" flipV="1">
              <a:off x="7515082" y="3808306"/>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081" name="Straight Arrow Connector 1080"/>
            <p:cNvCxnSpPr/>
            <p:nvPr/>
          </p:nvCxnSpPr>
          <p:spPr>
            <a:xfrm>
              <a:off x="7434450" y="4137292"/>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82" name="Straight Arrow Connector 1081"/>
            <p:cNvCxnSpPr/>
            <p:nvPr/>
          </p:nvCxnSpPr>
          <p:spPr>
            <a:xfrm>
              <a:off x="7758533" y="3799669"/>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83" name="Rectangle 1082"/>
            <p:cNvSpPr/>
            <p:nvPr/>
          </p:nvSpPr>
          <p:spPr>
            <a:xfrm>
              <a:off x="6551092" y="4344379"/>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algn="ctr">
                <a:defRPr/>
              </a:pPr>
              <a:r>
                <a:rPr lang="en-US" sz="1100" b="1" kern="0" dirty="0">
                  <a:solidFill>
                    <a:sysClr val="window" lastClr="FFFFFF">
                      <a:lumMod val="50000"/>
                    </a:sysClr>
                  </a:solidFill>
                  <a:cs typeface="Arial" charset="0"/>
                </a:rPr>
                <a:t>FIFO</a:t>
              </a:r>
            </a:p>
          </p:txBody>
        </p:sp>
        <p:sp>
          <p:nvSpPr>
            <p:cNvPr id="1084" name="Rectangle 1083"/>
            <p:cNvSpPr/>
            <p:nvPr/>
          </p:nvSpPr>
          <p:spPr>
            <a:xfrm>
              <a:off x="6551092" y="4580208"/>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endParaRPr lang="en-US" sz="1100" kern="0" dirty="0">
                <a:solidFill>
                  <a:sysClr val="window" lastClr="FFFFFF">
                    <a:lumMod val="50000"/>
                  </a:sysClr>
                </a:solidFill>
                <a:cs typeface="Arial" charset="0"/>
              </a:endParaRPr>
            </a:p>
          </p:txBody>
        </p:sp>
        <p:cxnSp>
          <p:nvCxnSpPr>
            <p:cNvPr id="1085" name="Straight Arrow Connector 1084"/>
            <p:cNvCxnSpPr/>
            <p:nvPr/>
          </p:nvCxnSpPr>
          <p:spPr>
            <a:xfrm flipV="1">
              <a:off x="6733058" y="4991178"/>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86" name="Rectangle 1085"/>
            <p:cNvSpPr/>
            <p:nvPr/>
          </p:nvSpPr>
          <p:spPr>
            <a:xfrm>
              <a:off x="6551093" y="4773323"/>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endParaRPr lang="en-US" sz="1100" kern="0" dirty="0">
                <a:solidFill>
                  <a:sysClr val="window" lastClr="FFFFFF">
                    <a:lumMod val="50000"/>
                  </a:sysClr>
                </a:solidFill>
                <a:cs typeface="Arial" charset="0"/>
              </a:endParaRPr>
            </a:p>
          </p:txBody>
        </p:sp>
        <p:sp>
          <p:nvSpPr>
            <p:cNvPr id="1087" name="Rectangle 1086"/>
            <p:cNvSpPr/>
            <p:nvPr/>
          </p:nvSpPr>
          <p:spPr>
            <a:xfrm>
              <a:off x="7758532" y="5215079"/>
              <a:ext cx="953735"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400" b="1" kern="0" dirty="0">
                  <a:solidFill>
                    <a:sysClr val="window" lastClr="FFFFFF">
                      <a:lumMod val="50000"/>
                    </a:sysClr>
                  </a:solidFill>
                  <a:cs typeface="Arial" charset="0"/>
                </a:rPr>
                <a:t>CU1</a:t>
              </a:r>
            </a:p>
          </p:txBody>
        </p:sp>
        <p:sp>
          <p:nvSpPr>
            <p:cNvPr id="1088" name="Rectangle 1087"/>
            <p:cNvSpPr/>
            <p:nvPr/>
          </p:nvSpPr>
          <p:spPr>
            <a:xfrm>
              <a:off x="8279635" y="4350874"/>
              <a:ext cx="432632" cy="661239"/>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1100" b="1" kern="0" dirty="0">
                  <a:solidFill>
                    <a:sysClr val="window" lastClr="FFFFFF">
                      <a:lumMod val="50000"/>
                    </a:sysClr>
                  </a:solidFill>
                  <a:cs typeface="Arial" charset="0"/>
                </a:rPr>
                <a:t>L1</a:t>
              </a:r>
            </a:p>
            <a:p>
              <a:pPr algn="ctr">
                <a:defRPr/>
              </a:pPr>
              <a:r>
                <a:rPr lang="en-US" sz="1100" b="1" kern="0" dirty="0">
                  <a:solidFill>
                    <a:srgbClr val="800000"/>
                  </a:solidFill>
                  <a:cs typeface="Arial" charset="0"/>
                </a:rPr>
                <a:t>A: 2</a:t>
              </a:r>
            </a:p>
            <a:p>
              <a:pPr algn="ctr">
                <a:defRPr/>
              </a:pPr>
              <a:r>
                <a:rPr lang="en-US" sz="1100" b="1" kern="0" dirty="0">
                  <a:solidFill>
                    <a:srgbClr val="800000"/>
                  </a:solidFill>
                  <a:cs typeface="Arial" charset="0"/>
                </a:rPr>
                <a:t>X:1</a:t>
              </a:r>
            </a:p>
          </p:txBody>
        </p:sp>
        <p:sp>
          <p:nvSpPr>
            <p:cNvPr id="1089" name="Rectangle 1088"/>
            <p:cNvSpPr/>
            <p:nvPr/>
          </p:nvSpPr>
          <p:spPr>
            <a:xfrm>
              <a:off x="7758532" y="4350874"/>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algn="ctr">
                <a:defRPr/>
              </a:pPr>
              <a:r>
                <a:rPr lang="en-US" sz="1100" b="1" kern="0" dirty="0">
                  <a:solidFill>
                    <a:sysClr val="window" lastClr="FFFFFF">
                      <a:lumMod val="50000"/>
                    </a:sysClr>
                  </a:solidFill>
                  <a:cs typeface="Arial" charset="0"/>
                </a:rPr>
                <a:t>FIFO</a:t>
              </a:r>
            </a:p>
          </p:txBody>
        </p:sp>
        <p:sp>
          <p:nvSpPr>
            <p:cNvPr id="1090" name="Rectangle 1089"/>
            <p:cNvSpPr/>
            <p:nvPr/>
          </p:nvSpPr>
          <p:spPr>
            <a:xfrm>
              <a:off x="7758532" y="4586703"/>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endParaRPr lang="en-US" sz="1100" kern="0" dirty="0">
                <a:solidFill>
                  <a:sysClr val="window" lastClr="FFFFFF">
                    <a:lumMod val="50000"/>
                  </a:sysClr>
                </a:solidFill>
                <a:cs typeface="Arial" charset="0"/>
              </a:endParaRPr>
            </a:p>
          </p:txBody>
        </p:sp>
        <p:cxnSp>
          <p:nvCxnSpPr>
            <p:cNvPr id="1091" name="Straight Arrow Connector 1090"/>
            <p:cNvCxnSpPr/>
            <p:nvPr/>
          </p:nvCxnSpPr>
          <p:spPr>
            <a:xfrm flipV="1">
              <a:off x="7940498" y="4997673"/>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92" name="Rectangle 1091"/>
            <p:cNvSpPr/>
            <p:nvPr/>
          </p:nvSpPr>
          <p:spPr>
            <a:xfrm>
              <a:off x="7758533" y="4779818"/>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algn="ctr">
                <a:defRPr/>
              </a:pPr>
              <a:endParaRPr lang="en-US" sz="1100" kern="0" dirty="0">
                <a:solidFill>
                  <a:sysClr val="window" lastClr="FFFFFF">
                    <a:lumMod val="50000"/>
                  </a:sysClr>
                </a:solidFill>
                <a:cs typeface="Arial" charset="0"/>
              </a:endParaRPr>
            </a:p>
          </p:txBody>
        </p:sp>
        <p:sp>
          <p:nvSpPr>
            <p:cNvPr id="1093" name="Freeform 1092"/>
            <p:cNvSpPr/>
            <p:nvPr/>
          </p:nvSpPr>
          <p:spPr>
            <a:xfrm>
              <a:off x="7842596" y="3653956"/>
              <a:ext cx="534217" cy="1033256"/>
            </a:xfrm>
            <a:custGeom>
              <a:avLst/>
              <a:gdLst>
                <a:gd name="connsiteX0" fmla="*/ 0 w 1057275"/>
                <a:gd name="connsiteY0" fmla="*/ 3600 h 946575"/>
                <a:gd name="connsiteX1" fmla="*/ 342900 w 1057275"/>
                <a:gd name="connsiteY1" fmla="*/ 22650 h 946575"/>
                <a:gd name="connsiteX2" fmla="*/ 647700 w 1057275"/>
                <a:gd name="connsiteY2" fmla="*/ 175050 h 946575"/>
                <a:gd name="connsiteX3" fmla="*/ 904875 w 1057275"/>
                <a:gd name="connsiteY3" fmla="*/ 422700 h 946575"/>
                <a:gd name="connsiteX4" fmla="*/ 1028700 w 1057275"/>
                <a:gd name="connsiteY4" fmla="*/ 727500 h 946575"/>
                <a:gd name="connsiteX5" fmla="*/ 1057275 w 1057275"/>
                <a:gd name="connsiteY5" fmla="*/ 946575 h 94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 h="946575">
                  <a:moveTo>
                    <a:pt x="0" y="3600"/>
                  </a:moveTo>
                  <a:cubicBezTo>
                    <a:pt x="117475" y="-1163"/>
                    <a:pt x="234950" y="-5925"/>
                    <a:pt x="342900" y="22650"/>
                  </a:cubicBezTo>
                  <a:cubicBezTo>
                    <a:pt x="450850" y="51225"/>
                    <a:pt x="554037" y="108375"/>
                    <a:pt x="647700" y="175050"/>
                  </a:cubicBezTo>
                  <a:cubicBezTo>
                    <a:pt x="741363" y="241725"/>
                    <a:pt x="841375" y="330625"/>
                    <a:pt x="904875" y="422700"/>
                  </a:cubicBezTo>
                  <a:cubicBezTo>
                    <a:pt x="968375" y="514775"/>
                    <a:pt x="1003300" y="640188"/>
                    <a:pt x="1028700" y="727500"/>
                  </a:cubicBezTo>
                  <a:cubicBezTo>
                    <a:pt x="1054100" y="814812"/>
                    <a:pt x="1055687" y="880693"/>
                    <a:pt x="1057275" y="946575"/>
                  </a:cubicBezTo>
                </a:path>
              </a:pathLst>
            </a:custGeom>
            <a:noFill/>
            <a:ln w="19050" cap="flat" cmpd="sng" algn="ctr">
              <a:solidFill>
                <a:sysClr val="windowText" lastClr="000000"/>
              </a:solidFill>
              <a:prstDash val="solid"/>
              <a:headEnd type="none" w="med" len="med"/>
              <a:tailEnd type="triangle" w="med" len="med"/>
            </a:ln>
            <a:effectLst/>
          </p:spPr>
          <p:txBody>
            <a:bodyPr rtlCol="0" anchor="ctr"/>
            <a:lstStyle/>
            <a:p>
              <a:pPr algn="ctr">
                <a:defRPr/>
              </a:pPr>
              <a:endParaRPr lang="en-US" kern="0">
                <a:solidFill>
                  <a:sysClr val="windowText" lastClr="000000"/>
                </a:solidFill>
                <a:cs typeface="Arial" charset="0"/>
              </a:endParaRPr>
            </a:p>
          </p:txBody>
        </p:sp>
        <p:sp>
          <p:nvSpPr>
            <p:cNvPr id="1095" name="Freeform 1094"/>
            <p:cNvSpPr/>
            <p:nvPr/>
          </p:nvSpPr>
          <p:spPr>
            <a:xfrm>
              <a:off x="8420279" y="4759954"/>
              <a:ext cx="10441" cy="428625"/>
            </a:xfrm>
            <a:custGeom>
              <a:avLst/>
              <a:gdLst>
                <a:gd name="connsiteX0" fmla="*/ 916 w 10441"/>
                <a:gd name="connsiteY0" fmla="*/ 0 h 428625"/>
                <a:gd name="connsiteX1" fmla="*/ 916 w 10441"/>
                <a:gd name="connsiteY1" fmla="*/ 200025 h 428625"/>
                <a:gd name="connsiteX2" fmla="*/ 10441 w 10441"/>
                <a:gd name="connsiteY2" fmla="*/ 428625 h 428625"/>
              </a:gdLst>
              <a:ahLst/>
              <a:cxnLst>
                <a:cxn ang="0">
                  <a:pos x="connsiteX0" y="connsiteY0"/>
                </a:cxn>
                <a:cxn ang="0">
                  <a:pos x="connsiteX1" y="connsiteY1"/>
                </a:cxn>
                <a:cxn ang="0">
                  <a:pos x="connsiteX2" y="connsiteY2"/>
                </a:cxn>
              </a:cxnLst>
              <a:rect l="l" t="t" r="r" b="b"/>
              <a:pathLst>
                <a:path w="10441" h="428625">
                  <a:moveTo>
                    <a:pt x="916" y="0"/>
                  </a:moveTo>
                  <a:cubicBezTo>
                    <a:pt x="122" y="64294"/>
                    <a:pt x="-672" y="128588"/>
                    <a:pt x="916" y="200025"/>
                  </a:cubicBezTo>
                  <a:cubicBezTo>
                    <a:pt x="2504" y="271463"/>
                    <a:pt x="6472" y="350044"/>
                    <a:pt x="10441" y="428625"/>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algn="ctr">
                <a:defRPr/>
              </a:pPr>
              <a:endParaRPr lang="en-US" kern="0">
                <a:solidFill>
                  <a:sysClr val="windowText" lastClr="000000"/>
                </a:solidFill>
                <a:cs typeface="Arial" charset="0"/>
              </a:endParaRPr>
            </a:p>
          </p:txBody>
        </p:sp>
        <p:sp>
          <p:nvSpPr>
            <p:cNvPr id="1096" name="Freeform 1095"/>
            <p:cNvSpPr/>
            <p:nvPr/>
          </p:nvSpPr>
          <p:spPr>
            <a:xfrm>
              <a:off x="7842596" y="3478615"/>
              <a:ext cx="777103" cy="1388615"/>
            </a:xfrm>
            <a:custGeom>
              <a:avLst/>
              <a:gdLst>
                <a:gd name="connsiteX0" fmla="*/ 0 w 1325808"/>
                <a:gd name="connsiteY0" fmla="*/ 9525 h 1276350"/>
                <a:gd name="connsiteX1" fmla="*/ 428625 w 1325808"/>
                <a:gd name="connsiteY1" fmla="*/ 19050 h 1276350"/>
                <a:gd name="connsiteX2" fmla="*/ 838200 w 1325808"/>
                <a:gd name="connsiteY2" fmla="*/ 180975 h 1276350"/>
                <a:gd name="connsiteX3" fmla="*/ 1114425 w 1325808"/>
                <a:gd name="connsiteY3" fmla="*/ 438150 h 1276350"/>
                <a:gd name="connsiteX4" fmla="*/ 1295400 w 1325808"/>
                <a:gd name="connsiteY4" fmla="*/ 895350 h 1276350"/>
                <a:gd name="connsiteX5" fmla="*/ 1323975 w 1325808"/>
                <a:gd name="connsiteY5" fmla="*/ 127635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08" h="1276350">
                  <a:moveTo>
                    <a:pt x="0" y="9525"/>
                  </a:moveTo>
                  <a:cubicBezTo>
                    <a:pt x="144462" y="0"/>
                    <a:pt x="288925" y="-9525"/>
                    <a:pt x="428625" y="19050"/>
                  </a:cubicBezTo>
                  <a:cubicBezTo>
                    <a:pt x="568325" y="47625"/>
                    <a:pt x="723900" y="111125"/>
                    <a:pt x="838200" y="180975"/>
                  </a:cubicBezTo>
                  <a:cubicBezTo>
                    <a:pt x="952500" y="250825"/>
                    <a:pt x="1038225" y="319088"/>
                    <a:pt x="1114425" y="438150"/>
                  </a:cubicBezTo>
                  <a:cubicBezTo>
                    <a:pt x="1190625" y="557212"/>
                    <a:pt x="1260475" y="755650"/>
                    <a:pt x="1295400" y="895350"/>
                  </a:cubicBezTo>
                  <a:cubicBezTo>
                    <a:pt x="1330325" y="1035050"/>
                    <a:pt x="1327150" y="1155700"/>
                    <a:pt x="1323975" y="127635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algn="ctr">
                <a:defRPr/>
              </a:pPr>
              <a:endParaRPr lang="en-US" kern="0">
                <a:solidFill>
                  <a:sysClr val="windowText" lastClr="000000"/>
                </a:solidFill>
                <a:cs typeface="Arial" charset="0"/>
              </a:endParaRPr>
            </a:p>
          </p:txBody>
        </p:sp>
        <p:sp>
          <p:nvSpPr>
            <p:cNvPr id="1098" name="Freeform 1097"/>
            <p:cNvSpPr/>
            <p:nvPr/>
          </p:nvSpPr>
          <p:spPr>
            <a:xfrm>
              <a:off x="8623342" y="4885161"/>
              <a:ext cx="28575" cy="285750"/>
            </a:xfrm>
            <a:custGeom>
              <a:avLst/>
              <a:gdLst>
                <a:gd name="connsiteX0" fmla="*/ 0 w 28575"/>
                <a:gd name="connsiteY0" fmla="*/ 0 h 285750"/>
                <a:gd name="connsiteX1" fmla="*/ 19050 w 28575"/>
                <a:gd name="connsiteY1" fmla="*/ 190500 h 285750"/>
                <a:gd name="connsiteX2" fmla="*/ 28575 w 28575"/>
                <a:gd name="connsiteY2" fmla="*/ 285750 h 285750"/>
              </a:gdLst>
              <a:ahLst/>
              <a:cxnLst>
                <a:cxn ang="0">
                  <a:pos x="connsiteX0" y="connsiteY0"/>
                </a:cxn>
                <a:cxn ang="0">
                  <a:pos x="connsiteX1" y="connsiteY1"/>
                </a:cxn>
                <a:cxn ang="0">
                  <a:pos x="connsiteX2" y="connsiteY2"/>
                </a:cxn>
              </a:cxnLst>
              <a:rect l="l" t="t" r="r" b="b"/>
              <a:pathLst>
                <a:path w="28575" h="285750">
                  <a:moveTo>
                    <a:pt x="0" y="0"/>
                  </a:moveTo>
                  <a:lnTo>
                    <a:pt x="19050" y="190500"/>
                  </a:lnTo>
                  <a:lnTo>
                    <a:pt x="28575" y="285750"/>
                  </a:ln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algn="ctr">
                <a:defRPr/>
              </a:pPr>
              <a:endParaRPr lang="en-US" kern="0">
                <a:solidFill>
                  <a:sysClr val="windowText" lastClr="000000"/>
                </a:solidFill>
                <a:cs typeface="Arial" charset="0"/>
              </a:endParaRPr>
            </a:p>
          </p:txBody>
        </p:sp>
        <p:cxnSp>
          <p:nvCxnSpPr>
            <p:cNvPr id="1099" name="Straight Arrow Connector 1098"/>
            <p:cNvCxnSpPr/>
            <p:nvPr/>
          </p:nvCxnSpPr>
          <p:spPr>
            <a:xfrm>
              <a:off x="7471797" y="5024006"/>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1100" name="Straight Arrow Connector 1099"/>
            <p:cNvCxnSpPr/>
            <p:nvPr/>
          </p:nvCxnSpPr>
          <p:spPr>
            <a:xfrm flipV="1">
              <a:off x="7267851" y="5032841"/>
              <a:ext cx="9" cy="192783"/>
            </a:xfrm>
            <a:prstGeom prst="straightConnector1">
              <a:avLst/>
            </a:prstGeom>
            <a:noFill/>
            <a:ln w="22225" cap="flat" cmpd="sng" algn="ctr">
              <a:solidFill>
                <a:sysClr val="window" lastClr="FFFFFF">
                  <a:lumMod val="50000"/>
                </a:sysClr>
              </a:solidFill>
              <a:prstDash val="solid"/>
              <a:tailEnd type="arrow"/>
            </a:ln>
            <a:effectLst/>
          </p:spPr>
        </p:cxnSp>
      </p:grpSp>
    </p:spTree>
    <p:extLst>
      <p:ext uri="{BB962C8B-B14F-4D97-AF65-F5344CB8AC3E}">
        <p14:creationId xmlns:p14="http://schemas.microsoft.com/office/powerpoint/2010/main" val="3928596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QuickRelease vs </a:t>
            </a:r>
            <a:r>
              <a:rPr lang="en-US" dirty="0" err="1" smtClean="0"/>
              <a:t>rfo</a:t>
            </a:r>
            <a:r>
              <a:rPr lang="en-US" dirty="0" smtClean="0"/>
              <a:t> and </a:t>
            </a:r>
            <a:r>
              <a:rPr lang="en-US" dirty="0" err="1" smtClean="0"/>
              <a:t>wt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9750352"/>
              </p:ext>
            </p:extLst>
          </p:nvPr>
        </p:nvGraphicFramePr>
        <p:xfrm>
          <a:off x="266768" y="1890100"/>
          <a:ext cx="8568266" cy="3634232"/>
        </p:xfrm>
        <a:graphic>
          <a:graphicData uri="http://schemas.openxmlformats.org/drawingml/2006/table">
            <a:tbl>
              <a:tblPr firstRow="1" bandRow="1">
                <a:tableStyleId>{775DCB02-9BB8-47FD-8907-85C794F793BA}</a:tableStyleId>
              </a:tblPr>
              <a:tblGrid>
                <a:gridCol w="4122190"/>
                <a:gridCol w="1389610"/>
                <a:gridCol w="1320800"/>
                <a:gridCol w="1735666"/>
              </a:tblGrid>
              <a:tr h="519176">
                <a:tc>
                  <a:txBody>
                    <a:bodyPr/>
                    <a:lstStyle/>
                    <a:p>
                      <a:pPr algn="ctr"/>
                      <a:r>
                        <a:rPr lang="en-US" dirty="0" smtClean="0"/>
                        <a:t>Design Goals</a:t>
                      </a:r>
                      <a:endParaRPr lang="en-US" dirty="0"/>
                    </a:p>
                  </a:txBody>
                  <a:tcPr/>
                </a:tc>
                <a:tc>
                  <a:txBody>
                    <a:bodyPr/>
                    <a:lstStyle/>
                    <a:p>
                      <a:pPr algn="ctr"/>
                      <a:r>
                        <a:rPr lang="en-US" dirty="0" smtClean="0"/>
                        <a:t>WT</a:t>
                      </a:r>
                      <a:endParaRPr lang="en-US" dirty="0"/>
                    </a:p>
                  </a:txBody>
                  <a:tcPr/>
                </a:tc>
                <a:tc>
                  <a:txBody>
                    <a:bodyPr/>
                    <a:lstStyle/>
                    <a:p>
                      <a:pPr algn="ctr"/>
                      <a:r>
                        <a:rPr lang="en-US" dirty="0" smtClean="0"/>
                        <a:t>RFO</a:t>
                      </a:r>
                      <a:endParaRPr lang="en-US" dirty="0"/>
                    </a:p>
                  </a:txBody>
                  <a:tcPr/>
                </a:tc>
                <a:tc>
                  <a:txBody>
                    <a:bodyPr/>
                    <a:lstStyle/>
                    <a:p>
                      <a:pPr algn="ctr"/>
                      <a:r>
                        <a:rPr lang="en-US" dirty="0" smtClean="0"/>
                        <a:t>QuickRelease</a:t>
                      </a:r>
                      <a:endParaRPr lang="en-US" dirty="0"/>
                    </a:p>
                  </a:txBody>
                  <a:tcPr/>
                </a:tc>
              </a:tr>
              <a:tr h="519176">
                <a:tc>
                  <a:txBody>
                    <a:bodyPr/>
                    <a:lstStyle/>
                    <a:p>
                      <a:pPr algn="ctr"/>
                      <a:r>
                        <a:rPr lang="en-US" dirty="0" smtClean="0">
                          <a:solidFill>
                            <a:schemeClr val="tx1"/>
                          </a:solidFill>
                        </a:rPr>
                        <a:t>High </a:t>
                      </a:r>
                      <a:r>
                        <a:rPr lang="en-US" baseline="0" dirty="0" smtClean="0">
                          <a:solidFill>
                            <a:schemeClr val="tx1"/>
                          </a:solidFill>
                        </a:rPr>
                        <a:t>bandwidth</a:t>
                      </a:r>
                      <a:endParaRPr lang="en-US" dirty="0">
                        <a:solidFill>
                          <a:schemeClr val="tx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c>
                  <a:txBody>
                    <a:bodyPr/>
                    <a:lstStyle/>
                    <a:p>
                      <a:pPr algn="ctr"/>
                      <a:r>
                        <a:rPr lang="en-US" b="1" i="1" dirty="0" smtClean="0">
                          <a:solidFill>
                            <a:schemeClr val="accent1"/>
                          </a:solidFill>
                        </a:rPr>
                        <a:t>NO</a:t>
                      </a:r>
                      <a:endParaRPr lang="en-US" b="1" i="1" dirty="0">
                        <a:solidFill>
                          <a:schemeClr val="accent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r>
              <a:tr h="519176">
                <a:tc>
                  <a:txBody>
                    <a:bodyPr/>
                    <a:lstStyle/>
                    <a:p>
                      <a:pPr algn="ctr"/>
                      <a:r>
                        <a:rPr lang="en-US" dirty="0" smtClean="0">
                          <a:solidFill>
                            <a:schemeClr val="tx1"/>
                          </a:solidFill>
                        </a:rPr>
                        <a:t>Only wait</a:t>
                      </a:r>
                      <a:r>
                        <a:rPr lang="en-US" baseline="0" dirty="0" smtClean="0">
                          <a:solidFill>
                            <a:schemeClr val="tx1"/>
                          </a:solidFill>
                        </a:rPr>
                        <a:t> on synchronization</a:t>
                      </a:r>
                      <a:endParaRPr lang="en-US" dirty="0">
                        <a:solidFill>
                          <a:schemeClr val="tx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c>
                  <a:txBody>
                    <a:bodyPr/>
                    <a:lstStyle/>
                    <a:p>
                      <a:pPr algn="ctr"/>
                      <a:r>
                        <a:rPr lang="en-US" b="1" i="1" dirty="0" smtClean="0">
                          <a:solidFill>
                            <a:schemeClr val="accent1"/>
                          </a:solidFill>
                        </a:rPr>
                        <a:t>NO</a:t>
                      </a:r>
                      <a:endParaRPr lang="en-US" b="1" i="1" dirty="0">
                        <a:solidFill>
                          <a:schemeClr val="accent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r>
              <a:tr h="519176">
                <a:tc>
                  <a:txBody>
                    <a:bodyPr/>
                    <a:lstStyle/>
                    <a:p>
                      <a:pPr algn="ctr"/>
                      <a:r>
                        <a:rPr lang="en-US" dirty="0" smtClean="0">
                          <a:solidFill>
                            <a:schemeClr val="tx1"/>
                          </a:solidFill>
                        </a:rPr>
                        <a:t>Avoids L1</a:t>
                      </a:r>
                      <a:r>
                        <a:rPr lang="en-US" baseline="0" dirty="0" smtClean="0">
                          <a:solidFill>
                            <a:schemeClr val="tx1"/>
                          </a:solidFill>
                        </a:rPr>
                        <a:t> data responses</a:t>
                      </a:r>
                      <a:endParaRPr lang="en-US" dirty="0">
                        <a:solidFill>
                          <a:schemeClr val="tx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c>
                  <a:txBody>
                    <a:bodyPr/>
                    <a:lstStyle/>
                    <a:p>
                      <a:pPr algn="ctr"/>
                      <a:r>
                        <a:rPr lang="en-US" b="1" i="1" dirty="0" smtClean="0">
                          <a:solidFill>
                            <a:schemeClr val="accent1"/>
                          </a:solidFill>
                        </a:rPr>
                        <a:t>NO</a:t>
                      </a:r>
                      <a:endParaRPr lang="en-US" b="1" i="1" dirty="0">
                        <a:solidFill>
                          <a:schemeClr val="accent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r>
              <a:tr h="519176">
                <a:tc>
                  <a:txBody>
                    <a:bodyPr/>
                    <a:lstStyle/>
                    <a:p>
                      <a:pPr algn="ctr"/>
                      <a:r>
                        <a:rPr lang="en-US" dirty="0" smtClean="0">
                          <a:solidFill>
                            <a:schemeClr val="tx1"/>
                          </a:solidFill>
                        </a:rPr>
                        <a:t>Coalesce irregular writes</a:t>
                      </a:r>
                      <a:endParaRPr lang="en-US" dirty="0">
                        <a:solidFill>
                          <a:schemeClr val="tx1"/>
                        </a:solidFill>
                      </a:endParaRPr>
                    </a:p>
                  </a:txBody>
                  <a:tcPr/>
                </a:tc>
                <a:tc>
                  <a:txBody>
                    <a:bodyPr/>
                    <a:lstStyle/>
                    <a:p>
                      <a:pPr algn="ctr"/>
                      <a:r>
                        <a:rPr lang="en-US" b="1" i="1" dirty="0" smtClean="0">
                          <a:solidFill>
                            <a:schemeClr val="accent1"/>
                          </a:solidFill>
                        </a:rPr>
                        <a:t>NO</a:t>
                      </a:r>
                      <a:endParaRPr lang="en-US" b="1" i="1" dirty="0">
                        <a:solidFill>
                          <a:schemeClr val="accent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r>
              <a:tr h="519176">
                <a:tc>
                  <a:txBody>
                    <a:bodyPr/>
                    <a:lstStyle/>
                    <a:p>
                      <a:pPr algn="ctr"/>
                      <a:r>
                        <a:rPr lang="en-US" dirty="0" smtClean="0">
                          <a:solidFill>
                            <a:schemeClr val="tx1"/>
                          </a:solidFill>
                        </a:rPr>
                        <a:t>Precise Cache</a:t>
                      </a:r>
                      <a:r>
                        <a:rPr lang="en-US" baseline="0" dirty="0" smtClean="0">
                          <a:solidFill>
                            <a:schemeClr val="tx1"/>
                          </a:solidFill>
                        </a:rPr>
                        <a:t> invalidations</a:t>
                      </a:r>
                      <a:endParaRPr lang="en-US" dirty="0">
                        <a:solidFill>
                          <a:schemeClr val="tx1"/>
                        </a:solidFill>
                      </a:endParaRPr>
                    </a:p>
                  </a:txBody>
                  <a:tcPr/>
                </a:tc>
                <a:tc>
                  <a:txBody>
                    <a:bodyPr/>
                    <a:lstStyle/>
                    <a:p>
                      <a:pPr algn="ctr"/>
                      <a:r>
                        <a:rPr lang="en-US" b="1" i="1" dirty="0" smtClean="0">
                          <a:solidFill>
                            <a:schemeClr val="accent1"/>
                          </a:solidFill>
                        </a:rPr>
                        <a:t>NO</a:t>
                      </a:r>
                      <a:endParaRPr lang="en-US" b="1" i="1" dirty="0">
                        <a:solidFill>
                          <a:schemeClr val="accent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r>
              <a:tr h="519176">
                <a:tc>
                  <a:txBody>
                    <a:bodyPr/>
                    <a:lstStyle/>
                    <a:p>
                      <a:pPr algn="ctr"/>
                      <a:r>
                        <a:rPr lang="en-US" dirty="0" smtClean="0">
                          <a:solidFill>
                            <a:schemeClr val="tx1"/>
                          </a:solidFill>
                        </a:rPr>
                        <a:t>Support</a:t>
                      </a:r>
                      <a:r>
                        <a:rPr lang="en-US" baseline="0" dirty="0" smtClean="0">
                          <a:solidFill>
                            <a:schemeClr val="tx1"/>
                          </a:solidFill>
                        </a:rPr>
                        <a:t> RAW</a:t>
                      </a:r>
                      <a:endParaRPr lang="en-US" dirty="0">
                        <a:solidFill>
                          <a:schemeClr val="tx1"/>
                        </a:solidFill>
                      </a:endParaRPr>
                    </a:p>
                  </a:txBody>
                  <a:tcPr/>
                </a:tc>
                <a:tc>
                  <a:txBody>
                    <a:bodyPr/>
                    <a:lstStyle/>
                    <a:p>
                      <a:pPr algn="ctr"/>
                      <a:r>
                        <a:rPr lang="en-US" b="1" i="1" dirty="0" smtClean="0">
                          <a:solidFill>
                            <a:schemeClr val="accent1"/>
                          </a:solidFill>
                        </a:rPr>
                        <a:t>NO</a:t>
                      </a:r>
                      <a:endParaRPr lang="en-US" b="1" i="1" dirty="0">
                        <a:solidFill>
                          <a:schemeClr val="accent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r>
            </a:tbl>
          </a:graphicData>
        </a:graphic>
      </p:graphicFrame>
    </p:spTree>
    <p:extLst>
      <p:ext uri="{BB962C8B-B14F-4D97-AF65-F5344CB8AC3E}">
        <p14:creationId xmlns:p14="http://schemas.microsoft.com/office/powerpoint/2010/main" val="1110448328"/>
      </p:ext>
    </p:extLst>
  </p:cSld>
  <p:clrMapOvr>
    <a:masterClrMapping/>
  </p:clrMapOvr>
  <mc:AlternateContent xmlns:mc="http://schemas.openxmlformats.org/markup-compatibility/2006" xmlns:p14="http://schemas.microsoft.com/office/powerpoint/2010/main">
    <mc:Choice Requires="p14">
      <p:transition spd="slow" p14:dur="2000" advTm="234347"/>
    </mc:Choice>
    <mc:Fallback xmlns="">
      <p:transition spd="slow" advTm="234347"/>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736450692"/>
              </p:ext>
            </p:extLst>
          </p:nvPr>
        </p:nvGraphicFramePr>
        <p:xfrm>
          <a:off x="138307" y="980837"/>
          <a:ext cx="8059545" cy="50299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Read after Read </a:t>
            </a:r>
            <a:r>
              <a:rPr lang="en-US" smtClean="0"/>
              <a:t>REUSE in L1</a:t>
            </a:r>
            <a:endParaRPr lang="en-US" dirty="0"/>
          </a:p>
        </p:txBody>
      </p:sp>
      <p:sp>
        <p:nvSpPr>
          <p:cNvPr id="5" name="Rectangle 4"/>
          <p:cNvSpPr/>
          <p:nvPr/>
        </p:nvSpPr>
        <p:spPr bwMode="auto">
          <a:xfrm>
            <a:off x="1760277" y="4964545"/>
            <a:ext cx="3746870" cy="807303"/>
          </a:xfrm>
          <a:prstGeom prst="rect">
            <a:avLst/>
          </a:prstGeom>
          <a:solidFill>
            <a:srgbClr val="009966">
              <a:alpha val="16863"/>
            </a:srgb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fontAlgn="base">
              <a:spcBef>
                <a:spcPct val="0"/>
              </a:spcBef>
              <a:spcAft>
                <a:spcPct val="0"/>
              </a:spcAft>
            </a:pPr>
            <a:endParaRPr lang="en-US" b="1" dirty="0">
              <a:solidFill>
                <a:prstClr val="white"/>
              </a:solidFill>
              <a:cs typeface="Arial" charset="0"/>
            </a:endParaRPr>
          </a:p>
        </p:txBody>
      </p:sp>
      <p:sp>
        <p:nvSpPr>
          <p:cNvPr id="6" name="Rectangle 5"/>
          <p:cNvSpPr/>
          <p:nvPr/>
        </p:nvSpPr>
        <p:spPr bwMode="auto">
          <a:xfrm>
            <a:off x="5507146" y="4964545"/>
            <a:ext cx="2074610" cy="807303"/>
          </a:xfrm>
          <a:prstGeom prst="rect">
            <a:avLst/>
          </a:prstGeom>
          <a:solidFill>
            <a:srgbClr val="0070C0">
              <a:alpha val="20000"/>
            </a:srgb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fontAlgn="base">
              <a:spcBef>
                <a:spcPct val="0"/>
              </a:spcBef>
              <a:spcAft>
                <a:spcPct val="0"/>
              </a:spcAft>
            </a:pPr>
            <a:endParaRPr lang="en-US" b="1" dirty="0">
              <a:solidFill>
                <a:prstClr val="white"/>
              </a:solidFill>
              <a:cs typeface="Arial" charset="0"/>
            </a:endParaRPr>
          </a:p>
        </p:txBody>
      </p:sp>
      <p:sp>
        <p:nvSpPr>
          <p:cNvPr id="7" name="Rectangle 6"/>
          <p:cNvSpPr/>
          <p:nvPr/>
        </p:nvSpPr>
        <p:spPr bwMode="auto">
          <a:xfrm>
            <a:off x="894968" y="4964544"/>
            <a:ext cx="865307" cy="807305"/>
          </a:xfrm>
          <a:prstGeom prst="rect">
            <a:avLst/>
          </a:prstGeom>
          <a:solidFill>
            <a:schemeClr val="accent1">
              <a:alpha val="20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fontAlgn="base">
              <a:spcBef>
                <a:spcPct val="0"/>
              </a:spcBef>
              <a:spcAft>
                <a:spcPct val="0"/>
              </a:spcAft>
            </a:pPr>
            <a:endParaRPr lang="en-US" b="1" dirty="0">
              <a:solidFill>
                <a:prstClr val="white"/>
              </a:solidFill>
              <a:cs typeface="Arial" charset="0"/>
            </a:endParaRPr>
          </a:p>
        </p:txBody>
      </p:sp>
    </p:spTree>
    <p:extLst>
      <p:ext uri="{BB962C8B-B14F-4D97-AF65-F5344CB8AC3E}">
        <p14:creationId xmlns:p14="http://schemas.microsoft.com/office/powerpoint/2010/main" val="3812480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GPUs should not have write-back caches</a:t>
            </a:r>
            <a:endParaRPr lang="en-US" dirty="0"/>
          </a:p>
        </p:txBody>
      </p:sp>
      <p:sp>
        <p:nvSpPr>
          <p:cNvPr id="3" name="Content Placeholder 2"/>
          <p:cNvSpPr>
            <a:spLocks noGrp="1"/>
          </p:cNvSpPr>
          <p:nvPr>
            <p:ph idx="1"/>
          </p:nvPr>
        </p:nvSpPr>
        <p:spPr/>
        <p:txBody>
          <a:bodyPr/>
          <a:lstStyle/>
          <a:p>
            <a:endParaRPr lang="en-US"/>
          </a:p>
        </p:txBody>
      </p:sp>
      <p:graphicFrame>
        <p:nvGraphicFramePr>
          <p:cNvPr id="7" name="Chart 6"/>
          <p:cNvGraphicFramePr/>
          <p:nvPr>
            <p:extLst>
              <p:ext uri="{D42A27DB-BD31-4B8C-83A1-F6EECF244321}">
                <p14:modId xmlns:p14="http://schemas.microsoft.com/office/powerpoint/2010/main" val="2390963311"/>
              </p:ext>
            </p:extLst>
          </p:nvPr>
        </p:nvGraphicFramePr>
        <p:xfrm>
          <a:off x="176027" y="1106585"/>
          <a:ext cx="8285866" cy="520598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bwMode="auto">
          <a:xfrm>
            <a:off x="2008309" y="5060096"/>
            <a:ext cx="3746870" cy="807303"/>
          </a:xfrm>
          <a:prstGeom prst="rect">
            <a:avLst/>
          </a:prstGeom>
          <a:solidFill>
            <a:srgbClr val="009966">
              <a:alpha val="16863"/>
            </a:srgb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fontAlgn="base">
              <a:spcBef>
                <a:spcPct val="0"/>
              </a:spcBef>
              <a:spcAft>
                <a:spcPct val="0"/>
              </a:spcAft>
            </a:pPr>
            <a:endParaRPr lang="en-US" b="1" dirty="0">
              <a:solidFill>
                <a:prstClr val="white"/>
              </a:solidFill>
              <a:cs typeface="Arial" charset="0"/>
            </a:endParaRPr>
          </a:p>
        </p:txBody>
      </p:sp>
      <p:sp>
        <p:nvSpPr>
          <p:cNvPr id="6" name="Rectangle 5"/>
          <p:cNvSpPr/>
          <p:nvPr/>
        </p:nvSpPr>
        <p:spPr bwMode="auto">
          <a:xfrm>
            <a:off x="5755178" y="5060096"/>
            <a:ext cx="2074610" cy="807303"/>
          </a:xfrm>
          <a:prstGeom prst="rect">
            <a:avLst/>
          </a:prstGeom>
          <a:solidFill>
            <a:srgbClr val="0070C0">
              <a:alpha val="20000"/>
            </a:srgb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fontAlgn="base">
              <a:spcBef>
                <a:spcPct val="0"/>
              </a:spcBef>
              <a:spcAft>
                <a:spcPct val="0"/>
              </a:spcAft>
            </a:pPr>
            <a:endParaRPr lang="en-US" b="1" dirty="0">
              <a:solidFill>
                <a:prstClr val="white"/>
              </a:solidFill>
              <a:cs typeface="Arial" charset="0"/>
            </a:endParaRPr>
          </a:p>
        </p:txBody>
      </p:sp>
      <p:sp>
        <p:nvSpPr>
          <p:cNvPr id="8" name="Rectangle 7"/>
          <p:cNvSpPr/>
          <p:nvPr/>
        </p:nvSpPr>
        <p:spPr bwMode="auto">
          <a:xfrm>
            <a:off x="1143000" y="5060095"/>
            <a:ext cx="865307" cy="807305"/>
          </a:xfrm>
          <a:prstGeom prst="rect">
            <a:avLst/>
          </a:prstGeom>
          <a:solidFill>
            <a:schemeClr val="accent1">
              <a:alpha val="20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fontAlgn="base">
              <a:spcBef>
                <a:spcPct val="0"/>
              </a:spcBef>
              <a:spcAft>
                <a:spcPct val="0"/>
              </a:spcAft>
            </a:pPr>
            <a:endParaRPr lang="en-US" b="1" dirty="0">
              <a:solidFill>
                <a:prstClr val="white"/>
              </a:solidFill>
              <a:cs typeface="Arial" charset="0"/>
            </a:endParaRPr>
          </a:p>
        </p:txBody>
      </p:sp>
    </p:spTree>
    <p:extLst>
      <p:ext uri="{BB962C8B-B14F-4D97-AF65-F5344CB8AC3E}">
        <p14:creationId xmlns:p14="http://schemas.microsoft.com/office/powerpoint/2010/main" val="1084353750"/>
      </p:ext>
    </p:extLst>
  </p:cSld>
  <p:clrMapOvr>
    <a:masterClrMapping/>
  </p:clrMapOvr>
  <mc:AlternateContent xmlns:mc="http://schemas.openxmlformats.org/markup-compatibility/2006" xmlns:p14="http://schemas.microsoft.com/office/powerpoint/2010/main">
    <mc:Choice Requires="p14">
      <p:transition spd="slow" p14:dur="2000" advTm="88267"/>
    </mc:Choice>
    <mc:Fallback xmlns="">
      <p:transition spd="slow" advTm="8826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Topics</a:t>
            </a:r>
            <a:endParaRPr lang="en-US" dirty="0"/>
          </a:p>
        </p:txBody>
      </p:sp>
      <p:sp>
        <p:nvSpPr>
          <p:cNvPr id="3" name="Text Placeholder 2"/>
          <p:cNvSpPr>
            <a:spLocks noGrp="1"/>
          </p:cNvSpPr>
          <p:nvPr>
            <p:ph type="body" idx="1"/>
          </p:nvPr>
        </p:nvSpPr>
        <p:spPr/>
        <p:txBody>
          <a:bodyPr/>
          <a:lstStyle/>
          <a:p>
            <a:r>
              <a:rPr lang="en-US" cap="none" dirty="0" smtClean="0"/>
              <a:t>GPU Limitations, Future of GPGPU</a:t>
            </a:r>
            <a:endParaRPr lang="en-US" cap="none"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2809686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73" y="182880"/>
            <a:ext cx="7932049" cy="640080"/>
          </a:xfrm>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QuickRelease (QR) gets the best of both worlds (RFO and WT)</a:t>
            </a:r>
          </a:p>
          <a:p>
            <a:pPr lvl="1"/>
            <a:r>
              <a:rPr lang="en-US" dirty="0" smtClean="0"/>
              <a:t>High streaming bandwidth</a:t>
            </a:r>
          </a:p>
          <a:p>
            <a:pPr lvl="1"/>
            <a:r>
              <a:rPr lang="en-US" dirty="0" smtClean="0"/>
              <a:t>Efficient fine-grain communication and synchronization</a:t>
            </a:r>
          </a:p>
          <a:p>
            <a:r>
              <a:rPr lang="en-US" dirty="0" smtClean="0"/>
              <a:t>QR achieves 7</a:t>
            </a:r>
            <a:r>
              <a:rPr lang="en-US" dirty="0"/>
              <a:t>% average performance improvement compared to </a:t>
            </a:r>
            <a:r>
              <a:rPr lang="en-US" dirty="0" smtClean="0"/>
              <a:t>WT</a:t>
            </a:r>
          </a:p>
          <a:p>
            <a:r>
              <a:rPr lang="en-US" dirty="0"/>
              <a:t>F</a:t>
            </a:r>
            <a:r>
              <a:rPr lang="en-US" dirty="0" smtClean="0"/>
              <a:t>or </a:t>
            </a:r>
            <a:r>
              <a:rPr lang="en-US" dirty="0"/>
              <a:t>emerging workloads with finer-grain synchronization, </a:t>
            </a:r>
            <a:r>
              <a:rPr lang="en-US" dirty="0" smtClean="0"/>
              <a:t> 42</a:t>
            </a:r>
            <a:r>
              <a:rPr lang="en-US" dirty="0"/>
              <a:t>% performance improvement compared to </a:t>
            </a:r>
            <a:r>
              <a:rPr lang="en-US" dirty="0" smtClean="0"/>
              <a:t>WT</a:t>
            </a:r>
            <a:endParaRPr lang="en-US" dirty="0"/>
          </a:p>
          <a:p>
            <a:r>
              <a:rPr lang="en-US" dirty="0" smtClean="0"/>
              <a:t>QuickRelease Costs</a:t>
            </a:r>
            <a:endParaRPr lang="en-US" dirty="0"/>
          </a:p>
          <a:p>
            <a:pPr lvl="1"/>
            <a:r>
              <a:rPr lang="en-US" dirty="0" smtClean="0"/>
              <a:t>Separate read and write caches</a:t>
            </a:r>
          </a:p>
          <a:p>
            <a:pPr lvl="1"/>
            <a:r>
              <a:rPr lang="en-US" dirty="0" smtClean="0"/>
              <a:t>Synchronization FIFOs</a:t>
            </a:r>
          </a:p>
          <a:p>
            <a:pPr lvl="1"/>
            <a:r>
              <a:rPr lang="en-US" dirty="0" smtClean="0"/>
              <a:t>Probe broadcast to CUs</a:t>
            </a:r>
          </a:p>
        </p:txBody>
      </p:sp>
    </p:spTree>
    <p:extLst>
      <p:ext uri="{BB962C8B-B14F-4D97-AF65-F5344CB8AC3E}">
        <p14:creationId xmlns:p14="http://schemas.microsoft.com/office/powerpoint/2010/main" val="22510339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829050" y="3935643"/>
            <a:ext cx="4924810" cy="1550526"/>
          </a:xfrm>
        </p:spPr>
        <p:txBody>
          <a:bodyPr/>
          <a:lstStyle/>
          <a:p>
            <a:r>
              <a:rPr lang="en-US" dirty="0" smtClean="0"/>
              <a:t>Heterogeneous-race-free Memory Models</a:t>
            </a:r>
            <a:endParaRPr lang="en-US" dirty="0"/>
          </a:p>
        </p:txBody>
      </p:sp>
      <p:sp>
        <p:nvSpPr>
          <p:cNvPr id="10" name="Subtitle 9"/>
          <p:cNvSpPr>
            <a:spLocks noGrp="1"/>
          </p:cNvSpPr>
          <p:nvPr>
            <p:ph type="subTitle" idx="1"/>
          </p:nvPr>
        </p:nvSpPr>
        <p:spPr>
          <a:xfrm>
            <a:off x="4086225" y="5638569"/>
            <a:ext cx="4496186" cy="640080"/>
          </a:xfrm>
        </p:spPr>
        <p:txBody>
          <a:bodyPr/>
          <a:lstStyle/>
          <a:p>
            <a:r>
              <a:rPr lang="en-US" sz="1400" b="1" dirty="0"/>
              <a:t>Derek R. Hower</a:t>
            </a:r>
            <a:r>
              <a:rPr lang="en-US" sz="1400" dirty="0"/>
              <a:t>, Blake A. </a:t>
            </a:r>
            <a:r>
              <a:rPr lang="en-US" sz="1400" dirty="0" err="1"/>
              <a:t>Hechtman</a:t>
            </a:r>
            <a:r>
              <a:rPr lang="en-US" sz="1400" dirty="0"/>
              <a:t>, </a:t>
            </a:r>
            <a:endParaRPr lang="en-US" sz="1400" dirty="0" smtClean="0"/>
          </a:p>
          <a:p>
            <a:r>
              <a:rPr lang="en-US" sz="1400" dirty="0" smtClean="0"/>
              <a:t>Bradford </a:t>
            </a:r>
            <a:r>
              <a:rPr lang="en-US" sz="1400" dirty="0"/>
              <a:t>M. </a:t>
            </a:r>
            <a:r>
              <a:rPr lang="en-US" sz="1400" dirty="0" smtClean="0"/>
              <a:t>Beckmann, Benedict </a:t>
            </a:r>
            <a:r>
              <a:rPr lang="en-US" sz="1400" dirty="0"/>
              <a:t>R. </a:t>
            </a:r>
            <a:r>
              <a:rPr lang="en-US" sz="1400" dirty="0" smtClean="0"/>
              <a:t>Gaster,</a:t>
            </a:r>
          </a:p>
          <a:p>
            <a:r>
              <a:rPr lang="en-US" sz="1400" dirty="0" smtClean="0"/>
              <a:t>Mark </a:t>
            </a:r>
            <a:r>
              <a:rPr lang="en-US" sz="1400" dirty="0"/>
              <a:t>D. Hill, Steven K. Reinhardt, David A. Wood </a:t>
            </a:r>
            <a:endParaRPr lang="en-US" sz="1400" dirty="0" smtClean="0"/>
          </a:p>
          <a:p>
            <a:r>
              <a:rPr lang="en-US" sz="1400" i="1" dirty="0" smtClean="0"/>
              <a:t> ASPLOS     3/4/2014</a:t>
            </a:r>
            <a:endParaRPr lang="en-US" sz="1400" i="1" dirty="0"/>
          </a:p>
        </p:txBody>
      </p:sp>
    </p:spTree>
    <p:extLst>
      <p:ext uri="{BB962C8B-B14F-4D97-AF65-F5344CB8AC3E}">
        <p14:creationId xmlns:p14="http://schemas.microsoft.com/office/powerpoint/2010/main" val="250528682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SOFTWARE</a:t>
            </a:r>
            <a:endParaRPr lang="en-US" dirty="0"/>
          </a:p>
        </p:txBody>
      </p:sp>
      <p:sp>
        <p:nvSpPr>
          <p:cNvPr id="3" name="Content Placeholder 2"/>
          <p:cNvSpPr>
            <a:spLocks noGrp="1"/>
          </p:cNvSpPr>
          <p:nvPr>
            <p:ph idx="1"/>
          </p:nvPr>
        </p:nvSpPr>
        <p:spPr>
          <a:xfrm>
            <a:off x="274388" y="1235175"/>
            <a:ext cx="5185787" cy="5296254"/>
          </a:xfrm>
        </p:spPr>
        <p:txBody>
          <a:bodyPr/>
          <a:lstStyle/>
          <a:p>
            <a:r>
              <a:rPr lang="en-US" sz="2800" b="1" dirty="0" err="1" smtClean="0"/>
              <a:t>OpenCL</a:t>
            </a:r>
            <a:r>
              <a:rPr lang="en-US" sz="2800" b="1" dirty="0" smtClean="0"/>
              <a:t> Software Hierarchy</a:t>
            </a:r>
          </a:p>
          <a:p>
            <a:pPr lvl="1"/>
            <a:r>
              <a:rPr lang="en-US" sz="2400" dirty="0" smtClean="0"/>
              <a:t>Sub-group (CUDA Warp)</a:t>
            </a:r>
          </a:p>
          <a:p>
            <a:pPr lvl="1"/>
            <a:r>
              <a:rPr lang="en-US" sz="2400" dirty="0" smtClean="0"/>
              <a:t>Workgroup (thread block)</a:t>
            </a:r>
          </a:p>
          <a:p>
            <a:pPr lvl="1"/>
            <a:r>
              <a:rPr lang="en-US" sz="2400" dirty="0" err="1" smtClean="0"/>
              <a:t>NDRange</a:t>
            </a:r>
            <a:r>
              <a:rPr lang="en-US" sz="2400" dirty="0" smtClean="0"/>
              <a:t> (grid)</a:t>
            </a:r>
          </a:p>
          <a:p>
            <a:pPr lvl="1"/>
            <a:r>
              <a:rPr lang="en-US" sz="2400" dirty="0" smtClean="0"/>
              <a:t>System (system)</a:t>
            </a:r>
          </a:p>
          <a:p>
            <a:pPr lvl="2"/>
            <a:endParaRPr lang="en-US" sz="1400" dirty="0" smtClean="0"/>
          </a:p>
          <a:p>
            <a:r>
              <a:rPr lang="en-US" sz="2800" b="1" i="1" dirty="0" smtClean="0"/>
              <a:t>Scoped Synchronization</a:t>
            </a:r>
          </a:p>
          <a:p>
            <a:pPr lvl="1"/>
            <a:r>
              <a:rPr lang="en-US" sz="2400" dirty="0" smtClean="0"/>
              <a:t>Sync w.r.t. subset of threads</a:t>
            </a:r>
            <a:endParaRPr lang="en-US" sz="2400" dirty="0"/>
          </a:p>
          <a:p>
            <a:pPr lvl="1"/>
            <a:r>
              <a:rPr lang="en-US" sz="2400" dirty="0" err="1" smtClean="0"/>
              <a:t>OpenCL</a:t>
            </a:r>
            <a:r>
              <a:rPr lang="en-US" sz="2400" dirty="0" smtClean="0"/>
              <a:t>: </a:t>
            </a:r>
            <a:r>
              <a:rPr lang="en-US" sz="2400" dirty="0" err="1" smtClean="0">
                <a:latin typeface="Consolas" pitchFamily="49" charset="0"/>
                <a:cs typeface="Consolas" pitchFamily="49" charset="0"/>
              </a:rPr>
              <a:t>flag.store</a:t>
            </a:r>
            <a:r>
              <a:rPr lang="en-US" sz="2400" dirty="0" smtClean="0">
                <a:latin typeface="Consolas" pitchFamily="49" charset="0"/>
                <a:cs typeface="Consolas" pitchFamily="49" charset="0"/>
              </a:rPr>
              <a:t>(1,…, </a:t>
            </a:r>
            <a:r>
              <a:rPr lang="en-US" sz="2400" dirty="0" err="1" smtClean="0">
                <a:latin typeface="Consolas" pitchFamily="49" charset="0"/>
                <a:cs typeface="Consolas" pitchFamily="49" charset="0"/>
              </a:rPr>
              <a:t>memory_scope_work_group</a:t>
            </a:r>
            <a:r>
              <a:rPr lang="en-US" sz="2400" dirty="0" smtClean="0">
                <a:latin typeface="Consolas" pitchFamily="49" charset="0"/>
                <a:cs typeface="Consolas" pitchFamily="49" charset="0"/>
              </a:rPr>
              <a:t>)</a:t>
            </a:r>
          </a:p>
          <a:p>
            <a:pPr lvl="1"/>
            <a:r>
              <a:rPr lang="en-US" sz="2400" dirty="0" smtClean="0"/>
              <a:t>CUDA</a:t>
            </a:r>
            <a:r>
              <a:rPr lang="en-US" sz="2400" dirty="0"/>
              <a:t>:</a:t>
            </a:r>
            <a:r>
              <a:rPr lang="en-US" sz="2400" b="1" dirty="0"/>
              <a:t> </a:t>
            </a:r>
            <a:r>
              <a:rPr lang="en-US" sz="2400" dirty="0" smtClean="0">
                <a:latin typeface="Consolas" pitchFamily="49" charset="0"/>
                <a:cs typeface="Consolas" pitchFamily="49" charset="0"/>
              </a:rPr>
              <a:t>__</a:t>
            </a:r>
            <a:r>
              <a:rPr lang="en-US" sz="2400" dirty="0" err="1">
                <a:latin typeface="Consolas" pitchFamily="49" charset="0"/>
                <a:cs typeface="Consolas" pitchFamily="49" charset="0"/>
              </a:rPr>
              <a:t>threadfence</a:t>
            </a:r>
            <a:r>
              <a:rPr lang="en-US" sz="2400" dirty="0">
                <a:latin typeface="Consolas" pitchFamily="49" charset="0"/>
                <a:cs typeface="Consolas" pitchFamily="49" charset="0"/>
              </a:rPr>
              <a:t>{</a:t>
            </a:r>
            <a:r>
              <a:rPr lang="en-US" sz="2400" i="1" dirty="0">
                <a:latin typeface="Consolas" pitchFamily="49" charset="0"/>
                <a:cs typeface="Consolas" pitchFamily="49" charset="0"/>
              </a:rPr>
              <a:t>_</a:t>
            </a:r>
            <a:r>
              <a:rPr lang="en-US" sz="2400" i="1" dirty="0" smtClean="0">
                <a:latin typeface="Consolas" pitchFamily="49" charset="0"/>
                <a:cs typeface="Consolas" pitchFamily="49" charset="0"/>
              </a:rPr>
              <a:t>block</a:t>
            </a:r>
            <a:r>
              <a:rPr lang="en-US" sz="2400" dirty="0" smtClean="0">
                <a:latin typeface="Consolas" pitchFamily="49" charset="0"/>
                <a:cs typeface="Consolas" pitchFamily="49" charset="0"/>
              </a:rPr>
              <a:t>}</a:t>
            </a:r>
          </a:p>
          <a:p>
            <a:pPr lvl="4"/>
            <a:endParaRPr lang="en-US" sz="1800" i="1" dirty="0" smtClean="0">
              <a:latin typeface="Consolas" pitchFamily="49" charset="0"/>
              <a:cs typeface="Consolas" pitchFamily="49" charset="0"/>
            </a:endParaRPr>
          </a:p>
          <a:p>
            <a:r>
              <a:rPr lang="en-US" sz="2800" b="1" dirty="0"/>
              <a:t>Why</a:t>
            </a:r>
            <a:r>
              <a:rPr lang="en-US" sz="2800" b="1" dirty="0" smtClean="0"/>
              <a:t>? See Hardware</a:t>
            </a:r>
            <a:endParaRPr lang="en-US" sz="2800" b="1" i="1" dirty="0">
              <a:solidFill>
                <a:schemeClr val="accent2"/>
              </a:solidFill>
            </a:endParaRPr>
          </a:p>
          <a:p>
            <a:endParaRPr lang="en-US" sz="1800" dirty="0" smtClean="0"/>
          </a:p>
          <a:p>
            <a:pPr lvl="1"/>
            <a:endParaRPr lang="en-US" sz="1200" b="1" dirty="0">
              <a:solidFill>
                <a:schemeClr val="accent2"/>
              </a:solidFill>
              <a:latin typeface="Consolas" pitchFamily="49" charset="0"/>
              <a:cs typeface="Consolas" pitchFamily="49" charset="0"/>
            </a:endParaRPr>
          </a:p>
        </p:txBody>
      </p:sp>
      <p:sp>
        <p:nvSpPr>
          <p:cNvPr id="4" name="Text Placeholder 3"/>
          <p:cNvSpPr>
            <a:spLocks noGrp="1"/>
          </p:cNvSpPr>
          <p:nvPr>
            <p:ph type="body" sz="quarter" idx="10"/>
          </p:nvPr>
        </p:nvSpPr>
        <p:spPr/>
        <p:txBody>
          <a:bodyPr/>
          <a:lstStyle/>
          <a:p>
            <a:r>
              <a:rPr lang="en-US" dirty="0"/>
              <a:t>hierarchical W/ Scopes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bwMode="auto">
          <a:xfrm>
            <a:off x="5069649" y="1235175"/>
            <a:ext cx="4086225" cy="376237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662050" y="5006234"/>
            <a:ext cx="3123291" cy="369332"/>
          </a:xfrm>
          <a:prstGeom prst="rect">
            <a:avLst/>
          </a:prstGeom>
        </p:spPr>
        <p:txBody>
          <a:bodyPr wrap="none" rtlCol="0" anchor="ctr" anchorCtr="0">
            <a:spAutoFit/>
          </a:bodyPr>
          <a:lstStyle/>
          <a:p>
            <a:pPr defTabSz="914400">
              <a:lnSpc>
                <a:spcPct val="90000"/>
              </a:lnSpc>
              <a:spcBef>
                <a:spcPts val="300"/>
              </a:spcBef>
              <a:spcAft>
                <a:spcPts val="300"/>
              </a:spcAft>
              <a:buClr>
                <a:srgbClr val="FFFFFF"/>
              </a:buClr>
              <a:buFont typeface="Wingdings 3" pitchFamily="18" charset="2"/>
              <a:buNone/>
            </a:pPr>
            <a:r>
              <a:rPr lang="en-US" sz="2000" dirty="0" err="1" smtClean="0">
                <a:solidFill>
                  <a:prstClr val="black"/>
                </a:solidFill>
                <a:ea typeface="MS PGothic" pitchFamily="34" charset="-128"/>
              </a:rPr>
              <a:t>OpenCL</a:t>
            </a:r>
            <a:r>
              <a:rPr lang="en-US" sz="2000" dirty="0" smtClean="0">
                <a:solidFill>
                  <a:prstClr val="black"/>
                </a:solidFill>
                <a:ea typeface="MS PGothic" pitchFamily="34" charset="-128"/>
              </a:rPr>
              <a:t> Execution Hierarchy</a:t>
            </a:r>
            <a:endParaRPr lang="en-US" sz="2000" dirty="0">
              <a:solidFill>
                <a:prstClr val="black"/>
              </a:solidFill>
              <a:ea typeface="MS PGothic" pitchFamily="34" charset="-128"/>
            </a:endParaRPr>
          </a:p>
        </p:txBody>
      </p:sp>
    </p:spTree>
    <p:extLst>
      <p:ext uri="{BB962C8B-B14F-4D97-AF65-F5344CB8AC3E}">
        <p14:creationId xmlns:p14="http://schemas.microsoft.com/office/powerpoint/2010/main" val="2873664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500"/>
                                        <p:tgtEl>
                                          <p:spTgt spid="3">
                                            <p:txEl>
                                              <p:pRg st="6" end="6"/>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wipe(left)">
                                      <p:cBhvr>
                                        <p:cTn id="10" dur="500"/>
                                        <p:tgtEl>
                                          <p:spTgt spid="3">
                                            <p:txEl>
                                              <p:pRg st="7" end="7"/>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wipe(left)">
                                      <p:cBhvr>
                                        <p:cTn id="13" dur="500"/>
                                        <p:tgtEl>
                                          <p:spTgt spid="3">
                                            <p:txEl>
                                              <p:pRg st="8" end="8"/>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wipe(left)">
                                      <p:cBhvr>
                                        <p:cTn id="16" dur="500"/>
                                        <p:tgtEl>
                                          <p:spTgt spid="3">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wipe(left)">
                                      <p:cBhvr>
                                        <p:cTn id="2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Heterogeneous </a:t>
            </a:r>
            <a:r>
              <a:rPr lang="en-US" dirty="0" smtClean="0"/>
              <a:t>HAREWARE</a:t>
            </a:r>
            <a:endParaRPr lang="en-US" dirty="0"/>
          </a:p>
        </p:txBody>
      </p:sp>
      <p:sp>
        <p:nvSpPr>
          <p:cNvPr id="3" name="Content Placeholder 2"/>
          <p:cNvSpPr>
            <a:spLocks noGrp="1"/>
          </p:cNvSpPr>
          <p:nvPr>
            <p:ph idx="1"/>
          </p:nvPr>
        </p:nvSpPr>
        <p:spPr>
          <a:xfrm>
            <a:off x="415635" y="3609973"/>
            <a:ext cx="8538360" cy="2638427"/>
          </a:xfrm>
        </p:spPr>
        <p:txBody>
          <a:bodyPr/>
          <a:lstStyle/>
          <a:p>
            <a:r>
              <a:rPr lang="en-US" sz="2800" dirty="0" smtClean="0"/>
              <a:t>E.g. GPU memory system: Write combining caches</a:t>
            </a:r>
          </a:p>
          <a:p>
            <a:r>
              <a:rPr lang="en-US" sz="2800" dirty="0" smtClean="0">
                <a:sym typeface="Wingdings" panose="05000000000000000000" pitchFamily="2" charset="2"/>
              </a:rPr>
              <a:t>Scopes have different costs:</a:t>
            </a:r>
            <a:endParaRPr lang="en-US" sz="2800" dirty="0" smtClean="0"/>
          </a:p>
          <a:p>
            <a:pPr lvl="1"/>
            <a:r>
              <a:rPr lang="en-US" sz="2400" dirty="0" smtClean="0"/>
              <a:t>Sync w/ work-group: </a:t>
            </a:r>
            <a:r>
              <a:rPr lang="en-US" sz="2400" b="1" dirty="0" smtClean="0">
                <a:solidFill>
                  <a:srgbClr val="92D050"/>
                </a:solidFill>
              </a:rPr>
              <a:t>flush write buffer</a:t>
            </a:r>
          </a:p>
          <a:p>
            <a:pPr lvl="1"/>
            <a:r>
              <a:rPr lang="en-US" sz="2400" dirty="0" smtClean="0"/>
              <a:t>Sync w/ </a:t>
            </a:r>
            <a:r>
              <a:rPr lang="en-US" sz="2400" dirty="0" err="1" smtClean="0"/>
              <a:t>NDrange</a:t>
            </a:r>
            <a:r>
              <a:rPr lang="en-US" sz="2400" dirty="0" smtClean="0"/>
              <a:t>: </a:t>
            </a:r>
            <a:r>
              <a:rPr lang="en-US" sz="2400" b="1" dirty="0" smtClean="0">
                <a:solidFill>
                  <a:srgbClr val="92D050"/>
                </a:solidFill>
              </a:rPr>
              <a:t>flush write buffer </a:t>
            </a:r>
            <a:r>
              <a:rPr lang="en-US" sz="2400" b="1" dirty="0" smtClean="0">
                <a:solidFill>
                  <a:schemeClr val="accent1"/>
                </a:solidFill>
              </a:rPr>
              <a:t>+ L1 </a:t>
            </a:r>
            <a:r>
              <a:rPr lang="en-US" sz="2400" b="1" dirty="0">
                <a:solidFill>
                  <a:schemeClr val="accent1"/>
                </a:solidFill>
              </a:rPr>
              <a:t>cache </a:t>
            </a:r>
            <a:r>
              <a:rPr lang="en-US" sz="2400" b="1" dirty="0" smtClean="0">
                <a:solidFill>
                  <a:schemeClr val="accent1"/>
                </a:solidFill>
              </a:rPr>
              <a:t>flush/invalidate</a:t>
            </a:r>
          </a:p>
          <a:p>
            <a:pPr lvl="4"/>
            <a:endParaRPr lang="en-US" sz="900" b="1" dirty="0">
              <a:solidFill>
                <a:schemeClr val="accent1"/>
              </a:solidFill>
            </a:endParaRPr>
          </a:p>
          <a:p>
            <a:r>
              <a:rPr lang="en-US" sz="2800" dirty="0"/>
              <a:t> </a:t>
            </a:r>
            <a:r>
              <a:rPr lang="en-US" sz="2800" dirty="0" smtClean="0"/>
              <a:t>Programming with scoped synchronization?</a:t>
            </a:r>
          </a:p>
          <a:p>
            <a:endParaRPr lang="en-US" sz="1800" dirty="0" smtClean="0"/>
          </a:p>
          <a:p>
            <a:pPr lvl="1"/>
            <a:endParaRPr lang="en-US" sz="1200" b="1" dirty="0">
              <a:solidFill>
                <a:schemeClr val="accent2"/>
              </a:solidFill>
              <a:latin typeface="Consolas" pitchFamily="49" charset="0"/>
              <a:cs typeface="Consolas" pitchFamily="49" charset="0"/>
            </a:endParaRPr>
          </a:p>
        </p:txBody>
      </p:sp>
      <p:sp>
        <p:nvSpPr>
          <p:cNvPr id="4" name="Text Placeholder 3"/>
          <p:cNvSpPr>
            <a:spLocks noGrp="1"/>
          </p:cNvSpPr>
          <p:nvPr>
            <p:ph type="body" sz="quarter" idx="10"/>
          </p:nvPr>
        </p:nvSpPr>
        <p:spPr/>
        <p:txBody>
          <a:bodyPr/>
          <a:lstStyle/>
          <a:p>
            <a:r>
              <a:rPr lang="en-US" dirty="0"/>
              <a:t>hierarchical W/ Scopes</a:t>
            </a:r>
          </a:p>
        </p:txBody>
      </p:sp>
      <p:grpSp>
        <p:nvGrpSpPr>
          <p:cNvPr id="7" name="Group 6"/>
          <p:cNvGrpSpPr/>
          <p:nvPr/>
        </p:nvGrpSpPr>
        <p:grpSpPr>
          <a:xfrm>
            <a:off x="3179833" y="1153892"/>
            <a:ext cx="2202118" cy="2327149"/>
            <a:chOff x="125339" y="892339"/>
            <a:chExt cx="2202118" cy="2327149"/>
          </a:xfrm>
        </p:grpSpPr>
        <p:sp>
          <p:nvSpPr>
            <p:cNvPr id="8" name="Rectangle 7"/>
            <p:cNvSpPr/>
            <p:nvPr/>
          </p:nvSpPr>
          <p:spPr bwMode="auto">
            <a:xfrm>
              <a:off x="167363" y="1631668"/>
              <a:ext cx="876300" cy="6096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28600" tIns="45714" rIns="228600" bIns="45714" rtlCol="0" anchor="ctr"/>
            <a:lstStyle/>
            <a:p>
              <a:pPr marL="1588" indent="-1588" algn="ctr" defTabSz="913183" fontAlgn="base">
                <a:spcBef>
                  <a:spcPct val="0"/>
                </a:spcBef>
                <a:spcAft>
                  <a:spcPct val="0"/>
                </a:spcAft>
              </a:pPr>
              <a:r>
                <a:rPr lang="en-US" b="1" dirty="0" smtClean="0">
                  <a:solidFill>
                    <a:prstClr val="white"/>
                  </a:solidFill>
                  <a:cs typeface="Arial" charset="0"/>
                </a:rPr>
                <a:t>L1</a:t>
              </a:r>
            </a:p>
          </p:txBody>
        </p:sp>
        <p:sp>
          <p:nvSpPr>
            <p:cNvPr id="9" name="Rectangle 8"/>
            <p:cNvSpPr/>
            <p:nvPr/>
          </p:nvSpPr>
          <p:spPr bwMode="auto">
            <a:xfrm>
              <a:off x="1367514" y="1637140"/>
              <a:ext cx="876300" cy="6096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28600" tIns="45714" rIns="228600" bIns="45714" rtlCol="0" anchor="ctr"/>
            <a:lstStyle/>
            <a:p>
              <a:pPr marL="1588" indent="-1588" algn="ctr" defTabSz="913183" fontAlgn="base">
                <a:spcBef>
                  <a:spcPct val="0"/>
                </a:spcBef>
                <a:spcAft>
                  <a:spcPct val="0"/>
                </a:spcAft>
              </a:pPr>
              <a:r>
                <a:rPr lang="en-US" b="1" dirty="0" smtClean="0">
                  <a:solidFill>
                    <a:prstClr val="white"/>
                  </a:solidFill>
                  <a:cs typeface="Arial" charset="0"/>
                </a:rPr>
                <a:t>L1</a:t>
              </a:r>
            </a:p>
          </p:txBody>
        </p:sp>
        <p:sp>
          <p:nvSpPr>
            <p:cNvPr id="10" name="Rectangle 9"/>
            <p:cNvSpPr/>
            <p:nvPr/>
          </p:nvSpPr>
          <p:spPr bwMode="auto">
            <a:xfrm>
              <a:off x="167363" y="892339"/>
              <a:ext cx="2076451" cy="609600"/>
            </a:xfrm>
            <a:prstGeom prst="rect">
              <a:avLst/>
            </a:prstGeom>
            <a:solidFill>
              <a:schemeClr val="accent5"/>
            </a:solidFill>
            <a:ln>
              <a:solidFill>
                <a:schemeClr val="accent5">
                  <a:lumMod val="75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228600" tIns="45714" rIns="228600" bIns="45714" rtlCol="0" anchor="ctr"/>
            <a:lstStyle/>
            <a:p>
              <a:pPr marL="1588" indent="-1588" algn="ctr" defTabSz="913183" fontAlgn="base">
                <a:spcBef>
                  <a:spcPct val="0"/>
                </a:spcBef>
                <a:spcAft>
                  <a:spcPct val="0"/>
                </a:spcAft>
              </a:pPr>
              <a:r>
                <a:rPr lang="en-US" b="1" dirty="0" smtClean="0">
                  <a:solidFill>
                    <a:prstClr val="white"/>
                  </a:solidFill>
                  <a:cs typeface="Arial" charset="0"/>
                </a:rPr>
                <a:t>L2</a:t>
              </a:r>
            </a:p>
          </p:txBody>
        </p:sp>
        <p:sp>
          <p:nvSpPr>
            <p:cNvPr id="11" name="Oval 10"/>
            <p:cNvSpPr/>
            <p:nvPr/>
          </p:nvSpPr>
          <p:spPr bwMode="auto">
            <a:xfrm>
              <a:off x="125339" y="2762288"/>
              <a:ext cx="457200" cy="457200"/>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1588" indent="-1588" algn="ctr" defTabSz="913183" fontAlgn="base">
                <a:spcBef>
                  <a:spcPct val="0"/>
                </a:spcBef>
                <a:spcAft>
                  <a:spcPct val="0"/>
                </a:spcAft>
              </a:pPr>
              <a:r>
                <a:rPr lang="en-US" sz="1200" b="1" dirty="0" smtClean="0">
                  <a:solidFill>
                    <a:prstClr val="white"/>
                  </a:solidFill>
                  <a:cs typeface="Arial" charset="0"/>
                </a:rPr>
                <a:t>WI1</a:t>
              </a:r>
            </a:p>
          </p:txBody>
        </p:sp>
        <p:sp>
          <p:nvSpPr>
            <p:cNvPr id="12" name="Oval 11"/>
            <p:cNvSpPr/>
            <p:nvPr/>
          </p:nvSpPr>
          <p:spPr bwMode="auto">
            <a:xfrm>
              <a:off x="647962" y="2762288"/>
              <a:ext cx="457200" cy="457200"/>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1588" indent="-1588" algn="ctr" defTabSz="913183" fontAlgn="base">
                <a:spcBef>
                  <a:spcPct val="0"/>
                </a:spcBef>
                <a:spcAft>
                  <a:spcPct val="0"/>
                </a:spcAft>
              </a:pPr>
              <a:r>
                <a:rPr lang="en-US" sz="1200" b="1" dirty="0" smtClean="0">
                  <a:solidFill>
                    <a:prstClr val="white"/>
                  </a:solidFill>
                  <a:cs typeface="Arial" charset="0"/>
                </a:rPr>
                <a:t>WI2</a:t>
              </a:r>
            </a:p>
          </p:txBody>
        </p:sp>
        <p:sp>
          <p:nvSpPr>
            <p:cNvPr id="13" name="Oval 12"/>
            <p:cNvSpPr/>
            <p:nvPr/>
          </p:nvSpPr>
          <p:spPr bwMode="auto">
            <a:xfrm>
              <a:off x="1332857" y="2741300"/>
              <a:ext cx="457200" cy="45720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rtlCol="0" anchor="ctr"/>
            <a:lstStyle/>
            <a:p>
              <a:pPr marL="1588" indent="-1588" algn="ctr" defTabSz="913183" fontAlgn="base">
                <a:spcBef>
                  <a:spcPct val="0"/>
                </a:spcBef>
                <a:spcAft>
                  <a:spcPct val="0"/>
                </a:spcAft>
              </a:pPr>
              <a:r>
                <a:rPr lang="en-US" sz="1200" b="1" dirty="0" smtClean="0">
                  <a:solidFill>
                    <a:prstClr val="white"/>
                  </a:solidFill>
                  <a:cs typeface="Arial" charset="0"/>
                </a:rPr>
                <a:t>WI3</a:t>
              </a:r>
            </a:p>
          </p:txBody>
        </p:sp>
        <p:sp>
          <p:nvSpPr>
            <p:cNvPr id="14" name="Oval 13"/>
            <p:cNvSpPr/>
            <p:nvPr/>
          </p:nvSpPr>
          <p:spPr bwMode="auto">
            <a:xfrm>
              <a:off x="1870257" y="2741299"/>
              <a:ext cx="457200" cy="45720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rtlCol="0" anchor="ctr"/>
            <a:lstStyle/>
            <a:p>
              <a:pPr marL="1588" indent="-1588" algn="ctr" defTabSz="913183" fontAlgn="base">
                <a:spcBef>
                  <a:spcPct val="0"/>
                </a:spcBef>
                <a:spcAft>
                  <a:spcPct val="0"/>
                </a:spcAft>
              </a:pPr>
              <a:r>
                <a:rPr lang="en-US" sz="1200" b="1" dirty="0" smtClean="0">
                  <a:solidFill>
                    <a:prstClr val="white"/>
                  </a:solidFill>
                  <a:cs typeface="Arial" charset="0"/>
                </a:rPr>
                <a:t>WI4</a:t>
              </a:r>
            </a:p>
          </p:txBody>
        </p:sp>
        <p:grpSp>
          <p:nvGrpSpPr>
            <p:cNvPr id="15" name="Group 14"/>
            <p:cNvGrpSpPr/>
            <p:nvPr/>
          </p:nvGrpSpPr>
          <p:grpSpPr>
            <a:xfrm>
              <a:off x="221061" y="2337424"/>
              <a:ext cx="265756" cy="344051"/>
              <a:chOff x="802560" y="2467782"/>
              <a:chExt cx="265756" cy="344051"/>
            </a:xfrm>
          </p:grpSpPr>
          <p:cxnSp>
            <p:nvCxnSpPr>
              <p:cNvPr id="37" name="Straight Connector 36"/>
              <p:cNvCxnSpPr/>
              <p:nvPr/>
            </p:nvCxnSpPr>
            <p:spPr>
              <a:xfrm flipV="1">
                <a:off x="802561" y="2467782"/>
                <a:ext cx="0" cy="344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68316" y="2467784"/>
                <a:ext cx="0" cy="344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02561" y="2467784"/>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02560" y="2537056"/>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02561" y="2608533"/>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02561" y="2700477"/>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43684" y="2344769"/>
              <a:ext cx="265756" cy="344051"/>
              <a:chOff x="802560" y="2467782"/>
              <a:chExt cx="265756" cy="344051"/>
            </a:xfrm>
          </p:grpSpPr>
          <p:cxnSp>
            <p:nvCxnSpPr>
              <p:cNvPr id="31" name="Straight Connector 30"/>
              <p:cNvCxnSpPr/>
              <p:nvPr/>
            </p:nvCxnSpPr>
            <p:spPr>
              <a:xfrm flipV="1">
                <a:off x="802561" y="2467782"/>
                <a:ext cx="0" cy="344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68316" y="2467784"/>
                <a:ext cx="0" cy="344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02561" y="2467784"/>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02560" y="2537056"/>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02561" y="2608533"/>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02561" y="2700477"/>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1428579" y="2344771"/>
              <a:ext cx="265756" cy="344051"/>
              <a:chOff x="802560" y="2467782"/>
              <a:chExt cx="265756" cy="344051"/>
            </a:xfrm>
          </p:grpSpPr>
          <p:cxnSp>
            <p:nvCxnSpPr>
              <p:cNvPr id="25" name="Straight Connector 24"/>
              <p:cNvCxnSpPr/>
              <p:nvPr/>
            </p:nvCxnSpPr>
            <p:spPr>
              <a:xfrm flipV="1">
                <a:off x="802561" y="2467782"/>
                <a:ext cx="0" cy="344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8316" y="2467784"/>
                <a:ext cx="0" cy="344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02561" y="2467784"/>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2560" y="2537056"/>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02561" y="2608533"/>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02561" y="2700477"/>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965979" y="2346132"/>
              <a:ext cx="265756" cy="344051"/>
              <a:chOff x="802560" y="2467782"/>
              <a:chExt cx="265756" cy="344051"/>
            </a:xfrm>
          </p:grpSpPr>
          <p:cxnSp>
            <p:nvCxnSpPr>
              <p:cNvPr id="19" name="Straight Connector 18"/>
              <p:cNvCxnSpPr/>
              <p:nvPr/>
            </p:nvCxnSpPr>
            <p:spPr>
              <a:xfrm flipV="1">
                <a:off x="802561" y="2467782"/>
                <a:ext cx="0" cy="344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68316" y="2467784"/>
                <a:ext cx="0" cy="344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02561" y="2467784"/>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02560" y="2537056"/>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02561" y="2608533"/>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02561" y="2700477"/>
                <a:ext cx="26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1" name="Rectangle 50"/>
          <p:cNvSpPr/>
          <p:nvPr/>
        </p:nvSpPr>
        <p:spPr>
          <a:xfrm>
            <a:off x="3275555" y="2598977"/>
            <a:ext cx="265756" cy="6927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3200" dirty="0">
              <a:solidFill>
                <a:srgbClr val="FFFFFF"/>
              </a:solidFill>
            </a:endParaRPr>
          </a:p>
        </p:txBody>
      </p:sp>
      <p:sp>
        <p:nvSpPr>
          <p:cNvPr id="52" name="Rectangle 51"/>
          <p:cNvSpPr/>
          <p:nvPr/>
        </p:nvSpPr>
        <p:spPr>
          <a:xfrm>
            <a:off x="3275555" y="2642322"/>
            <a:ext cx="265756" cy="6927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3200" dirty="0">
              <a:solidFill>
                <a:srgbClr val="FFFFFF"/>
              </a:solidFill>
            </a:endParaRPr>
          </a:p>
        </p:txBody>
      </p:sp>
      <p:sp>
        <p:nvSpPr>
          <p:cNvPr id="53" name="Rectangle 52"/>
          <p:cNvSpPr/>
          <p:nvPr/>
        </p:nvSpPr>
        <p:spPr>
          <a:xfrm>
            <a:off x="3295077" y="2661806"/>
            <a:ext cx="265756" cy="6927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3200" dirty="0">
              <a:solidFill>
                <a:srgbClr val="FFFFFF"/>
              </a:solidFill>
            </a:endParaRPr>
          </a:p>
        </p:txBody>
      </p:sp>
      <p:sp>
        <p:nvSpPr>
          <p:cNvPr id="54" name="Down Arrow 53"/>
          <p:cNvSpPr/>
          <p:nvPr/>
        </p:nvSpPr>
        <p:spPr>
          <a:xfrm rot="10800000">
            <a:off x="2562224" y="2071795"/>
            <a:ext cx="590550" cy="768585"/>
          </a:xfrm>
          <a:prstGeom prst="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3200" dirty="0">
              <a:solidFill>
                <a:srgbClr val="FFFFFF"/>
              </a:solidFill>
            </a:endParaRPr>
          </a:p>
        </p:txBody>
      </p:sp>
      <p:sp>
        <p:nvSpPr>
          <p:cNvPr id="55" name="Rectangle 54"/>
          <p:cNvSpPr/>
          <p:nvPr/>
        </p:nvSpPr>
        <p:spPr>
          <a:xfrm>
            <a:off x="3275556" y="2642322"/>
            <a:ext cx="265756" cy="6927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3200" dirty="0">
              <a:solidFill>
                <a:srgbClr val="FFFFFF"/>
              </a:solidFill>
            </a:endParaRPr>
          </a:p>
        </p:txBody>
      </p:sp>
      <p:sp>
        <p:nvSpPr>
          <p:cNvPr id="56" name="Down Arrow 55"/>
          <p:cNvSpPr/>
          <p:nvPr/>
        </p:nvSpPr>
        <p:spPr>
          <a:xfrm>
            <a:off x="2562221" y="2071796"/>
            <a:ext cx="590550" cy="768585"/>
          </a:xfrm>
          <a:prstGeom prst="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3200" dirty="0">
              <a:solidFill>
                <a:srgbClr val="FFFFFF"/>
              </a:solidFill>
            </a:endParaRPr>
          </a:p>
        </p:txBody>
      </p:sp>
      <p:sp>
        <p:nvSpPr>
          <p:cNvPr id="57" name="Down Arrow 56"/>
          <p:cNvSpPr/>
          <p:nvPr/>
        </p:nvSpPr>
        <p:spPr>
          <a:xfrm rot="10800000">
            <a:off x="5457824" y="2127584"/>
            <a:ext cx="590550" cy="768585"/>
          </a:xfrm>
          <a:prstGeom prst="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3200" dirty="0">
              <a:solidFill>
                <a:srgbClr val="FFFFFF"/>
              </a:solidFill>
            </a:endParaRPr>
          </a:p>
        </p:txBody>
      </p:sp>
      <p:sp>
        <p:nvSpPr>
          <p:cNvPr id="58" name="Down Arrow 57"/>
          <p:cNvSpPr/>
          <p:nvPr/>
        </p:nvSpPr>
        <p:spPr>
          <a:xfrm rot="10800000">
            <a:off x="5457824" y="1303210"/>
            <a:ext cx="590550" cy="768585"/>
          </a:xfrm>
          <a:prstGeom prst="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3200" dirty="0">
              <a:solidFill>
                <a:srgbClr val="FFFFFF"/>
              </a:solidFill>
            </a:endParaRPr>
          </a:p>
        </p:txBody>
      </p:sp>
      <p:sp>
        <p:nvSpPr>
          <p:cNvPr id="59" name="Rectangle 58"/>
          <p:cNvSpPr/>
          <p:nvPr/>
        </p:nvSpPr>
        <p:spPr>
          <a:xfrm>
            <a:off x="4500607" y="2625580"/>
            <a:ext cx="265756" cy="6927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3200" dirty="0">
              <a:solidFill>
                <a:srgbClr val="FFFFFF"/>
              </a:solidFill>
            </a:endParaRPr>
          </a:p>
        </p:txBody>
      </p:sp>
      <p:sp>
        <p:nvSpPr>
          <p:cNvPr id="60" name="Rectangle 59"/>
          <p:cNvSpPr/>
          <p:nvPr/>
        </p:nvSpPr>
        <p:spPr>
          <a:xfrm>
            <a:off x="4500607" y="2711596"/>
            <a:ext cx="265756" cy="6927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3200" dirty="0">
              <a:solidFill>
                <a:srgbClr val="FFFFFF"/>
              </a:solidFill>
            </a:endParaRPr>
          </a:p>
        </p:txBody>
      </p:sp>
      <p:sp>
        <p:nvSpPr>
          <p:cNvPr id="61" name="Rectangle 60"/>
          <p:cNvSpPr/>
          <p:nvPr/>
        </p:nvSpPr>
        <p:spPr>
          <a:xfrm>
            <a:off x="4927159" y="2045755"/>
            <a:ext cx="265756" cy="6927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3200" dirty="0">
              <a:solidFill>
                <a:srgbClr val="FFFFFF"/>
              </a:solidFill>
            </a:endParaRPr>
          </a:p>
        </p:txBody>
      </p:sp>
      <p:sp>
        <p:nvSpPr>
          <p:cNvPr id="62" name="Down Arrow 61"/>
          <p:cNvSpPr/>
          <p:nvPr/>
        </p:nvSpPr>
        <p:spPr>
          <a:xfrm>
            <a:off x="2562221" y="2060833"/>
            <a:ext cx="590550" cy="768585"/>
          </a:xfrm>
          <a:prstGeom prst="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3200" dirty="0">
              <a:solidFill>
                <a:srgbClr val="FFFFFF"/>
              </a:solidFill>
            </a:endParaRPr>
          </a:p>
        </p:txBody>
      </p:sp>
      <p:sp>
        <p:nvSpPr>
          <p:cNvPr id="63" name="Down Arrow 62"/>
          <p:cNvSpPr/>
          <p:nvPr/>
        </p:nvSpPr>
        <p:spPr>
          <a:xfrm>
            <a:off x="2562221" y="1236459"/>
            <a:ext cx="590550" cy="768585"/>
          </a:xfrm>
          <a:prstGeom prst="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3200" dirty="0">
              <a:solidFill>
                <a:srgbClr val="FFFFFF"/>
              </a:solidFill>
            </a:endParaRPr>
          </a:p>
        </p:txBody>
      </p:sp>
      <p:sp>
        <p:nvSpPr>
          <p:cNvPr id="64" name="TextBox 63"/>
          <p:cNvSpPr txBox="1"/>
          <p:nvPr/>
        </p:nvSpPr>
        <p:spPr>
          <a:xfrm>
            <a:off x="937545" y="2492293"/>
            <a:ext cx="1624676" cy="369332"/>
          </a:xfrm>
          <a:prstGeom prst="rect">
            <a:avLst/>
          </a:prstGeom>
        </p:spPr>
        <p:txBody>
          <a:bodyPr wrap="none" rtlCol="0" anchor="ctr" anchorCtr="0">
            <a:spAutoFit/>
          </a:bodyPr>
          <a:lstStyle/>
          <a:p>
            <a:pPr defTabSz="914400">
              <a:lnSpc>
                <a:spcPct val="90000"/>
              </a:lnSpc>
              <a:spcBef>
                <a:spcPts val="300"/>
              </a:spcBef>
              <a:spcAft>
                <a:spcPts val="300"/>
              </a:spcAft>
              <a:buClr>
                <a:srgbClr val="FFFFFF"/>
              </a:buClr>
              <a:buFont typeface="Wingdings 3" pitchFamily="18" charset="2"/>
              <a:buNone/>
            </a:pPr>
            <a:r>
              <a:rPr lang="en-US" sz="2000" dirty="0" smtClean="0">
                <a:solidFill>
                  <a:prstClr val="black"/>
                </a:solidFill>
                <a:ea typeface="MS PGothic" pitchFamily="34" charset="-128"/>
              </a:rPr>
              <a:t>Write buffers:</a:t>
            </a:r>
            <a:endParaRPr lang="en-US" sz="2000" dirty="0">
              <a:solidFill>
                <a:prstClr val="black"/>
              </a:solidFill>
              <a:ea typeface="MS PGothic" pitchFamily="34" charset="-128"/>
            </a:endParaRPr>
          </a:p>
        </p:txBody>
      </p:sp>
    </p:spTree>
    <p:extLst>
      <p:ext uri="{BB962C8B-B14F-4D97-AF65-F5344CB8AC3E}">
        <p14:creationId xmlns:p14="http://schemas.microsoft.com/office/powerpoint/2010/main" val="9419636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down)">
                                      <p:cBhvr>
                                        <p:cTn id="18" dur="500"/>
                                        <p:tgtEl>
                                          <p:spTgt spid="54"/>
                                        </p:tgtEl>
                                      </p:cBhvr>
                                    </p:animEffect>
                                  </p:childTnLst>
                                </p:cTn>
                              </p:par>
                            </p:childTnLst>
                          </p:cTn>
                        </p:par>
                        <p:par>
                          <p:cTn id="19" fill="hold">
                            <p:stCondLst>
                              <p:cond delay="500"/>
                            </p:stCondLst>
                            <p:childTnLst>
                              <p:par>
                                <p:cTn id="20" presetID="1" presetClass="entr" presetSubtype="0" fill="hold" grpId="1" nodeType="after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childTnLst>
                          </p:cTn>
                        </p:par>
                        <p:par>
                          <p:cTn id="22" fill="hold">
                            <p:stCondLst>
                              <p:cond delay="500"/>
                            </p:stCondLst>
                            <p:childTnLst>
                              <p:par>
                                <p:cTn id="23" presetID="42" presetClass="path" presetSubtype="0" accel="50000" decel="50000" fill="hold" grpId="0" nodeType="afterEffect">
                                  <p:stCondLst>
                                    <p:cond delay="0"/>
                                  </p:stCondLst>
                                  <p:childTnLst>
                                    <p:animMotion origin="layout" path="M -3.05556E-6 2.22222E-6 L 0.01476 -0.07709 " pathEditMode="relative" rAng="0" ptsTypes="AA">
                                      <p:cBhvr>
                                        <p:cTn id="24" dur="500" fill="hold"/>
                                        <p:tgtEl>
                                          <p:spTgt spid="51"/>
                                        </p:tgtEl>
                                        <p:attrNameLst>
                                          <p:attrName>ppt_x</p:attrName>
                                          <p:attrName>ppt_y</p:attrName>
                                        </p:attrNameLst>
                                      </p:cBhvr>
                                      <p:rCtr x="729" y="-3866"/>
                                    </p:animMotion>
                                  </p:childTnLst>
                                </p:cTn>
                              </p:par>
                            </p:childTnLst>
                          </p:cTn>
                        </p:par>
                        <p:par>
                          <p:cTn id="25" fill="hold">
                            <p:stCondLst>
                              <p:cond delay="1000"/>
                            </p:stCondLst>
                            <p:childTnLst>
                              <p:par>
                                <p:cTn id="26" presetID="1" presetClass="entr" presetSubtype="0" fill="hold" grpId="1" nodeType="afterEffect">
                                  <p:stCondLst>
                                    <p:cond delay="0"/>
                                  </p:stCondLst>
                                  <p:childTnLst>
                                    <p:set>
                                      <p:cBhvr>
                                        <p:cTn id="27" dur="1" fill="hold">
                                          <p:stCondLst>
                                            <p:cond delay="0"/>
                                          </p:stCondLst>
                                        </p:cTn>
                                        <p:tgtEl>
                                          <p:spTgt spid="52"/>
                                        </p:tgtEl>
                                        <p:attrNameLst>
                                          <p:attrName>style.visibility</p:attrName>
                                        </p:attrNameLst>
                                      </p:cBhvr>
                                      <p:to>
                                        <p:strVal val="visible"/>
                                      </p:to>
                                    </p:set>
                                  </p:childTnLst>
                                </p:cTn>
                              </p:par>
                            </p:childTnLst>
                          </p:cTn>
                        </p:par>
                        <p:par>
                          <p:cTn id="28" fill="hold">
                            <p:stCondLst>
                              <p:cond delay="1000"/>
                            </p:stCondLst>
                            <p:childTnLst>
                              <p:par>
                                <p:cTn id="29" presetID="42" presetClass="path" presetSubtype="0" accel="50000" decel="50000" fill="hold" grpId="0" nodeType="afterEffect">
                                  <p:stCondLst>
                                    <p:cond delay="0"/>
                                  </p:stCondLst>
                                  <p:childTnLst>
                                    <p:animMotion origin="layout" path="M -3.05556E-6 2.22222E-6 L 0.02934 -0.07709 " pathEditMode="relative" rAng="0" ptsTypes="AA">
                                      <p:cBhvr>
                                        <p:cTn id="30" dur="500" fill="hold"/>
                                        <p:tgtEl>
                                          <p:spTgt spid="52"/>
                                        </p:tgtEl>
                                        <p:attrNameLst>
                                          <p:attrName>ppt_x</p:attrName>
                                          <p:attrName>ppt_y</p:attrName>
                                        </p:attrNameLst>
                                      </p:cBhvr>
                                      <p:rCtr x="1458" y="-3866"/>
                                    </p:animMotion>
                                  </p:childTnLst>
                                </p:cTn>
                              </p:par>
                            </p:childTnLst>
                          </p:cTn>
                        </p:par>
                        <p:par>
                          <p:cTn id="31" fill="hold">
                            <p:stCondLst>
                              <p:cond delay="1500"/>
                            </p:stCondLst>
                            <p:childTnLst>
                              <p:par>
                                <p:cTn id="32" presetID="1" presetClass="entr" presetSubtype="0" fill="hold" grpId="1" nodeType="after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childTnLst>
                          </p:cTn>
                        </p:par>
                        <p:par>
                          <p:cTn id="34" fill="hold">
                            <p:stCondLst>
                              <p:cond delay="1500"/>
                            </p:stCondLst>
                            <p:childTnLst>
                              <p:par>
                                <p:cTn id="35" presetID="42" presetClass="path" presetSubtype="0" accel="50000" decel="50000" fill="hold" grpId="0" nodeType="afterEffect">
                                  <p:stCondLst>
                                    <p:cond delay="0"/>
                                  </p:stCondLst>
                                  <p:childTnLst>
                                    <p:animMotion origin="layout" path="M 3.61111E-6 4.44444E-6 L 0.04913 -0.08612 " pathEditMode="relative" rAng="0" ptsTypes="AA">
                                      <p:cBhvr>
                                        <p:cTn id="36" dur="500" fill="hold"/>
                                        <p:tgtEl>
                                          <p:spTgt spid="53"/>
                                        </p:tgtEl>
                                        <p:attrNameLst>
                                          <p:attrName>ppt_x</p:attrName>
                                          <p:attrName>ppt_y</p:attrName>
                                        </p:attrNameLst>
                                      </p:cBhvr>
                                      <p:rCtr x="2448" y="-4306"/>
                                    </p:animMotion>
                                  </p:childTnLst>
                                </p:cTn>
                              </p:par>
                            </p:childTnLst>
                          </p:cTn>
                        </p:par>
                        <p:par>
                          <p:cTn id="37" fill="hold">
                            <p:stCondLst>
                              <p:cond delay="2000"/>
                            </p:stCondLst>
                            <p:childTnLst>
                              <p:par>
                                <p:cTn id="38" presetID="1" presetClass="entr" presetSubtype="0" fill="hold" grpId="1" nodeType="afterEffect">
                                  <p:stCondLst>
                                    <p:cond delay="0"/>
                                  </p:stCondLst>
                                  <p:childTnLst>
                                    <p:set>
                                      <p:cBhvr>
                                        <p:cTn id="39" dur="1" fill="hold">
                                          <p:stCondLst>
                                            <p:cond delay="0"/>
                                          </p:stCondLst>
                                        </p:cTn>
                                        <p:tgtEl>
                                          <p:spTgt spid="55"/>
                                        </p:tgtEl>
                                        <p:attrNameLst>
                                          <p:attrName>style.visibility</p:attrName>
                                        </p:attrNameLst>
                                      </p:cBhvr>
                                      <p:to>
                                        <p:strVal val="visible"/>
                                      </p:to>
                                    </p:set>
                                  </p:childTnLst>
                                </p:cTn>
                              </p:par>
                            </p:childTnLst>
                          </p:cTn>
                        </p:par>
                        <p:par>
                          <p:cTn id="40" fill="hold">
                            <p:stCondLst>
                              <p:cond delay="2000"/>
                            </p:stCondLst>
                            <p:childTnLst>
                              <p:par>
                                <p:cTn id="41" presetID="42" presetClass="path" presetSubtype="0" accel="50000" decel="50000" fill="hold" grpId="0" nodeType="afterEffect">
                                  <p:stCondLst>
                                    <p:cond delay="0"/>
                                  </p:stCondLst>
                                  <p:childTnLst>
                                    <p:animMotion origin="layout" path="M -3.05556E-6 2.22222E-6 L 0.05122 -0.04097 " pathEditMode="relative" rAng="0" ptsTypes="AA">
                                      <p:cBhvr>
                                        <p:cTn id="42" dur="500" fill="hold"/>
                                        <p:tgtEl>
                                          <p:spTgt spid="55"/>
                                        </p:tgtEl>
                                        <p:attrNameLst>
                                          <p:attrName>ppt_x</p:attrName>
                                          <p:attrName>ppt_y</p:attrName>
                                        </p:attrNameLst>
                                      </p:cBhvr>
                                      <p:rCtr x="2552" y="-2060"/>
                                    </p:animMotion>
                                  </p:childTnLst>
                                </p:cTn>
                              </p:par>
                            </p:childTnLst>
                          </p:cTn>
                        </p:par>
                        <p:par>
                          <p:cTn id="43" fill="hold">
                            <p:stCondLst>
                              <p:cond delay="2500"/>
                            </p:stCondLst>
                            <p:childTnLst>
                              <p:par>
                                <p:cTn id="44" presetID="1" presetClass="exit" presetSubtype="0" fill="hold" grpId="1" nodeType="afterEffect">
                                  <p:stCondLst>
                                    <p:cond delay="0"/>
                                  </p:stCondLst>
                                  <p:childTnLst>
                                    <p:set>
                                      <p:cBhvr>
                                        <p:cTn id="45" dur="1" fill="hold">
                                          <p:stCondLst>
                                            <p:cond delay="0"/>
                                          </p:stCondLst>
                                        </p:cTn>
                                        <p:tgtEl>
                                          <p:spTgt spid="54"/>
                                        </p:tgtEl>
                                        <p:attrNameLst>
                                          <p:attrName>style.visibility</p:attrName>
                                        </p:attrNameLst>
                                      </p:cBhvr>
                                      <p:to>
                                        <p:strVal val="hidden"/>
                                      </p:to>
                                    </p:se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up)">
                                      <p:cBhvr>
                                        <p:cTn id="49" dur="500"/>
                                        <p:tgtEl>
                                          <p:spTgt spid="56"/>
                                        </p:tgtEl>
                                      </p:cBhvr>
                                    </p:animEffect>
                                  </p:childTnLst>
                                </p:cTn>
                              </p:par>
                            </p:childTnLst>
                          </p:cTn>
                        </p:par>
                        <p:par>
                          <p:cTn id="50" fill="hold">
                            <p:stCondLst>
                              <p:cond delay="3000"/>
                            </p:stCondLst>
                            <p:childTnLst>
                              <p:par>
                                <p:cTn id="51" presetID="42" presetClass="path" presetSubtype="0" accel="50000" decel="50000" fill="hold" grpId="2" nodeType="afterEffect">
                                  <p:stCondLst>
                                    <p:cond delay="0"/>
                                  </p:stCondLst>
                                  <p:childTnLst>
                                    <p:animMotion origin="layout" path="M 0.04913 -0.04375 L 0.04913 0.06944 " pathEditMode="relative" rAng="0" ptsTypes="AA">
                                      <p:cBhvr>
                                        <p:cTn id="52" dur="2000" fill="hold"/>
                                        <p:tgtEl>
                                          <p:spTgt spid="53"/>
                                        </p:tgtEl>
                                        <p:attrNameLst>
                                          <p:attrName>ppt_x</p:attrName>
                                          <p:attrName>ppt_y</p:attrName>
                                        </p:attrNameLst>
                                      </p:cBhvr>
                                      <p:rCtr x="0" y="5648"/>
                                    </p:animMotion>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2" nodeType="clickEffect">
                                  <p:stCondLst>
                                    <p:cond delay="0"/>
                                  </p:stCondLst>
                                  <p:childTnLst>
                                    <p:set>
                                      <p:cBhvr>
                                        <p:cTn id="56" dur="1" fill="hold">
                                          <p:stCondLst>
                                            <p:cond delay="0"/>
                                          </p:stCondLst>
                                        </p:cTn>
                                        <p:tgtEl>
                                          <p:spTgt spid="51"/>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52"/>
                                        </p:tgtEl>
                                        <p:attrNameLst>
                                          <p:attrName>style.visibility</p:attrName>
                                        </p:attrNameLst>
                                      </p:cBhvr>
                                      <p:to>
                                        <p:strVal val="hidden"/>
                                      </p:to>
                                    </p:set>
                                  </p:childTnLst>
                                </p:cTn>
                              </p:par>
                              <p:par>
                                <p:cTn id="59" presetID="1" presetClass="exit" presetSubtype="0" fill="hold" grpId="3" nodeType="withEffect">
                                  <p:stCondLst>
                                    <p:cond delay="0"/>
                                  </p:stCondLst>
                                  <p:childTnLst>
                                    <p:set>
                                      <p:cBhvr>
                                        <p:cTn id="60" dur="1" fill="hold">
                                          <p:stCondLst>
                                            <p:cond delay="0"/>
                                          </p:stCondLst>
                                        </p:cTn>
                                        <p:tgtEl>
                                          <p:spTgt spid="53"/>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5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down)">
                                      <p:cBhvr>
                                        <p:cTn id="69" dur="500"/>
                                        <p:tgtEl>
                                          <p:spTgt spid="57"/>
                                        </p:tgtEl>
                                      </p:cBhvr>
                                    </p:animEffect>
                                  </p:childTnLst>
                                </p:cTn>
                              </p:par>
                            </p:childTnLst>
                          </p:cTn>
                        </p:par>
                        <p:par>
                          <p:cTn id="70" fill="hold">
                            <p:stCondLst>
                              <p:cond delay="500"/>
                            </p:stCondLst>
                            <p:childTnLst>
                              <p:par>
                                <p:cTn id="71" presetID="22" presetClass="entr" presetSubtype="4" fill="hold" grpId="0" nodeType="after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down)">
                                      <p:cBhvr>
                                        <p:cTn id="73" dur="500"/>
                                        <p:tgtEl>
                                          <p:spTgt spid="58"/>
                                        </p:tgtEl>
                                      </p:cBhvr>
                                    </p:animEffect>
                                  </p:childTnLst>
                                </p:cTn>
                              </p:par>
                            </p:childTnLst>
                          </p:cTn>
                        </p:par>
                        <p:par>
                          <p:cTn id="74" fill="hold">
                            <p:stCondLst>
                              <p:cond delay="1000"/>
                            </p:stCondLst>
                            <p:childTnLst>
                              <p:par>
                                <p:cTn id="75" presetID="1" presetClass="entr" presetSubtype="0" fill="hold" grpId="1" nodeType="after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childTnLst>
                          </p:cTn>
                        </p:par>
                        <p:par>
                          <p:cTn id="77" fill="hold">
                            <p:stCondLst>
                              <p:cond delay="1000"/>
                            </p:stCondLst>
                            <p:childTnLst>
                              <p:par>
                                <p:cTn id="78" presetID="1" presetClass="entr" presetSubtype="0" fill="hold" grpId="1" nodeType="afterEffect">
                                  <p:stCondLst>
                                    <p:cond delay="0"/>
                                  </p:stCondLst>
                                  <p:childTnLst>
                                    <p:set>
                                      <p:cBhvr>
                                        <p:cTn id="79" dur="1" fill="hold">
                                          <p:stCondLst>
                                            <p:cond delay="0"/>
                                          </p:stCondLst>
                                        </p:cTn>
                                        <p:tgtEl>
                                          <p:spTgt spid="59"/>
                                        </p:tgtEl>
                                        <p:attrNameLst>
                                          <p:attrName>style.visibility</p:attrName>
                                        </p:attrNameLst>
                                      </p:cBhvr>
                                      <p:to>
                                        <p:strVal val="visible"/>
                                      </p:to>
                                    </p:set>
                                  </p:childTnLst>
                                </p:cTn>
                              </p:par>
                            </p:childTnLst>
                          </p:cTn>
                        </p:par>
                        <p:par>
                          <p:cTn id="80" fill="hold">
                            <p:stCondLst>
                              <p:cond delay="1000"/>
                            </p:stCondLst>
                            <p:childTnLst>
                              <p:par>
                                <p:cTn id="81" presetID="42" presetClass="path" presetSubtype="0" accel="50000" decel="50000" fill="hold" grpId="0" nodeType="afterEffect">
                                  <p:stCondLst>
                                    <p:cond delay="0"/>
                                  </p:stCondLst>
                                  <p:childTnLst>
                                    <p:animMotion origin="layout" path="M -3.05556E-6 2.22222E-6 L 0.01476 -0.07709 " pathEditMode="relative" rAng="0" ptsTypes="AA">
                                      <p:cBhvr>
                                        <p:cTn id="82" dur="500" fill="hold"/>
                                        <p:tgtEl>
                                          <p:spTgt spid="59"/>
                                        </p:tgtEl>
                                        <p:attrNameLst>
                                          <p:attrName>ppt_x</p:attrName>
                                          <p:attrName>ppt_y</p:attrName>
                                        </p:attrNameLst>
                                      </p:cBhvr>
                                      <p:rCtr x="729" y="-3866"/>
                                    </p:animMotion>
                                  </p:childTnLst>
                                </p:cTn>
                              </p:par>
                            </p:childTnLst>
                          </p:cTn>
                        </p:par>
                        <p:par>
                          <p:cTn id="83" fill="hold">
                            <p:stCondLst>
                              <p:cond delay="1500"/>
                            </p:stCondLst>
                            <p:childTnLst>
                              <p:par>
                                <p:cTn id="84" presetID="42" presetClass="path" presetSubtype="0" accel="50000" decel="50000" fill="hold" grpId="2" nodeType="afterEffect">
                                  <p:stCondLst>
                                    <p:cond delay="0"/>
                                  </p:stCondLst>
                                  <p:childTnLst>
                                    <p:animMotion origin="layout" path="M 0.01475 -0.07708 L -0.02535 -0.18379 " pathEditMode="relative" rAng="0" ptsTypes="AA">
                                      <p:cBhvr>
                                        <p:cTn id="85" dur="2000" fill="hold"/>
                                        <p:tgtEl>
                                          <p:spTgt spid="59"/>
                                        </p:tgtEl>
                                        <p:attrNameLst>
                                          <p:attrName>ppt_x</p:attrName>
                                          <p:attrName>ppt_y</p:attrName>
                                        </p:attrNameLst>
                                      </p:cBhvr>
                                      <p:rCtr x="-2014" y="-5347"/>
                                    </p:animMotion>
                                  </p:childTnLst>
                                </p:cTn>
                              </p:par>
                            </p:childTnLst>
                          </p:cTn>
                        </p:par>
                        <p:par>
                          <p:cTn id="86" fill="hold">
                            <p:stCondLst>
                              <p:cond delay="3500"/>
                            </p:stCondLst>
                            <p:childTnLst>
                              <p:par>
                                <p:cTn id="87" presetID="1" presetClass="entr" presetSubtype="0" fill="hold" grpId="1" nodeType="after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par>
                          <p:cTn id="89" fill="hold">
                            <p:stCondLst>
                              <p:cond delay="3500"/>
                            </p:stCondLst>
                            <p:childTnLst>
                              <p:par>
                                <p:cTn id="90" presetID="42" presetClass="path" presetSubtype="0" accel="50000" decel="50000" fill="hold" grpId="0" nodeType="afterEffect">
                                  <p:stCondLst>
                                    <p:cond delay="0"/>
                                  </p:stCondLst>
                                  <p:childTnLst>
                                    <p:animMotion origin="layout" path="M -3.05556E-6 2.22222E-6 L 0.01476 -0.07709 " pathEditMode="relative" rAng="0" ptsTypes="AA">
                                      <p:cBhvr>
                                        <p:cTn id="91" dur="500" fill="hold"/>
                                        <p:tgtEl>
                                          <p:spTgt spid="60"/>
                                        </p:tgtEl>
                                        <p:attrNameLst>
                                          <p:attrName>ppt_x</p:attrName>
                                          <p:attrName>ppt_y</p:attrName>
                                        </p:attrNameLst>
                                      </p:cBhvr>
                                      <p:rCtr x="729" y="-3866"/>
                                    </p:animMotion>
                                  </p:childTnLst>
                                </p:cTn>
                              </p:par>
                            </p:childTnLst>
                          </p:cTn>
                        </p:par>
                        <p:par>
                          <p:cTn id="92" fill="hold">
                            <p:stCondLst>
                              <p:cond delay="4000"/>
                            </p:stCondLst>
                            <p:childTnLst>
                              <p:par>
                                <p:cTn id="93" presetID="42" presetClass="path" presetSubtype="0" accel="50000" decel="50000" fill="hold" grpId="2" nodeType="afterEffect">
                                  <p:stCondLst>
                                    <p:cond delay="0"/>
                                  </p:stCondLst>
                                  <p:childTnLst>
                                    <p:animMotion origin="layout" path="M 0.01475 -0.08958 L -0.06285 -0.19629 " pathEditMode="relative" rAng="0" ptsTypes="AA">
                                      <p:cBhvr>
                                        <p:cTn id="94" dur="2000" fill="hold"/>
                                        <p:tgtEl>
                                          <p:spTgt spid="60"/>
                                        </p:tgtEl>
                                        <p:attrNameLst>
                                          <p:attrName>ppt_x</p:attrName>
                                          <p:attrName>ppt_y</p:attrName>
                                        </p:attrNameLst>
                                      </p:cBhvr>
                                      <p:rCtr x="-3889" y="-5347"/>
                                    </p:animMotion>
                                  </p:childTnLst>
                                </p:cTn>
                              </p:par>
                            </p:childTnLst>
                          </p:cTn>
                        </p:par>
                        <p:par>
                          <p:cTn id="95" fill="hold">
                            <p:stCondLst>
                              <p:cond delay="6000"/>
                            </p:stCondLst>
                            <p:childTnLst>
                              <p:par>
                                <p:cTn id="96" presetID="42" presetClass="path" presetSubtype="0" accel="50000" decel="50000" fill="hold" grpId="0" nodeType="afterEffect">
                                  <p:stCondLst>
                                    <p:cond delay="0"/>
                                  </p:stCondLst>
                                  <p:childTnLst>
                                    <p:animMotion origin="layout" path="M 2.5E-6 -4.44444E-6 L 2.5E-6 -0.09907 " pathEditMode="relative" rAng="0" ptsTypes="AA">
                                      <p:cBhvr>
                                        <p:cTn id="97" dur="500" fill="hold"/>
                                        <p:tgtEl>
                                          <p:spTgt spid="61"/>
                                        </p:tgtEl>
                                        <p:attrNameLst>
                                          <p:attrName>ppt_x</p:attrName>
                                          <p:attrName>ppt_y</p:attrName>
                                        </p:attrNameLst>
                                      </p:cBhvr>
                                      <p:rCtr x="0" y="-4954"/>
                                    </p:animMotion>
                                  </p:childTnLst>
                                </p:cTn>
                              </p:par>
                            </p:childTnLst>
                          </p:cTn>
                        </p:par>
                        <p:par>
                          <p:cTn id="98" fill="hold">
                            <p:stCondLst>
                              <p:cond delay="6500"/>
                            </p:stCondLst>
                            <p:childTnLst>
                              <p:par>
                                <p:cTn id="99" presetID="1" presetClass="exit" presetSubtype="0" fill="hold" grpId="1" nodeType="afterEffect">
                                  <p:stCondLst>
                                    <p:cond delay="0"/>
                                  </p:stCondLst>
                                  <p:childTnLst>
                                    <p:set>
                                      <p:cBhvr>
                                        <p:cTn id="100" dur="1" fill="hold">
                                          <p:stCondLst>
                                            <p:cond delay="0"/>
                                          </p:stCondLst>
                                        </p:cTn>
                                        <p:tgtEl>
                                          <p:spTgt spid="57"/>
                                        </p:tgtEl>
                                        <p:attrNameLst>
                                          <p:attrName>style.visibility</p:attrName>
                                        </p:attrNameLst>
                                      </p:cBhvr>
                                      <p:to>
                                        <p:strVal val="hidden"/>
                                      </p:to>
                                    </p:set>
                                  </p:childTnLst>
                                </p:cTn>
                              </p:par>
                            </p:childTnLst>
                          </p:cTn>
                        </p:par>
                        <p:par>
                          <p:cTn id="101" fill="hold">
                            <p:stCondLst>
                              <p:cond delay="6500"/>
                            </p:stCondLst>
                            <p:childTnLst>
                              <p:par>
                                <p:cTn id="102" presetID="1" presetClass="exit" presetSubtype="0" fill="hold" grpId="1" nodeType="afterEffect">
                                  <p:stCondLst>
                                    <p:cond delay="0"/>
                                  </p:stCondLst>
                                  <p:childTnLst>
                                    <p:set>
                                      <p:cBhvr>
                                        <p:cTn id="103" dur="1" fill="hold">
                                          <p:stCondLst>
                                            <p:cond delay="0"/>
                                          </p:stCondLst>
                                        </p:cTn>
                                        <p:tgtEl>
                                          <p:spTgt spid="58"/>
                                        </p:tgtEl>
                                        <p:attrNameLst>
                                          <p:attrName>style.visibility</p:attrName>
                                        </p:attrNameLst>
                                      </p:cBhvr>
                                      <p:to>
                                        <p:strVal val="hidden"/>
                                      </p:to>
                                    </p:set>
                                  </p:childTnLst>
                                </p:cTn>
                              </p:par>
                            </p:childTnLst>
                          </p:cTn>
                        </p:par>
                        <p:par>
                          <p:cTn id="104" fill="hold">
                            <p:stCondLst>
                              <p:cond delay="6500"/>
                            </p:stCondLst>
                            <p:childTnLst>
                              <p:par>
                                <p:cTn id="105" presetID="22" presetClass="entr" presetSubtype="4" fill="hold" grpId="0"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wipe(down)">
                                      <p:cBhvr>
                                        <p:cTn id="107" dur="500"/>
                                        <p:tgtEl>
                                          <p:spTgt spid="63"/>
                                        </p:tgtEl>
                                      </p:cBhvr>
                                    </p:animEffect>
                                  </p:childTnLst>
                                </p:cTn>
                              </p:par>
                            </p:childTnLst>
                          </p:cTn>
                        </p:par>
                        <p:par>
                          <p:cTn id="108" fill="hold">
                            <p:stCondLst>
                              <p:cond delay="7000"/>
                            </p:stCondLst>
                            <p:childTnLst>
                              <p:par>
                                <p:cTn id="109" presetID="22" presetClass="entr" presetSubtype="4"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down)">
                                      <p:cBhvr>
                                        <p:cTn id="111" dur="500"/>
                                        <p:tgtEl>
                                          <p:spTgt spid="62"/>
                                        </p:tgtEl>
                                      </p:cBhvr>
                                    </p:animEffect>
                                  </p:childTnLst>
                                </p:cTn>
                              </p:par>
                            </p:childTnLst>
                          </p:cTn>
                        </p:par>
                        <p:par>
                          <p:cTn id="112" fill="hold">
                            <p:stCondLst>
                              <p:cond delay="7500"/>
                            </p:stCondLst>
                            <p:childTnLst>
                              <p:par>
                                <p:cTn id="113" presetID="42" presetClass="path" presetSubtype="0" accel="50000" decel="50000" fill="hold" grpId="3" nodeType="afterEffect">
                                  <p:stCondLst>
                                    <p:cond delay="0"/>
                                  </p:stCondLst>
                                  <p:childTnLst>
                                    <p:animMotion origin="layout" path="M -0.06285 -0.1838 L -0.06285 0.0662 " pathEditMode="relative" rAng="0" ptsTypes="AA">
                                      <p:cBhvr>
                                        <p:cTn id="114" dur="2000" fill="hold"/>
                                        <p:tgtEl>
                                          <p:spTgt spid="59"/>
                                        </p:tgtEl>
                                        <p:attrNameLst>
                                          <p:attrName>ppt_x</p:attrName>
                                          <p:attrName>ppt_y</p:attrName>
                                        </p:attrNameLst>
                                      </p:cBhvr>
                                      <p:rCtr x="0" y="12500"/>
                                    </p:animMotion>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3">
                                            <p:txEl>
                                              <p:pRg st="5" end="5"/>
                                            </p:txEl>
                                          </p:spTgt>
                                        </p:tgtEl>
                                        <p:attrNameLst>
                                          <p:attrName>style.visibility</p:attrName>
                                        </p:attrNameLst>
                                      </p:cBhvr>
                                      <p:to>
                                        <p:strVal val="visible"/>
                                      </p:to>
                                    </p:set>
                                    <p:animEffect transition="in" filter="wipe(left)">
                                      <p:cBhvr>
                                        <p:cTn id="1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1" grpId="0" animBg="1"/>
      <p:bldP spid="51" grpId="1" animBg="1"/>
      <p:bldP spid="51" grpId="2" animBg="1"/>
      <p:bldP spid="52" grpId="0" animBg="1"/>
      <p:bldP spid="52" grpId="1" animBg="1"/>
      <p:bldP spid="52" grpId="2" animBg="1"/>
      <p:bldP spid="53" grpId="0" animBg="1"/>
      <p:bldP spid="53" grpId="1" animBg="1"/>
      <p:bldP spid="53" grpId="2" animBg="1"/>
      <p:bldP spid="53" grpId="3" animBg="1"/>
      <p:bldP spid="54" grpId="0" animBg="1"/>
      <p:bldP spid="54" grpId="1" animBg="1"/>
      <p:bldP spid="55" grpId="0" animBg="1"/>
      <p:bldP spid="55" grpId="1" animBg="1"/>
      <p:bldP spid="55" grpId="2" animBg="1"/>
      <p:bldP spid="56" grpId="0" animBg="1"/>
      <p:bldP spid="56" grpId="1" animBg="1"/>
      <p:bldP spid="57" grpId="0" animBg="1"/>
      <p:bldP spid="57" grpId="1" animBg="1"/>
      <p:bldP spid="58" grpId="0" animBg="1"/>
      <p:bldP spid="58" grpId="1" animBg="1"/>
      <p:bldP spid="59" grpId="0" animBg="1"/>
      <p:bldP spid="59" grpId="1" animBg="1"/>
      <p:bldP spid="59" grpId="2" animBg="1"/>
      <p:bldP spid="59" grpId="3" animBg="1"/>
      <p:bldP spid="60" grpId="0" animBg="1"/>
      <p:bldP spid="60" grpId="1" animBg="1"/>
      <p:bldP spid="60" grpId="2" animBg="1"/>
      <p:bldP spid="61" grpId="0" animBg="1"/>
      <p:bldP spid="61" grpId="1" animBg="1"/>
      <p:bldP spid="62" grpId="0" animBg="1"/>
      <p:bldP spid="6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Heterogeneous-race-free Memory Models</a:t>
            </a:r>
          </a:p>
        </p:txBody>
      </p:sp>
      <p:sp>
        <p:nvSpPr>
          <p:cNvPr id="4" name="Content Placeholder 3"/>
          <p:cNvSpPr>
            <a:spLocks noGrp="1"/>
          </p:cNvSpPr>
          <p:nvPr>
            <p:ph idx="1"/>
          </p:nvPr>
        </p:nvSpPr>
        <p:spPr>
          <a:xfrm>
            <a:off x="274388" y="1381123"/>
            <a:ext cx="8691482" cy="4937760"/>
          </a:xfrm>
        </p:spPr>
        <p:txBody>
          <a:bodyPr/>
          <a:lstStyle/>
          <a:p>
            <a:r>
              <a:rPr lang="en-US" sz="2800" b="1" dirty="0" smtClean="0"/>
              <a:t>History</a:t>
            </a:r>
          </a:p>
          <a:p>
            <a:pPr lvl="1"/>
            <a:r>
              <a:rPr lang="en-US" sz="2400" b="1" dirty="0" smtClean="0"/>
              <a:t>1979: Sequential Consistency (SC)</a:t>
            </a:r>
            <a:r>
              <a:rPr lang="en-US" sz="2400" dirty="0" smtClean="0"/>
              <a:t>: like multitasking uniprocessor</a:t>
            </a:r>
          </a:p>
          <a:p>
            <a:pPr lvl="1"/>
            <a:r>
              <a:rPr lang="en-US" sz="2400" b="1" dirty="0" smtClean="0"/>
              <a:t>1990: SC for DRF</a:t>
            </a:r>
            <a:r>
              <a:rPr lang="en-US" sz="2400" dirty="0" smtClean="0"/>
              <a:t>: SC for programs that are data-race-free</a:t>
            </a:r>
          </a:p>
          <a:p>
            <a:pPr lvl="1"/>
            <a:r>
              <a:rPr lang="en-US" sz="2400" b="1" dirty="0" smtClean="0"/>
              <a:t>2005: Java </a:t>
            </a:r>
            <a:r>
              <a:rPr lang="en-US" sz="2400" dirty="0" smtClean="0"/>
              <a:t>uses SC for DRF (+ more)</a:t>
            </a:r>
          </a:p>
          <a:p>
            <a:pPr lvl="1"/>
            <a:r>
              <a:rPr lang="en-US" sz="2400" b="1" dirty="0" smtClean="0"/>
              <a:t>2008: C++ </a:t>
            </a:r>
            <a:r>
              <a:rPr lang="en-US" sz="2400" dirty="0" smtClean="0"/>
              <a:t>uses SC for DRF (+ more)</a:t>
            </a:r>
          </a:p>
          <a:p>
            <a:pPr lvl="4"/>
            <a:endParaRPr lang="en-US" sz="900" dirty="0"/>
          </a:p>
          <a:p>
            <a:r>
              <a:rPr lang="en-US" sz="2800" b="1" dirty="0" smtClean="0"/>
              <a:t>Q: Heterogeneous memory model </a:t>
            </a:r>
            <a:r>
              <a:rPr lang="en-US" sz="2800" dirty="0" smtClean="0"/>
              <a:t>in &lt; 3 decades?</a:t>
            </a:r>
          </a:p>
          <a:p>
            <a:pPr lvl="3"/>
            <a:endParaRPr lang="en-US" sz="900" dirty="0" smtClean="0"/>
          </a:p>
          <a:p>
            <a:r>
              <a:rPr lang="en-US" sz="2800" b="1" dirty="0" smtClean="0"/>
              <a:t>2014: SC for Heterogeneous-Race-Free</a:t>
            </a:r>
            <a:r>
              <a:rPr lang="en-US" sz="2800" dirty="0" smtClean="0"/>
              <a:t>: </a:t>
            </a:r>
            <a:r>
              <a:rPr lang="en-US" sz="2800" dirty="0"/>
              <a:t>S</a:t>
            </a:r>
            <a:r>
              <a:rPr lang="en-US" sz="2800" dirty="0" smtClean="0"/>
              <a:t>C for programs</a:t>
            </a:r>
          </a:p>
          <a:p>
            <a:pPr lvl="1"/>
            <a:r>
              <a:rPr lang="en-US" sz="2400" dirty="0" smtClean="0"/>
              <a:t>With “enough” synchronization (DRF)</a:t>
            </a:r>
          </a:p>
          <a:p>
            <a:pPr lvl="1"/>
            <a:r>
              <a:rPr lang="en-US" sz="2400" dirty="0" smtClean="0"/>
              <a:t>Of “enough” scope (HRF)</a:t>
            </a:r>
          </a:p>
          <a:p>
            <a:pPr lvl="1"/>
            <a:r>
              <a:rPr lang="en-US" sz="2400" dirty="0"/>
              <a:t>V</a:t>
            </a:r>
            <a:r>
              <a:rPr lang="en-US" sz="2400" dirty="0" smtClean="0"/>
              <a:t>ariants for current &amp; future SW/HW</a:t>
            </a:r>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351162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wipe(left)">
                                      <p:cBhvr>
                                        <p:cTn id="7" dur="500"/>
                                        <p:tgtEl>
                                          <p:spTgt spid="4">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wipe(left)">
                                      <p:cBhvr>
                                        <p:cTn id="12" dur="500"/>
                                        <p:tgtEl>
                                          <p:spTgt spid="4">
                                            <p:txEl>
                                              <p:pRg st="8" end="8"/>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animEffect transition="in" filter="wipe(left)">
                                      <p:cBhvr>
                                        <p:cTn id="15" dur="500"/>
                                        <p:tgtEl>
                                          <p:spTgt spid="4">
                                            <p:txEl>
                                              <p:pRg st="9" end="9"/>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4">
                                            <p:txEl>
                                              <p:pRg st="10" end="10"/>
                                            </p:txEl>
                                          </p:spTgt>
                                        </p:tgtEl>
                                        <p:attrNameLst>
                                          <p:attrName>style.visibility</p:attrName>
                                        </p:attrNameLst>
                                      </p:cBhvr>
                                      <p:to>
                                        <p:strVal val="visible"/>
                                      </p:to>
                                    </p:set>
                                    <p:animEffect transition="in" filter="wipe(left)">
                                      <p:cBhvr>
                                        <p:cTn id="18" dur="500"/>
                                        <p:tgtEl>
                                          <p:spTgt spid="4">
                                            <p:txEl>
                                              <p:pRg st="10" end="10"/>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animEffect transition="in" filter="wipe(left)">
                                      <p:cBhvr>
                                        <p:cTn id="2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20661" y="190500"/>
            <a:ext cx="5214311" cy="55245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HRF-direct</a:t>
            </a:r>
            <a:endParaRPr lang="en-US" sz="3200" dirty="0">
              <a:solidFill>
                <a:schemeClr val="tx2"/>
              </a:solidFill>
            </a:endParaRPr>
          </a:p>
        </p:txBody>
      </p:sp>
      <p:sp>
        <p:nvSpPr>
          <p:cNvPr id="13" name="Rectangle 12"/>
          <p:cNvSpPr/>
          <p:nvPr/>
        </p:nvSpPr>
        <p:spPr>
          <a:xfrm>
            <a:off x="329288" y="3250582"/>
            <a:ext cx="4179750" cy="2537134"/>
          </a:xfrm>
          <a:prstGeom prst="rect">
            <a:avLst/>
          </a:prstGeom>
          <a:noFill/>
          <a:ln>
            <a:solidFill>
              <a:schemeClr val="accent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14" name="Group 13"/>
          <p:cNvGrpSpPr/>
          <p:nvPr/>
        </p:nvGrpSpPr>
        <p:grpSpPr>
          <a:xfrm>
            <a:off x="775484" y="3250582"/>
            <a:ext cx="7220246" cy="2491507"/>
            <a:chOff x="748981" y="3374692"/>
            <a:chExt cx="7220246" cy="2491507"/>
          </a:xfrm>
        </p:grpSpPr>
        <p:grpSp>
          <p:nvGrpSpPr>
            <p:cNvPr id="15" name="Group 14"/>
            <p:cNvGrpSpPr/>
            <p:nvPr/>
          </p:nvGrpSpPr>
          <p:grpSpPr>
            <a:xfrm>
              <a:off x="748981" y="3804096"/>
              <a:ext cx="7220246" cy="2062103"/>
              <a:chOff x="1970603" y="1549784"/>
              <a:chExt cx="7220246" cy="2062103"/>
            </a:xfrm>
          </p:grpSpPr>
          <p:sp>
            <p:nvSpPr>
              <p:cNvPr id="18" name="TextBox 17"/>
              <p:cNvSpPr txBox="1"/>
              <p:nvPr/>
            </p:nvSpPr>
            <p:spPr>
              <a:xfrm>
                <a:off x="1970603" y="1549784"/>
                <a:ext cx="7220246" cy="2062103"/>
              </a:xfrm>
              <a:prstGeom prst="rect">
                <a:avLst/>
              </a:prstGeom>
              <a:noFill/>
            </p:spPr>
            <p:txBody>
              <a:bodyPr wrap="none" rtlCol="0">
                <a:spAutoFit/>
              </a:bodyPr>
              <a:lstStyle/>
              <a:p>
                <a:pPr>
                  <a:spcBef>
                    <a:spcPts val="300"/>
                  </a:spcBef>
                  <a:buClr>
                    <a:schemeClr val="bg2"/>
                  </a:buClr>
                </a:pPr>
                <a:r>
                  <a:rPr lang="en-US" sz="1600" b="1" dirty="0" smtClean="0">
                    <a:solidFill>
                      <a:schemeClr val="accent1"/>
                    </a:solidFill>
                    <a:latin typeface="Lucida Console" pitchFamily="49" charset="0"/>
                  </a:rPr>
                  <a:t>   </a:t>
                </a:r>
                <a:r>
                  <a:rPr lang="en-US" sz="1600" b="1" dirty="0" smtClean="0">
                    <a:solidFill>
                      <a:schemeClr val="accent4"/>
                    </a:solidFill>
                    <a:latin typeface="Lucida Console" pitchFamily="49" charset="0"/>
                  </a:rPr>
                  <a:t>wi1            wi2               </a:t>
                </a:r>
                <a:r>
                  <a:rPr lang="en-US" sz="1600" b="1" dirty="0" smtClean="0">
                    <a:solidFill>
                      <a:schemeClr val="accent1"/>
                    </a:solidFill>
                    <a:latin typeface="Lucida Console" pitchFamily="49" charset="0"/>
                  </a:rPr>
                  <a:t>wi3               wi4</a:t>
                </a:r>
              </a:p>
              <a:p>
                <a:pPr>
                  <a:spcBef>
                    <a:spcPts val="0"/>
                  </a:spcBef>
                  <a:buClr>
                    <a:schemeClr val="bg2"/>
                  </a:buClr>
                </a:pPr>
                <a:r>
                  <a:rPr lang="en-US" sz="1600" dirty="0" smtClean="0">
                    <a:latin typeface="Lucida Console" pitchFamily="49" charset="0"/>
                  </a:rPr>
                  <a:t>ST A = 1</a:t>
                </a:r>
              </a:p>
              <a:p>
                <a:pPr>
                  <a:spcBef>
                    <a:spcPts val="0"/>
                  </a:spcBef>
                  <a:buClr>
                    <a:schemeClr val="bg2"/>
                  </a:buClr>
                </a:pPr>
                <a:r>
                  <a:rPr lang="en-US" sz="1600" dirty="0" smtClean="0">
                    <a:solidFill>
                      <a:schemeClr val="accent4"/>
                    </a:solidFill>
                    <a:latin typeface="Lucida Console" pitchFamily="49" charset="0"/>
                  </a:rPr>
                  <a:t>Release_WG1</a:t>
                </a:r>
                <a:endParaRPr lang="en-US" sz="1600" baseline="-25000" dirty="0" smtClean="0">
                  <a:solidFill>
                    <a:schemeClr val="accent4"/>
                  </a:solidFill>
                  <a:latin typeface="Lucida Console" pitchFamily="49" charset="0"/>
                </a:endParaRPr>
              </a:p>
              <a:p>
                <a:pPr>
                  <a:spcBef>
                    <a:spcPts val="0"/>
                  </a:spcBef>
                  <a:buClr>
                    <a:schemeClr val="bg2"/>
                  </a:buClr>
                </a:pPr>
                <a:r>
                  <a:rPr lang="en-US" sz="1600" dirty="0" smtClean="0">
                    <a:latin typeface="Lucida Console" pitchFamily="49" charset="0"/>
                  </a:rPr>
                  <a:t>              </a:t>
                </a:r>
                <a:r>
                  <a:rPr lang="en-US" sz="1600" dirty="0" smtClean="0">
                    <a:solidFill>
                      <a:schemeClr val="accent4"/>
                    </a:solidFill>
                    <a:latin typeface="Lucida Console" pitchFamily="49" charset="0"/>
                  </a:rPr>
                  <a:t>Acquire_WG1</a:t>
                </a:r>
                <a:endParaRPr lang="en-US" sz="1600" baseline="-25000" dirty="0" smtClean="0">
                  <a:solidFill>
                    <a:schemeClr val="accent4"/>
                  </a:solidFill>
                  <a:latin typeface="Lucida Console" pitchFamily="49" charset="0"/>
                </a:endParaRPr>
              </a:p>
              <a:p>
                <a:pPr>
                  <a:spcBef>
                    <a:spcPts val="0"/>
                  </a:spcBef>
                  <a:buClr>
                    <a:schemeClr val="bg2"/>
                  </a:buClr>
                </a:pPr>
                <a:r>
                  <a:rPr lang="en-US" sz="1600" dirty="0" smtClean="0">
                    <a:latin typeface="Lucida Console" pitchFamily="49" charset="0"/>
                  </a:rPr>
                  <a:t>              X = LD A</a:t>
                </a:r>
              </a:p>
              <a:p>
                <a:pPr>
                  <a:spcBef>
                    <a:spcPts val="0"/>
                  </a:spcBef>
                  <a:buClr>
                    <a:schemeClr val="bg2"/>
                  </a:buClr>
                </a:pPr>
                <a:r>
                  <a:rPr lang="en-US" sz="1600" dirty="0" smtClean="0">
                    <a:latin typeface="Lucida Console" pitchFamily="49" charset="0"/>
                  </a:rPr>
                  <a:t>             </a:t>
                </a:r>
                <a:r>
                  <a:rPr lang="en-US" sz="1600" dirty="0" smtClean="0">
                    <a:solidFill>
                      <a:schemeClr val="accent5"/>
                    </a:solidFill>
                    <a:latin typeface="Lucida Console" pitchFamily="49" charset="0"/>
                  </a:rPr>
                  <a:t> </a:t>
                </a:r>
                <a:r>
                  <a:rPr lang="en-US" sz="1600" dirty="0" err="1" smtClean="0">
                    <a:solidFill>
                      <a:schemeClr val="accent5"/>
                    </a:solidFill>
                    <a:latin typeface="Lucida Console" pitchFamily="49" charset="0"/>
                  </a:rPr>
                  <a:t>Release_DEVICE</a:t>
                </a:r>
                <a:endParaRPr lang="en-US" sz="1600" baseline="-25000" dirty="0" smtClean="0">
                  <a:solidFill>
                    <a:schemeClr val="accent5"/>
                  </a:solidFill>
                  <a:latin typeface="Lucida Console" pitchFamily="49" charset="0"/>
                </a:endParaRPr>
              </a:p>
              <a:p>
                <a:pPr>
                  <a:spcBef>
                    <a:spcPts val="0"/>
                  </a:spcBef>
                  <a:buClr>
                    <a:schemeClr val="bg2"/>
                  </a:buClr>
                </a:pPr>
                <a:r>
                  <a:rPr lang="en-US" sz="1600" dirty="0">
                    <a:latin typeface="Lucida Console" pitchFamily="49" charset="0"/>
                  </a:rPr>
                  <a:t> </a:t>
                </a:r>
                <a:r>
                  <a:rPr lang="en-US" sz="1600" dirty="0" smtClean="0">
                    <a:latin typeface="Lucida Console" pitchFamily="49" charset="0"/>
                  </a:rPr>
                  <a:t>                               </a:t>
                </a:r>
                <a:r>
                  <a:rPr lang="en-US" sz="1600" dirty="0" err="1" smtClean="0">
                    <a:solidFill>
                      <a:schemeClr val="accent5"/>
                    </a:solidFill>
                    <a:latin typeface="Lucida Console" pitchFamily="49" charset="0"/>
                  </a:rPr>
                  <a:t>Acquire_DEVICE</a:t>
                </a:r>
                <a:endParaRPr lang="en-US" sz="1600" baseline="-25000" dirty="0" smtClean="0">
                  <a:solidFill>
                    <a:schemeClr val="accent5"/>
                  </a:solidFill>
                  <a:latin typeface="Lucida Console" pitchFamily="49" charset="0"/>
                </a:endParaRPr>
              </a:p>
              <a:p>
                <a:pPr>
                  <a:spcBef>
                    <a:spcPts val="0"/>
                  </a:spcBef>
                  <a:buClr>
                    <a:schemeClr val="bg2"/>
                  </a:buClr>
                </a:pPr>
                <a:r>
                  <a:rPr lang="en-US" sz="1600" dirty="0">
                    <a:latin typeface="Lucida Console" pitchFamily="49" charset="0"/>
                  </a:rPr>
                  <a:t> </a:t>
                </a:r>
                <a:r>
                  <a:rPr lang="en-US" sz="1600" dirty="0" smtClean="0">
                    <a:latin typeface="Lucida Console" pitchFamily="49" charset="0"/>
                  </a:rPr>
                  <a:t>                               Y = </a:t>
                </a:r>
                <a:r>
                  <a:rPr lang="en-US" sz="1600" b="1" i="1" dirty="0" smtClean="0">
                    <a:latin typeface="Lucida Console" pitchFamily="49" charset="0"/>
                  </a:rPr>
                  <a:t>LD A</a:t>
                </a:r>
              </a:p>
            </p:txBody>
          </p:sp>
          <p:cxnSp>
            <p:nvCxnSpPr>
              <p:cNvPr id="19" name="Straight Arrow Connector 18"/>
              <p:cNvCxnSpPr/>
              <p:nvPr/>
            </p:nvCxnSpPr>
            <p:spPr>
              <a:xfrm>
                <a:off x="5580726" y="3038389"/>
                <a:ext cx="372738" cy="169576"/>
              </a:xfrm>
              <a:prstGeom prst="straightConnector1">
                <a:avLst/>
              </a:prstGeom>
              <a:ln>
                <a:solidFill>
                  <a:schemeClr val="accent5">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3515017" y="2345193"/>
                <a:ext cx="225182" cy="12847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grpSp>
        <p:sp>
          <p:nvSpPr>
            <p:cNvPr id="16" name="TextBox 15"/>
            <p:cNvSpPr txBox="1"/>
            <p:nvPr/>
          </p:nvSpPr>
          <p:spPr>
            <a:xfrm>
              <a:off x="1458505" y="3374692"/>
              <a:ext cx="1854739" cy="369332"/>
            </a:xfrm>
            <a:prstGeom prst="rect">
              <a:avLst/>
            </a:prstGeom>
            <a:noFill/>
          </p:spPr>
          <p:txBody>
            <a:bodyPr wrap="none" rtlCol="0">
              <a:spAutoFit/>
            </a:bodyPr>
            <a:lstStyle/>
            <a:p>
              <a:pPr>
                <a:spcBef>
                  <a:spcPts val="300"/>
                </a:spcBef>
                <a:buClr>
                  <a:schemeClr val="bg2"/>
                </a:buClr>
              </a:pPr>
              <a:r>
                <a:rPr lang="en-US" b="1" dirty="0" smtClean="0">
                  <a:solidFill>
                    <a:schemeClr val="accent4"/>
                  </a:solidFill>
                </a:rPr>
                <a:t>Work-group WG1</a:t>
              </a:r>
            </a:p>
          </p:txBody>
        </p:sp>
        <p:sp>
          <p:nvSpPr>
            <p:cNvPr id="17" name="TextBox 16"/>
            <p:cNvSpPr txBox="1"/>
            <p:nvPr/>
          </p:nvSpPr>
          <p:spPr>
            <a:xfrm>
              <a:off x="5638799" y="3434764"/>
              <a:ext cx="1854739" cy="369332"/>
            </a:xfrm>
            <a:prstGeom prst="rect">
              <a:avLst/>
            </a:prstGeom>
            <a:noFill/>
          </p:spPr>
          <p:txBody>
            <a:bodyPr wrap="none" rtlCol="0">
              <a:spAutoFit/>
            </a:bodyPr>
            <a:lstStyle/>
            <a:p>
              <a:pPr>
                <a:spcBef>
                  <a:spcPts val="300"/>
                </a:spcBef>
                <a:buClr>
                  <a:schemeClr val="bg2"/>
                </a:buClr>
              </a:pPr>
              <a:r>
                <a:rPr lang="en-US" b="1" dirty="0" smtClean="0">
                  <a:solidFill>
                    <a:schemeClr val="accent1"/>
                  </a:solidFill>
                </a:rPr>
                <a:t>Work-group WG2</a:t>
              </a:r>
            </a:p>
          </p:txBody>
        </p:sp>
      </p:grpSp>
      <p:sp>
        <p:nvSpPr>
          <p:cNvPr id="22" name="Rectangle 21"/>
          <p:cNvSpPr/>
          <p:nvPr/>
        </p:nvSpPr>
        <p:spPr>
          <a:xfrm>
            <a:off x="4661438" y="3250582"/>
            <a:ext cx="4179750" cy="2537134"/>
          </a:xfrm>
          <a:prstGeom prst="rect">
            <a:avLst/>
          </a:prstGeom>
          <a:noFill/>
          <a:ln>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3" name="Rectangle 22"/>
          <p:cNvSpPr/>
          <p:nvPr/>
        </p:nvSpPr>
        <p:spPr>
          <a:xfrm>
            <a:off x="254097" y="3146715"/>
            <a:ext cx="8752162" cy="2793401"/>
          </a:xfrm>
          <a:prstGeom prst="rect">
            <a:avLst/>
          </a:prstGeom>
          <a:noFill/>
          <a:ln>
            <a:solidFill>
              <a:schemeClr val="accent5"/>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Content Placeholder 7"/>
          <p:cNvSpPr>
            <a:spLocks noGrp="1"/>
          </p:cNvSpPr>
          <p:nvPr>
            <p:ph idx="1"/>
          </p:nvPr>
        </p:nvSpPr>
        <p:spPr>
          <a:xfrm>
            <a:off x="274388" y="1381123"/>
            <a:ext cx="8595360" cy="1447802"/>
          </a:xfrm>
        </p:spPr>
        <p:txBody>
          <a:bodyPr/>
          <a:lstStyle/>
          <a:p>
            <a:r>
              <a:rPr lang="en-US" dirty="0" smtClean="0"/>
              <a:t>Correct synchronization: communicating actors use </a:t>
            </a:r>
            <a:r>
              <a:rPr lang="en-US" b="1" i="1" dirty="0" smtClean="0">
                <a:solidFill>
                  <a:schemeClr val="accent1"/>
                </a:solidFill>
              </a:rPr>
              <a:t>exact same scope</a:t>
            </a:r>
          </a:p>
          <a:p>
            <a:pPr lvl="1"/>
            <a:r>
              <a:rPr lang="en-US" b="1" i="1" dirty="0" smtClean="0">
                <a:solidFill>
                  <a:schemeClr val="accent1"/>
                </a:solidFill>
              </a:rPr>
              <a:t>Including all stops in transitive chain</a:t>
            </a:r>
          </a:p>
          <a:p>
            <a:r>
              <a:rPr lang="en-US" dirty="0" smtClean="0"/>
              <a:t>Example is a race: </a:t>
            </a:r>
            <a:r>
              <a:rPr lang="en-US" b="1" dirty="0" smtClean="0"/>
              <a:t>Y undefined</a:t>
            </a:r>
          </a:p>
        </p:txBody>
      </p:sp>
      <p:sp>
        <p:nvSpPr>
          <p:cNvPr id="21" name="TextBox 20"/>
          <p:cNvSpPr txBox="1"/>
          <p:nvPr/>
        </p:nvSpPr>
        <p:spPr>
          <a:xfrm>
            <a:off x="5972175" y="4328342"/>
            <a:ext cx="2633798"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a:latin typeface="+mj-lt"/>
                <a:ea typeface="MS PGothic" pitchFamily="34" charset="-128"/>
                <a:cs typeface="+mn-cs"/>
              </a:rPr>
              <a:t>w</a:t>
            </a: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i1, wi3 communicate</a:t>
            </a:r>
            <a:r>
              <a:rPr kumimoji="0" lang="en-US" sz="2000" b="1" i="0" u="none" strike="noStrike" kern="1200" cap="none" spc="0" normalizeH="0" noProof="0" dirty="0" smtClean="0">
                <a:ln>
                  <a:noFill/>
                </a:ln>
                <a:solidFill>
                  <a:schemeClr val="tx1"/>
                </a:solidFill>
                <a:effectLst/>
                <a:uLnTx/>
                <a:uFillTx/>
                <a:latin typeface="+mj-lt"/>
                <a:ea typeface="MS PGothic" pitchFamily="34" charset="-128"/>
                <a:cs typeface="+mn-cs"/>
              </a:rPr>
              <a:t> </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6" name="Freeform 35"/>
          <p:cNvSpPr/>
          <p:nvPr/>
        </p:nvSpPr>
        <p:spPr>
          <a:xfrm>
            <a:off x="2047875" y="4076700"/>
            <a:ext cx="4635032" cy="1543050"/>
          </a:xfrm>
          <a:custGeom>
            <a:avLst/>
            <a:gdLst>
              <a:gd name="connsiteX0" fmla="*/ 0 w 4635032"/>
              <a:gd name="connsiteY0" fmla="*/ 0 h 1543050"/>
              <a:gd name="connsiteX1" fmla="*/ 1333500 w 4635032"/>
              <a:gd name="connsiteY1" fmla="*/ 76200 h 1543050"/>
              <a:gd name="connsiteX2" fmla="*/ 3076575 w 4635032"/>
              <a:gd name="connsiteY2" fmla="*/ 409575 h 1543050"/>
              <a:gd name="connsiteX3" fmla="*/ 4143375 w 4635032"/>
              <a:gd name="connsiteY3" fmla="*/ 838200 h 1543050"/>
              <a:gd name="connsiteX4" fmla="*/ 4629150 w 4635032"/>
              <a:gd name="connsiteY4" fmla="*/ 1257300 h 1543050"/>
              <a:gd name="connsiteX5" fmla="*/ 4381500 w 4635032"/>
              <a:gd name="connsiteY5" fmla="*/ 1485900 h 1543050"/>
              <a:gd name="connsiteX6" fmla="*/ 3924300 w 4635032"/>
              <a:gd name="connsiteY6" fmla="*/ 154305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032" h="1543050">
                <a:moveTo>
                  <a:pt x="0" y="0"/>
                </a:moveTo>
                <a:cubicBezTo>
                  <a:pt x="410369" y="3969"/>
                  <a:pt x="820738" y="7938"/>
                  <a:pt x="1333500" y="76200"/>
                </a:cubicBezTo>
                <a:cubicBezTo>
                  <a:pt x="1846262" y="144462"/>
                  <a:pt x="2608263" y="282575"/>
                  <a:pt x="3076575" y="409575"/>
                </a:cubicBezTo>
                <a:cubicBezTo>
                  <a:pt x="3544887" y="536575"/>
                  <a:pt x="3884613" y="696913"/>
                  <a:pt x="4143375" y="838200"/>
                </a:cubicBezTo>
                <a:cubicBezTo>
                  <a:pt x="4402137" y="979487"/>
                  <a:pt x="4589463" y="1149350"/>
                  <a:pt x="4629150" y="1257300"/>
                </a:cubicBezTo>
                <a:cubicBezTo>
                  <a:pt x="4668837" y="1365250"/>
                  <a:pt x="4498975" y="1438275"/>
                  <a:pt x="4381500" y="1485900"/>
                </a:cubicBezTo>
                <a:cubicBezTo>
                  <a:pt x="4264025" y="1533525"/>
                  <a:pt x="4094162" y="1538287"/>
                  <a:pt x="3924300" y="1543050"/>
                </a:cubicBezTo>
              </a:path>
            </a:pathLst>
          </a:custGeom>
          <a:ln>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7" name="TextBox 36"/>
          <p:cNvSpPr txBox="1"/>
          <p:nvPr/>
        </p:nvSpPr>
        <p:spPr>
          <a:xfrm>
            <a:off x="495300" y="5332634"/>
            <a:ext cx="2244717"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smtClean="0">
                <a:solidFill>
                  <a:schemeClr val="accent2"/>
                </a:solidFill>
                <a:latin typeface="+mj-lt"/>
                <a:ea typeface="MS PGothic" pitchFamily="34" charset="-128"/>
                <a:cs typeface="+mn-cs"/>
              </a:rPr>
              <a:t>Use different scope</a:t>
            </a:r>
            <a:endParaRPr kumimoji="0" lang="en-US" sz="20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cxnSp>
        <p:nvCxnSpPr>
          <p:cNvPr id="39" name="Straight Arrow Connector 38"/>
          <p:cNvCxnSpPr/>
          <p:nvPr/>
        </p:nvCxnSpPr>
        <p:spPr>
          <a:xfrm flipV="1">
            <a:off x="2827816" y="5429250"/>
            <a:ext cx="1744160" cy="880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flipH="1" flipV="1">
            <a:off x="1485008" y="4475396"/>
            <a:ext cx="132650" cy="8627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3" name="Oval 42"/>
          <p:cNvSpPr/>
          <p:nvPr/>
        </p:nvSpPr>
        <p:spPr>
          <a:xfrm>
            <a:off x="657225" y="4181475"/>
            <a:ext cx="1775264" cy="361940"/>
          </a:xfrm>
          <a:prstGeom prst="ellipse">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4" name="Oval 43"/>
          <p:cNvSpPr/>
          <p:nvPr/>
        </p:nvSpPr>
        <p:spPr>
          <a:xfrm>
            <a:off x="4619135" y="5140011"/>
            <a:ext cx="2132177" cy="361940"/>
          </a:xfrm>
          <a:prstGeom prst="ellipse">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val="195948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up)">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par>
                                <p:cTn id="16" presetID="22" presetClass="entr" presetSubtype="4"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down)">
                                      <p:cBhvr>
                                        <p:cTn id="18" dur="500"/>
                                        <p:tgtEl>
                                          <p:spTgt spid="40"/>
                                        </p:tgtEl>
                                      </p:cBhvr>
                                    </p:animEffect>
                                  </p:childTnLst>
                                </p:cTn>
                              </p:par>
                              <p:par>
                                <p:cTn id="19" presetID="22" presetClass="entr" presetSubtype="4"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left)">
                                      <p:cBhvr>
                                        <p:cTn id="3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6" grpId="0" animBg="1"/>
      <p:bldP spid="37" grpId="0"/>
      <p:bldP spid="43" grpId="0" animBg="1"/>
      <p:bldP spid="4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20661" y="190500"/>
            <a:ext cx="5214311" cy="55245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HRF-direct</a:t>
            </a:r>
            <a:endParaRPr lang="en-US" sz="3200" dirty="0">
              <a:solidFill>
                <a:schemeClr val="tx2"/>
              </a:solidFill>
            </a:endParaRPr>
          </a:p>
        </p:txBody>
      </p:sp>
      <p:sp>
        <p:nvSpPr>
          <p:cNvPr id="13" name="Rectangle 12"/>
          <p:cNvSpPr/>
          <p:nvPr/>
        </p:nvSpPr>
        <p:spPr>
          <a:xfrm>
            <a:off x="329288" y="3250582"/>
            <a:ext cx="4179750" cy="2537134"/>
          </a:xfrm>
          <a:prstGeom prst="rect">
            <a:avLst/>
          </a:prstGeom>
          <a:noFill/>
          <a:ln>
            <a:solidFill>
              <a:schemeClr val="accent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14" name="Group 13"/>
          <p:cNvGrpSpPr/>
          <p:nvPr/>
        </p:nvGrpSpPr>
        <p:grpSpPr>
          <a:xfrm>
            <a:off x="775484" y="3250582"/>
            <a:ext cx="7220246" cy="2491507"/>
            <a:chOff x="748981" y="3374692"/>
            <a:chExt cx="7220246" cy="2491507"/>
          </a:xfrm>
        </p:grpSpPr>
        <p:grpSp>
          <p:nvGrpSpPr>
            <p:cNvPr id="15" name="Group 14"/>
            <p:cNvGrpSpPr/>
            <p:nvPr/>
          </p:nvGrpSpPr>
          <p:grpSpPr>
            <a:xfrm>
              <a:off x="748981" y="3804096"/>
              <a:ext cx="7220246" cy="2062103"/>
              <a:chOff x="1970603" y="1549784"/>
              <a:chExt cx="7220246" cy="2062103"/>
            </a:xfrm>
          </p:grpSpPr>
          <p:sp>
            <p:nvSpPr>
              <p:cNvPr id="18" name="TextBox 17"/>
              <p:cNvSpPr txBox="1"/>
              <p:nvPr/>
            </p:nvSpPr>
            <p:spPr>
              <a:xfrm>
                <a:off x="1970603" y="1549784"/>
                <a:ext cx="7220246" cy="2062103"/>
              </a:xfrm>
              <a:prstGeom prst="rect">
                <a:avLst/>
              </a:prstGeom>
              <a:noFill/>
            </p:spPr>
            <p:txBody>
              <a:bodyPr wrap="none" rtlCol="0">
                <a:spAutoFit/>
              </a:bodyPr>
              <a:lstStyle/>
              <a:p>
                <a:pPr>
                  <a:spcBef>
                    <a:spcPts val="300"/>
                  </a:spcBef>
                  <a:buClr>
                    <a:schemeClr val="bg2"/>
                  </a:buClr>
                </a:pPr>
                <a:r>
                  <a:rPr lang="en-US" sz="1600" b="1" dirty="0" smtClean="0">
                    <a:solidFill>
                      <a:schemeClr val="accent1"/>
                    </a:solidFill>
                    <a:latin typeface="Lucida Console" pitchFamily="49" charset="0"/>
                  </a:rPr>
                  <a:t>   </a:t>
                </a:r>
                <a:r>
                  <a:rPr lang="en-US" sz="1600" b="1" dirty="0" smtClean="0">
                    <a:solidFill>
                      <a:schemeClr val="accent4"/>
                    </a:solidFill>
                    <a:latin typeface="Lucida Console" pitchFamily="49" charset="0"/>
                  </a:rPr>
                  <a:t>wi1            wi2               </a:t>
                </a:r>
                <a:r>
                  <a:rPr lang="en-US" sz="1600" b="1" dirty="0" smtClean="0">
                    <a:solidFill>
                      <a:schemeClr val="accent1"/>
                    </a:solidFill>
                    <a:latin typeface="Lucida Console" pitchFamily="49" charset="0"/>
                  </a:rPr>
                  <a:t>wi3               wi4</a:t>
                </a:r>
              </a:p>
              <a:p>
                <a:pPr>
                  <a:spcBef>
                    <a:spcPts val="0"/>
                  </a:spcBef>
                  <a:buClr>
                    <a:schemeClr val="bg2"/>
                  </a:buClr>
                </a:pPr>
                <a:r>
                  <a:rPr lang="en-US" sz="1600" dirty="0" smtClean="0">
                    <a:latin typeface="Lucida Console" pitchFamily="49" charset="0"/>
                  </a:rPr>
                  <a:t>ST A = 1</a:t>
                </a:r>
              </a:p>
              <a:p>
                <a:pPr>
                  <a:spcBef>
                    <a:spcPts val="0"/>
                  </a:spcBef>
                  <a:buClr>
                    <a:schemeClr val="bg2"/>
                  </a:buClr>
                </a:pPr>
                <a:r>
                  <a:rPr lang="en-US" sz="1600" dirty="0" smtClean="0">
                    <a:solidFill>
                      <a:schemeClr val="accent4"/>
                    </a:solidFill>
                    <a:latin typeface="Lucida Console" pitchFamily="49" charset="0"/>
                  </a:rPr>
                  <a:t>Release_WG1</a:t>
                </a:r>
                <a:endParaRPr lang="en-US" sz="1600" baseline="-25000" dirty="0" smtClean="0">
                  <a:solidFill>
                    <a:schemeClr val="accent4"/>
                  </a:solidFill>
                  <a:latin typeface="Lucida Console" pitchFamily="49" charset="0"/>
                </a:endParaRPr>
              </a:p>
              <a:p>
                <a:pPr>
                  <a:spcBef>
                    <a:spcPts val="0"/>
                  </a:spcBef>
                  <a:buClr>
                    <a:schemeClr val="bg2"/>
                  </a:buClr>
                </a:pPr>
                <a:r>
                  <a:rPr lang="en-US" sz="1600" dirty="0" smtClean="0">
                    <a:latin typeface="Lucida Console" pitchFamily="49" charset="0"/>
                  </a:rPr>
                  <a:t>              </a:t>
                </a:r>
                <a:r>
                  <a:rPr lang="en-US" sz="1600" dirty="0" smtClean="0">
                    <a:solidFill>
                      <a:schemeClr val="accent4"/>
                    </a:solidFill>
                    <a:latin typeface="Lucida Console" pitchFamily="49" charset="0"/>
                  </a:rPr>
                  <a:t>Acquire_WG1</a:t>
                </a:r>
                <a:endParaRPr lang="en-US" sz="1600" baseline="-25000" dirty="0" smtClean="0">
                  <a:solidFill>
                    <a:schemeClr val="accent4"/>
                  </a:solidFill>
                  <a:latin typeface="Lucida Console" pitchFamily="49" charset="0"/>
                </a:endParaRPr>
              </a:p>
              <a:p>
                <a:pPr>
                  <a:spcBef>
                    <a:spcPts val="0"/>
                  </a:spcBef>
                  <a:buClr>
                    <a:schemeClr val="bg2"/>
                  </a:buClr>
                </a:pPr>
                <a:r>
                  <a:rPr lang="en-US" sz="1600" dirty="0" smtClean="0">
                    <a:latin typeface="Lucida Console" pitchFamily="49" charset="0"/>
                  </a:rPr>
                  <a:t>              X = LD A</a:t>
                </a:r>
              </a:p>
              <a:p>
                <a:pPr>
                  <a:spcBef>
                    <a:spcPts val="0"/>
                  </a:spcBef>
                  <a:buClr>
                    <a:schemeClr val="bg2"/>
                  </a:buClr>
                </a:pPr>
                <a:r>
                  <a:rPr lang="en-US" sz="1600" dirty="0" smtClean="0">
                    <a:latin typeface="Lucida Console" pitchFamily="49" charset="0"/>
                  </a:rPr>
                  <a:t>             </a:t>
                </a:r>
                <a:r>
                  <a:rPr lang="en-US" sz="1600" dirty="0" smtClean="0">
                    <a:solidFill>
                      <a:schemeClr val="accent5"/>
                    </a:solidFill>
                    <a:latin typeface="Lucida Console" pitchFamily="49" charset="0"/>
                  </a:rPr>
                  <a:t> </a:t>
                </a:r>
                <a:r>
                  <a:rPr lang="en-US" sz="1600" dirty="0" err="1" smtClean="0">
                    <a:solidFill>
                      <a:schemeClr val="accent5"/>
                    </a:solidFill>
                    <a:latin typeface="Lucida Console" pitchFamily="49" charset="0"/>
                  </a:rPr>
                  <a:t>Release_DEVICE</a:t>
                </a:r>
                <a:endParaRPr lang="en-US" sz="1600" baseline="-25000" dirty="0" smtClean="0">
                  <a:solidFill>
                    <a:schemeClr val="accent5"/>
                  </a:solidFill>
                  <a:latin typeface="Lucida Console" pitchFamily="49" charset="0"/>
                </a:endParaRPr>
              </a:p>
              <a:p>
                <a:pPr>
                  <a:spcBef>
                    <a:spcPts val="0"/>
                  </a:spcBef>
                  <a:buClr>
                    <a:schemeClr val="bg2"/>
                  </a:buClr>
                </a:pPr>
                <a:r>
                  <a:rPr lang="en-US" sz="1600" dirty="0">
                    <a:latin typeface="Lucida Console" pitchFamily="49" charset="0"/>
                  </a:rPr>
                  <a:t> </a:t>
                </a:r>
                <a:r>
                  <a:rPr lang="en-US" sz="1600" dirty="0" smtClean="0">
                    <a:latin typeface="Lucida Console" pitchFamily="49" charset="0"/>
                  </a:rPr>
                  <a:t>                               </a:t>
                </a:r>
                <a:r>
                  <a:rPr lang="en-US" sz="1600" dirty="0" err="1" smtClean="0">
                    <a:solidFill>
                      <a:schemeClr val="accent5"/>
                    </a:solidFill>
                    <a:latin typeface="Lucida Console" pitchFamily="49" charset="0"/>
                  </a:rPr>
                  <a:t>Acquire_DEVICE</a:t>
                </a:r>
                <a:endParaRPr lang="en-US" sz="1600" baseline="-25000" dirty="0" smtClean="0">
                  <a:solidFill>
                    <a:schemeClr val="accent5"/>
                  </a:solidFill>
                  <a:latin typeface="Lucida Console" pitchFamily="49" charset="0"/>
                </a:endParaRPr>
              </a:p>
              <a:p>
                <a:pPr>
                  <a:spcBef>
                    <a:spcPts val="0"/>
                  </a:spcBef>
                  <a:buClr>
                    <a:schemeClr val="bg2"/>
                  </a:buClr>
                </a:pPr>
                <a:r>
                  <a:rPr lang="en-US" sz="1600" dirty="0">
                    <a:latin typeface="Lucida Console" pitchFamily="49" charset="0"/>
                  </a:rPr>
                  <a:t> </a:t>
                </a:r>
                <a:r>
                  <a:rPr lang="en-US" sz="1600" dirty="0" smtClean="0">
                    <a:latin typeface="Lucida Console" pitchFamily="49" charset="0"/>
                  </a:rPr>
                  <a:t>                               Y = </a:t>
                </a:r>
                <a:r>
                  <a:rPr lang="en-US" sz="1600" b="1" i="1" dirty="0" smtClean="0">
                    <a:latin typeface="Lucida Console" pitchFamily="49" charset="0"/>
                  </a:rPr>
                  <a:t>LD A</a:t>
                </a:r>
              </a:p>
            </p:txBody>
          </p:sp>
          <p:cxnSp>
            <p:nvCxnSpPr>
              <p:cNvPr id="19" name="Straight Arrow Connector 18"/>
              <p:cNvCxnSpPr/>
              <p:nvPr/>
            </p:nvCxnSpPr>
            <p:spPr>
              <a:xfrm>
                <a:off x="5580726" y="3038389"/>
                <a:ext cx="372738" cy="169576"/>
              </a:xfrm>
              <a:prstGeom prst="straightConnector1">
                <a:avLst/>
              </a:prstGeom>
              <a:ln>
                <a:solidFill>
                  <a:schemeClr val="accent5">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3515017" y="2345193"/>
                <a:ext cx="225182" cy="12847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grpSp>
        <p:sp>
          <p:nvSpPr>
            <p:cNvPr id="16" name="TextBox 15"/>
            <p:cNvSpPr txBox="1"/>
            <p:nvPr/>
          </p:nvSpPr>
          <p:spPr>
            <a:xfrm>
              <a:off x="1458505" y="3374692"/>
              <a:ext cx="1854739" cy="369332"/>
            </a:xfrm>
            <a:prstGeom prst="rect">
              <a:avLst/>
            </a:prstGeom>
            <a:noFill/>
          </p:spPr>
          <p:txBody>
            <a:bodyPr wrap="none" rtlCol="0">
              <a:spAutoFit/>
            </a:bodyPr>
            <a:lstStyle/>
            <a:p>
              <a:pPr>
                <a:spcBef>
                  <a:spcPts val="300"/>
                </a:spcBef>
                <a:buClr>
                  <a:schemeClr val="bg2"/>
                </a:buClr>
              </a:pPr>
              <a:r>
                <a:rPr lang="en-US" b="1" dirty="0" smtClean="0">
                  <a:solidFill>
                    <a:schemeClr val="accent4"/>
                  </a:solidFill>
                </a:rPr>
                <a:t>Work-group WG1</a:t>
              </a:r>
            </a:p>
          </p:txBody>
        </p:sp>
        <p:sp>
          <p:nvSpPr>
            <p:cNvPr id="17" name="TextBox 16"/>
            <p:cNvSpPr txBox="1"/>
            <p:nvPr/>
          </p:nvSpPr>
          <p:spPr>
            <a:xfrm>
              <a:off x="5638799" y="3434764"/>
              <a:ext cx="1854739" cy="369332"/>
            </a:xfrm>
            <a:prstGeom prst="rect">
              <a:avLst/>
            </a:prstGeom>
            <a:noFill/>
          </p:spPr>
          <p:txBody>
            <a:bodyPr wrap="none" rtlCol="0">
              <a:spAutoFit/>
            </a:bodyPr>
            <a:lstStyle/>
            <a:p>
              <a:pPr>
                <a:spcBef>
                  <a:spcPts val="300"/>
                </a:spcBef>
                <a:buClr>
                  <a:schemeClr val="bg2"/>
                </a:buClr>
              </a:pPr>
              <a:r>
                <a:rPr lang="en-US" b="1" dirty="0" smtClean="0">
                  <a:solidFill>
                    <a:schemeClr val="accent1"/>
                  </a:solidFill>
                </a:rPr>
                <a:t>Work-group WG2</a:t>
              </a:r>
            </a:p>
          </p:txBody>
        </p:sp>
      </p:grpSp>
      <p:sp>
        <p:nvSpPr>
          <p:cNvPr id="22" name="Rectangle 21"/>
          <p:cNvSpPr/>
          <p:nvPr/>
        </p:nvSpPr>
        <p:spPr>
          <a:xfrm>
            <a:off x="4661438" y="3250582"/>
            <a:ext cx="4179750" cy="2537134"/>
          </a:xfrm>
          <a:prstGeom prst="rect">
            <a:avLst/>
          </a:prstGeom>
          <a:noFill/>
          <a:ln>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3" name="Rectangle 22"/>
          <p:cNvSpPr/>
          <p:nvPr/>
        </p:nvSpPr>
        <p:spPr>
          <a:xfrm>
            <a:off x="254097" y="3146715"/>
            <a:ext cx="8752162" cy="2793401"/>
          </a:xfrm>
          <a:prstGeom prst="rect">
            <a:avLst/>
          </a:prstGeom>
          <a:noFill/>
          <a:ln>
            <a:solidFill>
              <a:schemeClr val="accent5"/>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Content Placeholder 7"/>
          <p:cNvSpPr>
            <a:spLocks noGrp="1"/>
          </p:cNvSpPr>
          <p:nvPr>
            <p:ph idx="1"/>
          </p:nvPr>
        </p:nvSpPr>
        <p:spPr>
          <a:xfrm>
            <a:off x="274388" y="1381123"/>
            <a:ext cx="8595360" cy="1447802"/>
          </a:xfrm>
        </p:spPr>
        <p:txBody>
          <a:bodyPr/>
          <a:lstStyle/>
          <a:p>
            <a:r>
              <a:rPr lang="en-US" dirty="0" smtClean="0"/>
              <a:t>Correct synchronization: communicating </a:t>
            </a:r>
            <a:r>
              <a:rPr lang="en-US" dirty="0" err="1" smtClean="0"/>
              <a:t>actos</a:t>
            </a:r>
            <a:r>
              <a:rPr lang="en-US" dirty="0" smtClean="0"/>
              <a:t> use </a:t>
            </a:r>
            <a:r>
              <a:rPr lang="en-US" b="1" i="1" dirty="0" smtClean="0">
                <a:solidFill>
                  <a:schemeClr val="accent1"/>
                </a:solidFill>
              </a:rPr>
              <a:t>exact same scope</a:t>
            </a:r>
          </a:p>
          <a:p>
            <a:pPr lvl="1"/>
            <a:r>
              <a:rPr lang="en-US" b="1" i="1" dirty="0" smtClean="0">
                <a:solidFill>
                  <a:schemeClr val="accent1"/>
                </a:solidFill>
              </a:rPr>
              <a:t>Including all stops in transitive chain</a:t>
            </a:r>
          </a:p>
          <a:p>
            <a:r>
              <a:rPr lang="en-US" dirty="0" smtClean="0"/>
              <a:t>Example is a race: </a:t>
            </a:r>
            <a:r>
              <a:rPr lang="en-US" b="1" dirty="0" smtClean="0"/>
              <a:t>Y undefined</a:t>
            </a:r>
          </a:p>
          <a:p>
            <a:r>
              <a:rPr lang="en-US" dirty="0" smtClean="0"/>
              <a:t>The fix: wi1-wi2 use </a:t>
            </a:r>
            <a:r>
              <a:rPr lang="en-US" b="1" dirty="0" smtClean="0">
                <a:solidFill>
                  <a:schemeClr val="accent5"/>
                </a:solidFill>
              </a:rPr>
              <a:t>DEVICE</a:t>
            </a:r>
            <a:r>
              <a:rPr lang="en-US" dirty="0" smtClean="0"/>
              <a:t> scope</a:t>
            </a:r>
            <a:endParaRPr lang="en-US" dirty="0"/>
          </a:p>
        </p:txBody>
      </p:sp>
      <p:sp>
        <p:nvSpPr>
          <p:cNvPr id="21" name="TextBox 20"/>
          <p:cNvSpPr txBox="1"/>
          <p:nvPr/>
        </p:nvSpPr>
        <p:spPr>
          <a:xfrm>
            <a:off x="5972175" y="4328342"/>
            <a:ext cx="2633798"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a:latin typeface="+mj-lt"/>
                <a:ea typeface="MS PGothic" pitchFamily="34" charset="-128"/>
                <a:cs typeface="+mn-cs"/>
              </a:rPr>
              <a:t>w</a:t>
            </a: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i1, wi3 communicate</a:t>
            </a:r>
            <a:r>
              <a:rPr kumimoji="0" lang="en-US" sz="2000" b="1" i="0" u="none" strike="noStrike" kern="1200" cap="none" spc="0" normalizeH="0" noProof="0" dirty="0" smtClean="0">
                <a:ln>
                  <a:noFill/>
                </a:ln>
                <a:solidFill>
                  <a:schemeClr val="tx1"/>
                </a:solidFill>
                <a:effectLst/>
                <a:uLnTx/>
                <a:uFillTx/>
                <a:latin typeface="+mj-lt"/>
                <a:ea typeface="MS PGothic" pitchFamily="34" charset="-128"/>
                <a:cs typeface="+mn-cs"/>
              </a:rPr>
              <a:t> </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6" name="Freeform 35"/>
          <p:cNvSpPr/>
          <p:nvPr/>
        </p:nvSpPr>
        <p:spPr>
          <a:xfrm>
            <a:off x="2047875" y="4076700"/>
            <a:ext cx="4635032" cy="1543050"/>
          </a:xfrm>
          <a:custGeom>
            <a:avLst/>
            <a:gdLst>
              <a:gd name="connsiteX0" fmla="*/ 0 w 4635032"/>
              <a:gd name="connsiteY0" fmla="*/ 0 h 1543050"/>
              <a:gd name="connsiteX1" fmla="*/ 1333500 w 4635032"/>
              <a:gd name="connsiteY1" fmla="*/ 76200 h 1543050"/>
              <a:gd name="connsiteX2" fmla="*/ 3076575 w 4635032"/>
              <a:gd name="connsiteY2" fmla="*/ 409575 h 1543050"/>
              <a:gd name="connsiteX3" fmla="*/ 4143375 w 4635032"/>
              <a:gd name="connsiteY3" fmla="*/ 838200 h 1543050"/>
              <a:gd name="connsiteX4" fmla="*/ 4629150 w 4635032"/>
              <a:gd name="connsiteY4" fmla="*/ 1257300 h 1543050"/>
              <a:gd name="connsiteX5" fmla="*/ 4381500 w 4635032"/>
              <a:gd name="connsiteY5" fmla="*/ 1485900 h 1543050"/>
              <a:gd name="connsiteX6" fmla="*/ 3924300 w 4635032"/>
              <a:gd name="connsiteY6" fmla="*/ 154305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032" h="1543050">
                <a:moveTo>
                  <a:pt x="0" y="0"/>
                </a:moveTo>
                <a:cubicBezTo>
                  <a:pt x="410369" y="3969"/>
                  <a:pt x="820738" y="7938"/>
                  <a:pt x="1333500" y="76200"/>
                </a:cubicBezTo>
                <a:cubicBezTo>
                  <a:pt x="1846262" y="144462"/>
                  <a:pt x="2608263" y="282575"/>
                  <a:pt x="3076575" y="409575"/>
                </a:cubicBezTo>
                <a:cubicBezTo>
                  <a:pt x="3544887" y="536575"/>
                  <a:pt x="3884613" y="696913"/>
                  <a:pt x="4143375" y="838200"/>
                </a:cubicBezTo>
                <a:cubicBezTo>
                  <a:pt x="4402137" y="979487"/>
                  <a:pt x="4589463" y="1149350"/>
                  <a:pt x="4629150" y="1257300"/>
                </a:cubicBezTo>
                <a:cubicBezTo>
                  <a:pt x="4668837" y="1365250"/>
                  <a:pt x="4498975" y="1438275"/>
                  <a:pt x="4381500" y="1485900"/>
                </a:cubicBezTo>
                <a:cubicBezTo>
                  <a:pt x="4264025" y="1533525"/>
                  <a:pt x="4094162" y="1538287"/>
                  <a:pt x="3924300" y="1543050"/>
                </a:cubicBezTo>
              </a:path>
            </a:pathLst>
          </a:custGeom>
          <a:ln>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7364044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20661" y="190500"/>
            <a:ext cx="5214311" cy="55245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HRF-indirect</a:t>
            </a:r>
            <a:endParaRPr lang="en-US" sz="3200" dirty="0">
              <a:solidFill>
                <a:schemeClr val="tx2"/>
              </a:solidFill>
            </a:endParaRPr>
          </a:p>
        </p:txBody>
      </p:sp>
      <p:sp>
        <p:nvSpPr>
          <p:cNvPr id="13" name="Rectangle 12"/>
          <p:cNvSpPr/>
          <p:nvPr/>
        </p:nvSpPr>
        <p:spPr>
          <a:xfrm>
            <a:off x="329288" y="3250582"/>
            <a:ext cx="4179750" cy="2537134"/>
          </a:xfrm>
          <a:prstGeom prst="rect">
            <a:avLst/>
          </a:prstGeom>
          <a:noFill/>
          <a:ln>
            <a:solidFill>
              <a:schemeClr val="accent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14" name="Group 13"/>
          <p:cNvGrpSpPr/>
          <p:nvPr/>
        </p:nvGrpSpPr>
        <p:grpSpPr>
          <a:xfrm>
            <a:off x="775484" y="3250582"/>
            <a:ext cx="7220246" cy="2491507"/>
            <a:chOff x="748981" y="3374692"/>
            <a:chExt cx="7220246" cy="2491507"/>
          </a:xfrm>
        </p:grpSpPr>
        <p:grpSp>
          <p:nvGrpSpPr>
            <p:cNvPr id="15" name="Group 14"/>
            <p:cNvGrpSpPr/>
            <p:nvPr/>
          </p:nvGrpSpPr>
          <p:grpSpPr>
            <a:xfrm>
              <a:off x="748981" y="3804096"/>
              <a:ext cx="7220246" cy="2062103"/>
              <a:chOff x="1970603" y="1549784"/>
              <a:chExt cx="7220246" cy="2062103"/>
            </a:xfrm>
          </p:grpSpPr>
          <p:sp>
            <p:nvSpPr>
              <p:cNvPr id="18" name="TextBox 17"/>
              <p:cNvSpPr txBox="1"/>
              <p:nvPr/>
            </p:nvSpPr>
            <p:spPr>
              <a:xfrm>
                <a:off x="1970603" y="1549784"/>
                <a:ext cx="7220246" cy="2062103"/>
              </a:xfrm>
              <a:prstGeom prst="rect">
                <a:avLst/>
              </a:prstGeom>
              <a:noFill/>
            </p:spPr>
            <p:txBody>
              <a:bodyPr wrap="none" rtlCol="0">
                <a:spAutoFit/>
              </a:bodyPr>
              <a:lstStyle/>
              <a:p>
                <a:pPr>
                  <a:spcBef>
                    <a:spcPts val="300"/>
                  </a:spcBef>
                  <a:buClr>
                    <a:schemeClr val="bg2"/>
                  </a:buClr>
                </a:pPr>
                <a:r>
                  <a:rPr lang="en-US" sz="1600" b="1" dirty="0" smtClean="0">
                    <a:solidFill>
                      <a:schemeClr val="accent1"/>
                    </a:solidFill>
                    <a:latin typeface="Lucida Console" pitchFamily="49" charset="0"/>
                  </a:rPr>
                  <a:t>   </a:t>
                </a:r>
                <a:r>
                  <a:rPr lang="en-US" sz="1600" b="1" dirty="0" smtClean="0">
                    <a:solidFill>
                      <a:schemeClr val="accent4"/>
                    </a:solidFill>
                    <a:latin typeface="Lucida Console" pitchFamily="49" charset="0"/>
                  </a:rPr>
                  <a:t>wi1            wi2               </a:t>
                </a:r>
                <a:r>
                  <a:rPr lang="en-US" sz="1600" b="1" dirty="0" smtClean="0">
                    <a:solidFill>
                      <a:schemeClr val="accent1"/>
                    </a:solidFill>
                    <a:latin typeface="Lucida Console" pitchFamily="49" charset="0"/>
                  </a:rPr>
                  <a:t>wi3               wi4</a:t>
                </a:r>
              </a:p>
              <a:p>
                <a:pPr>
                  <a:spcBef>
                    <a:spcPts val="0"/>
                  </a:spcBef>
                  <a:buClr>
                    <a:schemeClr val="bg2"/>
                  </a:buClr>
                </a:pPr>
                <a:r>
                  <a:rPr lang="en-US" sz="1600" dirty="0" smtClean="0">
                    <a:latin typeface="Lucida Console" pitchFamily="49" charset="0"/>
                  </a:rPr>
                  <a:t>ST A = 1</a:t>
                </a:r>
              </a:p>
              <a:p>
                <a:pPr>
                  <a:spcBef>
                    <a:spcPts val="0"/>
                  </a:spcBef>
                  <a:buClr>
                    <a:schemeClr val="bg2"/>
                  </a:buClr>
                </a:pPr>
                <a:r>
                  <a:rPr lang="en-US" sz="1600" dirty="0" smtClean="0">
                    <a:solidFill>
                      <a:schemeClr val="accent4"/>
                    </a:solidFill>
                    <a:latin typeface="Lucida Console" pitchFamily="49" charset="0"/>
                  </a:rPr>
                  <a:t>Release_WG1</a:t>
                </a:r>
                <a:endParaRPr lang="en-US" sz="1600" baseline="-25000" dirty="0" smtClean="0">
                  <a:solidFill>
                    <a:schemeClr val="accent4"/>
                  </a:solidFill>
                  <a:latin typeface="Lucida Console" pitchFamily="49" charset="0"/>
                </a:endParaRPr>
              </a:p>
              <a:p>
                <a:pPr>
                  <a:spcBef>
                    <a:spcPts val="0"/>
                  </a:spcBef>
                  <a:buClr>
                    <a:schemeClr val="bg2"/>
                  </a:buClr>
                </a:pPr>
                <a:r>
                  <a:rPr lang="en-US" sz="1600" dirty="0" smtClean="0">
                    <a:latin typeface="Lucida Console" pitchFamily="49" charset="0"/>
                  </a:rPr>
                  <a:t>              </a:t>
                </a:r>
                <a:r>
                  <a:rPr lang="en-US" sz="1600" dirty="0" smtClean="0">
                    <a:solidFill>
                      <a:schemeClr val="accent4"/>
                    </a:solidFill>
                    <a:latin typeface="Lucida Console" pitchFamily="49" charset="0"/>
                  </a:rPr>
                  <a:t>Acquire_WG1</a:t>
                </a:r>
                <a:endParaRPr lang="en-US" sz="1600" baseline="-25000" dirty="0" smtClean="0">
                  <a:solidFill>
                    <a:schemeClr val="accent4"/>
                  </a:solidFill>
                  <a:latin typeface="Lucida Console" pitchFamily="49" charset="0"/>
                </a:endParaRPr>
              </a:p>
              <a:p>
                <a:pPr>
                  <a:spcBef>
                    <a:spcPts val="0"/>
                  </a:spcBef>
                  <a:buClr>
                    <a:schemeClr val="bg2"/>
                  </a:buClr>
                </a:pPr>
                <a:r>
                  <a:rPr lang="en-US" sz="1600" dirty="0" smtClean="0">
                    <a:latin typeface="Lucida Console" pitchFamily="49" charset="0"/>
                  </a:rPr>
                  <a:t>              X = LD A</a:t>
                </a:r>
              </a:p>
              <a:p>
                <a:pPr>
                  <a:spcBef>
                    <a:spcPts val="0"/>
                  </a:spcBef>
                  <a:buClr>
                    <a:schemeClr val="bg2"/>
                  </a:buClr>
                </a:pPr>
                <a:r>
                  <a:rPr lang="en-US" sz="1600" dirty="0" smtClean="0">
                    <a:latin typeface="Lucida Console" pitchFamily="49" charset="0"/>
                  </a:rPr>
                  <a:t>             </a:t>
                </a:r>
                <a:r>
                  <a:rPr lang="en-US" sz="1600" dirty="0" smtClean="0">
                    <a:solidFill>
                      <a:schemeClr val="accent5"/>
                    </a:solidFill>
                    <a:latin typeface="Lucida Console" pitchFamily="49" charset="0"/>
                  </a:rPr>
                  <a:t> </a:t>
                </a:r>
                <a:r>
                  <a:rPr lang="en-US" sz="1600" dirty="0" err="1" smtClean="0">
                    <a:solidFill>
                      <a:schemeClr val="accent5"/>
                    </a:solidFill>
                    <a:latin typeface="Lucida Console" pitchFamily="49" charset="0"/>
                  </a:rPr>
                  <a:t>Release_DEVICE</a:t>
                </a:r>
                <a:endParaRPr lang="en-US" sz="1600" baseline="-25000" dirty="0" smtClean="0">
                  <a:solidFill>
                    <a:schemeClr val="accent5"/>
                  </a:solidFill>
                  <a:latin typeface="Lucida Console" pitchFamily="49" charset="0"/>
                </a:endParaRPr>
              </a:p>
              <a:p>
                <a:pPr>
                  <a:spcBef>
                    <a:spcPts val="0"/>
                  </a:spcBef>
                  <a:buClr>
                    <a:schemeClr val="bg2"/>
                  </a:buClr>
                </a:pPr>
                <a:r>
                  <a:rPr lang="en-US" sz="1600" dirty="0">
                    <a:latin typeface="Lucida Console" pitchFamily="49" charset="0"/>
                  </a:rPr>
                  <a:t> </a:t>
                </a:r>
                <a:r>
                  <a:rPr lang="en-US" sz="1600" dirty="0" smtClean="0">
                    <a:latin typeface="Lucida Console" pitchFamily="49" charset="0"/>
                  </a:rPr>
                  <a:t>                               </a:t>
                </a:r>
                <a:r>
                  <a:rPr lang="en-US" sz="1600" dirty="0" err="1" smtClean="0">
                    <a:solidFill>
                      <a:schemeClr val="accent5"/>
                    </a:solidFill>
                    <a:latin typeface="Lucida Console" pitchFamily="49" charset="0"/>
                  </a:rPr>
                  <a:t>Acquire_DEVICE</a:t>
                </a:r>
                <a:endParaRPr lang="en-US" sz="1600" baseline="-25000" dirty="0" smtClean="0">
                  <a:solidFill>
                    <a:schemeClr val="accent5"/>
                  </a:solidFill>
                  <a:latin typeface="Lucida Console" pitchFamily="49" charset="0"/>
                </a:endParaRPr>
              </a:p>
              <a:p>
                <a:pPr>
                  <a:spcBef>
                    <a:spcPts val="0"/>
                  </a:spcBef>
                  <a:buClr>
                    <a:schemeClr val="bg2"/>
                  </a:buClr>
                </a:pPr>
                <a:r>
                  <a:rPr lang="en-US" sz="1600" dirty="0">
                    <a:latin typeface="Lucida Console" pitchFamily="49" charset="0"/>
                  </a:rPr>
                  <a:t> </a:t>
                </a:r>
                <a:r>
                  <a:rPr lang="en-US" sz="1600" dirty="0" smtClean="0">
                    <a:latin typeface="Lucida Console" pitchFamily="49" charset="0"/>
                  </a:rPr>
                  <a:t>                               Y = </a:t>
                </a:r>
                <a:r>
                  <a:rPr lang="en-US" sz="1600" b="1" i="1" dirty="0" smtClean="0">
                    <a:latin typeface="Lucida Console" pitchFamily="49" charset="0"/>
                  </a:rPr>
                  <a:t>LD A</a:t>
                </a:r>
              </a:p>
            </p:txBody>
          </p:sp>
          <p:cxnSp>
            <p:nvCxnSpPr>
              <p:cNvPr id="19" name="Straight Arrow Connector 18"/>
              <p:cNvCxnSpPr/>
              <p:nvPr/>
            </p:nvCxnSpPr>
            <p:spPr>
              <a:xfrm>
                <a:off x="5580726" y="3038389"/>
                <a:ext cx="372738" cy="169576"/>
              </a:xfrm>
              <a:prstGeom prst="straightConnector1">
                <a:avLst/>
              </a:prstGeom>
              <a:ln>
                <a:solidFill>
                  <a:schemeClr val="accent5">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3515017" y="2345193"/>
                <a:ext cx="225182" cy="12847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grpSp>
        <p:sp>
          <p:nvSpPr>
            <p:cNvPr id="16" name="TextBox 15"/>
            <p:cNvSpPr txBox="1"/>
            <p:nvPr/>
          </p:nvSpPr>
          <p:spPr>
            <a:xfrm>
              <a:off x="1458505" y="3374692"/>
              <a:ext cx="1854739" cy="369332"/>
            </a:xfrm>
            <a:prstGeom prst="rect">
              <a:avLst/>
            </a:prstGeom>
            <a:noFill/>
          </p:spPr>
          <p:txBody>
            <a:bodyPr wrap="none" rtlCol="0">
              <a:spAutoFit/>
            </a:bodyPr>
            <a:lstStyle/>
            <a:p>
              <a:pPr>
                <a:spcBef>
                  <a:spcPts val="300"/>
                </a:spcBef>
                <a:buClr>
                  <a:schemeClr val="bg2"/>
                </a:buClr>
              </a:pPr>
              <a:r>
                <a:rPr lang="en-US" b="1" dirty="0" smtClean="0">
                  <a:solidFill>
                    <a:schemeClr val="accent4"/>
                  </a:solidFill>
                </a:rPr>
                <a:t>Work-group WG1</a:t>
              </a:r>
            </a:p>
          </p:txBody>
        </p:sp>
        <p:sp>
          <p:nvSpPr>
            <p:cNvPr id="17" name="TextBox 16"/>
            <p:cNvSpPr txBox="1"/>
            <p:nvPr/>
          </p:nvSpPr>
          <p:spPr>
            <a:xfrm>
              <a:off x="5638799" y="3434764"/>
              <a:ext cx="1854739" cy="369332"/>
            </a:xfrm>
            <a:prstGeom prst="rect">
              <a:avLst/>
            </a:prstGeom>
            <a:noFill/>
          </p:spPr>
          <p:txBody>
            <a:bodyPr wrap="none" rtlCol="0">
              <a:spAutoFit/>
            </a:bodyPr>
            <a:lstStyle/>
            <a:p>
              <a:pPr>
                <a:spcBef>
                  <a:spcPts val="300"/>
                </a:spcBef>
                <a:buClr>
                  <a:schemeClr val="bg2"/>
                </a:buClr>
              </a:pPr>
              <a:r>
                <a:rPr lang="en-US" b="1" dirty="0" smtClean="0">
                  <a:solidFill>
                    <a:schemeClr val="accent1"/>
                  </a:solidFill>
                </a:rPr>
                <a:t>Work-group WG2</a:t>
              </a:r>
            </a:p>
          </p:txBody>
        </p:sp>
      </p:grpSp>
      <p:sp>
        <p:nvSpPr>
          <p:cNvPr id="22" name="Rectangle 21"/>
          <p:cNvSpPr/>
          <p:nvPr/>
        </p:nvSpPr>
        <p:spPr>
          <a:xfrm>
            <a:off x="4661438" y="3250582"/>
            <a:ext cx="4179750" cy="2537134"/>
          </a:xfrm>
          <a:prstGeom prst="rect">
            <a:avLst/>
          </a:prstGeom>
          <a:noFill/>
          <a:ln>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3" name="Rectangle 22"/>
          <p:cNvSpPr/>
          <p:nvPr/>
        </p:nvSpPr>
        <p:spPr>
          <a:xfrm>
            <a:off x="254097" y="3146715"/>
            <a:ext cx="8752162" cy="2793401"/>
          </a:xfrm>
          <a:prstGeom prst="rect">
            <a:avLst/>
          </a:prstGeom>
          <a:noFill/>
          <a:ln>
            <a:solidFill>
              <a:schemeClr val="accent5"/>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Content Placeholder 7"/>
          <p:cNvSpPr>
            <a:spLocks noGrp="1"/>
          </p:cNvSpPr>
          <p:nvPr>
            <p:ph idx="1"/>
          </p:nvPr>
        </p:nvSpPr>
        <p:spPr>
          <a:xfrm>
            <a:off x="274388" y="1381123"/>
            <a:ext cx="8595360" cy="1447802"/>
          </a:xfrm>
        </p:spPr>
        <p:txBody>
          <a:bodyPr/>
          <a:lstStyle/>
          <a:p>
            <a:r>
              <a:rPr lang="en-US" dirty="0" smtClean="0"/>
              <a:t>Correct synchronization: </a:t>
            </a:r>
          </a:p>
          <a:p>
            <a:pPr lvl="1"/>
            <a:r>
              <a:rPr lang="en-US" dirty="0" smtClean="0"/>
              <a:t>All paired synchronization uses exact same scope</a:t>
            </a:r>
          </a:p>
          <a:p>
            <a:pPr lvl="1"/>
            <a:r>
              <a:rPr lang="en-US" b="1" i="1" dirty="0" smtClean="0">
                <a:solidFill>
                  <a:schemeClr val="accent1"/>
                </a:solidFill>
              </a:rPr>
              <a:t>Transitive chains OK</a:t>
            </a:r>
          </a:p>
          <a:p>
            <a:r>
              <a:rPr lang="en-US" dirty="0" smtClean="0"/>
              <a:t>Example is a not a race: </a:t>
            </a:r>
            <a:r>
              <a:rPr lang="en-US" b="1" dirty="0" smtClean="0"/>
              <a:t>Y = 1</a:t>
            </a:r>
            <a:endParaRPr lang="en-US" b="1" dirty="0"/>
          </a:p>
        </p:txBody>
      </p:sp>
      <p:sp>
        <p:nvSpPr>
          <p:cNvPr id="21" name="TextBox 20"/>
          <p:cNvSpPr txBox="1"/>
          <p:nvPr/>
        </p:nvSpPr>
        <p:spPr>
          <a:xfrm>
            <a:off x="6086223" y="4003599"/>
            <a:ext cx="2599045" cy="723275"/>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smtClean="0">
                <a:latin typeface="+mj-lt"/>
                <a:ea typeface="MS PGothic" pitchFamily="34" charset="-128"/>
                <a:cs typeface="+mn-cs"/>
              </a:rPr>
              <a:t>Paired synchronization</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smtClean="0">
                <a:latin typeface="+mj-lt"/>
                <a:ea typeface="MS PGothic" pitchFamily="34" charset="-128"/>
                <a:cs typeface="+mn-cs"/>
              </a:rPr>
              <a:t>with same scope</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3" name="Straight Arrow Connector 2"/>
          <p:cNvCxnSpPr/>
          <p:nvPr/>
        </p:nvCxnSpPr>
        <p:spPr>
          <a:xfrm flipH="1">
            <a:off x="4265051" y="4349399"/>
            <a:ext cx="1669024" cy="1212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H="1">
            <a:off x="5665302" y="4671549"/>
            <a:ext cx="640250" cy="1645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Oval 6"/>
          <p:cNvSpPr/>
          <p:nvPr/>
        </p:nvSpPr>
        <p:spPr>
          <a:xfrm>
            <a:off x="374744" y="4105275"/>
            <a:ext cx="3890307" cy="730812"/>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7" name="Oval 26"/>
          <p:cNvSpPr/>
          <p:nvPr/>
        </p:nvSpPr>
        <p:spPr>
          <a:xfrm>
            <a:off x="2374995" y="4786488"/>
            <a:ext cx="4549680" cy="730812"/>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0" name="TextBox 29"/>
          <p:cNvSpPr txBox="1"/>
          <p:nvPr/>
        </p:nvSpPr>
        <p:spPr>
          <a:xfrm>
            <a:off x="374744" y="4976529"/>
            <a:ext cx="1843453" cy="723275"/>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smtClean="0">
                <a:latin typeface="+mj-lt"/>
                <a:ea typeface="MS PGothic" pitchFamily="34" charset="-128"/>
                <a:cs typeface="+mn-cs"/>
              </a:rPr>
              <a:t>Transitive chain</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Through wi2</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 name="Freeform 3"/>
          <p:cNvSpPr/>
          <p:nvPr/>
        </p:nvSpPr>
        <p:spPr>
          <a:xfrm>
            <a:off x="1304925" y="4324350"/>
            <a:ext cx="4057650" cy="1438275"/>
          </a:xfrm>
          <a:custGeom>
            <a:avLst/>
            <a:gdLst>
              <a:gd name="connsiteX0" fmla="*/ 0 w 4057650"/>
              <a:gd name="connsiteY0" fmla="*/ 0 h 1438275"/>
              <a:gd name="connsiteX1" fmla="*/ 1733550 w 4057650"/>
              <a:gd name="connsiteY1" fmla="*/ 9525 h 1438275"/>
              <a:gd name="connsiteX2" fmla="*/ 2057400 w 4057650"/>
              <a:gd name="connsiteY2" fmla="*/ 133350 h 1438275"/>
              <a:gd name="connsiteX3" fmla="*/ 2124075 w 4057650"/>
              <a:gd name="connsiteY3" fmla="*/ 895350 h 1438275"/>
              <a:gd name="connsiteX4" fmla="*/ 2324100 w 4057650"/>
              <a:gd name="connsiteY4" fmla="*/ 981075 h 1438275"/>
              <a:gd name="connsiteX5" fmla="*/ 3829050 w 4057650"/>
              <a:gd name="connsiteY5" fmla="*/ 1019175 h 1438275"/>
              <a:gd name="connsiteX6" fmla="*/ 4010025 w 4057650"/>
              <a:gd name="connsiteY6" fmla="*/ 1085850 h 1438275"/>
              <a:gd name="connsiteX7" fmla="*/ 4057650 w 4057650"/>
              <a:gd name="connsiteY7" fmla="*/ 1438275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7650" h="1438275">
                <a:moveTo>
                  <a:pt x="0" y="0"/>
                </a:moveTo>
                <a:lnTo>
                  <a:pt x="1733550" y="9525"/>
                </a:lnTo>
                <a:cubicBezTo>
                  <a:pt x="2076450" y="31750"/>
                  <a:pt x="1992313" y="-14287"/>
                  <a:pt x="2057400" y="133350"/>
                </a:cubicBezTo>
                <a:cubicBezTo>
                  <a:pt x="2122487" y="280987"/>
                  <a:pt x="2079625" y="754063"/>
                  <a:pt x="2124075" y="895350"/>
                </a:cubicBezTo>
                <a:cubicBezTo>
                  <a:pt x="2168525" y="1036637"/>
                  <a:pt x="2039938" y="960438"/>
                  <a:pt x="2324100" y="981075"/>
                </a:cubicBezTo>
                <a:cubicBezTo>
                  <a:pt x="2608263" y="1001713"/>
                  <a:pt x="3548063" y="1001713"/>
                  <a:pt x="3829050" y="1019175"/>
                </a:cubicBezTo>
                <a:cubicBezTo>
                  <a:pt x="4110037" y="1036637"/>
                  <a:pt x="3971925" y="1016000"/>
                  <a:pt x="4010025" y="1085850"/>
                </a:cubicBezTo>
                <a:cubicBezTo>
                  <a:pt x="4048125" y="1155700"/>
                  <a:pt x="4052887" y="1296987"/>
                  <a:pt x="4057650" y="1438275"/>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75450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500"/>
                                        <p:tgtEl>
                                          <p:spTgt spid="24"/>
                                        </p:tgtEl>
                                      </p:cBhvr>
                                    </p:animEffec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27" grpId="0" animBg="1"/>
      <p:bldP spid="30" grpId="0"/>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Heterogeneous-race-free Memory Models</a:t>
            </a:r>
          </a:p>
        </p:txBody>
      </p:sp>
      <p:sp>
        <p:nvSpPr>
          <p:cNvPr id="4" name="Content Placeholder 3"/>
          <p:cNvSpPr>
            <a:spLocks noGrp="1"/>
          </p:cNvSpPr>
          <p:nvPr>
            <p:ph idx="1"/>
          </p:nvPr>
        </p:nvSpPr>
        <p:spPr>
          <a:xfrm>
            <a:off x="274388" y="1381123"/>
            <a:ext cx="8691482" cy="4937760"/>
          </a:xfrm>
        </p:spPr>
        <p:txBody>
          <a:bodyPr/>
          <a:lstStyle/>
          <a:p>
            <a:r>
              <a:rPr lang="en-US" sz="2800" b="1" dirty="0"/>
              <a:t>HRF-direct: </a:t>
            </a:r>
            <a:r>
              <a:rPr lang="en-US" sz="2800" dirty="0"/>
              <a:t>Synchronization Chains use </a:t>
            </a:r>
            <a:r>
              <a:rPr lang="en-US" sz="2800" b="1" i="1" dirty="0"/>
              <a:t>Same</a:t>
            </a:r>
            <a:r>
              <a:rPr lang="en-US" sz="2800" dirty="0"/>
              <a:t> Scope</a:t>
            </a:r>
          </a:p>
          <a:p>
            <a:pPr lvl="1"/>
            <a:r>
              <a:rPr lang="en-US" sz="2400" dirty="0"/>
              <a:t>t</a:t>
            </a:r>
            <a:r>
              <a:rPr lang="en-US" sz="2400" dirty="0" smtClean="0"/>
              <a:t>hread 1 </a:t>
            </a:r>
            <a:r>
              <a:rPr lang="en-US" sz="2400" dirty="0" smtClean="0">
                <a:solidFill>
                  <a:schemeClr val="accent3"/>
                </a:solidFill>
              </a:rPr>
              <a:t>sync w/ </a:t>
            </a:r>
            <a:r>
              <a:rPr lang="en-US" sz="2400" dirty="0" smtClean="0"/>
              <a:t>thread 2 </a:t>
            </a:r>
            <a:r>
              <a:rPr lang="en-US" sz="2400" dirty="0" smtClean="0">
                <a:solidFill>
                  <a:schemeClr val="accent3"/>
                </a:solidFill>
              </a:rPr>
              <a:t>sync w/</a:t>
            </a:r>
            <a:r>
              <a:rPr lang="en-US" sz="2400" dirty="0" smtClean="0"/>
              <a:t> thread 3</a:t>
            </a:r>
          </a:p>
          <a:p>
            <a:pPr lvl="1"/>
            <a:endParaRPr lang="en-US" sz="900" dirty="0"/>
          </a:p>
          <a:p>
            <a:r>
              <a:rPr lang="en-US" sz="2800" b="1" dirty="0" smtClean="0"/>
              <a:t>HRF-indirect</a:t>
            </a:r>
            <a:r>
              <a:rPr lang="en-US" sz="2800" b="1" dirty="0"/>
              <a:t>: </a:t>
            </a:r>
            <a:r>
              <a:rPr lang="en-US" sz="2800" dirty="0"/>
              <a:t>Synchronization Chains </a:t>
            </a:r>
            <a:r>
              <a:rPr lang="en-US" sz="2800" dirty="0" smtClean="0"/>
              <a:t>w/ </a:t>
            </a:r>
            <a:r>
              <a:rPr lang="en-US" sz="2800" b="1" i="1" dirty="0" smtClean="0"/>
              <a:t>Different</a:t>
            </a:r>
            <a:r>
              <a:rPr lang="en-US" sz="2800" dirty="0" smtClean="0"/>
              <a:t> Scope</a:t>
            </a:r>
            <a:endParaRPr lang="en-US" sz="2800" dirty="0"/>
          </a:p>
          <a:p>
            <a:pPr lvl="1"/>
            <a:r>
              <a:rPr lang="en-US" sz="2400" dirty="0"/>
              <a:t>t</a:t>
            </a:r>
            <a:r>
              <a:rPr lang="en-US" sz="2400" dirty="0" smtClean="0"/>
              <a:t>hread 1 </a:t>
            </a:r>
            <a:r>
              <a:rPr lang="en-US" sz="2400" dirty="0" smtClean="0">
                <a:solidFill>
                  <a:schemeClr val="accent3"/>
                </a:solidFill>
              </a:rPr>
              <a:t>sync w/</a:t>
            </a:r>
            <a:r>
              <a:rPr lang="en-US" sz="2400" dirty="0" smtClean="0"/>
              <a:t> thread 2 </a:t>
            </a:r>
            <a:r>
              <a:rPr lang="en-US" sz="2400" dirty="0" smtClean="0">
                <a:solidFill>
                  <a:schemeClr val="accent2"/>
                </a:solidFill>
              </a:rPr>
              <a:t>sync w/</a:t>
            </a:r>
            <a:r>
              <a:rPr lang="en-US" sz="2400" dirty="0" smtClean="0"/>
              <a:t> thread 3</a:t>
            </a:r>
          </a:p>
        </p:txBody>
      </p:sp>
      <p:sp>
        <p:nvSpPr>
          <p:cNvPr id="3" name="Text Placeholder 2"/>
          <p:cNvSpPr>
            <a:spLocks noGrp="1"/>
          </p:cNvSpPr>
          <p:nvPr>
            <p:ph type="body" sz="quarter" idx="10"/>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8938858"/>
              </p:ext>
            </p:extLst>
          </p:nvPr>
        </p:nvGraphicFramePr>
        <p:xfrm>
          <a:off x="324599" y="3689825"/>
          <a:ext cx="8420101" cy="2720340"/>
        </p:xfrm>
        <a:graphic>
          <a:graphicData uri="http://schemas.openxmlformats.org/drawingml/2006/table">
            <a:tbl>
              <a:tblPr firstRow="1" bandRow="1">
                <a:tableStyleId>{74C1A8A3-306A-4EB7-A6B1-4F7E0EB9C5D6}</a:tableStyleId>
              </a:tblPr>
              <a:tblGrid>
                <a:gridCol w="2566034"/>
                <a:gridCol w="2625092"/>
                <a:gridCol w="3228975"/>
              </a:tblGrid>
              <a:tr h="680085">
                <a:tc>
                  <a:txBody>
                    <a:bodyPr/>
                    <a:lstStyle/>
                    <a:p>
                      <a:endParaRPr lang="en-US" dirty="0"/>
                    </a:p>
                  </a:txBody>
                  <a:tcPr>
                    <a:solidFill>
                      <a:schemeClr val="bg1"/>
                    </a:solidFill>
                  </a:tcPr>
                </a:tc>
                <a:tc>
                  <a:txBody>
                    <a:bodyPr/>
                    <a:lstStyle/>
                    <a:p>
                      <a:r>
                        <a:rPr lang="en-US" dirty="0" smtClean="0"/>
                        <a:t>HRF-direct</a:t>
                      </a:r>
                      <a:endParaRPr lang="en-US" dirty="0"/>
                    </a:p>
                  </a:txBody>
                  <a:tcPr>
                    <a:solidFill>
                      <a:schemeClr val="accent3"/>
                    </a:solidFill>
                  </a:tcPr>
                </a:tc>
                <a:tc>
                  <a:txBody>
                    <a:bodyPr/>
                    <a:lstStyle/>
                    <a:p>
                      <a:r>
                        <a:rPr lang="en-US" dirty="0" smtClean="0"/>
                        <a:t>HRF-indirect</a:t>
                      </a:r>
                      <a:endParaRPr lang="en-US" dirty="0"/>
                    </a:p>
                  </a:txBody>
                  <a:tcPr>
                    <a:solidFill>
                      <a:schemeClr val="accent2"/>
                    </a:solidFill>
                  </a:tcPr>
                </a:tc>
              </a:tr>
              <a:tr h="680085">
                <a:tc>
                  <a:txBody>
                    <a:bodyPr/>
                    <a:lstStyle/>
                    <a:p>
                      <a:r>
                        <a:rPr lang="en-US" b="1" dirty="0" smtClean="0"/>
                        <a:t>Allowed HW Relaxations</a:t>
                      </a:r>
                      <a:endParaRPr lang="en-US" b="1" dirty="0"/>
                    </a:p>
                  </a:txBody>
                  <a:tcPr/>
                </a:tc>
                <a:tc>
                  <a:txBody>
                    <a:bodyPr/>
                    <a:lstStyle/>
                    <a:p>
                      <a:r>
                        <a:rPr lang="en-US" dirty="0" smtClean="0"/>
                        <a:t>Tomorrow’s potential</a:t>
                      </a:r>
                      <a:endParaRPr lang="en-US" dirty="0"/>
                    </a:p>
                  </a:txBody>
                  <a:tcPr/>
                </a:tc>
                <a:tc>
                  <a:txBody>
                    <a:bodyPr/>
                    <a:lstStyle/>
                    <a:p>
                      <a:r>
                        <a:rPr lang="en-US" dirty="0" smtClean="0"/>
                        <a:t>Today’s implementations</a:t>
                      </a:r>
                      <a:endParaRPr lang="en-US" dirty="0"/>
                    </a:p>
                  </a:txBody>
                  <a:tcPr/>
                </a:tc>
              </a:tr>
              <a:tr h="680085">
                <a:tc>
                  <a:txBody>
                    <a:bodyPr/>
                    <a:lstStyle/>
                    <a:p>
                      <a:r>
                        <a:rPr lang="en-US" b="1" dirty="0" smtClean="0"/>
                        <a:t>Target Workloads</a:t>
                      </a:r>
                      <a:endParaRPr lang="en-US" b="1" dirty="0"/>
                    </a:p>
                  </a:txBody>
                  <a:tcPr/>
                </a:tc>
                <a:tc>
                  <a:txBody>
                    <a:bodyPr/>
                    <a:lstStyle/>
                    <a:p>
                      <a:r>
                        <a:rPr lang="en-US" dirty="0" smtClean="0"/>
                        <a:t>Today’s regular workloads</a:t>
                      </a:r>
                      <a:endParaRPr lang="en-US" i="1" dirty="0"/>
                    </a:p>
                  </a:txBody>
                  <a:tcPr/>
                </a:tc>
                <a:tc>
                  <a:txBody>
                    <a:bodyPr/>
                    <a:lstStyle/>
                    <a:p>
                      <a:r>
                        <a:rPr lang="en-US" dirty="0" smtClean="0"/>
                        <a:t>Tomorrow’s irregular workloads</a:t>
                      </a:r>
                      <a:endParaRPr lang="en-US" i="1" dirty="0"/>
                    </a:p>
                  </a:txBody>
                  <a:tcPr/>
                </a:tc>
              </a:tr>
              <a:tr h="680085">
                <a:tc>
                  <a:txBody>
                    <a:bodyPr/>
                    <a:lstStyle/>
                    <a:p>
                      <a:r>
                        <a:rPr lang="en-US" b="1" dirty="0" smtClean="0"/>
                        <a:t>Scope</a:t>
                      </a:r>
                      <a:r>
                        <a:rPr lang="en-US" b="1" baseline="0" dirty="0" smtClean="0"/>
                        <a:t> Layout Flexibility</a:t>
                      </a:r>
                      <a:endParaRPr lang="en-US" b="1" dirty="0"/>
                    </a:p>
                  </a:txBody>
                  <a:tcPr/>
                </a:tc>
                <a:tc>
                  <a:txBody>
                    <a:bodyPr/>
                    <a:lstStyle/>
                    <a:p>
                      <a:r>
                        <a:rPr lang="en-US" i="0" dirty="0" smtClean="0"/>
                        <a:t>Heterogeneous</a:t>
                      </a:r>
                      <a:endParaRPr lang="en-US" i="0" dirty="0"/>
                    </a:p>
                  </a:txBody>
                  <a:tcPr/>
                </a:tc>
                <a:tc>
                  <a:txBody>
                    <a:bodyPr/>
                    <a:lstStyle/>
                    <a:p>
                      <a:r>
                        <a:rPr lang="en-US" i="0" dirty="0" smtClean="0"/>
                        <a:t>Hierarchical</a:t>
                      </a:r>
                      <a:endParaRPr lang="en-US" i="0" dirty="0"/>
                    </a:p>
                  </a:txBody>
                  <a:tcPr/>
                </a:tc>
              </a:tr>
            </a:tbl>
          </a:graphicData>
        </a:graphic>
      </p:graphicFrame>
      <p:sp>
        <p:nvSpPr>
          <p:cNvPr id="6" name="TextBox 5"/>
          <p:cNvSpPr txBox="1"/>
          <p:nvPr/>
        </p:nvSpPr>
        <p:spPr>
          <a:xfrm>
            <a:off x="5112432" y="4526343"/>
            <a:ext cx="546945"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1" i="0" u="none" strike="noStrike" kern="1200" cap="none" spc="0" normalizeH="0" baseline="0" noProof="0" dirty="0" smtClean="0">
                <a:ln>
                  <a:noFill/>
                </a:ln>
                <a:solidFill>
                  <a:schemeClr val="accent4"/>
                </a:solidFill>
                <a:effectLst/>
                <a:uLnTx/>
                <a:uFillTx/>
                <a:latin typeface="+mj-lt"/>
                <a:ea typeface="MS PGothic" pitchFamily="34" charset="-128"/>
                <a:cs typeface="+mn-cs"/>
                <a:sym typeface="Wingdings"/>
              </a:rPr>
              <a:t></a:t>
            </a:r>
            <a:endParaRPr kumimoji="0" lang="en-US" sz="3600" b="1" i="0" u="none" strike="noStrike" kern="1200" cap="none" spc="0" normalizeH="0" baseline="0" noProof="0" dirty="0">
              <a:ln>
                <a:noFill/>
              </a:ln>
              <a:solidFill>
                <a:schemeClr val="accent4"/>
              </a:solidFill>
              <a:effectLst/>
              <a:uLnTx/>
              <a:uFillTx/>
              <a:latin typeface="+mj-lt"/>
              <a:ea typeface="MS PGothic" pitchFamily="34" charset="-128"/>
              <a:cs typeface="+mn-cs"/>
            </a:endParaRPr>
          </a:p>
        </p:txBody>
      </p:sp>
      <p:sp>
        <p:nvSpPr>
          <p:cNvPr id="7" name="TextBox 6"/>
          <p:cNvSpPr txBox="1"/>
          <p:nvPr/>
        </p:nvSpPr>
        <p:spPr>
          <a:xfrm>
            <a:off x="8271200" y="5223792"/>
            <a:ext cx="546945"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1" i="0" u="none" strike="noStrike" kern="1200" cap="none" spc="0" normalizeH="0" baseline="0" noProof="0" dirty="0" smtClean="0">
                <a:ln>
                  <a:noFill/>
                </a:ln>
                <a:solidFill>
                  <a:schemeClr val="accent4"/>
                </a:solidFill>
                <a:effectLst/>
                <a:uLnTx/>
                <a:uFillTx/>
                <a:latin typeface="+mj-lt"/>
                <a:ea typeface="MS PGothic" pitchFamily="34" charset="-128"/>
                <a:cs typeface="+mn-cs"/>
                <a:sym typeface="Wingdings"/>
              </a:rPr>
              <a:t></a:t>
            </a:r>
            <a:endParaRPr kumimoji="0" lang="en-US" sz="3600" b="1" i="0" u="none" strike="noStrike" kern="1200" cap="none" spc="0" normalizeH="0" baseline="0" noProof="0" dirty="0">
              <a:ln>
                <a:noFill/>
              </a:ln>
              <a:solidFill>
                <a:schemeClr val="accent4"/>
              </a:solidFill>
              <a:effectLst/>
              <a:uLnTx/>
              <a:uFillTx/>
              <a:latin typeface="+mj-lt"/>
              <a:ea typeface="MS PGothic" pitchFamily="34" charset="-128"/>
              <a:cs typeface="+mn-cs"/>
            </a:endParaRPr>
          </a:p>
        </p:txBody>
      </p:sp>
      <p:sp>
        <p:nvSpPr>
          <p:cNvPr id="8" name="TextBox 7"/>
          <p:cNvSpPr txBox="1"/>
          <p:nvPr/>
        </p:nvSpPr>
        <p:spPr>
          <a:xfrm>
            <a:off x="5097402" y="5760617"/>
            <a:ext cx="546945"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1" i="0" u="none" strike="noStrike" kern="1200" cap="none" spc="0" normalizeH="0" baseline="0" noProof="0" dirty="0" smtClean="0">
                <a:ln>
                  <a:noFill/>
                </a:ln>
                <a:solidFill>
                  <a:schemeClr val="accent4"/>
                </a:solidFill>
                <a:effectLst/>
                <a:uLnTx/>
                <a:uFillTx/>
                <a:latin typeface="+mj-lt"/>
                <a:ea typeface="MS PGothic" pitchFamily="34" charset="-128"/>
                <a:cs typeface="+mn-cs"/>
                <a:sym typeface="Wingdings"/>
              </a:rPr>
              <a:t></a:t>
            </a:r>
            <a:endParaRPr kumimoji="0" lang="en-US" sz="3600" b="1" i="0" u="none" strike="noStrike" kern="1200" cap="none" spc="0" normalizeH="0" baseline="0" noProof="0" dirty="0">
              <a:ln>
                <a:noFill/>
              </a:ln>
              <a:solidFill>
                <a:schemeClr val="accent4"/>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2427150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left)">
                                      <p:cBhvr>
                                        <p:cTn id="7" dur="500"/>
                                        <p:tgtEl>
                                          <p:spTgt spid="4">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wipe(left)">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CPU+GPU?</a:t>
            </a:r>
            <a:endParaRPr lang="en-US" dirty="0"/>
          </a:p>
        </p:txBody>
      </p:sp>
      <p:sp>
        <p:nvSpPr>
          <p:cNvPr id="3" name="Subtitle 2"/>
          <p:cNvSpPr>
            <a:spLocks noGrp="1"/>
          </p:cNvSpPr>
          <p:nvPr>
            <p:ph type="body" idx="1"/>
          </p:nvPr>
        </p:nvSpPr>
        <p:spPr/>
        <p:txBody>
          <a:bodyPr/>
          <a:lstStyle/>
          <a:p>
            <a:r>
              <a:rPr lang="en-US" dirty="0" smtClean="0"/>
              <a:t>If there’s time…</a:t>
            </a:r>
            <a:endParaRPr lang="en-US" dirty="0"/>
          </a:p>
        </p:txBody>
      </p:sp>
      <p:sp>
        <p:nvSpPr>
          <p:cNvPr id="5" name="TextBox 4"/>
          <p:cNvSpPr txBox="1"/>
          <p:nvPr/>
        </p:nvSpPr>
        <p:spPr>
          <a:xfrm>
            <a:off x="776909" y="2209800"/>
            <a:ext cx="1051891" cy="369332"/>
          </a:xfrm>
          <a:prstGeom prst="rect">
            <a:avLst/>
          </a:prstGeom>
          <a:noFill/>
        </p:spPr>
        <p:txBody>
          <a:bodyPr wrap="none" rtlCol="0">
            <a:spAutoFit/>
          </a:bodyPr>
          <a:lstStyle/>
          <a:p>
            <a:r>
              <a:rPr lang="en-US" dirty="0" smtClean="0"/>
              <a:t>No time?</a:t>
            </a:r>
            <a:endParaRPr lang="en-US" dirty="0"/>
          </a:p>
        </p:txBody>
      </p:sp>
      <p:sp>
        <p:nvSpPr>
          <p:cNvPr id="6" name="Right Arrow 5">
            <a:hlinkClick r:id="rId2" action="ppaction://hlinksldjump"/>
          </p:cNvPr>
          <p:cNvSpPr/>
          <p:nvPr/>
        </p:nvSpPr>
        <p:spPr>
          <a:xfrm>
            <a:off x="2057400" y="2302133"/>
            <a:ext cx="4572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6775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SIMT Control Flow</a:t>
            </a:r>
            <a:endParaRPr lang="en-US" dirty="0"/>
          </a:p>
        </p:txBody>
      </p:sp>
      <p:sp>
        <p:nvSpPr>
          <p:cNvPr id="6" name="Content Placeholder 5"/>
          <p:cNvSpPr>
            <a:spLocks noGrp="1"/>
          </p:cNvSpPr>
          <p:nvPr>
            <p:ph idx="1"/>
          </p:nvPr>
        </p:nvSpPr>
        <p:spPr>
          <a:xfrm>
            <a:off x="822959" y="1104900"/>
            <a:ext cx="7543801" cy="1285875"/>
          </a:xfrm>
        </p:spPr>
        <p:txBody>
          <a:bodyPr>
            <a:normAutofit/>
          </a:bodyPr>
          <a:lstStyle/>
          <a:p>
            <a:r>
              <a:rPr lang="en-US" dirty="0" smtClean="0"/>
              <a:t>Consider SIMT conditional branch:</a:t>
            </a:r>
          </a:p>
          <a:p>
            <a:pPr lvl="1"/>
            <a:r>
              <a:rPr lang="en-US" dirty="0" smtClean="0"/>
              <a:t>One PC</a:t>
            </a:r>
          </a:p>
          <a:p>
            <a:pPr lvl="1"/>
            <a:r>
              <a:rPr lang="en-US" dirty="0" smtClean="0"/>
              <a:t>Multiple data (i.e., multiple conditions)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a:t>
            </a:fld>
            <a:endParaRPr lang="en-US" dirty="0"/>
          </a:p>
        </p:txBody>
      </p:sp>
      <p:sp>
        <p:nvSpPr>
          <p:cNvPr id="2" name="TextBox 1"/>
          <p:cNvSpPr txBox="1"/>
          <p:nvPr/>
        </p:nvSpPr>
        <p:spPr>
          <a:xfrm>
            <a:off x="1165860" y="2880014"/>
            <a:ext cx="1858201" cy="1200329"/>
          </a:xfrm>
          <a:prstGeom prst="rect">
            <a:avLst/>
          </a:prstGeom>
          <a:noFill/>
        </p:spPr>
        <p:txBody>
          <a:bodyPr wrap="none" rtlCol="0">
            <a:spAutoFit/>
          </a:bodyPr>
          <a:lstStyle/>
          <a:p>
            <a:pPr defTabSz="457200"/>
            <a:r>
              <a:rPr lang="en-US" dirty="0">
                <a:solidFill>
                  <a:srgbClr val="3E8853"/>
                </a:solidFill>
                <a:latin typeface="Lucida Console" panose="020B0609040504020204" pitchFamily="49" charset="0"/>
              </a:rPr>
              <a:t>if</a:t>
            </a:r>
            <a:r>
              <a:rPr lang="en-US" dirty="0">
                <a:solidFill>
                  <a:prstClr val="black"/>
                </a:solidFill>
                <a:latin typeface="Lucida Console" panose="020B0609040504020204" pitchFamily="49" charset="0"/>
              </a:rPr>
              <a:t> (x &lt;= 0) </a:t>
            </a:r>
          </a:p>
          <a:p>
            <a:pPr defTabSz="457200"/>
            <a:r>
              <a:rPr lang="en-US" dirty="0">
                <a:solidFill>
                  <a:prstClr val="black"/>
                </a:solidFill>
                <a:latin typeface="Lucida Console" panose="020B0609040504020204" pitchFamily="49" charset="0"/>
              </a:rPr>
              <a:t>	y = 0;</a:t>
            </a:r>
          </a:p>
          <a:p>
            <a:pPr defTabSz="457200"/>
            <a:r>
              <a:rPr lang="en-US" dirty="0">
                <a:solidFill>
                  <a:srgbClr val="3E8853"/>
                </a:solidFill>
                <a:latin typeface="Lucida Console" panose="020B0609040504020204" pitchFamily="49" charset="0"/>
              </a:rPr>
              <a:t>else</a:t>
            </a:r>
            <a:endParaRPr lang="en-US" dirty="0">
              <a:solidFill>
                <a:prstClr val="black"/>
              </a:solidFill>
              <a:latin typeface="Lucida Console" panose="020B0609040504020204" pitchFamily="49" charset="0"/>
            </a:endParaRPr>
          </a:p>
          <a:p>
            <a:pPr defTabSz="457200"/>
            <a:r>
              <a:rPr lang="en-US" dirty="0">
                <a:solidFill>
                  <a:prstClr val="black"/>
                </a:solidFill>
                <a:latin typeface="Lucida Console" panose="020B0609040504020204" pitchFamily="49" charset="0"/>
              </a:rPr>
              <a:t>	y = x;</a:t>
            </a:r>
          </a:p>
        </p:txBody>
      </p:sp>
      <p:grpSp>
        <p:nvGrpSpPr>
          <p:cNvPr id="7" name="Group 6"/>
          <p:cNvGrpSpPr/>
          <p:nvPr/>
        </p:nvGrpSpPr>
        <p:grpSpPr>
          <a:xfrm>
            <a:off x="4124776" y="3107172"/>
            <a:ext cx="470083" cy="746012"/>
            <a:chOff x="6733994" y="2009774"/>
            <a:chExt cx="470083" cy="923925"/>
          </a:xfrm>
        </p:grpSpPr>
        <p:sp>
          <p:nvSpPr>
            <p:cNvPr id="8" name="Freeform 7"/>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Freeform 8"/>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Freeform 9"/>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Freeform 10"/>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2" name="Straight Connector 11"/>
            <p:cNvCxnSpPr>
              <a:stCxn id="8" idx="1"/>
              <a:endCxn id="11" idx="1"/>
            </p:cNvCxnSpPr>
            <p:nvPr/>
          </p:nvCxnSpPr>
          <p:spPr>
            <a:xfrm>
              <a:off x="6819900" y="2152649"/>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6733994" y="2295524"/>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6858754" y="2481261"/>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6774994" y="2643186"/>
              <a:ext cx="345323" cy="0"/>
            </a:xfrm>
            <a:prstGeom prst="line">
              <a:avLst/>
            </a:prstGeom>
            <a:ln/>
          </p:spPr>
          <p:style>
            <a:lnRef idx="2">
              <a:schemeClr val="accent2"/>
            </a:lnRef>
            <a:fillRef idx="0">
              <a:schemeClr val="accent2"/>
            </a:fillRef>
            <a:effectRef idx="1">
              <a:schemeClr val="accent2"/>
            </a:effectRef>
            <a:fontRef idx="minor">
              <a:schemeClr val="tx1"/>
            </a:fontRef>
          </p:style>
        </p:cxnSp>
      </p:grpSp>
      <p:sp>
        <p:nvSpPr>
          <p:cNvPr id="16" name="Freeform 15"/>
          <p:cNvSpPr/>
          <p:nvPr/>
        </p:nvSpPr>
        <p:spPr>
          <a:xfrm>
            <a:off x="6115050" y="3096407"/>
            <a:ext cx="114672" cy="746012"/>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Freeform 16"/>
          <p:cNvSpPr/>
          <p:nvPr/>
        </p:nvSpPr>
        <p:spPr>
          <a:xfrm>
            <a:off x="6329545" y="3096407"/>
            <a:ext cx="136179" cy="746012"/>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 name="connsiteX0" fmla="*/ 12512 w 127003"/>
              <a:gd name="connsiteY0" fmla="*/ 0 h 923925"/>
              <a:gd name="connsiteX1" fmla="*/ 2987 w 127003"/>
              <a:gd name="connsiteY1" fmla="*/ 154672 h 923925"/>
              <a:gd name="connsiteX2" fmla="*/ 12512 w 127003"/>
              <a:gd name="connsiteY2" fmla="*/ 295275 h 923925"/>
              <a:gd name="connsiteX3" fmla="*/ 126812 w 127003"/>
              <a:gd name="connsiteY3" fmla="*/ 476250 h 923925"/>
              <a:gd name="connsiteX4" fmla="*/ 41087 w 127003"/>
              <a:gd name="connsiteY4" fmla="*/ 647700 h 923925"/>
              <a:gd name="connsiteX5" fmla="*/ 98237 w 127003"/>
              <a:gd name="connsiteY5" fmla="*/ 838200 h 923925"/>
              <a:gd name="connsiteX6" fmla="*/ 98237 w 127003"/>
              <a:gd name="connsiteY6" fmla="*/ 923925 h 923925"/>
              <a:gd name="connsiteX0" fmla="*/ 11971 w 130964"/>
              <a:gd name="connsiteY0" fmla="*/ 0 h 923925"/>
              <a:gd name="connsiteX1" fmla="*/ 2446 w 130964"/>
              <a:gd name="connsiteY1" fmla="*/ 154672 h 923925"/>
              <a:gd name="connsiteX2" fmla="*/ 107221 w 130964"/>
              <a:gd name="connsiteY2" fmla="*/ 295275 h 923925"/>
              <a:gd name="connsiteX3" fmla="*/ 126271 w 130964"/>
              <a:gd name="connsiteY3" fmla="*/ 476250 h 923925"/>
              <a:gd name="connsiteX4" fmla="*/ 40546 w 130964"/>
              <a:gd name="connsiteY4" fmla="*/ 647700 h 923925"/>
              <a:gd name="connsiteX5" fmla="*/ 97696 w 130964"/>
              <a:gd name="connsiteY5" fmla="*/ 838200 h 923925"/>
              <a:gd name="connsiteX6" fmla="*/ 97696 w 130964"/>
              <a:gd name="connsiteY6" fmla="*/ 923925 h 923925"/>
              <a:gd name="connsiteX0" fmla="*/ 12512 w 127003"/>
              <a:gd name="connsiteY0" fmla="*/ 0 h 923925"/>
              <a:gd name="connsiteX1" fmla="*/ 2987 w 127003"/>
              <a:gd name="connsiteY1" fmla="*/ 154672 h 923925"/>
              <a:gd name="connsiteX2" fmla="*/ 12512 w 127003"/>
              <a:gd name="connsiteY2" fmla="*/ 295275 h 923925"/>
              <a:gd name="connsiteX3" fmla="*/ 126812 w 127003"/>
              <a:gd name="connsiteY3" fmla="*/ 476250 h 923925"/>
              <a:gd name="connsiteX4" fmla="*/ 41087 w 127003"/>
              <a:gd name="connsiteY4" fmla="*/ 647700 h 923925"/>
              <a:gd name="connsiteX5" fmla="*/ 98237 w 127003"/>
              <a:gd name="connsiteY5" fmla="*/ 838200 h 923925"/>
              <a:gd name="connsiteX6" fmla="*/ 98237 w 127003"/>
              <a:gd name="connsiteY6" fmla="*/ 923925 h 923925"/>
              <a:gd name="connsiteX0" fmla="*/ 592 w 115083"/>
              <a:gd name="connsiteY0" fmla="*/ 0 h 923925"/>
              <a:gd name="connsiteX1" fmla="*/ 67267 w 115083"/>
              <a:gd name="connsiteY1" fmla="*/ 83893 h 923925"/>
              <a:gd name="connsiteX2" fmla="*/ 592 w 115083"/>
              <a:gd name="connsiteY2" fmla="*/ 295275 h 923925"/>
              <a:gd name="connsiteX3" fmla="*/ 114892 w 115083"/>
              <a:gd name="connsiteY3" fmla="*/ 476250 h 923925"/>
              <a:gd name="connsiteX4" fmla="*/ 29167 w 115083"/>
              <a:gd name="connsiteY4" fmla="*/ 647700 h 923925"/>
              <a:gd name="connsiteX5" fmla="*/ 86317 w 115083"/>
              <a:gd name="connsiteY5" fmla="*/ 838200 h 923925"/>
              <a:gd name="connsiteX6" fmla="*/ 86317 w 115083"/>
              <a:gd name="connsiteY6" fmla="*/ 923925 h 923925"/>
              <a:gd name="connsiteX0" fmla="*/ 0 w 136179"/>
              <a:gd name="connsiteY0" fmla="*/ 0 h 923925"/>
              <a:gd name="connsiteX1" fmla="*/ 66675 w 136179"/>
              <a:gd name="connsiteY1" fmla="*/ 83893 h 923925"/>
              <a:gd name="connsiteX2" fmla="*/ 133350 w 136179"/>
              <a:gd name="connsiteY2" fmla="*/ 271682 h 923925"/>
              <a:gd name="connsiteX3" fmla="*/ 114300 w 136179"/>
              <a:gd name="connsiteY3" fmla="*/ 476250 h 923925"/>
              <a:gd name="connsiteX4" fmla="*/ 28575 w 136179"/>
              <a:gd name="connsiteY4" fmla="*/ 647700 h 923925"/>
              <a:gd name="connsiteX5" fmla="*/ 85725 w 136179"/>
              <a:gd name="connsiteY5" fmla="*/ 838200 h 923925"/>
              <a:gd name="connsiteX6" fmla="*/ 85725 w 136179"/>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179" h="923925">
                <a:moveTo>
                  <a:pt x="0" y="0"/>
                </a:moveTo>
                <a:cubicBezTo>
                  <a:pt x="42862" y="46831"/>
                  <a:pt x="44450" y="38613"/>
                  <a:pt x="66675" y="83893"/>
                </a:cubicBezTo>
                <a:cubicBezTo>
                  <a:pt x="88900" y="129173"/>
                  <a:pt x="125413" y="206289"/>
                  <a:pt x="133350" y="271682"/>
                </a:cubicBezTo>
                <a:cubicBezTo>
                  <a:pt x="141288" y="337075"/>
                  <a:pt x="131762" y="413580"/>
                  <a:pt x="114300" y="476250"/>
                </a:cubicBezTo>
                <a:cubicBezTo>
                  <a:pt x="96838" y="538920"/>
                  <a:pt x="33338" y="587375"/>
                  <a:pt x="28575" y="647700"/>
                </a:cubicBezTo>
                <a:cubicBezTo>
                  <a:pt x="23813" y="708025"/>
                  <a:pt x="76200" y="792163"/>
                  <a:pt x="85725" y="838200"/>
                </a:cubicBezTo>
                <a:cubicBezTo>
                  <a:pt x="95250" y="884238"/>
                  <a:pt x="90487" y="904081"/>
                  <a:pt x="85725"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Freeform 17"/>
          <p:cNvSpPr/>
          <p:nvPr/>
        </p:nvSpPr>
        <p:spPr>
          <a:xfrm>
            <a:off x="6565548" y="3096407"/>
            <a:ext cx="171842" cy="746012"/>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 name="connsiteX0" fmla="*/ 12512 w 127003"/>
              <a:gd name="connsiteY0" fmla="*/ 0 h 923925"/>
              <a:gd name="connsiteX1" fmla="*/ 2987 w 127003"/>
              <a:gd name="connsiteY1" fmla="*/ 154672 h 923925"/>
              <a:gd name="connsiteX2" fmla="*/ 12512 w 127003"/>
              <a:gd name="connsiteY2" fmla="*/ 295275 h 923925"/>
              <a:gd name="connsiteX3" fmla="*/ 126812 w 127003"/>
              <a:gd name="connsiteY3" fmla="*/ 476250 h 923925"/>
              <a:gd name="connsiteX4" fmla="*/ 41087 w 127003"/>
              <a:gd name="connsiteY4" fmla="*/ 647700 h 923925"/>
              <a:gd name="connsiteX5" fmla="*/ 98237 w 127003"/>
              <a:gd name="connsiteY5" fmla="*/ 838200 h 923925"/>
              <a:gd name="connsiteX6" fmla="*/ 98237 w 127003"/>
              <a:gd name="connsiteY6" fmla="*/ 923925 h 923925"/>
              <a:gd name="connsiteX0" fmla="*/ 11971 w 130964"/>
              <a:gd name="connsiteY0" fmla="*/ 0 h 923925"/>
              <a:gd name="connsiteX1" fmla="*/ 2446 w 130964"/>
              <a:gd name="connsiteY1" fmla="*/ 154672 h 923925"/>
              <a:gd name="connsiteX2" fmla="*/ 107221 w 130964"/>
              <a:gd name="connsiteY2" fmla="*/ 295275 h 923925"/>
              <a:gd name="connsiteX3" fmla="*/ 126271 w 130964"/>
              <a:gd name="connsiteY3" fmla="*/ 476250 h 923925"/>
              <a:gd name="connsiteX4" fmla="*/ 40546 w 130964"/>
              <a:gd name="connsiteY4" fmla="*/ 647700 h 923925"/>
              <a:gd name="connsiteX5" fmla="*/ 97696 w 130964"/>
              <a:gd name="connsiteY5" fmla="*/ 838200 h 923925"/>
              <a:gd name="connsiteX6" fmla="*/ 97696 w 130964"/>
              <a:gd name="connsiteY6" fmla="*/ 923925 h 923925"/>
              <a:gd name="connsiteX0" fmla="*/ 12512 w 127003"/>
              <a:gd name="connsiteY0" fmla="*/ 0 h 923925"/>
              <a:gd name="connsiteX1" fmla="*/ 2987 w 127003"/>
              <a:gd name="connsiteY1" fmla="*/ 154672 h 923925"/>
              <a:gd name="connsiteX2" fmla="*/ 12512 w 127003"/>
              <a:gd name="connsiteY2" fmla="*/ 295275 h 923925"/>
              <a:gd name="connsiteX3" fmla="*/ 126812 w 127003"/>
              <a:gd name="connsiteY3" fmla="*/ 476250 h 923925"/>
              <a:gd name="connsiteX4" fmla="*/ 41087 w 127003"/>
              <a:gd name="connsiteY4" fmla="*/ 647700 h 923925"/>
              <a:gd name="connsiteX5" fmla="*/ 98237 w 127003"/>
              <a:gd name="connsiteY5" fmla="*/ 838200 h 923925"/>
              <a:gd name="connsiteX6" fmla="*/ 98237 w 127003"/>
              <a:gd name="connsiteY6" fmla="*/ 923925 h 923925"/>
              <a:gd name="connsiteX0" fmla="*/ 592 w 115083"/>
              <a:gd name="connsiteY0" fmla="*/ 0 h 923925"/>
              <a:gd name="connsiteX1" fmla="*/ 67267 w 115083"/>
              <a:gd name="connsiteY1" fmla="*/ 83893 h 923925"/>
              <a:gd name="connsiteX2" fmla="*/ 592 w 115083"/>
              <a:gd name="connsiteY2" fmla="*/ 295275 h 923925"/>
              <a:gd name="connsiteX3" fmla="*/ 114892 w 115083"/>
              <a:gd name="connsiteY3" fmla="*/ 476250 h 923925"/>
              <a:gd name="connsiteX4" fmla="*/ 29167 w 115083"/>
              <a:gd name="connsiteY4" fmla="*/ 647700 h 923925"/>
              <a:gd name="connsiteX5" fmla="*/ 86317 w 115083"/>
              <a:gd name="connsiteY5" fmla="*/ 838200 h 923925"/>
              <a:gd name="connsiteX6" fmla="*/ 86317 w 115083"/>
              <a:gd name="connsiteY6" fmla="*/ 923925 h 923925"/>
              <a:gd name="connsiteX0" fmla="*/ 0 w 136179"/>
              <a:gd name="connsiteY0" fmla="*/ 0 h 923925"/>
              <a:gd name="connsiteX1" fmla="*/ 66675 w 136179"/>
              <a:gd name="connsiteY1" fmla="*/ 83893 h 923925"/>
              <a:gd name="connsiteX2" fmla="*/ 133350 w 136179"/>
              <a:gd name="connsiteY2" fmla="*/ 271682 h 923925"/>
              <a:gd name="connsiteX3" fmla="*/ 114300 w 136179"/>
              <a:gd name="connsiteY3" fmla="*/ 476250 h 923925"/>
              <a:gd name="connsiteX4" fmla="*/ 28575 w 136179"/>
              <a:gd name="connsiteY4" fmla="*/ 647700 h 923925"/>
              <a:gd name="connsiteX5" fmla="*/ 85725 w 136179"/>
              <a:gd name="connsiteY5" fmla="*/ 838200 h 923925"/>
              <a:gd name="connsiteX6" fmla="*/ 85725 w 136179"/>
              <a:gd name="connsiteY6" fmla="*/ 923925 h 923925"/>
              <a:gd name="connsiteX0" fmla="*/ 0 w 171739"/>
              <a:gd name="connsiteY0" fmla="*/ 0 h 923925"/>
              <a:gd name="connsiteX1" fmla="*/ 66675 w 171739"/>
              <a:gd name="connsiteY1" fmla="*/ 83893 h 923925"/>
              <a:gd name="connsiteX2" fmla="*/ 133350 w 171739"/>
              <a:gd name="connsiteY2" fmla="*/ 271682 h 923925"/>
              <a:gd name="connsiteX3" fmla="*/ 114300 w 171739"/>
              <a:gd name="connsiteY3" fmla="*/ 476250 h 923925"/>
              <a:gd name="connsiteX4" fmla="*/ 171450 w 171739"/>
              <a:gd name="connsiteY4" fmla="*/ 635904 h 923925"/>
              <a:gd name="connsiteX5" fmla="*/ 85725 w 171739"/>
              <a:gd name="connsiteY5" fmla="*/ 838200 h 923925"/>
              <a:gd name="connsiteX6" fmla="*/ 85725 w 171739"/>
              <a:gd name="connsiteY6" fmla="*/ 923925 h 923925"/>
              <a:gd name="connsiteX0" fmla="*/ 0 w 171842"/>
              <a:gd name="connsiteY0" fmla="*/ 0 h 923925"/>
              <a:gd name="connsiteX1" fmla="*/ 66675 w 171842"/>
              <a:gd name="connsiteY1" fmla="*/ 83893 h 923925"/>
              <a:gd name="connsiteX2" fmla="*/ 38100 w 171842"/>
              <a:gd name="connsiteY2" fmla="*/ 283478 h 923925"/>
              <a:gd name="connsiteX3" fmla="*/ 114300 w 171842"/>
              <a:gd name="connsiteY3" fmla="*/ 476250 h 923925"/>
              <a:gd name="connsiteX4" fmla="*/ 171450 w 171842"/>
              <a:gd name="connsiteY4" fmla="*/ 635904 h 923925"/>
              <a:gd name="connsiteX5" fmla="*/ 85725 w 171842"/>
              <a:gd name="connsiteY5" fmla="*/ 838200 h 923925"/>
              <a:gd name="connsiteX6" fmla="*/ 85725 w 17184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842" h="923925">
                <a:moveTo>
                  <a:pt x="0" y="0"/>
                </a:moveTo>
                <a:cubicBezTo>
                  <a:pt x="42862" y="46831"/>
                  <a:pt x="60325" y="36647"/>
                  <a:pt x="66675" y="83893"/>
                </a:cubicBezTo>
                <a:cubicBezTo>
                  <a:pt x="73025" y="131139"/>
                  <a:pt x="30163" y="218085"/>
                  <a:pt x="38100" y="283478"/>
                </a:cubicBezTo>
                <a:cubicBezTo>
                  <a:pt x="46038" y="348871"/>
                  <a:pt x="92075" y="417512"/>
                  <a:pt x="114300" y="476250"/>
                </a:cubicBezTo>
                <a:cubicBezTo>
                  <a:pt x="136525" y="534988"/>
                  <a:pt x="176213" y="575579"/>
                  <a:pt x="171450" y="635904"/>
                </a:cubicBezTo>
                <a:cubicBezTo>
                  <a:pt x="166688" y="696229"/>
                  <a:pt x="76200" y="792163"/>
                  <a:pt x="85725" y="838200"/>
                </a:cubicBezTo>
                <a:cubicBezTo>
                  <a:pt x="95250" y="884238"/>
                  <a:pt x="90487" y="904081"/>
                  <a:pt x="85725"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Freeform 18"/>
          <p:cNvSpPr/>
          <p:nvPr/>
        </p:nvSpPr>
        <p:spPr>
          <a:xfrm>
            <a:off x="6817024" y="3082744"/>
            <a:ext cx="125452" cy="774587"/>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 name="connsiteX0" fmla="*/ 12512 w 127003"/>
              <a:gd name="connsiteY0" fmla="*/ 0 h 923925"/>
              <a:gd name="connsiteX1" fmla="*/ 2987 w 127003"/>
              <a:gd name="connsiteY1" fmla="*/ 154672 h 923925"/>
              <a:gd name="connsiteX2" fmla="*/ 12512 w 127003"/>
              <a:gd name="connsiteY2" fmla="*/ 295275 h 923925"/>
              <a:gd name="connsiteX3" fmla="*/ 126812 w 127003"/>
              <a:gd name="connsiteY3" fmla="*/ 476250 h 923925"/>
              <a:gd name="connsiteX4" fmla="*/ 41087 w 127003"/>
              <a:gd name="connsiteY4" fmla="*/ 647700 h 923925"/>
              <a:gd name="connsiteX5" fmla="*/ 98237 w 127003"/>
              <a:gd name="connsiteY5" fmla="*/ 838200 h 923925"/>
              <a:gd name="connsiteX6" fmla="*/ 98237 w 127003"/>
              <a:gd name="connsiteY6" fmla="*/ 923925 h 923925"/>
              <a:gd name="connsiteX0" fmla="*/ 11971 w 130964"/>
              <a:gd name="connsiteY0" fmla="*/ 0 h 923925"/>
              <a:gd name="connsiteX1" fmla="*/ 2446 w 130964"/>
              <a:gd name="connsiteY1" fmla="*/ 154672 h 923925"/>
              <a:gd name="connsiteX2" fmla="*/ 107221 w 130964"/>
              <a:gd name="connsiteY2" fmla="*/ 295275 h 923925"/>
              <a:gd name="connsiteX3" fmla="*/ 126271 w 130964"/>
              <a:gd name="connsiteY3" fmla="*/ 476250 h 923925"/>
              <a:gd name="connsiteX4" fmla="*/ 40546 w 130964"/>
              <a:gd name="connsiteY4" fmla="*/ 647700 h 923925"/>
              <a:gd name="connsiteX5" fmla="*/ 97696 w 130964"/>
              <a:gd name="connsiteY5" fmla="*/ 838200 h 923925"/>
              <a:gd name="connsiteX6" fmla="*/ 97696 w 130964"/>
              <a:gd name="connsiteY6" fmla="*/ 923925 h 923925"/>
              <a:gd name="connsiteX0" fmla="*/ 12512 w 127003"/>
              <a:gd name="connsiteY0" fmla="*/ 0 h 923925"/>
              <a:gd name="connsiteX1" fmla="*/ 2987 w 127003"/>
              <a:gd name="connsiteY1" fmla="*/ 154672 h 923925"/>
              <a:gd name="connsiteX2" fmla="*/ 12512 w 127003"/>
              <a:gd name="connsiteY2" fmla="*/ 295275 h 923925"/>
              <a:gd name="connsiteX3" fmla="*/ 126812 w 127003"/>
              <a:gd name="connsiteY3" fmla="*/ 476250 h 923925"/>
              <a:gd name="connsiteX4" fmla="*/ 41087 w 127003"/>
              <a:gd name="connsiteY4" fmla="*/ 647700 h 923925"/>
              <a:gd name="connsiteX5" fmla="*/ 98237 w 127003"/>
              <a:gd name="connsiteY5" fmla="*/ 838200 h 923925"/>
              <a:gd name="connsiteX6" fmla="*/ 98237 w 127003"/>
              <a:gd name="connsiteY6" fmla="*/ 923925 h 923925"/>
              <a:gd name="connsiteX0" fmla="*/ 592 w 115083"/>
              <a:gd name="connsiteY0" fmla="*/ 0 h 923925"/>
              <a:gd name="connsiteX1" fmla="*/ 67267 w 115083"/>
              <a:gd name="connsiteY1" fmla="*/ 83893 h 923925"/>
              <a:gd name="connsiteX2" fmla="*/ 592 w 115083"/>
              <a:gd name="connsiteY2" fmla="*/ 295275 h 923925"/>
              <a:gd name="connsiteX3" fmla="*/ 114892 w 115083"/>
              <a:gd name="connsiteY3" fmla="*/ 476250 h 923925"/>
              <a:gd name="connsiteX4" fmla="*/ 29167 w 115083"/>
              <a:gd name="connsiteY4" fmla="*/ 647700 h 923925"/>
              <a:gd name="connsiteX5" fmla="*/ 86317 w 115083"/>
              <a:gd name="connsiteY5" fmla="*/ 838200 h 923925"/>
              <a:gd name="connsiteX6" fmla="*/ 86317 w 115083"/>
              <a:gd name="connsiteY6" fmla="*/ 923925 h 923925"/>
              <a:gd name="connsiteX0" fmla="*/ 0 w 136179"/>
              <a:gd name="connsiteY0" fmla="*/ 0 h 923925"/>
              <a:gd name="connsiteX1" fmla="*/ 66675 w 136179"/>
              <a:gd name="connsiteY1" fmla="*/ 83893 h 923925"/>
              <a:gd name="connsiteX2" fmla="*/ 133350 w 136179"/>
              <a:gd name="connsiteY2" fmla="*/ 271682 h 923925"/>
              <a:gd name="connsiteX3" fmla="*/ 114300 w 136179"/>
              <a:gd name="connsiteY3" fmla="*/ 476250 h 923925"/>
              <a:gd name="connsiteX4" fmla="*/ 28575 w 136179"/>
              <a:gd name="connsiteY4" fmla="*/ 647700 h 923925"/>
              <a:gd name="connsiteX5" fmla="*/ 85725 w 136179"/>
              <a:gd name="connsiteY5" fmla="*/ 838200 h 923925"/>
              <a:gd name="connsiteX6" fmla="*/ 85725 w 136179"/>
              <a:gd name="connsiteY6" fmla="*/ 923925 h 923925"/>
              <a:gd name="connsiteX0" fmla="*/ 0 w 171739"/>
              <a:gd name="connsiteY0" fmla="*/ 0 h 923925"/>
              <a:gd name="connsiteX1" fmla="*/ 66675 w 171739"/>
              <a:gd name="connsiteY1" fmla="*/ 83893 h 923925"/>
              <a:gd name="connsiteX2" fmla="*/ 133350 w 171739"/>
              <a:gd name="connsiteY2" fmla="*/ 271682 h 923925"/>
              <a:gd name="connsiteX3" fmla="*/ 114300 w 171739"/>
              <a:gd name="connsiteY3" fmla="*/ 476250 h 923925"/>
              <a:gd name="connsiteX4" fmla="*/ 171450 w 171739"/>
              <a:gd name="connsiteY4" fmla="*/ 635904 h 923925"/>
              <a:gd name="connsiteX5" fmla="*/ 85725 w 171739"/>
              <a:gd name="connsiteY5" fmla="*/ 838200 h 923925"/>
              <a:gd name="connsiteX6" fmla="*/ 85725 w 171739"/>
              <a:gd name="connsiteY6" fmla="*/ 923925 h 923925"/>
              <a:gd name="connsiteX0" fmla="*/ 0 w 171842"/>
              <a:gd name="connsiteY0" fmla="*/ 0 h 923925"/>
              <a:gd name="connsiteX1" fmla="*/ 66675 w 171842"/>
              <a:gd name="connsiteY1" fmla="*/ 83893 h 923925"/>
              <a:gd name="connsiteX2" fmla="*/ 38100 w 171842"/>
              <a:gd name="connsiteY2" fmla="*/ 283478 h 923925"/>
              <a:gd name="connsiteX3" fmla="*/ 114300 w 171842"/>
              <a:gd name="connsiteY3" fmla="*/ 476250 h 923925"/>
              <a:gd name="connsiteX4" fmla="*/ 171450 w 171842"/>
              <a:gd name="connsiteY4" fmla="*/ 635904 h 923925"/>
              <a:gd name="connsiteX5" fmla="*/ 85725 w 171842"/>
              <a:gd name="connsiteY5" fmla="*/ 838200 h 923925"/>
              <a:gd name="connsiteX6" fmla="*/ 85725 w 171842"/>
              <a:gd name="connsiteY6" fmla="*/ 923925 h 923925"/>
              <a:gd name="connsiteX0" fmla="*/ 87392 w 135409"/>
              <a:gd name="connsiteY0" fmla="*/ 0 h 959315"/>
              <a:gd name="connsiteX1" fmla="*/ 30242 w 135409"/>
              <a:gd name="connsiteY1" fmla="*/ 119283 h 959315"/>
              <a:gd name="connsiteX2" fmla="*/ 1667 w 135409"/>
              <a:gd name="connsiteY2" fmla="*/ 318868 h 959315"/>
              <a:gd name="connsiteX3" fmla="*/ 77867 w 135409"/>
              <a:gd name="connsiteY3" fmla="*/ 511640 h 959315"/>
              <a:gd name="connsiteX4" fmla="*/ 135017 w 135409"/>
              <a:gd name="connsiteY4" fmla="*/ 671294 h 959315"/>
              <a:gd name="connsiteX5" fmla="*/ 49292 w 135409"/>
              <a:gd name="connsiteY5" fmla="*/ 873590 h 959315"/>
              <a:gd name="connsiteX6" fmla="*/ 49292 w 135409"/>
              <a:gd name="connsiteY6" fmla="*/ 959315 h 959315"/>
              <a:gd name="connsiteX0" fmla="*/ 57936 w 125158"/>
              <a:gd name="connsiteY0" fmla="*/ 0 h 959315"/>
              <a:gd name="connsiteX1" fmla="*/ 786 w 125158"/>
              <a:gd name="connsiteY1" fmla="*/ 119283 h 959315"/>
              <a:gd name="connsiteX2" fmla="*/ 124611 w 125158"/>
              <a:gd name="connsiteY2" fmla="*/ 271682 h 959315"/>
              <a:gd name="connsiteX3" fmla="*/ 48411 w 125158"/>
              <a:gd name="connsiteY3" fmla="*/ 511640 h 959315"/>
              <a:gd name="connsiteX4" fmla="*/ 105561 w 125158"/>
              <a:gd name="connsiteY4" fmla="*/ 671294 h 959315"/>
              <a:gd name="connsiteX5" fmla="*/ 19836 w 125158"/>
              <a:gd name="connsiteY5" fmla="*/ 873590 h 959315"/>
              <a:gd name="connsiteX6" fmla="*/ 19836 w 125158"/>
              <a:gd name="connsiteY6" fmla="*/ 959315 h 959315"/>
              <a:gd name="connsiteX0" fmla="*/ 58095 w 125452"/>
              <a:gd name="connsiteY0" fmla="*/ 0 h 959315"/>
              <a:gd name="connsiteX1" fmla="*/ 945 w 125452"/>
              <a:gd name="connsiteY1" fmla="*/ 119283 h 959315"/>
              <a:gd name="connsiteX2" fmla="*/ 124770 w 125452"/>
              <a:gd name="connsiteY2" fmla="*/ 271682 h 959315"/>
              <a:gd name="connsiteX3" fmla="*/ 48570 w 125452"/>
              <a:gd name="connsiteY3" fmla="*/ 511640 h 959315"/>
              <a:gd name="connsiteX4" fmla="*/ 945 w 125452"/>
              <a:gd name="connsiteY4" fmla="*/ 671294 h 959315"/>
              <a:gd name="connsiteX5" fmla="*/ 19995 w 125452"/>
              <a:gd name="connsiteY5" fmla="*/ 873590 h 959315"/>
              <a:gd name="connsiteX6" fmla="*/ 19995 w 125452"/>
              <a:gd name="connsiteY6" fmla="*/ 959315 h 9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2" h="959315">
                <a:moveTo>
                  <a:pt x="58095" y="0"/>
                </a:moveTo>
                <a:cubicBezTo>
                  <a:pt x="100957" y="46831"/>
                  <a:pt x="-10167" y="74003"/>
                  <a:pt x="945" y="119283"/>
                </a:cubicBezTo>
                <a:cubicBezTo>
                  <a:pt x="12058" y="164563"/>
                  <a:pt x="116833" y="206289"/>
                  <a:pt x="124770" y="271682"/>
                </a:cubicBezTo>
                <a:cubicBezTo>
                  <a:pt x="132708" y="337075"/>
                  <a:pt x="69207" y="445038"/>
                  <a:pt x="48570" y="511640"/>
                </a:cubicBezTo>
                <a:cubicBezTo>
                  <a:pt x="27933" y="578242"/>
                  <a:pt x="5708" y="610969"/>
                  <a:pt x="945" y="671294"/>
                </a:cubicBezTo>
                <a:cubicBezTo>
                  <a:pt x="-3817" y="731619"/>
                  <a:pt x="10470" y="827553"/>
                  <a:pt x="19995" y="873590"/>
                </a:cubicBezTo>
                <a:cubicBezTo>
                  <a:pt x="29520" y="919628"/>
                  <a:pt x="24757" y="939471"/>
                  <a:pt x="19995" y="95931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 name="Right Arrow 19"/>
          <p:cNvSpPr/>
          <p:nvPr/>
        </p:nvSpPr>
        <p:spPr>
          <a:xfrm>
            <a:off x="5081870" y="3271374"/>
            <a:ext cx="619125" cy="396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 name="TextBox 20"/>
          <p:cNvSpPr txBox="1"/>
          <p:nvPr/>
        </p:nvSpPr>
        <p:spPr>
          <a:xfrm>
            <a:off x="5136386" y="2565387"/>
            <a:ext cx="470000" cy="830997"/>
          </a:xfrm>
          <a:prstGeom prst="rect">
            <a:avLst/>
          </a:prstGeom>
          <a:noFill/>
        </p:spPr>
        <p:txBody>
          <a:bodyPr wrap="none" rtlCol="0">
            <a:spAutoFit/>
          </a:bodyPr>
          <a:lstStyle/>
          <a:p>
            <a:pPr defTabSz="457200"/>
            <a:r>
              <a:rPr lang="en-US" sz="4800" b="1" dirty="0">
                <a:solidFill>
                  <a:prstClr val="black"/>
                </a:solidFill>
              </a:rPr>
              <a:t>?</a:t>
            </a:r>
          </a:p>
        </p:txBody>
      </p:sp>
      <p:cxnSp>
        <p:nvCxnSpPr>
          <p:cNvPr id="22" name="Straight Connector 21"/>
          <p:cNvCxnSpPr/>
          <p:nvPr/>
        </p:nvCxnSpPr>
        <p:spPr>
          <a:xfrm>
            <a:off x="6201054" y="3210186"/>
            <a:ext cx="644638" cy="644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5" name="Straight Connector 24"/>
          <p:cNvCxnSpPr/>
          <p:nvPr/>
        </p:nvCxnSpPr>
        <p:spPr>
          <a:xfrm>
            <a:off x="6103331" y="3321667"/>
            <a:ext cx="839145" cy="8738"/>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8" name="Straight Connector 27"/>
          <p:cNvCxnSpPr>
            <a:endCxn id="19" idx="3"/>
          </p:cNvCxnSpPr>
          <p:nvPr/>
        </p:nvCxnSpPr>
        <p:spPr>
          <a:xfrm>
            <a:off x="6236371" y="3483499"/>
            <a:ext cx="629223" cy="12362"/>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0" name="Straight Connector 29"/>
          <p:cNvCxnSpPr>
            <a:endCxn id="19" idx="4"/>
          </p:cNvCxnSpPr>
          <p:nvPr/>
        </p:nvCxnSpPr>
        <p:spPr>
          <a:xfrm>
            <a:off x="6147984" y="3606251"/>
            <a:ext cx="669985" cy="18521"/>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944149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Physical Integration</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860" y="1066800"/>
            <a:ext cx="5474280" cy="54161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814" y="2286000"/>
            <a:ext cx="3695609" cy="2861892"/>
          </a:xfrm>
          <a:prstGeom prst="rect">
            <a:avLst/>
          </a:prstGeom>
        </p:spPr>
      </p:pic>
    </p:spTree>
    <p:extLst>
      <p:ext uri="{BB962C8B-B14F-4D97-AF65-F5344CB8AC3E}">
        <p14:creationId xmlns:p14="http://schemas.microsoft.com/office/powerpoint/2010/main" val="1151881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5"/>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Physical Integration</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860" y="1066800"/>
            <a:ext cx="5474280" cy="5416132"/>
          </a:xfrm>
          <a:prstGeom prst="rect">
            <a:avLst/>
          </a:prstGeom>
        </p:spPr>
      </p:pic>
      <p:grpSp>
        <p:nvGrpSpPr>
          <p:cNvPr id="8" name="Group 7"/>
          <p:cNvGrpSpPr/>
          <p:nvPr/>
        </p:nvGrpSpPr>
        <p:grpSpPr>
          <a:xfrm>
            <a:off x="3214808" y="1676400"/>
            <a:ext cx="2597922" cy="4104035"/>
            <a:chOff x="3214808" y="1676400"/>
            <a:chExt cx="2597922" cy="410403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808" y="3778430"/>
              <a:ext cx="2585222" cy="200200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508" y="1676400"/>
              <a:ext cx="2585222" cy="2002005"/>
            </a:xfrm>
            <a:prstGeom prst="rect">
              <a:avLst/>
            </a:prstGeom>
          </p:spPr>
        </p:pic>
      </p:grpSp>
    </p:spTree>
    <p:extLst>
      <p:ext uri="{BB962C8B-B14F-4D97-AF65-F5344CB8AC3E}">
        <p14:creationId xmlns:p14="http://schemas.microsoft.com/office/powerpoint/2010/main" val="63276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Physical Integration</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860" y="1066800"/>
            <a:ext cx="5474280" cy="5416132"/>
          </a:xfrm>
          <a:prstGeom prst="rect">
            <a:avLst/>
          </a:prstGeom>
        </p:spPr>
      </p:pic>
      <p:grpSp>
        <p:nvGrpSpPr>
          <p:cNvPr id="6" name="Group 5"/>
          <p:cNvGrpSpPr/>
          <p:nvPr/>
        </p:nvGrpSpPr>
        <p:grpSpPr>
          <a:xfrm>
            <a:off x="2677089" y="2246808"/>
            <a:ext cx="3789823" cy="3056117"/>
            <a:chOff x="2707592" y="2233331"/>
            <a:chExt cx="3789823" cy="3056117"/>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600" y="3886200"/>
              <a:ext cx="1798415" cy="139269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000" y="2233331"/>
              <a:ext cx="1798415" cy="139269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7592" y="3896749"/>
              <a:ext cx="1798415" cy="139269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2992" y="2243880"/>
              <a:ext cx="1798415" cy="1392699"/>
            </a:xfrm>
            <a:prstGeom prst="rect">
              <a:avLst/>
            </a:prstGeom>
          </p:spPr>
        </p:pic>
      </p:grpSp>
    </p:spTree>
    <p:extLst>
      <p:ext uri="{BB962C8B-B14F-4D97-AF65-F5344CB8AC3E}">
        <p14:creationId xmlns:p14="http://schemas.microsoft.com/office/powerpoint/2010/main" val="266613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6"/>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Physical Integration</a:t>
            </a:r>
            <a:endParaRPr lang="en-US" dirty="0"/>
          </a:p>
        </p:txBody>
      </p:sp>
      <p:sp>
        <p:nvSpPr>
          <p:cNvPr id="3" name="Text Placeholder 2"/>
          <p:cNvSpPr>
            <a:spLocks noGrp="1"/>
          </p:cNvSpPr>
          <p:nvPr>
            <p:ph type="body" sz="quarter" idx="10"/>
          </p:nvPr>
        </p:nvSpPr>
        <p:spPr/>
        <p:txBody>
          <a:bodyPr/>
          <a:lstStyle/>
          <a:p>
            <a:endParaRPr lang="en-US"/>
          </a:p>
        </p:txBody>
      </p:sp>
      <p:grpSp>
        <p:nvGrpSpPr>
          <p:cNvPr id="5" name="Group 4"/>
          <p:cNvGrpSpPr/>
          <p:nvPr/>
        </p:nvGrpSpPr>
        <p:grpSpPr>
          <a:xfrm>
            <a:off x="1834860" y="1066800"/>
            <a:ext cx="5474280" cy="5416132"/>
            <a:chOff x="1834860" y="1066800"/>
            <a:chExt cx="5474280" cy="541613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860" y="1066800"/>
              <a:ext cx="5474280" cy="5416132"/>
            </a:xfrm>
            <a:prstGeom prst="rect">
              <a:avLst/>
            </a:prstGeom>
          </p:spPr>
        </p:pic>
        <p:pic>
          <p:nvPicPr>
            <p:cNvPr id="18437" name="Picture 5" descr="http://diit.cz/data/images/thumb/67833_2b9e5e4fbd.jpg?1309434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6641" y="1858019"/>
              <a:ext cx="3210718" cy="38336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12223" y="3657702"/>
              <a:ext cx="2119555" cy="1997470"/>
            </a:xfrm>
            <a:prstGeom prst="rect">
              <a:avLst/>
            </a:prstGeom>
          </p:spPr>
          <p:txBody>
            <a:bodyPr wrap="none" rtlCol="0" anchor="ctr" anchorCtr="0">
              <a:spAutoFit/>
            </a:bodyPr>
            <a:lstStyle/>
            <a:p>
              <a:pPr algn="ctr">
                <a:lnSpc>
                  <a:spcPct val="90000"/>
                </a:lnSpc>
                <a:spcBef>
                  <a:spcPts val="300"/>
                </a:spcBef>
                <a:spcAft>
                  <a:spcPts val="300"/>
                </a:spcAft>
                <a:buClr>
                  <a:srgbClr val="FFFFFF"/>
                </a:buClr>
                <a:buFont typeface="Wingdings 3" pitchFamily="18" charset="2"/>
                <a:buNone/>
              </a:pPr>
              <a:r>
                <a:rPr lang="en-US" sz="6600" dirty="0">
                  <a:solidFill>
                    <a:srgbClr val="FFFFFF"/>
                  </a:solidFill>
                  <a:ea typeface="MS PGothic" pitchFamily="34" charset="-128"/>
                </a:rPr>
                <a:t>CPU </a:t>
              </a:r>
            </a:p>
            <a:p>
              <a:pPr algn="ctr">
                <a:lnSpc>
                  <a:spcPct val="90000"/>
                </a:lnSpc>
                <a:spcBef>
                  <a:spcPts val="300"/>
                </a:spcBef>
                <a:spcAft>
                  <a:spcPts val="300"/>
                </a:spcAft>
                <a:buClr>
                  <a:srgbClr val="FFFFFF"/>
                </a:buClr>
                <a:buFont typeface="Wingdings 3" pitchFamily="18" charset="2"/>
                <a:buNone/>
              </a:pPr>
              <a:r>
                <a:rPr lang="en-US" sz="6600" dirty="0">
                  <a:solidFill>
                    <a:srgbClr val="FFFFFF"/>
                  </a:solidFill>
                  <a:ea typeface="MS PGothic" pitchFamily="34" charset="-128"/>
                </a:rPr>
                <a:t>Cores</a:t>
              </a:r>
            </a:p>
          </p:txBody>
        </p:sp>
        <p:sp>
          <p:nvSpPr>
            <p:cNvPr id="14" name="TextBox 13"/>
            <p:cNvSpPr txBox="1"/>
            <p:nvPr/>
          </p:nvSpPr>
          <p:spPr>
            <a:xfrm>
              <a:off x="3652269" y="2248222"/>
              <a:ext cx="1890262" cy="1006429"/>
            </a:xfrm>
            <a:prstGeom prst="rect">
              <a:avLst/>
            </a:prstGeom>
          </p:spPr>
          <p:txBody>
            <a:bodyPr wrap="none" rtlCol="0" anchor="ctr" anchorCtr="0">
              <a:spAutoFit/>
            </a:bodyPr>
            <a:lstStyle/>
            <a:p>
              <a:pPr algn="ctr">
                <a:lnSpc>
                  <a:spcPct val="90000"/>
                </a:lnSpc>
                <a:spcBef>
                  <a:spcPts val="300"/>
                </a:spcBef>
                <a:spcAft>
                  <a:spcPts val="300"/>
                </a:spcAft>
                <a:buClr>
                  <a:srgbClr val="FFFFFF"/>
                </a:buClr>
                <a:buFont typeface="Wingdings 3" pitchFamily="18" charset="2"/>
                <a:buNone/>
              </a:pPr>
              <a:r>
                <a:rPr lang="en-US" sz="6600" dirty="0">
                  <a:solidFill>
                    <a:srgbClr val="FFFFFF"/>
                  </a:solidFill>
                  <a:ea typeface="MS PGothic" pitchFamily="34" charset="-128"/>
                </a:rPr>
                <a:t>GPU </a:t>
              </a:r>
            </a:p>
          </p:txBody>
        </p:sp>
      </p:grpSp>
      <p:grpSp>
        <p:nvGrpSpPr>
          <p:cNvPr id="7" name="Group 6"/>
          <p:cNvGrpSpPr/>
          <p:nvPr/>
        </p:nvGrpSpPr>
        <p:grpSpPr>
          <a:xfrm>
            <a:off x="5591852" y="1858019"/>
            <a:ext cx="3780748" cy="2942581"/>
            <a:chOff x="4997829" y="1858019"/>
            <a:chExt cx="3888319" cy="3094980"/>
          </a:xfrm>
        </p:grpSpPr>
        <p:pic>
          <p:nvPicPr>
            <p:cNvPr id="9" name="Picture 92" descr="Graphical representation of a stack of individual chips connected by vertical pipelines or through silicon vias (TSVs). Credit: IBM."/>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7829" y="2156650"/>
              <a:ext cx="3888319" cy="27963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81600" y="1858019"/>
              <a:ext cx="3449791" cy="369332"/>
            </a:xfrm>
            <a:prstGeom prst="rect">
              <a:avLst/>
            </a:prstGeom>
          </p:spPr>
          <p:txBody>
            <a:bodyPr wrap="none" rtlCol="0" anchor="ctr" anchorCtr="0">
              <a:spAutoFit/>
            </a:bodyPr>
            <a:lstStyle/>
            <a:p>
              <a:pPr>
                <a:lnSpc>
                  <a:spcPct val="90000"/>
                </a:lnSpc>
                <a:spcBef>
                  <a:spcPts val="300"/>
                </a:spcBef>
                <a:spcAft>
                  <a:spcPts val="300"/>
                </a:spcAft>
                <a:buClr>
                  <a:srgbClr val="FFFFFF"/>
                </a:buClr>
                <a:buFont typeface="Wingdings 3" pitchFamily="18" charset="2"/>
                <a:buNone/>
              </a:pPr>
              <a:r>
                <a:rPr lang="en-US" sz="2000" dirty="0">
                  <a:solidFill>
                    <a:prstClr val="black"/>
                  </a:solidFill>
                  <a:ea typeface="MS PGothic" pitchFamily="34" charset="-128"/>
                </a:rPr>
                <a:t>Stacked High-bandwidth DRAM</a:t>
              </a:r>
            </a:p>
          </p:txBody>
        </p:sp>
        <p:sp>
          <p:nvSpPr>
            <p:cNvPr id="11" name="TextBox 10"/>
            <p:cNvSpPr txBox="1"/>
            <p:nvPr/>
          </p:nvSpPr>
          <p:spPr>
            <a:xfrm>
              <a:off x="7620000" y="4267200"/>
              <a:ext cx="891141" cy="258532"/>
            </a:xfrm>
            <a:prstGeom prst="rect">
              <a:avLst/>
            </a:prstGeom>
          </p:spPr>
          <p:txBody>
            <a:bodyPr wrap="none" rtlCol="0" anchor="ctr" anchorCtr="0">
              <a:spAutoFit/>
            </a:bodyPr>
            <a:lstStyle/>
            <a:p>
              <a:pPr>
                <a:lnSpc>
                  <a:spcPct val="90000"/>
                </a:lnSpc>
                <a:spcBef>
                  <a:spcPts val="300"/>
                </a:spcBef>
                <a:spcAft>
                  <a:spcPts val="300"/>
                </a:spcAft>
                <a:buClr>
                  <a:srgbClr val="FFFFFF"/>
                </a:buClr>
                <a:buFont typeface="Wingdings 3" pitchFamily="18" charset="2"/>
                <a:buNone/>
              </a:pPr>
              <a:r>
                <a:rPr lang="en-US" sz="1200" dirty="0">
                  <a:solidFill>
                    <a:prstClr val="black"/>
                  </a:solidFill>
                  <a:ea typeface="MS PGothic" pitchFamily="34" charset="-128"/>
                </a:rPr>
                <a:t>Credit: IBM</a:t>
              </a:r>
            </a:p>
          </p:txBody>
        </p:sp>
      </p:grpSp>
      <p:sp>
        <p:nvSpPr>
          <p:cNvPr id="10" name="Cross 9"/>
          <p:cNvSpPr/>
          <p:nvPr/>
        </p:nvSpPr>
        <p:spPr>
          <a:xfrm>
            <a:off x="5237139" y="3008115"/>
            <a:ext cx="533400" cy="520214"/>
          </a:xfrm>
          <a:prstGeom prst="plus">
            <a:avLst/>
          </a:prstGeom>
          <a:solidFill>
            <a:schemeClr val="accent3"/>
          </a:solidFill>
          <a:ln w="50800">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ln>
                <a:solidFill>
                  <a:srgbClr val="A6CE39"/>
                </a:solidFill>
              </a:ln>
              <a:solidFill>
                <a:srgbClr val="A6CE39"/>
              </a:solidFill>
            </a:endParaRPr>
          </a:p>
        </p:txBody>
      </p:sp>
    </p:spTree>
    <p:extLst>
      <p:ext uri="{BB962C8B-B14F-4D97-AF65-F5344CB8AC3E}">
        <p14:creationId xmlns:p14="http://schemas.microsoft.com/office/powerpoint/2010/main" val="149743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0051 L -0.21667 0.0051 " pathEditMode="relative" rAng="0" ptsTypes="AA">
                                      <p:cBhvr>
                                        <p:cTn id="6" dur="2000" fill="hold"/>
                                        <p:tgtEl>
                                          <p:spTgt spid="5"/>
                                        </p:tgtEl>
                                        <p:attrNameLst>
                                          <p:attrName>ppt_x</p:attrName>
                                          <p:attrName>ppt_y</p:attrName>
                                        </p:attrNameLst>
                                      </p:cBhvr>
                                      <p:rCtr x="-10833" y="0"/>
                                    </p:animMotion>
                                  </p:childTnLst>
                                </p:cTn>
                              </p:par>
                            </p:childTnLst>
                          </p:cTn>
                        </p:par>
                        <p:par>
                          <p:cTn id="7" fill="hold">
                            <p:stCondLst>
                              <p:cond delay="200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4" name="Title 1"/>
          <p:cNvSpPr txBox="1">
            <a:spLocks/>
          </p:cNvSpPr>
          <p:nvPr/>
        </p:nvSpPr>
        <p:spPr>
          <a:xfrm>
            <a:off x="685800" y="2209800"/>
            <a:ext cx="8013192" cy="2246376"/>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r>
              <a:rPr lang="en-US" dirty="0" smtClean="0"/>
              <a:t>Shared virtual memory</a:t>
            </a:r>
          </a:p>
          <a:p>
            <a:endParaRPr lang="en-US" dirty="0" smtClean="0"/>
          </a:p>
          <a:p>
            <a:r>
              <a:rPr lang="en-US" dirty="0" smtClean="0"/>
              <a:t>Cache coherence</a:t>
            </a:r>
          </a:p>
        </p:txBody>
      </p:sp>
      <p:sp>
        <p:nvSpPr>
          <p:cNvPr id="5" name="Right Arrow 4"/>
          <p:cNvSpPr/>
          <p:nvPr/>
        </p:nvSpPr>
        <p:spPr>
          <a:xfrm>
            <a:off x="6934200" y="2514600"/>
            <a:ext cx="838200" cy="361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638800" y="3962400"/>
            <a:ext cx="838200" cy="361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22995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Supporting x86-64 Address Translation for 100s of GPU Lanes</a:t>
            </a:r>
          </a:p>
        </p:txBody>
      </p:sp>
      <p:sp>
        <p:nvSpPr>
          <p:cNvPr id="3" name="Subtitle 2"/>
          <p:cNvSpPr>
            <a:spLocks noGrp="1"/>
          </p:cNvSpPr>
          <p:nvPr>
            <p:ph type="subTitle" idx="1"/>
          </p:nvPr>
        </p:nvSpPr>
        <p:spPr>
          <a:xfrm>
            <a:off x="1219200" y="3886200"/>
            <a:ext cx="6705600" cy="1752600"/>
          </a:xfrm>
        </p:spPr>
        <p:txBody>
          <a:bodyPr>
            <a:normAutofit/>
          </a:bodyPr>
          <a:lstStyle/>
          <a:p>
            <a:endParaRPr lang="en-US" b="1" dirty="0" smtClean="0"/>
          </a:p>
          <a:p>
            <a:r>
              <a:rPr lang="en-US" sz="3000" b="1" dirty="0" smtClean="0">
                <a:solidFill>
                  <a:schemeClr val="tx1"/>
                </a:solidFill>
              </a:rPr>
              <a:t>Jason Power</a:t>
            </a:r>
            <a:r>
              <a:rPr lang="en-US" sz="3000" dirty="0" smtClean="0">
                <a:solidFill>
                  <a:schemeClr val="tx1"/>
                </a:solidFill>
              </a:rPr>
              <a:t>, Mark D. Hill, David A. Wood</a:t>
            </a:r>
          </a:p>
          <a:p>
            <a:r>
              <a:rPr lang="en-US" sz="3000" dirty="0" smtClean="0">
                <a:solidFill>
                  <a:schemeClr val="tx1"/>
                </a:solidFill>
              </a:rPr>
              <a:t>Based on HPCA 20 paper</a:t>
            </a:r>
            <a:endParaRPr lang="en-US" sz="3000" dirty="0">
              <a:solidFill>
                <a:schemeClr val="tx1"/>
              </a:solidFill>
            </a:endParaRPr>
          </a:p>
        </p:txBody>
      </p:sp>
      <p:sp>
        <p:nvSpPr>
          <p:cNvPr id="9" name="Footer Placeholder 8"/>
          <p:cNvSpPr>
            <a:spLocks noGrp="1"/>
          </p:cNvSpPr>
          <p:nvPr>
            <p:ph type="ftr" sz="quarter" idx="11"/>
          </p:nvPr>
        </p:nvSpPr>
        <p:spPr/>
        <p:txBody>
          <a:bodyPr/>
          <a:lstStyle/>
          <a:p>
            <a:r>
              <a:rPr lang="en-US" smtClean="0"/>
              <a:t>UW-Madison Computer Sciences</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Tree>
    <p:extLst>
      <p:ext uri="{BB962C8B-B14F-4D97-AF65-F5344CB8AC3E}">
        <p14:creationId xmlns:p14="http://schemas.microsoft.com/office/powerpoint/2010/main" val="8871044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MMU Paper Summary</a:t>
            </a:r>
            <a:endParaRPr lang="en-US" dirty="0"/>
          </a:p>
        </p:txBody>
      </p:sp>
      <p:sp>
        <p:nvSpPr>
          <p:cNvPr id="3" name="Content Placeholder 2"/>
          <p:cNvSpPr>
            <a:spLocks noGrp="1"/>
          </p:cNvSpPr>
          <p:nvPr>
            <p:ph idx="1"/>
          </p:nvPr>
        </p:nvSpPr>
        <p:spPr/>
        <p:txBody>
          <a:bodyPr>
            <a:normAutofit fontScale="92500" lnSpcReduction="20000"/>
          </a:bodyPr>
          <a:lstStyle/>
          <a:p>
            <a:r>
              <a:rPr lang="en-US" sz="3500" dirty="0" smtClean="0"/>
              <a:t>CPUs &amp; GPUs: physically integrated, logically separate</a:t>
            </a:r>
          </a:p>
          <a:p>
            <a:pPr marL="457200" lvl="1" indent="0">
              <a:buNone/>
            </a:pPr>
            <a:r>
              <a:rPr lang="en-US" sz="2600" b="1" dirty="0" smtClean="0"/>
              <a:t>Near Future:</a:t>
            </a:r>
            <a:r>
              <a:rPr lang="en-US" sz="2600" dirty="0" smtClean="0"/>
              <a:t> Cache coherence, </a:t>
            </a:r>
            <a:r>
              <a:rPr lang="en-US" sz="2600" b="1" i="1" dirty="0" smtClean="0"/>
              <a:t>Shared virtual address space</a:t>
            </a:r>
          </a:p>
          <a:p>
            <a:pPr marL="457200" lvl="1" indent="0">
              <a:buNone/>
            </a:pPr>
            <a:endParaRPr lang="en-US" i="1" dirty="0" smtClean="0"/>
          </a:p>
          <a:p>
            <a:r>
              <a:rPr lang="en-US" dirty="0"/>
              <a:t>P</a:t>
            </a:r>
            <a:r>
              <a:rPr lang="en-US" dirty="0" smtClean="0"/>
              <a:t>roof-of-concept GPU MMU design</a:t>
            </a:r>
          </a:p>
          <a:p>
            <a:pPr lvl="1"/>
            <a:r>
              <a:rPr lang="en-US" dirty="0" smtClean="0"/>
              <a:t>Per-CU TLBs, highly-threaded PTW, page walk cache</a:t>
            </a:r>
          </a:p>
          <a:p>
            <a:pPr lvl="1"/>
            <a:r>
              <a:rPr lang="en-US" dirty="0" smtClean="0"/>
              <a:t>Full x86-64 support</a:t>
            </a:r>
          </a:p>
          <a:p>
            <a:pPr lvl="1"/>
            <a:r>
              <a:rPr lang="en-US" dirty="0"/>
              <a:t>M</a:t>
            </a:r>
            <a:r>
              <a:rPr lang="en-US" dirty="0" smtClean="0"/>
              <a:t>odest performance decrease </a:t>
            </a:r>
            <a:r>
              <a:rPr lang="en-US" dirty="0"/>
              <a:t>(</a:t>
            </a:r>
            <a:r>
              <a:rPr lang="en-US" dirty="0" smtClean="0"/>
              <a:t>2% vs. ideal MMU)</a:t>
            </a:r>
          </a:p>
          <a:p>
            <a:endParaRPr lang="en-US" dirty="0"/>
          </a:p>
          <a:p>
            <a:r>
              <a:rPr lang="en-US" dirty="0" smtClean="0"/>
              <a:t>Design alternatives not chosen</a:t>
            </a:r>
          </a:p>
          <a:p>
            <a:endParaRPr lang="en-US" dirty="0" smtClean="0"/>
          </a:p>
        </p:txBody>
      </p:sp>
      <p:sp>
        <p:nvSpPr>
          <p:cNvPr id="4" name="Date Placeholder 3"/>
          <p:cNvSpPr>
            <a:spLocks noGrp="1"/>
          </p:cNvSpPr>
          <p:nvPr>
            <p:ph type="dt" sz="half" idx="10"/>
          </p:nvPr>
        </p:nvSpPr>
        <p:spPr/>
        <p:txBody>
          <a:bodyPr/>
          <a:lstStyle/>
          <a:p>
            <a:r>
              <a:rPr lang="en-US" smtClean="0">
                <a:solidFill>
                  <a:prstClr val="black">
                    <a:tint val="75000"/>
                  </a:prstClr>
                </a:solidFill>
              </a:rPr>
              <a:t>2/19/2014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t>UW-Madison Computer Sciences</a:t>
            </a:r>
            <a:endParaRPr lang="en-US"/>
          </a:p>
        </p:txBody>
      </p:sp>
      <p:sp>
        <p:nvSpPr>
          <p:cNvPr id="7" name="Slide Number Placeholder 6"/>
          <p:cNvSpPr>
            <a:spLocks noGrp="1"/>
          </p:cNvSpPr>
          <p:nvPr>
            <p:ph type="sldNum" sz="quarter" idx="12"/>
          </p:nvPr>
        </p:nvSpPr>
        <p:spPr/>
        <p:txBody>
          <a:bodyPr/>
          <a:lstStyle/>
          <a:p>
            <a:fld id="{450BA3D1-8C03-45EC-9B7C-704C27C82AAE}"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429045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left)">
                                      <p:cBhvr>
                                        <p:cTn id="13" dur="500"/>
                                        <p:tgtEl>
                                          <p:spTgt spid="3">
                                            <p:txEl>
                                              <p:pRg st="5" end="5"/>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left)">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wipe(left)">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a:bodyPr>
          <a:lstStyle/>
          <a:p>
            <a:r>
              <a:rPr lang="en-US" dirty="0" smtClean="0"/>
              <a:t>Closer physical integration of GPGPUs</a:t>
            </a:r>
          </a:p>
          <a:p>
            <a:pPr marL="0" indent="0">
              <a:buNone/>
            </a:pPr>
            <a:endParaRPr lang="en-US" dirty="0" smtClean="0"/>
          </a:p>
          <a:p>
            <a:r>
              <a:rPr lang="en-US" dirty="0" smtClean="0"/>
              <a:t>Programming model still decoupled</a:t>
            </a:r>
          </a:p>
          <a:p>
            <a:pPr lvl="1"/>
            <a:r>
              <a:rPr lang="en-US" dirty="0" smtClean="0"/>
              <a:t>Separate address spaces</a:t>
            </a:r>
          </a:p>
          <a:p>
            <a:pPr lvl="1"/>
            <a:r>
              <a:rPr lang="en-US" dirty="0" smtClean="0"/>
              <a:t>Unified virtual address (NVIDIA) simplifies code</a:t>
            </a:r>
          </a:p>
          <a:p>
            <a:pPr lvl="1"/>
            <a:r>
              <a:rPr lang="en-US" b="1" dirty="0" smtClean="0"/>
              <a:t>Want: Shared virtual address space </a:t>
            </a:r>
            <a:r>
              <a:rPr lang="en-US" dirty="0" smtClean="0"/>
              <a:t>(HSA </a:t>
            </a:r>
            <a:r>
              <a:rPr lang="en-US" dirty="0" err="1" smtClean="0"/>
              <a:t>hUMA</a:t>
            </a:r>
            <a:r>
              <a:rPr lang="en-US" dirty="0" smtClean="0"/>
              <a:t>)</a:t>
            </a:r>
          </a:p>
        </p:txBody>
      </p:sp>
      <p:sp>
        <p:nvSpPr>
          <p:cNvPr id="5" name="Date Placeholder 4"/>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t>UW-Madison Computer Sciences</a:t>
            </a:r>
            <a:endParaRPr lang="en-US"/>
          </a:p>
        </p:txBody>
      </p:sp>
      <p:sp>
        <p:nvSpPr>
          <p:cNvPr id="7" name="Slide Number Placeholder 6"/>
          <p:cNvSpPr>
            <a:spLocks noGrp="1"/>
          </p:cNvSpPr>
          <p:nvPr>
            <p:ph type="sldNum" sz="quarter" idx="12"/>
          </p:nvPr>
        </p:nvSpPr>
        <p:spPr/>
        <p:txBody>
          <a:bodyPr/>
          <a:lstStyle/>
          <a:p>
            <a:fld id="{450BA3D1-8C03-45EC-9B7C-704C27C82AAE}"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30450076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t>UW-Madison Computer Sciences</a:t>
            </a:r>
            <a:endParaRPr lang="en-US"/>
          </a:p>
        </p:txBody>
      </p:sp>
      <p:sp>
        <p:nvSpPr>
          <p:cNvPr id="6" name="Slide Number Placeholder 5"/>
          <p:cNvSpPr>
            <a:spLocks noGrp="1"/>
          </p:cNvSpPr>
          <p:nvPr>
            <p:ph type="sldNum" sz="quarter" idx="12"/>
          </p:nvPr>
        </p:nvSpPr>
        <p:spPr/>
        <p:txBody>
          <a:bodyPr/>
          <a:lstStyle/>
          <a:p>
            <a:fld id="{450BA3D1-8C03-45EC-9B7C-704C27C82AAE}" type="slidenum">
              <a:rPr lang="en-US" smtClean="0">
                <a:solidFill>
                  <a:prstClr val="black">
                    <a:tint val="75000"/>
                  </a:prstClr>
                </a:solidFill>
              </a:rPr>
              <a:pPr/>
              <a:t>58</a:t>
            </a:fld>
            <a:endParaRPr lang="en-US">
              <a:solidFill>
                <a:prstClr val="black">
                  <a:tint val="75000"/>
                </a:prstClr>
              </a:solidFill>
            </a:endParaRPr>
          </a:p>
        </p:txBody>
      </p:sp>
      <p:sp>
        <p:nvSpPr>
          <p:cNvPr id="19" name="Rectangle 18"/>
          <p:cNvSpPr/>
          <p:nvPr/>
        </p:nvSpPr>
        <p:spPr>
          <a:xfrm>
            <a:off x="571500" y="5414240"/>
            <a:ext cx="80010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21" name="Rectangle 20"/>
          <p:cNvSpPr/>
          <p:nvPr/>
        </p:nvSpPr>
        <p:spPr>
          <a:xfrm>
            <a:off x="571500" y="541424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2133600" y="541424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3352800" y="541424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4953000" y="5414240"/>
            <a:ext cx="304800" cy="457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6858000" y="5414240"/>
            <a:ext cx="304800" cy="457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7543800" y="5414240"/>
            <a:ext cx="3048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5715000" y="5414240"/>
            <a:ext cx="685800" cy="4572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grpSp>
        <p:nvGrpSpPr>
          <p:cNvPr id="180" name="Group 179"/>
          <p:cNvGrpSpPr/>
          <p:nvPr/>
        </p:nvGrpSpPr>
        <p:grpSpPr>
          <a:xfrm>
            <a:off x="152400" y="838200"/>
            <a:ext cx="3581400" cy="4812144"/>
            <a:chOff x="152400" y="838200"/>
            <a:chExt cx="3581400" cy="4812144"/>
          </a:xfrm>
        </p:grpSpPr>
        <p:sp>
          <p:nvSpPr>
            <p:cNvPr id="8" name="Rectangle 7"/>
            <p:cNvSpPr/>
            <p:nvPr/>
          </p:nvSpPr>
          <p:spPr>
            <a:xfrm>
              <a:off x="1219200" y="838200"/>
              <a:ext cx="914400" cy="390814"/>
            </a:xfrm>
            <a:prstGeom prst="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12" name="Straight Connector 11"/>
            <p:cNvCxnSpPr/>
            <p:nvPr/>
          </p:nvCxnSpPr>
          <p:spPr>
            <a:xfrm>
              <a:off x="1828800" y="848533"/>
              <a:ext cx="0" cy="390814"/>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a:off x="1524000" y="838200"/>
              <a:ext cx="0" cy="390814"/>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29" name="Rectangle 28"/>
            <p:cNvSpPr/>
            <p:nvPr/>
          </p:nvSpPr>
          <p:spPr>
            <a:xfrm>
              <a:off x="152400" y="2260311"/>
              <a:ext cx="914400" cy="390814"/>
            </a:xfrm>
            <a:prstGeom prst="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30" name="Straight Connector 29"/>
            <p:cNvCxnSpPr/>
            <p:nvPr/>
          </p:nvCxnSpPr>
          <p:spPr>
            <a:xfrm>
              <a:off x="762000" y="2260311"/>
              <a:ext cx="0" cy="390814"/>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p:nvCxnSpPr>
          <p:spPr>
            <a:xfrm>
              <a:off x="457200" y="2260311"/>
              <a:ext cx="0" cy="390814"/>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32" name="Rectangle 31"/>
            <p:cNvSpPr/>
            <p:nvPr/>
          </p:nvSpPr>
          <p:spPr>
            <a:xfrm>
              <a:off x="1524000" y="2260311"/>
              <a:ext cx="914400" cy="390814"/>
            </a:xfrm>
            <a:prstGeom prst="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33" name="Straight Connector 32"/>
            <p:cNvCxnSpPr/>
            <p:nvPr/>
          </p:nvCxnSpPr>
          <p:spPr>
            <a:xfrm>
              <a:off x="2133600" y="2260311"/>
              <a:ext cx="0" cy="390814"/>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p:nvCxnSpPr>
          <p:spPr>
            <a:xfrm>
              <a:off x="1828800" y="2260311"/>
              <a:ext cx="0" cy="390814"/>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35" name="Rectangle 34"/>
            <p:cNvSpPr/>
            <p:nvPr/>
          </p:nvSpPr>
          <p:spPr>
            <a:xfrm>
              <a:off x="152400" y="3658321"/>
              <a:ext cx="914400" cy="390814"/>
            </a:xfrm>
            <a:prstGeom prst="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36" name="Straight Connector 35"/>
            <p:cNvCxnSpPr/>
            <p:nvPr/>
          </p:nvCxnSpPr>
          <p:spPr>
            <a:xfrm>
              <a:off x="762000" y="3658321"/>
              <a:ext cx="0" cy="390814"/>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37" name="Straight Connector 36"/>
            <p:cNvCxnSpPr/>
            <p:nvPr/>
          </p:nvCxnSpPr>
          <p:spPr>
            <a:xfrm>
              <a:off x="457200" y="3658321"/>
              <a:ext cx="0" cy="390814"/>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38" name="Rectangle 37"/>
            <p:cNvSpPr/>
            <p:nvPr/>
          </p:nvSpPr>
          <p:spPr>
            <a:xfrm>
              <a:off x="1228436" y="3658321"/>
              <a:ext cx="914400" cy="390814"/>
            </a:xfrm>
            <a:prstGeom prst="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39" name="Straight Connector 38"/>
            <p:cNvCxnSpPr/>
            <p:nvPr/>
          </p:nvCxnSpPr>
          <p:spPr>
            <a:xfrm>
              <a:off x="1838036" y="3658321"/>
              <a:ext cx="0" cy="390814"/>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40" name="Straight Connector 39"/>
            <p:cNvCxnSpPr/>
            <p:nvPr/>
          </p:nvCxnSpPr>
          <p:spPr>
            <a:xfrm>
              <a:off x="1533236" y="3658321"/>
              <a:ext cx="0" cy="390814"/>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41" name="Rectangle 40"/>
            <p:cNvSpPr/>
            <p:nvPr/>
          </p:nvSpPr>
          <p:spPr>
            <a:xfrm>
              <a:off x="2819400" y="3658321"/>
              <a:ext cx="914400" cy="390814"/>
            </a:xfrm>
            <a:prstGeom prst="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42" name="Straight Connector 41"/>
            <p:cNvCxnSpPr/>
            <p:nvPr/>
          </p:nvCxnSpPr>
          <p:spPr>
            <a:xfrm>
              <a:off x="3429000" y="3658321"/>
              <a:ext cx="0" cy="390814"/>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a:xfrm>
              <a:off x="3124200" y="3658321"/>
              <a:ext cx="0" cy="390814"/>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44" name="Rectangle 43"/>
            <p:cNvSpPr/>
            <p:nvPr/>
          </p:nvSpPr>
          <p:spPr>
            <a:xfrm>
              <a:off x="2819400" y="2260311"/>
              <a:ext cx="914400" cy="390814"/>
            </a:xfrm>
            <a:prstGeom prst="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45" name="Straight Connector 44"/>
            <p:cNvCxnSpPr/>
            <p:nvPr/>
          </p:nvCxnSpPr>
          <p:spPr>
            <a:xfrm>
              <a:off x="3429000" y="2260311"/>
              <a:ext cx="0" cy="390814"/>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46" name="Straight Connector 45"/>
            <p:cNvCxnSpPr/>
            <p:nvPr/>
          </p:nvCxnSpPr>
          <p:spPr>
            <a:xfrm>
              <a:off x="3124200" y="2260311"/>
              <a:ext cx="0" cy="390814"/>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48" name="Curved Connector 47"/>
            <p:cNvCxnSpPr/>
            <p:nvPr/>
          </p:nvCxnSpPr>
          <p:spPr>
            <a:xfrm rot="5400000">
              <a:off x="390351" y="1263189"/>
              <a:ext cx="1200500" cy="762001"/>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9" name="Curved Connector 48"/>
            <p:cNvCxnSpPr>
              <a:endCxn id="32" idx="0"/>
            </p:cNvCxnSpPr>
            <p:nvPr/>
          </p:nvCxnSpPr>
          <p:spPr>
            <a:xfrm rot="16200000" flipH="1">
              <a:off x="1220614" y="1499725"/>
              <a:ext cx="1216372" cy="304799"/>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 name="Curved Connector 50"/>
            <p:cNvCxnSpPr>
              <a:endCxn id="44" idx="0"/>
            </p:cNvCxnSpPr>
            <p:nvPr/>
          </p:nvCxnSpPr>
          <p:spPr>
            <a:xfrm>
              <a:off x="1981201" y="1043941"/>
              <a:ext cx="1295399" cy="1216370"/>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8" name="Curved Connector 67"/>
            <p:cNvCxnSpPr/>
            <p:nvPr/>
          </p:nvCxnSpPr>
          <p:spPr>
            <a:xfrm rot="16200000" flipH="1">
              <a:off x="2085110" y="2656609"/>
              <a:ext cx="744683" cy="342902"/>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0" name="Curved Connector 69"/>
            <p:cNvCxnSpPr/>
            <p:nvPr/>
          </p:nvCxnSpPr>
          <p:spPr>
            <a:xfrm rot="5400000">
              <a:off x="1446933" y="2685188"/>
              <a:ext cx="744686" cy="285748"/>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4" name="Curved Connector 73"/>
            <p:cNvCxnSpPr>
              <a:endCxn id="35" idx="0"/>
            </p:cNvCxnSpPr>
            <p:nvPr/>
          </p:nvCxnSpPr>
          <p:spPr>
            <a:xfrm rot="16200000" flipH="1">
              <a:off x="-134574" y="2914147"/>
              <a:ext cx="1202596" cy="285752"/>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6" name="Curved Connector 75"/>
            <p:cNvCxnSpPr>
              <a:endCxn id="38" idx="0"/>
            </p:cNvCxnSpPr>
            <p:nvPr/>
          </p:nvCxnSpPr>
          <p:spPr>
            <a:xfrm rot="16200000" flipH="1">
              <a:off x="698721" y="2671405"/>
              <a:ext cx="1202595" cy="771236"/>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9" name="Curved Connector 78"/>
            <p:cNvCxnSpPr>
              <a:endCxn id="41" idx="0"/>
            </p:cNvCxnSpPr>
            <p:nvPr/>
          </p:nvCxnSpPr>
          <p:spPr>
            <a:xfrm rot="5400000">
              <a:off x="2703876" y="3085595"/>
              <a:ext cx="1145451" cy="1"/>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1" name="Curved Connector 80"/>
            <p:cNvCxnSpPr/>
            <p:nvPr/>
          </p:nvCxnSpPr>
          <p:spPr>
            <a:xfrm rot="16200000" flipH="1">
              <a:off x="-354374" y="4522426"/>
              <a:ext cx="1708872" cy="371476"/>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3" name="Curved Connector 82"/>
            <p:cNvCxnSpPr/>
            <p:nvPr/>
          </p:nvCxnSpPr>
          <p:spPr>
            <a:xfrm rot="16200000" flipH="1">
              <a:off x="-140060" y="4565288"/>
              <a:ext cx="1708872" cy="285752"/>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5" name="Curved Connector 84"/>
            <p:cNvCxnSpPr/>
            <p:nvPr/>
          </p:nvCxnSpPr>
          <p:spPr>
            <a:xfrm rot="16200000" flipH="1">
              <a:off x="706510" y="4070854"/>
              <a:ext cx="1791998" cy="1366982"/>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7" name="Curved Connector 86"/>
            <p:cNvCxnSpPr/>
            <p:nvPr/>
          </p:nvCxnSpPr>
          <p:spPr>
            <a:xfrm rot="5400000">
              <a:off x="443274" y="4634272"/>
              <a:ext cx="1704254" cy="152402"/>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9" name="Curved Connector 88"/>
            <p:cNvCxnSpPr/>
            <p:nvPr/>
          </p:nvCxnSpPr>
          <p:spPr>
            <a:xfrm rot="16200000" flipH="1">
              <a:off x="1170925" y="4363818"/>
              <a:ext cx="1791998" cy="781053"/>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1" name="Curved Connector 90"/>
            <p:cNvCxnSpPr/>
            <p:nvPr/>
          </p:nvCxnSpPr>
          <p:spPr>
            <a:xfrm rot="5400000">
              <a:off x="676635" y="4248511"/>
              <a:ext cx="1704254" cy="923924"/>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3" name="Curved Connector 92"/>
            <p:cNvCxnSpPr/>
            <p:nvPr/>
          </p:nvCxnSpPr>
          <p:spPr>
            <a:xfrm rot="16200000" flipH="1">
              <a:off x="2390558" y="4444494"/>
              <a:ext cx="1781608" cy="600076"/>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5" name="Curved Connector 94"/>
            <p:cNvCxnSpPr/>
            <p:nvPr/>
          </p:nvCxnSpPr>
          <p:spPr>
            <a:xfrm rot="5400000">
              <a:off x="2216656" y="4270591"/>
              <a:ext cx="1776990" cy="952501"/>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7" name="Curved Connector 96"/>
            <p:cNvCxnSpPr/>
            <p:nvPr/>
          </p:nvCxnSpPr>
          <p:spPr>
            <a:xfrm rot="5400000">
              <a:off x="2159577" y="4518169"/>
              <a:ext cx="1781608" cy="461962"/>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grpSp>
      <p:grpSp>
        <p:nvGrpSpPr>
          <p:cNvPr id="204" name="Group 203"/>
          <p:cNvGrpSpPr/>
          <p:nvPr/>
        </p:nvGrpSpPr>
        <p:grpSpPr>
          <a:xfrm>
            <a:off x="971550" y="1456719"/>
            <a:ext cx="7536007" cy="4193625"/>
            <a:chOff x="971550" y="1456719"/>
            <a:chExt cx="7536007" cy="4193625"/>
          </a:xfrm>
        </p:grpSpPr>
        <p:grpSp>
          <p:nvGrpSpPr>
            <p:cNvPr id="181" name="Group 180"/>
            <p:cNvGrpSpPr/>
            <p:nvPr/>
          </p:nvGrpSpPr>
          <p:grpSpPr>
            <a:xfrm rot="5400000">
              <a:off x="6246668" y="-413356"/>
              <a:ext cx="390814" cy="4130964"/>
              <a:chOff x="5324186" y="830117"/>
              <a:chExt cx="390814" cy="4130964"/>
            </a:xfrm>
          </p:grpSpPr>
          <p:sp>
            <p:nvSpPr>
              <p:cNvPr id="182" name="Rectangle 181"/>
              <p:cNvSpPr/>
              <p:nvPr/>
            </p:nvSpPr>
            <p:spPr>
              <a:xfrm>
                <a:off x="5324186" y="830117"/>
                <a:ext cx="390814" cy="4130964"/>
              </a:xfrm>
              <a:prstGeom prst="rect">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183" name="Straight Connector 182"/>
              <p:cNvCxnSpPr/>
              <p:nvPr/>
            </p:nvCxnSpPr>
            <p:spPr>
              <a:xfrm rot="16200000">
                <a:off x="5519593" y="8633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84" name="Straight Connector 183"/>
              <p:cNvCxnSpPr/>
              <p:nvPr/>
            </p:nvCxnSpPr>
            <p:spPr>
              <a:xfrm rot="16200000">
                <a:off x="5519593" y="10919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85" name="Straight Connector 184"/>
              <p:cNvCxnSpPr/>
              <p:nvPr/>
            </p:nvCxnSpPr>
            <p:spPr>
              <a:xfrm rot="16200000">
                <a:off x="5519593" y="13205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86" name="Straight Connector 185"/>
              <p:cNvCxnSpPr/>
              <p:nvPr/>
            </p:nvCxnSpPr>
            <p:spPr>
              <a:xfrm rot="16200000">
                <a:off x="5519593" y="15491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87" name="Straight Connector 186"/>
              <p:cNvCxnSpPr/>
              <p:nvPr/>
            </p:nvCxnSpPr>
            <p:spPr>
              <a:xfrm rot="16200000">
                <a:off x="5519593" y="17777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88" name="Straight Connector 187"/>
              <p:cNvCxnSpPr/>
              <p:nvPr/>
            </p:nvCxnSpPr>
            <p:spPr>
              <a:xfrm rot="16200000">
                <a:off x="5519593" y="20063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89" name="Straight Connector 188"/>
              <p:cNvCxnSpPr/>
              <p:nvPr/>
            </p:nvCxnSpPr>
            <p:spPr>
              <a:xfrm rot="16200000">
                <a:off x="5519593" y="22349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90" name="Straight Connector 189"/>
              <p:cNvCxnSpPr/>
              <p:nvPr/>
            </p:nvCxnSpPr>
            <p:spPr>
              <a:xfrm rot="16200000">
                <a:off x="5519593" y="24635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91" name="Straight Connector 190"/>
              <p:cNvCxnSpPr/>
              <p:nvPr/>
            </p:nvCxnSpPr>
            <p:spPr>
              <a:xfrm rot="16200000">
                <a:off x="5519593" y="26921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92" name="Straight Connector 191"/>
              <p:cNvCxnSpPr/>
              <p:nvPr/>
            </p:nvCxnSpPr>
            <p:spPr>
              <a:xfrm rot="16200000">
                <a:off x="5519593" y="29207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93" name="Straight Connector 192"/>
              <p:cNvCxnSpPr/>
              <p:nvPr/>
            </p:nvCxnSpPr>
            <p:spPr>
              <a:xfrm rot="16200000">
                <a:off x="5519593" y="31493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94" name="Straight Connector 193"/>
              <p:cNvCxnSpPr/>
              <p:nvPr/>
            </p:nvCxnSpPr>
            <p:spPr>
              <a:xfrm rot="16200000">
                <a:off x="5519593" y="33779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95" name="Straight Connector 194"/>
              <p:cNvCxnSpPr/>
              <p:nvPr/>
            </p:nvCxnSpPr>
            <p:spPr>
              <a:xfrm rot="16200000">
                <a:off x="5519593" y="36065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96" name="Straight Connector 195"/>
              <p:cNvCxnSpPr/>
              <p:nvPr/>
            </p:nvCxnSpPr>
            <p:spPr>
              <a:xfrm rot="16200000">
                <a:off x="5519593" y="38351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97" name="Straight Connector 196"/>
              <p:cNvCxnSpPr/>
              <p:nvPr/>
            </p:nvCxnSpPr>
            <p:spPr>
              <a:xfrm rot="16200000">
                <a:off x="5519593" y="40637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98" name="Straight Connector 197"/>
              <p:cNvCxnSpPr/>
              <p:nvPr/>
            </p:nvCxnSpPr>
            <p:spPr>
              <a:xfrm rot="16200000">
                <a:off x="5519593" y="42923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99" name="Straight Connector 198"/>
              <p:cNvCxnSpPr/>
              <p:nvPr/>
            </p:nvCxnSpPr>
            <p:spPr>
              <a:xfrm rot="16200000">
                <a:off x="5519593" y="4520910"/>
                <a:ext cx="0" cy="390814"/>
              </a:xfrm>
              <a:prstGeom prst="line">
                <a:avLst/>
              </a:prstGeom>
              <a:ln w="38100">
                <a:solidFill>
                  <a:schemeClr val="accent6"/>
                </a:solidFill>
              </a:ln>
            </p:spPr>
            <p:style>
              <a:lnRef idx="1">
                <a:schemeClr val="accent3"/>
              </a:lnRef>
              <a:fillRef idx="0">
                <a:schemeClr val="accent3"/>
              </a:fillRef>
              <a:effectRef idx="0">
                <a:schemeClr val="accent3"/>
              </a:effectRef>
              <a:fontRef idx="minor">
                <a:schemeClr val="tx1"/>
              </a:fontRef>
            </p:style>
          </p:cxnSp>
        </p:grpSp>
        <p:cxnSp>
          <p:nvCxnSpPr>
            <p:cNvPr id="200" name="Curved Connector 199"/>
            <p:cNvCxnSpPr/>
            <p:nvPr/>
          </p:nvCxnSpPr>
          <p:spPr>
            <a:xfrm rot="5400000">
              <a:off x="2039491" y="3194035"/>
              <a:ext cx="3998218" cy="914400"/>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1" name="Curved Connector 200"/>
            <p:cNvCxnSpPr/>
            <p:nvPr/>
          </p:nvCxnSpPr>
          <p:spPr>
            <a:xfrm rot="5400000">
              <a:off x="1963291" y="1974835"/>
              <a:ext cx="3998218" cy="3352800"/>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2" name="Curved Connector 201"/>
            <p:cNvCxnSpPr/>
            <p:nvPr/>
          </p:nvCxnSpPr>
          <p:spPr>
            <a:xfrm rot="5400000">
              <a:off x="966052" y="1657624"/>
              <a:ext cx="3992446" cy="3981450"/>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3" name="Curved Connector 202"/>
            <p:cNvCxnSpPr/>
            <p:nvPr/>
          </p:nvCxnSpPr>
          <p:spPr>
            <a:xfrm rot="5400000">
              <a:off x="3459357" y="2084295"/>
              <a:ext cx="3983211" cy="3118876"/>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205" name="TextBox 204"/>
          <p:cNvSpPr txBox="1"/>
          <p:nvPr/>
        </p:nvSpPr>
        <p:spPr>
          <a:xfrm>
            <a:off x="1365025" y="304800"/>
            <a:ext cx="1156150" cy="369332"/>
          </a:xfrm>
          <a:prstGeom prst="rect">
            <a:avLst/>
          </a:prstGeom>
          <a:noFill/>
        </p:spPr>
        <p:txBody>
          <a:bodyPr wrap="none" rtlCol="0">
            <a:spAutoFit/>
          </a:bodyPr>
          <a:lstStyle/>
          <a:p>
            <a:r>
              <a:rPr lang="en-US" dirty="0">
                <a:solidFill>
                  <a:prstClr val="black"/>
                </a:solidFill>
              </a:rPr>
              <a:t>Tree Index</a:t>
            </a:r>
          </a:p>
        </p:txBody>
      </p:sp>
      <p:sp>
        <p:nvSpPr>
          <p:cNvPr id="206" name="TextBox 205"/>
          <p:cNvSpPr txBox="1"/>
          <p:nvPr/>
        </p:nvSpPr>
        <p:spPr>
          <a:xfrm>
            <a:off x="5553051" y="838200"/>
            <a:ext cx="1762149" cy="369332"/>
          </a:xfrm>
          <a:prstGeom prst="rect">
            <a:avLst/>
          </a:prstGeom>
          <a:noFill/>
        </p:spPr>
        <p:txBody>
          <a:bodyPr wrap="none" rtlCol="0">
            <a:spAutoFit/>
          </a:bodyPr>
          <a:lstStyle/>
          <a:p>
            <a:r>
              <a:rPr lang="en-US" dirty="0">
                <a:solidFill>
                  <a:prstClr val="black"/>
                </a:solidFill>
              </a:rPr>
              <a:t>Hash-table Index</a:t>
            </a:r>
          </a:p>
        </p:txBody>
      </p:sp>
      <p:sp>
        <p:nvSpPr>
          <p:cNvPr id="20" name="TextBox 19"/>
          <p:cNvSpPr txBox="1"/>
          <p:nvPr/>
        </p:nvSpPr>
        <p:spPr>
          <a:xfrm>
            <a:off x="3601125" y="5029200"/>
            <a:ext cx="1941749" cy="369332"/>
          </a:xfrm>
          <a:prstGeom prst="rect">
            <a:avLst/>
          </a:prstGeom>
          <a:noFill/>
        </p:spPr>
        <p:txBody>
          <a:bodyPr wrap="none" rtlCol="0">
            <a:spAutoFit/>
          </a:bodyPr>
          <a:lstStyle/>
          <a:p>
            <a:pPr algn="ctr"/>
            <a:r>
              <a:rPr lang="en-US" dirty="0">
                <a:solidFill>
                  <a:prstClr val="black"/>
                </a:solidFill>
              </a:rPr>
              <a:t>CPU address space</a:t>
            </a:r>
          </a:p>
        </p:txBody>
      </p:sp>
    </p:spTree>
    <p:extLst>
      <p:ext uri="{BB962C8B-B14F-4D97-AF65-F5344CB8AC3E}">
        <p14:creationId xmlns:p14="http://schemas.microsoft.com/office/powerpoint/2010/main" val="190902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80"/>
                                        </p:tgtEl>
                                        <p:attrNameLst>
                                          <p:attrName>style.opacity</p:attrName>
                                        </p:attrNameLst>
                                      </p:cBhvr>
                                      <p:to>
                                        <p:strVal val="0.5"/>
                                      </p:to>
                                    </p:set>
                                    <p:animEffect filter="image" prLst="opacity: 0.5">
                                      <p:cBhvr rctx="IE">
                                        <p:cTn id="19" dur="indefinite"/>
                                        <p:tgtEl>
                                          <p:spTgt spid="18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animBg="1"/>
      <p:bldP spid="205" grpId="0"/>
      <p:bldP spid="20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Separate Address Space</a:t>
            </a:r>
            <a:endParaRPr lang="en-US" dirty="0"/>
          </a:p>
        </p:txBody>
      </p:sp>
      <p:sp>
        <p:nvSpPr>
          <p:cNvPr id="2" name="Date Placeholder 1"/>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t>UW-Madison Computer Sciences</a:t>
            </a:r>
            <a:endParaRPr lang="en-US"/>
          </a:p>
        </p:txBody>
      </p:sp>
      <p:sp>
        <p:nvSpPr>
          <p:cNvPr id="4" name="Slide Number Placeholder 3"/>
          <p:cNvSpPr>
            <a:spLocks noGrp="1"/>
          </p:cNvSpPr>
          <p:nvPr>
            <p:ph type="sldNum" sz="quarter" idx="12"/>
          </p:nvPr>
        </p:nvSpPr>
        <p:spPr/>
        <p:txBody>
          <a:bodyPr/>
          <a:lstStyle/>
          <a:p>
            <a:fld id="{450BA3D1-8C03-45EC-9B7C-704C27C82AAE}" type="slidenum">
              <a:rPr lang="en-US" smtClean="0">
                <a:solidFill>
                  <a:prstClr val="black">
                    <a:tint val="75000"/>
                  </a:prstClr>
                </a:solidFill>
              </a:rPr>
              <a:pPr/>
              <a:t>59</a:t>
            </a:fld>
            <a:endParaRPr lang="en-US">
              <a:solidFill>
                <a:prstClr val="black">
                  <a:tint val="75000"/>
                </a:prstClr>
              </a:solidFill>
            </a:endParaRPr>
          </a:p>
        </p:txBody>
      </p:sp>
      <p:sp>
        <p:nvSpPr>
          <p:cNvPr id="5" name="Rectangle 4"/>
          <p:cNvSpPr/>
          <p:nvPr/>
        </p:nvSpPr>
        <p:spPr>
          <a:xfrm>
            <a:off x="382686" y="1828800"/>
            <a:ext cx="80010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6" name="Rectangle 5"/>
          <p:cNvSpPr/>
          <p:nvPr/>
        </p:nvSpPr>
        <p:spPr>
          <a:xfrm>
            <a:off x="382686" y="18288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1944786" y="18288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3163986" y="18288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764186" y="1828800"/>
            <a:ext cx="304800" cy="457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669186" y="1828800"/>
            <a:ext cx="304800" cy="457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54986" y="1828800"/>
            <a:ext cx="3048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5526186" y="1828800"/>
            <a:ext cx="685800" cy="4572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3412311" y="1443760"/>
            <a:ext cx="1941749" cy="369332"/>
          </a:xfrm>
          <a:prstGeom prst="rect">
            <a:avLst/>
          </a:prstGeom>
          <a:noFill/>
        </p:spPr>
        <p:txBody>
          <a:bodyPr wrap="none" rtlCol="0">
            <a:spAutoFit/>
          </a:bodyPr>
          <a:lstStyle/>
          <a:p>
            <a:pPr algn="ctr"/>
            <a:r>
              <a:rPr lang="en-US" dirty="0">
                <a:solidFill>
                  <a:prstClr val="black"/>
                </a:solidFill>
              </a:rPr>
              <a:t>CPU address space</a:t>
            </a:r>
          </a:p>
        </p:txBody>
      </p:sp>
      <p:sp>
        <p:nvSpPr>
          <p:cNvPr id="15" name="Rectangle 14"/>
          <p:cNvSpPr/>
          <p:nvPr/>
        </p:nvSpPr>
        <p:spPr>
          <a:xfrm>
            <a:off x="381000" y="5029200"/>
            <a:ext cx="80010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16" name="Rectangle 15"/>
          <p:cNvSpPr/>
          <p:nvPr/>
        </p:nvSpPr>
        <p:spPr>
          <a:xfrm>
            <a:off x="381000" y="50292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206454" y="50292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2027336" y="50292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3073406" y="5029200"/>
            <a:ext cx="1193794" cy="457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4840386" y="5024582"/>
            <a:ext cx="685800" cy="4572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3389868" y="5486400"/>
            <a:ext cx="1964192" cy="369332"/>
          </a:xfrm>
          <a:prstGeom prst="rect">
            <a:avLst/>
          </a:prstGeom>
          <a:noFill/>
        </p:spPr>
        <p:txBody>
          <a:bodyPr wrap="none" rtlCol="0">
            <a:spAutoFit/>
          </a:bodyPr>
          <a:lstStyle/>
          <a:p>
            <a:pPr algn="ctr"/>
            <a:r>
              <a:rPr lang="en-US" dirty="0">
                <a:solidFill>
                  <a:prstClr val="black"/>
                </a:solidFill>
              </a:rPr>
              <a:t>GPU address space</a:t>
            </a:r>
          </a:p>
        </p:txBody>
      </p:sp>
      <p:cxnSp>
        <p:nvCxnSpPr>
          <p:cNvPr id="25" name="Straight Arrow Connector 24"/>
          <p:cNvCxnSpPr>
            <a:stCxn id="6" idx="2"/>
            <a:endCxn id="16" idx="0"/>
          </p:cNvCxnSpPr>
          <p:nvPr/>
        </p:nvCxnSpPr>
        <p:spPr>
          <a:xfrm flipH="1">
            <a:off x="781050" y="2286000"/>
            <a:ext cx="1686" cy="2743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a:stCxn id="7" idx="2"/>
            <a:endCxn id="17" idx="0"/>
          </p:cNvCxnSpPr>
          <p:nvPr/>
        </p:nvCxnSpPr>
        <p:spPr>
          <a:xfrm flipH="1">
            <a:off x="1606504" y="2286000"/>
            <a:ext cx="738332" cy="2743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a:stCxn id="8" idx="2"/>
            <a:endCxn id="18" idx="0"/>
          </p:cNvCxnSpPr>
          <p:nvPr/>
        </p:nvCxnSpPr>
        <p:spPr>
          <a:xfrm flipH="1">
            <a:off x="2427386" y="2286000"/>
            <a:ext cx="1136650" cy="2743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5" name="Rounded Rectangle 34"/>
          <p:cNvSpPr/>
          <p:nvPr/>
        </p:nvSpPr>
        <p:spPr>
          <a:xfrm>
            <a:off x="457200" y="3133436"/>
            <a:ext cx="2706786"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prstClr val="black"/>
                </a:solidFill>
              </a:rPr>
              <a:t>Simply copy data</a:t>
            </a:r>
          </a:p>
        </p:txBody>
      </p:sp>
      <p:cxnSp>
        <p:nvCxnSpPr>
          <p:cNvPr id="40" name="Straight Arrow Connector 39"/>
          <p:cNvCxnSpPr>
            <a:stCxn id="9" idx="2"/>
          </p:cNvCxnSpPr>
          <p:nvPr/>
        </p:nvCxnSpPr>
        <p:spPr>
          <a:xfrm flipH="1">
            <a:off x="4556994" y="2286000"/>
            <a:ext cx="359592" cy="11522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3" name="Straight Arrow Connector 42"/>
          <p:cNvCxnSpPr>
            <a:stCxn id="10" idx="2"/>
          </p:cNvCxnSpPr>
          <p:nvPr/>
        </p:nvCxnSpPr>
        <p:spPr>
          <a:xfrm flipH="1">
            <a:off x="4556994" y="2286000"/>
            <a:ext cx="2264592" cy="11522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5" name="Straight Arrow Connector 44"/>
          <p:cNvCxnSpPr>
            <a:stCxn id="11" idx="2"/>
          </p:cNvCxnSpPr>
          <p:nvPr/>
        </p:nvCxnSpPr>
        <p:spPr>
          <a:xfrm flipH="1">
            <a:off x="4556994" y="2286000"/>
            <a:ext cx="2950392" cy="11522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a:endCxn id="19" idx="0"/>
          </p:cNvCxnSpPr>
          <p:nvPr/>
        </p:nvCxnSpPr>
        <p:spPr>
          <a:xfrm flipH="1">
            <a:off x="3670303" y="3438236"/>
            <a:ext cx="899081" cy="15909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6" name="Rounded Rectangle 35"/>
          <p:cNvSpPr/>
          <p:nvPr/>
        </p:nvSpPr>
        <p:spPr>
          <a:xfrm>
            <a:off x="3475188" y="2976418"/>
            <a:ext cx="2163612" cy="9236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prstClr val="black"/>
                </a:solidFill>
              </a:rPr>
              <a:t>Transform to new pointers</a:t>
            </a:r>
          </a:p>
        </p:txBody>
      </p:sp>
      <p:cxnSp>
        <p:nvCxnSpPr>
          <p:cNvPr id="52" name="Straight Arrow Connector 51"/>
          <p:cNvCxnSpPr>
            <a:stCxn id="12" idx="2"/>
          </p:cNvCxnSpPr>
          <p:nvPr/>
        </p:nvCxnSpPr>
        <p:spPr>
          <a:xfrm>
            <a:off x="5869086" y="2286000"/>
            <a:ext cx="1232520" cy="11522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5" name="Straight Arrow Connector 54"/>
          <p:cNvCxnSpPr>
            <a:endCxn id="22" idx="0"/>
          </p:cNvCxnSpPr>
          <p:nvPr/>
        </p:nvCxnSpPr>
        <p:spPr>
          <a:xfrm flipH="1">
            <a:off x="5183286" y="3438236"/>
            <a:ext cx="1885324" cy="158634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7" name="Rounded Rectangle 36"/>
          <p:cNvSpPr/>
          <p:nvPr/>
        </p:nvSpPr>
        <p:spPr>
          <a:xfrm>
            <a:off x="6019800" y="2976418"/>
            <a:ext cx="2163612" cy="9236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prstClr val="black"/>
                </a:solidFill>
              </a:rPr>
              <a:t>Transform to new pointers</a:t>
            </a:r>
          </a:p>
        </p:txBody>
      </p:sp>
    </p:spTree>
    <p:extLst>
      <p:ext uri="{BB962C8B-B14F-4D97-AF65-F5344CB8AC3E}">
        <p14:creationId xmlns:p14="http://schemas.microsoft.com/office/powerpoint/2010/main" val="272072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2"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SIMT Control Flow</a:t>
            </a:r>
            <a:endParaRPr lang="en-US" dirty="0"/>
          </a:p>
        </p:txBody>
      </p:sp>
      <p:sp>
        <p:nvSpPr>
          <p:cNvPr id="6" name="Content Placeholder 5"/>
          <p:cNvSpPr>
            <a:spLocks noGrp="1"/>
          </p:cNvSpPr>
          <p:nvPr>
            <p:ph idx="1"/>
          </p:nvPr>
        </p:nvSpPr>
        <p:spPr>
          <a:xfrm>
            <a:off x="822959" y="1104900"/>
            <a:ext cx="7543801" cy="1285875"/>
          </a:xfrm>
        </p:spPr>
        <p:txBody>
          <a:bodyPr/>
          <a:lstStyle/>
          <a:p>
            <a:r>
              <a:rPr lang="en-US" dirty="0" smtClean="0"/>
              <a:t>Work-items in </a:t>
            </a:r>
            <a:r>
              <a:rPr lang="en-US" dirty="0" err="1" smtClean="0"/>
              <a:t>wavefront</a:t>
            </a:r>
            <a:r>
              <a:rPr lang="en-US" dirty="0" smtClean="0"/>
              <a:t> run in lockstep</a:t>
            </a:r>
          </a:p>
          <a:p>
            <a:pPr lvl="1"/>
            <a:r>
              <a:rPr lang="en-US" i="1" dirty="0" smtClean="0"/>
              <a:t>Don’t all have to commit</a:t>
            </a:r>
          </a:p>
          <a:p>
            <a:r>
              <a:rPr lang="en-US" dirty="0"/>
              <a:t>Branching through </a:t>
            </a:r>
            <a:r>
              <a:rPr lang="en-US" b="1" dirty="0" smtClean="0">
                <a:solidFill>
                  <a:schemeClr val="accent2"/>
                </a:solidFill>
              </a:rPr>
              <a:t>predication</a:t>
            </a:r>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sp>
        <p:nvSpPr>
          <p:cNvPr id="2" name="TextBox 1"/>
          <p:cNvSpPr txBox="1"/>
          <p:nvPr/>
        </p:nvSpPr>
        <p:spPr>
          <a:xfrm>
            <a:off x="375285" y="3971925"/>
            <a:ext cx="1858201" cy="1200329"/>
          </a:xfrm>
          <a:prstGeom prst="rect">
            <a:avLst/>
          </a:prstGeom>
          <a:noFill/>
        </p:spPr>
        <p:txBody>
          <a:bodyPr wrap="none" rtlCol="0">
            <a:spAutoFit/>
          </a:bodyPr>
          <a:lstStyle/>
          <a:p>
            <a:pPr defTabSz="457200"/>
            <a:r>
              <a:rPr lang="en-US" dirty="0">
                <a:solidFill>
                  <a:srgbClr val="3E8853"/>
                </a:solidFill>
                <a:latin typeface="Lucida Console" panose="020B0609040504020204" pitchFamily="49" charset="0"/>
              </a:rPr>
              <a:t>if</a:t>
            </a:r>
            <a:r>
              <a:rPr lang="en-US" dirty="0">
                <a:solidFill>
                  <a:prstClr val="black"/>
                </a:solidFill>
                <a:latin typeface="Lucida Console" panose="020B0609040504020204" pitchFamily="49" charset="0"/>
              </a:rPr>
              <a:t> (x &lt;= 0) </a:t>
            </a:r>
          </a:p>
          <a:p>
            <a:pPr defTabSz="457200"/>
            <a:r>
              <a:rPr lang="en-US" dirty="0">
                <a:solidFill>
                  <a:prstClr val="black"/>
                </a:solidFill>
                <a:latin typeface="Lucida Console" panose="020B0609040504020204" pitchFamily="49" charset="0"/>
              </a:rPr>
              <a:t>	y = 0;</a:t>
            </a:r>
          </a:p>
          <a:p>
            <a:pPr defTabSz="457200"/>
            <a:r>
              <a:rPr lang="en-US" dirty="0">
                <a:solidFill>
                  <a:srgbClr val="3E8853"/>
                </a:solidFill>
                <a:latin typeface="Lucida Console" panose="020B0609040504020204" pitchFamily="49" charset="0"/>
              </a:rPr>
              <a:t>else</a:t>
            </a:r>
            <a:endParaRPr lang="en-US" dirty="0">
              <a:solidFill>
                <a:prstClr val="black"/>
              </a:solidFill>
              <a:latin typeface="Lucida Console" panose="020B0609040504020204" pitchFamily="49" charset="0"/>
            </a:endParaRPr>
          </a:p>
          <a:p>
            <a:pPr defTabSz="457200"/>
            <a:r>
              <a:rPr lang="en-US" dirty="0">
                <a:solidFill>
                  <a:prstClr val="black"/>
                </a:solidFill>
                <a:latin typeface="Lucida Console" panose="020B0609040504020204" pitchFamily="49" charset="0"/>
              </a:rPr>
              <a:t>	y = x;</a:t>
            </a:r>
          </a:p>
        </p:txBody>
      </p:sp>
      <p:grpSp>
        <p:nvGrpSpPr>
          <p:cNvPr id="7" name="Group 6"/>
          <p:cNvGrpSpPr/>
          <p:nvPr/>
        </p:nvGrpSpPr>
        <p:grpSpPr>
          <a:xfrm>
            <a:off x="2855380" y="3393082"/>
            <a:ext cx="470083" cy="746012"/>
            <a:chOff x="6733994" y="2009774"/>
            <a:chExt cx="470083" cy="923925"/>
          </a:xfrm>
        </p:grpSpPr>
        <p:sp>
          <p:nvSpPr>
            <p:cNvPr id="8" name="Freeform 7"/>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Freeform 8"/>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Freeform 9"/>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Freeform 10"/>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2" name="Straight Connector 11"/>
            <p:cNvCxnSpPr>
              <a:stCxn id="8" idx="1"/>
              <a:endCxn id="11" idx="1"/>
            </p:cNvCxnSpPr>
            <p:nvPr/>
          </p:nvCxnSpPr>
          <p:spPr>
            <a:xfrm>
              <a:off x="6819900" y="2152649"/>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6733994" y="2295524"/>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6858754" y="2481261"/>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6774994" y="2643186"/>
              <a:ext cx="345323" cy="0"/>
            </a:xfrm>
            <a:prstGeom prst="line">
              <a:avLst/>
            </a:prstGeom>
            <a:ln/>
          </p:spPr>
          <p:style>
            <a:lnRef idx="2">
              <a:schemeClr val="accent2"/>
            </a:lnRef>
            <a:fillRef idx="0">
              <a:schemeClr val="accent2"/>
            </a:fillRef>
            <a:effectRef idx="1">
              <a:schemeClr val="accent2"/>
            </a:effectRef>
            <a:fontRef idx="minor">
              <a:schemeClr val="tx1"/>
            </a:fontRef>
          </p:style>
        </p:cxnSp>
      </p:grpSp>
      <p:grpSp>
        <p:nvGrpSpPr>
          <p:cNvPr id="16" name="Group 15"/>
          <p:cNvGrpSpPr/>
          <p:nvPr/>
        </p:nvGrpSpPr>
        <p:grpSpPr>
          <a:xfrm>
            <a:off x="2919048" y="4106125"/>
            <a:ext cx="470083" cy="746012"/>
            <a:chOff x="6733994" y="2009774"/>
            <a:chExt cx="470083" cy="923925"/>
          </a:xfrm>
        </p:grpSpPr>
        <p:sp>
          <p:nvSpPr>
            <p:cNvPr id="17" name="Freeform 16"/>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Freeform 17"/>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Freeform 18"/>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 name="Freeform 19"/>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21" name="Straight Connector 20"/>
            <p:cNvCxnSpPr>
              <a:stCxn id="17" idx="1"/>
              <a:endCxn id="20" idx="1"/>
            </p:cNvCxnSpPr>
            <p:nvPr/>
          </p:nvCxnSpPr>
          <p:spPr>
            <a:xfrm>
              <a:off x="6819900" y="2152649"/>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6733994" y="2295524"/>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6858754" y="2481261"/>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6774994" y="2643186"/>
              <a:ext cx="345323" cy="0"/>
            </a:xfrm>
            <a:prstGeom prst="line">
              <a:avLst/>
            </a:prstGeom>
            <a:ln/>
          </p:spPr>
          <p:style>
            <a:lnRef idx="2">
              <a:schemeClr val="accent2"/>
            </a:lnRef>
            <a:fillRef idx="0">
              <a:schemeClr val="accent2"/>
            </a:fillRef>
            <a:effectRef idx="1">
              <a:schemeClr val="accent2"/>
            </a:effectRef>
            <a:fontRef idx="minor">
              <a:schemeClr val="tx1"/>
            </a:fontRef>
          </p:style>
        </p:cxnSp>
      </p:grpSp>
      <p:grpSp>
        <p:nvGrpSpPr>
          <p:cNvPr id="25" name="Group 24"/>
          <p:cNvGrpSpPr/>
          <p:nvPr/>
        </p:nvGrpSpPr>
        <p:grpSpPr>
          <a:xfrm>
            <a:off x="2981427" y="4819168"/>
            <a:ext cx="470083" cy="746012"/>
            <a:chOff x="6733994" y="2009774"/>
            <a:chExt cx="470083" cy="923925"/>
          </a:xfrm>
        </p:grpSpPr>
        <p:sp>
          <p:nvSpPr>
            <p:cNvPr id="26" name="Freeform 25"/>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7" name="Freeform 26"/>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 name="Freeform 27"/>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 name="Freeform 28"/>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30" name="Straight Connector 29"/>
            <p:cNvCxnSpPr>
              <a:stCxn id="26" idx="1"/>
              <a:endCxn id="29" idx="1"/>
            </p:cNvCxnSpPr>
            <p:nvPr/>
          </p:nvCxnSpPr>
          <p:spPr>
            <a:xfrm>
              <a:off x="6819900" y="2152649"/>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a:off x="6733994" y="2295524"/>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a:xfrm>
              <a:off x="6858754" y="2481261"/>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6774994" y="2643186"/>
              <a:ext cx="345323" cy="0"/>
            </a:xfrm>
            <a:prstGeom prst="line">
              <a:avLst/>
            </a:prstGeom>
            <a:ln/>
          </p:spPr>
          <p:style>
            <a:lnRef idx="2">
              <a:schemeClr val="accent2"/>
            </a:lnRef>
            <a:fillRef idx="0">
              <a:schemeClr val="accent2"/>
            </a:fillRef>
            <a:effectRef idx="1">
              <a:schemeClr val="accent2"/>
            </a:effectRef>
            <a:fontRef idx="minor">
              <a:schemeClr val="tx1"/>
            </a:fontRef>
          </p:style>
        </p:cxnSp>
      </p:grpSp>
      <p:grpSp>
        <p:nvGrpSpPr>
          <p:cNvPr id="34" name="Group 33"/>
          <p:cNvGrpSpPr/>
          <p:nvPr/>
        </p:nvGrpSpPr>
        <p:grpSpPr>
          <a:xfrm>
            <a:off x="3043808" y="5533921"/>
            <a:ext cx="470083" cy="746012"/>
            <a:chOff x="6733994" y="2009774"/>
            <a:chExt cx="470083" cy="923925"/>
          </a:xfrm>
        </p:grpSpPr>
        <p:sp>
          <p:nvSpPr>
            <p:cNvPr id="35" name="Freeform 34"/>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6" name="Freeform 35"/>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7" name="Freeform 36"/>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8" name="Freeform 37"/>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39" name="Straight Connector 38"/>
            <p:cNvCxnSpPr>
              <a:stCxn id="35" idx="1"/>
              <a:endCxn id="38" idx="1"/>
            </p:cNvCxnSpPr>
            <p:nvPr/>
          </p:nvCxnSpPr>
          <p:spPr>
            <a:xfrm>
              <a:off x="6819900" y="2152649"/>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6733994" y="2295524"/>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41" name="Straight Connector 40"/>
            <p:cNvCxnSpPr/>
            <p:nvPr/>
          </p:nvCxnSpPr>
          <p:spPr>
            <a:xfrm>
              <a:off x="6858754" y="2481261"/>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p:nvPr/>
          </p:nvCxnSpPr>
          <p:spPr>
            <a:xfrm>
              <a:off x="6774994" y="2643186"/>
              <a:ext cx="345323" cy="0"/>
            </a:xfrm>
            <a:prstGeom prst="line">
              <a:avLst/>
            </a:prstGeom>
            <a:ln/>
          </p:spPr>
          <p:style>
            <a:lnRef idx="2">
              <a:schemeClr val="accent2"/>
            </a:lnRef>
            <a:fillRef idx="0">
              <a:schemeClr val="accent2"/>
            </a:fillRef>
            <a:effectRef idx="1">
              <a:schemeClr val="accent2"/>
            </a:effectRef>
            <a:fontRef idx="minor">
              <a:schemeClr val="tx1"/>
            </a:fontRef>
          </p:style>
        </p:cxnSp>
      </p:grpSp>
      <p:cxnSp>
        <p:nvCxnSpPr>
          <p:cNvPr id="44" name="Straight Arrow Connector 43"/>
          <p:cNvCxnSpPr/>
          <p:nvPr/>
        </p:nvCxnSpPr>
        <p:spPr>
          <a:xfrm flipV="1">
            <a:off x="2057400" y="4143375"/>
            <a:ext cx="7429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176934" y="4743450"/>
            <a:ext cx="1715968" cy="56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3412656" y="4106125"/>
            <a:ext cx="1178394" cy="32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624663" y="3954428"/>
            <a:ext cx="3541867" cy="369332"/>
          </a:xfrm>
          <a:prstGeom prst="rect">
            <a:avLst/>
          </a:prstGeom>
          <a:noFill/>
        </p:spPr>
        <p:txBody>
          <a:bodyPr wrap="none" rtlCol="0">
            <a:spAutoFit/>
          </a:bodyPr>
          <a:lstStyle/>
          <a:p>
            <a:pPr defTabSz="457200"/>
            <a:r>
              <a:rPr lang="en-US" dirty="0">
                <a:solidFill>
                  <a:prstClr val="black"/>
                </a:solidFill>
              </a:rPr>
              <a:t>Branch </a:t>
            </a:r>
            <a:r>
              <a:rPr lang="en-US" dirty="0">
                <a:solidFill>
                  <a:prstClr val="black"/>
                </a:solidFill>
                <a:sym typeface="Wingdings" panose="05000000000000000000" pitchFamily="2" charset="2"/>
              </a:rPr>
              <a:t></a:t>
            </a:r>
            <a:r>
              <a:rPr lang="en-US" dirty="0">
                <a:solidFill>
                  <a:prstClr val="black"/>
                </a:solidFill>
              </a:rPr>
              <a:t> set execution mask: 1000</a:t>
            </a:r>
          </a:p>
        </p:txBody>
      </p:sp>
      <p:cxnSp>
        <p:nvCxnSpPr>
          <p:cNvPr id="50" name="Straight Arrow Connector 49"/>
          <p:cNvCxnSpPr/>
          <p:nvPr/>
        </p:nvCxnSpPr>
        <p:spPr>
          <a:xfrm flipH="1" flipV="1">
            <a:off x="3446467" y="4829565"/>
            <a:ext cx="1178394" cy="32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624663" y="4677868"/>
            <a:ext cx="3528915" cy="369332"/>
          </a:xfrm>
          <a:prstGeom prst="rect">
            <a:avLst/>
          </a:prstGeom>
          <a:noFill/>
        </p:spPr>
        <p:txBody>
          <a:bodyPr wrap="none" rtlCol="0">
            <a:spAutoFit/>
          </a:bodyPr>
          <a:lstStyle/>
          <a:p>
            <a:pPr defTabSz="457200"/>
            <a:r>
              <a:rPr lang="en-US" dirty="0">
                <a:solidFill>
                  <a:prstClr val="black"/>
                </a:solidFill>
              </a:rPr>
              <a:t>Else </a:t>
            </a:r>
            <a:r>
              <a:rPr lang="en-US" dirty="0">
                <a:solidFill>
                  <a:prstClr val="black"/>
                </a:solidFill>
                <a:sym typeface="Wingdings" panose="05000000000000000000" pitchFamily="2" charset="2"/>
              </a:rPr>
              <a:t> i</a:t>
            </a:r>
            <a:r>
              <a:rPr lang="en-US" dirty="0">
                <a:solidFill>
                  <a:prstClr val="black"/>
                </a:solidFill>
              </a:rPr>
              <a:t>nvert execution mask: 0111</a:t>
            </a:r>
          </a:p>
        </p:txBody>
      </p:sp>
      <p:cxnSp>
        <p:nvCxnSpPr>
          <p:cNvPr id="52" name="Straight Arrow Connector 51"/>
          <p:cNvCxnSpPr/>
          <p:nvPr/>
        </p:nvCxnSpPr>
        <p:spPr>
          <a:xfrm flipH="1" flipV="1">
            <a:off x="3513891" y="5533921"/>
            <a:ext cx="1178394" cy="32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92285" y="5365739"/>
            <a:ext cx="3983463" cy="369332"/>
          </a:xfrm>
          <a:prstGeom prst="rect">
            <a:avLst/>
          </a:prstGeom>
          <a:noFill/>
        </p:spPr>
        <p:txBody>
          <a:bodyPr wrap="none" rtlCol="0">
            <a:spAutoFit/>
          </a:bodyPr>
          <a:lstStyle/>
          <a:p>
            <a:pPr defTabSz="457200"/>
            <a:r>
              <a:rPr lang="en-US" dirty="0">
                <a:solidFill>
                  <a:prstClr val="black"/>
                </a:solidFill>
              </a:rPr>
              <a:t>Converge </a:t>
            </a:r>
            <a:r>
              <a:rPr lang="en-US" dirty="0">
                <a:solidFill>
                  <a:prstClr val="black"/>
                </a:solidFill>
                <a:sym typeface="Wingdings" panose="05000000000000000000" pitchFamily="2" charset="2"/>
              </a:rPr>
              <a:t> </a:t>
            </a:r>
            <a:r>
              <a:rPr lang="en-US" dirty="0">
                <a:solidFill>
                  <a:prstClr val="black"/>
                </a:solidFill>
              </a:rPr>
              <a:t>Reset execution mask: 1111</a:t>
            </a:r>
          </a:p>
        </p:txBody>
      </p:sp>
      <p:cxnSp>
        <p:nvCxnSpPr>
          <p:cNvPr id="54" name="Straight Arrow Connector 53"/>
          <p:cNvCxnSpPr/>
          <p:nvPr/>
        </p:nvCxnSpPr>
        <p:spPr>
          <a:xfrm>
            <a:off x="1095375" y="5533921"/>
            <a:ext cx="1864673" cy="37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1095375" y="2511320"/>
            <a:ext cx="114672" cy="746012"/>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8" name="Freeform 57"/>
          <p:cNvSpPr/>
          <p:nvPr/>
        </p:nvSpPr>
        <p:spPr>
          <a:xfrm>
            <a:off x="4309643" y="2512793"/>
            <a:ext cx="114672" cy="746012"/>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9" name="TextBox 58"/>
          <p:cNvSpPr txBox="1"/>
          <p:nvPr/>
        </p:nvSpPr>
        <p:spPr>
          <a:xfrm>
            <a:off x="1251532" y="2608917"/>
            <a:ext cx="2634888" cy="369332"/>
          </a:xfrm>
          <a:prstGeom prst="rect">
            <a:avLst/>
          </a:prstGeom>
          <a:noFill/>
        </p:spPr>
        <p:txBody>
          <a:bodyPr wrap="none" rtlCol="0">
            <a:spAutoFit/>
          </a:bodyPr>
          <a:lstStyle/>
          <a:p>
            <a:pPr defTabSz="457200"/>
            <a:r>
              <a:rPr lang="en-US" dirty="0">
                <a:solidFill>
                  <a:prstClr val="black"/>
                </a:solidFill>
              </a:rPr>
              <a:t>Active lane: commit result</a:t>
            </a:r>
          </a:p>
        </p:txBody>
      </p:sp>
      <p:sp>
        <p:nvSpPr>
          <p:cNvPr id="60" name="TextBox 59"/>
          <p:cNvSpPr txBox="1"/>
          <p:nvPr/>
        </p:nvSpPr>
        <p:spPr>
          <a:xfrm>
            <a:off x="4465800" y="2676183"/>
            <a:ext cx="3171959" cy="369332"/>
          </a:xfrm>
          <a:prstGeom prst="rect">
            <a:avLst/>
          </a:prstGeom>
          <a:noFill/>
        </p:spPr>
        <p:txBody>
          <a:bodyPr wrap="none" rtlCol="0">
            <a:spAutoFit/>
          </a:bodyPr>
          <a:lstStyle/>
          <a:p>
            <a:pPr defTabSz="457200"/>
            <a:r>
              <a:rPr lang="en-US" dirty="0">
                <a:solidFill>
                  <a:prstClr val="black"/>
                </a:solidFill>
              </a:rPr>
              <a:t>Inactive lane: throw away result</a:t>
            </a:r>
          </a:p>
        </p:txBody>
      </p:sp>
      <p:sp>
        <p:nvSpPr>
          <p:cNvPr id="61" name="TextBox 60"/>
          <p:cNvSpPr txBox="1"/>
          <p:nvPr/>
        </p:nvSpPr>
        <p:spPr>
          <a:xfrm>
            <a:off x="4635026" y="3508445"/>
            <a:ext cx="2879186" cy="369332"/>
          </a:xfrm>
          <a:prstGeom prst="rect">
            <a:avLst/>
          </a:prstGeom>
          <a:noFill/>
        </p:spPr>
        <p:txBody>
          <a:bodyPr wrap="none" rtlCol="0">
            <a:spAutoFit/>
          </a:bodyPr>
          <a:lstStyle/>
          <a:p>
            <a:pPr defTabSz="457200"/>
            <a:r>
              <a:rPr lang="en-US" dirty="0">
                <a:solidFill>
                  <a:prstClr val="black"/>
                </a:solidFill>
              </a:rPr>
              <a:t>All lanes active at start: 1111</a:t>
            </a:r>
          </a:p>
        </p:txBody>
      </p:sp>
      <p:cxnSp>
        <p:nvCxnSpPr>
          <p:cNvPr id="62" name="Straight Arrow Connector 61"/>
          <p:cNvCxnSpPr/>
          <p:nvPr/>
        </p:nvCxnSpPr>
        <p:spPr>
          <a:xfrm flipH="1" flipV="1">
            <a:off x="3400447" y="3677664"/>
            <a:ext cx="1178394" cy="32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428875" y="3220292"/>
            <a:ext cx="938875" cy="475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0115088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a:t>
            </a:r>
            <a:r>
              <a:rPr lang="en-US" dirty="0"/>
              <a:t>V</a:t>
            </a:r>
            <a:r>
              <a:rPr lang="en-US" dirty="0" smtClean="0"/>
              <a:t>irtual </a:t>
            </a:r>
            <a:r>
              <a:rPr lang="en-US" dirty="0"/>
              <a:t>A</a:t>
            </a:r>
            <a:r>
              <a:rPr lang="en-US" dirty="0" smtClean="0"/>
              <a:t>ddressing</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2/19/2014</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t>UW-Madison Computer Sciences</a:t>
            </a:r>
            <a:endParaRPr lang="en-US"/>
          </a:p>
        </p:txBody>
      </p:sp>
      <p:sp>
        <p:nvSpPr>
          <p:cNvPr id="5" name="Slide Number Placeholder 4"/>
          <p:cNvSpPr>
            <a:spLocks noGrp="1"/>
          </p:cNvSpPr>
          <p:nvPr>
            <p:ph type="sldNum" sz="quarter" idx="12"/>
          </p:nvPr>
        </p:nvSpPr>
        <p:spPr/>
        <p:txBody>
          <a:bodyPr/>
          <a:lstStyle/>
          <a:p>
            <a:fld id="{450BA3D1-8C03-45EC-9B7C-704C27C82AAE}" type="slidenum">
              <a:rPr lang="en-US" smtClean="0">
                <a:solidFill>
                  <a:prstClr val="black">
                    <a:tint val="75000"/>
                  </a:prstClr>
                </a:solidFill>
              </a:rPr>
              <a:pPr/>
              <a:t>60</a:t>
            </a:fld>
            <a:endParaRPr lang="en-US">
              <a:solidFill>
                <a:prstClr val="black">
                  <a:tint val="75000"/>
                </a:prstClr>
              </a:solidFill>
            </a:endParaRPr>
          </a:p>
        </p:txBody>
      </p:sp>
      <p:sp>
        <p:nvSpPr>
          <p:cNvPr id="6" name="Rectangle 5"/>
          <p:cNvSpPr/>
          <p:nvPr/>
        </p:nvSpPr>
        <p:spPr>
          <a:xfrm>
            <a:off x="382686" y="1828800"/>
            <a:ext cx="80010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 name="Rectangle 6"/>
          <p:cNvSpPr/>
          <p:nvPr/>
        </p:nvSpPr>
        <p:spPr>
          <a:xfrm>
            <a:off x="382686" y="18288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944786" y="18288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3163986" y="18288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764186" y="1828800"/>
            <a:ext cx="304800" cy="457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669186" y="1828800"/>
            <a:ext cx="304800" cy="457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54986" y="1828800"/>
            <a:ext cx="3048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5526186" y="1828800"/>
            <a:ext cx="685800" cy="4572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3412311" y="1443760"/>
            <a:ext cx="1941749" cy="369332"/>
          </a:xfrm>
          <a:prstGeom prst="rect">
            <a:avLst/>
          </a:prstGeom>
          <a:noFill/>
        </p:spPr>
        <p:txBody>
          <a:bodyPr wrap="none" rtlCol="0">
            <a:spAutoFit/>
          </a:bodyPr>
          <a:lstStyle/>
          <a:p>
            <a:pPr algn="ctr"/>
            <a:r>
              <a:rPr lang="en-US" dirty="0">
                <a:solidFill>
                  <a:prstClr val="black"/>
                </a:solidFill>
              </a:rPr>
              <a:t>CPU address space</a:t>
            </a:r>
          </a:p>
        </p:txBody>
      </p:sp>
      <p:sp>
        <p:nvSpPr>
          <p:cNvPr id="15" name="Rectangle 14"/>
          <p:cNvSpPr/>
          <p:nvPr/>
        </p:nvSpPr>
        <p:spPr>
          <a:xfrm>
            <a:off x="382686" y="4953000"/>
            <a:ext cx="80010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16" name="Rectangle 15"/>
          <p:cNvSpPr/>
          <p:nvPr/>
        </p:nvSpPr>
        <p:spPr>
          <a:xfrm>
            <a:off x="382686" y="49530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944786" y="49530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3163986" y="49530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4764186" y="4953000"/>
            <a:ext cx="304800" cy="457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6669186" y="4953000"/>
            <a:ext cx="304800" cy="457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7354986" y="4953000"/>
            <a:ext cx="3048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5526186" y="4953000"/>
            <a:ext cx="685800" cy="4572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3401089" y="5421868"/>
            <a:ext cx="1964192" cy="369332"/>
          </a:xfrm>
          <a:prstGeom prst="rect">
            <a:avLst/>
          </a:prstGeom>
          <a:noFill/>
        </p:spPr>
        <p:txBody>
          <a:bodyPr wrap="none" rtlCol="0">
            <a:spAutoFit/>
          </a:bodyPr>
          <a:lstStyle/>
          <a:p>
            <a:pPr algn="ctr"/>
            <a:r>
              <a:rPr lang="en-US" dirty="0">
                <a:solidFill>
                  <a:prstClr val="black"/>
                </a:solidFill>
              </a:rPr>
              <a:t>GPU address space</a:t>
            </a:r>
          </a:p>
        </p:txBody>
      </p:sp>
      <p:cxnSp>
        <p:nvCxnSpPr>
          <p:cNvPr id="24" name="Straight Arrow Connector 23"/>
          <p:cNvCxnSpPr>
            <a:stCxn id="7" idx="2"/>
            <a:endCxn id="16" idx="0"/>
          </p:cNvCxnSpPr>
          <p:nvPr/>
        </p:nvCxnSpPr>
        <p:spPr>
          <a:xfrm>
            <a:off x="782736" y="2286000"/>
            <a:ext cx="0" cy="2667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a:endCxn id="17" idx="0"/>
          </p:cNvCxnSpPr>
          <p:nvPr/>
        </p:nvCxnSpPr>
        <p:spPr>
          <a:xfrm>
            <a:off x="2344836" y="2286000"/>
            <a:ext cx="0" cy="2667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a:stCxn id="9" idx="2"/>
            <a:endCxn id="18" idx="0"/>
          </p:cNvCxnSpPr>
          <p:nvPr/>
        </p:nvCxnSpPr>
        <p:spPr>
          <a:xfrm>
            <a:off x="3564036" y="2286000"/>
            <a:ext cx="0" cy="2667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a:stCxn id="10" idx="2"/>
            <a:endCxn id="19" idx="0"/>
          </p:cNvCxnSpPr>
          <p:nvPr/>
        </p:nvCxnSpPr>
        <p:spPr>
          <a:xfrm>
            <a:off x="4916586" y="2286000"/>
            <a:ext cx="0" cy="2667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a:stCxn id="13" idx="2"/>
            <a:endCxn id="22" idx="0"/>
          </p:cNvCxnSpPr>
          <p:nvPr/>
        </p:nvCxnSpPr>
        <p:spPr>
          <a:xfrm>
            <a:off x="5869086" y="2286000"/>
            <a:ext cx="0" cy="2667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a:stCxn id="11" idx="2"/>
            <a:endCxn id="20" idx="0"/>
          </p:cNvCxnSpPr>
          <p:nvPr/>
        </p:nvCxnSpPr>
        <p:spPr>
          <a:xfrm>
            <a:off x="6821586" y="2286000"/>
            <a:ext cx="0" cy="2667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4" name="Straight Arrow Connector 43"/>
          <p:cNvCxnSpPr>
            <a:stCxn id="12" idx="2"/>
            <a:endCxn id="21" idx="0"/>
          </p:cNvCxnSpPr>
          <p:nvPr/>
        </p:nvCxnSpPr>
        <p:spPr>
          <a:xfrm>
            <a:off x="7507386" y="2286000"/>
            <a:ext cx="0" cy="2667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Rounded Rectangle 24"/>
          <p:cNvSpPr/>
          <p:nvPr/>
        </p:nvSpPr>
        <p:spPr>
          <a:xfrm>
            <a:off x="3029793" y="3133436"/>
            <a:ext cx="2706786"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prstClr val="black"/>
                </a:solidFill>
              </a:rPr>
              <a:t>1-to-1 addresses</a:t>
            </a:r>
          </a:p>
        </p:txBody>
      </p:sp>
      <p:cxnSp>
        <p:nvCxnSpPr>
          <p:cNvPr id="47" name="Straight Arrow Connector 46"/>
          <p:cNvCxnSpPr/>
          <p:nvPr/>
        </p:nvCxnSpPr>
        <p:spPr>
          <a:xfrm flipH="1">
            <a:off x="781050" y="2286000"/>
            <a:ext cx="1686" cy="2743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6381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400" dirty="0" smtClean="0">
                <a:latin typeface="Consolas" pitchFamily="49" charset="0"/>
                <a:cs typeface="Consolas" pitchFamily="49" charset="0"/>
              </a:rPr>
              <a:t>void main() {</a:t>
            </a:r>
          </a:p>
          <a:p>
            <a:pPr marL="0" indent="0" defTabSz="339725">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h_in</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h_out</a:t>
            </a:r>
            <a:r>
              <a:rPr lang="en-US" sz="1400" dirty="0" smtClean="0">
                <a:latin typeface="Consolas" pitchFamily="49" charset="0"/>
                <a:cs typeface="Consolas" pitchFamily="49" charset="0"/>
              </a:rPr>
              <a:t>;</a:t>
            </a:r>
          </a:p>
          <a:p>
            <a:pPr marL="0" indent="0" defTabSz="339725">
              <a:buNone/>
            </a:pPr>
            <a:endParaRPr lang="en-US" sz="1400" dirty="0" smtClean="0">
              <a:latin typeface="Consolas" pitchFamily="49" charset="0"/>
              <a:cs typeface="Consolas" pitchFamily="49" charset="0"/>
            </a:endParaRPr>
          </a:p>
          <a:p>
            <a:pPr marL="0" indent="0" defTabSz="339725">
              <a:buNone/>
            </a:pPr>
            <a:r>
              <a:rPr lang="en-US" sz="1400" dirty="0" smtClean="0">
                <a:latin typeface="Consolas" pitchFamily="49" charset="0"/>
                <a:cs typeface="Consolas" pitchFamily="49" charset="0"/>
              </a:rPr>
              <a:t>	</a:t>
            </a:r>
            <a:r>
              <a:rPr lang="en-US" sz="1400" b="1" dirty="0" err="1" smtClean="0">
                <a:latin typeface="Consolas" pitchFamily="49" charset="0"/>
                <a:cs typeface="Consolas" pitchFamily="49" charset="0"/>
              </a:rPr>
              <a:t>h_in</a:t>
            </a:r>
            <a:r>
              <a:rPr lang="en-US" sz="1400" b="1" dirty="0" smtClean="0">
                <a:latin typeface="Consolas" pitchFamily="49" charset="0"/>
                <a:cs typeface="Consolas" pitchFamily="49" charset="0"/>
              </a:rPr>
              <a:t> = </a:t>
            </a:r>
            <a:r>
              <a:rPr lang="en-US" sz="1400" b="1" dirty="0" err="1" smtClean="0">
                <a:latin typeface="Consolas" pitchFamily="49" charset="0"/>
                <a:cs typeface="Consolas" pitchFamily="49" charset="0"/>
              </a:rPr>
              <a:t>cudaHostMalloc</a:t>
            </a:r>
            <a:r>
              <a:rPr lang="en-US" sz="1400" b="1" dirty="0" smtClean="0">
                <a:latin typeface="Consolas" pitchFamily="49" charset="0"/>
                <a:cs typeface="Consolas" pitchFamily="49" charset="0"/>
              </a:rPr>
              <a:t>(</a:t>
            </a:r>
            <a:r>
              <a:rPr lang="en-US" sz="1400" b="1" dirty="0" err="1" smtClean="0">
                <a:latin typeface="Consolas" pitchFamily="49" charset="0"/>
                <a:cs typeface="Consolas" pitchFamily="49" charset="0"/>
              </a:rPr>
              <a:t>sizeof</a:t>
            </a:r>
            <a:r>
              <a:rPr lang="en-US" sz="1400" b="1" dirty="0" smtClean="0">
                <a:latin typeface="Consolas" pitchFamily="49" charset="0"/>
                <a:cs typeface="Consolas" pitchFamily="49" charset="0"/>
              </a:rPr>
              <a:t>(</a:t>
            </a:r>
            <a:r>
              <a:rPr lang="en-US" sz="1400" b="1" dirty="0" err="1" smtClean="0">
                <a:latin typeface="Consolas" pitchFamily="49" charset="0"/>
                <a:cs typeface="Consolas" pitchFamily="49" charset="0"/>
              </a:rPr>
              <a:t>int</a:t>
            </a:r>
            <a:r>
              <a:rPr lang="en-US" sz="1400" b="1" dirty="0" smtClean="0">
                <a:latin typeface="Consolas" pitchFamily="49" charset="0"/>
                <a:cs typeface="Consolas" pitchFamily="49" charset="0"/>
              </a:rPr>
              <a:t>)*1024);</a:t>
            </a:r>
            <a:r>
              <a:rPr lang="en-US" sz="1400" b="1" dirty="0" smtClean="0"/>
              <a:t> </a:t>
            </a:r>
            <a:r>
              <a:rPr lang="en-US" sz="1400" b="1" dirty="0" smtClean="0">
                <a:latin typeface="Consolas" pitchFamily="49" charset="0"/>
                <a:cs typeface="Consolas" pitchFamily="49" charset="0"/>
              </a:rPr>
              <a:t>// allocate input array on host</a:t>
            </a:r>
          </a:p>
          <a:p>
            <a:pPr marL="0" indent="0" defTabSz="339725">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h_in</a:t>
            </a:r>
            <a:r>
              <a:rPr lang="en-US" sz="1400" dirty="0" smtClean="0">
                <a:latin typeface="Consolas" pitchFamily="49" charset="0"/>
                <a:cs typeface="Consolas" pitchFamily="49" charset="0"/>
              </a:rPr>
              <a:t> = ... // Initial host array</a:t>
            </a:r>
          </a:p>
          <a:p>
            <a:pPr marL="0" indent="0" defTabSz="339725">
              <a:buNone/>
            </a:pPr>
            <a:r>
              <a:rPr lang="en-US" sz="1400" dirty="0" smtClean="0">
                <a:latin typeface="Consolas" pitchFamily="49" charset="0"/>
                <a:cs typeface="Consolas" pitchFamily="49" charset="0"/>
              </a:rPr>
              <a:t>	</a:t>
            </a:r>
          </a:p>
          <a:p>
            <a:pPr marL="0" indent="0" defTabSz="339725">
              <a:buNone/>
            </a:pPr>
            <a:r>
              <a:rPr lang="en-US" sz="1400" dirty="0" smtClean="0">
                <a:latin typeface="Consolas" pitchFamily="49" charset="0"/>
                <a:cs typeface="Consolas" pitchFamily="49" charset="0"/>
              </a:rPr>
              <a:t>	</a:t>
            </a:r>
            <a:r>
              <a:rPr lang="en-US" sz="1400" b="1" dirty="0" err="1" smtClean="0">
                <a:latin typeface="Consolas" pitchFamily="49" charset="0"/>
                <a:cs typeface="Consolas" pitchFamily="49" charset="0"/>
              </a:rPr>
              <a:t>h_out</a:t>
            </a:r>
            <a:r>
              <a:rPr lang="en-US" sz="1400" b="1" dirty="0" smtClean="0">
                <a:latin typeface="Consolas" pitchFamily="49" charset="0"/>
                <a:cs typeface="Consolas" pitchFamily="49" charset="0"/>
              </a:rPr>
              <a:t> = </a:t>
            </a:r>
            <a:r>
              <a:rPr lang="en-US" sz="1400" b="1" dirty="0" err="1" smtClean="0">
                <a:latin typeface="Consolas" pitchFamily="49" charset="0"/>
                <a:cs typeface="Consolas" pitchFamily="49" charset="0"/>
              </a:rPr>
              <a:t>cudaHostMalloc</a:t>
            </a:r>
            <a:r>
              <a:rPr lang="en-US" sz="1400" b="1" dirty="0" smtClean="0">
                <a:latin typeface="Consolas" pitchFamily="49" charset="0"/>
                <a:cs typeface="Consolas" pitchFamily="49" charset="0"/>
              </a:rPr>
              <a:t>(</a:t>
            </a:r>
            <a:r>
              <a:rPr lang="en-US" sz="1400" b="1" dirty="0" err="1" smtClean="0">
                <a:latin typeface="Consolas" pitchFamily="49" charset="0"/>
                <a:cs typeface="Consolas" pitchFamily="49" charset="0"/>
              </a:rPr>
              <a:t>sizeof</a:t>
            </a:r>
            <a:r>
              <a:rPr lang="en-US" sz="1400" b="1" dirty="0" smtClean="0">
                <a:latin typeface="Consolas" pitchFamily="49" charset="0"/>
                <a:cs typeface="Consolas" pitchFamily="49" charset="0"/>
              </a:rPr>
              <a:t>(</a:t>
            </a:r>
            <a:r>
              <a:rPr lang="en-US" sz="1400" b="1" dirty="0" err="1" smtClean="0">
                <a:latin typeface="Consolas" pitchFamily="49" charset="0"/>
                <a:cs typeface="Consolas" pitchFamily="49" charset="0"/>
              </a:rPr>
              <a:t>int</a:t>
            </a:r>
            <a:r>
              <a:rPr lang="en-US" sz="1400" b="1" dirty="0" smtClean="0">
                <a:latin typeface="Consolas" pitchFamily="49" charset="0"/>
                <a:cs typeface="Consolas" pitchFamily="49" charset="0"/>
              </a:rPr>
              <a:t>)*1024); // allocate output array on host</a:t>
            </a:r>
          </a:p>
          <a:p>
            <a:pPr marL="0" indent="0" defTabSz="339725">
              <a:buNone/>
            </a:pPr>
            <a:endParaRPr lang="en-US" sz="1400" dirty="0" smtClean="0">
              <a:latin typeface="Consolas" pitchFamily="49" charset="0"/>
              <a:cs typeface="Consolas" pitchFamily="49" charset="0"/>
            </a:endParaRPr>
          </a:p>
          <a:p>
            <a:pPr marL="0" indent="0" defTabSz="339725">
              <a:buNone/>
            </a:pPr>
            <a:r>
              <a:rPr lang="en-US" sz="1400" dirty="0" smtClean="0">
                <a:latin typeface="Consolas" pitchFamily="49" charset="0"/>
                <a:cs typeface="Consolas" pitchFamily="49" charset="0"/>
              </a:rPr>
              <a:t>	Kernel&lt;&lt;&lt;1,1024&gt;&gt;&gt;(</a:t>
            </a:r>
            <a:r>
              <a:rPr lang="en-US" sz="1400" dirty="0" err="1" smtClean="0">
                <a:latin typeface="Consolas" pitchFamily="49" charset="0"/>
                <a:cs typeface="Consolas" pitchFamily="49" charset="0"/>
              </a:rPr>
              <a:t>h_in</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h_out</a:t>
            </a:r>
            <a:r>
              <a:rPr lang="en-US" sz="1400" dirty="0" smtClean="0">
                <a:latin typeface="Consolas" pitchFamily="49" charset="0"/>
                <a:cs typeface="Consolas" pitchFamily="49" charset="0"/>
              </a:rPr>
              <a:t>); </a:t>
            </a:r>
          </a:p>
          <a:p>
            <a:pPr marL="0" indent="0" defTabSz="339725">
              <a:buNone/>
            </a:pPr>
            <a:endParaRPr lang="en-US" sz="1400" dirty="0" smtClean="0">
              <a:latin typeface="Consolas" pitchFamily="49" charset="0"/>
              <a:cs typeface="Consolas" pitchFamily="49" charset="0"/>
            </a:endParaRPr>
          </a:p>
          <a:p>
            <a:pPr marL="0" indent="0" defTabSz="339725">
              <a:buNone/>
            </a:pP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h_out</a:t>
            </a:r>
            <a:r>
              <a:rPr lang="en-US" sz="1400" dirty="0" smtClean="0">
                <a:latin typeface="Consolas" pitchFamily="49" charset="0"/>
                <a:cs typeface="Consolas" pitchFamily="49" charset="0"/>
              </a:rPr>
              <a:t> // continue host computation with result</a:t>
            </a:r>
          </a:p>
          <a:p>
            <a:pPr marL="0" indent="0" defTabSz="339725">
              <a:buNone/>
            </a:pPr>
            <a:endParaRPr lang="en-US" sz="1400" dirty="0" smtClean="0">
              <a:latin typeface="Consolas" pitchFamily="49" charset="0"/>
              <a:cs typeface="Consolas" pitchFamily="49" charset="0"/>
            </a:endParaRPr>
          </a:p>
          <a:p>
            <a:pPr marL="0" indent="0" defTabSz="339725">
              <a:buNone/>
            </a:pPr>
            <a:r>
              <a:rPr lang="en-US" sz="1400" dirty="0" smtClean="0">
                <a:latin typeface="Consolas" pitchFamily="49" charset="0"/>
                <a:cs typeface="Consolas" pitchFamily="49" charset="0"/>
              </a:rPr>
              <a:t>	</a:t>
            </a:r>
            <a:r>
              <a:rPr lang="en-US" sz="1400" b="1" dirty="0" err="1" smtClean="0">
                <a:latin typeface="Consolas" pitchFamily="49" charset="0"/>
                <a:cs typeface="Consolas" pitchFamily="49" charset="0"/>
              </a:rPr>
              <a:t>cudaHostFree</a:t>
            </a:r>
            <a:r>
              <a:rPr lang="en-US" sz="1400" b="1" dirty="0" smtClean="0">
                <a:latin typeface="Consolas" pitchFamily="49" charset="0"/>
                <a:cs typeface="Consolas" pitchFamily="49" charset="0"/>
              </a:rPr>
              <a:t>(</a:t>
            </a:r>
            <a:r>
              <a:rPr lang="en-US" sz="1400" b="1" dirty="0" err="1" smtClean="0">
                <a:latin typeface="Consolas" pitchFamily="49" charset="0"/>
                <a:cs typeface="Consolas" pitchFamily="49" charset="0"/>
              </a:rPr>
              <a:t>h_in</a:t>
            </a:r>
            <a:r>
              <a:rPr lang="en-US" sz="1400" b="1" dirty="0" smtClean="0">
                <a:latin typeface="Consolas" pitchFamily="49" charset="0"/>
                <a:cs typeface="Consolas" pitchFamily="49" charset="0"/>
              </a:rPr>
              <a:t>); // Free memory on host</a:t>
            </a:r>
          </a:p>
          <a:p>
            <a:pPr marL="0" indent="0" defTabSz="339725">
              <a:buNone/>
            </a:pPr>
            <a:r>
              <a:rPr lang="en-US" sz="1400" b="1" dirty="0">
                <a:latin typeface="Consolas" pitchFamily="49" charset="0"/>
                <a:cs typeface="Consolas" pitchFamily="49" charset="0"/>
              </a:rPr>
              <a:t>	</a:t>
            </a:r>
            <a:r>
              <a:rPr lang="en-US" sz="1400" b="1" dirty="0" err="1" smtClean="0">
                <a:latin typeface="Consolas" pitchFamily="49" charset="0"/>
                <a:cs typeface="Consolas" pitchFamily="49" charset="0"/>
              </a:rPr>
              <a:t>cudaHostFree</a:t>
            </a:r>
            <a:r>
              <a:rPr lang="en-US" sz="1400" b="1" dirty="0" smtClean="0">
                <a:latin typeface="Consolas" pitchFamily="49" charset="0"/>
                <a:cs typeface="Consolas" pitchFamily="49" charset="0"/>
              </a:rPr>
              <a:t>(</a:t>
            </a:r>
            <a:r>
              <a:rPr lang="en-US" sz="1400" b="1" dirty="0" err="1" smtClean="0">
                <a:latin typeface="Consolas" pitchFamily="49" charset="0"/>
                <a:cs typeface="Consolas" pitchFamily="49" charset="0"/>
              </a:rPr>
              <a:t>h_out</a:t>
            </a:r>
            <a:r>
              <a:rPr lang="en-US" sz="1400" b="1" dirty="0" smtClean="0">
                <a:latin typeface="Consolas" pitchFamily="49" charset="0"/>
                <a:cs typeface="Consolas" pitchFamily="49" charset="0"/>
              </a:rPr>
              <a:t>);</a:t>
            </a:r>
          </a:p>
          <a:p>
            <a:pPr marL="0" indent="0" defTabSz="339725">
              <a:buNone/>
            </a:pPr>
            <a:r>
              <a:rPr lang="en-US" sz="1400" dirty="0" smtClean="0"/>
              <a:t>}</a:t>
            </a:r>
          </a:p>
          <a:p>
            <a:pPr marL="0" indent="0">
              <a:buNone/>
            </a:pPr>
            <a:endParaRPr lang="en-US" sz="14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t>UW-Madison Computer Sciences</a:t>
            </a:r>
            <a:endParaRPr lang="en-US"/>
          </a:p>
        </p:txBody>
      </p:sp>
      <p:sp>
        <p:nvSpPr>
          <p:cNvPr id="6" name="Slide Number Placeholder 5"/>
          <p:cNvSpPr>
            <a:spLocks noGrp="1"/>
          </p:cNvSpPr>
          <p:nvPr>
            <p:ph type="sldNum" sz="quarter" idx="12"/>
          </p:nvPr>
        </p:nvSpPr>
        <p:spPr/>
        <p:txBody>
          <a:bodyPr/>
          <a:lstStyle/>
          <a:p>
            <a:fld id="{450BA3D1-8C03-45EC-9B7C-704C27C82AAE}" type="slidenum">
              <a:rPr lang="en-US" smtClean="0">
                <a:solidFill>
                  <a:prstClr val="black">
                    <a:tint val="75000"/>
                  </a:prstClr>
                </a:solidFill>
              </a:rPr>
              <a:pPr/>
              <a:t>61</a:t>
            </a:fld>
            <a:endParaRPr lang="en-US">
              <a:solidFill>
                <a:prstClr val="black">
                  <a:tint val="75000"/>
                </a:prstClr>
              </a:solidFill>
            </a:endParaRPr>
          </a:p>
        </p:txBody>
      </p:sp>
      <p:sp>
        <p:nvSpPr>
          <p:cNvPr id="10" name="Title 9"/>
          <p:cNvSpPr>
            <a:spLocks noGrp="1"/>
          </p:cNvSpPr>
          <p:nvPr>
            <p:ph type="title"/>
          </p:nvPr>
        </p:nvSpPr>
        <p:spPr/>
        <p:txBody>
          <a:bodyPr/>
          <a:lstStyle/>
          <a:p>
            <a:r>
              <a:rPr lang="en-US" dirty="0" smtClean="0"/>
              <a:t>Unified Virtual Addressing</a:t>
            </a:r>
            <a:endParaRPr lang="en-US" dirty="0"/>
          </a:p>
        </p:txBody>
      </p:sp>
    </p:spTree>
    <p:extLst>
      <p:ext uri="{BB962C8B-B14F-4D97-AF65-F5344CB8AC3E}">
        <p14:creationId xmlns:p14="http://schemas.microsoft.com/office/powerpoint/2010/main" val="28244847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Virtual </a:t>
            </a:r>
            <a:r>
              <a:rPr lang="en-US" dirty="0"/>
              <a:t>A</a:t>
            </a:r>
            <a:r>
              <a:rPr lang="en-US" dirty="0" smtClean="0"/>
              <a:t>ddress Space</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2/19/2014</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t>UW-Madison Computer Sciences</a:t>
            </a:r>
            <a:endParaRPr lang="en-US"/>
          </a:p>
        </p:txBody>
      </p:sp>
      <p:sp>
        <p:nvSpPr>
          <p:cNvPr id="5" name="Slide Number Placeholder 4"/>
          <p:cNvSpPr>
            <a:spLocks noGrp="1"/>
          </p:cNvSpPr>
          <p:nvPr>
            <p:ph type="sldNum" sz="quarter" idx="12"/>
          </p:nvPr>
        </p:nvSpPr>
        <p:spPr/>
        <p:txBody>
          <a:bodyPr/>
          <a:lstStyle/>
          <a:p>
            <a:fld id="{450BA3D1-8C03-45EC-9B7C-704C27C82AAE}" type="slidenum">
              <a:rPr lang="en-US" smtClean="0">
                <a:solidFill>
                  <a:prstClr val="black">
                    <a:tint val="75000"/>
                  </a:prstClr>
                </a:solidFill>
              </a:rPr>
              <a:pPr/>
              <a:t>62</a:t>
            </a:fld>
            <a:endParaRPr lang="en-US">
              <a:solidFill>
                <a:prstClr val="black">
                  <a:tint val="75000"/>
                </a:prstClr>
              </a:solidFill>
            </a:endParaRPr>
          </a:p>
        </p:txBody>
      </p:sp>
      <p:sp>
        <p:nvSpPr>
          <p:cNvPr id="6" name="Rectangle 5"/>
          <p:cNvSpPr/>
          <p:nvPr/>
        </p:nvSpPr>
        <p:spPr>
          <a:xfrm>
            <a:off x="382686" y="1828800"/>
            <a:ext cx="80010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 name="Rectangle 6"/>
          <p:cNvSpPr/>
          <p:nvPr/>
        </p:nvSpPr>
        <p:spPr>
          <a:xfrm>
            <a:off x="382686" y="18288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944786" y="18288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3163986" y="18288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764186" y="1828800"/>
            <a:ext cx="304800" cy="457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669186" y="1828800"/>
            <a:ext cx="304800" cy="457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54986" y="1828800"/>
            <a:ext cx="3048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5526186" y="1828800"/>
            <a:ext cx="685800" cy="4572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3412311" y="1443760"/>
            <a:ext cx="1941749" cy="369332"/>
          </a:xfrm>
          <a:prstGeom prst="rect">
            <a:avLst/>
          </a:prstGeom>
          <a:noFill/>
        </p:spPr>
        <p:txBody>
          <a:bodyPr wrap="none" rtlCol="0">
            <a:spAutoFit/>
          </a:bodyPr>
          <a:lstStyle/>
          <a:p>
            <a:pPr algn="ctr"/>
            <a:r>
              <a:rPr lang="en-US" dirty="0">
                <a:solidFill>
                  <a:prstClr val="black"/>
                </a:solidFill>
              </a:rPr>
              <a:t>CPU address space</a:t>
            </a:r>
          </a:p>
        </p:txBody>
      </p:sp>
      <p:sp>
        <p:nvSpPr>
          <p:cNvPr id="15" name="Rectangle 14"/>
          <p:cNvSpPr/>
          <p:nvPr/>
        </p:nvSpPr>
        <p:spPr>
          <a:xfrm>
            <a:off x="382686" y="4953000"/>
            <a:ext cx="80010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16" name="Rectangle 15"/>
          <p:cNvSpPr/>
          <p:nvPr/>
        </p:nvSpPr>
        <p:spPr>
          <a:xfrm>
            <a:off x="382686" y="49530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944786" y="49530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3163986" y="49530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4764186" y="4953000"/>
            <a:ext cx="304800" cy="457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6669186" y="4953000"/>
            <a:ext cx="304800" cy="457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7354986" y="4953000"/>
            <a:ext cx="3048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5526186" y="4953000"/>
            <a:ext cx="685800" cy="4572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3401089" y="5421868"/>
            <a:ext cx="1964192" cy="369332"/>
          </a:xfrm>
          <a:prstGeom prst="rect">
            <a:avLst/>
          </a:prstGeom>
          <a:noFill/>
        </p:spPr>
        <p:txBody>
          <a:bodyPr wrap="none" rtlCol="0">
            <a:spAutoFit/>
          </a:bodyPr>
          <a:lstStyle/>
          <a:p>
            <a:pPr algn="ctr"/>
            <a:r>
              <a:rPr lang="en-US" dirty="0">
                <a:solidFill>
                  <a:prstClr val="black"/>
                </a:solidFill>
              </a:rPr>
              <a:t>GPU address space</a:t>
            </a:r>
          </a:p>
        </p:txBody>
      </p:sp>
      <p:cxnSp>
        <p:nvCxnSpPr>
          <p:cNvPr id="24" name="Straight Arrow Connector 23"/>
          <p:cNvCxnSpPr>
            <a:stCxn id="7" idx="2"/>
            <a:endCxn id="16" idx="0"/>
          </p:cNvCxnSpPr>
          <p:nvPr/>
        </p:nvCxnSpPr>
        <p:spPr>
          <a:xfrm>
            <a:off x="782736" y="2286000"/>
            <a:ext cx="0" cy="2667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a:endCxn id="17" idx="0"/>
          </p:cNvCxnSpPr>
          <p:nvPr/>
        </p:nvCxnSpPr>
        <p:spPr>
          <a:xfrm>
            <a:off x="2344836" y="2286000"/>
            <a:ext cx="0" cy="2667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a:stCxn id="9" idx="2"/>
            <a:endCxn id="18" idx="0"/>
          </p:cNvCxnSpPr>
          <p:nvPr/>
        </p:nvCxnSpPr>
        <p:spPr>
          <a:xfrm>
            <a:off x="3564036" y="2286000"/>
            <a:ext cx="0" cy="2667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a:stCxn id="10" idx="2"/>
            <a:endCxn id="19" idx="0"/>
          </p:cNvCxnSpPr>
          <p:nvPr/>
        </p:nvCxnSpPr>
        <p:spPr>
          <a:xfrm>
            <a:off x="4916586" y="2286000"/>
            <a:ext cx="0" cy="2667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a:stCxn id="13" idx="2"/>
            <a:endCxn id="22" idx="0"/>
          </p:cNvCxnSpPr>
          <p:nvPr/>
        </p:nvCxnSpPr>
        <p:spPr>
          <a:xfrm>
            <a:off x="5869086" y="2286000"/>
            <a:ext cx="0" cy="2667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a:stCxn id="11" idx="2"/>
            <a:endCxn id="20" idx="0"/>
          </p:cNvCxnSpPr>
          <p:nvPr/>
        </p:nvCxnSpPr>
        <p:spPr>
          <a:xfrm>
            <a:off x="6821586" y="2286000"/>
            <a:ext cx="0" cy="2667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4" name="Straight Arrow Connector 43"/>
          <p:cNvCxnSpPr>
            <a:stCxn id="12" idx="2"/>
            <a:endCxn id="21" idx="0"/>
          </p:cNvCxnSpPr>
          <p:nvPr/>
        </p:nvCxnSpPr>
        <p:spPr>
          <a:xfrm>
            <a:off x="7507386" y="2286000"/>
            <a:ext cx="0" cy="2667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Rounded Rectangle 24"/>
          <p:cNvSpPr/>
          <p:nvPr/>
        </p:nvSpPr>
        <p:spPr>
          <a:xfrm>
            <a:off x="3029793" y="3133436"/>
            <a:ext cx="2706786"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prstClr val="black"/>
                </a:solidFill>
              </a:rPr>
              <a:t>1-to-1 addresses</a:t>
            </a:r>
          </a:p>
        </p:txBody>
      </p:sp>
      <p:cxnSp>
        <p:nvCxnSpPr>
          <p:cNvPr id="47" name="Straight Arrow Connector 46"/>
          <p:cNvCxnSpPr/>
          <p:nvPr/>
        </p:nvCxnSpPr>
        <p:spPr>
          <a:xfrm flipH="1">
            <a:off x="781050" y="2286000"/>
            <a:ext cx="1686" cy="2743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236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Virtual Address Space</a:t>
            </a:r>
            <a:endParaRPr lang="en-US" dirty="0"/>
          </a:p>
        </p:txBody>
      </p:sp>
      <p:sp>
        <p:nvSpPr>
          <p:cNvPr id="6" name="Content Placeholder 5"/>
          <p:cNvSpPr>
            <a:spLocks noGrp="1"/>
          </p:cNvSpPr>
          <p:nvPr>
            <p:ph idx="1"/>
          </p:nvPr>
        </p:nvSpPr>
        <p:spPr/>
        <p:txBody>
          <a:bodyPr/>
          <a:lstStyle/>
          <a:p>
            <a:r>
              <a:rPr lang="en-US" dirty="0" smtClean="0"/>
              <a:t>No caveats</a:t>
            </a:r>
          </a:p>
          <a:p>
            <a:endParaRPr lang="en-US" dirty="0" smtClean="0"/>
          </a:p>
          <a:p>
            <a:r>
              <a:rPr lang="en-US" dirty="0" smtClean="0"/>
              <a:t>Programs “just work”</a:t>
            </a:r>
          </a:p>
          <a:p>
            <a:endParaRPr lang="en-US" dirty="0" smtClean="0"/>
          </a:p>
          <a:p>
            <a:r>
              <a:rPr lang="en-US" dirty="0" smtClean="0"/>
              <a:t>Same as multicore model</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2/19/2014</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t>UW-Madison Computer Sciences</a:t>
            </a:r>
            <a:endParaRPr lang="en-US"/>
          </a:p>
        </p:txBody>
      </p:sp>
      <p:sp>
        <p:nvSpPr>
          <p:cNvPr id="5" name="Slide Number Placeholder 4"/>
          <p:cNvSpPr>
            <a:spLocks noGrp="1"/>
          </p:cNvSpPr>
          <p:nvPr>
            <p:ph type="sldNum" sz="quarter" idx="12"/>
          </p:nvPr>
        </p:nvSpPr>
        <p:spPr/>
        <p:txBody>
          <a:bodyPr/>
          <a:lstStyle/>
          <a:p>
            <a:fld id="{450BA3D1-8C03-45EC-9B7C-704C27C82AAE}"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29452951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Shared Virtual </a:t>
            </a:r>
            <a:r>
              <a:rPr lang="en-US" dirty="0"/>
              <a:t>A</a:t>
            </a:r>
            <a:r>
              <a:rPr lang="en-US" dirty="0" smtClean="0"/>
              <a:t>ddress </a:t>
            </a:r>
            <a:r>
              <a:rPr lang="en-US" dirty="0"/>
              <a:t>S</a:t>
            </a:r>
            <a:r>
              <a:rPr lang="en-US" dirty="0" smtClean="0"/>
              <a:t>pace</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Simplifies code</a:t>
            </a:r>
          </a:p>
          <a:p>
            <a:r>
              <a:rPr lang="en-US" dirty="0" smtClean="0"/>
              <a:t>Enables rich pointer-based </a:t>
            </a:r>
            <a:r>
              <a:rPr lang="en-US" dirty="0" err="1" smtClean="0"/>
              <a:t>datastructures</a:t>
            </a:r>
            <a:endParaRPr lang="en-US" dirty="0" smtClean="0"/>
          </a:p>
          <a:p>
            <a:pPr lvl="1"/>
            <a:r>
              <a:rPr lang="en-US" dirty="0" smtClean="0"/>
              <a:t>Trees, linked lists, etc.</a:t>
            </a:r>
          </a:p>
          <a:p>
            <a:r>
              <a:rPr lang="en-US" dirty="0" smtClean="0"/>
              <a:t>Enables </a:t>
            </a:r>
            <a:r>
              <a:rPr lang="en-US" dirty="0" err="1" smtClean="0"/>
              <a:t>composablity</a:t>
            </a:r>
            <a:endParaRPr lang="en-US" dirty="0" smtClean="0"/>
          </a:p>
          <a:p>
            <a:pPr marL="457200" lvl="1" indent="0">
              <a:buNone/>
            </a:pPr>
            <a:endParaRPr lang="en-US" dirty="0" smtClean="0"/>
          </a:p>
          <a:p>
            <a:pPr marL="0" indent="0">
              <a:buNone/>
            </a:pPr>
            <a:r>
              <a:rPr lang="en-US" b="1" dirty="0" smtClean="0"/>
              <a:t>Need: MMU </a:t>
            </a:r>
            <a:r>
              <a:rPr lang="en-US" sz="2600" b="1" dirty="0" smtClean="0"/>
              <a:t>(memory management unit)</a:t>
            </a:r>
            <a:r>
              <a:rPr lang="en-US" b="1" dirty="0" smtClean="0"/>
              <a:t> for the GPU</a:t>
            </a:r>
            <a:r>
              <a:rPr lang="en-US" dirty="0" smtClean="0"/>
              <a:t> </a:t>
            </a:r>
          </a:p>
          <a:p>
            <a:r>
              <a:rPr lang="en-US" dirty="0" smtClean="0"/>
              <a:t>Low overhead</a:t>
            </a:r>
          </a:p>
          <a:p>
            <a:r>
              <a:rPr lang="en-US" dirty="0" smtClean="0"/>
              <a:t>Support for CPU page tables (x86-64)</a:t>
            </a:r>
          </a:p>
          <a:p>
            <a:r>
              <a:rPr lang="en-US" dirty="0" smtClean="0"/>
              <a:t>4 </a:t>
            </a:r>
            <a:r>
              <a:rPr lang="en-US" dirty="0"/>
              <a:t>K</a:t>
            </a:r>
            <a:r>
              <a:rPr lang="en-US" dirty="0" smtClean="0"/>
              <a:t>B pages</a:t>
            </a:r>
          </a:p>
          <a:p>
            <a:r>
              <a:rPr lang="en-US" dirty="0" smtClean="0"/>
              <a:t>Page faults, TLB flushes, TLB </a:t>
            </a:r>
            <a:r>
              <a:rPr lang="en-US" dirty="0" err="1" smtClean="0"/>
              <a:t>shootdown</a:t>
            </a:r>
            <a:r>
              <a:rPr lang="en-US" dirty="0" smtClean="0"/>
              <a:t>, </a:t>
            </a:r>
            <a:r>
              <a:rPr lang="en-US" dirty="0" err="1" smtClean="0"/>
              <a:t>etc</a:t>
            </a:r>
            <a:endParaRPr lang="en-US" dirty="0" smtClean="0"/>
          </a:p>
          <a:p>
            <a:pPr lvl="1"/>
            <a:endParaRPr lang="en-US" dirty="0" smtClean="0"/>
          </a:p>
        </p:txBody>
      </p:sp>
      <p:sp>
        <p:nvSpPr>
          <p:cNvPr id="3" name="Date Placeholder 2"/>
          <p:cNvSpPr>
            <a:spLocks noGrp="1"/>
          </p:cNvSpPr>
          <p:nvPr>
            <p:ph type="dt" sz="half" idx="10"/>
          </p:nvPr>
        </p:nvSpPr>
        <p:spPr/>
        <p:txBody>
          <a:bodyPr/>
          <a:lstStyle/>
          <a:p>
            <a:r>
              <a:rPr lang="en-US" smtClean="0">
                <a:solidFill>
                  <a:prstClr val="black">
                    <a:tint val="75000"/>
                  </a:prstClr>
                </a:solidFill>
              </a:rPr>
              <a:t>2/19/2014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t>UW-Madison Computer Sciences</a:t>
            </a:r>
            <a:endParaRPr lang="en-US"/>
          </a:p>
        </p:txBody>
      </p:sp>
      <p:sp>
        <p:nvSpPr>
          <p:cNvPr id="7" name="Slide Number Placeholder 6"/>
          <p:cNvSpPr>
            <a:spLocks noGrp="1"/>
          </p:cNvSpPr>
          <p:nvPr>
            <p:ph type="sldNum" sz="quarter" idx="12"/>
          </p:nvPr>
        </p:nvSpPr>
        <p:spPr/>
        <p:txBody>
          <a:bodyPr/>
          <a:lstStyle/>
          <a:p>
            <a:fld id="{450BA3D1-8C03-45EC-9B7C-704C27C82AAE}"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23664796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GPU MMU Design </a:t>
            </a:r>
            <a:r>
              <a:rPr lang="en-US" dirty="0" smtClean="0"/>
              <a:t>3</a:t>
            </a:r>
            <a:endParaRPr lang="en-US" dirty="0"/>
          </a:p>
        </p:txBody>
      </p:sp>
      <p:sp>
        <p:nvSpPr>
          <p:cNvPr id="9" name="Content Placeholder 8"/>
          <p:cNvSpPr>
            <a:spLocks noGrp="1"/>
          </p:cNvSpPr>
          <p:nvPr>
            <p:ph idx="1"/>
          </p:nvPr>
        </p:nvSpPr>
        <p:spPr/>
        <p:txBody>
          <a:bodyPr/>
          <a:lstStyle/>
          <a:p>
            <a:endParaRPr lang="en-US" dirty="0"/>
          </a:p>
        </p:txBody>
      </p:sp>
      <p:sp>
        <p:nvSpPr>
          <p:cNvPr id="5" name="Date Placeholder 4"/>
          <p:cNvSpPr>
            <a:spLocks noGrp="1"/>
          </p:cNvSpPr>
          <p:nvPr>
            <p:ph type="dt" sz="half" idx="10"/>
          </p:nvPr>
        </p:nvSpPr>
        <p:spPr/>
        <p:txBody>
          <a:bodyPr/>
          <a:lstStyle/>
          <a:p>
            <a:r>
              <a:rPr lang="en-US" smtClean="0"/>
              <a:t>2/19/2014</a:t>
            </a:r>
            <a:endParaRPr lang="en-US"/>
          </a:p>
        </p:txBody>
      </p:sp>
      <p:sp>
        <p:nvSpPr>
          <p:cNvPr id="6" name="Footer Placeholder 5"/>
          <p:cNvSpPr>
            <a:spLocks noGrp="1"/>
          </p:cNvSpPr>
          <p:nvPr>
            <p:ph type="ftr" sz="quarter" idx="11"/>
          </p:nvPr>
        </p:nvSpPr>
        <p:spPr/>
        <p:txBody>
          <a:bodyPr/>
          <a:lstStyle/>
          <a:p>
            <a:r>
              <a:rPr lang="en-US" smtClean="0"/>
              <a:t>UW-Madison Computer Sciences</a:t>
            </a: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423024236"/>
              </p:ext>
            </p:extLst>
          </p:nvPr>
        </p:nvGraphicFramePr>
        <p:xfrm>
          <a:off x="1206532" y="1524000"/>
          <a:ext cx="6730936" cy="4572000"/>
        </p:xfrm>
        <a:graphic>
          <a:graphicData uri="http://schemas.openxmlformats.org/presentationml/2006/ole">
            <mc:AlternateContent xmlns:mc="http://schemas.openxmlformats.org/markup-compatibility/2006">
              <mc:Choice xmlns:v="urn:schemas-microsoft-com:vml" Requires="v">
                <p:oleObj spid="_x0000_s1031" name="Visio" r:id="rId3" imgW="4128678" imgH="2745478" progId="Visio.Drawing.11">
                  <p:embed/>
                </p:oleObj>
              </mc:Choice>
              <mc:Fallback>
                <p:oleObj name="Visio" r:id="rId3" imgW="4128678" imgH="2745478" progId="Visio.Drawing.11">
                  <p:embed/>
                  <p:pic>
                    <p:nvPicPr>
                      <p:cNvPr id="0" name=""/>
                      <p:cNvPicPr/>
                      <p:nvPr/>
                    </p:nvPicPr>
                    <p:blipFill>
                      <a:blip r:embed="rId4"/>
                      <a:stretch>
                        <a:fillRect/>
                      </a:stretch>
                    </p:blipFill>
                    <p:spPr>
                      <a:xfrm>
                        <a:off x="1206532" y="1524000"/>
                        <a:ext cx="6730936" cy="45720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450BA3D1-8C03-45EC-9B7C-704C27C82AAE}" type="slidenum">
              <a:rPr lang="en-US" smtClean="0"/>
              <a:t>65</a:t>
            </a:fld>
            <a:endParaRPr lang="en-US"/>
          </a:p>
        </p:txBody>
      </p:sp>
      <p:sp>
        <p:nvSpPr>
          <p:cNvPr id="4" name="TextBox 3"/>
          <p:cNvSpPr txBox="1"/>
          <p:nvPr/>
        </p:nvSpPr>
        <p:spPr>
          <a:xfrm>
            <a:off x="7927513" y="3048000"/>
            <a:ext cx="1115049" cy="646331"/>
          </a:xfrm>
          <a:prstGeom prst="rect">
            <a:avLst/>
          </a:prstGeom>
          <a:noFill/>
        </p:spPr>
        <p:txBody>
          <a:bodyPr wrap="none" rtlCol="0">
            <a:spAutoFit/>
          </a:bodyPr>
          <a:lstStyle/>
          <a:p>
            <a:r>
              <a:rPr lang="en-US" smtClean="0"/>
              <a:t>Shared by</a:t>
            </a:r>
          </a:p>
          <a:p>
            <a:r>
              <a:rPr lang="en-US" smtClean="0"/>
              <a:t>16 </a:t>
            </a:r>
            <a:r>
              <a:rPr lang="en-US" dirty="0" smtClean="0"/>
              <a:t>CUs</a:t>
            </a:r>
            <a:endParaRPr lang="en-US" dirty="0"/>
          </a:p>
        </p:txBody>
      </p:sp>
    </p:spTree>
    <p:extLst>
      <p:ext uri="{BB962C8B-B14F-4D97-AF65-F5344CB8AC3E}">
        <p14:creationId xmlns:p14="http://schemas.microsoft.com/office/powerpoint/2010/main" val="10937735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Highly-threaded PTW</a:t>
            </a:r>
            <a:endParaRPr lang="en-US" dirty="0"/>
          </a:p>
        </p:txBody>
      </p:sp>
      <p:sp>
        <p:nvSpPr>
          <p:cNvPr id="4" name="Date Placeholder 3"/>
          <p:cNvSpPr>
            <a:spLocks noGrp="1"/>
          </p:cNvSpPr>
          <p:nvPr>
            <p:ph type="dt" sz="half" idx="10"/>
          </p:nvPr>
        </p:nvSpPr>
        <p:spPr/>
        <p:txBody>
          <a:bodyPr/>
          <a:lstStyle/>
          <a:p>
            <a:r>
              <a:rPr lang="en-US" smtClean="0"/>
              <a:t>2/19/2014</a:t>
            </a:r>
            <a:endParaRPr lang="en-US"/>
          </a:p>
        </p:txBody>
      </p:sp>
      <p:sp>
        <p:nvSpPr>
          <p:cNvPr id="5" name="Footer Placeholder 4"/>
          <p:cNvSpPr>
            <a:spLocks noGrp="1"/>
          </p:cNvSpPr>
          <p:nvPr>
            <p:ph type="ftr" sz="quarter" idx="11"/>
          </p:nvPr>
        </p:nvSpPr>
        <p:spPr/>
        <p:txBody>
          <a:bodyPr/>
          <a:lstStyle/>
          <a:p>
            <a:r>
              <a:rPr lang="en-US" smtClean="0"/>
              <a:t>UW-Madison Computer Sciences</a:t>
            </a:r>
            <a:endParaRPr lang="en-US"/>
          </a:p>
        </p:txBody>
      </p:sp>
      <p:sp>
        <p:nvSpPr>
          <p:cNvPr id="6" name="Slide Number Placeholder 5"/>
          <p:cNvSpPr>
            <a:spLocks noGrp="1"/>
          </p:cNvSpPr>
          <p:nvPr>
            <p:ph type="sldNum" sz="quarter" idx="12"/>
          </p:nvPr>
        </p:nvSpPr>
        <p:spPr/>
        <p:txBody>
          <a:bodyPr/>
          <a:lstStyle/>
          <a:p>
            <a:fld id="{450BA3D1-8C03-45EC-9B7C-704C27C82AAE}" type="slidenum">
              <a:rPr lang="en-US" smtClean="0"/>
              <a:t>66</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772905177"/>
              </p:ext>
            </p:extLst>
          </p:nvPr>
        </p:nvGraphicFramePr>
        <p:xfrm>
          <a:off x="1219200" y="1354861"/>
          <a:ext cx="6772275" cy="4476363"/>
        </p:xfrm>
        <a:graphic>
          <a:graphicData uri="http://schemas.openxmlformats.org/presentationml/2006/ole">
            <mc:AlternateContent xmlns:mc="http://schemas.openxmlformats.org/markup-compatibility/2006">
              <mc:Choice xmlns:v="urn:schemas-microsoft-com:vml" Requires="v">
                <p:oleObj spid="_x0000_s2057" name="Visio" r:id="rId3" imgW="2421640" imgH="1600976" progId="Visio.Drawing.11">
                  <p:embed/>
                </p:oleObj>
              </mc:Choice>
              <mc:Fallback>
                <p:oleObj name="Visio" r:id="rId3" imgW="2421640" imgH="1600976" progId="Visio.Drawing.11">
                  <p:embed/>
                  <p:pic>
                    <p:nvPicPr>
                      <p:cNvPr id="0" name=""/>
                      <p:cNvPicPr/>
                      <p:nvPr/>
                    </p:nvPicPr>
                    <p:blipFill>
                      <a:blip r:embed="rId4"/>
                      <a:stretch>
                        <a:fillRect/>
                      </a:stretch>
                    </p:blipFill>
                    <p:spPr>
                      <a:xfrm>
                        <a:off x="1219200" y="1354861"/>
                        <a:ext cx="6772275" cy="4476363"/>
                      </a:xfrm>
                      <a:prstGeom prst="rect">
                        <a:avLst/>
                      </a:prstGeom>
                    </p:spPr>
                  </p:pic>
                </p:oleObj>
              </mc:Fallback>
            </mc:AlternateContent>
          </a:graphicData>
        </a:graphic>
      </p:graphicFrame>
    </p:spTree>
    <p:extLst>
      <p:ext uri="{BB962C8B-B14F-4D97-AF65-F5344CB8AC3E}">
        <p14:creationId xmlns:p14="http://schemas.microsoft.com/office/powerpoint/2010/main" val="40386530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Heterogeneous System coherence</a:t>
            </a:r>
            <a:r>
              <a:rPr lang="en-US" dirty="0"/>
              <a:t/>
            </a:r>
            <a:br>
              <a:rPr lang="en-US" dirty="0"/>
            </a:br>
            <a:r>
              <a:rPr lang="en-US" sz="2600" dirty="0"/>
              <a:t>f</a:t>
            </a:r>
            <a:r>
              <a:rPr lang="en-US" sz="2600" dirty="0" smtClean="0"/>
              <a:t>or </a:t>
            </a:r>
            <a:r>
              <a:rPr lang="en-US" sz="2600" dirty="0"/>
              <a:t>Integrated CPU-GPU Systems</a:t>
            </a:r>
          </a:p>
        </p:txBody>
      </p:sp>
      <p:sp>
        <p:nvSpPr>
          <p:cNvPr id="3" name="Subtitle 2"/>
          <p:cNvSpPr>
            <a:spLocks noGrp="1"/>
          </p:cNvSpPr>
          <p:nvPr>
            <p:ph type="subTitle" idx="1"/>
          </p:nvPr>
        </p:nvSpPr>
        <p:spPr>
          <a:xfrm>
            <a:off x="228600" y="5006252"/>
            <a:ext cx="8353811" cy="708748"/>
          </a:xfrm>
        </p:spPr>
        <p:txBody>
          <a:bodyPr/>
          <a:lstStyle/>
          <a:p>
            <a:r>
              <a:rPr lang="en-US" b="1" dirty="0" smtClean="0"/>
              <a:t>Jason Power*</a:t>
            </a:r>
            <a:r>
              <a:rPr lang="en-US" dirty="0" smtClean="0"/>
              <a:t>, Arkaprava Basu*, </a:t>
            </a:r>
            <a:r>
              <a:rPr lang="en-US" dirty="0" err="1" smtClean="0"/>
              <a:t>Junli</a:t>
            </a:r>
            <a:r>
              <a:rPr lang="en-US" dirty="0" smtClean="0"/>
              <a:t> </a:t>
            </a:r>
            <a:r>
              <a:rPr lang="en-US" dirty="0" err="1" smtClean="0"/>
              <a:t>Gu</a:t>
            </a:r>
            <a:r>
              <a:rPr lang="en-US" sz="2800" baseline="10000" dirty="0" smtClean="0">
                <a:latin typeface="Calibri"/>
                <a:cs typeface="Calibri"/>
              </a:rPr>
              <a:t>†</a:t>
            </a:r>
            <a:r>
              <a:rPr lang="en-US" dirty="0" smtClean="0"/>
              <a:t>, Sooraj Puthoor</a:t>
            </a:r>
            <a:r>
              <a:rPr lang="en-US" sz="2800" baseline="10000" dirty="0" smtClean="0">
                <a:latin typeface="Calibri"/>
                <a:cs typeface="Calibri"/>
              </a:rPr>
              <a:t>†</a:t>
            </a:r>
            <a:r>
              <a:rPr lang="en-US" dirty="0" smtClean="0"/>
              <a:t>,</a:t>
            </a:r>
          </a:p>
          <a:p>
            <a:r>
              <a:rPr lang="en-US" dirty="0" smtClean="0"/>
              <a:t>Bradford M Beckmann</a:t>
            </a:r>
            <a:r>
              <a:rPr lang="en-US" sz="2800" baseline="10000" dirty="0" smtClean="0">
                <a:latin typeface="Calibri"/>
                <a:cs typeface="Calibri"/>
              </a:rPr>
              <a:t>†</a:t>
            </a:r>
            <a:r>
              <a:rPr lang="en-US" dirty="0" smtClean="0"/>
              <a:t>, Mark D Hill*</a:t>
            </a:r>
            <a:r>
              <a:rPr lang="en-US" sz="2800" baseline="10000" dirty="0" smtClean="0">
                <a:latin typeface="Calibri"/>
                <a:cs typeface="Calibri"/>
              </a:rPr>
              <a:t>†</a:t>
            </a:r>
            <a:r>
              <a:rPr lang="en-US" dirty="0" smtClean="0"/>
              <a:t>, Steven K Reinhardt</a:t>
            </a:r>
            <a:r>
              <a:rPr lang="en-US" sz="2800" baseline="10000" dirty="0" smtClean="0">
                <a:latin typeface="Calibri"/>
                <a:cs typeface="Calibri"/>
              </a:rPr>
              <a:t>†</a:t>
            </a:r>
            <a:r>
              <a:rPr lang="en-US" dirty="0" smtClean="0"/>
              <a:t>, David A Wood*</a:t>
            </a:r>
            <a:r>
              <a:rPr lang="en-US" sz="2800" baseline="10000" dirty="0" smtClean="0">
                <a:latin typeface="Calibri"/>
                <a:cs typeface="Calibri"/>
              </a:rPr>
              <a:t>†</a:t>
            </a:r>
            <a:endParaRPr lang="en-US" sz="2800" dirty="0"/>
          </a:p>
        </p:txBody>
      </p:sp>
      <p:sp>
        <p:nvSpPr>
          <p:cNvPr id="4" name="Rectangle 3"/>
          <p:cNvSpPr/>
          <p:nvPr/>
        </p:nvSpPr>
        <p:spPr>
          <a:xfrm>
            <a:off x="4010411" y="5867400"/>
            <a:ext cx="4572000" cy="656590"/>
          </a:xfrm>
          <a:prstGeom prst="rect">
            <a:avLst/>
          </a:prstGeom>
        </p:spPr>
        <p:txBody>
          <a:bodyPr>
            <a:spAutoFit/>
          </a:bodyPr>
          <a:lstStyle/>
          <a:p>
            <a:pPr algn="r"/>
            <a:r>
              <a:rPr lang="en-US" dirty="0">
                <a:solidFill>
                  <a:prstClr val="black"/>
                </a:solidFill>
                <a:cs typeface="Calibri"/>
              </a:rPr>
              <a:t>*University of Wisconsin-Madison</a:t>
            </a:r>
          </a:p>
          <a:p>
            <a:pPr algn="r"/>
            <a:r>
              <a:rPr lang="en-US" sz="2800" baseline="10000" dirty="0">
                <a:solidFill>
                  <a:prstClr val="black"/>
                </a:solidFill>
                <a:cs typeface="Calibri"/>
              </a:rPr>
              <a:t>†</a:t>
            </a:r>
            <a:r>
              <a:rPr lang="en-US" dirty="0">
                <a:solidFill>
                  <a:prstClr val="black"/>
                </a:solidFill>
                <a:cs typeface="Calibri"/>
              </a:rPr>
              <a:t>Advanced Micro Devices, Inc.</a:t>
            </a:r>
            <a:endParaRPr lang="en-US" dirty="0">
              <a:solidFill>
                <a:prstClr val="black"/>
              </a:solidFill>
            </a:endParaRPr>
          </a:p>
        </p:txBody>
      </p:sp>
    </p:spTree>
    <p:extLst>
      <p:ext uri="{BB962C8B-B14F-4D97-AF65-F5344CB8AC3E}">
        <p14:creationId xmlns:p14="http://schemas.microsoft.com/office/powerpoint/2010/main" val="35899494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 overview</a:t>
            </a:r>
            <a:endParaRPr lang="en-US" dirty="0"/>
          </a:p>
        </p:txBody>
      </p:sp>
      <p:sp>
        <p:nvSpPr>
          <p:cNvPr id="7" name="Text Placeholder 6"/>
          <p:cNvSpPr>
            <a:spLocks noGrp="1"/>
          </p:cNvSpPr>
          <p:nvPr>
            <p:ph type="body" sz="quarter" idx="10"/>
          </p:nvPr>
        </p:nvSpPr>
        <p:spPr/>
        <p:txBody>
          <a:bodyPr/>
          <a:lstStyle/>
          <a:p>
            <a:r>
              <a:rPr lang="en-US" dirty="0" smtClean="0"/>
              <a:t>APU</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884712808"/>
              </p:ext>
            </p:extLst>
          </p:nvPr>
        </p:nvGraphicFramePr>
        <p:xfrm>
          <a:off x="2362200" y="1143000"/>
          <a:ext cx="4148138" cy="5047811"/>
        </p:xfrm>
        <a:graphic>
          <a:graphicData uri="http://schemas.openxmlformats.org/presentationml/2006/ole">
            <mc:AlternateContent xmlns:mc="http://schemas.openxmlformats.org/markup-compatibility/2006">
              <mc:Choice xmlns:v="urn:schemas-microsoft-com:vml" Requires="v">
                <p:oleObj spid="_x0000_s3079" name="Visio" r:id="rId4" imgW="2053489" imgH="2489194" progId="Visio.Drawing.11">
                  <p:embed/>
                </p:oleObj>
              </mc:Choice>
              <mc:Fallback>
                <p:oleObj name="Visio" r:id="rId4" imgW="2053489" imgH="2489194" progId="Visio.Drawing.11">
                  <p:embed/>
                  <p:pic>
                    <p:nvPicPr>
                      <p:cNvPr id="0" name=""/>
                      <p:cNvPicPr/>
                      <p:nvPr/>
                    </p:nvPicPr>
                    <p:blipFill>
                      <a:blip r:embed="rId5"/>
                      <a:stretch>
                        <a:fillRect/>
                      </a:stretch>
                    </p:blipFill>
                    <p:spPr>
                      <a:xfrm>
                        <a:off x="2362200" y="1143000"/>
                        <a:ext cx="4148138" cy="5047811"/>
                      </a:xfrm>
                      <a:prstGeom prst="rect">
                        <a:avLst/>
                      </a:prstGeom>
                    </p:spPr>
                  </p:pic>
                </p:oleObj>
              </mc:Fallback>
            </mc:AlternateContent>
          </a:graphicData>
        </a:graphic>
      </p:graphicFrame>
      <p:sp>
        <p:nvSpPr>
          <p:cNvPr id="5" name="Line Callout 1 (Accent Bar) 4"/>
          <p:cNvSpPr/>
          <p:nvPr/>
        </p:nvSpPr>
        <p:spPr>
          <a:xfrm>
            <a:off x="76200" y="3810000"/>
            <a:ext cx="2819400" cy="1447800"/>
          </a:xfrm>
          <a:prstGeom prst="accentCallout1">
            <a:avLst>
              <a:gd name="adj1" fmla="val 71858"/>
              <a:gd name="adj2" fmla="val 105194"/>
              <a:gd name="adj3" fmla="val 92068"/>
              <a:gd name="adj4" fmla="val 128425"/>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Direct-access bus</a:t>
            </a:r>
          </a:p>
          <a:p>
            <a:pPr algn="ctr" fontAlgn="auto">
              <a:spcBef>
                <a:spcPts val="0"/>
              </a:spcBef>
              <a:spcAft>
                <a:spcPts val="0"/>
              </a:spcAft>
            </a:pPr>
            <a:r>
              <a:rPr lang="en-US" sz="2400" dirty="0" smtClean="0">
                <a:solidFill>
                  <a:schemeClr val="tx2"/>
                </a:solidFill>
              </a:rPr>
              <a:t>(used for graphics)</a:t>
            </a:r>
            <a:endParaRPr lang="en-US" sz="2400" dirty="0">
              <a:solidFill>
                <a:schemeClr val="tx2"/>
              </a:solidFill>
            </a:endParaRPr>
          </a:p>
        </p:txBody>
      </p:sp>
      <p:sp>
        <p:nvSpPr>
          <p:cNvPr id="10" name="Line Callout 1 (Accent Bar) 9"/>
          <p:cNvSpPr/>
          <p:nvPr/>
        </p:nvSpPr>
        <p:spPr>
          <a:xfrm>
            <a:off x="6553200" y="2514600"/>
            <a:ext cx="2133600" cy="1066800"/>
          </a:xfrm>
          <a:prstGeom prst="accentCallout1">
            <a:avLst>
              <a:gd name="adj1" fmla="val 77729"/>
              <a:gd name="adj2" fmla="val -6939"/>
              <a:gd name="adj3" fmla="val 120248"/>
              <a:gd name="adj4" fmla="val -54745"/>
            </a:avLst>
          </a:prstGeom>
          <a:ln w="57150"/>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Invalidation traffic</a:t>
            </a:r>
            <a:endParaRPr lang="en-US" sz="2400" dirty="0">
              <a:solidFill>
                <a:schemeClr val="tx2"/>
              </a:solidFill>
            </a:endParaRPr>
          </a:p>
        </p:txBody>
      </p:sp>
      <p:sp>
        <p:nvSpPr>
          <p:cNvPr id="11" name="Line Callout 1 (Accent Bar) 10"/>
          <p:cNvSpPr/>
          <p:nvPr/>
        </p:nvSpPr>
        <p:spPr>
          <a:xfrm>
            <a:off x="304800" y="2012515"/>
            <a:ext cx="2819400" cy="1447800"/>
          </a:xfrm>
          <a:prstGeom prst="accentCallout1">
            <a:avLst>
              <a:gd name="adj1" fmla="val 71858"/>
              <a:gd name="adj2" fmla="val 105194"/>
              <a:gd name="adj3" fmla="val 174260"/>
              <a:gd name="adj4" fmla="val 132423"/>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GPU compute accesses must stay coherent</a:t>
            </a:r>
            <a:endParaRPr lang="en-US" sz="2400" dirty="0">
              <a:solidFill>
                <a:schemeClr val="tx2"/>
              </a:solidFill>
            </a:endParaRPr>
          </a:p>
        </p:txBody>
      </p:sp>
      <p:sp>
        <p:nvSpPr>
          <p:cNvPr id="4" name="TextBox 3"/>
          <p:cNvSpPr txBox="1"/>
          <p:nvPr/>
        </p:nvSpPr>
        <p:spPr>
          <a:xfrm>
            <a:off x="6525127" y="1355412"/>
            <a:ext cx="2519472" cy="944874"/>
          </a:xfrm>
          <a:prstGeom prst="rect">
            <a:avLst/>
          </a:prstGeom>
        </p:spPr>
        <p:txBody>
          <a:bodyPr wrap="non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800" b="0" i="0" u="none" strike="noStrike" kern="1200" cap="none" spc="0" normalizeH="0" baseline="0" noProof="0" dirty="0" smtClean="0">
                <a:ln>
                  <a:noFill/>
                </a:ln>
                <a:solidFill>
                  <a:schemeClr val="tx1"/>
                </a:solidFill>
                <a:effectLst/>
                <a:uLnTx/>
                <a:uFillTx/>
                <a:latin typeface="+mj-lt"/>
                <a:ea typeface="MS PGothic" pitchFamily="34" charset="-128"/>
              </a:rPr>
              <a:t>Arrow thickness</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800" dirty="0" smtClean="0">
                <a:latin typeface="+mj-lt"/>
                <a:ea typeface="MS PGothic" pitchFamily="34" charset="-128"/>
              </a:rPr>
              <a:t>→bandwidth</a:t>
            </a:r>
            <a:endParaRPr kumimoji="0" lang="en-US" sz="2800" b="0" i="0" u="none" strike="noStrike" kern="1200" cap="none" spc="0" normalizeH="0" baseline="0" noProof="0" dirty="0">
              <a:ln>
                <a:noFill/>
              </a:ln>
              <a:solidFill>
                <a:schemeClr val="tx1"/>
              </a:solidFill>
              <a:effectLst/>
              <a:uLnTx/>
              <a:uFillTx/>
              <a:latin typeface="+mj-lt"/>
              <a:ea typeface="MS PGothic" pitchFamily="34" charset="-128"/>
            </a:endParaRPr>
          </a:p>
        </p:txBody>
      </p:sp>
    </p:spTree>
    <p:extLst>
      <p:ext uri="{BB962C8B-B14F-4D97-AF65-F5344CB8AC3E}">
        <p14:creationId xmlns:p14="http://schemas.microsoft.com/office/powerpoint/2010/main" val="1411594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Baseline Directory Coherence</a:t>
            </a:r>
            <a:endParaRPr lang="en-US"/>
          </a:p>
        </p:txBody>
      </p:sp>
      <p:sp>
        <p:nvSpPr>
          <p:cNvPr id="4" name="Text Placeholder 3"/>
          <p:cNvSpPr>
            <a:spLocks noGrp="1"/>
          </p:cNvSpPr>
          <p:nvPr>
            <p:ph type="body" sz="quarter" idx="10"/>
          </p:nvPr>
        </p:nvSpPr>
        <p:spPr/>
        <p:txBody>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03236253"/>
              </p:ext>
            </p:extLst>
          </p:nvPr>
        </p:nvGraphicFramePr>
        <p:xfrm>
          <a:off x="2362200" y="1143000"/>
          <a:ext cx="4148138" cy="5048250"/>
        </p:xfrm>
        <a:graphic>
          <a:graphicData uri="http://schemas.openxmlformats.org/presentationml/2006/ole">
            <mc:AlternateContent xmlns:mc="http://schemas.openxmlformats.org/markup-compatibility/2006">
              <mc:Choice xmlns:v="urn:schemas-microsoft-com:vml" Requires="v">
                <p:oleObj spid="_x0000_s4103" name="Visio" r:id="rId3" imgW="2053440" imgH="2489327" progId="Visio.Drawing.11">
                  <p:embed/>
                </p:oleObj>
              </mc:Choice>
              <mc:Fallback>
                <p:oleObj name="Visio" r:id="rId3" imgW="2053440" imgH="2489327" progId="Visio.Drawing.11">
                  <p:embed/>
                  <p:pic>
                    <p:nvPicPr>
                      <p:cNvPr id="0" name=""/>
                      <p:cNvPicPr>
                        <a:picLocks noChangeAspect="1" noChangeArrowheads="1"/>
                      </p:cNvPicPr>
                      <p:nvPr/>
                    </p:nvPicPr>
                    <p:blipFill>
                      <a:blip r:embed="rId4"/>
                      <a:srcRect/>
                      <a:stretch>
                        <a:fillRect/>
                      </a:stretch>
                    </p:blipFill>
                    <p:spPr bwMode="auto">
                      <a:xfrm>
                        <a:off x="2362200" y="1143000"/>
                        <a:ext cx="4148138"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Oval 6"/>
          <p:cNvSpPr/>
          <p:nvPr/>
        </p:nvSpPr>
        <p:spPr>
          <a:xfrm>
            <a:off x="4419600" y="1828800"/>
            <a:ext cx="1447800" cy="1371600"/>
          </a:xfrm>
          <a:prstGeom prst="ellipse">
            <a:avLst/>
          </a:prstGeom>
          <a:noFill/>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5" name="Oval 14"/>
          <p:cNvSpPr/>
          <p:nvPr/>
        </p:nvSpPr>
        <p:spPr>
          <a:xfrm>
            <a:off x="2895600" y="1828800"/>
            <a:ext cx="1447800" cy="1371600"/>
          </a:xfrm>
          <a:prstGeom prst="ellipse">
            <a:avLst/>
          </a:prstGeom>
          <a:noFill/>
          <a:ln w="50800">
            <a:solidFill>
              <a:schemeClr val="accent5"/>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2" name="TextBox 21"/>
          <p:cNvSpPr txBox="1"/>
          <p:nvPr/>
        </p:nvSpPr>
        <p:spPr>
          <a:xfrm>
            <a:off x="6395709" y="2914269"/>
            <a:ext cx="2824491"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0" i="0" u="none" strike="noStrike" kern="1200" cap="none" spc="0" normalizeH="0" baseline="0" noProof="0" smtClean="0">
                <a:ln>
                  <a:noFill/>
                </a:ln>
                <a:solidFill>
                  <a:schemeClr val="tx1"/>
                </a:solidFill>
                <a:effectLst/>
                <a:uLnTx/>
                <a:uFillTx/>
                <a:latin typeface="+mj-lt"/>
                <a:ea typeface="MS PGothic" pitchFamily="34" charset="-128"/>
                <a:cs typeface="+mn-cs"/>
              </a:rPr>
              <a:t>Kernel Launch</a:t>
            </a:r>
            <a:endParaRPr kumimoji="0" lang="en-US" sz="3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3" name="TextBox 22"/>
          <p:cNvSpPr txBox="1"/>
          <p:nvPr/>
        </p:nvSpPr>
        <p:spPr>
          <a:xfrm>
            <a:off x="6568256" y="1676400"/>
            <a:ext cx="2479397"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0" i="0" u="none" strike="noStrike" kern="1200" cap="none" spc="0" normalizeH="0" baseline="0" noProof="0" smtClean="0">
                <a:ln>
                  <a:noFill/>
                </a:ln>
                <a:solidFill>
                  <a:schemeClr val="tx1"/>
                </a:solidFill>
                <a:effectLst/>
                <a:uLnTx/>
                <a:uFillTx/>
                <a:latin typeface="+mj-lt"/>
                <a:ea typeface="MS PGothic" pitchFamily="34" charset="-128"/>
                <a:cs typeface="+mn-cs"/>
              </a:rPr>
              <a:t>Initialization</a:t>
            </a:r>
            <a:endParaRPr kumimoji="0" lang="en-US" sz="3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4" name="TextBox 23"/>
          <p:cNvSpPr txBox="1"/>
          <p:nvPr/>
        </p:nvSpPr>
        <p:spPr>
          <a:xfrm>
            <a:off x="6663154" y="4191000"/>
            <a:ext cx="2289601"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0" i="0" u="none" strike="noStrike" kern="1200" cap="none" spc="0" normalizeH="0" baseline="0" noProof="0" smtClean="0">
                <a:ln>
                  <a:noFill/>
                </a:ln>
                <a:solidFill>
                  <a:schemeClr val="tx1"/>
                </a:solidFill>
                <a:effectLst/>
                <a:uLnTx/>
                <a:uFillTx/>
                <a:latin typeface="+mj-lt"/>
                <a:ea typeface="MS PGothic" pitchFamily="34" charset="-128"/>
                <a:cs typeface="+mn-cs"/>
              </a:rPr>
              <a:t>Read</a:t>
            </a:r>
            <a:r>
              <a:rPr kumimoji="0" lang="en-US" sz="3600" b="0" i="0" u="none" strike="noStrike" kern="1200" cap="none" spc="0" normalizeH="0" noProof="0" smtClean="0">
                <a:ln>
                  <a:noFill/>
                </a:ln>
                <a:solidFill>
                  <a:schemeClr val="tx1"/>
                </a:solidFill>
                <a:effectLst/>
                <a:uLnTx/>
                <a:uFillTx/>
                <a:latin typeface="+mj-lt"/>
                <a:ea typeface="MS PGothic" pitchFamily="34" charset="-128"/>
                <a:cs typeface="+mn-cs"/>
              </a:rPr>
              <a:t> result</a:t>
            </a:r>
            <a:endParaRPr kumimoji="0" lang="en-US" sz="3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35" name="Group 34"/>
          <p:cNvGrpSpPr/>
          <p:nvPr/>
        </p:nvGrpSpPr>
        <p:grpSpPr>
          <a:xfrm>
            <a:off x="3276601" y="2895600"/>
            <a:ext cx="1904999" cy="2743199"/>
            <a:chOff x="3276601" y="2895600"/>
            <a:chExt cx="1904999" cy="2743199"/>
          </a:xfrm>
        </p:grpSpPr>
        <p:cxnSp>
          <p:nvCxnSpPr>
            <p:cNvPr id="26" name="Elbow Connector 25"/>
            <p:cNvCxnSpPr/>
            <p:nvPr/>
          </p:nvCxnSpPr>
          <p:spPr>
            <a:xfrm rot="16200000" flipH="1">
              <a:off x="2447735" y="3743134"/>
              <a:ext cx="2724531" cy="1066800"/>
            </a:xfrm>
            <a:prstGeom prst="bentConnector3">
              <a:avLst>
                <a:gd name="adj1" fmla="val 73658"/>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2727135" y="3743134"/>
              <a:ext cx="2724531" cy="1066800"/>
            </a:xfrm>
            <a:prstGeom prst="bentConnector3">
              <a:avLst>
                <a:gd name="adj1" fmla="val 67606"/>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6200000" flipH="1">
              <a:off x="3006535" y="3724466"/>
              <a:ext cx="2724531" cy="1066800"/>
            </a:xfrm>
            <a:prstGeom prst="bentConnector3">
              <a:avLst>
                <a:gd name="adj1" fmla="val 61554"/>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6200000" flipH="1">
              <a:off x="3285934" y="3743134"/>
              <a:ext cx="2724531" cy="1066800"/>
            </a:xfrm>
            <a:prstGeom prst="bentConnector3">
              <a:avLst>
                <a:gd name="adj1" fmla="val 51651"/>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flipH="1">
            <a:off x="4368801" y="2743201"/>
            <a:ext cx="1193799" cy="2895604"/>
            <a:chOff x="3276600" y="2895601"/>
            <a:chExt cx="1193799" cy="2895604"/>
          </a:xfrm>
        </p:grpSpPr>
        <p:cxnSp>
          <p:nvCxnSpPr>
            <p:cNvPr id="37" name="Elbow Connector 36"/>
            <p:cNvCxnSpPr/>
            <p:nvPr/>
          </p:nvCxnSpPr>
          <p:spPr>
            <a:xfrm rot="16200000" flipH="1">
              <a:off x="2028633" y="4162235"/>
              <a:ext cx="2876934" cy="381000"/>
            </a:xfrm>
            <a:prstGeom prst="bentConnector3">
              <a:avLst>
                <a:gd name="adj1" fmla="val 82826"/>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rot="16200000" flipH="1">
              <a:off x="2308031" y="4162237"/>
              <a:ext cx="2876936" cy="380999"/>
            </a:xfrm>
            <a:prstGeom prst="bentConnector3">
              <a:avLst>
                <a:gd name="adj1" fmla="val 74489"/>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6200000" flipH="1">
              <a:off x="2587432" y="4143568"/>
              <a:ext cx="2876934" cy="380999"/>
            </a:xfrm>
            <a:prstGeom prst="bentConnector3">
              <a:avLst>
                <a:gd name="adj1" fmla="val 67716"/>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2863466" y="4165601"/>
              <a:ext cx="2858266" cy="355601"/>
            </a:xfrm>
            <a:prstGeom prst="bentConnector3">
              <a:avLst>
                <a:gd name="adj1" fmla="val 55769"/>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1691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15" grpId="0" animBg="1"/>
      <p:bldP spid="15" grpId="1" animBg="1"/>
      <p:bldP spid="22" grpId="0"/>
      <p:bldP spid="22" grpId="1"/>
      <p:bldP spid="23" grpId="0"/>
      <p:bldP spid="23" grpId="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SIMT Control Flow</a:t>
            </a:r>
            <a:endParaRPr lang="en-US" dirty="0"/>
          </a:p>
        </p:txBody>
      </p:sp>
      <p:sp>
        <p:nvSpPr>
          <p:cNvPr id="6" name="Content Placeholder 5"/>
          <p:cNvSpPr>
            <a:spLocks noGrp="1"/>
          </p:cNvSpPr>
          <p:nvPr>
            <p:ph idx="1"/>
          </p:nvPr>
        </p:nvSpPr>
        <p:spPr>
          <a:xfrm>
            <a:off x="822959" y="1104900"/>
            <a:ext cx="7543801" cy="1285875"/>
          </a:xfrm>
        </p:spPr>
        <p:txBody>
          <a:bodyPr/>
          <a:lstStyle/>
          <a:p>
            <a:r>
              <a:rPr lang="en-US" dirty="0" smtClean="0"/>
              <a:t>Work-items in </a:t>
            </a:r>
            <a:r>
              <a:rPr lang="en-US" dirty="0" err="1" smtClean="0"/>
              <a:t>wavefront</a:t>
            </a:r>
            <a:r>
              <a:rPr lang="en-US" dirty="0" smtClean="0"/>
              <a:t> run in lockstep</a:t>
            </a:r>
          </a:p>
          <a:p>
            <a:pPr lvl="1"/>
            <a:r>
              <a:rPr lang="en-US" i="1" dirty="0" smtClean="0"/>
              <a:t>Don’t all have to commit</a:t>
            </a:r>
          </a:p>
          <a:p>
            <a:r>
              <a:rPr lang="en-US" dirty="0"/>
              <a:t>Branching through </a:t>
            </a:r>
            <a:r>
              <a:rPr lang="en-US" b="1" dirty="0" smtClean="0">
                <a:solidFill>
                  <a:schemeClr val="accent2"/>
                </a:solidFill>
              </a:rPr>
              <a:t>predication</a:t>
            </a:r>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a:t>
            </a:fld>
            <a:endParaRPr lang="en-US" dirty="0"/>
          </a:p>
        </p:txBody>
      </p:sp>
      <p:sp>
        <p:nvSpPr>
          <p:cNvPr id="2" name="TextBox 1"/>
          <p:cNvSpPr txBox="1"/>
          <p:nvPr/>
        </p:nvSpPr>
        <p:spPr>
          <a:xfrm>
            <a:off x="375285" y="3971925"/>
            <a:ext cx="1858201" cy="1200329"/>
          </a:xfrm>
          <a:prstGeom prst="rect">
            <a:avLst/>
          </a:prstGeom>
          <a:noFill/>
        </p:spPr>
        <p:txBody>
          <a:bodyPr wrap="none" rtlCol="0">
            <a:spAutoFit/>
          </a:bodyPr>
          <a:lstStyle/>
          <a:p>
            <a:pPr defTabSz="457200"/>
            <a:r>
              <a:rPr lang="en-US" dirty="0">
                <a:solidFill>
                  <a:srgbClr val="3E8853"/>
                </a:solidFill>
                <a:latin typeface="Lucida Console" panose="020B0609040504020204" pitchFamily="49" charset="0"/>
              </a:rPr>
              <a:t>if</a:t>
            </a:r>
            <a:r>
              <a:rPr lang="en-US" dirty="0">
                <a:solidFill>
                  <a:prstClr val="black"/>
                </a:solidFill>
                <a:latin typeface="Lucida Console" panose="020B0609040504020204" pitchFamily="49" charset="0"/>
              </a:rPr>
              <a:t> (x &lt;= 0) </a:t>
            </a:r>
          </a:p>
          <a:p>
            <a:pPr defTabSz="457200"/>
            <a:r>
              <a:rPr lang="en-US" dirty="0">
                <a:solidFill>
                  <a:prstClr val="black"/>
                </a:solidFill>
                <a:latin typeface="Lucida Console" panose="020B0609040504020204" pitchFamily="49" charset="0"/>
              </a:rPr>
              <a:t>	y = 0;</a:t>
            </a:r>
          </a:p>
          <a:p>
            <a:pPr defTabSz="457200"/>
            <a:r>
              <a:rPr lang="en-US" dirty="0">
                <a:solidFill>
                  <a:srgbClr val="3E8853"/>
                </a:solidFill>
                <a:latin typeface="Lucida Console" panose="020B0609040504020204" pitchFamily="49" charset="0"/>
              </a:rPr>
              <a:t>else</a:t>
            </a:r>
            <a:endParaRPr lang="en-US" dirty="0">
              <a:solidFill>
                <a:prstClr val="black"/>
              </a:solidFill>
              <a:latin typeface="Lucida Console" panose="020B0609040504020204" pitchFamily="49" charset="0"/>
            </a:endParaRPr>
          </a:p>
          <a:p>
            <a:pPr defTabSz="457200"/>
            <a:r>
              <a:rPr lang="en-US" dirty="0">
                <a:solidFill>
                  <a:prstClr val="black"/>
                </a:solidFill>
                <a:latin typeface="Lucida Console" panose="020B0609040504020204" pitchFamily="49" charset="0"/>
              </a:rPr>
              <a:t>	y = x;</a:t>
            </a:r>
          </a:p>
        </p:txBody>
      </p:sp>
      <p:grpSp>
        <p:nvGrpSpPr>
          <p:cNvPr id="7" name="Group 6"/>
          <p:cNvGrpSpPr/>
          <p:nvPr/>
        </p:nvGrpSpPr>
        <p:grpSpPr>
          <a:xfrm>
            <a:off x="2855380" y="3393082"/>
            <a:ext cx="470083" cy="746012"/>
            <a:chOff x="6733994" y="2009774"/>
            <a:chExt cx="470083" cy="923925"/>
          </a:xfrm>
        </p:grpSpPr>
        <p:sp>
          <p:nvSpPr>
            <p:cNvPr id="8" name="Freeform 7"/>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Freeform 8"/>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Freeform 9"/>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Freeform 10"/>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2" name="Straight Connector 11"/>
            <p:cNvCxnSpPr>
              <a:stCxn id="8" idx="1"/>
              <a:endCxn id="11" idx="1"/>
            </p:cNvCxnSpPr>
            <p:nvPr/>
          </p:nvCxnSpPr>
          <p:spPr>
            <a:xfrm>
              <a:off x="6819900" y="2152649"/>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6733994" y="2295524"/>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6858754" y="2481261"/>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6774994" y="2643186"/>
              <a:ext cx="345323" cy="0"/>
            </a:xfrm>
            <a:prstGeom prst="line">
              <a:avLst/>
            </a:prstGeom>
            <a:ln/>
          </p:spPr>
          <p:style>
            <a:lnRef idx="2">
              <a:schemeClr val="accent2"/>
            </a:lnRef>
            <a:fillRef idx="0">
              <a:schemeClr val="accent2"/>
            </a:fillRef>
            <a:effectRef idx="1">
              <a:schemeClr val="accent2"/>
            </a:effectRef>
            <a:fontRef idx="minor">
              <a:schemeClr val="tx1"/>
            </a:fontRef>
          </p:style>
        </p:cxnSp>
      </p:grpSp>
      <p:grpSp>
        <p:nvGrpSpPr>
          <p:cNvPr id="16" name="Group 15"/>
          <p:cNvGrpSpPr/>
          <p:nvPr/>
        </p:nvGrpSpPr>
        <p:grpSpPr>
          <a:xfrm>
            <a:off x="2919048" y="4106125"/>
            <a:ext cx="470083" cy="746012"/>
            <a:chOff x="6733994" y="2009774"/>
            <a:chExt cx="470083" cy="923925"/>
          </a:xfrm>
        </p:grpSpPr>
        <p:sp>
          <p:nvSpPr>
            <p:cNvPr id="17" name="Freeform 16"/>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Freeform 17"/>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Freeform 18"/>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 name="Freeform 19"/>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21" name="Straight Connector 20"/>
            <p:cNvCxnSpPr>
              <a:stCxn id="17" idx="1"/>
              <a:endCxn id="20" idx="1"/>
            </p:cNvCxnSpPr>
            <p:nvPr/>
          </p:nvCxnSpPr>
          <p:spPr>
            <a:xfrm>
              <a:off x="6819900" y="2152649"/>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6733994" y="2295524"/>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6858754" y="2481261"/>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6774994" y="2643186"/>
              <a:ext cx="345323" cy="0"/>
            </a:xfrm>
            <a:prstGeom prst="line">
              <a:avLst/>
            </a:prstGeom>
            <a:ln/>
          </p:spPr>
          <p:style>
            <a:lnRef idx="2">
              <a:schemeClr val="accent2"/>
            </a:lnRef>
            <a:fillRef idx="0">
              <a:schemeClr val="accent2"/>
            </a:fillRef>
            <a:effectRef idx="1">
              <a:schemeClr val="accent2"/>
            </a:effectRef>
            <a:fontRef idx="minor">
              <a:schemeClr val="tx1"/>
            </a:fontRef>
          </p:style>
        </p:cxnSp>
      </p:grpSp>
      <p:grpSp>
        <p:nvGrpSpPr>
          <p:cNvPr id="25" name="Group 24"/>
          <p:cNvGrpSpPr/>
          <p:nvPr/>
        </p:nvGrpSpPr>
        <p:grpSpPr>
          <a:xfrm>
            <a:off x="2981427" y="4819168"/>
            <a:ext cx="470083" cy="746012"/>
            <a:chOff x="6733994" y="2009774"/>
            <a:chExt cx="470083" cy="923925"/>
          </a:xfrm>
        </p:grpSpPr>
        <p:sp>
          <p:nvSpPr>
            <p:cNvPr id="26" name="Freeform 25"/>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7" name="Freeform 26"/>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 name="Freeform 27"/>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 name="Freeform 28"/>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30" name="Straight Connector 29"/>
            <p:cNvCxnSpPr>
              <a:stCxn id="26" idx="1"/>
              <a:endCxn id="29" idx="1"/>
            </p:cNvCxnSpPr>
            <p:nvPr/>
          </p:nvCxnSpPr>
          <p:spPr>
            <a:xfrm>
              <a:off x="6819900" y="2152649"/>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a:off x="6733994" y="2295524"/>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a:xfrm>
              <a:off x="6858754" y="2481261"/>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6774994" y="2643186"/>
              <a:ext cx="345323" cy="0"/>
            </a:xfrm>
            <a:prstGeom prst="line">
              <a:avLst/>
            </a:prstGeom>
            <a:ln/>
          </p:spPr>
          <p:style>
            <a:lnRef idx="2">
              <a:schemeClr val="accent2"/>
            </a:lnRef>
            <a:fillRef idx="0">
              <a:schemeClr val="accent2"/>
            </a:fillRef>
            <a:effectRef idx="1">
              <a:schemeClr val="accent2"/>
            </a:effectRef>
            <a:fontRef idx="minor">
              <a:schemeClr val="tx1"/>
            </a:fontRef>
          </p:style>
        </p:cxnSp>
      </p:grpSp>
      <p:grpSp>
        <p:nvGrpSpPr>
          <p:cNvPr id="34" name="Group 33"/>
          <p:cNvGrpSpPr/>
          <p:nvPr/>
        </p:nvGrpSpPr>
        <p:grpSpPr>
          <a:xfrm>
            <a:off x="3043808" y="5533921"/>
            <a:ext cx="470083" cy="746012"/>
            <a:chOff x="6733994" y="2009774"/>
            <a:chExt cx="470083" cy="923925"/>
          </a:xfrm>
        </p:grpSpPr>
        <p:sp>
          <p:nvSpPr>
            <p:cNvPr id="35" name="Freeform 34"/>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6" name="Freeform 35"/>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7" name="Freeform 36"/>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8" name="Freeform 37"/>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39" name="Straight Connector 38"/>
            <p:cNvCxnSpPr>
              <a:stCxn id="35" idx="1"/>
              <a:endCxn id="38" idx="1"/>
            </p:cNvCxnSpPr>
            <p:nvPr/>
          </p:nvCxnSpPr>
          <p:spPr>
            <a:xfrm>
              <a:off x="6819900" y="2152649"/>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6733994" y="2295524"/>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41" name="Straight Connector 40"/>
            <p:cNvCxnSpPr/>
            <p:nvPr/>
          </p:nvCxnSpPr>
          <p:spPr>
            <a:xfrm>
              <a:off x="6858754" y="2481261"/>
              <a:ext cx="34532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p:nvPr/>
          </p:nvCxnSpPr>
          <p:spPr>
            <a:xfrm>
              <a:off x="6774994" y="2643186"/>
              <a:ext cx="345323" cy="0"/>
            </a:xfrm>
            <a:prstGeom prst="line">
              <a:avLst/>
            </a:prstGeom>
            <a:ln/>
          </p:spPr>
          <p:style>
            <a:lnRef idx="2">
              <a:schemeClr val="accent2"/>
            </a:lnRef>
            <a:fillRef idx="0">
              <a:schemeClr val="accent2"/>
            </a:fillRef>
            <a:effectRef idx="1">
              <a:schemeClr val="accent2"/>
            </a:effectRef>
            <a:fontRef idx="minor">
              <a:schemeClr val="tx1"/>
            </a:fontRef>
          </p:style>
        </p:cxnSp>
      </p:grpSp>
      <p:cxnSp>
        <p:nvCxnSpPr>
          <p:cNvPr id="44" name="Straight Arrow Connector 43"/>
          <p:cNvCxnSpPr/>
          <p:nvPr/>
        </p:nvCxnSpPr>
        <p:spPr>
          <a:xfrm flipV="1">
            <a:off x="2057400" y="4143375"/>
            <a:ext cx="7429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176934" y="4743450"/>
            <a:ext cx="1715968" cy="56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3412656" y="4106125"/>
            <a:ext cx="1178394" cy="32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624663" y="3954428"/>
            <a:ext cx="3541867" cy="369332"/>
          </a:xfrm>
          <a:prstGeom prst="rect">
            <a:avLst/>
          </a:prstGeom>
          <a:noFill/>
        </p:spPr>
        <p:txBody>
          <a:bodyPr wrap="none" rtlCol="0">
            <a:spAutoFit/>
          </a:bodyPr>
          <a:lstStyle/>
          <a:p>
            <a:pPr defTabSz="457200"/>
            <a:r>
              <a:rPr lang="en-US" dirty="0">
                <a:solidFill>
                  <a:prstClr val="black"/>
                </a:solidFill>
              </a:rPr>
              <a:t>Branch </a:t>
            </a:r>
            <a:r>
              <a:rPr lang="en-US" dirty="0">
                <a:solidFill>
                  <a:prstClr val="black"/>
                </a:solidFill>
                <a:sym typeface="Wingdings" panose="05000000000000000000" pitchFamily="2" charset="2"/>
              </a:rPr>
              <a:t></a:t>
            </a:r>
            <a:r>
              <a:rPr lang="en-US" dirty="0">
                <a:solidFill>
                  <a:prstClr val="black"/>
                </a:solidFill>
              </a:rPr>
              <a:t> set execution mask: 1000</a:t>
            </a:r>
          </a:p>
        </p:txBody>
      </p:sp>
      <p:cxnSp>
        <p:nvCxnSpPr>
          <p:cNvPr id="50" name="Straight Arrow Connector 49"/>
          <p:cNvCxnSpPr/>
          <p:nvPr/>
        </p:nvCxnSpPr>
        <p:spPr>
          <a:xfrm flipH="1" flipV="1">
            <a:off x="3446467" y="4829565"/>
            <a:ext cx="1178394" cy="32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624663" y="4677868"/>
            <a:ext cx="3528915" cy="369332"/>
          </a:xfrm>
          <a:prstGeom prst="rect">
            <a:avLst/>
          </a:prstGeom>
          <a:noFill/>
        </p:spPr>
        <p:txBody>
          <a:bodyPr wrap="none" rtlCol="0">
            <a:spAutoFit/>
          </a:bodyPr>
          <a:lstStyle/>
          <a:p>
            <a:pPr defTabSz="457200"/>
            <a:r>
              <a:rPr lang="en-US" dirty="0">
                <a:solidFill>
                  <a:prstClr val="black"/>
                </a:solidFill>
              </a:rPr>
              <a:t>Else </a:t>
            </a:r>
            <a:r>
              <a:rPr lang="en-US" dirty="0">
                <a:solidFill>
                  <a:prstClr val="black"/>
                </a:solidFill>
                <a:sym typeface="Wingdings" panose="05000000000000000000" pitchFamily="2" charset="2"/>
              </a:rPr>
              <a:t> i</a:t>
            </a:r>
            <a:r>
              <a:rPr lang="en-US" dirty="0">
                <a:solidFill>
                  <a:prstClr val="black"/>
                </a:solidFill>
              </a:rPr>
              <a:t>nvert execution mask: 0111</a:t>
            </a:r>
          </a:p>
        </p:txBody>
      </p:sp>
      <p:cxnSp>
        <p:nvCxnSpPr>
          <p:cNvPr id="52" name="Straight Arrow Connector 51"/>
          <p:cNvCxnSpPr/>
          <p:nvPr/>
        </p:nvCxnSpPr>
        <p:spPr>
          <a:xfrm flipH="1" flipV="1">
            <a:off x="3513891" y="5533921"/>
            <a:ext cx="1178394" cy="32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92285" y="5365739"/>
            <a:ext cx="3983463" cy="369332"/>
          </a:xfrm>
          <a:prstGeom prst="rect">
            <a:avLst/>
          </a:prstGeom>
          <a:noFill/>
        </p:spPr>
        <p:txBody>
          <a:bodyPr wrap="none" rtlCol="0">
            <a:spAutoFit/>
          </a:bodyPr>
          <a:lstStyle/>
          <a:p>
            <a:pPr defTabSz="457200"/>
            <a:r>
              <a:rPr lang="en-US" dirty="0">
                <a:solidFill>
                  <a:prstClr val="black"/>
                </a:solidFill>
              </a:rPr>
              <a:t>Converge </a:t>
            </a:r>
            <a:r>
              <a:rPr lang="en-US" dirty="0">
                <a:solidFill>
                  <a:prstClr val="black"/>
                </a:solidFill>
                <a:sym typeface="Wingdings" panose="05000000000000000000" pitchFamily="2" charset="2"/>
              </a:rPr>
              <a:t> </a:t>
            </a:r>
            <a:r>
              <a:rPr lang="en-US" dirty="0">
                <a:solidFill>
                  <a:prstClr val="black"/>
                </a:solidFill>
              </a:rPr>
              <a:t>Reset execution mask: 1111</a:t>
            </a:r>
          </a:p>
        </p:txBody>
      </p:sp>
      <p:cxnSp>
        <p:nvCxnSpPr>
          <p:cNvPr id="54" name="Straight Arrow Connector 53"/>
          <p:cNvCxnSpPr/>
          <p:nvPr/>
        </p:nvCxnSpPr>
        <p:spPr>
          <a:xfrm>
            <a:off x="1095375" y="5533921"/>
            <a:ext cx="1864673" cy="37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1095375" y="2511320"/>
            <a:ext cx="114672" cy="746012"/>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8" name="Freeform 57"/>
          <p:cNvSpPr/>
          <p:nvPr/>
        </p:nvSpPr>
        <p:spPr>
          <a:xfrm>
            <a:off x="4309643" y="2512793"/>
            <a:ext cx="114672" cy="746012"/>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9" name="TextBox 58"/>
          <p:cNvSpPr txBox="1"/>
          <p:nvPr/>
        </p:nvSpPr>
        <p:spPr>
          <a:xfrm>
            <a:off x="1251532" y="2608917"/>
            <a:ext cx="2634888" cy="369332"/>
          </a:xfrm>
          <a:prstGeom prst="rect">
            <a:avLst/>
          </a:prstGeom>
          <a:noFill/>
        </p:spPr>
        <p:txBody>
          <a:bodyPr wrap="none" rtlCol="0">
            <a:spAutoFit/>
          </a:bodyPr>
          <a:lstStyle/>
          <a:p>
            <a:pPr defTabSz="457200"/>
            <a:r>
              <a:rPr lang="en-US" dirty="0">
                <a:solidFill>
                  <a:prstClr val="black"/>
                </a:solidFill>
              </a:rPr>
              <a:t>Active lane: commit result</a:t>
            </a:r>
          </a:p>
        </p:txBody>
      </p:sp>
      <p:sp>
        <p:nvSpPr>
          <p:cNvPr id="60" name="TextBox 59"/>
          <p:cNvSpPr txBox="1"/>
          <p:nvPr/>
        </p:nvSpPr>
        <p:spPr>
          <a:xfrm>
            <a:off x="4465800" y="2676183"/>
            <a:ext cx="3171959" cy="369332"/>
          </a:xfrm>
          <a:prstGeom prst="rect">
            <a:avLst/>
          </a:prstGeom>
          <a:noFill/>
        </p:spPr>
        <p:txBody>
          <a:bodyPr wrap="none" rtlCol="0">
            <a:spAutoFit/>
          </a:bodyPr>
          <a:lstStyle/>
          <a:p>
            <a:pPr defTabSz="457200"/>
            <a:r>
              <a:rPr lang="en-US" dirty="0">
                <a:solidFill>
                  <a:prstClr val="black"/>
                </a:solidFill>
              </a:rPr>
              <a:t>Inactive lane: throw away result</a:t>
            </a:r>
          </a:p>
        </p:txBody>
      </p:sp>
      <p:sp>
        <p:nvSpPr>
          <p:cNvPr id="61" name="TextBox 60"/>
          <p:cNvSpPr txBox="1"/>
          <p:nvPr/>
        </p:nvSpPr>
        <p:spPr>
          <a:xfrm>
            <a:off x="4635026" y="3508445"/>
            <a:ext cx="2879186" cy="369332"/>
          </a:xfrm>
          <a:prstGeom prst="rect">
            <a:avLst/>
          </a:prstGeom>
          <a:noFill/>
        </p:spPr>
        <p:txBody>
          <a:bodyPr wrap="none" rtlCol="0">
            <a:spAutoFit/>
          </a:bodyPr>
          <a:lstStyle/>
          <a:p>
            <a:pPr defTabSz="457200"/>
            <a:r>
              <a:rPr lang="en-US" dirty="0">
                <a:solidFill>
                  <a:prstClr val="black"/>
                </a:solidFill>
              </a:rPr>
              <a:t>All lanes active at start: 1111</a:t>
            </a:r>
          </a:p>
        </p:txBody>
      </p:sp>
      <p:cxnSp>
        <p:nvCxnSpPr>
          <p:cNvPr id="62" name="Straight Arrow Connector 61"/>
          <p:cNvCxnSpPr/>
          <p:nvPr/>
        </p:nvCxnSpPr>
        <p:spPr>
          <a:xfrm flipH="1" flipV="1">
            <a:off x="3400447" y="3677664"/>
            <a:ext cx="1178394" cy="32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428875" y="3220292"/>
            <a:ext cx="938875" cy="475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Oval 2"/>
          <p:cNvSpPr/>
          <p:nvPr/>
        </p:nvSpPr>
        <p:spPr>
          <a:xfrm>
            <a:off x="2647950" y="3971925"/>
            <a:ext cx="1123950" cy="1677359"/>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a:solidFill>
                <a:prstClr val="black"/>
              </a:solidFill>
            </a:endParaRPr>
          </a:p>
        </p:txBody>
      </p:sp>
      <p:sp>
        <p:nvSpPr>
          <p:cNvPr id="43" name="TextBox 42"/>
          <p:cNvSpPr txBox="1"/>
          <p:nvPr/>
        </p:nvSpPr>
        <p:spPr>
          <a:xfrm>
            <a:off x="3750766" y="3365768"/>
            <a:ext cx="3763446" cy="646331"/>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457200"/>
            <a:r>
              <a:rPr lang="en-US" sz="3600" b="1" dirty="0">
                <a:solidFill>
                  <a:prstClr val="black"/>
                </a:solidFill>
              </a:rPr>
              <a:t>Branch divergence</a:t>
            </a:r>
          </a:p>
        </p:txBody>
      </p:sp>
    </p:spTree>
    <p:extLst>
      <p:ext uri="{BB962C8B-B14F-4D97-AF65-F5344CB8AC3E}">
        <p14:creationId xmlns:p14="http://schemas.microsoft.com/office/powerpoint/2010/main" val="40471696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Heterogeneous System Coherence </a:t>
            </a:r>
            <a:r>
              <a:rPr lang="en-US" smtClean="0"/>
              <a:t>(HSC)</a:t>
            </a:r>
            <a:endParaRPr lang="en-US"/>
          </a:p>
        </p:txBody>
      </p:sp>
      <p:sp>
        <p:nvSpPr>
          <p:cNvPr id="4" name="Text Placeholder 3"/>
          <p:cNvSpPr>
            <a:spLocks noGrp="1"/>
          </p:cNvSpPr>
          <p:nvPr>
            <p:ph type="body" sz="quarter" idx="10"/>
          </p:nvPr>
        </p:nvSpPr>
        <p:spPr/>
        <p:txBody>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38501242"/>
              </p:ext>
            </p:extLst>
          </p:nvPr>
        </p:nvGraphicFramePr>
        <p:xfrm>
          <a:off x="2362200" y="1143000"/>
          <a:ext cx="4148138" cy="5048250"/>
        </p:xfrm>
        <a:graphic>
          <a:graphicData uri="http://schemas.openxmlformats.org/presentationml/2006/ole">
            <mc:AlternateContent xmlns:mc="http://schemas.openxmlformats.org/markup-compatibility/2006">
              <mc:Choice xmlns:v="urn:schemas-microsoft-com:vml" Requires="v">
                <p:oleObj spid="_x0000_s5127" name="Visio" r:id="rId4" imgW="2053440" imgH="2489327" progId="Visio.Drawing.11">
                  <p:embed/>
                </p:oleObj>
              </mc:Choice>
              <mc:Fallback>
                <p:oleObj name="Visio" r:id="rId4" imgW="2053440" imgH="2489327" progId="Visio.Drawing.11">
                  <p:embed/>
                  <p:pic>
                    <p:nvPicPr>
                      <p:cNvPr id="0" name=""/>
                      <p:cNvPicPr>
                        <a:picLocks noChangeAspect="1" noChangeArrowheads="1"/>
                      </p:cNvPicPr>
                      <p:nvPr/>
                    </p:nvPicPr>
                    <p:blipFill>
                      <a:blip r:embed="rId5"/>
                      <a:srcRect/>
                      <a:stretch>
                        <a:fillRect/>
                      </a:stretch>
                    </p:blipFill>
                    <p:spPr bwMode="auto">
                      <a:xfrm>
                        <a:off x="2362200" y="1143000"/>
                        <a:ext cx="4148138"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Oval 6"/>
          <p:cNvSpPr/>
          <p:nvPr/>
        </p:nvSpPr>
        <p:spPr>
          <a:xfrm>
            <a:off x="4419600" y="1828800"/>
            <a:ext cx="1447800" cy="1371600"/>
          </a:xfrm>
          <a:prstGeom prst="ellipse">
            <a:avLst/>
          </a:prstGeom>
          <a:noFill/>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5" name="Oval 14"/>
          <p:cNvSpPr/>
          <p:nvPr/>
        </p:nvSpPr>
        <p:spPr>
          <a:xfrm>
            <a:off x="2895600" y="1828800"/>
            <a:ext cx="1447800" cy="1371600"/>
          </a:xfrm>
          <a:prstGeom prst="ellipse">
            <a:avLst/>
          </a:prstGeom>
          <a:noFill/>
          <a:ln w="50800">
            <a:solidFill>
              <a:schemeClr val="accent5"/>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2" name="TextBox 21"/>
          <p:cNvSpPr txBox="1"/>
          <p:nvPr/>
        </p:nvSpPr>
        <p:spPr>
          <a:xfrm>
            <a:off x="6395709" y="2914269"/>
            <a:ext cx="2824491"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0" i="0" u="none" strike="noStrike" kern="1200" cap="none" spc="0" normalizeH="0" baseline="0" noProof="0" smtClean="0">
                <a:ln>
                  <a:noFill/>
                </a:ln>
                <a:solidFill>
                  <a:schemeClr val="tx1"/>
                </a:solidFill>
                <a:effectLst/>
                <a:uLnTx/>
                <a:uFillTx/>
                <a:latin typeface="+mj-lt"/>
                <a:ea typeface="MS PGothic" pitchFamily="34" charset="-128"/>
                <a:cs typeface="+mn-cs"/>
              </a:rPr>
              <a:t>Kernel Launch</a:t>
            </a:r>
            <a:endParaRPr kumimoji="0" lang="en-US" sz="3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3" name="TextBox 22"/>
          <p:cNvSpPr txBox="1"/>
          <p:nvPr/>
        </p:nvSpPr>
        <p:spPr>
          <a:xfrm>
            <a:off x="6568256" y="1676400"/>
            <a:ext cx="2479397"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0" i="0" u="none" strike="noStrike" kern="1200" cap="none" spc="0" normalizeH="0" baseline="0" noProof="0" smtClean="0">
                <a:ln>
                  <a:noFill/>
                </a:ln>
                <a:solidFill>
                  <a:schemeClr val="tx1"/>
                </a:solidFill>
                <a:effectLst/>
                <a:uLnTx/>
                <a:uFillTx/>
                <a:latin typeface="+mj-lt"/>
                <a:ea typeface="MS PGothic" pitchFamily="34" charset="-128"/>
                <a:cs typeface="+mn-cs"/>
              </a:rPr>
              <a:t>Initialization</a:t>
            </a:r>
            <a:endParaRPr kumimoji="0" lang="en-US" sz="3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35" name="Group 34"/>
          <p:cNvGrpSpPr/>
          <p:nvPr/>
        </p:nvGrpSpPr>
        <p:grpSpPr>
          <a:xfrm>
            <a:off x="4876802" y="2819400"/>
            <a:ext cx="1518910" cy="3352803"/>
            <a:chOff x="3276602" y="2895599"/>
            <a:chExt cx="1518910" cy="3352803"/>
          </a:xfrm>
        </p:grpSpPr>
        <p:cxnSp>
          <p:nvCxnSpPr>
            <p:cNvPr id="26" name="Elbow Connector 25"/>
            <p:cNvCxnSpPr/>
            <p:nvPr/>
          </p:nvCxnSpPr>
          <p:spPr>
            <a:xfrm rot="16200000" flipH="1">
              <a:off x="1921863" y="4259672"/>
              <a:ext cx="3334133" cy="624656"/>
            </a:xfrm>
            <a:prstGeom prst="bentConnector3">
              <a:avLst>
                <a:gd name="adj1" fmla="val 36063"/>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2200386" y="4267197"/>
              <a:ext cx="3334135" cy="609606"/>
            </a:xfrm>
            <a:prstGeom prst="bentConnector3">
              <a:avLst>
                <a:gd name="adj1" fmla="val 31117"/>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6200000" flipH="1">
              <a:off x="2467127" y="4262122"/>
              <a:ext cx="3352803" cy="619757"/>
            </a:xfrm>
            <a:prstGeom prst="bentConnector3">
              <a:avLst>
                <a:gd name="adj1" fmla="val 24516"/>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6200000" flipH="1">
              <a:off x="2788089" y="4231644"/>
              <a:ext cx="3334133" cy="680712"/>
            </a:xfrm>
            <a:prstGeom prst="bentConnector3">
              <a:avLst>
                <a:gd name="adj1" fmla="val 20776"/>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cxnSp>
        <p:nvCxnSpPr>
          <p:cNvPr id="25" name="Elbow Connector 24"/>
          <p:cNvCxnSpPr/>
          <p:nvPr/>
        </p:nvCxnSpPr>
        <p:spPr>
          <a:xfrm rot="5400000">
            <a:off x="3839563" y="3891375"/>
            <a:ext cx="2724534" cy="599254"/>
          </a:xfrm>
          <a:prstGeom prst="bentConnector3">
            <a:avLst>
              <a:gd name="adj1" fmla="val 50000"/>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H="1">
            <a:off x="2675826" y="3657094"/>
            <a:ext cx="2639003" cy="1153346"/>
          </a:xfrm>
          <a:prstGeom prst="bentConnector3">
            <a:avLst>
              <a:gd name="adj1" fmla="val 50000"/>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flipH="1">
            <a:off x="2514600" y="2819397"/>
            <a:ext cx="1518910" cy="3352803"/>
            <a:chOff x="3276602" y="2895599"/>
            <a:chExt cx="1518910" cy="3352803"/>
          </a:xfrm>
        </p:grpSpPr>
        <p:cxnSp>
          <p:nvCxnSpPr>
            <p:cNvPr id="54" name="Elbow Connector 53"/>
            <p:cNvCxnSpPr/>
            <p:nvPr/>
          </p:nvCxnSpPr>
          <p:spPr>
            <a:xfrm rot="16200000" flipH="1">
              <a:off x="1921863" y="4259672"/>
              <a:ext cx="3334133" cy="624656"/>
            </a:xfrm>
            <a:prstGeom prst="bentConnector3">
              <a:avLst>
                <a:gd name="adj1" fmla="val 36063"/>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6200000" flipH="1">
              <a:off x="2200386" y="4267197"/>
              <a:ext cx="3334135" cy="609606"/>
            </a:xfrm>
            <a:prstGeom prst="bentConnector3">
              <a:avLst>
                <a:gd name="adj1" fmla="val 31117"/>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6200000" flipH="1">
              <a:off x="2467127" y="4262122"/>
              <a:ext cx="3352803" cy="619757"/>
            </a:xfrm>
            <a:prstGeom prst="bentConnector3">
              <a:avLst>
                <a:gd name="adj1" fmla="val 24516"/>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16200000" flipH="1">
              <a:off x="2788089" y="4231644"/>
              <a:ext cx="3334133" cy="680712"/>
            </a:xfrm>
            <a:prstGeom prst="bentConnector3">
              <a:avLst>
                <a:gd name="adj1" fmla="val 20776"/>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37732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P spid="22" grpId="0"/>
      <p:bldP spid="22" grpId="1"/>
      <p:bldP spid="23" grpId="0"/>
      <p:bldP spid="23"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986981785"/>
              </p:ext>
            </p:extLst>
          </p:nvPr>
        </p:nvGraphicFramePr>
        <p:xfrm>
          <a:off x="2362200" y="1143000"/>
          <a:ext cx="4148138" cy="5048250"/>
        </p:xfrm>
        <a:graphic>
          <a:graphicData uri="http://schemas.openxmlformats.org/presentationml/2006/ole">
            <mc:AlternateContent xmlns:mc="http://schemas.openxmlformats.org/markup-compatibility/2006">
              <mc:Choice xmlns:v="urn:schemas-microsoft-com:vml" Requires="v">
                <p:oleObj spid="_x0000_s6161" name="Visio" r:id="rId4" imgW="2053489" imgH="2489194" progId="Visio.Drawing.11">
                  <p:embed/>
                </p:oleObj>
              </mc:Choice>
              <mc:Fallback>
                <p:oleObj name="Visio" r:id="rId4" imgW="2053489" imgH="248919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143000"/>
                        <a:ext cx="4148138"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6"/>
          <p:cNvSpPr>
            <a:spLocks noGrp="1"/>
          </p:cNvSpPr>
          <p:nvPr>
            <p:ph type="title"/>
          </p:nvPr>
        </p:nvSpPr>
        <p:spPr/>
        <p:txBody>
          <a:bodyPr/>
          <a:lstStyle/>
          <a:p>
            <a:r>
              <a:rPr lang="en-US" dirty="0" smtClean="0"/>
              <a:t>Heterogeneous system coherence (HSC)</a:t>
            </a:r>
            <a:endParaRPr lang="en-US" dirty="0"/>
          </a:p>
        </p:txBody>
      </p:sp>
      <p:sp>
        <p:nvSpPr>
          <p:cNvPr id="8" name="Text Placeholder 7"/>
          <p:cNvSpPr>
            <a:spLocks noGrp="1"/>
          </p:cNvSpPr>
          <p:nvPr>
            <p:ph type="body" sz="quarter" idx="10"/>
          </p:nvPr>
        </p:nvSpPr>
        <p:spPr/>
        <p:txBody>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214678419"/>
              </p:ext>
            </p:extLst>
          </p:nvPr>
        </p:nvGraphicFramePr>
        <p:xfrm>
          <a:off x="2362200" y="1121097"/>
          <a:ext cx="4150843" cy="5051103"/>
        </p:xfrm>
        <a:graphic>
          <a:graphicData uri="http://schemas.openxmlformats.org/presentationml/2006/ole">
            <mc:AlternateContent xmlns:mc="http://schemas.openxmlformats.org/markup-compatibility/2006">
              <mc:Choice xmlns:v="urn:schemas-microsoft-com:vml" Requires="v">
                <p:oleObj spid="_x0000_s6162" name="Visio" r:id="rId6" imgW="2050252" imgH="2493247" progId="Visio.Drawing.11">
                  <p:embed/>
                </p:oleObj>
              </mc:Choice>
              <mc:Fallback>
                <p:oleObj name="Visio" r:id="rId6" imgW="2050252" imgH="2493247" progId="Visio.Drawing.11">
                  <p:embed/>
                  <p:pic>
                    <p:nvPicPr>
                      <p:cNvPr id="0" name=""/>
                      <p:cNvPicPr/>
                      <p:nvPr/>
                    </p:nvPicPr>
                    <p:blipFill>
                      <a:blip r:embed="rId7"/>
                      <a:stretch>
                        <a:fillRect/>
                      </a:stretch>
                    </p:blipFill>
                    <p:spPr>
                      <a:xfrm>
                        <a:off x="2362200" y="1121097"/>
                        <a:ext cx="4150843" cy="505110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003391370"/>
              </p:ext>
            </p:extLst>
          </p:nvPr>
        </p:nvGraphicFramePr>
        <p:xfrm>
          <a:off x="2362200" y="1143000"/>
          <a:ext cx="4132844" cy="5029200"/>
        </p:xfrm>
        <a:graphic>
          <a:graphicData uri="http://schemas.openxmlformats.org/presentationml/2006/ole">
            <mc:AlternateContent xmlns:mc="http://schemas.openxmlformats.org/markup-compatibility/2006">
              <mc:Choice xmlns:v="urn:schemas-microsoft-com:vml" Requires="v">
                <p:oleObj spid="_x0000_s6163" name="Visio" r:id="rId8" imgW="2050252" imgH="2493247" progId="Visio.Drawing.11">
                  <p:embed/>
                </p:oleObj>
              </mc:Choice>
              <mc:Fallback>
                <p:oleObj name="Visio" r:id="rId8" imgW="2050252" imgH="2493247" progId="Visio.Drawing.11">
                  <p:embed/>
                  <p:pic>
                    <p:nvPicPr>
                      <p:cNvPr id="0" name=""/>
                      <p:cNvPicPr/>
                      <p:nvPr/>
                    </p:nvPicPr>
                    <p:blipFill>
                      <a:blip r:embed="rId9"/>
                      <a:stretch>
                        <a:fillRect/>
                      </a:stretch>
                    </p:blipFill>
                    <p:spPr>
                      <a:xfrm>
                        <a:off x="2362200" y="1143000"/>
                        <a:ext cx="4132844" cy="5029200"/>
                      </a:xfrm>
                      <a:prstGeom prst="rect">
                        <a:avLst/>
                      </a:prstGeom>
                    </p:spPr>
                  </p:pic>
                </p:oleObj>
              </mc:Fallback>
            </mc:AlternateContent>
          </a:graphicData>
        </a:graphic>
      </p:graphicFrame>
      <p:sp>
        <p:nvSpPr>
          <p:cNvPr id="14" name="Line Callout 1 (Accent Bar) 13"/>
          <p:cNvSpPr/>
          <p:nvPr/>
        </p:nvSpPr>
        <p:spPr>
          <a:xfrm>
            <a:off x="5867400" y="1371600"/>
            <a:ext cx="2971800" cy="1447800"/>
          </a:xfrm>
          <a:prstGeom prst="accentCallout1">
            <a:avLst>
              <a:gd name="adj1" fmla="val 65802"/>
              <a:gd name="adj2" fmla="val -4410"/>
              <a:gd name="adj3" fmla="val 92069"/>
              <a:gd name="adj4" fmla="val -29898"/>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Region buffers coordinate with region directory</a:t>
            </a:r>
          </a:p>
        </p:txBody>
      </p:sp>
      <p:sp>
        <p:nvSpPr>
          <p:cNvPr id="15" name="Line Callout 1 (Accent Bar) 14"/>
          <p:cNvSpPr/>
          <p:nvPr/>
        </p:nvSpPr>
        <p:spPr>
          <a:xfrm>
            <a:off x="76200" y="2667000"/>
            <a:ext cx="3200400" cy="1066800"/>
          </a:xfrm>
          <a:prstGeom prst="accentCallout1">
            <a:avLst>
              <a:gd name="adj1" fmla="val 15121"/>
              <a:gd name="adj2" fmla="val 104633"/>
              <a:gd name="adj3" fmla="val 98576"/>
              <a:gd name="adj4" fmla="val 157551"/>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Direct-access bus</a:t>
            </a:r>
          </a:p>
        </p:txBody>
      </p:sp>
      <p:sp>
        <p:nvSpPr>
          <p:cNvPr id="16" name="Line Callout 1 (Accent Bar) 15"/>
          <p:cNvSpPr/>
          <p:nvPr/>
        </p:nvSpPr>
        <p:spPr>
          <a:xfrm>
            <a:off x="76200" y="2667000"/>
            <a:ext cx="3200400" cy="1066800"/>
          </a:xfrm>
          <a:prstGeom prst="accentCallout1">
            <a:avLst>
              <a:gd name="adj1" fmla="val 68586"/>
              <a:gd name="adj2" fmla="val 104559"/>
              <a:gd name="adj3" fmla="val 137861"/>
              <a:gd name="adj4" fmla="val 111421"/>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Direct-access bus</a:t>
            </a:r>
          </a:p>
        </p:txBody>
      </p:sp>
    </p:spTree>
    <p:extLst>
      <p:ext uri="{BB962C8B-B14F-4D97-AF65-F5344CB8AC3E}">
        <p14:creationId xmlns:p14="http://schemas.microsoft.com/office/powerpoint/2010/main" val="2610317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HSC Summary</a:t>
            </a:r>
            <a:endParaRPr lang="en-US" dirty="0"/>
          </a:p>
        </p:txBody>
      </p:sp>
      <p:sp>
        <p:nvSpPr>
          <p:cNvPr id="3" name="Content Placeholder 2"/>
          <p:cNvSpPr>
            <a:spLocks noGrp="1"/>
          </p:cNvSpPr>
          <p:nvPr>
            <p:ph idx="1"/>
          </p:nvPr>
        </p:nvSpPr>
        <p:spPr/>
        <p:txBody>
          <a:bodyPr/>
          <a:lstStyle/>
          <a:p>
            <a:r>
              <a:rPr lang="en-US" dirty="0" smtClean="0"/>
              <a:t>Key insight</a:t>
            </a:r>
          </a:p>
          <a:p>
            <a:pPr lvl="1"/>
            <a:r>
              <a:rPr lang="en-US" dirty="0" smtClean="0"/>
              <a:t>GPU-CPU applications exhibit high spatial locality</a:t>
            </a:r>
          </a:p>
          <a:p>
            <a:pPr lvl="1"/>
            <a:r>
              <a:rPr lang="en-US" dirty="0" smtClean="0"/>
              <a:t>Use direct-access bus present in systems </a:t>
            </a:r>
          </a:p>
          <a:p>
            <a:pPr lvl="1"/>
            <a:r>
              <a:rPr lang="en-US" dirty="0" smtClean="0"/>
              <a:t>Offload bandwidth onto direct-access bus </a:t>
            </a:r>
          </a:p>
          <a:p>
            <a:r>
              <a:rPr lang="en-US" dirty="0" smtClean="0"/>
              <a:t>Use coherence network only for permission</a:t>
            </a:r>
          </a:p>
          <a:p>
            <a:r>
              <a:rPr lang="en-US" dirty="0" smtClean="0"/>
              <a:t>Add region buffer to track region information</a:t>
            </a:r>
          </a:p>
          <a:p>
            <a:pPr lvl="1"/>
            <a:r>
              <a:rPr lang="en-US" dirty="0" smtClean="0"/>
              <a:t>At each L2 cache</a:t>
            </a:r>
          </a:p>
          <a:p>
            <a:pPr lvl="1"/>
            <a:r>
              <a:rPr lang="en-US" dirty="0" smtClean="0"/>
              <a:t>Bypass coherence network and directory</a:t>
            </a:r>
          </a:p>
          <a:p>
            <a:r>
              <a:rPr lang="en-US" dirty="0" smtClean="0"/>
              <a:t>Replace directory with region directory </a:t>
            </a:r>
          </a:p>
          <a:p>
            <a:pPr lvl="1"/>
            <a:r>
              <a:rPr lang="en-US" dirty="0" smtClean="0"/>
              <a:t>Significantly reduces total size needed</a:t>
            </a:r>
          </a:p>
          <a:p>
            <a:endParaRPr lang="en-US" dirty="0" smtClean="0"/>
          </a:p>
          <a:p>
            <a:pPr lvl="1"/>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557973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Architecture Research</a:t>
            </a:r>
            <a:endParaRPr lang="en-US" dirty="0"/>
          </a:p>
        </p:txBody>
      </p:sp>
      <p:sp>
        <p:nvSpPr>
          <p:cNvPr id="3" name="Content Placeholder 2"/>
          <p:cNvSpPr>
            <a:spLocks noGrp="1"/>
          </p:cNvSpPr>
          <p:nvPr>
            <p:ph idx="1"/>
          </p:nvPr>
        </p:nvSpPr>
        <p:spPr>
          <a:xfrm>
            <a:off x="822959" y="1104900"/>
            <a:ext cx="7543801" cy="5238750"/>
          </a:xfrm>
        </p:spPr>
        <p:txBody>
          <a:bodyPr>
            <a:normAutofit/>
          </a:bodyPr>
          <a:lstStyle/>
          <a:p>
            <a:r>
              <a:rPr lang="en-US" dirty="0" smtClean="0"/>
              <a:t>Blending with CPU architecture:</a:t>
            </a:r>
          </a:p>
          <a:p>
            <a:pPr lvl="1"/>
            <a:r>
              <a:rPr lang="en-US" dirty="0" smtClean="0"/>
              <a:t>Dynamic scheduling / dynamic </a:t>
            </a:r>
            <a:r>
              <a:rPr lang="en-US" dirty="0" err="1" smtClean="0"/>
              <a:t>wavefront</a:t>
            </a:r>
            <a:r>
              <a:rPr lang="en-US" dirty="0" smtClean="0"/>
              <a:t> re-org</a:t>
            </a:r>
          </a:p>
          <a:p>
            <a:pPr lvl="1"/>
            <a:r>
              <a:rPr lang="en-US" dirty="0" smtClean="0"/>
              <a:t>Work-items have more locality than we think</a:t>
            </a:r>
          </a:p>
          <a:p>
            <a:pPr lvl="1"/>
            <a:endParaRPr lang="en-US" dirty="0"/>
          </a:p>
          <a:p>
            <a:r>
              <a:rPr lang="en-US" dirty="0" smtClean="0"/>
              <a:t>Tighter integration with CPU on SOC:</a:t>
            </a:r>
          </a:p>
          <a:p>
            <a:pPr lvl="1"/>
            <a:r>
              <a:rPr lang="en-US" dirty="0" smtClean="0"/>
              <a:t>Fast kernel launch</a:t>
            </a:r>
          </a:p>
          <a:p>
            <a:pPr lvl="2"/>
            <a:r>
              <a:rPr lang="en-US" dirty="0" smtClean="0"/>
              <a:t>Exploit fine-grained parallel region: Remember Amdahl’s law</a:t>
            </a:r>
          </a:p>
          <a:p>
            <a:pPr lvl="1"/>
            <a:r>
              <a:rPr lang="en-US" dirty="0" smtClean="0"/>
              <a:t>Common shared memory</a:t>
            </a:r>
          </a:p>
          <a:p>
            <a:pPr lvl="1"/>
            <a:endParaRPr lang="en-US" dirty="0" smtClean="0"/>
          </a:p>
          <a:p>
            <a:r>
              <a:rPr lang="en-US" dirty="0"/>
              <a:t>R</a:t>
            </a:r>
            <a:r>
              <a:rPr lang="en-US" dirty="0" smtClean="0"/>
              <a:t>eliability:</a:t>
            </a:r>
          </a:p>
          <a:p>
            <a:pPr lvl="1"/>
            <a:r>
              <a:rPr lang="en-US" dirty="0" smtClean="0"/>
              <a:t>Historically: Who notices a bad pixel?</a:t>
            </a:r>
          </a:p>
          <a:p>
            <a:pPr lvl="1"/>
            <a:r>
              <a:rPr lang="en-US" dirty="0" smtClean="0"/>
              <a:t>Future: GPU compute demands correctness</a:t>
            </a:r>
          </a:p>
          <a:p>
            <a:pPr lvl="1"/>
            <a:endParaRPr lang="en-US" dirty="0"/>
          </a:p>
          <a:p>
            <a:r>
              <a:rPr lang="en-US" dirty="0" smtClean="0"/>
              <a:t>Power:</a:t>
            </a:r>
          </a:p>
          <a:p>
            <a:pPr lvl="1"/>
            <a:r>
              <a:rPr lang="en-US" dirty="0" smtClean="0"/>
              <a:t>Mobile, mobile mobile!!!</a:t>
            </a:r>
            <a:endParaRPr lang="en-US" dirty="0"/>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73</a:t>
            </a:fld>
            <a:endParaRPr lang="en-US" dirty="0"/>
          </a:p>
        </p:txBody>
      </p:sp>
    </p:spTree>
    <p:extLst>
      <p:ext uri="{BB962C8B-B14F-4D97-AF65-F5344CB8AC3E}">
        <p14:creationId xmlns:p14="http://schemas.microsoft.com/office/powerpoint/2010/main" val="1010906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Economics 101</a:t>
            </a:r>
            <a:endParaRPr lang="en-US" dirty="0"/>
          </a:p>
        </p:txBody>
      </p:sp>
      <p:sp>
        <p:nvSpPr>
          <p:cNvPr id="3" name="Content Placeholder 2"/>
          <p:cNvSpPr>
            <a:spLocks noGrp="1"/>
          </p:cNvSpPr>
          <p:nvPr>
            <p:ph idx="1"/>
          </p:nvPr>
        </p:nvSpPr>
        <p:spPr/>
        <p:txBody>
          <a:bodyPr/>
          <a:lstStyle/>
          <a:p>
            <a:r>
              <a:rPr lang="en-US" dirty="0" smtClean="0"/>
              <a:t>GPU Compute is cool + gaining steam, but…</a:t>
            </a:r>
          </a:p>
          <a:p>
            <a:pPr lvl="1"/>
            <a:r>
              <a:rPr lang="en-US" dirty="0" smtClean="0"/>
              <a:t>Is a 0 billion dollar industry (to quote Mark Hill)</a:t>
            </a:r>
          </a:p>
          <a:p>
            <a:r>
              <a:rPr lang="en-US" dirty="0" smtClean="0"/>
              <a:t>GPU design priorities:</a:t>
            </a:r>
          </a:p>
          <a:p>
            <a:pPr marL="201168" lvl="1" indent="0">
              <a:buNone/>
            </a:pPr>
            <a:r>
              <a:rPr lang="en-US" b="1" dirty="0" smtClean="0">
                <a:solidFill>
                  <a:schemeClr val="accent2"/>
                </a:solidFill>
              </a:rPr>
              <a:t>1.      </a:t>
            </a:r>
            <a:r>
              <a:rPr lang="en-US" dirty="0" smtClean="0"/>
              <a:t>Graphics</a:t>
            </a:r>
          </a:p>
          <a:p>
            <a:pPr marL="201168" lvl="1" indent="0">
              <a:buNone/>
            </a:pPr>
            <a:r>
              <a:rPr lang="en-US" b="1" dirty="0" smtClean="0">
                <a:solidFill>
                  <a:schemeClr val="accent2"/>
                </a:solidFill>
              </a:rPr>
              <a:t>2.      </a:t>
            </a:r>
            <a:r>
              <a:rPr lang="en-US" dirty="0" smtClean="0"/>
              <a:t>Graphics</a:t>
            </a:r>
          </a:p>
          <a:p>
            <a:pPr marL="201168" lvl="1" indent="0">
              <a:buNone/>
            </a:pPr>
            <a:r>
              <a:rPr lang="en-US" dirty="0" smtClean="0"/>
              <a:t>          …</a:t>
            </a:r>
          </a:p>
          <a:p>
            <a:pPr marL="201168" lvl="1" indent="0">
              <a:buNone/>
            </a:pPr>
            <a:r>
              <a:rPr lang="en-US" b="1" dirty="0" smtClean="0">
                <a:solidFill>
                  <a:schemeClr val="accent2"/>
                </a:solidFill>
              </a:rPr>
              <a:t>N-1.  </a:t>
            </a:r>
            <a:r>
              <a:rPr lang="en-US" dirty="0" smtClean="0"/>
              <a:t>Graphics</a:t>
            </a:r>
          </a:p>
          <a:p>
            <a:pPr marL="201168" lvl="1" indent="0">
              <a:buNone/>
            </a:pPr>
            <a:r>
              <a:rPr lang="en-US" b="1" dirty="0" smtClean="0">
                <a:solidFill>
                  <a:schemeClr val="accent2"/>
                </a:solidFill>
              </a:rPr>
              <a:t>N.      </a:t>
            </a:r>
            <a:r>
              <a:rPr lang="en-US" dirty="0" smtClean="0"/>
              <a:t>GPU Compute</a:t>
            </a:r>
          </a:p>
          <a:p>
            <a:r>
              <a:rPr lang="en-US" dirty="0" smtClean="0"/>
              <a:t>Moral of the story: </a:t>
            </a:r>
          </a:p>
          <a:p>
            <a:pPr lvl="1"/>
            <a:r>
              <a:rPr lang="en-US" dirty="0" smtClean="0"/>
              <a:t>GPU won’t become a CPU (nor should it)</a:t>
            </a:r>
            <a:endParaRPr lang="en-US" dirty="0"/>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74</a:t>
            </a:fld>
            <a:endParaRPr lang="en-US" dirty="0"/>
          </a:p>
        </p:txBody>
      </p:sp>
      <p:cxnSp>
        <p:nvCxnSpPr>
          <p:cNvPr id="7" name="Straight Connector 6"/>
          <p:cNvCxnSpPr/>
          <p:nvPr/>
        </p:nvCxnSpPr>
        <p:spPr>
          <a:xfrm>
            <a:off x="1524000" y="16002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0" y="1604818"/>
            <a:ext cx="931665" cy="369332"/>
          </a:xfrm>
          <a:prstGeom prst="rect">
            <a:avLst/>
          </a:prstGeom>
          <a:noFill/>
        </p:spPr>
        <p:txBody>
          <a:bodyPr wrap="none" rtlCol="0">
            <a:spAutoFit/>
          </a:bodyPr>
          <a:lstStyle/>
          <a:p>
            <a:r>
              <a:rPr lang="en-US" dirty="0" smtClean="0"/>
              <a:t>1 billion</a:t>
            </a:r>
            <a:endParaRPr lang="en-US" dirty="0"/>
          </a:p>
        </p:txBody>
      </p:sp>
      <p:sp>
        <p:nvSpPr>
          <p:cNvPr id="11" name="Rectangular Callout 10"/>
          <p:cNvSpPr/>
          <p:nvPr/>
        </p:nvSpPr>
        <p:spPr>
          <a:xfrm>
            <a:off x="3581400" y="1974150"/>
            <a:ext cx="2895600" cy="997650"/>
          </a:xfrm>
          <a:prstGeom prst="wedgeRectCallout">
            <a:avLst>
              <a:gd name="adj1" fmla="val -68680"/>
              <a:gd name="adj2" fmla="val -66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Cray Titan (#2 on top 500 supercomputers)</a:t>
            </a:r>
          </a:p>
          <a:p>
            <a:pPr algn="ctr"/>
            <a:r>
              <a:rPr lang="en-US" dirty="0" smtClean="0"/>
              <a:t>&gt;$50,000,000 of GPUs</a:t>
            </a:r>
            <a:endParaRPr lang="en-US" dirty="0"/>
          </a:p>
        </p:txBody>
      </p:sp>
    </p:spTree>
    <p:extLst>
      <p:ext uri="{BB962C8B-B14F-4D97-AF65-F5344CB8AC3E}">
        <p14:creationId xmlns:p14="http://schemas.microsoft.com/office/powerpoint/2010/main" val="410681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normAutofit/>
          </a:bodyPr>
          <a:lstStyle/>
          <a:p>
            <a:pPr marL="0" indent="0" defTabSz="652463">
              <a:spcAft>
                <a:spcPts val="0"/>
              </a:spcAft>
              <a:buNone/>
              <a:defRPr/>
            </a:pPr>
            <a:r>
              <a:rPr lang="en-US" sz="1050" dirty="0"/>
              <a:t>The information presented in this document is for informational purposes only and may contain technical inaccuracies, omissions and typographical errors.</a:t>
            </a:r>
            <a:br>
              <a:rPr lang="en-US" sz="1050" dirty="0"/>
            </a:br>
            <a:endParaRPr lang="en-US" sz="1050" dirty="0"/>
          </a:p>
          <a:p>
            <a:pPr marL="0" indent="0" defTabSz="652463">
              <a:spcAft>
                <a:spcPts val="0"/>
              </a:spcAft>
              <a:buNone/>
              <a:defRPr/>
            </a:pPr>
            <a:r>
              <a:rPr lang="en-US" sz="105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050" dirty="0"/>
            </a:br>
            <a:endParaRPr lang="en-US" sz="1050" dirty="0"/>
          </a:p>
          <a:p>
            <a:pPr marL="0" indent="0" defTabSz="652463">
              <a:spcAft>
                <a:spcPts val="0"/>
              </a:spcAft>
              <a:buNone/>
              <a:defRPr/>
            </a:pPr>
            <a:r>
              <a:rPr lang="en-US" sz="1050" dirty="0"/>
              <a:t>AMD MAKES NO REPRESENTATIONS OR WARRANTIES WITH RESPECT TO THE CONTENTS HEREOF AND ASSUMES NO RESPONSIBILITY FOR ANY INACCURACIES, ERRORS OR OMISSIONS THAT MAY APPEAR IN THIS INFORMATION.</a:t>
            </a:r>
            <a:br>
              <a:rPr lang="en-US" sz="1050" dirty="0"/>
            </a:br>
            <a:endParaRPr lang="en-US" sz="1050" dirty="0"/>
          </a:p>
          <a:p>
            <a:pPr marL="0" indent="0" defTabSz="652463">
              <a:spcAft>
                <a:spcPts val="0"/>
              </a:spcAft>
              <a:buNone/>
              <a:defRPr/>
            </a:pPr>
            <a:r>
              <a:rPr lang="en-US" sz="105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050" b="1" u="sng" dirty="0" smtClean="0"/>
          </a:p>
          <a:p>
            <a:pPr marL="0" indent="0" algn="just" defTabSz="652463">
              <a:spcAft>
                <a:spcPts val="0"/>
              </a:spcAft>
              <a:buNone/>
              <a:defRPr/>
            </a:pPr>
            <a:r>
              <a:rPr lang="en-US" sz="1050" b="1" u="sng" dirty="0" smtClean="0"/>
              <a:t>ATTRIBUTION</a:t>
            </a:r>
            <a:endParaRPr lang="en-US" sz="1050" b="1" u="sng" dirty="0"/>
          </a:p>
          <a:p>
            <a:pPr marL="0" indent="0">
              <a:buNone/>
            </a:pPr>
            <a:r>
              <a:rPr lang="en-US" sz="1050" dirty="0"/>
              <a:t>© </a:t>
            </a:r>
            <a:r>
              <a:rPr lang="en-US" sz="1050" dirty="0" smtClean="0"/>
              <a:t>2014 </a:t>
            </a:r>
            <a:r>
              <a:rPr lang="en-US" sz="1050" dirty="0"/>
              <a:t>Advanced Micro Devices, Inc. All rights reserved. AMD, the AMD Arrow logo</a:t>
            </a:r>
            <a:r>
              <a:rPr lang="en-CA" sz="1050" dirty="0"/>
              <a:t> </a:t>
            </a:r>
            <a:r>
              <a:rPr lang="en-US" sz="1050" dirty="0"/>
              <a:t>and combinations thereof are trademarks of Advanced Micro Devices, Inc. in the United States and/or other jurisdictions.  SPEC  is a registered trademark of the Standard Performance Evaluation Corporation (SPEC). Other names are for informational purposes only and may be trademarks of their respective owners.</a:t>
            </a:r>
          </a:p>
        </p:txBody>
      </p:sp>
    </p:spTree>
    <p:extLst>
      <p:ext uri="{BB962C8B-B14F-4D97-AF65-F5344CB8AC3E}">
        <p14:creationId xmlns:p14="http://schemas.microsoft.com/office/powerpoint/2010/main" val="29120844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spcAft>
                <a:spcPts val="0"/>
              </a:spcAft>
              <a:buNone/>
              <a:defRPr/>
            </a:pPr>
            <a:r>
              <a:rPr lang="en-US" sz="1200" dirty="0"/>
              <a:t>The information presented in this document is for informational purposes only and may contain technical inaccuracies, omissions and typographical errors.</a:t>
            </a:r>
            <a:br>
              <a:rPr lang="en-US" sz="1200" dirty="0"/>
            </a:br>
            <a:endParaRPr lang="en-US" sz="1200" dirty="0"/>
          </a:p>
          <a:p>
            <a:pPr marL="0" indent="0" defTabSz="652463">
              <a:spcAft>
                <a:spcPts val="0"/>
              </a:spcAft>
              <a:buNone/>
              <a:defRPr/>
            </a:pPr>
            <a:r>
              <a:rPr lang="en-US" sz="12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200" dirty="0"/>
            </a:br>
            <a:endParaRPr lang="en-US" sz="1200" dirty="0"/>
          </a:p>
          <a:p>
            <a:pPr marL="0" indent="0" defTabSz="652463">
              <a:spcAft>
                <a:spcPts val="0"/>
              </a:spcAft>
              <a:buNone/>
              <a:defRPr/>
            </a:pPr>
            <a:r>
              <a:rPr lang="en-US" sz="1200" dirty="0"/>
              <a:t>AMD MAKES NO REPRESENTATIONS OR WARRANTIES WITH RESPECT TO THE CONTENTS HEREOF AND ASSUMES NO RESPONSIBILITY FOR ANY INACCURACIES, ERRORS OR OMISSIONS THAT MAY APPEAR IN THIS INFORMATION.</a:t>
            </a:r>
            <a:br>
              <a:rPr lang="en-US" sz="1200" dirty="0"/>
            </a:br>
            <a:endParaRPr lang="en-US" sz="1200" dirty="0"/>
          </a:p>
          <a:p>
            <a:pPr marL="0" indent="0" defTabSz="652463">
              <a:spcAft>
                <a:spcPts val="0"/>
              </a:spcAft>
              <a:buNone/>
              <a:defRPr/>
            </a:pPr>
            <a:r>
              <a:rPr lang="en-US" sz="12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200" b="1" u="sng" dirty="0"/>
          </a:p>
          <a:p>
            <a:pPr marL="0" indent="0" algn="just" defTabSz="652463">
              <a:spcAft>
                <a:spcPts val="0"/>
              </a:spcAft>
              <a:buNone/>
              <a:defRPr/>
            </a:pPr>
            <a:r>
              <a:rPr lang="en-US" sz="1200" b="1" u="sng" dirty="0"/>
              <a:t>ATTRIBUTION</a:t>
            </a:r>
          </a:p>
          <a:p>
            <a:pPr marL="0" indent="0">
              <a:buNone/>
            </a:pPr>
            <a:r>
              <a:rPr lang="en-US" sz="1200"/>
              <a:t>© </a:t>
            </a:r>
            <a:r>
              <a:rPr lang="en-US" sz="1200" smtClean="0"/>
              <a:t>2014 </a:t>
            </a:r>
            <a:r>
              <a:rPr lang="en-US" sz="1200" dirty="0"/>
              <a:t>Advanced Micro Devices, Inc. All rights reserved. AMD, the AMD Arrow logo</a:t>
            </a:r>
            <a:r>
              <a:rPr lang="en-CA" sz="1200" dirty="0"/>
              <a:t> </a:t>
            </a:r>
            <a:r>
              <a:rPr lang="en-US" sz="1200" dirty="0"/>
              <a:t>and combinations thereof are trademarks of Advanced Micro Devices, Inc. in the United States and/or other jurisdictions.  SPEC  is a registered trademark of the Standard Performance Evaluation Corporation (SPEC). Other names are for informational purposes only and may be trademarks of their respective owners</a:t>
            </a:r>
            <a:r>
              <a:rPr lang="en-US" sz="1200" dirty="0" smtClean="0"/>
              <a:t>.</a:t>
            </a:r>
            <a:endParaRPr lang="en-US" sz="1200" dirty="0"/>
          </a:p>
        </p:txBody>
      </p:sp>
    </p:spTree>
    <p:extLst>
      <p:ext uri="{BB962C8B-B14F-4D97-AF65-F5344CB8AC3E}">
        <p14:creationId xmlns:p14="http://schemas.microsoft.com/office/powerpoint/2010/main" val="359594064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spcAft>
                <a:spcPts val="0"/>
              </a:spcAft>
              <a:buNone/>
              <a:defRPr/>
            </a:pPr>
            <a:r>
              <a:rPr lang="en-US" sz="1200" dirty="0"/>
              <a:t>The information presented in this document is for informational purposes only and may contain technical inaccuracies, omissions and typographical errors.</a:t>
            </a:r>
            <a:br>
              <a:rPr lang="en-US" sz="1200" dirty="0"/>
            </a:br>
            <a:endParaRPr lang="en-US" sz="1200" dirty="0"/>
          </a:p>
          <a:p>
            <a:pPr marL="0" indent="0" defTabSz="652463">
              <a:spcAft>
                <a:spcPts val="0"/>
              </a:spcAft>
              <a:buNone/>
              <a:defRPr/>
            </a:pPr>
            <a:r>
              <a:rPr lang="en-US" sz="12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200" dirty="0"/>
            </a:br>
            <a:endParaRPr lang="en-US" sz="1200" dirty="0"/>
          </a:p>
          <a:p>
            <a:pPr marL="0" indent="0" defTabSz="652463">
              <a:spcAft>
                <a:spcPts val="0"/>
              </a:spcAft>
              <a:buNone/>
              <a:defRPr/>
            </a:pPr>
            <a:r>
              <a:rPr lang="en-US" sz="1200" dirty="0"/>
              <a:t>AMD MAKES NO REPRESENTATIONS OR WARRANTIES WITH RESPECT TO THE CONTENTS HEREOF AND ASSUMES NO RESPONSIBILITY FOR ANY INACCURACIES, ERRORS OR OMISSIONS THAT MAY APPEAR IN THIS INFORMATION.</a:t>
            </a:r>
            <a:br>
              <a:rPr lang="en-US" sz="1200" dirty="0"/>
            </a:br>
            <a:endParaRPr lang="en-US" sz="1200" dirty="0"/>
          </a:p>
          <a:p>
            <a:pPr marL="0" indent="0" defTabSz="652463">
              <a:spcAft>
                <a:spcPts val="0"/>
              </a:spcAft>
              <a:buNone/>
              <a:defRPr/>
            </a:pPr>
            <a:r>
              <a:rPr lang="en-US" sz="12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200" b="1" u="sng" dirty="0"/>
          </a:p>
          <a:p>
            <a:pPr marL="0" indent="0" algn="just" defTabSz="652463">
              <a:spcAft>
                <a:spcPts val="0"/>
              </a:spcAft>
              <a:buNone/>
              <a:defRPr/>
            </a:pPr>
            <a:r>
              <a:rPr lang="en-US" sz="1200" b="1" u="sng" dirty="0"/>
              <a:t>ATTRIBUTION</a:t>
            </a:r>
          </a:p>
          <a:p>
            <a:pPr marL="0" indent="0">
              <a:buNone/>
            </a:pPr>
            <a:r>
              <a:rPr lang="en-US" sz="1200" dirty="0"/>
              <a:t>© 2013 Advanced Micro Devices, Inc. All rights reserved. AMD, the AMD Arrow logo</a:t>
            </a:r>
            <a:r>
              <a:rPr lang="en-CA" sz="1200" dirty="0"/>
              <a:t> </a:t>
            </a:r>
            <a:r>
              <a:rPr lang="en-US" sz="1200" dirty="0"/>
              <a:t>and combinations thereof are trademarks of Advanced Micro Devices, Inc. in the United States and/or other jurisdictions.  SPEC  is a registered trademark of the Standard Performance Evaluation Corporation (SPEC). Other names are for informational purposes only and may be trademarks of their respective owners</a:t>
            </a:r>
            <a:r>
              <a:rPr lang="en-US" sz="1200" dirty="0" smtClean="0"/>
              <a:t>.</a:t>
            </a:r>
            <a:endParaRPr lang="en-US" sz="1200" dirty="0"/>
          </a:p>
        </p:txBody>
      </p:sp>
    </p:spTree>
    <p:extLst>
      <p:ext uri="{BB962C8B-B14F-4D97-AF65-F5344CB8AC3E}">
        <p14:creationId xmlns:p14="http://schemas.microsoft.com/office/powerpoint/2010/main" val="40733501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Branch Divergence</a:t>
            </a:r>
            <a:endParaRPr lang="en-US" dirty="0"/>
          </a:p>
        </p:txBody>
      </p:sp>
      <p:sp>
        <p:nvSpPr>
          <p:cNvPr id="3" name="Content Placeholder 2"/>
          <p:cNvSpPr>
            <a:spLocks noGrp="1"/>
          </p:cNvSpPr>
          <p:nvPr>
            <p:ph idx="1"/>
          </p:nvPr>
        </p:nvSpPr>
        <p:spPr/>
        <p:txBody>
          <a:bodyPr/>
          <a:lstStyle/>
          <a:p>
            <a:endParaRPr lang="en-US" dirty="0" smtClean="0"/>
          </a:p>
          <a:p>
            <a:r>
              <a:rPr lang="en-US" dirty="0" smtClean="0"/>
              <a:t>When control flow </a:t>
            </a:r>
            <a:r>
              <a:rPr lang="en-US" i="1" dirty="0" smtClean="0"/>
              <a:t>diverges</a:t>
            </a:r>
            <a:r>
              <a:rPr lang="en-US" dirty="0" smtClean="0"/>
              <a:t>, </a:t>
            </a:r>
            <a:r>
              <a:rPr lang="en-US" b="1" i="1" dirty="0" smtClean="0">
                <a:solidFill>
                  <a:schemeClr val="tx1"/>
                </a:solidFill>
              </a:rPr>
              <a:t>all lanes take all paths</a:t>
            </a:r>
          </a:p>
          <a:p>
            <a:endParaRPr lang="en-US" dirty="0" smtClean="0">
              <a:solidFill>
                <a:schemeClr val="tx1"/>
              </a:solidFill>
            </a:endParaRPr>
          </a:p>
          <a:p>
            <a:pPr marL="0" indent="0">
              <a:buNone/>
            </a:pPr>
            <a:endParaRPr lang="en-US" dirty="0" smtClean="0">
              <a:solidFill>
                <a:schemeClr val="tx1"/>
              </a:solidFill>
            </a:endParaRPr>
          </a:p>
          <a:p>
            <a:r>
              <a:rPr lang="en-US" sz="4800" b="1" dirty="0" smtClean="0">
                <a:solidFill>
                  <a:srgbClr val="C00000"/>
                </a:solidFill>
              </a:rPr>
              <a:t>Divergence Kills Performance</a:t>
            </a:r>
          </a:p>
          <a:p>
            <a:endParaRPr lang="en-US" dirty="0" smtClean="0">
              <a:solidFill>
                <a:schemeClr val="tx1"/>
              </a:solidFill>
            </a:endParaRPr>
          </a:p>
          <a:p>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8</a:t>
            </a:fld>
            <a:endParaRPr lang="en-US" dirty="0"/>
          </a:p>
        </p:txBody>
      </p:sp>
    </p:spTree>
    <p:extLst>
      <p:ext uri="{BB962C8B-B14F-4D97-AF65-F5344CB8AC3E}">
        <p14:creationId xmlns:p14="http://schemas.microsoft.com/office/powerpoint/2010/main" val="2246137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8321040" cy="646846"/>
          </a:xfrm>
        </p:spPr>
        <p:txBody>
          <a:bodyPr>
            <a:normAutofit fontScale="90000"/>
          </a:bodyPr>
          <a:lstStyle/>
          <a:p>
            <a:r>
              <a:rPr lang="en-US" dirty="0" smtClean="0"/>
              <a:t>Beware! </a:t>
            </a:r>
            <a:endParaRPr lang="en-US" dirty="0"/>
          </a:p>
        </p:txBody>
      </p:sp>
      <p:sp>
        <p:nvSpPr>
          <p:cNvPr id="3" name="Content Placeholder 2"/>
          <p:cNvSpPr>
            <a:spLocks noGrp="1"/>
          </p:cNvSpPr>
          <p:nvPr>
            <p:ph idx="1"/>
          </p:nvPr>
        </p:nvSpPr>
        <p:spPr>
          <a:xfrm>
            <a:off x="822959" y="1104900"/>
            <a:ext cx="7543801" cy="561975"/>
          </a:xfrm>
        </p:spPr>
        <p:txBody>
          <a:bodyPr/>
          <a:lstStyle/>
          <a:p>
            <a:r>
              <a:rPr lang="en-US" dirty="0" smtClean="0"/>
              <a:t>Divergence isn’t just a performance problem:</a:t>
            </a:r>
            <a:endParaRPr lang="en-US" dirty="0"/>
          </a:p>
        </p:txBody>
      </p:sp>
      <p:sp>
        <p:nvSpPr>
          <p:cNvPr id="4" name="Footer Placeholder 3"/>
          <p:cNvSpPr>
            <a:spLocks noGrp="1"/>
          </p:cNvSpPr>
          <p:nvPr>
            <p:ph type="ftr" sz="quarter" idx="11"/>
          </p:nvPr>
        </p:nvSpPr>
        <p:spPr/>
        <p:txBody>
          <a:bodyPr/>
          <a:lstStyle/>
          <a:p>
            <a:r>
              <a:rPr lang="en-US" smtClean="0"/>
              <a:t>GPU Architectures: A CPU Perspective</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9</a:t>
            </a:fld>
            <a:endParaRPr lang="en-US" dirty="0"/>
          </a:p>
        </p:txBody>
      </p:sp>
      <p:sp>
        <p:nvSpPr>
          <p:cNvPr id="6" name="TextBox 5"/>
          <p:cNvSpPr txBox="1"/>
          <p:nvPr/>
        </p:nvSpPr>
        <p:spPr>
          <a:xfrm>
            <a:off x="1941979" y="2211601"/>
            <a:ext cx="5623655" cy="3139321"/>
          </a:xfrm>
          <a:prstGeom prst="rect">
            <a:avLst/>
          </a:prstGeom>
          <a:noFill/>
        </p:spPr>
        <p:txBody>
          <a:bodyPr wrap="none" rtlCol="0">
            <a:spAutoFit/>
          </a:bodyPr>
          <a:lstStyle/>
          <a:p>
            <a:pPr defTabSz="457200"/>
            <a:r>
              <a:rPr lang="en-US" dirty="0">
                <a:solidFill>
                  <a:srgbClr val="7030A0"/>
                </a:solidFill>
                <a:latin typeface="Lucida Console" panose="020B0609040504020204" pitchFamily="49" charset="0"/>
              </a:rPr>
              <a:t>__global </a:t>
            </a:r>
            <a:r>
              <a:rPr lang="en-US" dirty="0" err="1">
                <a:solidFill>
                  <a:srgbClr val="3E8853"/>
                </a:solidFill>
                <a:latin typeface="Lucida Console" panose="020B0609040504020204" pitchFamily="49" charset="0"/>
              </a:rPr>
              <a:t>int</a:t>
            </a:r>
            <a:r>
              <a:rPr lang="en-US" dirty="0">
                <a:solidFill>
                  <a:prstClr val="black"/>
                </a:solidFill>
                <a:latin typeface="Lucida Console" panose="020B0609040504020204" pitchFamily="49" charset="0"/>
              </a:rPr>
              <a:t> lock = 0;</a:t>
            </a:r>
          </a:p>
          <a:p>
            <a:pPr defTabSz="457200"/>
            <a:endParaRPr lang="en-US" dirty="0">
              <a:solidFill>
                <a:srgbClr val="7030A0"/>
              </a:solidFill>
              <a:latin typeface="Lucida Console" panose="020B0609040504020204" pitchFamily="49" charset="0"/>
            </a:endParaRPr>
          </a:p>
          <a:p>
            <a:pPr defTabSz="457200"/>
            <a:r>
              <a:rPr lang="en-US" dirty="0">
                <a:solidFill>
                  <a:srgbClr val="3E8853"/>
                </a:solidFill>
                <a:latin typeface="Lucida Console" panose="020B0609040504020204" pitchFamily="49" charset="0"/>
              </a:rPr>
              <a:t>void</a:t>
            </a:r>
            <a:r>
              <a:rPr lang="en-US" dirty="0">
                <a:solidFill>
                  <a:prstClr val="black"/>
                </a:solidFill>
                <a:latin typeface="Lucida Console" panose="020B0609040504020204" pitchFamily="49" charset="0"/>
              </a:rPr>
              <a:t> </a:t>
            </a:r>
            <a:r>
              <a:rPr lang="en-US" dirty="0" err="1">
                <a:solidFill>
                  <a:prstClr val="black"/>
                </a:solidFill>
                <a:latin typeface="Lucida Console" panose="020B0609040504020204" pitchFamily="49" charset="0"/>
              </a:rPr>
              <a:t>mutex_lock</a:t>
            </a:r>
            <a:r>
              <a:rPr lang="en-US" dirty="0">
                <a:solidFill>
                  <a:prstClr val="black"/>
                </a:solidFill>
                <a:latin typeface="Lucida Console" panose="020B0609040504020204" pitchFamily="49" charset="0"/>
              </a:rPr>
              <a:t>(…)</a:t>
            </a:r>
          </a:p>
          <a:p>
            <a:pPr defTabSz="457200"/>
            <a:r>
              <a:rPr lang="en-US" dirty="0">
                <a:solidFill>
                  <a:prstClr val="black"/>
                </a:solidFill>
                <a:latin typeface="Lucida Console" panose="020B0609040504020204" pitchFamily="49" charset="0"/>
              </a:rPr>
              <a:t>{</a:t>
            </a:r>
          </a:p>
          <a:p>
            <a:pPr defTabSz="457200"/>
            <a:r>
              <a:rPr lang="en-US" dirty="0">
                <a:solidFill>
                  <a:prstClr val="black"/>
                </a:solidFill>
                <a:latin typeface="Lucida Console" panose="020B0609040504020204" pitchFamily="49" charset="0"/>
              </a:rPr>
              <a:t>…</a:t>
            </a:r>
          </a:p>
          <a:p>
            <a:pPr defTabSz="457200"/>
            <a:r>
              <a:rPr lang="en-US" dirty="0">
                <a:solidFill>
                  <a:prstClr val="black"/>
                </a:solidFill>
                <a:latin typeface="Lucida Console" panose="020B0609040504020204" pitchFamily="49" charset="0"/>
              </a:rPr>
              <a:t>   </a:t>
            </a:r>
            <a:r>
              <a:rPr lang="en-US" dirty="0">
                <a:solidFill>
                  <a:srgbClr val="C00000"/>
                </a:solidFill>
                <a:latin typeface="Lucida Console" panose="020B0609040504020204" pitchFamily="49" charset="0"/>
              </a:rPr>
              <a:t>// acquire lock</a:t>
            </a:r>
          </a:p>
          <a:p>
            <a:pPr defTabSz="457200"/>
            <a:r>
              <a:rPr lang="en-US" dirty="0">
                <a:solidFill>
                  <a:prstClr val="black"/>
                </a:solidFill>
                <a:latin typeface="Lucida Console" panose="020B0609040504020204" pitchFamily="49" charset="0"/>
              </a:rPr>
              <a:t>   </a:t>
            </a:r>
            <a:r>
              <a:rPr lang="en-US" dirty="0">
                <a:solidFill>
                  <a:srgbClr val="3E8853"/>
                </a:solidFill>
                <a:latin typeface="Lucida Console" panose="020B0609040504020204" pitchFamily="49" charset="0"/>
              </a:rPr>
              <a:t>while</a:t>
            </a:r>
            <a:r>
              <a:rPr lang="en-US" dirty="0">
                <a:solidFill>
                  <a:prstClr val="black"/>
                </a:solidFill>
                <a:latin typeface="Lucida Console" panose="020B0609040504020204" pitchFamily="49" charset="0"/>
              </a:rPr>
              <a:t> (</a:t>
            </a:r>
            <a:r>
              <a:rPr lang="en-US" dirty="0" err="1">
                <a:solidFill>
                  <a:prstClr val="black"/>
                </a:solidFill>
                <a:latin typeface="Lucida Console" panose="020B0609040504020204" pitchFamily="49" charset="0"/>
              </a:rPr>
              <a:t>test&amp;set</a:t>
            </a:r>
            <a:r>
              <a:rPr lang="en-US" dirty="0">
                <a:solidFill>
                  <a:prstClr val="black"/>
                </a:solidFill>
                <a:latin typeface="Lucida Console" panose="020B0609040504020204" pitchFamily="49" charset="0"/>
              </a:rPr>
              <a:t>(lock, 1) == false) {</a:t>
            </a:r>
          </a:p>
          <a:p>
            <a:pPr defTabSz="457200"/>
            <a:r>
              <a:rPr lang="en-US" dirty="0">
                <a:solidFill>
                  <a:prstClr val="black"/>
                </a:solidFill>
                <a:latin typeface="Lucida Console" panose="020B0609040504020204" pitchFamily="49" charset="0"/>
              </a:rPr>
              <a:t>	     </a:t>
            </a:r>
            <a:r>
              <a:rPr lang="en-US" dirty="0">
                <a:solidFill>
                  <a:srgbClr val="C00000"/>
                </a:solidFill>
                <a:latin typeface="Lucida Console" panose="020B0609040504020204" pitchFamily="49" charset="0"/>
              </a:rPr>
              <a:t>// spin</a:t>
            </a:r>
          </a:p>
          <a:p>
            <a:pPr defTabSz="457200"/>
            <a:r>
              <a:rPr lang="en-US" dirty="0">
                <a:solidFill>
                  <a:prstClr val="black"/>
                </a:solidFill>
                <a:latin typeface="Lucida Console" panose="020B0609040504020204" pitchFamily="49" charset="0"/>
              </a:rPr>
              <a:t>   }</a:t>
            </a:r>
          </a:p>
          <a:p>
            <a:pPr defTabSz="457200"/>
            <a:r>
              <a:rPr lang="en-US" dirty="0">
                <a:solidFill>
                  <a:prstClr val="black"/>
                </a:solidFill>
                <a:latin typeface="Lucida Console" panose="020B0609040504020204" pitchFamily="49" charset="0"/>
              </a:rPr>
              <a:t>   </a:t>
            </a:r>
            <a:r>
              <a:rPr lang="en-US" dirty="0">
                <a:solidFill>
                  <a:srgbClr val="3E8853"/>
                </a:solidFill>
                <a:latin typeface="Lucida Console" panose="020B0609040504020204" pitchFamily="49" charset="0"/>
              </a:rPr>
              <a:t>return</a:t>
            </a:r>
            <a:r>
              <a:rPr lang="en-US" dirty="0">
                <a:solidFill>
                  <a:prstClr val="black"/>
                </a:solidFill>
                <a:latin typeface="Lucida Console" panose="020B0609040504020204" pitchFamily="49" charset="0"/>
              </a:rPr>
              <a:t>;</a:t>
            </a:r>
          </a:p>
          <a:p>
            <a:pPr defTabSz="457200"/>
            <a:r>
              <a:rPr lang="en-US" dirty="0">
                <a:solidFill>
                  <a:prstClr val="black"/>
                </a:solidFill>
                <a:latin typeface="Lucida Console" panose="020B0609040504020204" pitchFamily="49" charset="0"/>
              </a:rPr>
              <a:t>}</a:t>
            </a:r>
          </a:p>
        </p:txBody>
      </p:sp>
    </p:spTree>
    <p:extLst>
      <p:ext uri="{BB962C8B-B14F-4D97-AF65-F5344CB8AC3E}">
        <p14:creationId xmlns:p14="http://schemas.microsoft.com/office/powerpoint/2010/main" val="10185909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3|3|10|4.6|5.6"/>
</p:tagLst>
</file>

<file path=ppt/tags/tag2.xml><?xml version="1.0" encoding="utf-8"?>
<p:tagLst xmlns:a="http://schemas.openxmlformats.org/drawingml/2006/main" xmlns:r="http://schemas.openxmlformats.org/officeDocument/2006/relationships" xmlns:p="http://schemas.openxmlformats.org/presentationml/2006/main">
  <p:tag name="TIMING" val="|31.7"/>
</p:tagLst>
</file>

<file path=ppt/tags/tag3.xml><?xml version="1.0" encoding="utf-8"?>
<p:tagLst xmlns:a="http://schemas.openxmlformats.org/drawingml/2006/main" xmlns:r="http://schemas.openxmlformats.org/officeDocument/2006/relationships" xmlns:p="http://schemas.openxmlformats.org/presentationml/2006/main">
  <p:tag name="TIMING" val="|12.2|85.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0.xml><?xml version="1.0" encoding="utf-8"?>
<a:theme xmlns:a="http://schemas.openxmlformats.org/drawingml/2006/main" name="2_AMD STANDARD WHT">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11.xml><?xml version="1.0" encoding="utf-8"?>
<a:theme xmlns:a="http://schemas.openxmlformats.org/drawingml/2006/main" name="3_AMD STANDARD WHT">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AMD STANDARD WHT">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4.xml><?xml version="1.0" encoding="utf-8"?>
<a:theme xmlns:a="http://schemas.openxmlformats.org/drawingml/2006/main" name="Office Theme">
  <a:themeElements>
    <a:clrScheme name="Jason1">
      <a:dk1>
        <a:sysClr val="windowText" lastClr="000000"/>
      </a:dk1>
      <a:lt1>
        <a:sysClr val="window" lastClr="FFFFFF"/>
      </a:lt1>
      <a:dk2>
        <a:srgbClr val="142E48"/>
      </a:dk2>
      <a:lt2>
        <a:srgbClr val="EEECE1"/>
      </a:lt2>
      <a:accent1>
        <a:srgbClr val="BB3377"/>
      </a:accent1>
      <a:accent2>
        <a:srgbClr val="3377BB"/>
      </a:accent2>
      <a:accent3>
        <a:srgbClr val="33BB77"/>
      </a:accent3>
      <a:accent4>
        <a:srgbClr val="BB7733"/>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amd">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0800"/>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fontAlgn="auto">
          <a:spcBef>
            <a:spcPts val="0"/>
          </a:spcBef>
          <a:spcAft>
            <a:spcPts val="0"/>
          </a:spcAft>
          <a:defRPr sz="3200" dirty="0" smtClean="0">
            <a:solidFill>
              <a:schemeClr val="tx2"/>
            </a:solidFill>
          </a:defRPr>
        </a:defPPr>
      </a:lstStyle>
      <a:style>
        <a:lnRef idx="1">
          <a:schemeClr val="accent3"/>
        </a:lnRef>
        <a:fillRef idx="3">
          <a:schemeClr val="accent3"/>
        </a:fillRef>
        <a:effectRef idx="2">
          <a:schemeClr val="accent3"/>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7.xml><?xml version="1.0" encoding="utf-8"?>
<a:theme xmlns:a="http://schemas.openxmlformats.org/drawingml/2006/main" name="1_amd">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0800"/>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fontAlgn="auto">
          <a:spcBef>
            <a:spcPts val="0"/>
          </a:spcBef>
          <a:spcAft>
            <a:spcPts val="0"/>
          </a:spcAft>
          <a:defRPr sz="3200" dirty="0" smtClean="0">
            <a:solidFill>
              <a:schemeClr val="tx2"/>
            </a:solidFill>
          </a:defRPr>
        </a:defPPr>
      </a:lstStyle>
      <a:style>
        <a:lnRef idx="1">
          <a:schemeClr val="accent3"/>
        </a:lnRef>
        <a:fillRef idx="3">
          <a:schemeClr val="accent3"/>
        </a:fillRef>
        <a:effectRef idx="2">
          <a:schemeClr val="accent3"/>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8.xml><?xml version="1.0" encoding="utf-8"?>
<a:theme xmlns:a="http://schemas.openxmlformats.org/drawingml/2006/main" name="2_amd">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0800"/>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fontAlgn="auto">
          <a:spcBef>
            <a:spcPts val="0"/>
          </a:spcBef>
          <a:spcAft>
            <a:spcPts val="0"/>
          </a:spcAft>
          <a:defRPr sz="3200" dirty="0" smtClean="0">
            <a:solidFill>
              <a:schemeClr val="tx2"/>
            </a:solidFill>
          </a:defRPr>
        </a:defPPr>
      </a:lstStyle>
      <a:style>
        <a:lnRef idx="1">
          <a:schemeClr val="accent3"/>
        </a:lnRef>
        <a:fillRef idx="3">
          <a:schemeClr val="accent3"/>
        </a:fillRef>
        <a:effectRef idx="2">
          <a:schemeClr val="accent3"/>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9.xml><?xml version="1.0" encoding="utf-8"?>
<a:theme xmlns:a="http://schemas.openxmlformats.org/drawingml/2006/main" name="1_AMD STANDARD WHT">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326</TotalTime>
  <Words>3346</Words>
  <Application>Microsoft Office PowerPoint</Application>
  <PresentationFormat>On-screen Show (4:3)</PresentationFormat>
  <Paragraphs>931</Paragraphs>
  <Slides>77</Slides>
  <Notes>25</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77</vt:i4>
      </vt:variant>
    </vt:vector>
  </HeadingPairs>
  <TitlesOfParts>
    <vt:vector size="89" baseType="lpstr">
      <vt:lpstr>Module</vt:lpstr>
      <vt:lpstr>Retrospect</vt:lpstr>
      <vt:lpstr>AMD STANDARD WHT</vt:lpstr>
      <vt:lpstr>Office Theme</vt:lpstr>
      <vt:lpstr>1_Module</vt:lpstr>
      <vt:lpstr>amd</vt:lpstr>
      <vt:lpstr>1_amd</vt:lpstr>
      <vt:lpstr>2_amd</vt:lpstr>
      <vt:lpstr>1_AMD STANDARD WHT</vt:lpstr>
      <vt:lpstr>2_AMD STANDARD WHT</vt:lpstr>
      <vt:lpstr>3_AMD STANDARD WHT</vt:lpstr>
      <vt:lpstr>Visio</vt:lpstr>
      <vt:lpstr>GPGPU Part II</vt:lpstr>
      <vt:lpstr>GPU Architectures  A CPU Perspective</vt:lpstr>
      <vt:lpstr>Recap</vt:lpstr>
      <vt:lpstr>Advanced Topics</vt:lpstr>
      <vt:lpstr>SIMT Control Flow</vt:lpstr>
      <vt:lpstr>SIMT Control Flow</vt:lpstr>
      <vt:lpstr>SIMT Control Flow</vt:lpstr>
      <vt:lpstr>Branch Divergence</vt:lpstr>
      <vt:lpstr>Beware! </vt:lpstr>
      <vt:lpstr>Beware! </vt:lpstr>
      <vt:lpstr>Memory Bandwidth</vt:lpstr>
      <vt:lpstr>Memory Bandwidth</vt:lpstr>
      <vt:lpstr>Memory Bandwidth</vt:lpstr>
      <vt:lpstr>Memory Divergence</vt:lpstr>
      <vt:lpstr>Memory Divergence</vt:lpstr>
      <vt:lpstr>Divergence Solutions</vt:lpstr>
      <vt:lpstr>Communication and Synchronization</vt:lpstr>
      <vt:lpstr>GPU Consistency Models</vt:lpstr>
      <vt:lpstr>GPU Coherence?</vt:lpstr>
      <vt:lpstr>QuickRelease: A Throughput-oriented Approach to Release Consistency on GPUs</vt:lpstr>
      <vt:lpstr>Quick-Release summary</vt:lpstr>
      <vt:lpstr>Future GPUs</vt:lpstr>
      <vt:lpstr>How can we support both?</vt:lpstr>
      <vt:lpstr>Current gpuS</vt:lpstr>
      <vt:lpstr>Synchronization Operations</vt:lpstr>
      <vt:lpstr>Write-Through (WT) Memory System</vt:lpstr>
      <vt:lpstr>Read-for-ownership (RfO) memory system</vt:lpstr>
      <vt:lpstr>QuickRelease</vt:lpstr>
      <vt:lpstr>QuickRelease BASICS</vt:lpstr>
      <vt:lpstr>QuickRelease: Efficient synchronization &amp; sharing</vt:lpstr>
      <vt:lpstr>QuickRelease Example</vt:lpstr>
      <vt:lpstr>QuickRelease Example</vt:lpstr>
      <vt:lpstr>QuickRelease Example</vt:lpstr>
      <vt:lpstr>QuickRelease Example</vt:lpstr>
      <vt:lpstr>QuickRelease Example</vt:lpstr>
      <vt:lpstr>QuickRelease Example</vt:lpstr>
      <vt:lpstr>RECAP: QuickRelease vs rfo and wt</vt:lpstr>
      <vt:lpstr>Read after Read REUSE in L1</vt:lpstr>
      <vt:lpstr>Why GPUs should not have write-back caches</vt:lpstr>
      <vt:lpstr>Conclusions</vt:lpstr>
      <vt:lpstr>Heterogeneous-race-free Memory Models</vt:lpstr>
      <vt:lpstr>Heterogeneous SOFTWARE</vt:lpstr>
      <vt:lpstr>Heterogeneous HAREWARE</vt:lpstr>
      <vt:lpstr>Heterogeneous-race-free Memory Models</vt:lpstr>
      <vt:lpstr>PowerPoint Presentation</vt:lpstr>
      <vt:lpstr>PowerPoint Presentation</vt:lpstr>
      <vt:lpstr>PowerPoint Presentation</vt:lpstr>
      <vt:lpstr>Heterogeneous-race-free Memory Models</vt:lpstr>
      <vt:lpstr>CPU+GPU?</vt:lpstr>
      <vt:lpstr>Physical Integration</vt:lpstr>
      <vt:lpstr>Physical Integration</vt:lpstr>
      <vt:lpstr>Physical Integration</vt:lpstr>
      <vt:lpstr>Physical Integration</vt:lpstr>
      <vt:lpstr>PowerPoint Presentation</vt:lpstr>
      <vt:lpstr>Supporting x86-64 Address Translation for 100s of GPU Lanes</vt:lpstr>
      <vt:lpstr>GPU MMU Paper Summary</vt:lpstr>
      <vt:lpstr>Motivation</vt:lpstr>
      <vt:lpstr>PowerPoint Presentation</vt:lpstr>
      <vt:lpstr>Separate Address Space</vt:lpstr>
      <vt:lpstr>Unified Virtual Addressing</vt:lpstr>
      <vt:lpstr>Unified Virtual Addressing</vt:lpstr>
      <vt:lpstr>Shared Virtual Address Space</vt:lpstr>
      <vt:lpstr>Shared Virtual Address Space</vt:lpstr>
      <vt:lpstr>Shared Virtual Address Space</vt:lpstr>
      <vt:lpstr>GPU MMU Design 3</vt:lpstr>
      <vt:lpstr>Highly-threaded PTW</vt:lpstr>
      <vt:lpstr>Heterogeneous System coherence for Integrated CPU-GPU Systems</vt:lpstr>
      <vt:lpstr>System overview</vt:lpstr>
      <vt:lpstr>Baseline Directory Coherence</vt:lpstr>
      <vt:lpstr>Heterogeneous System Coherence (HSC)</vt:lpstr>
      <vt:lpstr>Heterogeneous system coherence (HSC)</vt:lpstr>
      <vt:lpstr>HSC Summary</vt:lpstr>
      <vt:lpstr>GPU Architecture Research</vt:lpstr>
      <vt:lpstr>Computer Economics 101</vt:lpstr>
      <vt:lpstr>Disclaimer &amp; Attribution</vt:lpstr>
      <vt:lpstr>Disclaimer &amp; Attribution</vt:lpstr>
      <vt:lpstr>Disclaimer &amp; Attribution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GPGPU Part II</dc:title>
  <dc:creator>vmuser</dc:creator>
  <cp:lastModifiedBy>vmuser</cp:lastModifiedBy>
  <cp:revision>11</cp:revision>
  <dcterms:created xsi:type="dcterms:W3CDTF">2014-03-21T15:39:43Z</dcterms:created>
  <dcterms:modified xsi:type="dcterms:W3CDTF">2014-03-24T18:51:31Z</dcterms:modified>
</cp:coreProperties>
</file>