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3" r:id="rId1"/>
  </p:sldMasterIdLst>
  <p:notesMasterIdLst>
    <p:notesMasterId r:id="rId72"/>
  </p:notesMasterIdLst>
  <p:sldIdLst>
    <p:sldId id="256" r:id="rId2"/>
    <p:sldId id="257" r:id="rId3"/>
    <p:sldId id="286" r:id="rId4"/>
    <p:sldId id="258" r:id="rId5"/>
    <p:sldId id="259" r:id="rId6"/>
    <p:sldId id="260" r:id="rId7"/>
    <p:sldId id="292" r:id="rId8"/>
    <p:sldId id="272" r:id="rId9"/>
    <p:sldId id="261" r:id="rId10"/>
    <p:sldId id="264" r:id="rId11"/>
    <p:sldId id="266" r:id="rId12"/>
    <p:sldId id="290" r:id="rId13"/>
    <p:sldId id="291" r:id="rId14"/>
    <p:sldId id="265" r:id="rId15"/>
    <p:sldId id="268" r:id="rId16"/>
    <p:sldId id="267" r:id="rId17"/>
    <p:sldId id="301" r:id="rId18"/>
    <p:sldId id="271" r:id="rId19"/>
    <p:sldId id="289" r:id="rId20"/>
    <p:sldId id="276" r:id="rId21"/>
    <p:sldId id="277" r:id="rId22"/>
    <p:sldId id="273" r:id="rId23"/>
    <p:sldId id="294" r:id="rId24"/>
    <p:sldId id="293" r:id="rId25"/>
    <p:sldId id="295" r:id="rId26"/>
    <p:sldId id="296" r:id="rId27"/>
    <p:sldId id="323" r:id="rId28"/>
    <p:sldId id="297" r:id="rId29"/>
    <p:sldId id="298" r:id="rId30"/>
    <p:sldId id="299" r:id="rId31"/>
    <p:sldId id="280" r:id="rId32"/>
    <p:sldId id="283" r:id="rId33"/>
    <p:sldId id="300" r:id="rId34"/>
    <p:sldId id="281" r:id="rId35"/>
    <p:sldId id="285" r:id="rId36"/>
    <p:sldId id="279" r:id="rId37"/>
    <p:sldId id="302" r:id="rId38"/>
    <p:sldId id="320" r:id="rId39"/>
    <p:sldId id="303" r:id="rId40"/>
    <p:sldId id="332" r:id="rId41"/>
    <p:sldId id="333" r:id="rId42"/>
    <p:sldId id="304" r:id="rId43"/>
    <p:sldId id="305" r:id="rId44"/>
    <p:sldId id="306" r:id="rId45"/>
    <p:sldId id="321" r:id="rId46"/>
    <p:sldId id="314" r:id="rId47"/>
    <p:sldId id="319" r:id="rId48"/>
    <p:sldId id="339" r:id="rId49"/>
    <p:sldId id="337" r:id="rId50"/>
    <p:sldId id="338" r:id="rId51"/>
    <p:sldId id="322" r:id="rId52"/>
    <p:sldId id="313" r:id="rId53"/>
    <p:sldId id="307" r:id="rId54"/>
    <p:sldId id="318" r:id="rId55"/>
    <p:sldId id="316" r:id="rId56"/>
    <p:sldId id="324" r:id="rId57"/>
    <p:sldId id="325" r:id="rId58"/>
    <p:sldId id="309" r:id="rId59"/>
    <p:sldId id="282" r:id="rId60"/>
    <p:sldId id="336" r:id="rId61"/>
    <p:sldId id="310" r:id="rId62"/>
    <p:sldId id="328" r:id="rId63"/>
    <p:sldId id="329" r:id="rId64"/>
    <p:sldId id="330" r:id="rId65"/>
    <p:sldId id="331" r:id="rId66"/>
    <p:sldId id="311" r:id="rId67"/>
    <p:sldId id="334" r:id="rId68"/>
    <p:sldId id="312" r:id="rId69"/>
    <p:sldId id="335" r:id="rId70"/>
    <p:sldId id="288" r:id="rId7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Cambria Math" panose="02040503050406030204" pitchFamily="18" charset="0"/>
      <p:regular r:id="rId77"/>
    </p:embeddedFont>
    <p:embeddedFont>
      <p:font typeface="Calibri Light" panose="020F0302020204030204" pitchFamily="34" charset="0"/>
      <p:regular r:id="rId78"/>
      <p:italic r:id="rId79"/>
    </p:embeddedFont>
    <p:embeddedFont>
      <p:font typeface="Lucida Console" panose="020B0609040504020204" pitchFamily="49" charset="0"/>
      <p:regular r:id="rId8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515"/>
    <a:srgbClr val="FF3737"/>
    <a:srgbClr val="004DE6"/>
    <a:srgbClr val="DE7CE8"/>
    <a:srgbClr val="C827D9"/>
    <a:srgbClr val="FFD85D"/>
    <a:srgbClr val="AA72D4"/>
    <a:srgbClr val="E91717"/>
    <a:srgbClr val="D8E1AD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4.fntdata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95023-CF0D-4DD7-A28D-66EAD583942E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CC2DB-03F5-4836-B780-BC2EE59B7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C2DB-03F5-4836-B780-BC2EE59B74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95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explain pros/cons in depth later…this is a preview. End slide with:</a:t>
            </a:r>
            <a:r>
              <a:rPr lang="en-US" baseline="0" dirty="0" smtClean="0"/>
              <a:t> “Calling GPUs SIMT is a simplification. There is more to the story…”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C2DB-03F5-4836-B780-BC2EE59B74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3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we call these</a:t>
            </a:r>
            <a:r>
              <a:rPr lang="en-US" baseline="0" dirty="0" smtClean="0"/>
              <a:t> things…?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C2DB-03F5-4836-B780-BC2EE59B747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2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“Derek” heavily influenced by </a:t>
            </a:r>
            <a:r>
              <a:rPr lang="en-US" dirty="0" err="1" smtClean="0"/>
              <a:t>Henn&amp;Patt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C2DB-03F5-4836-B780-BC2EE59B74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15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focus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OpenCL</a:t>
            </a:r>
            <a:r>
              <a:rPr lang="en-US" baseline="0" dirty="0" smtClean="0"/>
              <a:t>, but will compare to CUDA with terminology translation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C2DB-03F5-4836-B780-BC2EE59B747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64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focus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OpenCL</a:t>
            </a:r>
            <a:r>
              <a:rPr lang="en-US" baseline="0" dirty="0" smtClean="0"/>
              <a:t>, but will compare to CUDA with terminology translation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C2DB-03F5-4836-B780-BC2EE59B747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64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16x4</a:t>
            </a:r>
            <a:r>
              <a:rPr lang="en-US" baseline="0" dirty="0" smtClean="0"/>
              <a:t> execution – greater instruction mix across CU + 32 bit work-item load = 64 byte coalesced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C2DB-03F5-4836-B780-BC2EE59B747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1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Comparing GPU</a:t>
            </a:r>
            <a:r>
              <a:rPr lang="en-US" baseline="0" dirty="0" smtClean="0"/>
              <a:t> performance to CPU performance: Apples and Oranges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C2DB-03F5-4836-B780-BC2EE59B747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55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“Derek” heavily influenced by </a:t>
            </a:r>
            <a:r>
              <a:rPr lang="en-US" dirty="0" err="1" smtClean="0"/>
              <a:t>Henn&amp;Patt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C2DB-03F5-4836-B780-BC2EE59B747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35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Consider: one </a:t>
            </a:r>
            <a:r>
              <a:rPr lang="en-US" dirty="0" err="1" smtClean="0"/>
              <a:t>wavefront</a:t>
            </a:r>
            <a:r>
              <a:rPr lang="en-US" dirty="0" smtClean="0"/>
              <a:t> executes this code. One work-item will get the lock. The rest will not. The</a:t>
            </a:r>
            <a:r>
              <a:rPr lang="en-US" baseline="0" dirty="0" smtClean="0"/>
              <a:t> work-item that gets the lock can’t proceed because it is in lockstep with the work-items that failed to get the lock. No one makes progress.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C2DB-03F5-4836-B780-BC2EE59B747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9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C2DB-03F5-4836-B780-BC2EE59B74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2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C2DB-03F5-4836-B780-BC2EE59B74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01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C2DB-03F5-4836-B780-BC2EE59B74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22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C2DB-03F5-4836-B780-BC2EE59B74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C2DB-03F5-4836-B780-BC2EE59B74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48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C2DB-03F5-4836-B780-BC2EE59B74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5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C2DB-03F5-4836-B780-BC2EE59B74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84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C2DB-03F5-4836-B780-BC2EE59B74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3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DC4A-C1F7-4B34-A741-38D248CB5186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16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ABA2-4241-4305-8E30-1F2E75A6A93C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1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17FD-5416-4993-98FF-E3C35D50C2B1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7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2C05-03C9-4701-8CFF-B980FF9B48C8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GPU Architectures: A CPU Perspective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3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93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468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133475"/>
            <a:ext cx="3703320" cy="47356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133475"/>
            <a:ext cx="3703320" cy="47356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11E3-9E0C-4EF6-BF3F-FDFCE2DF22FE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3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56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43624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787633"/>
            <a:ext cx="3703320" cy="4081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051351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787632"/>
            <a:ext cx="3703320" cy="40814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091E-DE3C-4C8B-831E-6F4B52BAB15A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9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645B-F9BE-4E12-9E48-8915FE98FB77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5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B79D-3ADA-4F72-B40D-1AFBD67CF549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3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1826D81-D889-43DB-B2B3-E5716FAC913A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0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845E-CEC8-4681-AABC-9567AB652202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9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46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104900"/>
            <a:ext cx="7543801" cy="47641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756C364-C509-4B0D-944C-88156D63E9FD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GPU Architectures: A CPU Perspective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22959" y="94727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09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9.xml"/><Relationship Id="rId4" Type="http://schemas.openxmlformats.org/officeDocument/2006/relationships/slide" Target="slide6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25" y="758952"/>
            <a:ext cx="7943850" cy="2965323"/>
          </a:xfrm>
        </p:spPr>
        <p:txBody>
          <a:bodyPr/>
          <a:lstStyle/>
          <a:p>
            <a:pPr algn="ctr"/>
            <a:r>
              <a:rPr lang="en-US" dirty="0" smtClean="0"/>
              <a:t>GPU Architectures </a:t>
            </a:r>
            <a:br>
              <a:rPr lang="en-US" dirty="0" smtClean="0"/>
            </a:br>
            <a:r>
              <a:rPr lang="en-US" sz="4400" i="1" dirty="0" smtClean="0"/>
              <a:t>A CPU Perspective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Derek Hower          AMD Research         </a:t>
            </a:r>
            <a:r>
              <a:rPr lang="en-US" dirty="0" smtClean="0"/>
              <a:t>5/21/2013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900"/>
            <a:ext cx="7543801" cy="495300"/>
          </a:xfrm>
        </p:spPr>
        <p:txBody>
          <a:bodyPr/>
          <a:lstStyle/>
          <a:p>
            <a:r>
              <a:rPr lang="en-US" dirty="0" smtClean="0"/>
              <a:t>Split </a:t>
            </a:r>
            <a:r>
              <a:rPr lang="en-US" b="1" dirty="0" smtClean="0">
                <a:solidFill>
                  <a:srgbClr val="E91717"/>
                </a:solidFill>
              </a:rPr>
              <a:t>independent</a:t>
            </a:r>
            <a:r>
              <a:rPr lang="en-US" dirty="0" smtClean="0"/>
              <a:t> work over </a:t>
            </a:r>
            <a:r>
              <a:rPr lang="en-US" b="1" dirty="0" smtClean="0">
                <a:solidFill>
                  <a:srgbClr val="7030A0"/>
                </a:solidFill>
              </a:rPr>
              <a:t>multiple</a:t>
            </a:r>
            <a:r>
              <a:rPr lang="en-US" dirty="0" smtClean="0"/>
              <a:t> processors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351030" y="1962006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7,0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8366760" y="3159514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6,0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8351030" y="4374623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5,0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8351030" y="5561271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4,0</a:t>
            </a:r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2085975" y="1751595"/>
            <a:ext cx="5153025" cy="8858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CPU0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19" name="Rounded Rectangle 118"/>
          <p:cNvSpPr/>
          <p:nvPr/>
        </p:nvSpPr>
        <p:spPr>
          <a:xfrm>
            <a:off x="2085975" y="2948773"/>
            <a:ext cx="5153025" cy="8858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CPU1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7" name="Rounded Rectangle 126"/>
          <p:cNvSpPr/>
          <p:nvPr/>
        </p:nvSpPr>
        <p:spPr>
          <a:xfrm>
            <a:off x="2085975" y="4154395"/>
            <a:ext cx="5153025" cy="8858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CPU2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35" name="Rounded Rectangle 134"/>
          <p:cNvSpPr/>
          <p:nvPr/>
        </p:nvSpPr>
        <p:spPr>
          <a:xfrm>
            <a:off x="2085975" y="5350530"/>
            <a:ext cx="5153025" cy="8858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CPU3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43" name="Straight Arrow Connector 142"/>
          <p:cNvCxnSpPr>
            <a:stCxn id="46" idx="3"/>
            <a:endCxn id="116" idx="1"/>
          </p:cNvCxnSpPr>
          <p:nvPr/>
        </p:nvCxnSpPr>
        <p:spPr>
          <a:xfrm>
            <a:off x="1353486" y="2194177"/>
            <a:ext cx="732489" cy="3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47" idx="3"/>
            <a:endCxn id="119" idx="1"/>
          </p:cNvCxnSpPr>
          <p:nvPr/>
        </p:nvCxnSpPr>
        <p:spPr>
          <a:xfrm>
            <a:off x="1353486" y="3391685"/>
            <a:ext cx="732489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48" idx="3"/>
            <a:endCxn id="127" idx="1"/>
          </p:cNvCxnSpPr>
          <p:nvPr/>
        </p:nvCxnSpPr>
        <p:spPr>
          <a:xfrm flipV="1">
            <a:off x="1353486" y="4597308"/>
            <a:ext cx="732489" cy="59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49" idx="3"/>
            <a:endCxn id="135" idx="1"/>
          </p:cNvCxnSpPr>
          <p:nvPr/>
        </p:nvCxnSpPr>
        <p:spPr>
          <a:xfrm>
            <a:off x="1353486" y="5793442"/>
            <a:ext cx="732489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16" idx="3"/>
            <a:endCxn id="63" idx="1"/>
          </p:cNvCxnSpPr>
          <p:nvPr/>
        </p:nvCxnSpPr>
        <p:spPr>
          <a:xfrm flipV="1">
            <a:off x="7239000" y="2194177"/>
            <a:ext cx="1112030" cy="3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19" idx="3"/>
            <a:endCxn id="64" idx="1"/>
          </p:cNvCxnSpPr>
          <p:nvPr/>
        </p:nvCxnSpPr>
        <p:spPr>
          <a:xfrm flipV="1">
            <a:off x="7239000" y="3391685"/>
            <a:ext cx="112776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27" idx="3"/>
            <a:endCxn id="65" idx="1"/>
          </p:cNvCxnSpPr>
          <p:nvPr/>
        </p:nvCxnSpPr>
        <p:spPr>
          <a:xfrm>
            <a:off x="7239000" y="4597308"/>
            <a:ext cx="1112030" cy="94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35" idx="3"/>
            <a:endCxn id="66" idx="1"/>
          </p:cNvCxnSpPr>
          <p:nvPr/>
        </p:nvCxnSpPr>
        <p:spPr>
          <a:xfrm flipV="1">
            <a:off x="7239000" y="5793442"/>
            <a:ext cx="111203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77236" y="4371107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2,7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877236" y="5561271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3,7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877236" y="3159514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1,7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877236" y="1962006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0,7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456131" y="2095116"/>
                <a:ext cx="2412712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131" y="2095116"/>
                <a:ext cx="241271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12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3456131" y="3292624"/>
                <a:ext cx="2412712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131" y="3292624"/>
                <a:ext cx="241271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456131" y="4479278"/>
                <a:ext cx="2412712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131" y="4479278"/>
                <a:ext cx="241271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2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3456131" y="5691113"/>
                <a:ext cx="2412712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131" y="5691113"/>
                <a:ext cx="241271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12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7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6605"/>
            <a:ext cx="7905750" cy="6468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Parallelism: A MIMD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899"/>
            <a:ext cx="7543801" cy="949143"/>
          </a:xfrm>
        </p:spPr>
        <p:txBody>
          <a:bodyPr/>
          <a:lstStyle/>
          <a:p>
            <a:pPr algn="ctr"/>
            <a:r>
              <a:rPr lang="en-US" b="1" u="sng" dirty="0" smtClean="0"/>
              <a:t>M</a:t>
            </a:r>
            <a:r>
              <a:rPr lang="en-US" dirty="0" smtClean="0"/>
              <a:t>ultiple </a:t>
            </a:r>
            <a:r>
              <a:rPr lang="en-US" b="1" u="sng" dirty="0" smtClean="0"/>
              <a:t>I</a:t>
            </a:r>
            <a:r>
              <a:rPr lang="en-US" dirty="0" smtClean="0"/>
              <a:t>nstruction </a:t>
            </a:r>
            <a:r>
              <a:rPr lang="en-US" b="1" u="sng" dirty="0" smtClean="0"/>
              <a:t>M</a:t>
            </a:r>
            <a:r>
              <a:rPr lang="en-US" dirty="0" smtClean="0"/>
              <a:t>ultiple </a:t>
            </a:r>
            <a:r>
              <a:rPr lang="en-US" b="1" u="sng" dirty="0" smtClean="0"/>
              <a:t>D</a:t>
            </a:r>
            <a:r>
              <a:rPr lang="en-US" dirty="0" smtClean="0"/>
              <a:t>ata</a:t>
            </a:r>
          </a:p>
          <a:p>
            <a:pPr algn="ctr"/>
            <a:r>
              <a:rPr lang="en-US" dirty="0" smtClean="0"/>
              <a:t>Split </a:t>
            </a:r>
            <a:r>
              <a:rPr lang="en-US" b="1" dirty="0" smtClean="0">
                <a:solidFill>
                  <a:srgbClr val="E91717"/>
                </a:solidFill>
              </a:rPr>
              <a:t>independent</a:t>
            </a:r>
            <a:r>
              <a:rPr lang="en-US" dirty="0" smtClean="0"/>
              <a:t> work over </a:t>
            </a:r>
            <a:r>
              <a:rPr lang="en-US" b="1" dirty="0" smtClean="0">
                <a:solidFill>
                  <a:srgbClr val="7030A0"/>
                </a:solidFill>
              </a:rPr>
              <a:t>multiple</a:t>
            </a:r>
            <a:r>
              <a:rPr lang="en-US" dirty="0" smtClean="0"/>
              <a:t> processors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351030" y="2314431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7,0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8366760" y="3397639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6,0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8351030" y="4488923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5,0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8351030" y="5561271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4,0</a:t>
            </a:r>
            <a:endParaRPr lang="en-US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2085975" y="2104020"/>
            <a:ext cx="5153025" cy="885825"/>
            <a:chOff x="2085975" y="1695450"/>
            <a:chExt cx="5153025" cy="885825"/>
          </a:xfrm>
        </p:grpSpPr>
        <p:sp>
          <p:nvSpPr>
            <p:cNvPr id="116" name="Rounded Rectangle 115"/>
            <p:cNvSpPr/>
            <p:nvPr/>
          </p:nvSpPr>
          <p:spPr>
            <a:xfrm>
              <a:off x="2085975" y="1695450"/>
              <a:ext cx="5153025" cy="88582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CPU0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2317894" y="2076037"/>
              <a:ext cx="4636908" cy="369332"/>
              <a:chOff x="2317894" y="2076037"/>
              <a:chExt cx="4636908" cy="369332"/>
            </a:xfrm>
            <a:solidFill>
              <a:schemeClr val="bg1"/>
            </a:solidFill>
          </p:grpSpPr>
          <p:sp>
            <p:nvSpPr>
              <p:cNvPr id="35" name="TextBox 34"/>
              <p:cNvSpPr txBox="1"/>
              <p:nvPr/>
            </p:nvSpPr>
            <p:spPr>
              <a:xfrm>
                <a:off x="2317894" y="2076037"/>
                <a:ext cx="694998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Fetch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12892" y="2076037"/>
                <a:ext cx="897682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Decode</a:t>
                </a:r>
                <a:endParaRPr lang="en-US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910574" y="2076037"/>
                <a:ext cx="915059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Execute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825437" y="2076037"/>
                <a:ext cx="988925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Memory</a:t>
                </a:r>
                <a:endParaRPr lang="en-US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814362" y="2076037"/>
                <a:ext cx="1140440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Writeback</a:t>
                </a:r>
                <a:endParaRPr lang="en-US" dirty="0"/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2085975" y="3186898"/>
            <a:ext cx="5153025" cy="885825"/>
            <a:chOff x="2085975" y="1695450"/>
            <a:chExt cx="5153025" cy="885825"/>
          </a:xfrm>
        </p:grpSpPr>
        <p:sp>
          <p:nvSpPr>
            <p:cNvPr id="119" name="Rounded Rectangle 118"/>
            <p:cNvSpPr/>
            <p:nvPr/>
          </p:nvSpPr>
          <p:spPr>
            <a:xfrm>
              <a:off x="2085975" y="1695450"/>
              <a:ext cx="5153025" cy="88582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CPU1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2317894" y="2076037"/>
              <a:ext cx="4636908" cy="369332"/>
              <a:chOff x="2317894" y="2076037"/>
              <a:chExt cx="4636908" cy="369332"/>
            </a:xfrm>
            <a:solidFill>
              <a:schemeClr val="bg1"/>
            </a:solidFill>
          </p:grpSpPr>
          <p:sp>
            <p:nvSpPr>
              <p:cNvPr id="121" name="TextBox 120"/>
              <p:cNvSpPr txBox="1"/>
              <p:nvPr/>
            </p:nvSpPr>
            <p:spPr>
              <a:xfrm>
                <a:off x="2317894" y="2076037"/>
                <a:ext cx="694998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Fetch</a:t>
                </a:r>
                <a:endParaRPr lang="en-US" dirty="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012892" y="2076037"/>
                <a:ext cx="897682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Decode</a:t>
                </a:r>
                <a:endParaRPr lang="en-US" dirty="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3910574" y="2076037"/>
                <a:ext cx="915059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Execute</a:t>
                </a:r>
                <a:endParaRPr lang="en-US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4825437" y="2076037"/>
                <a:ext cx="988925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Memory</a:t>
                </a:r>
                <a:endParaRPr lang="en-US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5814362" y="2076037"/>
                <a:ext cx="1140440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Writeback</a:t>
                </a:r>
                <a:endParaRPr lang="en-US" dirty="0"/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2085975" y="4268695"/>
            <a:ext cx="5153025" cy="885825"/>
            <a:chOff x="2085975" y="1695450"/>
            <a:chExt cx="5153025" cy="885825"/>
          </a:xfrm>
        </p:grpSpPr>
        <p:sp>
          <p:nvSpPr>
            <p:cNvPr id="127" name="Rounded Rectangle 126"/>
            <p:cNvSpPr/>
            <p:nvPr/>
          </p:nvSpPr>
          <p:spPr>
            <a:xfrm>
              <a:off x="2085975" y="1695450"/>
              <a:ext cx="5153025" cy="88582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CPU2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2317894" y="2076037"/>
              <a:ext cx="4636908" cy="369332"/>
              <a:chOff x="2317894" y="2076037"/>
              <a:chExt cx="4636908" cy="369332"/>
            </a:xfrm>
            <a:solidFill>
              <a:schemeClr val="bg1"/>
            </a:solidFill>
          </p:grpSpPr>
          <p:sp>
            <p:nvSpPr>
              <p:cNvPr id="129" name="TextBox 128"/>
              <p:cNvSpPr txBox="1"/>
              <p:nvPr/>
            </p:nvSpPr>
            <p:spPr>
              <a:xfrm>
                <a:off x="2317894" y="2076037"/>
                <a:ext cx="694998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Fetch</a:t>
                </a:r>
                <a:endParaRPr lang="en-US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3012892" y="2076037"/>
                <a:ext cx="897682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Decode</a:t>
                </a:r>
                <a:endParaRPr lang="en-US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3910574" y="2076037"/>
                <a:ext cx="915059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Execute</a:t>
                </a:r>
                <a:endParaRPr lang="en-US" dirty="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825437" y="2076037"/>
                <a:ext cx="988925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Memory</a:t>
                </a:r>
                <a:endParaRPr lang="en-US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5814362" y="2076037"/>
                <a:ext cx="1140440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Writeback</a:t>
                </a:r>
                <a:endParaRPr lang="en-US" dirty="0"/>
              </a:p>
            </p:txBody>
          </p:sp>
        </p:grpSp>
      </p:grpSp>
      <p:grpSp>
        <p:nvGrpSpPr>
          <p:cNvPr id="134" name="Group 133"/>
          <p:cNvGrpSpPr/>
          <p:nvPr/>
        </p:nvGrpSpPr>
        <p:grpSpPr>
          <a:xfrm>
            <a:off x="2085975" y="5350530"/>
            <a:ext cx="5153025" cy="885825"/>
            <a:chOff x="2085975" y="1695450"/>
            <a:chExt cx="5153025" cy="885825"/>
          </a:xfrm>
        </p:grpSpPr>
        <p:sp>
          <p:nvSpPr>
            <p:cNvPr id="135" name="Rounded Rectangle 134"/>
            <p:cNvSpPr/>
            <p:nvPr/>
          </p:nvSpPr>
          <p:spPr>
            <a:xfrm>
              <a:off x="2085975" y="1695450"/>
              <a:ext cx="5153025" cy="88582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CPU3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2317894" y="2076037"/>
              <a:ext cx="4636908" cy="369332"/>
              <a:chOff x="2317894" y="2076037"/>
              <a:chExt cx="4636908" cy="369332"/>
            </a:xfrm>
            <a:solidFill>
              <a:schemeClr val="bg1"/>
            </a:solidFill>
          </p:grpSpPr>
          <p:sp>
            <p:nvSpPr>
              <p:cNvPr id="137" name="TextBox 136"/>
              <p:cNvSpPr txBox="1"/>
              <p:nvPr/>
            </p:nvSpPr>
            <p:spPr>
              <a:xfrm>
                <a:off x="2317894" y="2076037"/>
                <a:ext cx="694998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Fetch</a:t>
                </a:r>
                <a:endParaRPr lang="en-US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3012892" y="2076037"/>
                <a:ext cx="897682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Decode</a:t>
                </a:r>
                <a:endParaRPr lang="en-US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3910574" y="2076037"/>
                <a:ext cx="915059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Execute</a:t>
                </a:r>
                <a:endParaRPr lang="en-US" dirty="0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4825437" y="2076037"/>
                <a:ext cx="988925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Memory</a:t>
                </a:r>
                <a:endParaRPr lang="en-US" dirty="0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5814362" y="2076037"/>
                <a:ext cx="1140440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Writeback</a:t>
                </a:r>
                <a:endParaRPr lang="en-US" dirty="0"/>
              </a:p>
            </p:txBody>
          </p:sp>
        </p:grpSp>
      </p:grpSp>
      <p:cxnSp>
        <p:nvCxnSpPr>
          <p:cNvPr id="143" name="Straight Arrow Connector 142"/>
          <p:cNvCxnSpPr>
            <a:stCxn id="46" idx="3"/>
            <a:endCxn id="81" idx="0"/>
          </p:cNvCxnSpPr>
          <p:nvPr/>
        </p:nvCxnSpPr>
        <p:spPr>
          <a:xfrm>
            <a:off x="3906900" y="2198078"/>
            <a:ext cx="461204" cy="2865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47" idx="3"/>
            <a:endCxn id="123" idx="0"/>
          </p:cNvCxnSpPr>
          <p:nvPr/>
        </p:nvCxnSpPr>
        <p:spPr>
          <a:xfrm>
            <a:off x="3906900" y="3271288"/>
            <a:ext cx="461204" cy="2961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48" idx="3"/>
            <a:endCxn id="131" idx="0"/>
          </p:cNvCxnSpPr>
          <p:nvPr/>
        </p:nvCxnSpPr>
        <p:spPr>
          <a:xfrm>
            <a:off x="3906900" y="4354405"/>
            <a:ext cx="461204" cy="2948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49" idx="3"/>
            <a:endCxn id="139" idx="0"/>
          </p:cNvCxnSpPr>
          <p:nvPr/>
        </p:nvCxnSpPr>
        <p:spPr>
          <a:xfrm>
            <a:off x="3906900" y="5445780"/>
            <a:ext cx="461204" cy="2853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16" idx="3"/>
            <a:endCxn id="63" idx="1"/>
          </p:cNvCxnSpPr>
          <p:nvPr/>
        </p:nvCxnSpPr>
        <p:spPr>
          <a:xfrm flipV="1">
            <a:off x="7239000" y="2546602"/>
            <a:ext cx="1112030" cy="3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19" idx="3"/>
            <a:endCxn id="64" idx="1"/>
          </p:cNvCxnSpPr>
          <p:nvPr/>
        </p:nvCxnSpPr>
        <p:spPr>
          <a:xfrm flipV="1">
            <a:off x="7239000" y="3629810"/>
            <a:ext cx="112776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27" idx="3"/>
            <a:endCxn id="65" idx="1"/>
          </p:cNvCxnSpPr>
          <p:nvPr/>
        </p:nvCxnSpPr>
        <p:spPr>
          <a:xfrm>
            <a:off x="7239000" y="4711608"/>
            <a:ext cx="1112030" cy="94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35" idx="3"/>
            <a:endCxn id="66" idx="1"/>
          </p:cNvCxnSpPr>
          <p:nvPr/>
        </p:nvCxnSpPr>
        <p:spPr>
          <a:xfrm flipV="1">
            <a:off x="7239000" y="5793442"/>
            <a:ext cx="111203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430650" y="4122234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2,7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430650" y="5213609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3,7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430650" y="3039117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1,7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430650" y="1965907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0,7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540" y="2210782"/>
                <a:ext cx="1695339" cy="9169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Program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0" y="2210782"/>
                <a:ext cx="1695339" cy="916982"/>
              </a:xfrm>
              <a:prstGeom prst="rect">
                <a:avLst/>
              </a:prstGeom>
              <a:blipFill rotWithShape="0">
                <a:blip r:embed="rId3"/>
                <a:stretch>
                  <a:fillRect t="-3289" b="-39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stCxn id="26" idx="3"/>
            <a:endCxn id="35" idx="1"/>
          </p:cNvCxnSpPr>
          <p:nvPr/>
        </p:nvCxnSpPr>
        <p:spPr>
          <a:xfrm>
            <a:off x="1761879" y="2669273"/>
            <a:ext cx="5560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1" idx="3"/>
            <a:endCxn id="121" idx="1"/>
          </p:cNvCxnSpPr>
          <p:nvPr/>
        </p:nvCxnSpPr>
        <p:spPr>
          <a:xfrm>
            <a:off x="1761516" y="3752151"/>
            <a:ext cx="5563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4" idx="3"/>
            <a:endCxn id="129" idx="1"/>
          </p:cNvCxnSpPr>
          <p:nvPr/>
        </p:nvCxnSpPr>
        <p:spPr>
          <a:xfrm>
            <a:off x="1763068" y="4825503"/>
            <a:ext cx="554826" cy="8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6" idx="3"/>
            <a:endCxn id="137" idx="1"/>
          </p:cNvCxnSpPr>
          <p:nvPr/>
        </p:nvCxnSpPr>
        <p:spPr>
          <a:xfrm>
            <a:off x="1761516" y="5908379"/>
            <a:ext cx="556378" cy="74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6177" y="3293660"/>
                <a:ext cx="1695339" cy="9169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Program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7" y="3293660"/>
                <a:ext cx="1695339" cy="916982"/>
              </a:xfrm>
              <a:prstGeom prst="rect">
                <a:avLst/>
              </a:prstGeom>
              <a:blipFill rotWithShape="0">
                <a:blip r:embed="rId4"/>
                <a:stretch>
                  <a:fillRect t="-2614" b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7729" y="4367012"/>
                <a:ext cx="1695339" cy="9169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Program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9" y="4367012"/>
                <a:ext cx="1695339" cy="916982"/>
              </a:xfrm>
              <a:prstGeom prst="rect">
                <a:avLst/>
              </a:prstGeom>
              <a:blipFill rotWithShape="0">
                <a:blip r:embed="rId5"/>
                <a:stretch>
                  <a:fillRect t="-2614" b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6177" y="5449888"/>
                <a:ext cx="1695339" cy="9169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Program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7" y="5449888"/>
                <a:ext cx="1695339" cy="916982"/>
              </a:xfrm>
              <a:prstGeom prst="rect">
                <a:avLst/>
              </a:prstGeom>
              <a:blipFill rotWithShape="0">
                <a:blip r:embed="rId6"/>
                <a:stretch>
                  <a:fillRect t="-2632" b="-46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9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6605"/>
            <a:ext cx="7905750" cy="6468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Parallelism: A MIMD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899"/>
            <a:ext cx="7543801" cy="949143"/>
          </a:xfrm>
        </p:spPr>
        <p:txBody>
          <a:bodyPr/>
          <a:lstStyle/>
          <a:p>
            <a:pPr algn="ctr"/>
            <a:r>
              <a:rPr lang="en-US" b="1" u="sng" dirty="0" smtClean="0"/>
              <a:t>M</a:t>
            </a:r>
            <a:r>
              <a:rPr lang="en-US" dirty="0" smtClean="0"/>
              <a:t>ultiple </a:t>
            </a:r>
            <a:r>
              <a:rPr lang="en-US" b="1" u="sng" dirty="0" smtClean="0"/>
              <a:t>I</a:t>
            </a:r>
            <a:r>
              <a:rPr lang="en-US" dirty="0" smtClean="0"/>
              <a:t>nstruction </a:t>
            </a:r>
            <a:r>
              <a:rPr lang="en-US" b="1" u="sng" dirty="0" smtClean="0"/>
              <a:t>M</a:t>
            </a:r>
            <a:r>
              <a:rPr lang="en-US" dirty="0" smtClean="0"/>
              <a:t>ultiple </a:t>
            </a:r>
            <a:r>
              <a:rPr lang="en-US" b="1" u="sng" dirty="0" smtClean="0"/>
              <a:t>D</a:t>
            </a:r>
            <a:r>
              <a:rPr lang="en-US" dirty="0" smtClean="0"/>
              <a:t>ata</a:t>
            </a:r>
          </a:p>
          <a:p>
            <a:pPr algn="ctr"/>
            <a:r>
              <a:rPr lang="en-US" dirty="0" smtClean="0"/>
              <a:t>Split </a:t>
            </a:r>
            <a:r>
              <a:rPr lang="en-US" b="1" dirty="0" smtClean="0">
                <a:solidFill>
                  <a:srgbClr val="E91717"/>
                </a:solidFill>
              </a:rPr>
              <a:t>independent</a:t>
            </a:r>
            <a:r>
              <a:rPr lang="en-US" dirty="0" smtClean="0"/>
              <a:t> work over </a:t>
            </a:r>
            <a:r>
              <a:rPr lang="en-US" b="1" dirty="0" smtClean="0">
                <a:solidFill>
                  <a:srgbClr val="7030A0"/>
                </a:solidFill>
              </a:rPr>
              <a:t>multiple</a:t>
            </a:r>
            <a:r>
              <a:rPr lang="en-US" dirty="0" smtClean="0"/>
              <a:t> processors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351030" y="2314431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7,0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8366760" y="3397639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6,0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8351030" y="4488923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5,0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8351030" y="5561271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4,0</a:t>
            </a:r>
            <a:endParaRPr lang="en-US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2085975" y="2104020"/>
            <a:ext cx="5153025" cy="885825"/>
            <a:chOff x="2085975" y="1695450"/>
            <a:chExt cx="5153025" cy="885825"/>
          </a:xfrm>
        </p:grpSpPr>
        <p:sp>
          <p:nvSpPr>
            <p:cNvPr id="116" name="Rounded Rectangle 115"/>
            <p:cNvSpPr/>
            <p:nvPr/>
          </p:nvSpPr>
          <p:spPr>
            <a:xfrm>
              <a:off x="2085975" y="1695450"/>
              <a:ext cx="5153025" cy="88582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CPU0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2317894" y="2076037"/>
              <a:ext cx="4636908" cy="369332"/>
              <a:chOff x="2317894" y="2076037"/>
              <a:chExt cx="4636908" cy="369332"/>
            </a:xfrm>
            <a:solidFill>
              <a:schemeClr val="bg1"/>
            </a:solidFill>
          </p:grpSpPr>
          <p:sp>
            <p:nvSpPr>
              <p:cNvPr id="35" name="TextBox 34"/>
              <p:cNvSpPr txBox="1"/>
              <p:nvPr/>
            </p:nvSpPr>
            <p:spPr>
              <a:xfrm>
                <a:off x="2317894" y="2076037"/>
                <a:ext cx="694998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Fetch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12892" y="2076037"/>
                <a:ext cx="897682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Decode</a:t>
                </a:r>
                <a:endParaRPr lang="en-US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910574" y="2076037"/>
                <a:ext cx="915059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Execute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825437" y="2076037"/>
                <a:ext cx="988925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Memory</a:t>
                </a:r>
                <a:endParaRPr lang="en-US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814362" y="2076037"/>
                <a:ext cx="1140440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Writeback</a:t>
                </a:r>
                <a:endParaRPr lang="en-US" dirty="0"/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2085975" y="3186898"/>
            <a:ext cx="5153025" cy="885825"/>
            <a:chOff x="2085975" y="1695450"/>
            <a:chExt cx="5153025" cy="885825"/>
          </a:xfrm>
        </p:grpSpPr>
        <p:sp>
          <p:nvSpPr>
            <p:cNvPr id="119" name="Rounded Rectangle 118"/>
            <p:cNvSpPr/>
            <p:nvPr/>
          </p:nvSpPr>
          <p:spPr>
            <a:xfrm>
              <a:off x="2085975" y="1695450"/>
              <a:ext cx="5153025" cy="88582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CPU1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2317894" y="2076037"/>
              <a:ext cx="4636908" cy="369332"/>
              <a:chOff x="2317894" y="2076037"/>
              <a:chExt cx="4636908" cy="369332"/>
            </a:xfrm>
            <a:solidFill>
              <a:schemeClr val="bg1"/>
            </a:solidFill>
          </p:grpSpPr>
          <p:sp>
            <p:nvSpPr>
              <p:cNvPr id="121" name="TextBox 120"/>
              <p:cNvSpPr txBox="1"/>
              <p:nvPr/>
            </p:nvSpPr>
            <p:spPr>
              <a:xfrm>
                <a:off x="2317894" y="2076037"/>
                <a:ext cx="694998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Fetch</a:t>
                </a:r>
                <a:endParaRPr lang="en-US" dirty="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012892" y="2076037"/>
                <a:ext cx="897682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Decode</a:t>
                </a:r>
                <a:endParaRPr lang="en-US" dirty="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3910574" y="2076037"/>
                <a:ext cx="915059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Execute</a:t>
                </a:r>
                <a:endParaRPr lang="en-US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4825437" y="2076037"/>
                <a:ext cx="988925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Memory</a:t>
                </a:r>
                <a:endParaRPr lang="en-US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5814362" y="2076037"/>
                <a:ext cx="1140440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Writeback</a:t>
                </a:r>
                <a:endParaRPr lang="en-US" dirty="0"/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2085975" y="4268695"/>
            <a:ext cx="5153025" cy="885825"/>
            <a:chOff x="2085975" y="1695450"/>
            <a:chExt cx="5153025" cy="885825"/>
          </a:xfrm>
        </p:grpSpPr>
        <p:sp>
          <p:nvSpPr>
            <p:cNvPr id="127" name="Rounded Rectangle 126"/>
            <p:cNvSpPr/>
            <p:nvPr/>
          </p:nvSpPr>
          <p:spPr>
            <a:xfrm>
              <a:off x="2085975" y="1695450"/>
              <a:ext cx="5153025" cy="88582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CPU2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2317894" y="2076037"/>
              <a:ext cx="4636908" cy="369332"/>
              <a:chOff x="2317894" y="2076037"/>
              <a:chExt cx="4636908" cy="369332"/>
            </a:xfrm>
            <a:solidFill>
              <a:schemeClr val="bg1"/>
            </a:solidFill>
          </p:grpSpPr>
          <p:sp>
            <p:nvSpPr>
              <p:cNvPr id="129" name="TextBox 128"/>
              <p:cNvSpPr txBox="1"/>
              <p:nvPr/>
            </p:nvSpPr>
            <p:spPr>
              <a:xfrm>
                <a:off x="2317894" y="2076037"/>
                <a:ext cx="694998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Fetch</a:t>
                </a:r>
                <a:endParaRPr lang="en-US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3012892" y="2076037"/>
                <a:ext cx="897682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Decode</a:t>
                </a:r>
                <a:endParaRPr lang="en-US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3910574" y="2076037"/>
                <a:ext cx="915059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Execute</a:t>
                </a:r>
                <a:endParaRPr lang="en-US" dirty="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825437" y="2076037"/>
                <a:ext cx="988925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Memory</a:t>
                </a:r>
                <a:endParaRPr lang="en-US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5814362" y="2076037"/>
                <a:ext cx="1140440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Writeback</a:t>
                </a:r>
                <a:endParaRPr lang="en-US" dirty="0"/>
              </a:p>
            </p:txBody>
          </p:sp>
        </p:grpSp>
      </p:grpSp>
      <p:grpSp>
        <p:nvGrpSpPr>
          <p:cNvPr id="134" name="Group 133"/>
          <p:cNvGrpSpPr/>
          <p:nvPr/>
        </p:nvGrpSpPr>
        <p:grpSpPr>
          <a:xfrm>
            <a:off x="2085975" y="5350530"/>
            <a:ext cx="5153025" cy="885825"/>
            <a:chOff x="2085975" y="1695450"/>
            <a:chExt cx="5153025" cy="885825"/>
          </a:xfrm>
        </p:grpSpPr>
        <p:sp>
          <p:nvSpPr>
            <p:cNvPr id="135" name="Rounded Rectangle 134"/>
            <p:cNvSpPr/>
            <p:nvPr/>
          </p:nvSpPr>
          <p:spPr>
            <a:xfrm>
              <a:off x="2085975" y="1695450"/>
              <a:ext cx="5153025" cy="88582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CPU3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2317894" y="2076037"/>
              <a:ext cx="4636908" cy="369332"/>
              <a:chOff x="2317894" y="2076037"/>
              <a:chExt cx="4636908" cy="369332"/>
            </a:xfrm>
            <a:solidFill>
              <a:schemeClr val="bg1"/>
            </a:solidFill>
          </p:grpSpPr>
          <p:sp>
            <p:nvSpPr>
              <p:cNvPr id="137" name="TextBox 136"/>
              <p:cNvSpPr txBox="1"/>
              <p:nvPr/>
            </p:nvSpPr>
            <p:spPr>
              <a:xfrm>
                <a:off x="2317894" y="2076037"/>
                <a:ext cx="694998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Fetch</a:t>
                </a:r>
                <a:endParaRPr lang="en-US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3012892" y="2076037"/>
                <a:ext cx="897682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Decode</a:t>
                </a:r>
                <a:endParaRPr lang="en-US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3910574" y="2076037"/>
                <a:ext cx="915059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Execute</a:t>
                </a:r>
                <a:endParaRPr lang="en-US" dirty="0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4825437" y="2076037"/>
                <a:ext cx="988925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Memory</a:t>
                </a:r>
                <a:endParaRPr lang="en-US" dirty="0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5814362" y="2076037"/>
                <a:ext cx="1140440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Writeback</a:t>
                </a:r>
                <a:endParaRPr lang="en-US" dirty="0"/>
              </a:p>
            </p:txBody>
          </p:sp>
        </p:grpSp>
      </p:grpSp>
      <p:cxnSp>
        <p:nvCxnSpPr>
          <p:cNvPr id="143" name="Straight Arrow Connector 142"/>
          <p:cNvCxnSpPr>
            <a:stCxn id="46" idx="3"/>
            <a:endCxn id="81" idx="0"/>
          </p:cNvCxnSpPr>
          <p:nvPr/>
        </p:nvCxnSpPr>
        <p:spPr>
          <a:xfrm>
            <a:off x="3906900" y="2198078"/>
            <a:ext cx="461204" cy="2865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47" idx="3"/>
            <a:endCxn id="123" idx="0"/>
          </p:cNvCxnSpPr>
          <p:nvPr/>
        </p:nvCxnSpPr>
        <p:spPr>
          <a:xfrm>
            <a:off x="3906900" y="3271288"/>
            <a:ext cx="461204" cy="2961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48" idx="3"/>
            <a:endCxn id="131" idx="0"/>
          </p:cNvCxnSpPr>
          <p:nvPr/>
        </p:nvCxnSpPr>
        <p:spPr>
          <a:xfrm>
            <a:off x="3906900" y="4354405"/>
            <a:ext cx="461204" cy="2948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49" idx="3"/>
            <a:endCxn id="139" idx="0"/>
          </p:cNvCxnSpPr>
          <p:nvPr/>
        </p:nvCxnSpPr>
        <p:spPr>
          <a:xfrm>
            <a:off x="3906900" y="5445780"/>
            <a:ext cx="461204" cy="2853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16" idx="3"/>
            <a:endCxn id="63" idx="1"/>
          </p:cNvCxnSpPr>
          <p:nvPr/>
        </p:nvCxnSpPr>
        <p:spPr>
          <a:xfrm flipV="1">
            <a:off x="7239000" y="2546602"/>
            <a:ext cx="1112030" cy="3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19" idx="3"/>
            <a:endCxn id="64" idx="1"/>
          </p:cNvCxnSpPr>
          <p:nvPr/>
        </p:nvCxnSpPr>
        <p:spPr>
          <a:xfrm flipV="1">
            <a:off x="7239000" y="3629810"/>
            <a:ext cx="112776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27" idx="3"/>
            <a:endCxn id="65" idx="1"/>
          </p:cNvCxnSpPr>
          <p:nvPr/>
        </p:nvCxnSpPr>
        <p:spPr>
          <a:xfrm>
            <a:off x="7239000" y="4711608"/>
            <a:ext cx="1112030" cy="94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35" idx="3"/>
            <a:endCxn id="66" idx="1"/>
          </p:cNvCxnSpPr>
          <p:nvPr/>
        </p:nvCxnSpPr>
        <p:spPr>
          <a:xfrm flipV="1">
            <a:off x="7239000" y="5793442"/>
            <a:ext cx="111203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430650" y="4122234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2,7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430650" y="5213609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3,7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430650" y="3039117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1,7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430650" y="1965907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0,7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540" y="2210782"/>
                <a:ext cx="1695339" cy="9169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Program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0" y="2210782"/>
                <a:ext cx="1695339" cy="916982"/>
              </a:xfrm>
              <a:prstGeom prst="rect">
                <a:avLst/>
              </a:prstGeom>
              <a:blipFill rotWithShape="0">
                <a:blip r:embed="rId3"/>
                <a:stretch>
                  <a:fillRect t="-3289" b="-39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stCxn id="26" idx="3"/>
            <a:endCxn id="35" idx="1"/>
          </p:cNvCxnSpPr>
          <p:nvPr/>
        </p:nvCxnSpPr>
        <p:spPr>
          <a:xfrm>
            <a:off x="1761879" y="2669273"/>
            <a:ext cx="5560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1" idx="3"/>
            <a:endCxn id="121" idx="1"/>
          </p:cNvCxnSpPr>
          <p:nvPr/>
        </p:nvCxnSpPr>
        <p:spPr>
          <a:xfrm>
            <a:off x="1761516" y="3752151"/>
            <a:ext cx="5563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4" idx="3"/>
            <a:endCxn id="129" idx="1"/>
          </p:cNvCxnSpPr>
          <p:nvPr/>
        </p:nvCxnSpPr>
        <p:spPr>
          <a:xfrm>
            <a:off x="1763068" y="4825503"/>
            <a:ext cx="554826" cy="8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6" idx="3"/>
            <a:endCxn id="137" idx="1"/>
          </p:cNvCxnSpPr>
          <p:nvPr/>
        </p:nvCxnSpPr>
        <p:spPr>
          <a:xfrm>
            <a:off x="1761516" y="5908379"/>
            <a:ext cx="556378" cy="74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6177" y="3293660"/>
                <a:ext cx="1695339" cy="9169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Program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7" y="3293660"/>
                <a:ext cx="1695339" cy="916982"/>
              </a:xfrm>
              <a:prstGeom prst="rect">
                <a:avLst/>
              </a:prstGeom>
              <a:blipFill rotWithShape="0">
                <a:blip r:embed="rId4"/>
                <a:stretch>
                  <a:fillRect t="-2614" b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7729" y="4367012"/>
                <a:ext cx="1695339" cy="9169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Program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9" y="4367012"/>
                <a:ext cx="1695339" cy="916982"/>
              </a:xfrm>
              <a:prstGeom prst="rect">
                <a:avLst/>
              </a:prstGeom>
              <a:blipFill rotWithShape="0">
                <a:blip r:embed="rId5"/>
                <a:stretch>
                  <a:fillRect t="-2614" b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6177" y="5449888"/>
                <a:ext cx="1695339" cy="9169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Program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7" y="5449888"/>
                <a:ext cx="1695339" cy="916982"/>
              </a:xfrm>
              <a:prstGeom prst="rect">
                <a:avLst/>
              </a:prstGeom>
              <a:blipFill rotWithShape="0">
                <a:blip r:embed="rId6"/>
                <a:stretch>
                  <a:fillRect t="-2632" b="-46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555921" y="2391405"/>
            <a:ext cx="6034536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When work is </a:t>
            </a:r>
            <a:r>
              <a:rPr lang="en-US" sz="2800" b="1" dirty="0" smtClean="0">
                <a:solidFill>
                  <a:srgbClr val="00B050"/>
                </a:solidFill>
              </a:rPr>
              <a:t>identical</a:t>
            </a:r>
            <a:r>
              <a:rPr lang="en-US" sz="2800" dirty="0" smtClean="0"/>
              <a:t> (same program):</a:t>
            </a:r>
          </a:p>
          <a:p>
            <a:pPr algn="ctr"/>
            <a:r>
              <a:rPr lang="en-US" sz="2800" dirty="0" smtClean="0"/>
              <a:t> </a:t>
            </a:r>
          </a:p>
          <a:p>
            <a:pPr algn="ctr"/>
            <a:r>
              <a:rPr lang="en-US" sz="2800" b="1" u="sng" dirty="0" smtClean="0"/>
              <a:t>S</a:t>
            </a:r>
            <a:r>
              <a:rPr lang="en-US" sz="2800" dirty="0" smtClean="0"/>
              <a:t>ingle </a:t>
            </a:r>
            <a:r>
              <a:rPr lang="en-US" sz="2800" b="1" u="sng" dirty="0" smtClean="0"/>
              <a:t>P</a:t>
            </a:r>
            <a:r>
              <a:rPr lang="en-US" sz="2800" dirty="0" smtClean="0"/>
              <a:t>rogram </a:t>
            </a:r>
            <a:r>
              <a:rPr lang="en-US" sz="2800" b="1" u="sng" dirty="0" smtClean="0"/>
              <a:t>M</a:t>
            </a:r>
            <a:r>
              <a:rPr lang="en-US" sz="2800" dirty="0" smtClean="0"/>
              <a:t>ultiple </a:t>
            </a:r>
            <a:r>
              <a:rPr lang="en-US" sz="2800" b="1" u="sng" dirty="0" smtClean="0"/>
              <a:t>D</a:t>
            </a:r>
            <a:r>
              <a:rPr lang="en-US" sz="2800" dirty="0" smtClean="0"/>
              <a:t>ata (</a:t>
            </a:r>
            <a:r>
              <a:rPr lang="en-US" sz="2800" b="1" dirty="0" smtClean="0"/>
              <a:t>SPMD</a:t>
            </a:r>
            <a:r>
              <a:rPr lang="en-US" sz="2800" dirty="0" smtClean="0"/>
              <a:t>)</a:t>
            </a:r>
          </a:p>
          <a:p>
            <a:pPr algn="ctr"/>
            <a:r>
              <a:rPr lang="en-US" sz="2800" dirty="0" smtClean="0"/>
              <a:t>(Subcategory of MIMD)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20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6605"/>
            <a:ext cx="8048624" cy="6468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Parallelism: An SPMD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899"/>
            <a:ext cx="7543801" cy="949143"/>
          </a:xfrm>
        </p:spPr>
        <p:txBody>
          <a:bodyPr/>
          <a:lstStyle/>
          <a:p>
            <a:pPr algn="ctr"/>
            <a:r>
              <a:rPr lang="en-US" b="1" u="sng" dirty="0"/>
              <a:t>S</a:t>
            </a:r>
            <a:r>
              <a:rPr lang="en-US" dirty="0" smtClean="0"/>
              <a:t>ingle </a:t>
            </a:r>
            <a:r>
              <a:rPr lang="en-US" b="1" u="sng" dirty="0"/>
              <a:t>P</a:t>
            </a:r>
            <a:r>
              <a:rPr lang="en-US" dirty="0" smtClean="0"/>
              <a:t>rogram </a:t>
            </a:r>
            <a:r>
              <a:rPr lang="en-US" b="1" u="sng" dirty="0" smtClean="0"/>
              <a:t>M</a:t>
            </a:r>
            <a:r>
              <a:rPr lang="en-US" dirty="0" smtClean="0"/>
              <a:t>ultiple </a:t>
            </a:r>
            <a:r>
              <a:rPr lang="en-US" b="1" u="sng" dirty="0" smtClean="0"/>
              <a:t>D</a:t>
            </a:r>
            <a:r>
              <a:rPr lang="en-US" dirty="0" smtClean="0"/>
              <a:t>ata</a:t>
            </a:r>
          </a:p>
          <a:p>
            <a:pPr algn="ctr"/>
            <a:r>
              <a:rPr lang="en-US" dirty="0" smtClean="0"/>
              <a:t>Split </a:t>
            </a:r>
            <a:r>
              <a:rPr lang="en-US" b="1" dirty="0" smtClean="0">
                <a:solidFill>
                  <a:srgbClr val="00B050"/>
                </a:solidFill>
              </a:rPr>
              <a:t>identical,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E91717"/>
                </a:solidFill>
              </a:rPr>
              <a:t>independent</a:t>
            </a:r>
            <a:r>
              <a:rPr lang="en-US" dirty="0" smtClean="0"/>
              <a:t> work over </a:t>
            </a:r>
            <a:r>
              <a:rPr lang="en-US" b="1" dirty="0" smtClean="0">
                <a:solidFill>
                  <a:srgbClr val="7030A0"/>
                </a:solidFill>
              </a:rPr>
              <a:t>multiple</a:t>
            </a:r>
            <a:r>
              <a:rPr lang="en-US" dirty="0" smtClean="0"/>
              <a:t> processors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351030" y="2314431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7,0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8366760" y="3397639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6,0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8351030" y="4488923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5,0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8351030" y="5561271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4,0</a:t>
            </a:r>
            <a:endParaRPr lang="en-US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2085975" y="2104020"/>
            <a:ext cx="5153025" cy="885825"/>
            <a:chOff x="2085975" y="1695450"/>
            <a:chExt cx="5153025" cy="885825"/>
          </a:xfrm>
        </p:grpSpPr>
        <p:sp>
          <p:nvSpPr>
            <p:cNvPr id="116" name="Rounded Rectangle 115"/>
            <p:cNvSpPr/>
            <p:nvPr/>
          </p:nvSpPr>
          <p:spPr>
            <a:xfrm>
              <a:off x="2085975" y="1695450"/>
              <a:ext cx="5153025" cy="88582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CPU0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2317894" y="2076037"/>
              <a:ext cx="4636908" cy="369332"/>
              <a:chOff x="2317894" y="2076037"/>
              <a:chExt cx="4636908" cy="369332"/>
            </a:xfrm>
            <a:solidFill>
              <a:schemeClr val="bg1"/>
            </a:solidFill>
          </p:grpSpPr>
          <p:sp>
            <p:nvSpPr>
              <p:cNvPr id="35" name="TextBox 34"/>
              <p:cNvSpPr txBox="1"/>
              <p:nvPr/>
            </p:nvSpPr>
            <p:spPr>
              <a:xfrm>
                <a:off x="2317894" y="2076037"/>
                <a:ext cx="694998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Fetch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12892" y="2076037"/>
                <a:ext cx="897682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Decode</a:t>
                </a:r>
                <a:endParaRPr lang="en-US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910574" y="2076037"/>
                <a:ext cx="915059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Execute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825437" y="2076037"/>
                <a:ext cx="988925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Memory</a:t>
                </a:r>
                <a:endParaRPr lang="en-US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814362" y="2076037"/>
                <a:ext cx="1140440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Writeback</a:t>
                </a:r>
                <a:endParaRPr lang="en-US" dirty="0"/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2085975" y="3186898"/>
            <a:ext cx="5153025" cy="885825"/>
            <a:chOff x="2085975" y="1695450"/>
            <a:chExt cx="5153025" cy="885825"/>
          </a:xfrm>
        </p:grpSpPr>
        <p:sp>
          <p:nvSpPr>
            <p:cNvPr id="119" name="Rounded Rectangle 118"/>
            <p:cNvSpPr/>
            <p:nvPr/>
          </p:nvSpPr>
          <p:spPr>
            <a:xfrm>
              <a:off x="2085975" y="1695450"/>
              <a:ext cx="5153025" cy="88582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CPU1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2317894" y="2076037"/>
              <a:ext cx="4636908" cy="369332"/>
              <a:chOff x="2317894" y="2076037"/>
              <a:chExt cx="4636908" cy="369332"/>
            </a:xfrm>
            <a:solidFill>
              <a:schemeClr val="bg1"/>
            </a:solidFill>
          </p:grpSpPr>
          <p:sp>
            <p:nvSpPr>
              <p:cNvPr id="121" name="TextBox 120"/>
              <p:cNvSpPr txBox="1"/>
              <p:nvPr/>
            </p:nvSpPr>
            <p:spPr>
              <a:xfrm>
                <a:off x="2317894" y="2076037"/>
                <a:ext cx="694998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Fetch</a:t>
                </a:r>
                <a:endParaRPr lang="en-US" dirty="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012892" y="2076037"/>
                <a:ext cx="897682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Decode</a:t>
                </a:r>
                <a:endParaRPr lang="en-US" dirty="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3910574" y="2076037"/>
                <a:ext cx="915059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Execute</a:t>
                </a:r>
                <a:endParaRPr lang="en-US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4825437" y="2076037"/>
                <a:ext cx="988925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Memory</a:t>
                </a:r>
                <a:endParaRPr lang="en-US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5814362" y="2076037"/>
                <a:ext cx="1140440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Writeback</a:t>
                </a:r>
                <a:endParaRPr lang="en-US" dirty="0"/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2085975" y="4268695"/>
            <a:ext cx="5153025" cy="885825"/>
            <a:chOff x="2085975" y="1695450"/>
            <a:chExt cx="5153025" cy="885825"/>
          </a:xfrm>
        </p:grpSpPr>
        <p:sp>
          <p:nvSpPr>
            <p:cNvPr id="127" name="Rounded Rectangle 126"/>
            <p:cNvSpPr/>
            <p:nvPr/>
          </p:nvSpPr>
          <p:spPr>
            <a:xfrm>
              <a:off x="2085975" y="1695450"/>
              <a:ext cx="5153025" cy="88582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CPU2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2317894" y="2076037"/>
              <a:ext cx="4636908" cy="369332"/>
              <a:chOff x="2317894" y="2076037"/>
              <a:chExt cx="4636908" cy="369332"/>
            </a:xfrm>
            <a:solidFill>
              <a:schemeClr val="bg1"/>
            </a:solidFill>
          </p:grpSpPr>
          <p:sp>
            <p:nvSpPr>
              <p:cNvPr id="129" name="TextBox 128"/>
              <p:cNvSpPr txBox="1"/>
              <p:nvPr/>
            </p:nvSpPr>
            <p:spPr>
              <a:xfrm>
                <a:off x="2317894" y="2076037"/>
                <a:ext cx="694998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Fetch</a:t>
                </a:r>
                <a:endParaRPr lang="en-US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3012892" y="2076037"/>
                <a:ext cx="897682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Decode</a:t>
                </a:r>
                <a:endParaRPr lang="en-US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3910574" y="2076037"/>
                <a:ext cx="915059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Execute</a:t>
                </a:r>
                <a:endParaRPr lang="en-US" dirty="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825437" y="2076037"/>
                <a:ext cx="988925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Memory</a:t>
                </a:r>
                <a:endParaRPr lang="en-US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5814362" y="2076037"/>
                <a:ext cx="1140440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Writeback</a:t>
                </a:r>
                <a:endParaRPr lang="en-US" dirty="0"/>
              </a:p>
            </p:txBody>
          </p:sp>
        </p:grpSp>
      </p:grpSp>
      <p:grpSp>
        <p:nvGrpSpPr>
          <p:cNvPr id="134" name="Group 133"/>
          <p:cNvGrpSpPr/>
          <p:nvPr/>
        </p:nvGrpSpPr>
        <p:grpSpPr>
          <a:xfrm>
            <a:off x="2085975" y="5350530"/>
            <a:ext cx="5153025" cy="885825"/>
            <a:chOff x="2085975" y="1695450"/>
            <a:chExt cx="5153025" cy="885825"/>
          </a:xfrm>
        </p:grpSpPr>
        <p:sp>
          <p:nvSpPr>
            <p:cNvPr id="135" name="Rounded Rectangle 134"/>
            <p:cNvSpPr/>
            <p:nvPr/>
          </p:nvSpPr>
          <p:spPr>
            <a:xfrm>
              <a:off x="2085975" y="1695450"/>
              <a:ext cx="5153025" cy="88582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CPU3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2317894" y="2076037"/>
              <a:ext cx="4636908" cy="369332"/>
              <a:chOff x="2317894" y="2076037"/>
              <a:chExt cx="4636908" cy="369332"/>
            </a:xfrm>
            <a:solidFill>
              <a:schemeClr val="bg1"/>
            </a:solidFill>
          </p:grpSpPr>
          <p:sp>
            <p:nvSpPr>
              <p:cNvPr id="137" name="TextBox 136"/>
              <p:cNvSpPr txBox="1"/>
              <p:nvPr/>
            </p:nvSpPr>
            <p:spPr>
              <a:xfrm>
                <a:off x="2317894" y="2076037"/>
                <a:ext cx="694998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Fetch</a:t>
                </a:r>
                <a:endParaRPr lang="en-US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3012892" y="2076037"/>
                <a:ext cx="897682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Decode</a:t>
                </a:r>
                <a:endParaRPr lang="en-US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3910574" y="2076037"/>
                <a:ext cx="915059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Execute</a:t>
                </a:r>
                <a:endParaRPr lang="en-US" dirty="0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4825437" y="2076037"/>
                <a:ext cx="988925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Memory</a:t>
                </a:r>
                <a:endParaRPr lang="en-US" dirty="0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5814362" y="2076037"/>
                <a:ext cx="1140440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Writeback</a:t>
                </a:r>
                <a:endParaRPr lang="en-US" dirty="0"/>
              </a:p>
            </p:txBody>
          </p:sp>
        </p:grpSp>
      </p:grpSp>
      <p:cxnSp>
        <p:nvCxnSpPr>
          <p:cNvPr id="143" name="Straight Arrow Connector 142"/>
          <p:cNvCxnSpPr>
            <a:stCxn id="46" idx="3"/>
            <a:endCxn id="81" idx="0"/>
          </p:cNvCxnSpPr>
          <p:nvPr/>
        </p:nvCxnSpPr>
        <p:spPr>
          <a:xfrm>
            <a:off x="3906900" y="2198078"/>
            <a:ext cx="461204" cy="2865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47" idx="3"/>
            <a:endCxn id="123" idx="0"/>
          </p:cNvCxnSpPr>
          <p:nvPr/>
        </p:nvCxnSpPr>
        <p:spPr>
          <a:xfrm>
            <a:off x="3906900" y="3271288"/>
            <a:ext cx="461204" cy="2961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48" idx="3"/>
            <a:endCxn id="131" idx="0"/>
          </p:cNvCxnSpPr>
          <p:nvPr/>
        </p:nvCxnSpPr>
        <p:spPr>
          <a:xfrm>
            <a:off x="3906900" y="4354405"/>
            <a:ext cx="461204" cy="2948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49" idx="3"/>
            <a:endCxn id="139" idx="0"/>
          </p:cNvCxnSpPr>
          <p:nvPr/>
        </p:nvCxnSpPr>
        <p:spPr>
          <a:xfrm>
            <a:off x="3906900" y="5445780"/>
            <a:ext cx="461204" cy="2853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16" idx="3"/>
            <a:endCxn id="63" idx="1"/>
          </p:cNvCxnSpPr>
          <p:nvPr/>
        </p:nvCxnSpPr>
        <p:spPr>
          <a:xfrm flipV="1">
            <a:off x="7239000" y="2546602"/>
            <a:ext cx="1112030" cy="3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19" idx="3"/>
            <a:endCxn id="64" idx="1"/>
          </p:cNvCxnSpPr>
          <p:nvPr/>
        </p:nvCxnSpPr>
        <p:spPr>
          <a:xfrm flipV="1">
            <a:off x="7239000" y="3629810"/>
            <a:ext cx="112776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27" idx="3"/>
            <a:endCxn id="65" idx="1"/>
          </p:cNvCxnSpPr>
          <p:nvPr/>
        </p:nvCxnSpPr>
        <p:spPr>
          <a:xfrm>
            <a:off x="7239000" y="4711608"/>
            <a:ext cx="1112030" cy="94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35" idx="3"/>
            <a:endCxn id="66" idx="1"/>
          </p:cNvCxnSpPr>
          <p:nvPr/>
        </p:nvCxnSpPr>
        <p:spPr>
          <a:xfrm flipV="1">
            <a:off x="7239000" y="5793442"/>
            <a:ext cx="111203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430650" y="4122234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2,7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430650" y="5213609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3,7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430650" y="3039117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1,7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430650" y="1965907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0,7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540" y="2210782"/>
                <a:ext cx="1695339" cy="9169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Program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0" y="2210782"/>
                <a:ext cx="1695339" cy="916982"/>
              </a:xfrm>
              <a:prstGeom prst="rect">
                <a:avLst/>
              </a:prstGeom>
              <a:blipFill rotWithShape="0">
                <a:blip r:embed="rId3"/>
                <a:stretch>
                  <a:fillRect t="-3289" b="-39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stCxn id="26" idx="3"/>
            <a:endCxn id="35" idx="1"/>
          </p:cNvCxnSpPr>
          <p:nvPr/>
        </p:nvCxnSpPr>
        <p:spPr>
          <a:xfrm>
            <a:off x="1761879" y="2669273"/>
            <a:ext cx="5560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1" idx="3"/>
            <a:endCxn id="121" idx="1"/>
          </p:cNvCxnSpPr>
          <p:nvPr/>
        </p:nvCxnSpPr>
        <p:spPr>
          <a:xfrm>
            <a:off x="1761516" y="3752151"/>
            <a:ext cx="5563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4" idx="3"/>
            <a:endCxn id="129" idx="1"/>
          </p:cNvCxnSpPr>
          <p:nvPr/>
        </p:nvCxnSpPr>
        <p:spPr>
          <a:xfrm>
            <a:off x="1763068" y="4825503"/>
            <a:ext cx="554826" cy="8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6" idx="3"/>
            <a:endCxn id="137" idx="1"/>
          </p:cNvCxnSpPr>
          <p:nvPr/>
        </p:nvCxnSpPr>
        <p:spPr>
          <a:xfrm>
            <a:off x="1761516" y="5908379"/>
            <a:ext cx="556378" cy="74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6177" y="3293660"/>
                <a:ext cx="1695339" cy="9169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Program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7" y="3293660"/>
                <a:ext cx="1695339" cy="916982"/>
              </a:xfrm>
              <a:prstGeom prst="rect">
                <a:avLst/>
              </a:prstGeom>
              <a:blipFill rotWithShape="0">
                <a:blip r:embed="rId4"/>
                <a:stretch>
                  <a:fillRect t="-2614" b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7729" y="4367012"/>
                <a:ext cx="1695339" cy="9169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Program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9" y="4367012"/>
                <a:ext cx="1695339" cy="916982"/>
              </a:xfrm>
              <a:prstGeom prst="rect">
                <a:avLst/>
              </a:prstGeom>
              <a:blipFill rotWithShape="0">
                <a:blip r:embed="rId5"/>
                <a:stretch>
                  <a:fillRect t="-2614" b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6177" y="5449888"/>
                <a:ext cx="1695339" cy="9169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Program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7" y="5449888"/>
                <a:ext cx="1695339" cy="916982"/>
              </a:xfrm>
              <a:prstGeom prst="rect">
                <a:avLst/>
              </a:prstGeom>
              <a:blipFill rotWithShape="0">
                <a:blip r:embed="rId6"/>
                <a:stretch>
                  <a:fillRect t="-2632" b="-46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4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654290" cy="6468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Parallelism: A SIMD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899"/>
            <a:ext cx="7543801" cy="1359277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S</a:t>
            </a:r>
            <a:r>
              <a:rPr lang="en-US" dirty="0" smtClean="0"/>
              <a:t>ingle </a:t>
            </a:r>
            <a:r>
              <a:rPr lang="en-US" b="1" u="sng" dirty="0" smtClean="0"/>
              <a:t>I</a:t>
            </a:r>
            <a:r>
              <a:rPr lang="en-US" dirty="0" smtClean="0"/>
              <a:t>nstruction </a:t>
            </a:r>
            <a:r>
              <a:rPr lang="en-US" b="1" u="sng" dirty="0" smtClean="0"/>
              <a:t>M</a:t>
            </a:r>
            <a:r>
              <a:rPr lang="en-US" dirty="0" smtClean="0"/>
              <a:t>ultiple </a:t>
            </a:r>
            <a:r>
              <a:rPr lang="en-US" b="1" u="sng" dirty="0" smtClean="0"/>
              <a:t>D</a:t>
            </a:r>
            <a:r>
              <a:rPr lang="en-US" dirty="0" smtClean="0"/>
              <a:t>ata</a:t>
            </a:r>
          </a:p>
          <a:p>
            <a:pPr algn="ctr"/>
            <a:r>
              <a:rPr lang="en-US" dirty="0" smtClean="0"/>
              <a:t>Split </a:t>
            </a:r>
            <a:r>
              <a:rPr lang="en-US" b="1" dirty="0" smtClean="0">
                <a:solidFill>
                  <a:srgbClr val="00B050"/>
                </a:solidFill>
              </a:rPr>
              <a:t>identical,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E91717"/>
                </a:solidFill>
              </a:rPr>
              <a:t>independent</a:t>
            </a:r>
            <a:r>
              <a:rPr lang="en-US" dirty="0" smtClean="0"/>
              <a:t> work over </a:t>
            </a:r>
            <a:r>
              <a:rPr lang="en-US" b="1" dirty="0" smtClean="0">
                <a:solidFill>
                  <a:srgbClr val="7030A0"/>
                </a:solidFill>
              </a:rPr>
              <a:t>multiple</a:t>
            </a:r>
            <a:r>
              <a:rPr lang="en-US" dirty="0" smtClean="0"/>
              <a:t> execution units (lanes)</a:t>
            </a:r>
          </a:p>
          <a:p>
            <a:pPr algn="ctr"/>
            <a:r>
              <a:rPr lang="en-US" dirty="0" smtClean="0"/>
              <a:t>More efficient: Eliminate redundant fetch/decode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8317923" y="3732432"/>
            <a:ext cx="476250" cy="1847549"/>
            <a:chOff x="452683" y="2028532"/>
            <a:chExt cx="476250" cy="1847549"/>
          </a:xfrm>
        </p:grpSpPr>
        <p:sp>
          <p:nvSpPr>
            <p:cNvPr id="63" name="Rectangle 62"/>
            <p:cNvSpPr/>
            <p:nvPr/>
          </p:nvSpPr>
          <p:spPr>
            <a:xfrm>
              <a:off x="452683" y="2028532"/>
              <a:ext cx="476250" cy="46434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7,0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2683" y="2492874"/>
              <a:ext cx="476250" cy="46434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6,0</a:t>
              </a: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2683" y="2947397"/>
              <a:ext cx="476250" cy="46434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5,0</a:t>
              </a:r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52683" y="3411739"/>
              <a:ext cx="476250" cy="46434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4,0</a:t>
              </a:r>
              <a:endParaRPr lang="en-US" dirty="0"/>
            </a:p>
          </p:txBody>
        </p:sp>
      </p:grpSp>
      <p:sp>
        <p:nvSpPr>
          <p:cNvPr id="116" name="Rounded Rectangle 115"/>
          <p:cNvSpPr/>
          <p:nvPr/>
        </p:nvSpPr>
        <p:spPr>
          <a:xfrm>
            <a:off x="2085975" y="3381375"/>
            <a:ext cx="5153025" cy="268604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CPU0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43" name="Straight Arrow Connector 142"/>
          <p:cNvCxnSpPr>
            <a:stCxn id="46" idx="3"/>
            <a:endCxn id="61" idx="1"/>
          </p:cNvCxnSpPr>
          <p:nvPr/>
        </p:nvCxnSpPr>
        <p:spPr>
          <a:xfrm>
            <a:off x="3262990" y="2738498"/>
            <a:ext cx="650586" cy="14530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68" idx="3"/>
            <a:endCxn id="63" idx="1"/>
          </p:cNvCxnSpPr>
          <p:nvPr/>
        </p:nvCxnSpPr>
        <p:spPr>
          <a:xfrm flipV="1">
            <a:off x="6958000" y="3964603"/>
            <a:ext cx="1359923" cy="2269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321092" y="4539734"/>
            <a:ext cx="6949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Fetch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016090" y="4539734"/>
            <a:ext cx="8976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Decode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913576" y="4006911"/>
            <a:ext cx="91505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Execute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828635" y="4006911"/>
            <a:ext cx="9889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817560" y="4006911"/>
            <a:ext cx="11404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Writeback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915304" y="4376243"/>
            <a:ext cx="91505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Execute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915303" y="4745575"/>
            <a:ext cx="91505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Execute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911847" y="5114907"/>
            <a:ext cx="91505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Execute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832091" y="4371709"/>
            <a:ext cx="9889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832091" y="4741041"/>
            <a:ext cx="9889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835547" y="5105839"/>
            <a:ext cx="9889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821016" y="4367175"/>
            <a:ext cx="11404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Writeback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817560" y="4736507"/>
            <a:ext cx="11404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Writeback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821016" y="5096771"/>
            <a:ext cx="11404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Writeback</a:t>
            </a:r>
            <a:endParaRPr lang="en-US" dirty="0"/>
          </a:p>
        </p:txBody>
      </p:sp>
      <p:cxnSp>
        <p:nvCxnSpPr>
          <p:cNvPr id="78" name="Straight Arrow Connector 77"/>
          <p:cNvCxnSpPr>
            <a:stCxn id="47" idx="3"/>
            <a:endCxn id="69" idx="1"/>
          </p:cNvCxnSpPr>
          <p:nvPr/>
        </p:nvCxnSpPr>
        <p:spPr>
          <a:xfrm>
            <a:off x="3262990" y="3202840"/>
            <a:ext cx="652314" cy="13580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48" idx="3"/>
            <a:endCxn id="70" idx="1"/>
          </p:cNvCxnSpPr>
          <p:nvPr/>
        </p:nvCxnSpPr>
        <p:spPr>
          <a:xfrm>
            <a:off x="3262990" y="3657363"/>
            <a:ext cx="652313" cy="12728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9" idx="3"/>
            <a:endCxn id="71" idx="1"/>
          </p:cNvCxnSpPr>
          <p:nvPr/>
        </p:nvCxnSpPr>
        <p:spPr>
          <a:xfrm>
            <a:off x="3262990" y="4121705"/>
            <a:ext cx="648857" cy="11778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5" idx="3"/>
            <a:endCxn id="64" idx="1"/>
          </p:cNvCxnSpPr>
          <p:nvPr/>
        </p:nvCxnSpPr>
        <p:spPr>
          <a:xfrm flipV="1">
            <a:off x="6961456" y="4428945"/>
            <a:ext cx="1356467" cy="1228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6" idx="3"/>
            <a:endCxn id="65" idx="1"/>
          </p:cNvCxnSpPr>
          <p:nvPr/>
        </p:nvCxnSpPr>
        <p:spPr>
          <a:xfrm flipV="1">
            <a:off x="6958000" y="4883468"/>
            <a:ext cx="1359923" cy="377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7" idx="3"/>
            <a:endCxn id="66" idx="1"/>
          </p:cNvCxnSpPr>
          <p:nvPr/>
        </p:nvCxnSpPr>
        <p:spPr>
          <a:xfrm>
            <a:off x="6961456" y="5281437"/>
            <a:ext cx="1356467" cy="663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104777" y="4265908"/>
                <a:ext cx="1695339" cy="9169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Program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7" y="4265908"/>
                <a:ext cx="1695339" cy="916982"/>
              </a:xfrm>
              <a:prstGeom prst="rect">
                <a:avLst/>
              </a:prstGeom>
              <a:blipFill rotWithShape="0">
                <a:blip r:embed="rId3"/>
                <a:stretch>
                  <a:fillRect t="-3289" b="-39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Straight Arrow Connector 112"/>
          <p:cNvCxnSpPr>
            <a:stCxn id="112" idx="3"/>
            <a:endCxn id="59" idx="1"/>
          </p:cNvCxnSpPr>
          <p:nvPr/>
        </p:nvCxnSpPr>
        <p:spPr>
          <a:xfrm>
            <a:off x="1800116" y="4724399"/>
            <a:ext cx="52097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786740" y="2506327"/>
            <a:ext cx="476250" cy="1847549"/>
            <a:chOff x="452683" y="2028532"/>
            <a:chExt cx="476250" cy="1847549"/>
          </a:xfrm>
        </p:grpSpPr>
        <p:sp>
          <p:nvSpPr>
            <p:cNvPr id="46" name="Rectangle 45"/>
            <p:cNvSpPr/>
            <p:nvPr/>
          </p:nvSpPr>
          <p:spPr>
            <a:xfrm>
              <a:off x="452683" y="2028532"/>
              <a:ext cx="476250" cy="4643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0,7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52683" y="2492874"/>
              <a:ext cx="476250" cy="4643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1,7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683" y="2947397"/>
              <a:ext cx="476250" cy="4643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2,7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2683" y="3411739"/>
              <a:ext cx="476250" cy="4643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3,7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420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8" y="286605"/>
            <a:ext cx="7494965" cy="6468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SIMD: A Closer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899"/>
            <a:ext cx="7543801" cy="74536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One Thread + Data Parallel Ops </a:t>
            </a:r>
            <a:r>
              <a:rPr lang="en-US" dirty="0" smtClean="0">
                <a:sym typeface="Wingdings" panose="05000000000000000000" pitchFamily="2" charset="2"/>
              </a:rPr>
              <a:t> Single PC, single register file</a:t>
            </a:r>
            <a:endParaRPr lang="en-US" dirty="0" smtClean="0"/>
          </a:p>
        </p:txBody>
      </p:sp>
      <p:grpSp>
        <p:nvGrpSpPr>
          <p:cNvPr id="62" name="Group 61"/>
          <p:cNvGrpSpPr/>
          <p:nvPr/>
        </p:nvGrpSpPr>
        <p:grpSpPr>
          <a:xfrm>
            <a:off x="8317923" y="3141882"/>
            <a:ext cx="476250" cy="1847549"/>
            <a:chOff x="452683" y="2028532"/>
            <a:chExt cx="476250" cy="1847549"/>
          </a:xfrm>
        </p:grpSpPr>
        <p:sp>
          <p:nvSpPr>
            <p:cNvPr id="63" name="Rectangle 62"/>
            <p:cNvSpPr/>
            <p:nvPr/>
          </p:nvSpPr>
          <p:spPr>
            <a:xfrm>
              <a:off x="452683" y="2028532"/>
              <a:ext cx="476250" cy="46434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7,0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2683" y="2492874"/>
              <a:ext cx="476250" cy="46434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6,0</a:t>
              </a: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2683" y="2947397"/>
              <a:ext cx="476250" cy="46434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5,0</a:t>
              </a:r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52683" y="3411739"/>
              <a:ext cx="476250" cy="46434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4,0</a:t>
              </a:r>
              <a:endParaRPr lang="en-US" dirty="0"/>
            </a:p>
          </p:txBody>
        </p:sp>
      </p:grpSp>
      <p:sp>
        <p:nvSpPr>
          <p:cNvPr id="116" name="Rounded Rectangle 115"/>
          <p:cNvSpPr/>
          <p:nvPr/>
        </p:nvSpPr>
        <p:spPr>
          <a:xfrm>
            <a:off x="2085975" y="2790825"/>
            <a:ext cx="5153025" cy="348429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CPU0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143" name="Straight Arrow Connector 142"/>
          <p:cNvCxnSpPr>
            <a:stCxn id="46" idx="3"/>
            <a:endCxn id="61" idx="1"/>
          </p:cNvCxnSpPr>
          <p:nvPr/>
        </p:nvCxnSpPr>
        <p:spPr>
          <a:xfrm>
            <a:off x="3262990" y="2147948"/>
            <a:ext cx="650586" cy="14530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68" idx="3"/>
            <a:endCxn id="63" idx="1"/>
          </p:cNvCxnSpPr>
          <p:nvPr/>
        </p:nvCxnSpPr>
        <p:spPr>
          <a:xfrm flipV="1">
            <a:off x="6958000" y="3374053"/>
            <a:ext cx="1359923" cy="2269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321092" y="3949184"/>
            <a:ext cx="6949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Fetch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016090" y="3949184"/>
            <a:ext cx="8976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Decode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913576" y="3416361"/>
            <a:ext cx="91505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Execute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828635" y="3416361"/>
            <a:ext cx="9889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817560" y="3416361"/>
            <a:ext cx="11404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Writeback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915304" y="3785693"/>
            <a:ext cx="91505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Execute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915303" y="4155025"/>
            <a:ext cx="91505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Execute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911847" y="4524357"/>
            <a:ext cx="91505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Execute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832091" y="3781159"/>
            <a:ext cx="9889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832091" y="4150491"/>
            <a:ext cx="9889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835547" y="4515289"/>
            <a:ext cx="9889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821016" y="3776625"/>
            <a:ext cx="11404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Writeback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817560" y="4145957"/>
            <a:ext cx="11404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Writeback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821016" y="4506221"/>
            <a:ext cx="11404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Writeback</a:t>
            </a:r>
            <a:endParaRPr lang="en-US" dirty="0"/>
          </a:p>
        </p:txBody>
      </p:sp>
      <p:cxnSp>
        <p:nvCxnSpPr>
          <p:cNvPr id="78" name="Straight Arrow Connector 77"/>
          <p:cNvCxnSpPr>
            <a:stCxn id="47" idx="3"/>
            <a:endCxn id="69" idx="1"/>
          </p:cNvCxnSpPr>
          <p:nvPr/>
        </p:nvCxnSpPr>
        <p:spPr>
          <a:xfrm>
            <a:off x="3262990" y="2612290"/>
            <a:ext cx="652314" cy="13580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48" idx="3"/>
            <a:endCxn id="70" idx="1"/>
          </p:cNvCxnSpPr>
          <p:nvPr/>
        </p:nvCxnSpPr>
        <p:spPr>
          <a:xfrm>
            <a:off x="3262990" y="3066813"/>
            <a:ext cx="652313" cy="12728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9" idx="3"/>
            <a:endCxn id="71" idx="1"/>
          </p:cNvCxnSpPr>
          <p:nvPr/>
        </p:nvCxnSpPr>
        <p:spPr>
          <a:xfrm>
            <a:off x="3262990" y="3531155"/>
            <a:ext cx="648857" cy="11778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5" idx="3"/>
            <a:endCxn id="64" idx="1"/>
          </p:cNvCxnSpPr>
          <p:nvPr/>
        </p:nvCxnSpPr>
        <p:spPr>
          <a:xfrm flipV="1">
            <a:off x="6961456" y="3838395"/>
            <a:ext cx="1356467" cy="1228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6" idx="3"/>
            <a:endCxn id="65" idx="1"/>
          </p:cNvCxnSpPr>
          <p:nvPr/>
        </p:nvCxnSpPr>
        <p:spPr>
          <a:xfrm flipV="1">
            <a:off x="6958000" y="4292918"/>
            <a:ext cx="1359923" cy="377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7" idx="3"/>
            <a:endCxn id="66" idx="1"/>
          </p:cNvCxnSpPr>
          <p:nvPr/>
        </p:nvCxnSpPr>
        <p:spPr>
          <a:xfrm>
            <a:off x="6961456" y="4690887"/>
            <a:ext cx="1356467" cy="663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104777" y="3675358"/>
                <a:ext cx="1695339" cy="9169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Program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7" y="3675358"/>
                <a:ext cx="1695339" cy="916982"/>
              </a:xfrm>
              <a:prstGeom prst="rect">
                <a:avLst/>
              </a:prstGeom>
              <a:blipFill rotWithShape="0">
                <a:blip r:embed="rId3"/>
                <a:stretch>
                  <a:fillRect t="-3289" b="-39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Straight Arrow Connector 112"/>
          <p:cNvCxnSpPr>
            <a:stCxn id="112" idx="3"/>
            <a:endCxn id="59" idx="1"/>
          </p:cNvCxnSpPr>
          <p:nvPr/>
        </p:nvCxnSpPr>
        <p:spPr>
          <a:xfrm>
            <a:off x="1800116" y="4133849"/>
            <a:ext cx="52097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786740" y="1915777"/>
            <a:ext cx="476250" cy="1847549"/>
            <a:chOff x="452683" y="2028532"/>
            <a:chExt cx="476250" cy="1847549"/>
          </a:xfrm>
        </p:grpSpPr>
        <p:sp>
          <p:nvSpPr>
            <p:cNvPr id="46" name="Rectangle 45"/>
            <p:cNvSpPr/>
            <p:nvPr/>
          </p:nvSpPr>
          <p:spPr>
            <a:xfrm>
              <a:off x="452683" y="2028532"/>
              <a:ext cx="476250" cy="4643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0,7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52683" y="2492874"/>
              <a:ext cx="476250" cy="4643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1,7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683" y="2947397"/>
              <a:ext cx="476250" cy="4643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2,7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2683" y="3411739"/>
              <a:ext cx="476250" cy="4643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3,7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238504" y="5928336"/>
            <a:ext cx="2152771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dirty="0" smtClean="0"/>
              <a:t>Register File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912337"/>
              </p:ext>
            </p:extLst>
          </p:nvPr>
        </p:nvGraphicFramePr>
        <p:xfrm>
          <a:off x="4238625" y="5056189"/>
          <a:ext cx="2150268" cy="896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756"/>
                <a:gridCol w="716756"/>
                <a:gridCol w="716756"/>
              </a:tblGrid>
              <a:tr h="22423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423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423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423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3" name="Straight Arrow Connector 42"/>
          <p:cNvCxnSpPr>
            <a:stCxn id="67" idx="1"/>
          </p:cNvCxnSpPr>
          <p:nvPr/>
        </p:nvCxnSpPr>
        <p:spPr>
          <a:xfrm>
            <a:off x="4828635" y="3601027"/>
            <a:ext cx="362620" cy="1588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72" idx="1"/>
          </p:cNvCxnSpPr>
          <p:nvPr/>
        </p:nvCxnSpPr>
        <p:spPr>
          <a:xfrm>
            <a:off x="4832091" y="3965825"/>
            <a:ext cx="312430" cy="14703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73" idx="1"/>
          </p:cNvCxnSpPr>
          <p:nvPr/>
        </p:nvCxnSpPr>
        <p:spPr>
          <a:xfrm>
            <a:off x="4832091" y="4335157"/>
            <a:ext cx="236230" cy="12639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71" idx="3"/>
          </p:cNvCxnSpPr>
          <p:nvPr/>
        </p:nvCxnSpPr>
        <p:spPr>
          <a:xfrm>
            <a:off x="4826906" y="4709023"/>
            <a:ext cx="183039" cy="11235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67" idx="3"/>
          </p:cNvCxnSpPr>
          <p:nvPr/>
        </p:nvCxnSpPr>
        <p:spPr>
          <a:xfrm flipV="1">
            <a:off x="5487458" y="3601027"/>
            <a:ext cx="330102" cy="15131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75" idx="1"/>
          </p:cNvCxnSpPr>
          <p:nvPr/>
        </p:nvCxnSpPr>
        <p:spPr>
          <a:xfrm flipV="1">
            <a:off x="5536560" y="3961291"/>
            <a:ext cx="284456" cy="13569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73" idx="3"/>
          </p:cNvCxnSpPr>
          <p:nvPr/>
        </p:nvCxnSpPr>
        <p:spPr>
          <a:xfrm flipV="1">
            <a:off x="5544506" y="4335157"/>
            <a:ext cx="276510" cy="12712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77" idx="1"/>
          </p:cNvCxnSpPr>
          <p:nvPr/>
        </p:nvCxnSpPr>
        <p:spPr>
          <a:xfrm flipV="1">
            <a:off x="5573030" y="4690887"/>
            <a:ext cx="247986" cy="11619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9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654290" cy="6468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Parallelism: A SIMT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899"/>
            <a:ext cx="7543801" cy="1366899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S</a:t>
            </a:r>
            <a:r>
              <a:rPr lang="en-US" dirty="0" smtClean="0"/>
              <a:t>ingle </a:t>
            </a:r>
            <a:r>
              <a:rPr lang="en-US" b="1" u="sng" dirty="0" smtClean="0"/>
              <a:t>I</a:t>
            </a:r>
            <a:r>
              <a:rPr lang="en-US" dirty="0" smtClean="0"/>
              <a:t>nstruction </a:t>
            </a:r>
            <a:r>
              <a:rPr lang="en-US" b="1" u="sng" dirty="0" smtClean="0"/>
              <a:t>M</a:t>
            </a:r>
            <a:r>
              <a:rPr lang="en-US" dirty="0" smtClean="0"/>
              <a:t>ultiple </a:t>
            </a:r>
            <a:r>
              <a:rPr lang="en-US" b="1" u="sng" dirty="0" smtClean="0"/>
              <a:t>T</a:t>
            </a:r>
            <a:r>
              <a:rPr lang="en-US" dirty="0" smtClean="0"/>
              <a:t>hread</a:t>
            </a:r>
          </a:p>
          <a:p>
            <a:pPr algn="ctr"/>
            <a:r>
              <a:rPr lang="en-US" dirty="0" smtClean="0"/>
              <a:t>Split </a:t>
            </a:r>
            <a:r>
              <a:rPr lang="en-US" b="1" dirty="0" smtClean="0">
                <a:solidFill>
                  <a:srgbClr val="00B050"/>
                </a:solidFill>
              </a:rPr>
              <a:t>identical,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E91717"/>
                </a:solidFill>
              </a:rPr>
              <a:t>independent</a:t>
            </a:r>
            <a:r>
              <a:rPr lang="en-US" dirty="0" smtClean="0"/>
              <a:t> work over </a:t>
            </a:r>
            <a:r>
              <a:rPr lang="en-US" b="1" dirty="0" smtClean="0">
                <a:solidFill>
                  <a:srgbClr val="7030A0"/>
                </a:solidFill>
              </a:rPr>
              <a:t>multiple</a:t>
            </a:r>
            <a:r>
              <a:rPr lang="en-US" dirty="0" smtClean="0"/>
              <a:t> </a:t>
            </a:r>
            <a:r>
              <a:rPr lang="en-US" b="1" i="1" u="sng" dirty="0" smtClean="0"/>
              <a:t>lockstep</a:t>
            </a:r>
            <a:r>
              <a:rPr lang="en-US" dirty="0" smtClean="0"/>
              <a:t> threads</a:t>
            </a:r>
          </a:p>
          <a:p>
            <a:pPr algn="ctr"/>
            <a:r>
              <a:rPr lang="en-US" dirty="0" smtClean="0"/>
              <a:t>Multiple Threads + Scalar Ops </a:t>
            </a:r>
            <a:r>
              <a:rPr lang="en-US" dirty="0" smtClean="0">
                <a:sym typeface="Wingdings" panose="05000000000000000000" pitchFamily="2" charset="2"/>
              </a:rPr>
              <a:t> One PC, Multiple register files</a:t>
            </a:r>
            <a:endParaRPr lang="en-US" dirty="0" smtClean="0"/>
          </a:p>
        </p:txBody>
      </p:sp>
      <p:grpSp>
        <p:nvGrpSpPr>
          <p:cNvPr id="62" name="Group 61"/>
          <p:cNvGrpSpPr/>
          <p:nvPr/>
        </p:nvGrpSpPr>
        <p:grpSpPr>
          <a:xfrm>
            <a:off x="8317923" y="3465732"/>
            <a:ext cx="476250" cy="1847549"/>
            <a:chOff x="452683" y="2028532"/>
            <a:chExt cx="476250" cy="1847549"/>
          </a:xfrm>
        </p:grpSpPr>
        <p:sp>
          <p:nvSpPr>
            <p:cNvPr id="63" name="Rectangle 62"/>
            <p:cNvSpPr/>
            <p:nvPr/>
          </p:nvSpPr>
          <p:spPr>
            <a:xfrm>
              <a:off x="452683" y="2028532"/>
              <a:ext cx="476250" cy="46434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7,0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2683" y="2492874"/>
              <a:ext cx="476250" cy="46434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6,0</a:t>
              </a: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2683" y="2947397"/>
              <a:ext cx="476250" cy="46434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5,0</a:t>
              </a:r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52683" y="3411739"/>
              <a:ext cx="476250" cy="46434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4,0</a:t>
              </a:r>
              <a:endParaRPr lang="en-US" dirty="0"/>
            </a:p>
          </p:txBody>
        </p:sp>
      </p:grpSp>
      <p:sp>
        <p:nvSpPr>
          <p:cNvPr id="116" name="Rounded Rectangle 115"/>
          <p:cNvSpPr/>
          <p:nvPr/>
        </p:nvSpPr>
        <p:spPr>
          <a:xfrm>
            <a:off x="2085975" y="2643247"/>
            <a:ext cx="5153025" cy="363187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WF0</a:t>
            </a:r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43" name="Straight Arrow Connector 142"/>
          <p:cNvCxnSpPr>
            <a:stCxn id="46" idx="3"/>
            <a:endCxn id="61" idx="1"/>
          </p:cNvCxnSpPr>
          <p:nvPr/>
        </p:nvCxnSpPr>
        <p:spPr>
          <a:xfrm>
            <a:off x="3262990" y="2595623"/>
            <a:ext cx="650586" cy="6244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68" idx="3"/>
            <a:endCxn id="63" idx="1"/>
          </p:cNvCxnSpPr>
          <p:nvPr/>
        </p:nvCxnSpPr>
        <p:spPr>
          <a:xfrm>
            <a:off x="6958000" y="3220027"/>
            <a:ext cx="1359923" cy="4778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321092" y="4273034"/>
            <a:ext cx="6949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Fetch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016090" y="4273034"/>
            <a:ext cx="8976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Decode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913576" y="3035361"/>
            <a:ext cx="91505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Execute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828635" y="3035361"/>
            <a:ext cx="9889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817560" y="3035361"/>
            <a:ext cx="11404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Writeback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915304" y="3804743"/>
            <a:ext cx="91505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Execute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915303" y="4631275"/>
            <a:ext cx="91505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Execute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911847" y="5419707"/>
            <a:ext cx="91505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Execute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832091" y="3800209"/>
            <a:ext cx="9889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832091" y="4626741"/>
            <a:ext cx="9889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835547" y="5410639"/>
            <a:ext cx="9889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821016" y="3795675"/>
            <a:ext cx="11404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Writeback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817560" y="4622207"/>
            <a:ext cx="11404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Writeback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821016" y="5401571"/>
            <a:ext cx="11404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Writeback</a:t>
            </a:r>
            <a:endParaRPr lang="en-US" dirty="0"/>
          </a:p>
        </p:txBody>
      </p:sp>
      <p:cxnSp>
        <p:nvCxnSpPr>
          <p:cNvPr id="78" name="Straight Arrow Connector 77"/>
          <p:cNvCxnSpPr>
            <a:stCxn id="47" idx="3"/>
            <a:endCxn id="69" idx="1"/>
          </p:cNvCxnSpPr>
          <p:nvPr/>
        </p:nvCxnSpPr>
        <p:spPr>
          <a:xfrm>
            <a:off x="3262990" y="3059965"/>
            <a:ext cx="652314" cy="9294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48" idx="3"/>
            <a:endCxn id="70" idx="1"/>
          </p:cNvCxnSpPr>
          <p:nvPr/>
        </p:nvCxnSpPr>
        <p:spPr>
          <a:xfrm>
            <a:off x="3262990" y="3514488"/>
            <a:ext cx="652313" cy="13014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9" idx="3"/>
            <a:endCxn id="71" idx="1"/>
          </p:cNvCxnSpPr>
          <p:nvPr/>
        </p:nvCxnSpPr>
        <p:spPr>
          <a:xfrm>
            <a:off x="3262990" y="3978830"/>
            <a:ext cx="648857" cy="16255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5" idx="3"/>
            <a:endCxn id="64" idx="1"/>
          </p:cNvCxnSpPr>
          <p:nvPr/>
        </p:nvCxnSpPr>
        <p:spPr>
          <a:xfrm>
            <a:off x="6961456" y="3980341"/>
            <a:ext cx="1356467" cy="1819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6" idx="3"/>
            <a:endCxn id="65" idx="1"/>
          </p:cNvCxnSpPr>
          <p:nvPr/>
        </p:nvCxnSpPr>
        <p:spPr>
          <a:xfrm flipV="1">
            <a:off x="6958000" y="4616768"/>
            <a:ext cx="1359923" cy="1901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7" idx="3"/>
            <a:endCxn id="66" idx="1"/>
          </p:cNvCxnSpPr>
          <p:nvPr/>
        </p:nvCxnSpPr>
        <p:spPr>
          <a:xfrm flipV="1">
            <a:off x="6961456" y="5081110"/>
            <a:ext cx="1356467" cy="5051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104777" y="3999208"/>
                <a:ext cx="1695339" cy="9169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Program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7" y="3999208"/>
                <a:ext cx="1695339" cy="916982"/>
              </a:xfrm>
              <a:prstGeom prst="rect">
                <a:avLst/>
              </a:prstGeom>
              <a:blipFill rotWithShape="0">
                <a:blip r:embed="rId3"/>
                <a:stretch>
                  <a:fillRect t="-2632" b="-46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Straight Arrow Connector 112"/>
          <p:cNvCxnSpPr>
            <a:stCxn id="112" idx="3"/>
            <a:endCxn id="59" idx="1"/>
          </p:cNvCxnSpPr>
          <p:nvPr/>
        </p:nvCxnSpPr>
        <p:spPr>
          <a:xfrm>
            <a:off x="1800116" y="4457699"/>
            <a:ext cx="52097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786740" y="2363452"/>
            <a:ext cx="476250" cy="1847549"/>
            <a:chOff x="452683" y="2028532"/>
            <a:chExt cx="476250" cy="1847549"/>
          </a:xfrm>
        </p:grpSpPr>
        <p:sp>
          <p:nvSpPr>
            <p:cNvPr id="46" name="Rectangle 45"/>
            <p:cNvSpPr/>
            <p:nvPr/>
          </p:nvSpPr>
          <p:spPr>
            <a:xfrm>
              <a:off x="452683" y="2028532"/>
              <a:ext cx="476250" cy="4643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0,7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52683" y="2492874"/>
              <a:ext cx="476250" cy="4643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1,7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683" y="2947397"/>
              <a:ext cx="476250" cy="4643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2,7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2683" y="3411739"/>
              <a:ext cx="476250" cy="4643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3,7</a:t>
              </a:r>
              <a:endParaRPr lang="en-US" dirty="0"/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575387"/>
              </p:ext>
            </p:extLst>
          </p:nvPr>
        </p:nvGraphicFramePr>
        <p:xfrm>
          <a:off x="4931463" y="5051195"/>
          <a:ext cx="797091" cy="2824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697"/>
                <a:gridCol w="265697"/>
                <a:gridCol w="265697"/>
              </a:tblGrid>
              <a:tr h="94159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159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159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736370"/>
              </p:ext>
            </p:extLst>
          </p:nvPr>
        </p:nvGraphicFramePr>
        <p:xfrm>
          <a:off x="4931463" y="4233248"/>
          <a:ext cx="797091" cy="2824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697"/>
                <a:gridCol w="265697"/>
                <a:gridCol w="265697"/>
              </a:tblGrid>
              <a:tr h="94159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159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159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456554"/>
              </p:ext>
            </p:extLst>
          </p:nvPr>
        </p:nvGraphicFramePr>
        <p:xfrm>
          <a:off x="4919941" y="3432638"/>
          <a:ext cx="797091" cy="2824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697"/>
                <a:gridCol w="265697"/>
                <a:gridCol w="265697"/>
              </a:tblGrid>
              <a:tr h="94159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159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159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370757"/>
              </p:ext>
            </p:extLst>
          </p:nvPr>
        </p:nvGraphicFramePr>
        <p:xfrm>
          <a:off x="4931463" y="5823397"/>
          <a:ext cx="797091" cy="2824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697"/>
                <a:gridCol w="265697"/>
                <a:gridCol w="265697"/>
              </a:tblGrid>
              <a:tr h="94159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159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159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3" name="Straight Arrow Connector 52"/>
          <p:cNvCxnSpPr>
            <a:stCxn id="51" idx="1"/>
            <a:endCxn id="67" idx="1"/>
          </p:cNvCxnSpPr>
          <p:nvPr/>
        </p:nvCxnSpPr>
        <p:spPr>
          <a:xfrm flipH="1" flipV="1">
            <a:off x="4828635" y="3220027"/>
            <a:ext cx="91306" cy="353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8" idx="1"/>
            <a:endCxn id="51" idx="3"/>
          </p:cNvCxnSpPr>
          <p:nvPr/>
        </p:nvCxnSpPr>
        <p:spPr>
          <a:xfrm flipH="1">
            <a:off x="5717032" y="3220027"/>
            <a:ext cx="100528" cy="353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5" idx="1"/>
            <a:endCxn id="72" idx="1"/>
          </p:cNvCxnSpPr>
          <p:nvPr/>
        </p:nvCxnSpPr>
        <p:spPr>
          <a:xfrm flipH="1" flipV="1">
            <a:off x="4832091" y="3984875"/>
            <a:ext cx="99372" cy="3896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5" idx="1"/>
            <a:endCxn id="45" idx="3"/>
          </p:cNvCxnSpPr>
          <p:nvPr/>
        </p:nvCxnSpPr>
        <p:spPr>
          <a:xfrm flipH="1">
            <a:off x="5728554" y="3980341"/>
            <a:ext cx="92462" cy="3941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6" idx="1"/>
            <a:endCxn id="43" idx="3"/>
          </p:cNvCxnSpPr>
          <p:nvPr/>
        </p:nvCxnSpPr>
        <p:spPr>
          <a:xfrm flipH="1">
            <a:off x="5728554" y="4806873"/>
            <a:ext cx="89006" cy="385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43" idx="1"/>
            <a:endCxn id="73" idx="1"/>
          </p:cNvCxnSpPr>
          <p:nvPr/>
        </p:nvCxnSpPr>
        <p:spPr>
          <a:xfrm flipH="1" flipV="1">
            <a:off x="4832091" y="4811407"/>
            <a:ext cx="99372" cy="3810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2" idx="1"/>
            <a:endCxn id="74" idx="1"/>
          </p:cNvCxnSpPr>
          <p:nvPr/>
        </p:nvCxnSpPr>
        <p:spPr>
          <a:xfrm flipH="1" flipV="1">
            <a:off x="4835547" y="5595305"/>
            <a:ext cx="95916" cy="3693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7" idx="1"/>
            <a:endCxn id="52" idx="3"/>
          </p:cNvCxnSpPr>
          <p:nvPr/>
        </p:nvCxnSpPr>
        <p:spPr>
          <a:xfrm flipH="1">
            <a:off x="5728554" y="5586237"/>
            <a:ext cx="92462" cy="3783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6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Terminology Headache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65" y="2224215"/>
            <a:ext cx="8464378" cy="151988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en-US" sz="4400" b="1" dirty="0" smtClean="0"/>
              <a:t>It’s common to interchange</a:t>
            </a:r>
          </a:p>
          <a:p>
            <a:pPr algn="ctr"/>
            <a:r>
              <a:rPr lang="en-US" sz="4400" b="1" dirty="0" smtClean="0"/>
              <a:t> ‘SIMD’ and ‘SIMT’</a:t>
            </a:r>
            <a:endParaRPr lang="en-US" sz="4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Parallel Execution Models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18</a:t>
            </a:fld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4167197" y="2009774"/>
            <a:ext cx="114672" cy="923925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105472" y="2152648"/>
            <a:ext cx="114672" cy="923925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324728" y="2019299"/>
            <a:ext cx="114672" cy="923925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477682" y="2254802"/>
            <a:ext cx="114672" cy="923925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639602" y="2019299"/>
            <a:ext cx="114672" cy="923925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9760" y="1640442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MIMD/SPMD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84539" y="1640442"/>
            <a:ext cx="138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SIMD/Vector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02715" y="1640442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SIMT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733994" y="2009774"/>
            <a:ext cx="470083" cy="923925"/>
            <a:chOff x="6733994" y="2009774"/>
            <a:chExt cx="470083" cy="923925"/>
          </a:xfrm>
        </p:grpSpPr>
        <p:sp>
          <p:nvSpPr>
            <p:cNvPr id="10" name="Freeform 9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10" idx="1"/>
              <a:endCxn id="13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25176" y="3581400"/>
            <a:ext cx="2303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</a:t>
            </a:r>
            <a:r>
              <a:rPr lang="en-US" b="1" dirty="0" smtClean="0"/>
              <a:t>independent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threads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923486" y="3581400"/>
            <a:ext cx="304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Multiple </a:t>
            </a:r>
            <a:r>
              <a:rPr lang="en-US" b="1" dirty="0" smtClean="0"/>
              <a:t>lockstep </a:t>
            </a:r>
            <a:r>
              <a:rPr lang="en-US" dirty="0" smtClean="0"/>
              <a:t>threads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76060" y="3588448"/>
            <a:ext cx="242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thread with wide execution </a:t>
            </a:r>
            <a:r>
              <a:rPr lang="en-US" dirty="0" err="1" smtClean="0"/>
              <a:t>datapath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36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Execution Model Comparison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5211083" y="1488041"/>
            <a:ext cx="114672" cy="923925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740919" y="1621390"/>
            <a:ext cx="114672" cy="923925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960175" y="1488041"/>
            <a:ext cx="114672" cy="923925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113129" y="1723544"/>
            <a:ext cx="114672" cy="923925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275049" y="1488041"/>
            <a:ext cx="114672" cy="923925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05207" y="1109184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MIMD/SPMD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28425" y="1118709"/>
            <a:ext cx="138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SIMD/Vector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40851" y="112299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SIMT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172130" y="1492325"/>
            <a:ext cx="470083" cy="923925"/>
            <a:chOff x="6733994" y="2009774"/>
            <a:chExt cx="470083" cy="923925"/>
          </a:xfrm>
        </p:grpSpPr>
        <p:sp>
          <p:nvSpPr>
            <p:cNvPr id="15" name="Freeform 14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5" idx="1"/>
              <a:endCxn id="18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77256"/>
              </p:ext>
            </p:extLst>
          </p:nvPr>
        </p:nvGraphicFramePr>
        <p:xfrm>
          <a:off x="228599" y="2954886"/>
          <a:ext cx="8562976" cy="3319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0744"/>
                <a:gridCol w="2140744"/>
                <a:gridCol w="2140744"/>
                <a:gridCol w="2140744"/>
              </a:tblGrid>
              <a:tr h="86384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Example</a:t>
                      </a:r>
                      <a:r>
                        <a:rPr lang="en-US" b="1" baseline="0" dirty="0" smtClean="0"/>
                        <a:t> Architecture</a:t>
                      </a:r>
                      <a:endParaRPr lang="en-US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Multicore CPUs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x86</a:t>
                      </a:r>
                      <a:r>
                        <a:rPr lang="en-US" baseline="0" dirty="0" smtClean="0"/>
                        <a:t> SSE/AVX 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GPUs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9147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/>
                          </a:solidFill>
                        </a:rPr>
                        <a:t>Pros</a:t>
                      </a:r>
                      <a:endParaRPr lang="en-US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More general: supports TLP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Can mix sequential &amp;</a:t>
                      </a:r>
                      <a:r>
                        <a:rPr lang="en-US" baseline="0" dirty="0" smtClean="0">
                          <a:solidFill>
                            <a:schemeClr val="accent5"/>
                          </a:solidFill>
                        </a:rPr>
                        <a:t> parallel code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Easier to program Gather/Scatter operations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384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Cons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Inefficient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for data parallelism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Gather/Scatter can be awkward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Divergence kills performance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Data Parallelism:</a:t>
            </a:r>
            <a:r>
              <a:rPr lang="en-US" dirty="0" smtClean="0"/>
              <a:t> What is it, and how to exploit it?</a:t>
            </a:r>
          </a:p>
          <a:p>
            <a:pPr lvl="1"/>
            <a:r>
              <a:rPr lang="en-US" dirty="0" smtClean="0"/>
              <a:t>Workload characteristics</a:t>
            </a:r>
          </a:p>
          <a:p>
            <a:r>
              <a:rPr lang="en-US" b="1" dirty="0" smtClean="0"/>
              <a:t>Execution Models / GPU Architectures</a:t>
            </a:r>
          </a:p>
          <a:p>
            <a:pPr lvl="1"/>
            <a:r>
              <a:rPr lang="en-US" dirty="0" smtClean="0"/>
              <a:t>MIMD (SPMD), SIMD, </a:t>
            </a:r>
            <a:r>
              <a:rPr lang="en-US" b="1" dirty="0" smtClean="0">
                <a:solidFill>
                  <a:schemeClr val="accent2"/>
                </a:solidFill>
              </a:rPr>
              <a:t>SIMT</a:t>
            </a:r>
          </a:p>
          <a:p>
            <a:r>
              <a:rPr lang="en-US" b="1" dirty="0" smtClean="0"/>
              <a:t>GPU Programming Models </a:t>
            </a:r>
          </a:p>
          <a:p>
            <a:pPr lvl="1"/>
            <a:r>
              <a:rPr lang="en-US" dirty="0" smtClean="0"/>
              <a:t>Terminology translations: CPU </a:t>
            </a:r>
            <a:r>
              <a:rPr lang="en-US" dirty="0" smtClean="0">
                <a:sym typeface="Wingdings" panose="05000000000000000000" pitchFamily="2" charset="2"/>
              </a:rPr>
              <a:t> </a:t>
            </a:r>
            <a:r>
              <a:rPr lang="en-US" dirty="0" smtClean="0"/>
              <a:t> A</a:t>
            </a:r>
            <a:r>
              <a:rPr lang="en-US" dirty="0" smtClean="0">
                <a:sym typeface="Wingdings" panose="05000000000000000000" pitchFamily="2" charset="2"/>
              </a:rPr>
              <a:t>MD GPU  </a:t>
            </a:r>
            <a:r>
              <a:rPr lang="en-US" dirty="0" err="1" smtClean="0">
                <a:sym typeface="Wingdings" panose="05000000000000000000" pitchFamily="2" charset="2"/>
              </a:rPr>
              <a:t>Nvidia</a:t>
            </a:r>
            <a:r>
              <a:rPr lang="en-US" dirty="0" smtClean="0">
                <a:sym typeface="Wingdings" panose="05000000000000000000" pitchFamily="2" charset="2"/>
              </a:rPr>
              <a:t> GPU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Intro to </a:t>
            </a:r>
            <a:r>
              <a:rPr lang="en-US" dirty="0" err="1" smtClean="0">
                <a:sym typeface="Wingdings" panose="05000000000000000000" pitchFamily="2" charset="2"/>
              </a:rPr>
              <a:t>OpenCL</a:t>
            </a:r>
            <a:endParaRPr lang="en-US" dirty="0" smtClean="0"/>
          </a:p>
          <a:p>
            <a:r>
              <a:rPr lang="en-US" b="1" dirty="0" smtClean="0"/>
              <a:t>Modern GPU Microarchitectures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.e., programmable GPU pipelines, not their fixed-function predecessors</a:t>
            </a:r>
          </a:p>
          <a:p>
            <a:r>
              <a:rPr lang="en-US" b="1" dirty="0" smtClean="0"/>
              <a:t>Advanced Topics: </a:t>
            </a:r>
            <a:r>
              <a:rPr lang="en-US" dirty="0" smtClean="0"/>
              <a:t>(Time permitting)</a:t>
            </a:r>
          </a:p>
          <a:p>
            <a:pPr lvl="1"/>
            <a:r>
              <a:rPr lang="en-US" b="1" dirty="0" smtClean="0"/>
              <a:t>The Limits of GPUs: </a:t>
            </a:r>
            <a:r>
              <a:rPr lang="en-US" dirty="0" smtClean="0"/>
              <a:t>What they can and cannot do</a:t>
            </a:r>
          </a:p>
          <a:p>
            <a:pPr lvl="1"/>
            <a:r>
              <a:rPr lang="en-US" b="1" dirty="0" smtClean="0"/>
              <a:t>The Future of GPUs:</a:t>
            </a:r>
            <a:r>
              <a:rPr lang="en-US" dirty="0" smtClean="0">
                <a:sym typeface="Wingdings" panose="05000000000000000000" pitchFamily="2" charset="2"/>
              </a:rPr>
              <a:t> Where do we go from here?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90550" y="1524143"/>
            <a:ext cx="8307705" cy="3733800"/>
            <a:chOff x="495300" y="1028700"/>
            <a:chExt cx="8307705" cy="3733800"/>
          </a:xfrm>
        </p:grpSpPr>
        <p:sp>
          <p:nvSpPr>
            <p:cNvPr id="6" name="Rectangle 5"/>
            <p:cNvSpPr/>
            <p:nvPr/>
          </p:nvSpPr>
          <p:spPr>
            <a:xfrm>
              <a:off x="622935" y="1962150"/>
              <a:ext cx="1952625" cy="1866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842260" y="2495550"/>
              <a:ext cx="666750" cy="5905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75710" y="2166937"/>
              <a:ext cx="1295400" cy="1247775"/>
            </a:xfrm>
            <a:prstGeom prst="ellipse">
              <a:avLst/>
            </a:prstGeom>
            <a:solidFill>
              <a:srgbClr val="E9171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GPU</a:t>
              </a:r>
              <a:endParaRPr lang="en-US" b="1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471160" y="2495549"/>
              <a:ext cx="666750" cy="5905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70635" y="2600325"/>
              <a:ext cx="647700" cy="590550"/>
            </a:xfrm>
            <a:prstGeom prst="ellipse">
              <a:avLst/>
            </a:prstGeom>
            <a:solidFill>
              <a:srgbClr val="D8E1AD"/>
            </a:solidFill>
            <a:ln>
              <a:solidFill>
                <a:srgbClr val="8288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68705" y="3190875"/>
              <a:ext cx="1051560" cy="12954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5300" y="3838575"/>
              <a:ext cx="2346960" cy="923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 flipV="1">
              <a:off x="6456045" y="1028700"/>
              <a:ext cx="2346960" cy="2800350"/>
              <a:chOff x="6419850" y="2543175"/>
              <a:chExt cx="2346960" cy="280035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547485" y="2543175"/>
                <a:ext cx="1952625" cy="18669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195185" y="3181350"/>
                <a:ext cx="647700" cy="590550"/>
              </a:xfrm>
              <a:prstGeom prst="ellipse">
                <a:avLst/>
              </a:prstGeom>
              <a:solidFill>
                <a:srgbClr val="D8E1AD"/>
              </a:solidFill>
              <a:ln>
                <a:solidFill>
                  <a:srgbClr val="8288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993255" y="3771900"/>
                <a:ext cx="1051560" cy="1295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419850" y="4419600"/>
                <a:ext cx="2346960" cy="9239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GPUs and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 GPUs perform </a:t>
            </a:r>
            <a:r>
              <a:rPr lang="en-US" b="1" i="1" dirty="0" smtClean="0">
                <a:solidFill>
                  <a:srgbClr val="0070C0"/>
                </a:solidFill>
              </a:rPr>
              <a:t>Streaming</a:t>
            </a:r>
            <a:r>
              <a:rPr lang="en-US" dirty="0" smtClean="0"/>
              <a:t> computation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r>
              <a:rPr lang="en-US" b="1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          </a:t>
            </a:r>
            <a:r>
              <a:rPr lang="en-US" sz="2800" b="1" u="sng" dirty="0" smtClean="0">
                <a:solidFill>
                  <a:schemeClr val="accent2"/>
                </a:solidFill>
              </a:rPr>
              <a:t>Streaming</a:t>
            </a:r>
            <a:r>
              <a:rPr lang="en-US" sz="2800" b="1" u="sng" dirty="0" smtClean="0"/>
              <a:t> memory access</a:t>
            </a:r>
            <a:endParaRPr lang="en-US" sz="2800" b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20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36569" y="4900758"/>
            <a:ext cx="338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DRAM latency: 100s of GPU cycles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26498" y="5499762"/>
            <a:ext cx="537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we keep the GPU busy (</a:t>
            </a:r>
            <a:r>
              <a:rPr lang="en-US" i="1" dirty="0">
                <a:solidFill>
                  <a:schemeClr val="accent2"/>
                </a:solidFill>
              </a:rPr>
              <a:t>h</a:t>
            </a:r>
            <a:r>
              <a:rPr lang="en-US" i="1" dirty="0" smtClean="0">
                <a:solidFill>
                  <a:schemeClr val="accent2"/>
                </a:solidFill>
              </a:rPr>
              <a:t>ide memory latency</a:t>
            </a:r>
            <a:r>
              <a:rPr lang="en-US" dirty="0" smtClean="0"/>
              <a:t>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8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Hiding Memory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Options from the CPU world: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Caches</a:t>
            </a:r>
          </a:p>
          <a:p>
            <a:pPr lvl="1"/>
            <a:r>
              <a:rPr lang="en-US" dirty="0" smtClean="0"/>
              <a:t>Need spatial/temporal locality</a:t>
            </a:r>
          </a:p>
          <a:p>
            <a:r>
              <a:rPr lang="en-US" dirty="0" err="1" smtClean="0"/>
              <a:t>OoO</a:t>
            </a:r>
            <a:r>
              <a:rPr lang="en-US" dirty="0" smtClean="0"/>
              <a:t>/Dynamic Scheduling</a:t>
            </a:r>
          </a:p>
          <a:p>
            <a:pPr lvl="1"/>
            <a:r>
              <a:rPr lang="en-US" dirty="0" smtClean="0"/>
              <a:t>Need ILP</a:t>
            </a:r>
          </a:p>
          <a:p>
            <a:r>
              <a:rPr lang="en-US" dirty="0" smtClean="0"/>
              <a:t>Multicore/Multithreading/SMT</a:t>
            </a:r>
          </a:p>
          <a:p>
            <a:pPr lvl="1"/>
            <a:r>
              <a:rPr lang="en-US" dirty="0" smtClean="0"/>
              <a:t>Need independent threads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3075" y="1625173"/>
            <a:ext cx="575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75" y="2421635"/>
            <a:ext cx="575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7674" y="3252632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4800" dirty="0">
              <a:solidFill>
                <a:srgbClr val="00B05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2040672"/>
            <a:ext cx="847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95350" y="2827466"/>
            <a:ext cx="2676525" cy="96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00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Multicore Multithreaded SIMT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899"/>
            <a:ext cx="7543801" cy="1956241"/>
          </a:xfrm>
        </p:spPr>
        <p:txBody>
          <a:bodyPr>
            <a:normAutofit/>
          </a:bodyPr>
          <a:lstStyle/>
          <a:p>
            <a:r>
              <a:rPr lang="en-US" dirty="0" smtClean="0"/>
              <a:t>Many SIMT “threads” grouped together into GPU “Core”</a:t>
            </a:r>
          </a:p>
          <a:p>
            <a:r>
              <a:rPr lang="en-US" dirty="0" smtClean="0"/>
              <a:t>SIMT threads </a:t>
            </a:r>
            <a:r>
              <a:rPr lang="en-US" dirty="0"/>
              <a:t>in a group </a:t>
            </a:r>
            <a:r>
              <a:rPr lang="en-US" dirty="0" smtClean="0">
                <a:latin typeface="Calibri" panose="020F0502020204030204" pitchFamily="34" charset="0"/>
              </a:rPr>
              <a:t>≈</a:t>
            </a:r>
            <a:r>
              <a:rPr lang="en-US" dirty="0" smtClean="0"/>
              <a:t> SMT threads </a:t>
            </a:r>
            <a:r>
              <a:rPr lang="en-US" dirty="0"/>
              <a:t>in a CPU </a:t>
            </a:r>
            <a:r>
              <a:rPr lang="en-US" dirty="0" smtClean="0"/>
              <a:t>core</a:t>
            </a:r>
          </a:p>
          <a:p>
            <a:pPr lvl="1"/>
            <a:r>
              <a:rPr lang="en-US" dirty="0" smtClean="0"/>
              <a:t>Unlike CPU, groups are exposed to programmers</a:t>
            </a:r>
          </a:p>
          <a:p>
            <a:r>
              <a:rPr lang="en-US" dirty="0" smtClean="0"/>
              <a:t>Multiple GPU “Cores”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235444" y="3327532"/>
            <a:ext cx="4317756" cy="2286001"/>
            <a:chOff x="1959219" y="2362200"/>
            <a:chExt cx="4317756" cy="2266951"/>
          </a:xfrm>
        </p:grpSpPr>
        <p:grpSp>
          <p:nvGrpSpPr>
            <p:cNvPr id="7" name="Group 6"/>
            <p:cNvGrpSpPr/>
            <p:nvPr/>
          </p:nvGrpSpPr>
          <p:grpSpPr>
            <a:xfrm>
              <a:off x="2399331" y="3263232"/>
              <a:ext cx="470083" cy="923925"/>
              <a:chOff x="6733994" y="2009774"/>
              <a:chExt cx="470083" cy="923925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stCxn id="8" idx="1"/>
                <a:endCxn id="11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3085131" y="3258468"/>
              <a:ext cx="470083" cy="923925"/>
              <a:chOff x="6733994" y="2009774"/>
              <a:chExt cx="470083" cy="923925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stCxn id="17" idx="1"/>
                <a:endCxn id="20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4494831" y="3267992"/>
              <a:ext cx="470083" cy="923925"/>
              <a:chOff x="6733994" y="2009774"/>
              <a:chExt cx="470083" cy="923925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stCxn id="26" idx="1"/>
                <a:endCxn id="29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5195558" y="3277516"/>
              <a:ext cx="470083" cy="923925"/>
              <a:chOff x="6733994" y="2009774"/>
              <a:chExt cx="470083" cy="923925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>
                <a:stCxn id="35" idx="1"/>
                <a:endCxn id="38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/>
            <p:cNvSpPr/>
            <p:nvPr/>
          </p:nvSpPr>
          <p:spPr>
            <a:xfrm>
              <a:off x="2209800" y="2876550"/>
              <a:ext cx="1628775" cy="1533526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95031" y="2876550"/>
              <a:ext cx="1628775" cy="153352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59219" y="2362200"/>
              <a:ext cx="4317756" cy="2266951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75035" y="2846275"/>
              <a:ext cx="1300997" cy="366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GPU “Core”</a:t>
              </a:r>
              <a:endParaRPr lang="en-US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91281" y="2846275"/>
              <a:ext cx="1300997" cy="366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GPU “Core”</a:t>
              </a:r>
              <a:endParaRPr lang="en-US" b="1" dirty="0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4013595" y="3354093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GPU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01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Multicore Multithreaded SIMT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899"/>
            <a:ext cx="7543801" cy="1956241"/>
          </a:xfrm>
        </p:spPr>
        <p:txBody>
          <a:bodyPr>
            <a:normAutofit/>
          </a:bodyPr>
          <a:lstStyle/>
          <a:p>
            <a:r>
              <a:rPr lang="en-US" dirty="0" smtClean="0"/>
              <a:t>Many SIMT “threads” grouped together into GPU “Core”</a:t>
            </a:r>
          </a:p>
          <a:p>
            <a:r>
              <a:rPr lang="en-US" dirty="0" smtClean="0"/>
              <a:t>SIMT threads </a:t>
            </a:r>
            <a:r>
              <a:rPr lang="en-US" dirty="0"/>
              <a:t>in a group </a:t>
            </a:r>
            <a:r>
              <a:rPr lang="en-US" dirty="0" smtClean="0">
                <a:latin typeface="Calibri" panose="020F0502020204030204" pitchFamily="34" charset="0"/>
              </a:rPr>
              <a:t>≈</a:t>
            </a:r>
            <a:r>
              <a:rPr lang="en-US" dirty="0" smtClean="0"/>
              <a:t> SMT threads </a:t>
            </a:r>
            <a:r>
              <a:rPr lang="en-US" dirty="0"/>
              <a:t>in a CPU </a:t>
            </a:r>
            <a:r>
              <a:rPr lang="en-US" dirty="0" smtClean="0"/>
              <a:t>core</a:t>
            </a:r>
          </a:p>
          <a:p>
            <a:pPr lvl="1"/>
            <a:r>
              <a:rPr lang="en-US" dirty="0" smtClean="0"/>
              <a:t>Unlike CPU, groups are exposed to programmers</a:t>
            </a:r>
          </a:p>
          <a:p>
            <a:r>
              <a:rPr lang="en-US" dirty="0" smtClean="0"/>
              <a:t>Multiple GPU “Cores”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235444" y="3327532"/>
            <a:ext cx="4317756" cy="2286001"/>
            <a:chOff x="1959219" y="2362200"/>
            <a:chExt cx="4317756" cy="2266951"/>
          </a:xfrm>
        </p:grpSpPr>
        <p:grpSp>
          <p:nvGrpSpPr>
            <p:cNvPr id="7" name="Group 6"/>
            <p:cNvGrpSpPr/>
            <p:nvPr/>
          </p:nvGrpSpPr>
          <p:grpSpPr>
            <a:xfrm>
              <a:off x="2399331" y="3263232"/>
              <a:ext cx="470083" cy="923925"/>
              <a:chOff x="6733994" y="2009774"/>
              <a:chExt cx="470083" cy="923925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stCxn id="8" idx="1"/>
                <a:endCxn id="11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3085131" y="3258468"/>
              <a:ext cx="470083" cy="923925"/>
              <a:chOff x="6733994" y="2009774"/>
              <a:chExt cx="470083" cy="923925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stCxn id="17" idx="1"/>
                <a:endCxn id="20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4494831" y="3267992"/>
              <a:ext cx="470083" cy="923925"/>
              <a:chOff x="6733994" y="2009774"/>
              <a:chExt cx="470083" cy="923925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stCxn id="26" idx="1"/>
                <a:endCxn id="29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5195558" y="3277516"/>
              <a:ext cx="470083" cy="923925"/>
              <a:chOff x="6733994" y="2009774"/>
              <a:chExt cx="470083" cy="923925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>
                <a:stCxn id="35" idx="1"/>
                <a:endCxn id="38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/>
            <p:cNvSpPr/>
            <p:nvPr/>
          </p:nvSpPr>
          <p:spPr>
            <a:xfrm>
              <a:off x="2209800" y="2876550"/>
              <a:ext cx="1628775" cy="1533526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95031" y="2876550"/>
              <a:ext cx="1628775" cy="153352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59219" y="2362200"/>
              <a:ext cx="4317756" cy="2266951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75035" y="2846275"/>
              <a:ext cx="1300997" cy="366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GPU “Core”</a:t>
              </a:r>
              <a:endParaRPr lang="en-US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91281" y="2846275"/>
              <a:ext cx="1300997" cy="366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GPU “Core”</a:t>
              </a:r>
              <a:endParaRPr lang="en-US" b="1" dirty="0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4013595" y="3354093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GPU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8510" y="2637952"/>
            <a:ext cx="6282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This is a GPU Architecture (Whew!)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8101170" cy="6468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GPU Component Names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038797" y="1943099"/>
            <a:ext cx="78180" cy="746012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05461" y="2768782"/>
            <a:ext cx="470083" cy="746012"/>
            <a:chOff x="6733994" y="2009774"/>
            <a:chExt cx="470083" cy="923925"/>
          </a:xfrm>
        </p:grpSpPr>
        <p:sp>
          <p:nvSpPr>
            <p:cNvPr id="8" name="Freeform 7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8" idx="1"/>
              <a:endCxn id="11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22802" y="3604209"/>
            <a:ext cx="1371429" cy="1239081"/>
            <a:chOff x="352588" y="3347255"/>
            <a:chExt cx="1628775" cy="1563801"/>
          </a:xfrm>
        </p:grpSpPr>
        <p:grpSp>
          <p:nvGrpSpPr>
            <p:cNvPr id="16" name="Group 15"/>
            <p:cNvGrpSpPr/>
            <p:nvPr/>
          </p:nvGrpSpPr>
          <p:grpSpPr>
            <a:xfrm>
              <a:off x="542119" y="3764212"/>
              <a:ext cx="470083" cy="923925"/>
              <a:chOff x="6733994" y="2009774"/>
              <a:chExt cx="470083" cy="923925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stCxn id="17" idx="1"/>
                <a:endCxn id="20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1227919" y="3759448"/>
              <a:ext cx="470083" cy="923925"/>
              <a:chOff x="6733994" y="2009774"/>
              <a:chExt cx="470083" cy="923925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stCxn id="26" idx="1"/>
                <a:endCxn id="29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33"/>
            <p:cNvSpPr/>
            <p:nvPr/>
          </p:nvSpPr>
          <p:spPr>
            <a:xfrm>
              <a:off x="352588" y="3377530"/>
              <a:ext cx="1628775" cy="1533526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9679" y="3347255"/>
              <a:ext cx="1545116" cy="466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GPU “Core”</a:t>
              </a:r>
              <a:endParaRPr lang="en-US" b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494727" y="1967478"/>
            <a:ext cx="200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Processing Element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852383" y="2981325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SIMD Unit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738263" y="4019640"/>
            <a:ext cx="149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Unit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30" y="4957852"/>
            <a:ext cx="2073610" cy="109367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860467" y="5451121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Device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709593" y="1257711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AMD/</a:t>
            </a:r>
            <a:r>
              <a:rPr lang="en-US" b="1" dirty="0" err="1" smtClean="0"/>
              <a:t>OpenCL</a:t>
            </a:r>
            <a:endParaRPr lang="en-US" b="1" dirty="0"/>
          </a:p>
        </p:txBody>
      </p:sp>
      <p:sp>
        <p:nvSpPr>
          <p:cNvPr id="53" name="Rectangle 52"/>
          <p:cNvSpPr/>
          <p:nvPr/>
        </p:nvSpPr>
        <p:spPr>
          <a:xfrm>
            <a:off x="3509010" y="1175334"/>
            <a:ext cx="1958340" cy="48577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740067" y="1257711"/>
            <a:ext cx="216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Derek’s CPU Analogy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559926" y="196747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456180" y="2959284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605629" y="4017236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469131" y="5451121"/>
            <a:ext cx="81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Programming Models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 err="1" smtClean="0"/>
              <a:t>OpenCL</a:t>
            </a: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27675" y="6459538"/>
            <a:ext cx="3616325" cy="365125"/>
          </a:xfrm>
        </p:spPr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GPU Programming Models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CUDA</a:t>
            </a:r>
            <a:r>
              <a:rPr lang="en-US" dirty="0" smtClean="0"/>
              <a:t> – </a:t>
            </a:r>
            <a:r>
              <a:rPr lang="en-US" b="1" u="sng" dirty="0" smtClean="0"/>
              <a:t>C</a:t>
            </a:r>
            <a:r>
              <a:rPr lang="en-US" dirty="0" smtClean="0"/>
              <a:t>ompute </a:t>
            </a:r>
            <a:r>
              <a:rPr lang="en-US" b="1" u="sng" dirty="0" smtClean="0"/>
              <a:t>U</a:t>
            </a:r>
            <a:r>
              <a:rPr lang="en-US" dirty="0" smtClean="0"/>
              <a:t>nified </a:t>
            </a:r>
            <a:r>
              <a:rPr lang="en-US" b="1" u="sng" dirty="0" smtClean="0"/>
              <a:t>D</a:t>
            </a:r>
            <a:r>
              <a:rPr lang="en-US" dirty="0" smtClean="0"/>
              <a:t>evice </a:t>
            </a:r>
            <a:r>
              <a:rPr lang="en-US" b="1" u="sng" dirty="0" smtClean="0"/>
              <a:t>A</a:t>
            </a:r>
            <a:r>
              <a:rPr lang="en-US" dirty="0" smtClean="0"/>
              <a:t>rchitecture</a:t>
            </a:r>
          </a:p>
          <a:p>
            <a:pPr lvl="1"/>
            <a:r>
              <a:rPr lang="en-US" dirty="0" smtClean="0"/>
              <a:t>Developed by </a:t>
            </a:r>
            <a:r>
              <a:rPr lang="en-US" dirty="0" err="1" smtClean="0"/>
              <a:t>Nvidia</a:t>
            </a:r>
            <a:r>
              <a:rPr lang="en-US" dirty="0"/>
              <a:t> </a:t>
            </a:r>
            <a:r>
              <a:rPr lang="en-US" dirty="0" smtClean="0"/>
              <a:t>-- proprietary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First serious GPGPU language/environment</a:t>
            </a:r>
          </a:p>
          <a:p>
            <a:r>
              <a:rPr lang="en-US" b="1" dirty="0" err="1" smtClean="0">
                <a:sym typeface="Wingdings" panose="05000000000000000000" pitchFamily="2" charset="2"/>
              </a:rPr>
              <a:t>OpenCL</a:t>
            </a:r>
            <a:r>
              <a:rPr lang="en-US" dirty="0" smtClean="0">
                <a:sym typeface="Wingdings" panose="05000000000000000000" pitchFamily="2" charset="2"/>
              </a:rPr>
              <a:t> – </a:t>
            </a:r>
            <a:r>
              <a:rPr lang="en-US" b="1" u="sng" dirty="0" smtClean="0">
                <a:sym typeface="Wingdings" panose="05000000000000000000" pitchFamily="2" charset="2"/>
              </a:rPr>
              <a:t>Open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u="sng" dirty="0" smtClean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omputing </a:t>
            </a:r>
            <a:r>
              <a:rPr lang="en-US" b="1" u="sng" dirty="0" smtClean="0">
                <a:sym typeface="Wingdings" panose="05000000000000000000" pitchFamily="2" charset="2"/>
              </a:rPr>
              <a:t>L</a:t>
            </a:r>
            <a:r>
              <a:rPr lang="en-US" dirty="0" smtClean="0">
                <a:sym typeface="Wingdings" panose="05000000000000000000" pitchFamily="2" charset="2"/>
              </a:rPr>
              <a:t>anguage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From makers of OpenGL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Wide industry support: AMD, Apple, Qualcomm, </a:t>
            </a:r>
            <a:r>
              <a:rPr lang="en-US" dirty="0" err="1" smtClean="0">
                <a:sym typeface="Wingdings" panose="05000000000000000000" pitchFamily="2" charset="2"/>
              </a:rPr>
              <a:t>Nvidia</a:t>
            </a:r>
            <a:r>
              <a:rPr lang="en-US" dirty="0" smtClean="0">
                <a:sym typeface="Wingdings" panose="05000000000000000000" pitchFamily="2" charset="2"/>
              </a:rPr>
              <a:t> (begrudgingly), etc.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C++ AMP – </a:t>
            </a:r>
            <a:r>
              <a:rPr lang="en-US" b="1" u="sng" dirty="0" smtClean="0">
                <a:sym typeface="Wingdings" panose="05000000000000000000" pitchFamily="2" charset="2"/>
              </a:rPr>
              <a:t>C++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u="sng" dirty="0" smtClean="0">
                <a:sym typeface="Wingdings" panose="05000000000000000000" pitchFamily="2" charset="2"/>
              </a:rPr>
              <a:t>A</a:t>
            </a:r>
            <a:r>
              <a:rPr lang="en-US" dirty="0" smtClean="0">
                <a:sym typeface="Wingdings" panose="05000000000000000000" pitchFamily="2" charset="2"/>
              </a:rPr>
              <a:t>ccelerated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u="sng" dirty="0" smtClean="0">
                <a:sym typeface="Wingdings" panose="05000000000000000000" pitchFamily="2" charset="2"/>
              </a:rPr>
              <a:t>M</a:t>
            </a:r>
            <a:r>
              <a:rPr lang="en-US" dirty="0" smtClean="0">
                <a:sym typeface="Wingdings" panose="05000000000000000000" pitchFamily="2" charset="2"/>
              </a:rPr>
              <a:t>assive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u="sng" dirty="0" smtClean="0">
                <a:sym typeface="Wingdings" panose="05000000000000000000" pitchFamily="2" charset="2"/>
              </a:rPr>
              <a:t>P</a:t>
            </a:r>
            <a:r>
              <a:rPr lang="en-US" dirty="0" smtClean="0">
                <a:sym typeface="Wingdings" panose="05000000000000000000" pitchFamily="2" charset="2"/>
              </a:rPr>
              <a:t>arallelism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Microsoft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Much higher abstraction that CUDA/</a:t>
            </a:r>
            <a:r>
              <a:rPr lang="en-US" dirty="0" err="1" smtClean="0">
                <a:sym typeface="Wingdings" panose="05000000000000000000" pitchFamily="2" charset="2"/>
              </a:rPr>
              <a:t>OpenCL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b="1" dirty="0" err="1" smtClean="0">
                <a:sym typeface="Wingdings" panose="05000000000000000000" pitchFamily="2" charset="2"/>
              </a:rPr>
              <a:t>OpenACC</a:t>
            </a:r>
            <a:r>
              <a:rPr lang="en-US" b="1" dirty="0" smtClean="0">
                <a:sym typeface="Wingdings" panose="05000000000000000000" pitchFamily="2" charset="2"/>
              </a:rPr>
              <a:t> – </a:t>
            </a:r>
            <a:r>
              <a:rPr lang="en-US" b="1" u="sng" dirty="0" smtClean="0">
                <a:sym typeface="Wingdings" panose="05000000000000000000" pitchFamily="2" charset="2"/>
              </a:rPr>
              <a:t>Open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u="sng" dirty="0" smtClean="0">
                <a:sym typeface="Wingdings" panose="05000000000000000000" pitchFamily="2" charset="2"/>
              </a:rPr>
              <a:t>Acc</a:t>
            </a:r>
            <a:r>
              <a:rPr lang="en-US" dirty="0" smtClean="0">
                <a:sym typeface="Wingdings" panose="05000000000000000000" pitchFamily="2" charset="2"/>
              </a:rPr>
              <a:t>elerator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Like </a:t>
            </a:r>
            <a:r>
              <a:rPr lang="en-US" dirty="0" err="1" smtClean="0">
                <a:sym typeface="Wingdings" panose="05000000000000000000" pitchFamily="2" charset="2"/>
              </a:rPr>
              <a:t>OpenMP</a:t>
            </a:r>
            <a:r>
              <a:rPr lang="en-US" dirty="0" smtClean="0">
                <a:sym typeface="Wingdings" panose="05000000000000000000" pitchFamily="2" charset="2"/>
              </a:rPr>
              <a:t> for GPUs (semi-auto-parallelize serial code)</a:t>
            </a:r>
          </a:p>
          <a:p>
            <a:pPr lvl="1"/>
            <a:r>
              <a:rPr lang="en-US" dirty="0" smtClean="0"/>
              <a:t>Much higher abstraction than CUDA/</a:t>
            </a:r>
            <a:r>
              <a:rPr lang="en-US" dirty="0" err="1" smtClean="0"/>
              <a:t>OpenCL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GPU Programming Models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CUDA</a:t>
            </a:r>
            <a:r>
              <a:rPr lang="en-US" dirty="0" smtClean="0"/>
              <a:t> – </a:t>
            </a:r>
            <a:r>
              <a:rPr lang="en-US" b="1" u="sng" dirty="0" smtClean="0"/>
              <a:t>C</a:t>
            </a:r>
            <a:r>
              <a:rPr lang="en-US" dirty="0" smtClean="0"/>
              <a:t>ompute </a:t>
            </a:r>
            <a:r>
              <a:rPr lang="en-US" b="1" u="sng" dirty="0" smtClean="0"/>
              <a:t>U</a:t>
            </a:r>
            <a:r>
              <a:rPr lang="en-US" dirty="0" smtClean="0"/>
              <a:t>nified </a:t>
            </a:r>
            <a:r>
              <a:rPr lang="en-US" b="1" u="sng" dirty="0" smtClean="0"/>
              <a:t>D</a:t>
            </a:r>
            <a:r>
              <a:rPr lang="en-US" dirty="0" smtClean="0"/>
              <a:t>evice </a:t>
            </a:r>
            <a:r>
              <a:rPr lang="en-US" b="1" u="sng" dirty="0" smtClean="0"/>
              <a:t>A</a:t>
            </a:r>
            <a:r>
              <a:rPr lang="en-US" dirty="0" smtClean="0"/>
              <a:t>rchitecture</a:t>
            </a:r>
          </a:p>
          <a:p>
            <a:pPr lvl="1"/>
            <a:r>
              <a:rPr lang="en-US" dirty="0" smtClean="0"/>
              <a:t>Developed by </a:t>
            </a:r>
            <a:r>
              <a:rPr lang="en-US" dirty="0" err="1" smtClean="0"/>
              <a:t>Nvidia</a:t>
            </a:r>
            <a:r>
              <a:rPr lang="en-US" dirty="0"/>
              <a:t> </a:t>
            </a:r>
            <a:r>
              <a:rPr lang="en-US" dirty="0" smtClean="0"/>
              <a:t>-- proprietary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First serious GPGPU language/environment</a:t>
            </a:r>
          </a:p>
          <a:p>
            <a:r>
              <a:rPr lang="en-US" b="1" dirty="0" err="1" smtClean="0">
                <a:sym typeface="Wingdings" panose="05000000000000000000" pitchFamily="2" charset="2"/>
              </a:rPr>
              <a:t>OpenCL</a:t>
            </a:r>
            <a:r>
              <a:rPr lang="en-US" dirty="0" smtClean="0">
                <a:sym typeface="Wingdings" panose="05000000000000000000" pitchFamily="2" charset="2"/>
              </a:rPr>
              <a:t> – </a:t>
            </a:r>
            <a:r>
              <a:rPr lang="en-US" b="1" u="sng" dirty="0" smtClean="0">
                <a:sym typeface="Wingdings" panose="05000000000000000000" pitchFamily="2" charset="2"/>
              </a:rPr>
              <a:t>Open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u="sng" dirty="0" smtClean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omputing </a:t>
            </a:r>
            <a:r>
              <a:rPr lang="en-US" b="1" u="sng" dirty="0" smtClean="0">
                <a:sym typeface="Wingdings" panose="05000000000000000000" pitchFamily="2" charset="2"/>
              </a:rPr>
              <a:t>L</a:t>
            </a:r>
            <a:r>
              <a:rPr lang="en-US" dirty="0" smtClean="0">
                <a:sym typeface="Wingdings" panose="05000000000000000000" pitchFamily="2" charset="2"/>
              </a:rPr>
              <a:t>anguage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From makers of OpenGL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Wide industry support: AMD, Apple, Qualcomm, </a:t>
            </a:r>
            <a:r>
              <a:rPr lang="en-US" dirty="0" err="1" smtClean="0">
                <a:sym typeface="Wingdings" panose="05000000000000000000" pitchFamily="2" charset="2"/>
              </a:rPr>
              <a:t>Nvidia</a:t>
            </a:r>
            <a:r>
              <a:rPr lang="en-US" dirty="0" smtClean="0">
                <a:sym typeface="Wingdings" panose="05000000000000000000" pitchFamily="2" charset="2"/>
              </a:rPr>
              <a:t> (begrudgingly), etc.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C++ AMP – </a:t>
            </a:r>
            <a:r>
              <a:rPr lang="en-US" b="1" u="sng" dirty="0" smtClean="0">
                <a:sym typeface="Wingdings" panose="05000000000000000000" pitchFamily="2" charset="2"/>
              </a:rPr>
              <a:t>C++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u="sng" dirty="0" smtClean="0">
                <a:sym typeface="Wingdings" panose="05000000000000000000" pitchFamily="2" charset="2"/>
              </a:rPr>
              <a:t>A</a:t>
            </a:r>
            <a:r>
              <a:rPr lang="en-US" dirty="0" smtClean="0">
                <a:sym typeface="Wingdings" panose="05000000000000000000" pitchFamily="2" charset="2"/>
              </a:rPr>
              <a:t>ccelerated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u="sng" dirty="0" smtClean="0">
                <a:sym typeface="Wingdings" panose="05000000000000000000" pitchFamily="2" charset="2"/>
              </a:rPr>
              <a:t>M</a:t>
            </a:r>
            <a:r>
              <a:rPr lang="en-US" dirty="0" smtClean="0">
                <a:sym typeface="Wingdings" panose="05000000000000000000" pitchFamily="2" charset="2"/>
              </a:rPr>
              <a:t>assive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u="sng" dirty="0" smtClean="0">
                <a:sym typeface="Wingdings" panose="05000000000000000000" pitchFamily="2" charset="2"/>
              </a:rPr>
              <a:t>P</a:t>
            </a:r>
            <a:r>
              <a:rPr lang="en-US" dirty="0" smtClean="0">
                <a:sym typeface="Wingdings" panose="05000000000000000000" pitchFamily="2" charset="2"/>
              </a:rPr>
              <a:t>arallelism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Microsoft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Much higher abstraction that CUDA/</a:t>
            </a:r>
            <a:r>
              <a:rPr lang="en-US" dirty="0" err="1" smtClean="0">
                <a:sym typeface="Wingdings" panose="05000000000000000000" pitchFamily="2" charset="2"/>
              </a:rPr>
              <a:t>OpenCL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b="1" dirty="0" err="1" smtClean="0">
                <a:sym typeface="Wingdings" panose="05000000000000000000" pitchFamily="2" charset="2"/>
              </a:rPr>
              <a:t>OpenACC</a:t>
            </a:r>
            <a:r>
              <a:rPr lang="en-US" b="1" dirty="0" smtClean="0">
                <a:sym typeface="Wingdings" panose="05000000000000000000" pitchFamily="2" charset="2"/>
              </a:rPr>
              <a:t> – </a:t>
            </a:r>
            <a:r>
              <a:rPr lang="en-US" b="1" u="sng" dirty="0" smtClean="0">
                <a:sym typeface="Wingdings" panose="05000000000000000000" pitchFamily="2" charset="2"/>
              </a:rPr>
              <a:t>Open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u="sng" dirty="0" smtClean="0">
                <a:sym typeface="Wingdings" panose="05000000000000000000" pitchFamily="2" charset="2"/>
              </a:rPr>
              <a:t>Acc</a:t>
            </a:r>
            <a:r>
              <a:rPr lang="en-US" dirty="0" smtClean="0">
                <a:sym typeface="Wingdings" panose="05000000000000000000" pitchFamily="2" charset="2"/>
              </a:rPr>
              <a:t>elerator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Like </a:t>
            </a:r>
            <a:r>
              <a:rPr lang="en-US" dirty="0" err="1" smtClean="0">
                <a:sym typeface="Wingdings" panose="05000000000000000000" pitchFamily="2" charset="2"/>
              </a:rPr>
              <a:t>OpenMP</a:t>
            </a:r>
            <a:r>
              <a:rPr lang="en-US" dirty="0" smtClean="0">
                <a:sym typeface="Wingdings" panose="05000000000000000000" pitchFamily="2" charset="2"/>
              </a:rPr>
              <a:t> for GPUs (semi-auto-parallelize serial code)</a:t>
            </a:r>
          </a:p>
          <a:p>
            <a:pPr lvl="1"/>
            <a:r>
              <a:rPr lang="en-US" dirty="0" smtClean="0"/>
              <a:t>Much higher abstraction than CUDA/</a:t>
            </a:r>
            <a:r>
              <a:rPr lang="en-US" dirty="0" err="1" smtClean="0"/>
              <a:t>OpenCL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8175" y="2152650"/>
            <a:ext cx="7877175" cy="12573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8175" y="1104900"/>
            <a:ext cx="7877175" cy="98107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OpenCL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CPU languages were light abstractions of physical hardware</a:t>
            </a:r>
          </a:p>
          <a:p>
            <a:pPr lvl="1"/>
            <a:r>
              <a:rPr lang="en-US" dirty="0" smtClean="0"/>
              <a:t>E.g., C</a:t>
            </a:r>
          </a:p>
          <a:p>
            <a:r>
              <a:rPr lang="en-US" dirty="0" smtClean="0"/>
              <a:t>Early GPU languages are light abstractions of physical hardware</a:t>
            </a:r>
          </a:p>
          <a:p>
            <a:pPr lvl="1"/>
            <a:r>
              <a:rPr lang="en-US" dirty="0" err="1" smtClean="0"/>
              <a:t>OpenCL</a:t>
            </a:r>
            <a:r>
              <a:rPr lang="en-US" dirty="0" smtClean="0"/>
              <a:t> + CUDA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OpenCL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900"/>
            <a:ext cx="7543801" cy="1650079"/>
          </a:xfrm>
        </p:spPr>
        <p:txBody>
          <a:bodyPr/>
          <a:lstStyle/>
          <a:p>
            <a:r>
              <a:rPr lang="en-US" dirty="0" smtClean="0"/>
              <a:t>Early CPU languages were light abstractions of physical hardware</a:t>
            </a:r>
          </a:p>
          <a:p>
            <a:pPr lvl="1"/>
            <a:r>
              <a:rPr lang="en-US" dirty="0" smtClean="0"/>
              <a:t>E.g., C</a:t>
            </a:r>
          </a:p>
          <a:p>
            <a:r>
              <a:rPr lang="en-US" dirty="0" smtClean="0"/>
              <a:t>Early GPU languages are light abstractions of physical hardware</a:t>
            </a:r>
          </a:p>
          <a:p>
            <a:pPr lvl="1"/>
            <a:r>
              <a:rPr lang="en-US" dirty="0" err="1" smtClean="0"/>
              <a:t>OpenCL</a:t>
            </a:r>
            <a:r>
              <a:rPr lang="en-US" dirty="0" smtClean="0"/>
              <a:t> + CUDA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63769" y="3184657"/>
            <a:ext cx="3736731" cy="2282693"/>
            <a:chOff x="1959219" y="2362200"/>
            <a:chExt cx="4317756" cy="2266951"/>
          </a:xfrm>
        </p:grpSpPr>
        <p:grpSp>
          <p:nvGrpSpPr>
            <p:cNvPr id="7" name="Group 6"/>
            <p:cNvGrpSpPr/>
            <p:nvPr/>
          </p:nvGrpSpPr>
          <p:grpSpPr>
            <a:xfrm>
              <a:off x="2399331" y="3263232"/>
              <a:ext cx="470083" cy="923925"/>
              <a:chOff x="6733994" y="2009774"/>
              <a:chExt cx="470083" cy="923925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>
                <a:stCxn id="40" idx="1"/>
                <a:endCxn id="43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3085131" y="3258468"/>
              <a:ext cx="470083" cy="923925"/>
              <a:chOff x="6733994" y="2009774"/>
              <a:chExt cx="470083" cy="923925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>
                <a:stCxn id="32" idx="1"/>
                <a:endCxn id="35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4494831" y="3267992"/>
              <a:ext cx="470083" cy="923925"/>
              <a:chOff x="6733994" y="2009774"/>
              <a:chExt cx="470083" cy="923925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>
                <a:stCxn id="24" idx="1"/>
                <a:endCxn id="27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5195558" y="3277516"/>
              <a:ext cx="470083" cy="923925"/>
              <a:chOff x="6733994" y="2009774"/>
              <a:chExt cx="470083" cy="923925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>
                <a:stCxn id="16" idx="1"/>
                <a:endCxn id="19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2209800" y="2876550"/>
              <a:ext cx="1628775" cy="1533526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95031" y="2876550"/>
              <a:ext cx="1628775" cy="153352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59219" y="2362200"/>
              <a:ext cx="4317756" cy="2266951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75035" y="2846275"/>
              <a:ext cx="1300997" cy="366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GPU “Core”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91281" y="2846275"/>
              <a:ext cx="1300997" cy="366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GPU “Core”</a:t>
              </a:r>
              <a:endParaRPr lang="en-US" b="1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749556" y="3211218"/>
            <a:ext cx="81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GPU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919488" y="2714291"/>
            <a:ext cx="2393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GPU Architecture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296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Parallel Execution </a:t>
            </a:r>
            <a:br>
              <a:rPr lang="en-US" dirty="0" smtClean="0"/>
            </a:br>
            <a:r>
              <a:rPr lang="en-US" dirty="0" smtClean="0"/>
              <a:t>on GPUs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 smtClean="0"/>
              <a:t>Data Parallelism, Programming Models, SIMT</a:t>
            </a: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27675" y="6459538"/>
            <a:ext cx="3616325" cy="365125"/>
          </a:xfrm>
        </p:spPr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OpenCL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900"/>
            <a:ext cx="7543801" cy="1650079"/>
          </a:xfrm>
        </p:spPr>
        <p:txBody>
          <a:bodyPr/>
          <a:lstStyle/>
          <a:p>
            <a:r>
              <a:rPr lang="en-US" dirty="0" smtClean="0"/>
              <a:t>Early CPU languages were light abstractions of physical hardware</a:t>
            </a:r>
          </a:p>
          <a:p>
            <a:pPr lvl="1"/>
            <a:r>
              <a:rPr lang="en-US" dirty="0" smtClean="0"/>
              <a:t>E.g., C</a:t>
            </a:r>
          </a:p>
          <a:p>
            <a:r>
              <a:rPr lang="en-US" dirty="0" smtClean="0"/>
              <a:t>Early GPU languages are light abstractions of physical hardware</a:t>
            </a:r>
          </a:p>
          <a:p>
            <a:pPr lvl="1"/>
            <a:r>
              <a:rPr lang="en-US" dirty="0" err="1" smtClean="0"/>
              <a:t>OpenCL</a:t>
            </a:r>
            <a:r>
              <a:rPr lang="en-US" dirty="0" smtClean="0"/>
              <a:t> + CUDA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63769" y="3184657"/>
            <a:ext cx="3736731" cy="2282693"/>
            <a:chOff x="1959219" y="2362200"/>
            <a:chExt cx="4317756" cy="2266951"/>
          </a:xfrm>
        </p:grpSpPr>
        <p:grpSp>
          <p:nvGrpSpPr>
            <p:cNvPr id="7" name="Group 6"/>
            <p:cNvGrpSpPr/>
            <p:nvPr/>
          </p:nvGrpSpPr>
          <p:grpSpPr>
            <a:xfrm>
              <a:off x="2399331" y="3263232"/>
              <a:ext cx="470083" cy="923925"/>
              <a:chOff x="6733994" y="2009774"/>
              <a:chExt cx="470083" cy="923925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>
                <a:stCxn id="40" idx="1"/>
                <a:endCxn id="43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3085131" y="3258468"/>
              <a:ext cx="470083" cy="923925"/>
              <a:chOff x="6733994" y="2009774"/>
              <a:chExt cx="470083" cy="923925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>
                <a:stCxn id="32" idx="1"/>
                <a:endCxn id="35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4494831" y="3267992"/>
              <a:ext cx="470083" cy="923925"/>
              <a:chOff x="6733994" y="2009774"/>
              <a:chExt cx="470083" cy="923925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>
                <a:stCxn id="24" idx="1"/>
                <a:endCxn id="27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5195558" y="3277516"/>
              <a:ext cx="470083" cy="923925"/>
              <a:chOff x="6733994" y="2009774"/>
              <a:chExt cx="470083" cy="923925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>
                <a:stCxn id="16" idx="1"/>
                <a:endCxn id="19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2209800" y="2876550"/>
              <a:ext cx="1628775" cy="1533526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95031" y="2876550"/>
              <a:ext cx="1628775" cy="153352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59219" y="2362200"/>
              <a:ext cx="4317756" cy="2266951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75035" y="2846275"/>
              <a:ext cx="1300997" cy="366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GPU “Core”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91281" y="2846275"/>
              <a:ext cx="1300997" cy="366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GPU “Core”</a:t>
              </a:r>
              <a:endParaRPr lang="en-US" b="1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749556" y="3211218"/>
            <a:ext cx="81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GPU</a:t>
            </a:r>
            <a:endParaRPr lang="en-US" b="1" dirty="0"/>
          </a:p>
        </p:txBody>
      </p:sp>
      <p:sp>
        <p:nvSpPr>
          <p:cNvPr id="49" name="Right Arrow 48"/>
          <p:cNvSpPr/>
          <p:nvPr/>
        </p:nvSpPr>
        <p:spPr>
          <a:xfrm>
            <a:off x="4143375" y="4106329"/>
            <a:ext cx="419100" cy="360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4672632" y="3184657"/>
            <a:ext cx="3736731" cy="2282693"/>
            <a:chOff x="1959219" y="2362200"/>
            <a:chExt cx="4317756" cy="2266951"/>
          </a:xfrm>
        </p:grpSpPr>
        <p:grpSp>
          <p:nvGrpSpPr>
            <p:cNvPr id="51" name="Group 50"/>
            <p:cNvGrpSpPr/>
            <p:nvPr/>
          </p:nvGrpSpPr>
          <p:grpSpPr>
            <a:xfrm>
              <a:off x="2399331" y="3263232"/>
              <a:ext cx="470083" cy="923925"/>
              <a:chOff x="6733994" y="2009774"/>
              <a:chExt cx="470083" cy="923925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/>
              <p:cNvCxnSpPr>
                <a:stCxn id="84" idx="1"/>
                <a:endCxn id="87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3085131" y="3258468"/>
              <a:ext cx="470083" cy="923925"/>
              <a:chOff x="6733994" y="2009774"/>
              <a:chExt cx="470083" cy="923925"/>
            </a:xfrm>
          </p:grpSpPr>
          <p:sp>
            <p:nvSpPr>
              <p:cNvPr id="76" name="Freeform 75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Connector 79"/>
              <p:cNvCxnSpPr>
                <a:stCxn id="76" idx="1"/>
                <a:endCxn id="79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4494831" y="3267992"/>
              <a:ext cx="470083" cy="923925"/>
              <a:chOff x="6733994" y="2009774"/>
              <a:chExt cx="470083" cy="923925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/>
              <p:cNvCxnSpPr>
                <a:stCxn id="68" idx="1"/>
                <a:endCxn id="71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5195558" y="3277516"/>
              <a:ext cx="470083" cy="923925"/>
              <a:chOff x="6733994" y="2009774"/>
              <a:chExt cx="470083" cy="923925"/>
            </a:xfrm>
          </p:grpSpPr>
          <p:sp>
            <p:nvSpPr>
              <p:cNvPr id="60" name="Freeform 59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/>
              <p:cNvCxnSpPr>
                <a:stCxn id="60" idx="1"/>
                <a:endCxn id="63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5" name="Rectangle 54"/>
            <p:cNvSpPr/>
            <p:nvPr/>
          </p:nvSpPr>
          <p:spPr>
            <a:xfrm>
              <a:off x="2209800" y="2876550"/>
              <a:ext cx="1628775" cy="1533526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295031" y="2876550"/>
              <a:ext cx="1628775" cy="153352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959219" y="2362200"/>
              <a:ext cx="4317756" cy="2266951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08999" y="2846275"/>
              <a:ext cx="1455502" cy="366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Workgroup</a:t>
              </a:r>
              <a:endParaRPr lang="en-US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25244" y="2846275"/>
              <a:ext cx="1455502" cy="366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Workgroup</a:t>
              </a:r>
              <a:endParaRPr lang="en-US" b="1" dirty="0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5944757" y="3220311"/>
            <a:ext cx="108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NDRange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919488" y="2714291"/>
            <a:ext cx="2393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GPU Architecture</a:t>
            </a:r>
            <a:endParaRPr lang="en-US" sz="24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5387857" y="2715703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OpenCL</a:t>
            </a:r>
            <a:r>
              <a:rPr lang="en-US" sz="2400" b="1" dirty="0" smtClean="0"/>
              <a:t> Model</a:t>
            </a:r>
            <a:endParaRPr lang="en-US" sz="24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6759579" y="5577125"/>
            <a:ext cx="11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Wavefront</a:t>
            </a:r>
            <a:endParaRPr lang="en-US" b="1" dirty="0"/>
          </a:p>
        </p:txBody>
      </p:sp>
      <p:cxnSp>
        <p:nvCxnSpPr>
          <p:cNvPr id="97" name="Straight Arrow Connector 96"/>
          <p:cNvCxnSpPr>
            <a:stCxn id="95" idx="0"/>
            <a:endCxn id="99" idx="2"/>
          </p:cNvCxnSpPr>
          <p:nvPr/>
        </p:nvCxnSpPr>
        <p:spPr>
          <a:xfrm flipH="1" flipV="1">
            <a:off x="7072200" y="5103204"/>
            <a:ext cx="284915" cy="473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787284" y="4016084"/>
            <a:ext cx="569831" cy="10871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4975343" y="5554347"/>
            <a:ext cx="120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Work-item</a:t>
            </a:r>
            <a:endParaRPr lang="en-US" b="1" dirty="0"/>
          </a:p>
        </p:txBody>
      </p:sp>
      <p:cxnSp>
        <p:nvCxnSpPr>
          <p:cNvPr id="103" name="Straight Arrow Connector 102"/>
          <p:cNvCxnSpPr>
            <a:stCxn id="102" idx="0"/>
            <a:endCxn id="87" idx="6"/>
          </p:cNvCxnSpPr>
          <p:nvPr/>
        </p:nvCxnSpPr>
        <p:spPr>
          <a:xfrm flipH="1" flipV="1">
            <a:off x="5426720" y="5022287"/>
            <a:ext cx="152795" cy="53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02" idx="0"/>
            <a:endCxn id="86" idx="6"/>
          </p:cNvCxnSpPr>
          <p:nvPr/>
        </p:nvCxnSpPr>
        <p:spPr>
          <a:xfrm flipH="1" flipV="1">
            <a:off x="5326348" y="5022287"/>
            <a:ext cx="253167" cy="53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2" idx="0"/>
            <a:endCxn id="85" idx="6"/>
          </p:cNvCxnSpPr>
          <p:nvPr/>
        </p:nvCxnSpPr>
        <p:spPr>
          <a:xfrm flipH="1" flipV="1">
            <a:off x="5227107" y="5022287"/>
            <a:ext cx="352408" cy="53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2" idx="0"/>
            <a:endCxn id="84" idx="6"/>
          </p:cNvCxnSpPr>
          <p:nvPr/>
        </p:nvCxnSpPr>
        <p:spPr>
          <a:xfrm flipH="1" flipV="1">
            <a:off x="5127866" y="5022287"/>
            <a:ext cx="451649" cy="53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7435452" y="4016084"/>
            <a:ext cx="569831" cy="10871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Arrow Connector 116"/>
          <p:cNvCxnSpPr>
            <a:stCxn id="95" idx="0"/>
            <a:endCxn id="116" idx="2"/>
          </p:cNvCxnSpPr>
          <p:nvPr/>
        </p:nvCxnSpPr>
        <p:spPr>
          <a:xfrm flipV="1">
            <a:off x="7357115" y="5103204"/>
            <a:ext cx="363253" cy="473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02" idx="0"/>
            <a:endCxn id="76" idx="6"/>
          </p:cNvCxnSpPr>
          <p:nvPr/>
        </p:nvCxnSpPr>
        <p:spPr>
          <a:xfrm flipV="1">
            <a:off x="5579515" y="5017490"/>
            <a:ext cx="141865" cy="536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02" idx="0"/>
            <a:endCxn id="77" idx="6"/>
          </p:cNvCxnSpPr>
          <p:nvPr/>
        </p:nvCxnSpPr>
        <p:spPr>
          <a:xfrm flipV="1">
            <a:off x="5579515" y="5017490"/>
            <a:ext cx="241106" cy="536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02" idx="0"/>
            <a:endCxn id="78" idx="6"/>
          </p:cNvCxnSpPr>
          <p:nvPr/>
        </p:nvCxnSpPr>
        <p:spPr>
          <a:xfrm flipV="1">
            <a:off x="5579515" y="5017490"/>
            <a:ext cx="340347" cy="536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02" idx="0"/>
            <a:endCxn id="79" idx="6"/>
          </p:cNvCxnSpPr>
          <p:nvPr/>
        </p:nvCxnSpPr>
        <p:spPr>
          <a:xfrm flipV="1">
            <a:off x="5579515" y="5017490"/>
            <a:ext cx="440719" cy="536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7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NDRange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899"/>
            <a:ext cx="7543801" cy="881347"/>
          </a:xfrm>
        </p:spPr>
        <p:txBody>
          <a:bodyPr/>
          <a:lstStyle/>
          <a:p>
            <a:r>
              <a:rPr lang="en-US" dirty="0" smtClean="0"/>
              <a:t>N-Dimensional (N = 1, 2, or 3) index space</a:t>
            </a:r>
          </a:p>
          <a:p>
            <a:pPr lvl="1"/>
            <a:r>
              <a:rPr lang="en-US" dirty="0" smtClean="0"/>
              <a:t>Partitioned into workgroups, </a:t>
            </a:r>
            <a:r>
              <a:rPr lang="en-US" dirty="0" err="1" smtClean="0"/>
              <a:t>wavefronts</a:t>
            </a:r>
            <a:r>
              <a:rPr lang="en-US" dirty="0" smtClean="0"/>
              <a:t>, and work-items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4522" y="2670178"/>
            <a:ext cx="1952625" cy="186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02222" y="3308353"/>
            <a:ext cx="647700" cy="590550"/>
          </a:xfrm>
          <a:prstGeom prst="ellipse">
            <a:avLst/>
          </a:prstGeom>
          <a:solidFill>
            <a:srgbClr val="D8E1AD"/>
          </a:solidFill>
          <a:ln>
            <a:solidFill>
              <a:srgbClr val="8288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0292" y="3898903"/>
            <a:ext cx="1051560" cy="1295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6887" y="4546603"/>
            <a:ext cx="2346960" cy="92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669802"/>
              </p:ext>
            </p:extLst>
          </p:nvPr>
        </p:nvGraphicFramePr>
        <p:xfrm>
          <a:off x="254522" y="2660653"/>
          <a:ext cx="1952624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078"/>
                <a:gridCol w="244078"/>
                <a:gridCol w="244078"/>
                <a:gridCol w="244078"/>
                <a:gridCol w="244078"/>
                <a:gridCol w="244078"/>
                <a:gridCol w="244078"/>
                <a:gridCol w="244078"/>
              </a:tblGrid>
              <a:tr h="23241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ight Arrow 11"/>
          <p:cNvSpPr/>
          <p:nvPr/>
        </p:nvSpPr>
        <p:spPr>
          <a:xfrm>
            <a:off x="2473847" y="3308353"/>
            <a:ext cx="710566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870402" y="2936737"/>
            <a:ext cx="470083" cy="923925"/>
            <a:chOff x="6733994" y="2009774"/>
            <a:chExt cx="470083" cy="923925"/>
          </a:xfrm>
        </p:grpSpPr>
        <p:sp>
          <p:nvSpPr>
            <p:cNvPr id="48" name="Freeform 47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>
              <a:stCxn id="48" idx="1"/>
              <a:endCxn id="51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082709" y="2946261"/>
            <a:ext cx="470083" cy="923925"/>
            <a:chOff x="6733994" y="2009774"/>
            <a:chExt cx="470083" cy="923925"/>
          </a:xfrm>
        </p:grpSpPr>
        <p:sp>
          <p:nvSpPr>
            <p:cNvPr id="40" name="Freeform 39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stCxn id="40" idx="1"/>
              <a:endCxn id="43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461324" y="2936737"/>
            <a:ext cx="470083" cy="923925"/>
            <a:chOff x="6733994" y="2009774"/>
            <a:chExt cx="470083" cy="923925"/>
          </a:xfrm>
        </p:grpSpPr>
        <p:sp>
          <p:nvSpPr>
            <p:cNvPr id="32" name="Freeform 31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32" idx="1"/>
              <a:endCxn id="35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814264" y="2996028"/>
            <a:ext cx="470083" cy="923925"/>
            <a:chOff x="6733994" y="2009774"/>
            <a:chExt cx="470083" cy="923925"/>
          </a:xfrm>
        </p:grpSpPr>
        <p:sp>
          <p:nvSpPr>
            <p:cNvPr id="24" name="Freeform 23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4" idx="1"/>
              <a:endCxn id="27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3532880" y="2574962"/>
            <a:ext cx="2476435" cy="329289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03848" y="2574963"/>
            <a:ext cx="2486523" cy="329289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51113" y="2060613"/>
            <a:ext cx="5369037" cy="40376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69064" y="2095939"/>
            <a:ext cx="107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NDRange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25555" y="2572776"/>
            <a:ext cx="125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Workgroup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770675" y="2554187"/>
            <a:ext cx="125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Workgroup</a:t>
            </a:r>
            <a:endParaRPr lang="en-US" b="1" dirty="0"/>
          </a:p>
        </p:txBody>
      </p:sp>
      <p:sp>
        <p:nvSpPr>
          <p:cNvPr id="63" name="Rectangle 62"/>
          <p:cNvSpPr/>
          <p:nvPr/>
        </p:nvSpPr>
        <p:spPr>
          <a:xfrm>
            <a:off x="254522" y="2670178"/>
            <a:ext cx="1952625" cy="186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902222" y="3308353"/>
            <a:ext cx="647700" cy="590550"/>
          </a:xfrm>
          <a:prstGeom prst="ellipse">
            <a:avLst/>
          </a:prstGeom>
          <a:solidFill>
            <a:srgbClr val="D8E1AD"/>
          </a:solidFill>
          <a:ln>
            <a:solidFill>
              <a:srgbClr val="8288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00292" y="3898903"/>
            <a:ext cx="1051560" cy="1295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26887" y="4546603"/>
            <a:ext cx="2346960" cy="92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161288"/>
              </p:ext>
            </p:extLst>
          </p:nvPr>
        </p:nvGraphicFramePr>
        <p:xfrm>
          <a:off x="254522" y="2660653"/>
          <a:ext cx="1960460" cy="1876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0115"/>
                <a:gridCol w="490115"/>
                <a:gridCol w="490115"/>
                <a:gridCol w="490115"/>
              </a:tblGrid>
              <a:tr h="46910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46910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46910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46910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r="52029" b="65860"/>
          <a:stretch/>
        </p:blipFill>
        <p:spPr>
          <a:xfrm>
            <a:off x="3658235" y="4156206"/>
            <a:ext cx="1019175" cy="96367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7" r="10231" b="65860"/>
          <a:stretch/>
        </p:blipFill>
        <p:spPr>
          <a:xfrm>
            <a:off x="4887039" y="4152268"/>
            <a:ext cx="1019175" cy="96367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t="33850" r="53368" b="32791"/>
          <a:stretch/>
        </p:blipFill>
        <p:spPr>
          <a:xfrm>
            <a:off x="6302030" y="4163298"/>
            <a:ext cx="987751" cy="9416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4" t="33513" r="9408" b="32090"/>
          <a:stretch/>
        </p:blipFill>
        <p:spPr>
          <a:xfrm>
            <a:off x="7534049" y="4173046"/>
            <a:ext cx="1028925" cy="970914"/>
          </a:xfrm>
          <a:prstGeom prst="rect">
            <a:avLst/>
          </a:prstGeom>
        </p:spPr>
      </p:pic>
      <p:cxnSp>
        <p:nvCxnSpPr>
          <p:cNvPr id="76" name="Straight Arrow Connector 75"/>
          <p:cNvCxnSpPr>
            <a:stCxn id="48" idx="6"/>
          </p:cNvCxnSpPr>
          <p:nvPr/>
        </p:nvCxnSpPr>
        <p:spPr>
          <a:xfrm flipH="1">
            <a:off x="3911402" y="3860662"/>
            <a:ext cx="44906" cy="5117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9" idx="6"/>
          </p:cNvCxnSpPr>
          <p:nvPr/>
        </p:nvCxnSpPr>
        <p:spPr>
          <a:xfrm flipH="1">
            <a:off x="3956308" y="3860662"/>
            <a:ext cx="114672" cy="10261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0" idx="6"/>
          </p:cNvCxnSpPr>
          <p:nvPr/>
        </p:nvCxnSpPr>
        <p:spPr>
          <a:xfrm>
            <a:off x="4185652" y="3860662"/>
            <a:ext cx="233948" cy="10261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1" idx="6"/>
          </p:cNvCxnSpPr>
          <p:nvPr/>
        </p:nvCxnSpPr>
        <p:spPr>
          <a:xfrm>
            <a:off x="4301631" y="3860662"/>
            <a:ext cx="117969" cy="5879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5122591" y="3853889"/>
            <a:ext cx="44906" cy="5117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5167497" y="3853889"/>
            <a:ext cx="114672" cy="10261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5396841" y="3853889"/>
            <a:ext cx="233948" cy="10261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5512820" y="3853889"/>
            <a:ext cx="117969" cy="5879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6493251" y="3844365"/>
            <a:ext cx="44906" cy="5117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6538157" y="3844365"/>
            <a:ext cx="114672" cy="10261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6767501" y="3844365"/>
            <a:ext cx="233948" cy="10261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6883480" y="3844365"/>
            <a:ext cx="117969" cy="5879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7855410" y="3889803"/>
            <a:ext cx="44906" cy="5117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7900316" y="3889803"/>
            <a:ext cx="114672" cy="10261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8129660" y="3889803"/>
            <a:ext cx="233948" cy="10261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8245639" y="3889803"/>
            <a:ext cx="117969" cy="5879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5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900"/>
            <a:ext cx="7543801" cy="1160970"/>
          </a:xfrm>
        </p:spPr>
        <p:txBody>
          <a:bodyPr>
            <a:normAutofit/>
          </a:bodyPr>
          <a:lstStyle/>
          <a:p>
            <a:r>
              <a:rPr lang="en-US" dirty="0" smtClean="0"/>
              <a:t>Run an </a:t>
            </a:r>
            <a:r>
              <a:rPr lang="en-US" dirty="0" err="1" smtClean="0"/>
              <a:t>NDRange</a:t>
            </a:r>
            <a:r>
              <a:rPr lang="en-US" dirty="0" smtClean="0"/>
              <a:t> on a </a:t>
            </a:r>
            <a:r>
              <a:rPr lang="en-US" b="1" dirty="0" smtClean="0"/>
              <a:t>kernel</a:t>
            </a:r>
            <a:r>
              <a:rPr lang="en-US" dirty="0" smtClean="0"/>
              <a:t> (i.e., a function)</a:t>
            </a:r>
          </a:p>
          <a:p>
            <a:r>
              <a:rPr lang="en-US" dirty="0" smtClean="0"/>
              <a:t>Same kernel executes for each work-item</a:t>
            </a:r>
          </a:p>
          <a:p>
            <a:pPr lvl="1"/>
            <a:r>
              <a:rPr lang="en-US" dirty="0" smtClean="0"/>
              <a:t>Smells like MIMD/SPMD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6505" y="5344554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3,7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39125" y="5344554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4,0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16505" y="4711143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2,7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239125" y="4711143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5,0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6505" y="4089039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1,7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239125" y="4089039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6,0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15" idx="1"/>
          </p:cNvCxnSpPr>
          <p:nvPr/>
        </p:nvCxnSpPr>
        <p:spPr>
          <a:xfrm flipV="1">
            <a:off x="3228975" y="3707149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6505" y="3474978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0,7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239125" y="3474978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7,0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03869" y="3522483"/>
                <a:ext cx="241271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869" y="3522483"/>
                <a:ext cx="2412712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12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6816581" y="3686610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8" idx="1"/>
          </p:cNvCxnSpPr>
          <p:nvPr/>
        </p:nvCxnSpPr>
        <p:spPr>
          <a:xfrm flipV="1">
            <a:off x="3228975" y="4311805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03869" y="4127139"/>
                <a:ext cx="241271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869" y="4127139"/>
                <a:ext cx="241271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6816581" y="4291266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1" idx="1"/>
          </p:cNvCxnSpPr>
          <p:nvPr/>
        </p:nvCxnSpPr>
        <p:spPr>
          <a:xfrm flipV="1">
            <a:off x="3228975" y="4952299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03869" y="4767633"/>
                <a:ext cx="241271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869" y="4767633"/>
                <a:ext cx="241271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6816581" y="4931760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4" idx="1"/>
          </p:cNvCxnSpPr>
          <p:nvPr/>
        </p:nvCxnSpPr>
        <p:spPr>
          <a:xfrm flipV="1">
            <a:off x="3228975" y="5584232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03869" y="5399566"/>
                <a:ext cx="241271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869" y="5399566"/>
                <a:ext cx="241271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2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6816581" y="5563693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17008" y="2733674"/>
            <a:ext cx="786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27" name="Right Brace 26"/>
          <p:cNvSpPr/>
          <p:nvPr/>
        </p:nvSpPr>
        <p:spPr>
          <a:xfrm rot="16200000">
            <a:off x="5462588" y="2074216"/>
            <a:ext cx="295275" cy="24127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Brace 38"/>
          <p:cNvSpPr/>
          <p:nvPr/>
        </p:nvSpPr>
        <p:spPr>
          <a:xfrm rot="10800000">
            <a:off x="2030438" y="3474978"/>
            <a:ext cx="295275" cy="4643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Brace 39"/>
          <p:cNvSpPr/>
          <p:nvPr/>
        </p:nvSpPr>
        <p:spPr>
          <a:xfrm rot="10800000">
            <a:off x="2030438" y="4089039"/>
            <a:ext cx="295275" cy="4643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/>
          <p:cNvSpPr/>
          <p:nvPr/>
        </p:nvSpPr>
        <p:spPr>
          <a:xfrm rot="10800000">
            <a:off x="2030438" y="4705854"/>
            <a:ext cx="295275" cy="4643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/>
          <p:cNvSpPr/>
          <p:nvPr/>
        </p:nvSpPr>
        <p:spPr>
          <a:xfrm rot="10800000">
            <a:off x="2030438" y="5352061"/>
            <a:ext cx="295275" cy="4643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825937" y="3527200"/>
            <a:ext cx="75628" cy="409032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864257" y="4086750"/>
            <a:ext cx="75628" cy="409032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883442" y="4752767"/>
            <a:ext cx="75628" cy="409032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902071" y="5400851"/>
            <a:ext cx="75628" cy="409032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6505" y="5344554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3,7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39125" y="5344554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4,0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16505" y="4711143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2,7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239125" y="4711143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5,0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6505" y="4089039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1,7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239125" y="4089039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6,0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15" idx="1"/>
          </p:cNvCxnSpPr>
          <p:nvPr/>
        </p:nvCxnSpPr>
        <p:spPr>
          <a:xfrm flipV="1">
            <a:off x="3228975" y="3707149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6505" y="3474978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0,7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239125" y="3474978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7,0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03869" y="3522483"/>
                <a:ext cx="241271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869" y="3522483"/>
                <a:ext cx="2412712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12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6816581" y="3686610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8" idx="1"/>
          </p:cNvCxnSpPr>
          <p:nvPr/>
        </p:nvCxnSpPr>
        <p:spPr>
          <a:xfrm flipV="1">
            <a:off x="3228975" y="4311805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03869" y="4127139"/>
                <a:ext cx="241271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869" y="4127139"/>
                <a:ext cx="241271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6816581" y="4291266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1" idx="1"/>
          </p:cNvCxnSpPr>
          <p:nvPr/>
        </p:nvCxnSpPr>
        <p:spPr>
          <a:xfrm flipV="1">
            <a:off x="3228975" y="4952299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03869" y="4767633"/>
                <a:ext cx="241271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869" y="4767633"/>
                <a:ext cx="241271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6816581" y="4931760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4" idx="1"/>
          </p:cNvCxnSpPr>
          <p:nvPr/>
        </p:nvCxnSpPr>
        <p:spPr>
          <a:xfrm flipV="1">
            <a:off x="3228975" y="5584232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03869" y="5399566"/>
                <a:ext cx="241271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869" y="5399566"/>
                <a:ext cx="241271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2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6816581" y="5563693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17008" y="2733674"/>
            <a:ext cx="786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27" name="Right Brace 26"/>
          <p:cNvSpPr/>
          <p:nvPr/>
        </p:nvSpPr>
        <p:spPr>
          <a:xfrm rot="16200000">
            <a:off x="5462588" y="2074216"/>
            <a:ext cx="295275" cy="24127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10800000">
            <a:off x="2030438" y="3474978"/>
            <a:ext cx="295275" cy="4643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/>
          <p:cNvSpPr/>
          <p:nvPr/>
        </p:nvSpPr>
        <p:spPr>
          <a:xfrm rot="10800000">
            <a:off x="2030438" y="4089039"/>
            <a:ext cx="295275" cy="4643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/>
          <p:cNvSpPr/>
          <p:nvPr/>
        </p:nvSpPr>
        <p:spPr>
          <a:xfrm rot="10800000">
            <a:off x="2030438" y="4705854"/>
            <a:ext cx="295275" cy="4643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/>
          <p:cNvSpPr/>
          <p:nvPr/>
        </p:nvSpPr>
        <p:spPr>
          <a:xfrm rot="10800000">
            <a:off x="2030438" y="5352061"/>
            <a:ext cx="295275" cy="4643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Brace 35"/>
          <p:cNvSpPr/>
          <p:nvPr/>
        </p:nvSpPr>
        <p:spPr>
          <a:xfrm rot="10800000">
            <a:off x="629131" y="3428211"/>
            <a:ext cx="350561" cy="2412714"/>
          </a:xfrm>
          <a:prstGeom prst="rightBrace">
            <a:avLst>
              <a:gd name="adj1" fmla="val 8333"/>
              <a:gd name="adj2" fmla="val 496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/>
          <p:cNvSpPr/>
          <p:nvPr/>
        </p:nvSpPr>
        <p:spPr>
          <a:xfrm rot="10800000">
            <a:off x="1363335" y="3471028"/>
            <a:ext cx="295275" cy="11196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/>
          <p:cNvSpPr/>
          <p:nvPr/>
        </p:nvSpPr>
        <p:spPr>
          <a:xfrm rot="10800000">
            <a:off x="1365793" y="4673113"/>
            <a:ext cx="295275" cy="11196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822959" y="1104900"/>
            <a:ext cx="7543801" cy="1160970"/>
          </a:xfrm>
        </p:spPr>
        <p:txBody>
          <a:bodyPr>
            <a:normAutofit/>
          </a:bodyPr>
          <a:lstStyle/>
          <a:p>
            <a:r>
              <a:rPr lang="en-US" dirty="0" smtClean="0"/>
              <a:t>Run an </a:t>
            </a:r>
            <a:r>
              <a:rPr lang="en-US" dirty="0" err="1" smtClean="0"/>
              <a:t>NDRange</a:t>
            </a:r>
            <a:r>
              <a:rPr lang="en-US" dirty="0" smtClean="0"/>
              <a:t> on a </a:t>
            </a:r>
            <a:r>
              <a:rPr lang="en-US" b="1" dirty="0" smtClean="0"/>
              <a:t>kernel</a:t>
            </a:r>
            <a:r>
              <a:rPr lang="en-US" dirty="0" smtClean="0"/>
              <a:t> (i.e., a function)</a:t>
            </a:r>
          </a:p>
          <a:p>
            <a:r>
              <a:rPr lang="en-US" dirty="0" smtClean="0"/>
              <a:t>Same kernel executes for each work-item</a:t>
            </a:r>
          </a:p>
          <a:p>
            <a:pPr lvl="1"/>
            <a:r>
              <a:rPr lang="en-US" dirty="0" smtClean="0"/>
              <a:t>Smells like MIMD/SPMD…</a:t>
            </a:r>
            <a:r>
              <a:rPr lang="en-US" b="1" dirty="0" smtClean="0">
                <a:solidFill>
                  <a:srgbClr val="C00000"/>
                </a:solidFill>
              </a:rPr>
              <a:t>but beware, it’s not!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012015" y="3774620"/>
            <a:ext cx="281941" cy="516646"/>
            <a:chOff x="6733994" y="2009774"/>
            <a:chExt cx="470083" cy="923925"/>
          </a:xfrm>
        </p:grpSpPr>
        <p:sp>
          <p:nvSpPr>
            <p:cNvPr id="48" name="Freeform 47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>
              <a:stCxn id="48" idx="1"/>
              <a:endCxn id="51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531" y="4319563"/>
            <a:ext cx="667170" cy="610009"/>
            <a:chOff x="258342" y="3270681"/>
            <a:chExt cx="1875240" cy="1640375"/>
          </a:xfrm>
        </p:grpSpPr>
        <p:grpSp>
          <p:nvGrpSpPr>
            <p:cNvPr id="57" name="Group 56"/>
            <p:cNvGrpSpPr/>
            <p:nvPr/>
          </p:nvGrpSpPr>
          <p:grpSpPr>
            <a:xfrm>
              <a:off x="542119" y="3764212"/>
              <a:ext cx="470083" cy="923925"/>
              <a:chOff x="6733994" y="2009774"/>
              <a:chExt cx="470083" cy="923925"/>
            </a:xfrm>
          </p:grpSpPr>
          <p:sp>
            <p:nvSpPr>
              <p:cNvPr id="69" name="Freeform 68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Connector 72"/>
              <p:cNvCxnSpPr>
                <a:stCxn id="69" idx="1"/>
                <a:endCxn id="72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1227919" y="3759448"/>
              <a:ext cx="470083" cy="923925"/>
              <a:chOff x="6733994" y="2009774"/>
              <a:chExt cx="470083" cy="923925"/>
            </a:xfrm>
          </p:grpSpPr>
          <p:sp>
            <p:nvSpPr>
              <p:cNvPr id="61" name="Freeform 60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/>
              <p:cNvCxnSpPr>
                <a:stCxn id="61" idx="1"/>
                <a:endCxn id="64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/>
            <p:cNvSpPr/>
            <p:nvPr/>
          </p:nvSpPr>
          <p:spPr>
            <a:xfrm>
              <a:off x="352588" y="3377530"/>
              <a:ext cx="1628775" cy="1533526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8342" y="3270681"/>
              <a:ext cx="1875240" cy="579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Workgroup</a:t>
              </a:r>
              <a:endParaRPr lang="en-US" sz="800" b="1" dirty="0"/>
            </a:p>
          </p:txBody>
        </p:sp>
      </p:grpSp>
      <p:sp>
        <p:nvSpPr>
          <p:cNvPr id="77" name="Freeform 76"/>
          <p:cNvSpPr/>
          <p:nvPr/>
        </p:nvSpPr>
        <p:spPr>
          <a:xfrm>
            <a:off x="1825937" y="3527200"/>
            <a:ext cx="75628" cy="409032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864257" y="4086750"/>
            <a:ext cx="75628" cy="409032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1883442" y="4752767"/>
            <a:ext cx="75628" cy="409032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1902071" y="5400851"/>
            <a:ext cx="75628" cy="409032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1020079" y="4974627"/>
            <a:ext cx="281941" cy="516646"/>
            <a:chOff x="6733994" y="2009774"/>
            <a:chExt cx="470083" cy="923925"/>
          </a:xfrm>
        </p:grpSpPr>
        <p:sp>
          <p:nvSpPr>
            <p:cNvPr id="82" name="Freeform 81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>
              <a:stCxn id="82" idx="1"/>
              <a:endCxn id="85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93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 flipV="1">
            <a:off x="6379845" y="190500"/>
            <a:ext cx="2346960" cy="2800350"/>
            <a:chOff x="6419850" y="2543175"/>
            <a:chExt cx="2346960" cy="2800350"/>
          </a:xfrm>
        </p:grpSpPr>
        <p:sp>
          <p:nvSpPr>
            <p:cNvPr id="32" name="Rectangle 31"/>
            <p:cNvSpPr/>
            <p:nvPr/>
          </p:nvSpPr>
          <p:spPr>
            <a:xfrm>
              <a:off x="6547485" y="2543175"/>
              <a:ext cx="1952625" cy="18669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195185" y="3181350"/>
              <a:ext cx="647700" cy="590550"/>
            </a:xfrm>
            <a:prstGeom prst="ellipse">
              <a:avLst/>
            </a:prstGeom>
            <a:solidFill>
              <a:srgbClr val="D8E1AD"/>
            </a:solidFill>
            <a:ln>
              <a:solidFill>
                <a:srgbClr val="8288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993255" y="3771900"/>
              <a:ext cx="105156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419850" y="4419600"/>
              <a:ext cx="2346960" cy="923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OpenCL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34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46735" y="1123950"/>
            <a:ext cx="1952625" cy="186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766060" y="1657350"/>
            <a:ext cx="66675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394960" y="1657349"/>
            <a:ext cx="66675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194435" y="1762125"/>
            <a:ext cx="647700" cy="590550"/>
          </a:xfrm>
          <a:prstGeom prst="ellipse">
            <a:avLst/>
          </a:prstGeom>
          <a:solidFill>
            <a:srgbClr val="D8E1AD"/>
          </a:solidFill>
          <a:ln>
            <a:solidFill>
              <a:srgbClr val="8288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92505" y="2352675"/>
            <a:ext cx="1051560" cy="1295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19100" y="3000375"/>
            <a:ext cx="2346960" cy="92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090142"/>
              </p:ext>
            </p:extLst>
          </p:nvPr>
        </p:nvGraphicFramePr>
        <p:xfrm>
          <a:off x="546735" y="1114425"/>
          <a:ext cx="1952624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078"/>
                <a:gridCol w="244078"/>
                <a:gridCol w="244078"/>
                <a:gridCol w="244078"/>
                <a:gridCol w="244078"/>
                <a:gridCol w="244078"/>
                <a:gridCol w="244078"/>
                <a:gridCol w="244078"/>
              </a:tblGrid>
              <a:tr h="23241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384694"/>
              </p:ext>
            </p:extLst>
          </p:nvPr>
        </p:nvGraphicFramePr>
        <p:xfrm>
          <a:off x="6507480" y="1114425"/>
          <a:ext cx="1952624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078"/>
                <a:gridCol w="244078"/>
                <a:gridCol w="244078"/>
                <a:gridCol w="244078"/>
                <a:gridCol w="244078"/>
                <a:gridCol w="244078"/>
                <a:gridCol w="244078"/>
                <a:gridCol w="244078"/>
              </a:tblGrid>
              <a:tr h="23241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8" name="Straight Arrow Connector 37"/>
          <p:cNvCxnSpPr/>
          <p:nvPr/>
        </p:nvCxnSpPr>
        <p:spPr>
          <a:xfrm>
            <a:off x="2390775" y="1219200"/>
            <a:ext cx="4219575" cy="1647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390775" y="1457325"/>
            <a:ext cx="4219575" cy="1200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390775" y="1657349"/>
            <a:ext cx="4219575" cy="7620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390775" y="1905000"/>
            <a:ext cx="4219575" cy="247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390775" y="1905000"/>
            <a:ext cx="4219575" cy="247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390775" y="1657349"/>
            <a:ext cx="4219575" cy="7620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390775" y="1457325"/>
            <a:ext cx="4219575" cy="12001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390775" y="1219200"/>
            <a:ext cx="4219575" cy="16478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3852" y="3105150"/>
            <a:ext cx="827341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Lucida Console" panose="020B0609040504020204" pitchFamily="49" charset="0"/>
              </a:rPr>
              <a:t>__kernel </a:t>
            </a:r>
          </a:p>
          <a:p>
            <a:r>
              <a:rPr lang="en-US" dirty="0" smtClean="0">
                <a:solidFill>
                  <a:schemeClr val="accent5"/>
                </a:solidFill>
                <a:latin typeface="Lucida Console" panose="020B0609040504020204" pitchFamily="49" charset="0"/>
              </a:rPr>
              <a:t>void</a:t>
            </a:r>
            <a:r>
              <a:rPr lang="en-US" dirty="0" smtClean="0">
                <a:latin typeface="Lucida Console" panose="020B0609040504020204" pitchFamily="49" charset="0"/>
              </a:rPr>
              <a:t> </a:t>
            </a:r>
            <a:r>
              <a:rPr lang="en-US" dirty="0" err="1" smtClean="0">
                <a:latin typeface="Lucida Console" panose="020B0609040504020204" pitchFamily="49" charset="0"/>
              </a:rPr>
              <a:t>flip_and_recolor</a:t>
            </a:r>
            <a:r>
              <a:rPr lang="en-US" dirty="0" smtClean="0">
                <a:latin typeface="Lucida Console" panose="020B0609040504020204" pitchFamily="49" charset="0"/>
              </a:rPr>
              <a:t>(</a:t>
            </a:r>
            <a:r>
              <a:rPr lang="en-US" dirty="0" smtClean="0">
                <a:solidFill>
                  <a:srgbClr val="7030A0"/>
                </a:solidFill>
                <a:latin typeface="Lucida Console" panose="020B0609040504020204" pitchFamily="49" charset="0"/>
              </a:rPr>
              <a:t>__global </a:t>
            </a:r>
            <a:r>
              <a:rPr lang="en-US" dirty="0" smtClean="0">
                <a:solidFill>
                  <a:schemeClr val="accent5"/>
                </a:solidFill>
                <a:latin typeface="Lucida Console" panose="020B0609040504020204" pitchFamily="49" charset="0"/>
              </a:rPr>
              <a:t>float3</a:t>
            </a:r>
            <a:r>
              <a:rPr lang="en-US" dirty="0" smtClean="0">
                <a:latin typeface="Lucida Console" panose="020B0609040504020204" pitchFamily="49" charset="0"/>
              </a:rPr>
              <a:t> **</a:t>
            </a:r>
            <a:r>
              <a:rPr lang="en-US" dirty="0" err="1" smtClean="0">
                <a:latin typeface="Lucida Console" panose="020B0609040504020204" pitchFamily="49" charset="0"/>
              </a:rPr>
              <a:t>in_image</a:t>
            </a:r>
            <a:r>
              <a:rPr lang="en-US" dirty="0" smtClean="0">
                <a:latin typeface="Lucida Console" panose="020B0609040504020204" pitchFamily="49" charset="0"/>
              </a:rPr>
              <a:t>,</a:t>
            </a:r>
          </a:p>
          <a:p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smtClean="0">
                <a:latin typeface="Lucida Console" panose="020B0609040504020204" pitchFamily="49" charset="0"/>
              </a:rPr>
              <a:t>                     </a:t>
            </a:r>
            <a:r>
              <a:rPr lang="en-US" dirty="0" smtClean="0">
                <a:solidFill>
                  <a:srgbClr val="7030A0"/>
                </a:solidFill>
                <a:latin typeface="Lucida Console" panose="020B0609040504020204" pitchFamily="49" charset="0"/>
              </a:rPr>
              <a:t>__global </a:t>
            </a:r>
            <a:r>
              <a:rPr lang="en-US" dirty="0" smtClean="0">
                <a:solidFill>
                  <a:schemeClr val="accent5"/>
                </a:solidFill>
                <a:latin typeface="Lucida Console" panose="020B0609040504020204" pitchFamily="49" charset="0"/>
              </a:rPr>
              <a:t>float3</a:t>
            </a:r>
            <a:r>
              <a:rPr lang="en-US" dirty="0" smtClean="0">
                <a:latin typeface="Lucida Console" panose="020B0609040504020204" pitchFamily="49" charset="0"/>
              </a:rPr>
              <a:t> **</a:t>
            </a:r>
            <a:r>
              <a:rPr lang="en-US" dirty="0" err="1" smtClean="0">
                <a:latin typeface="Lucida Console" panose="020B0609040504020204" pitchFamily="49" charset="0"/>
              </a:rPr>
              <a:t>out_image</a:t>
            </a:r>
            <a:r>
              <a:rPr lang="en-US" dirty="0" smtClean="0">
                <a:latin typeface="Lucida Console" panose="020B0609040504020204" pitchFamily="49" charset="0"/>
              </a:rPr>
              <a:t>,</a:t>
            </a:r>
          </a:p>
          <a:p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smtClean="0">
                <a:latin typeface="Lucida Console" panose="020B0609040504020204" pitchFamily="49" charset="0"/>
              </a:rPr>
              <a:t>                     </a:t>
            </a:r>
            <a:r>
              <a:rPr lang="en-US" dirty="0" err="1" smtClean="0">
                <a:solidFill>
                  <a:schemeClr val="accent5"/>
                </a:solidFill>
                <a:latin typeface="Lucida Console" panose="020B0609040504020204" pitchFamily="49" charset="0"/>
              </a:rPr>
              <a:t>int</a:t>
            </a:r>
            <a:r>
              <a:rPr lang="en-US" dirty="0" smtClean="0">
                <a:latin typeface="Lucida Console" panose="020B0609040504020204" pitchFamily="49" charset="0"/>
              </a:rPr>
              <a:t> </a:t>
            </a:r>
            <a:r>
              <a:rPr lang="en-US" dirty="0" err="1" smtClean="0">
                <a:latin typeface="Lucida Console" panose="020B0609040504020204" pitchFamily="49" charset="0"/>
              </a:rPr>
              <a:t>img_dim_x</a:t>
            </a:r>
            <a:r>
              <a:rPr lang="en-US" dirty="0" smtClean="0">
                <a:latin typeface="Lucida Console" panose="020B0609040504020204" pitchFamily="49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Lucida Console" panose="020B0609040504020204" pitchFamily="49" charset="0"/>
              </a:rPr>
              <a:t>int</a:t>
            </a:r>
            <a:r>
              <a:rPr lang="en-US" dirty="0" smtClean="0">
                <a:latin typeface="Lucida Console" panose="020B0609040504020204" pitchFamily="49" charset="0"/>
              </a:rPr>
              <a:t> </a:t>
            </a:r>
            <a:r>
              <a:rPr lang="en-US" dirty="0" err="1" smtClean="0">
                <a:latin typeface="Lucida Console" panose="020B0609040504020204" pitchFamily="49" charset="0"/>
              </a:rPr>
              <a:t>img_dim_y</a:t>
            </a:r>
            <a:r>
              <a:rPr lang="en-US" dirty="0" smtClean="0">
                <a:latin typeface="Lucida Console" panose="020B0609040504020204" pitchFamily="49" charset="0"/>
              </a:rPr>
              <a:t>) </a:t>
            </a:r>
          </a:p>
          <a:p>
            <a:r>
              <a:rPr lang="en-US" dirty="0" smtClean="0">
                <a:latin typeface="Lucida Console" panose="020B0609040504020204" pitchFamily="49" charset="0"/>
              </a:rPr>
              <a:t>{</a:t>
            </a:r>
          </a:p>
          <a:p>
            <a:r>
              <a:rPr lang="en-US" dirty="0" smtClean="0">
                <a:latin typeface="Lucida Console" panose="020B0609040504020204" pitchFamily="49" charset="0"/>
              </a:rPr>
              <a:t>    </a:t>
            </a:r>
            <a:r>
              <a:rPr lang="en-US" dirty="0" err="1" smtClean="0">
                <a:solidFill>
                  <a:schemeClr val="accent5"/>
                </a:solidFill>
                <a:latin typeface="Lucida Console" panose="020B0609040504020204" pitchFamily="49" charset="0"/>
              </a:rPr>
              <a:t>int</a:t>
            </a:r>
            <a:r>
              <a:rPr lang="en-US" dirty="0" smtClean="0">
                <a:latin typeface="Lucida Console" panose="020B0609040504020204" pitchFamily="49" charset="0"/>
              </a:rPr>
              <a:t> x = </a:t>
            </a:r>
            <a:r>
              <a:rPr lang="en-US" dirty="0" err="1" smtClean="0">
                <a:latin typeface="Lucida Console" panose="020B0609040504020204" pitchFamily="49" charset="0"/>
              </a:rPr>
              <a:t>get_global_id</a:t>
            </a:r>
            <a:r>
              <a:rPr lang="en-US" dirty="0" smtClean="0">
                <a:latin typeface="Lucida Console" panose="020B0609040504020204" pitchFamily="49" charset="0"/>
              </a:rPr>
              <a:t>(1); </a:t>
            </a:r>
            <a:r>
              <a:rPr lang="en-US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// get work-item id in dim 1</a:t>
            </a:r>
          </a:p>
          <a:p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smtClean="0">
                <a:latin typeface="Lucida Console" panose="020B0609040504020204" pitchFamily="49" charset="0"/>
              </a:rPr>
              <a:t>   </a:t>
            </a:r>
            <a:r>
              <a:rPr lang="en-US" dirty="0" err="1" smtClean="0">
                <a:solidFill>
                  <a:schemeClr val="accent5"/>
                </a:solidFill>
                <a:latin typeface="Lucida Console" panose="020B0609040504020204" pitchFamily="49" charset="0"/>
              </a:rPr>
              <a:t>int</a:t>
            </a:r>
            <a:r>
              <a:rPr lang="en-US" dirty="0" smtClean="0">
                <a:latin typeface="Lucida Console" panose="020B0609040504020204" pitchFamily="49" charset="0"/>
              </a:rPr>
              <a:t> y = </a:t>
            </a:r>
            <a:r>
              <a:rPr lang="en-US" dirty="0" err="1" smtClean="0">
                <a:latin typeface="Lucida Console" panose="020B0609040504020204" pitchFamily="49" charset="0"/>
              </a:rPr>
              <a:t>get_global_id</a:t>
            </a:r>
            <a:r>
              <a:rPr lang="en-US" dirty="0" smtClean="0">
                <a:latin typeface="Lucida Console" panose="020B0609040504020204" pitchFamily="49" charset="0"/>
              </a:rPr>
              <a:t>(2); </a:t>
            </a:r>
            <a:r>
              <a:rPr lang="en-US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// get work-item id in dim 2</a:t>
            </a:r>
          </a:p>
          <a:p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 smtClean="0">
                <a:latin typeface="Lucida Console" panose="020B0609040504020204" pitchFamily="49" charset="0"/>
              </a:rPr>
              <a:t>    </a:t>
            </a:r>
            <a:r>
              <a:rPr lang="en-US" dirty="0" err="1" smtClean="0">
                <a:latin typeface="Lucida Console" panose="020B0609040504020204" pitchFamily="49" charset="0"/>
              </a:rPr>
              <a:t>out_image</a:t>
            </a:r>
            <a:r>
              <a:rPr lang="en-US" dirty="0" smtClean="0">
                <a:latin typeface="Lucida Console" panose="020B0609040504020204" pitchFamily="49" charset="0"/>
              </a:rPr>
              <a:t>[</a:t>
            </a:r>
            <a:r>
              <a:rPr lang="en-US" dirty="0" err="1" smtClean="0">
                <a:latin typeface="Lucida Console" panose="020B0609040504020204" pitchFamily="49" charset="0"/>
              </a:rPr>
              <a:t>img_dim_x</a:t>
            </a:r>
            <a:r>
              <a:rPr lang="en-US" dirty="0" smtClean="0">
                <a:latin typeface="Lucida Console" panose="020B0609040504020204" pitchFamily="49" charset="0"/>
              </a:rPr>
              <a:t> - x][</a:t>
            </a:r>
            <a:r>
              <a:rPr lang="en-US" dirty="0" err="1" smtClean="0">
                <a:latin typeface="Lucida Console" panose="020B0609040504020204" pitchFamily="49" charset="0"/>
              </a:rPr>
              <a:t>img_dim_y</a:t>
            </a:r>
            <a:r>
              <a:rPr lang="en-US" dirty="0" smtClean="0">
                <a:latin typeface="Lucida Console" panose="020B0609040504020204" pitchFamily="49" charset="0"/>
              </a:rPr>
              <a:t> - y] = </a:t>
            </a:r>
          </a:p>
          <a:p>
            <a:r>
              <a:rPr lang="en-US" dirty="0" smtClean="0">
                <a:latin typeface="Lucida Console" panose="020B0609040504020204" pitchFamily="49" charset="0"/>
              </a:rPr>
              <a:t>       recolor(</a:t>
            </a:r>
            <a:r>
              <a:rPr lang="en-US" dirty="0" err="1" smtClean="0">
                <a:latin typeface="Lucida Console" panose="020B0609040504020204" pitchFamily="49" charset="0"/>
              </a:rPr>
              <a:t>in_image</a:t>
            </a:r>
            <a:r>
              <a:rPr lang="en-US" dirty="0" smtClean="0">
                <a:latin typeface="Lucida Console" panose="020B0609040504020204" pitchFamily="49" charset="0"/>
              </a:rPr>
              <a:t>[x][y]);</a:t>
            </a:r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 smtClean="0">
                <a:latin typeface="Lucida Console" panose="020B06090405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4191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Microarchitecture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 smtClean="0"/>
              <a:t>AMD Graphics Core Next</a:t>
            </a: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27675" y="6459538"/>
            <a:ext cx="3616325" cy="365125"/>
          </a:xfrm>
        </p:spPr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GPU Hardware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14946" y="3278614"/>
            <a:ext cx="265940" cy="575995"/>
            <a:chOff x="6733994" y="2009774"/>
            <a:chExt cx="470083" cy="923925"/>
          </a:xfrm>
        </p:grpSpPr>
        <p:sp>
          <p:nvSpPr>
            <p:cNvPr id="40" name="Freeform 39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stCxn id="40" idx="1"/>
              <a:endCxn id="43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550446" y="2861017"/>
            <a:ext cx="1467815" cy="13637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9061" y="2403607"/>
            <a:ext cx="3642389" cy="201599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1875" y="2834094"/>
            <a:ext cx="13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GPU “Core”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844370" y="2427031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GPU</a:t>
            </a:r>
            <a:endParaRPr lang="en-US" b="1" dirty="0"/>
          </a:p>
        </p:txBody>
      </p:sp>
      <p:sp>
        <p:nvSpPr>
          <p:cNvPr id="50" name="Right Arrow 49"/>
          <p:cNvSpPr/>
          <p:nvPr/>
        </p:nvSpPr>
        <p:spPr>
          <a:xfrm>
            <a:off x="4162425" y="3159803"/>
            <a:ext cx="657225" cy="468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000625" y="1714500"/>
            <a:ext cx="3642389" cy="40607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505432" y="1753457"/>
            <a:ext cx="606256" cy="614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GPU</a:t>
            </a:r>
            <a:endParaRPr lang="en-US" b="1" dirty="0"/>
          </a:p>
        </p:txBody>
      </p:sp>
      <p:sp>
        <p:nvSpPr>
          <p:cNvPr id="103" name="Rectangle 102"/>
          <p:cNvSpPr/>
          <p:nvPr/>
        </p:nvSpPr>
        <p:spPr>
          <a:xfrm>
            <a:off x="5212011" y="2580499"/>
            <a:ext cx="3265239" cy="3429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L2 Cache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5189507" y="2154487"/>
            <a:ext cx="3287743" cy="3429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GDDR5</a:t>
            </a:r>
            <a:endParaRPr lang="en-US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5121498" y="3139090"/>
            <a:ext cx="1653731" cy="2259008"/>
            <a:chOff x="428448" y="3630423"/>
            <a:chExt cx="1653731" cy="2259008"/>
          </a:xfrm>
        </p:grpSpPr>
        <p:grpSp>
          <p:nvGrpSpPr>
            <p:cNvPr id="143" name="Group 142"/>
            <p:cNvGrpSpPr/>
            <p:nvPr/>
          </p:nvGrpSpPr>
          <p:grpSpPr>
            <a:xfrm>
              <a:off x="428448" y="3630423"/>
              <a:ext cx="1653731" cy="2259008"/>
              <a:chOff x="5136372" y="3123796"/>
              <a:chExt cx="1653731" cy="2259008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5136372" y="3123796"/>
                <a:ext cx="1653731" cy="225900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5222677" y="3193988"/>
                <a:ext cx="1492449" cy="3429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L1 Cache</a:t>
                </a:r>
                <a:endParaRPr lang="en-US" dirty="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222677" y="4967902"/>
                <a:ext cx="1492449" cy="34290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/>
                  <a:t>Local Memory</a:t>
                </a:r>
                <a:endParaRPr lang="en-US" dirty="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222677" y="3612522"/>
                <a:ext cx="318343" cy="853434"/>
              </a:xfrm>
              <a:prstGeom prst="rect">
                <a:avLst/>
              </a:prstGeom>
              <a:solidFill>
                <a:srgbClr val="FF1515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en-US" dirty="0" smtClean="0"/>
                  <a:t>SIMT</a:t>
                </a:r>
                <a:endParaRPr lang="en-US" dirty="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222677" y="4575479"/>
                <a:ext cx="1492449" cy="3429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614968" y="3604052"/>
                <a:ext cx="318343" cy="853434"/>
              </a:xfrm>
              <a:prstGeom prst="rect">
                <a:avLst/>
              </a:prstGeom>
              <a:solidFill>
                <a:srgbClr val="FF1515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en-US" dirty="0" smtClean="0"/>
                  <a:t>SIMT</a:t>
                </a:r>
                <a:endParaRPr lang="en-US" dirty="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6007259" y="3608667"/>
                <a:ext cx="318343" cy="853434"/>
              </a:xfrm>
              <a:prstGeom prst="rect">
                <a:avLst/>
              </a:prstGeom>
              <a:solidFill>
                <a:srgbClr val="FF1515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en-US" dirty="0" smtClean="0"/>
                  <a:t>SIMT</a:t>
                </a:r>
                <a:endParaRPr lang="en-US" dirty="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399550" y="3612522"/>
                <a:ext cx="318343" cy="853434"/>
              </a:xfrm>
              <a:prstGeom prst="rect">
                <a:avLst/>
              </a:prstGeom>
              <a:solidFill>
                <a:srgbClr val="FF1515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en-US" dirty="0" smtClean="0"/>
                  <a:t>SIMT</a:t>
                </a:r>
                <a:endParaRPr lang="en-US" dirty="0"/>
              </a:p>
            </p:txBody>
          </p:sp>
        </p:grpSp>
        <p:sp>
          <p:nvSpPr>
            <p:cNvPr id="144" name="Rectangle 143"/>
            <p:cNvSpPr/>
            <p:nvPr/>
          </p:nvSpPr>
          <p:spPr>
            <a:xfrm>
              <a:off x="833096" y="5073636"/>
              <a:ext cx="73948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218339" y="5070676"/>
              <a:ext cx="73948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617678" y="5073636"/>
              <a:ext cx="73948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42319" y="5080436"/>
              <a:ext cx="1043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a:rPr>
                <a:t>Registers</a:t>
              </a:r>
              <a:endParaRPr lang="en-US" b="1" dirty="0">
                <a:ln w="3175">
                  <a:solidFill>
                    <a:schemeClr val="bg1">
                      <a:lumMod val="65000"/>
                    </a:schemeClr>
                  </a:solidFill>
                </a:ln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6892561" y="3139090"/>
            <a:ext cx="1653731" cy="2259008"/>
            <a:chOff x="428448" y="3630423"/>
            <a:chExt cx="1653731" cy="2259008"/>
          </a:xfrm>
        </p:grpSpPr>
        <p:grpSp>
          <p:nvGrpSpPr>
            <p:cNvPr id="157" name="Group 156"/>
            <p:cNvGrpSpPr/>
            <p:nvPr/>
          </p:nvGrpSpPr>
          <p:grpSpPr>
            <a:xfrm>
              <a:off x="428448" y="3630423"/>
              <a:ext cx="1653731" cy="2259008"/>
              <a:chOff x="5136372" y="3123796"/>
              <a:chExt cx="1653731" cy="2259008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5136372" y="3123796"/>
                <a:ext cx="1653731" cy="225900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222677" y="3193988"/>
                <a:ext cx="1492449" cy="3429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L1 Cache</a:t>
                </a:r>
                <a:endParaRPr lang="en-US" dirty="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222677" y="4967902"/>
                <a:ext cx="1492449" cy="34290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/>
                  <a:t>Local Memory</a:t>
                </a:r>
                <a:endParaRPr lang="en-US" dirty="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5222677" y="3612522"/>
                <a:ext cx="318343" cy="853434"/>
              </a:xfrm>
              <a:prstGeom prst="rect">
                <a:avLst/>
              </a:prstGeom>
              <a:solidFill>
                <a:srgbClr val="FF1515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en-US" dirty="0" smtClean="0"/>
                  <a:t>SIMT</a:t>
                </a:r>
                <a:endParaRPr lang="en-US" dirty="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5222677" y="4575479"/>
                <a:ext cx="1492449" cy="3429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5614968" y="3604052"/>
                <a:ext cx="318343" cy="853434"/>
              </a:xfrm>
              <a:prstGeom prst="rect">
                <a:avLst/>
              </a:prstGeom>
              <a:solidFill>
                <a:srgbClr val="FF1515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en-US" dirty="0" smtClean="0"/>
                  <a:t>SIMT</a:t>
                </a:r>
                <a:endParaRPr lang="en-US" dirty="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6007259" y="3608667"/>
                <a:ext cx="318343" cy="853434"/>
              </a:xfrm>
              <a:prstGeom prst="rect">
                <a:avLst/>
              </a:prstGeom>
              <a:solidFill>
                <a:srgbClr val="FF1515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en-US" dirty="0" smtClean="0"/>
                  <a:t>SIMT</a:t>
                </a:r>
                <a:endParaRPr lang="en-US" dirty="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6399550" y="3612522"/>
                <a:ext cx="318343" cy="853434"/>
              </a:xfrm>
              <a:prstGeom prst="rect">
                <a:avLst/>
              </a:prstGeom>
              <a:solidFill>
                <a:srgbClr val="FF1515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en-US" dirty="0" smtClean="0"/>
                  <a:t>SIMT</a:t>
                </a:r>
                <a:endParaRPr lang="en-US" dirty="0"/>
              </a:p>
            </p:txBody>
          </p:sp>
        </p:grpSp>
        <p:sp>
          <p:nvSpPr>
            <p:cNvPr id="158" name="Rectangle 157"/>
            <p:cNvSpPr/>
            <p:nvPr/>
          </p:nvSpPr>
          <p:spPr>
            <a:xfrm>
              <a:off x="833096" y="5073636"/>
              <a:ext cx="73948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1218339" y="5070676"/>
              <a:ext cx="73948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617678" y="5073636"/>
              <a:ext cx="73948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42319" y="5080436"/>
              <a:ext cx="1043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a:rPr>
                <a:t>Registers</a:t>
              </a:r>
              <a:endParaRPr lang="en-US" b="1" dirty="0">
                <a:ln w="3175">
                  <a:solidFill>
                    <a:schemeClr val="bg1">
                      <a:lumMod val="65000"/>
                    </a:schemeClr>
                  </a:solidFill>
                </a:ln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68299" y="3278614"/>
            <a:ext cx="265940" cy="575995"/>
            <a:chOff x="6733994" y="2009774"/>
            <a:chExt cx="470083" cy="923925"/>
          </a:xfrm>
        </p:grpSpPr>
        <p:sp>
          <p:nvSpPr>
            <p:cNvPr id="83" name="Freeform 82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83" idx="1"/>
              <a:endCxn id="86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1340155" y="3278614"/>
            <a:ext cx="265940" cy="575995"/>
            <a:chOff x="6733994" y="2009774"/>
            <a:chExt cx="470083" cy="923925"/>
          </a:xfrm>
        </p:grpSpPr>
        <p:sp>
          <p:nvSpPr>
            <p:cNvPr id="92" name="Freeform 91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>
              <a:stCxn id="92" idx="1"/>
              <a:endCxn id="95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1682690" y="3278614"/>
            <a:ext cx="265940" cy="575995"/>
            <a:chOff x="6733994" y="2009774"/>
            <a:chExt cx="470083" cy="923925"/>
          </a:xfrm>
        </p:grpSpPr>
        <p:sp>
          <p:nvSpPr>
            <p:cNvPr id="101" name="Freeform 100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>
              <a:stCxn id="101" idx="1"/>
              <a:endCxn id="106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2375610" y="3278614"/>
            <a:ext cx="265940" cy="575995"/>
            <a:chOff x="6733994" y="2009774"/>
            <a:chExt cx="470083" cy="923925"/>
          </a:xfrm>
        </p:grpSpPr>
        <p:sp>
          <p:nvSpPr>
            <p:cNvPr id="112" name="Freeform 111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>
              <a:stCxn id="112" idx="1"/>
              <a:endCxn id="115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0" name="Rectangle 119"/>
          <p:cNvSpPr/>
          <p:nvPr/>
        </p:nvSpPr>
        <p:spPr>
          <a:xfrm>
            <a:off x="2311110" y="2861017"/>
            <a:ext cx="1467815" cy="13637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2372539" y="2834094"/>
            <a:ext cx="13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GPU “Core”</a:t>
            </a:r>
            <a:endParaRPr lang="en-US" b="1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2728963" y="3278614"/>
            <a:ext cx="265940" cy="575995"/>
            <a:chOff x="6733994" y="2009774"/>
            <a:chExt cx="470083" cy="923925"/>
          </a:xfrm>
        </p:grpSpPr>
        <p:sp>
          <p:nvSpPr>
            <p:cNvPr id="123" name="Freeform 122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/>
            <p:cNvCxnSpPr>
              <a:stCxn id="123" idx="1"/>
              <a:endCxn id="126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3100819" y="3278614"/>
            <a:ext cx="265940" cy="575995"/>
            <a:chOff x="6733994" y="2009774"/>
            <a:chExt cx="470083" cy="923925"/>
          </a:xfrm>
        </p:grpSpPr>
        <p:sp>
          <p:nvSpPr>
            <p:cNvPr id="132" name="Freeform 131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>
              <a:stCxn id="132" idx="1"/>
              <a:endCxn id="135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3443354" y="3278614"/>
            <a:ext cx="265940" cy="575995"/>
            <a:chOff x="6733994" y="2009774"/>
            <a:chExt cx="470083" cy="923925"/>
          </a:xfrm>
        </p:grpSpPr>
        <p:sp>
          <p:nvSpPr>
            <p:cNvPr id="141" name="Freeform 140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3" name="Straight Connector 172"/>
            <p:cNvCxnSpPr>
              <a:stCxn id="141" idx="1"/>
              <a:endCxn id="172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58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 Unit – A GPU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900"/>
            <a:ext cx="7543801" cy="2565263"/>
          </a:xfrm>
        </p:spPr>
        <p:txBody>
          <a:bodyPr>
            <a:normAutofit/>
          </a:bodyPr>
          <a:lstStyle/>
          <a:p>
            <a:r>
              <a:rPr lang="en-US" b="1" dirty="0" smtClean="0"/>
              <a:t>Compute Unit (CU) </a:t>
            </a:r>
            <a:r>
              <a:rPr lang="en-US" dirty="0" smtClean="0"/>
              <a:t>– Runs </a:t>
            </a:r>
            <a:r>
              <a:rPr lang="en-US" i="1" dirty="0" smtClean="0"/>
              <a:t>Workgroups</a:t>
            </a:r>
          </a:p>
          <a:p>
            <a:pPr lvl="1"/>
            <a:r>
              <a:rPr lang="en-US" dirty="0" smtClean="0"/>
              <a:t>Contains 4 SIMT Units</a:t>
            </a:r>
          </a:p>
          <a:p>
            <a:pPr lvl="1"/>
            <a:r>
              <a:rPr lang="en-US" dirty="0" smtClean="0"/>
              <a:t>Picks </a:t>
            </a:r>
            <a:r>
              <a:rPr lang="en-US" u="sng" dirty="0" smtClean="0"/>
              <a:t>one</a:t>
            </a:r>
            <a:r>
              <a:rPr lang="en-US" dirty="0" smtClean="0"/>
              <a:t> SIMT Unit per cycle for scheduling</a:t>
            </a:r>
          </a:p>
          <a:p>
            <a:endParaRPr lang="en-US" b="1" dirty="0" smtClean="0"/>
          </a:p>
          <a:p>
            <a:r>
              <a:rPr lang="en-US" b="1" dirty="0" smtClean="0"/>
              <a:t>SIMT </a:t>
            </a:r>
            <a:r>
              <a:rPr lang="en-US" b="1" dirty="0" smtClean="0"/>
              <a:t>Unit </a:t>
            </a:r>
            <a:r>
              <a:rPr lang="en-US" dirty="0" smtClean="0"/>
              <a:t>– Runs </a:t>
            </a:r>
            <a:r>
              <a:rPr lang="en-US" i="1" dirty="0" err="1" smtClean="0"/>
              <a:t>Wavefronts</a:t>
            </a:r>
            <a:endParaRPr lang="en-US" i="1" dirty="0" smtClean="0"/>
          </a:p>
          <a:p>
            <a:pPr lvl="1"/>
            <a:r>
              <a:rPr lang="en-US" dirty="0" smtClean="0"/>
              <a:t>Each SIMT Unit has 10 </a:t>
            </a:r>
            <a:r>
              <a:rPr lang="en-US" dirty="0" err="1" smtClean="0"/>
              <a:t>wavefront</a:t>
            </a:r>
            <a:r>
              <a:rPr lang="en-US" dirty="0" smtClean="0"/>
              <a:t> instruction buffer</a:t>
            </a:r>
          </a:p>
          <a:p>
            <a:pPr lvl="1"/>
            <a:r>
              <a:rPr lang="en-US" dirty="0" smtClean="0"/>
              <a:t>Takes 4 cycles to execute one </a:t>
            </a:r>
            <a:r>
              <a:rPr lang="en-US" dirty="0" err="1" smtClean="0"/>
              <a:t>wavefront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37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28448" y="3935470"/>
            <a:ext cx="1653731" cy="2259008"/>
            <a:chOff x="428448" y="3630423"/>
            <a:chExt cx="1653731" cy="2259008"/>
          </a:xfrm>
        </p:grpSpPr>
        <p:grpSp>
          <p:nvGrpSpPr>
            <p:cNvPr id="6" name="Group 5"/>
            <p:cNvGrpSpPr/>
            <p:nvPr/>
          </p:nvGrpSpPr>
          <p:grpSpPr>
            <a:xfrm>
              <a:off x="428448" y="3630423"/>
              <a:ext cx="1653731" cy="2259008"/>
              <a:chOff x="5136372" y="3123796"/>
              <a:chExt cx="1653731" cy="225900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136372" y="3123796"/>
                <a:ext cx="1653731" cy="225900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222677" y="3193988"/>
                <a:ext cx="1492449" cy="3429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L1 Cache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222677" y="4967902"/>
                <a:ext cx="1492449" cy="34290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/>
                  <a:t>Local Memory</a:t>
                </a:r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222677" y="3612522"/>
                <a:ext cx="318343" cy="853434"/>
              </a:xfrm>
              <a:prstGeom prst="rect">
                <a:avLst/>
              </a:prstGeom>
              <a:solidFill>
                <a:srgbClr val="FF1515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en-US" dirty="0" smtClean="0"/>
                  <a:t>SIMT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222677" y="4575479"/>
                <a:ext cx="1492449" cy="3429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614968" y="3604052"/>
                <a:ext cx="318343" cy="853434"/>
              </a:xfrm>
              <a:prstGeom prst="rect">
                <a:avLst/>
              </a:prstGeom>
              <a:solidFill>
                <a:srgbClr val="FF1515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en-US" dirty="0" smtClean="0"/>
                  <a:t>SIMT</a:t>
                </a: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007259" y="3608667"/>
                <a:ext cx="318343" cy="853434"/>
              </a:xfrm>
              <a:prstGeom prst="rect">
                <a:avLst/>
              </a:prstGeom>
              <a:solidFill>
                <a:srgbClr val="FF1515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en-US" dirty="0" smtClean="0"/>
                  <a:t>SIMT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399550" y="3612522"/>
                <a:ext cx="318343" cy="853434"/>
              </a:xfrm>
              <a:prstGeom prst="rect">
                <a:avLst/>
              </a:prstGeom>
              <a:solidFill>
                <a:srgbClr val="FF1515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en-US" dirty="0" smtClean="0"/>
                  <a:t>SIMT</a:t>
                </a:r>
                <a:endParaRPr lang="en-US" dirty="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833096" y="5073636"/>
              <a:ext cx="73948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18339" y="5070676"/>
              <a:ext cx="73948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17678" y="5073636"/>
              <a:ext cx="73948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2319" y="5080436"/>
              <a:ext cx="1043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a:rPr>
                <a:t>Registers</a:t>
              </a:r>
              <a:endParaRPr lang="en-US" b="1" dirty="0">
                <a:ln w="3175">
                  <a:solidFill>
                    <a:schemeClr val="bg1">
                      <a:lumMod val="65000"/>
                    </a:schemeClr>
                  </a:solidFill>
                </a:ln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485798" y="4343233"/>
            <a:ext cx="3438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Wavefront</a:t>
            </a:r>
            <a:r>
              <a:rPr lang="en-US" dirty="0" smtClean="0"/>
              <a:t> x 4 SIMT Units =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40 Active </a:t>
            </a:r>
            <a:r>
              <a:rPr lang="en-US" b="1" dirty="0" err="1" smtClean="0"/>
              <a:t>Wavefronts</a:t>
            </a:r>
            <a:r>
              <a:rPr lang="en-US" b="1" dirty="0" smtClean="0"/>
              <a:t> / CU 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443363" y="5225453"/>
            <a:ext cx="5035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work-items / </a:t>
            </a:r>
            <a:r>
              <a:rPr lang="en-US" dirty="0" err="1" smtClean="0"/>
              <a:t>wavefront</a:t>
            </a:r>
            <a:r>
              <a:rPr lang="en-US" dirty="0" smtClean="0"/>
              <a:t> x 40 active </a:t>
            </a:r>
            <a:r>
              <a:rPr lang="en-US" dirty="0" err="1" smtClean="0"/>
              <a:t>wavefronts</a:t>
            </a:r>
            <a:r>
              <a:rPr lang="en-US" dirty="0" smtClean="0"/>
              <a:t> =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2560 Active Work-items / CU </a:t>
            </a:r>
            <a:endParaRPr lang="en-US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6306788" y="2825272"/>
            <a:ext cx="470083" cy="746012"/>
            <a:chOff x="6733994" y="2009774"/>
            <a:chExt cx="470083" cy="923925"/>
          </a:xfrm>
        </p:grpSpPr>
        <p:sp>
          <p:nvSpPr>
            <p:cNvPr id="23" name="Freeform 22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23" idx="1"/>
              <a:endCxn id="26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79637" y="1002411"/>
            <a:ext cx="1371436" cy="1238869"/>
            <a:chOff x="352588" y="3347523"/>
            <a:chExt cx="1628775" cy="1563533"/>
          </a:xfrm>
        </p:grpSpPr>
        <p:grpSp>
          <p:nvGrpSpPr>
            <p:cNvPr id="32" name="Group 31"/>
            <p:cNvGrpSpPr/>
            <p:nvPr/>
          </p:nvGrpSpPr>
          <p:grpSpPr>
            <a:xfrm>
              <a:off x="542119" y="3764212"/>
              <a:ext cx="470083" cy="923925"/>
              <a:chOff x="6733994" y="2009774"/>
              <a:chExt cx="470083" cy="923925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>
                <a:stCxn id="44" idx="1"/>
                <a:endCxn id="47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1227919" y="3759448"/>
              <a:ext cx="470083" cy="923925"/>
              <a:chOff x="6733994" y="2009774"/>
              <a:chExt cx="470083" cy="923925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>
                <a:stCxn id="36" idx="1"/>
                <a:endCxn id="39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33"/>
            <p:cNvSpPr/>
            <p:nvPr/>
          </p:nvSpPr>
          <p:spPr>
            <a:xfrm>
              <a:off x="352588" y="3377530"/>
              <a:ext cx="1628775" cy="1533526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8975" y="3347523"/>
              <a:ext cx="1496001" cy="466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Workgroup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330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 Unit </a:t>
            </a:r>
            <a:r>
              <a:rPr lang="en-US" dirty="0" smtClean="0"/>
              <a:t>Timing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900"/>
            <a:ext cx="7543801" cy="426188"/>
          </a:xfrm>
        </p:spPr>
        <p:txBody>
          <a:bodyPr/>
          <a:lstStyle/>
          <a:p>
            <a:r>
              <a:rPr lang="en-US" dirty="0" smtClean="0"/>
              <a:t>On average: fetch &amp; commit one </a:t>
            </a:r>
            <a:r>
              <a:rPr lang="en-US" dirty="0" smtClean="0"/>
              <a:t>         </a:t>
            </a:r>
            <a:r>
              <a:rPr lang="en-US" dirty="0" err="1" smtClean="0"/>
              <a:t>wavefront</a:t>
            </a:r>
            <a:r>
              <a:rPr lang="en-US" dirty="0" smtClean="0"/>
              <a:t> </a:t>
            </a:r>
            <a:r>
              <a:rPr lang="en-US" dirty="0" smtClean="0"/>
              <a:t>/ cycle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38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88525" y="2034724"/>
            <a:ext cx="0" cy="38773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79091" y="359699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5" y="166539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SIMT0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02843" y="166539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SIMT1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81681" y="166539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SIMT2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60518" y="166539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SIMT3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05792" y="2140681"/>
            <a:ext cx="1630325" cy="290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WF1_0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105792" y="2441936"/>
            <a:ext cx="1630325" cy="290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WF1_1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05792" y="2739647"/>
            <a:ext cx="1630325" cy="290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WF1_2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105792" y="3037358"/>
            <a:ext cx="1630325" cy="290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WF1_3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074964" y="2441937"/>
            <a:ext cx="1630325" cy="2906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WF2_0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074964" y="2743192"/>
            <a:ext cx="1630325" cy="2906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WF2_1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74964" y="3040903"/>
            <a:ext cx="1630325" cy="2906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WF2_2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074964" y="3338614"/>
            <a:ext cx="1630325" cy="2906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WF2_3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155402" y="2739672"/>
            <a:ext cx="1630325" cy="2906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WF3_0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155402" y="3040927"/>
            <a:ext cx="1630325" cy="2906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WF3_1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155402" y="3338638"/>
            <a:ext cx="1630325" cy="2906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WF3_2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155402" y="3636349"/>
            <a:ext cx="1630325" cy="2906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WF3_3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136602" y="3026751"/>
            <a:ext cx="1630325" cy="2906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WF4_0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136602" y="3328006"/>
            <a:ext cx="1630325" cy="2906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WF4_1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136602" y="3625717"/>
            <a:ext cx="1630325" cy="2906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WF4_2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136602" y="3923428"/>
            <a:ext cx="1630325" cy="2906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WF4_3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105792" y="3327982"/>
            <a:ext cx="1630325" cy="290623"/>
          </a:xfrm>
          <a:prstGeom prst="rect">
            <a:avLst/>
          </a:prstGeom>
          <a:solidFill>
            <a:srgbClr val="FF373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WF5_0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105792" y="3629237"/>
            <a:ext cx="1630325" cy="290623"/>
          </a:xfrm>
          <a:prstGeom prst="rect">
            <a:avLst/>
          </a:prstGeom>
          <a:solidFill>
            <a:srgbClr val="FF373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WF5_1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105792" y="3926948"/>
            <a:ext cx="1630325" cy="290623"/>
          </a:xfrm>
          <a:prstGeom prst="rect">
            <a:avLst/>
          </a:prstGeom>
          <a:solidFill>
            <a:srgbClr val="FF373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WF5_2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105792" y="4224659"/>
            <a:ext cx="1630325" cy="290623"/>
          </a:xfrm>
          <a:prstGeom prst="rect">
            <a:avLst/>
          </a:prstGeom>
          <a:solidFill>
            <a:srgbClr val="FF373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WF5_3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074965" y="3618605"/>
            <a:ext cx="1630325" cy="290623"/>
          </a:xfrm>
          <a:prstGeom prst="rect">
            <a:avLst/>
          </a:prstGeom>
          <a:solidFill>
            <a:srgbClr val="AA72D4"/>
          </a:solidFill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WF6_0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074965" y="3919860"/>
            <a:ext cx="1630325" cy="290623"/>
          </a:xfrm>
          <a:prstGeom prst="rect">
            <a:avLst/>
          </a:prstGeom>
          <a:solidFill>
            <a:srgbClr val="AA72D4"/>
          </a:solidFill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WF6_1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074965" y="4217571"/>
            <a:ext cx="1630325" cy="290623"/>
          </a:xfrm>
          <a:prstGeom prst="rect">
            <a:avLst/>
          </a:prstGeom>
          <a:solidFill>
            <a:srgbClr val="AA72D4"/>
          </a:solidFill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WF6_2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074965" y="4515282"/>
            <a:ext cx="1630325" cy="290623"/>
          </a:xfrm>
          <a:prstGeom prst="rect">
            <a:avLst/>
          </a:prstGeom>
          <a:solidFill>
            <a:srgbClr val="AA72D4"/>
          </a:solidFill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WF6_3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155401" y="3926972"/>
            <a:ext cx="1630325" cy="290623"/>
          </a:xfrm>
          <a:prstGeom prst="rect">
            <a:avLst/>
          </a:prstGeom>
          <a:solidFill>
            <a:srgbClr val="FFD85D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WF7_0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155401" y="4228227"/>
            <a:ext cx="1630325" cy="290623"/>
          </a:xfrm>
          <a:prstGeom prst="rect">
            <a:avLst/>
          </a:prstGeom>
          <a:solidFill>
            <a:srgbClr val="FFD85D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WF7_1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155401" y="4525938"/>
            <a:ext cx="1630325" cy="290623"/>
          </a:xfrm>
          <a:prstGeom prst="rect">
            <a:avLst/>
          </a:prstGeom>
          <a:solidFill>
            <a:srgbClr val="FFD85D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WF7_2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155401" y="4823649"/>
            <a:ext cx="1630325" cy="290623"/>
          </a:xfrm>
          <a:prstGeom prst="rect">
            <a:avLst/>
          </a:prstGeom>
          <a:solidFill>
            <a:srgbClr val="FFD85D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WF7_3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136602" y="4217570"/>
            <a:ext cx="1630325" cy="290623"/>
          </a:xfrm>
          <a:prstGeom prst="rect">
            <a:avLst/>
          </a:prstGeom>
          <a:solidFill>
            <a:srgbClr val="004DE6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WF8_0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136602" y="4518825"/>
            <a:ext cx="1630325" cy="290623"/>
          </a:xfrm>
          <a:prstGeom prst="rect">
            <a:avLst/>
          </a:prstGeom>
          <a:solidFill>
            <a:srgbClr val="004DE6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WF8_1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136602" y="4816536"/>
            <a:ext cx="1630325" cy="290623"/>
          </a:xfrm>
          <a:prstGeom prst="rect">
            <a:avLst/>
          </a:prstGeom>
          <a:solidFill>
            <a:srgbClr val="004DE6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WF8_2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7136602" y="5114247"/>
            <a:ext cx="1630325" cy="290623"/>
          </a:xfrm>
          <a:prstGeom prst="rect">
            <a:avLst/>
          </a:prstGeom>
          <a:solidFill>
            <a:srgbClr val="004DE6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WF8_3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105792" y="4515282"/>
            <a:ext cx="1630325" cy="290623"/>
          </a:xfrm>
          <a:prstGeom prst="rect">
            <a:avLst/>
          </a:prstGeom>
          <a:solidFill>
            <a:srgbClr val="DE7CE8"/>
          </a:solidFill>
          <a:ln>
            <a:solidFill>
              <a:srgbClr val="C82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WF9_0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105792" y="4816537"/>
            <a:ext cx="1630325" cy="290623"/>
          </a:xfrm>
          <a:prstGeom prst="rect">
            <a:avLst/>
          </a:prstGeom>
          <a:solidFill>
            <a:srgbClr val="DE7CE8"/>
          </a:solidFill>
          <a:ln>
            <a:solidFill>
              <a:srgbClr val="C82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WF9_1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105792" y="5114248"/>
            <a:ext cx="1630325" cy="290623"/>
          </a:xfrm>
          <a:prstGeom prst="rect">
            <a:avLst/>
          </a:prstGeom>
          <a:solidFill>
            <a:srgbClr val="DE7CE8"/>
          </a:solidFill>
          <a:ln>
            <a:solidFill>
              <a:srgbClr val="C82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WF9_2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105792" y="5411959"/>
            <a:ext cx="1630325" cy="290623"/>
          </a:xfrm>
          <a:prstGeom prst="rect">
            <a:avLst/>
          </a:prstGeom>
          <a:solidFill>
            <a:srgbClr val="DE7CE8"/>
          </a:solidFill>
          <a:ln>
            <a:solidFill>
              <a:srgbClr val="C82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WF9_3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074965" y="4805905"/>
            <a:ext cx="1630325" cy="290623"/>
          </a:xfrm>
          <a:prstGeom prst="rect">
            <a:avLst/>
          </a:prstGeom>
          <a:solidFill>
            <a:srgbClr val="004DE6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WF10_0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074965" y="5107160"/>
            <a:ext cx="1630325" cy="290623"/>
          </a:xfrm>
          <a:prstGeom prst="rect">
            <a:avLst/>
          </a:prstGeom>
          <a:solidFill>
            <a:srgbClr val="004DE6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WF10_1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074965" y="5404871"/>
            <a:ext cx="1630325" cy="290623"/>
          </a:xfrm>
          <a:prstGeom prst="rect">
            <a:avLst/>
          </a:prstGeom>
          <a:solidFill>
            <a:srgbClr val="004DE6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WF10_2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155400" y="5114272"/>
            <a:ext cx="1630325" cy="29062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WF11_0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5155400" y="5415527"/>
            <a:ext cx="1630325" cy="29062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WF11_1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136602" y="5404895"/>
            <a:ext cx="1630325" cy="29062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WF12_0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4683" y="2102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43651" y="24077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43651" y="27050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43651" y="30024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34683" y="32886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34683" y="35819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34683" y="38783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34683" y="41738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43651" y="4486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76174" y="47881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85142" y="50743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76174" y="53685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4476202" y="1139368"/>
            <a:ext cx="193976" cy="352457"/>
            <a:chOff x="6733994" y="2009774"/>
            <a:chExt cx="470083" cy="923925"/>
          </a:xfrm>
        </p:grpSpPr>
        <p:sp>
          <p:nvSpPr>
            <p:cNvPr id="69" name="Freeform 68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>
              <a:stCxn id="69" idx="1"/>
              <a:endCxn id="72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85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SIMT Unit – A GPU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899"/>
            <a:ext cx="7543801" cy="2797563"/>
          </a:xfrm>
        </p:spPr>
        <p:txBody>
          <a:bodyPr>
            <a:normAutofit/>
          </a:bodyPr>
          <a:lstStyle/>
          <a:p>
            <a:r>
              <a:rPr lang="en-US" dirty="0" smtClean="0"/>
              <a:t>Like a wide CPU pipeline – except one fetch for entire width</a:t>
            </a:r>
          </a:p>
          <a:p>
            <a:r>
              <a:rPr lang="en-US" b="1" dirty="0" smtClean="0"/>
              <a:t>16-wide physical ALU</a:t>
            </a:r>
          </a:p>
          <a:p>
            <a:pPr lvl="1"/>
            <a:r>
              <a:rPr lang="en-US" dirty="0" smtClean="0"/>
              <a:t>Executes 64-wavefront over 4 cycles. </a:t>
            </a:r>
            <a:r>
              <a:rPr lang="en-US" i="1" dirty="0" smtClean="0">
                <a:solidFill>
                  <a:schemeClr val="accent5"/>
                </a:solidFill>
              </a:rPr>
              <a:t>Why??</a:t>
            </a:r>
          </a:p>
          <a:p>
            <a:r>
              <a:rPr lang="en-US" b="1" dirty="0" smtClean="0"/>
              <a:t>64KB register state / SIMT Unit</a:t>
            </a:r>
          </a:p>
          <a:p>
            <a:pPr lvl="1"/>
            <a:r>
              <a:rPr lang="en-US" dirty="0" smtClean="0"/>
              <a:t>Compare to x86 (Bulldozer): ~1KB of physical register file state (</a:t>
            </a:r>
            <a:r>
              <a:rPr lang="en-US" b="1" i="1" dirty="0" smtClean="0"/>
              <a:t>~1/64 size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Address Coalescing Unit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A</a:t>
            </a:r>
            <a:r>
              <a:rPr lang="en-US" i="1" dirty="0" smtClean="0">
                <a:solidFill>
                  <a:schemeClr val="accent2"/>
                </a:solidFill>
              </a:rPr>
              <a:t> key to good memory performance 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39</a:t>
            </a:fld>
            <a:endParaRPr lang="en-US" dirty="0"/>
          </a:p>
        </p:txBody>
      </p:sp>
      <p:grpSp>
        <p:nvGrpSpPr>
          <p:cNvPr id="326" name="Group 325"/>
          <p:cNvGrpSpPr/>
          <p:nvPr/>
        </p:nvGrpSpPr>
        <p:grpSpPr>
          <a:xfrm>
            <a:off x="886516" y="3890111"/>
            <a:ext cx="7448829" cy="1723768"/>
            <a:chOff x="222421" y="3186490"/>
            <a:chExt cx="7448829" cy="1723768"/>
          </a:xfrm>
        </p:grpSpPr>
        <p:grpSp>
          <p:nvGrpSpPr>
            <p:cNvPr id="22" name="Group 21"/>
            <p:cNvGrpSpPr/>
            <p:nvPr/>
          </p:nvGrpSpPr>
          <p:grpSpPr>
            <a:xfrm>
              <a:off x="222421" y="3186490"/>
              <a:ext cx="413882" cy="1723768"/>
              <a:chOff x="1618735" y="3144794"/>
              <a:chExt cx="914400" cy="172376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779371" y="3231293"/>
                <a:ext cx="753762" cy="451020"/>
                <a:chOff x="1618732" y="3231293"/>
                <a:chExt cx="914400" cy="451020"/>
              </a:xfrm>
            </p:grpSpPr>
            <p:sp>
              <p:nvSpPr>
                <p:cNvPr id="6" name="Trapezoid 5"/>
                <p:cNvSpPr/>
                <p:nvPr/>
              </p:nvSpPr>
              <p:spPr>
                <a:xfrm rot="10800000">
                  <a:off x="1618732" y="3333232"/>
                  <a:ext cx="914400" cy="349081"/>
                </a:xfrm>
                <a:prstGeom prst="trapezoid">
                  <a:avLst>
                    <a:gd name="adj" fmla="val 34091"/>
                  </a:avLst>
                </a:prstGeom>
                <a:solidFill>
                  <a:srgbClr val="FF1515"/>
                </a:solidFill>
                <a:ln>
                  <a:solidFill>
                    <a:srgbClr val="E917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Isosceles Triangle 6"/>
                <p:cNvSpPr/>
                <p:nvPr/>
              </p:nvSpPr>
              <p:spPr>
                <a:xfrm flipV="1">
                  <a:off x="1952367" y="3231293"/>
                  <a:ext cx="259491" cy="179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1618735" y="3892378"/>
                <a:ext cx="914400" cy="97618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/>
                  <a:t>Registers</a:t>
                </a:r>
                <a:endParaRPr lang="en-US" dirty="0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V="1">
                <a:off x="1705230" y="3144794"/>
                <a:ext cx="0" cy="7475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1705230" y="3150977"/>
                <a:ext cx="7290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2379680" y="3163334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1924813" y="3160246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2161597" y="3697759"/>
                <a:ext cx="1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691417" y="3186490"/>
              <a:ext cx="413882" cy="1723768"/>
              <a:chOff x="1618735" y="3144794"/>
              <a:chExt cx="914400" cy="1723768"/>
            </a:xfrm>
          </p:grpSpPr>
          <p:grpSp>
            <p:nvGrpSpPr>
              <p:cNvPr id="177" name="Group 176"/>
              <p:cNvGrpSpPr/>
              <p:nvPr/>
            </p:nvGrpSpPr>
            <p:grpSpPr>
              <a:xfrm>
                <a:off x="1779371" y="3231293"/>
                <a:ext cx="753762" cy="451020"/>
                <a:chOff x="1618732" y="3231293"/>
                <a:chExt cx="914400" cy="451020"/>
              </a:xfrm>
            </p:grpSpPr>
            <p:sp>
              <p:nvSpPr>
                <p:cNvPr id="184" name="Trapezoid 183"/>
                <p:cNvSpPr/>
                <p:nvPr/>
              </p:nvSpPr>
              <p:spPr>
                <a:xfrm rot="10800000">
                  <a:off x="1618732" y="3333232"/>
                  <a:ext cx="914400" cy="349081"/>
                </a:xfrm>
                <a:prstGeom prst="trapezoid">
                  <a:avLst>
                    <a:gd name="adj" fmla="val 34091"/>
                  </a:avLst>
                </a:prstGeom>
                <a:solidFill>
                  <a:srgbClr val="FF1515"/>
                </a:solidFill>
                <a:ln>
                  <a:solidFill>
                    <a:srgbClr val="E917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Isosceles Triangle 184"/>
                <p:cNvSpPr/>
                <p:nvPr/>
              </p:nvSpPr>
              <p:spPr>
                <a:xfrm flipV="1">
                  <a:off x="1952367" y="3231293"/>
                  <a:ext cx="259491" cy="179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8" name="Rectangle 177"/>
              <p:cNvSpPr/>
              <p:nvPr/>
            </p:nvSpPr>
            <p:spPr>
              <a:xfrm>
                <a:off x="1618735" y="3892378"/>
                <a:ext cx="914400" cy="97618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/>
                  <a:t>Registers</a:t>
                </a:r>
                <a:endParaRPr lang="en-US" dirty="0"/>
              </a:p>
            </p:txBody>
          </p:sp>
          <p:cxnSp>
            <p:nvCxnSpPr>
              <p:cNvPr id="179" name="Straight Connector 178"/>
              <p:cNvCxnSpPr/>
              <p:nvPr/>
            </p:nvCxnSpPr>
            <p:spPr>
              <a:xfrm flipV="1">
                <a:off x="1705230" y="3144794"/>
                <a:ext cx="0" cy="7475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flipH="1">
                <a:off x="1705230" y="3150977"/>
                <a:ext cx="7290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V="1">
                <a:off x="2379680" y="3163334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V="1">
                <a:off x="1924813" y="3160246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V="1">
                <a:off x="2161597" y="3697759"/>
                <a:ext cx="1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Group 185"/>
            <p:cNvGrpSpPr/>
            <p:nvPr/>
          </p:nvGrpSpPr>
          <p:grpSpPr>
            <a:xfrm>
              <a:off x="1160413" y="3186490"/>
              <a:ext cx="413882" cy="1723768"/>
              <a:chOff x="1618735" y="3144794"/>
              <a:chExt cx="914400" cy="1723768"/>
            </a:xfrm>
          </p:grpSpPr>
          <p:grpSp>
            <p:nvGrpSpPr>
              <p:cNvPr id="187" name="Group 186"/>
              <p:cNvGrpSpPr/>
              <p:nvPr/>
            </p:nvGrpSpPr>
            <p:grpSpPr>
              <a:xfrm>
                <a:off x="1779371" y="3231293"/>
                <a:ext cx="753762" cy="451020"/>
                <a:chOff x="1618732" y="3231293"/>
                <a:chExt cx="914400" cy="451020"/>
              </a:xfrm>
            </p:grpSpPr>
            <p:sp>
              <p:nvSpPr>
                <p:cNvPr id="194" name="Trapezoid 193"/>
                <p:cNvSpPr/>
                <p:nvPr/>
              </p:nvSpPr>
              <p:spPr>
                <a:xfrm rot="10800000">
                  <a:off x="1618732" y="3333232"/>
                  <a:ext cx="914400" cy="349081"/>
                </a:xfrm>
                <a:prstGeom prst="trapezoid">
                  <a:avLst>
                    <a:gd name="adj" fmla="val 34091"/>
                  </a:avLst>
                </a:prstGeom>
                <a:solidFill>
                  <a:srgbClr val="FF1515"/>
                </a:solidFill>
                <a:ln>
                  <a:solidFill>
                    <a:srgbClr val="E917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Isosceles Triangle 194"/>
                <p:cNvSpPr/>
                <p:nvPr/>
              </p:nvSpPr>
              <p:spPr>
                <a:xfrm flipV="1">
                  <a:off x="1952367" y="3231293"/>
                  <a:ext cx="259491" cy="179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8" name="Rectangle 187"/>
              <p:cNvSpPr/>
              <p:nvPr/>
            </p:nvSpPr>
            <p:spPr>
              <a:xfrm>
                <a:off x="1618735" y="3892378"/>
                <a:ext cx="914400" cy="97618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/>
                  <a:t>Registers</a:t>
                </a:r>
                <a:endParaRPr lang="en-US" dirty="0"/>
              </a:p>
            </p:txBody>
          </p:sp>
          <p:cxnSp>
            <p:nvCxnSpPr>
              <p:cNvPr id="189" name="Straight Connector 188"/>
              <p:cNvCxnSpPr/>
              <p:nvPr/>
            </p:nvCxnSpPr>
            <p:spPr>
              <a:xfrm flipV="1">
                <a:off x="1705230" y="3144794"/>
                <a:ext cx="0" cy="7475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H="1">
                <a:off x="1705230" y="3150977"/>
                <a:ext cx="7290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flipV="1">
                <a:off x="2379680" y="3163334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V="1">
                <a:off x="1924813" y="3160246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flipV="1">
                <a:off x="2161597" y="3697759"/>
                <a:ext cx="1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oup 195"/>
            <p:cNvGrpSpPr/>
            <p:nvPr/>
          </p:nvGrpSpPr>
          <p:grpSpPr>
            <a:xfrm>
              <a:off x="1629409" y="3186490"/>
              <a:ext cx="413882" cy="1723768"/>
              <a:chOff x="1618735" y="3144794"/>
              <a:chExt cx="914400" cy="1723768"/>
            </a:xfrm>
          </p:grpSpPr>
          <p:grpSp>
            <p:nvGrpSpPr>
              <p:cNvPr id="197" name="Group 196"/>
              <p:cNvGrpSpPr/>
              <p:nvPr/>
            </p:nvGrpSpPr>
            <p:grpSpPr>
              <a:xfrm>
                <a:off x="1779371" y="3231293"/>
                <a:ext cx="753762" cy="451020"/>
                <a:chOff x="1618732" y="3231293"/>
                <a:chExt cx="914400" cy="451020"/>
              </a:xfrm>
            </p:grpSpPr>
            <p:sp>
              <p:nvSpPr>
                <p:cNvPr id="204" name="Trapezoid 203"/>
                <p:cNvSpPr/>
                <p:nvPr/>
              </p:nvSpPr>
              <p:spPr>
                <a:xfrm rot="10800000">
                  <a:off x="1618732" y="3333232"/>
                  <a:ext cx="914400" cy="349081"/>
                </a:xfrm>
                <a:prstGeom prst="trapezoid">
                  <a:avLst>
                    <a:gd name="adj" fmla="val 34091"/>
                  </a:avLst>
                </a:prstGeom>
                <a:solidFill>
                  <a:srgbClr val="FF1515"/>
                </a:solidFill>
                <a:ln>
                  <a:solidFill>
                    <a:srgbClr val="E917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Isosceles Triangle 204"/>
                <p:cNvSpPr/>
                <p:nvPr/>
              </p:nvSpPr>
              <p:spPr>
                <a:xfrm flipV="1">
                  <a:off x="1952367" y="3231293"/>
                  <a:ext cx="259491" cy="179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8" name="Rectangle 197"/>
              <p:cNvSpPr/>
              <p:nvPr/>
            </p:nvSpPr>
            <p:spPr>
              <a:xfrm>
                <a:off x="1618735" y="3892378"/>
                <a:ext cx="914400" cy="97618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/>
                  <a:t>Registers</a:t>
                </a:r>
                <a:endParaRPr lang="en-US" dirty="0"/>
              </a:p>
            </p:txBody>
          </p:sp>
          <p:cxnSp>
            <p:nvCxnSpPr>
              <p:cNvPr id="199" name="Straight Connector 198"/>
              <p:cNvCxnSpPr/>
              <p:nvPr/>
            </p:nvCxnSpPr>
            <p:spPr>
              <a:xfrm flipV="1">
                <a:off x="1705230" y="3144794"/>
                <a:ext cx="0" cy="7475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>
                <a:off x="1705230" y="3150977"/>
                <a:ext cx="7290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flipV="1">
                <a:off x="2379680" y="3163334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V="1">
                <a:off x="1924813" y="3160246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V="1">
                <a:off x="2161597" y="3697759"/>
                <a:ext cx="1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Group 205"/>
            <p:cNvGrpSpPr/>
            <p:nvPr/>
          </p:nvGrpSpPr>
          <p:grpSpPr>
            <a:xfrm>
              <a:off x="2098405" y="3186490"/>
              <a:ext cx="413882" cy="1723768"/>
              <a:chOff x="1618735" y="3144794"/>
              <a:chExt cx="914400" cy="1723768"/>
            </a:xfrm>
          </p:grpSpPr>
          <p:grpSp>
            <p:nvGrpSpPr>
              <p:cNvPr id="207" name="Group 206"/>
              <p:cNvGrpSpPr/>
              <p:nvPr/>
            </p:nvGrpSpPr>
            <p:grpSpPr>
              <a:xfrm>
                <a:off x="1779371" y="3231293"/>
                <a:ext cx="753762" cy="451020"/>
                <a:chOff x="1618732" y="3231293"/>
                <a:chExt cx="914400" cy="451020"/>
              </a:xfrm>
            </p:grpSpPr>
            <p:sp>
              <p:nvSpPr>
                <p:cNvPr id="214" name="Trapezoid 213"/>
                <p:cNvSpPr/>
                <p:nvPr/>
              </p:nvSpPr>
              <p:spPr>
                <a:xfrm rot="10800000">
                  <a:off x="1618732" y="3333232"/>
                  <a:ext cx="914400" cy="349081"/>
                </a:xfrm>
                <a:prstGeom prst="trapezoid">
                  <a:avLst>
                    <a:gd name="adj" fmla="val 34091"/>
                  </a:avLst>
                </a:prstGeom>
                <a:solidFill>
                  <a:srgbClr val="FF1515"/>
                </a:solidFill>
                <a:ln>
                  <a:solidFill>
                    <a:srgbClr val="E917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Isosceles Triangle 214"/>
                <p:cNvSpPr/>
                <p:nvPr/>
              </p:nvSpPr>
              <p:spPr>
                <a:xfrm flipV="1">
                  <a:off x="1952367" y="3231293"/>
                  <a:ext cx="259491" cy="179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8" name="Rectangle 207"/>
              <p:cNvSpPr/>
              <p:nvPr/>
            </p:nvSpPr>
            <p:spPr>
              <a:xfrm>
                <a:off x="1618735" y="3892378"/>
                <a:ext cx="914400" cy="97618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/>
                  <a:t>Registers</a:t>
                </a:r>
                <a:endParaRPr lang="en-US" dirty="0"/>
              </a:p>
            </p:txBody>
          </p:sp>
          <p:cxnSp>
            <p:nvCxnSpPr>
              <p:cNvPr id="209" name="Straight Connector 208"/>
              <p:cNvCxnSpPr/>
              <p:nvPr/>
            </p:nvCxnSpPr>
            <p:spPr>
              <a:xfrm flipV="1">
                <a:off x="1705230" y="3144794"/>
                <a:ext cx="0" cy="7475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H="1">
                <a:off x="1705230" y="3150977"/>
                <a:ext cx="7290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V="1">
                <a:off x="2379680" y="3163334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flipV="1">
                <a:off x="1924813" y="3160246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2161597" y="3697759"/>
                <a:ext cx="1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Group 215"/>
            <p:cNvGrpSpPr/>
            <p:nvPr/>
          </p:nvGrpSpPr>
          <p:grpSpPr>
            <a:xfrm>
              <a:off x="2567401" y="3186490"/>
              <a:ext cx="413882" cy="1723768"/>
              <a:chOff x="1618735" y="3144794"/>
              <a:chExt cx="914400" cy="1723768"/>
            </a:xfrm>
          </p:grpSpPr>
          <p:grpSp>
            <p:nvGrpSpPr>
              <p:cNvPr id="217" name="Group 216"/>
              <p:cNvGrpSpPr/>
              <p:nvPr/>
            </p:nvGrpSpPr>
            <p:grpSpPr>
              <a:xfrm>
                <a:off x="1779371" y="3231293"/>
                <a:ext cx="753762" cy="451020"/>
                <a:chOff x="1618732" y="3231293"/>
                <a:chExt cx="914400" cy="451020"/>
              </a:xfrm>
            </p:grpSpPr>
            <p:sp>
              <p:nvSpPr>
                <p:cNvPr id="224" name="Trapezoid 223"/>
                <p:cNvSpPr/>
                <p:nvPr/>
              </p:nvSpPr>
              <p:spPr>
                <a:xfrm rot="10800000">
                  <a:off x="1618732" y="3333232"/>
                  <a:ext cx="914400" cy="349081"/>
                </a:xfrm>
                <a:prstGeom prst="trapezoid">
                  <a:avLst>
                    <a:gd name="adj" fmla="val 34091"/>
                  </a:avLst>
                </a:prstGeom>
                <a:solidFill>
                  <a:srgbClr val="FF1515"/>
                </a:solidFill>
                <a:ln>
                  <a:solidFill>
                    <a:srgbClr val="E917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Isosceles Triangle 224"/>
                <p:cNvSpPr/>
                <p:nvPr/>
              </p:nvSpPr>
              <p:spPr>
                <a:xfrm flipV="1">
                  <a:off x="1952367" y="3231293"/>
                  <a:ext cx="259491" cy="179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8" name="Rectangle 217"/>
              <p:cNvSpPr/>
              <p:nvPr/>
            </p:nvSpPr>
            <p:spPr>
              <a:xfrm>
                <a:off x="1618735" y="3892378"/>
                <a:ext cx="914400" cy="97618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/>
                  <a:t>Registers</a:t>
                </a:r>
                <a:endParaRPr lang="en-US" dirty="0"/>
              </a:p>
            </p:txBody>
          </p:sp>
          <p:cxnSp>
            <p:nvCxnSpPr>
              <p:cNvPr id="219" name="Straight Connector 218"/>
              <p:cNvCxnSpPr/>
              <p:nvPr/>
            </p:nvCxnSpPr>
            <p:spPr>
              <a:xfrm flipV="1">
                <a:off x="1705230" y="3144794"/>
                <a:ext cx="0" cy="7475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H="1">
                <a:off x="1705230" y="3150977"/>
                <a:ext cx="7290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flipV="1">
                <a:off x="2379680" y="3163334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V="1">
                <a:off x="1924813" y="3160246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V="1">
                <a:off x="2161597" y="3697759"/>
                <a:ext cx="1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6" name="Group 225"/>
            <p:cNvGrpSpPr/>
            <p:nvPr/>
          </p:nvGrpSpPr>
          <p:grpSpPr>
            <a:xfrm>
              <a:off x="3036397" y="3186490"/>
              <a:ext cx="413882" cy="1723768"/>
              <a:chOff x="1618735" y="3144794"/>
              <a:chExt cx="914400" cy="1723768"/>
            </a:xfrm>
          </p:grpSpPr>
          <p:grpSp>
            <p:nvGrpSpPr>
              <p:cNvPr id="227" name="Group 226"/>
              <p:cNvGrpSpPr/>
              <p:nvPr/>
            </p:nvGrpSpPr>
            <p:grpSpPr>
              <a:xfrm>
                <a:off x="1779371" y="3231293"/>
                <a:ext cx="753762" cy="451020"/>
                <a:chOff x="1618732" y="3231293"/>
                <a:chExt cx="914400" cy="451020"/>
              </a:xfrm>
            </p:grpSpPr>
            <p:sp>
              <p:nvSpPr>
                <p:cNvPr id="234" name="Trapezoid 233"/>
                <p:cNvSpPr/>
                <p:nvPr/>
              </p:nvSpPr>
              <p:spPr>
                <a:xfrm rot="10800000">
                  <a:off x="1618732" y="3333232"/>
                  <a:ext cx="914400" cy="349081"/>
                </a:xfrm>
                <a:prstGeom prst="trapezoid">
                  <a:avLst>
                    <a:gd name="adj" fmla="val 34091"/>
                  </a:avLst>
                </a:prstGeom>
                <a:solidFill>
                  <a:srgbClr val="FF1515"/>
                </a:solidFill>
                <a:ln>
                  <a:solidFill>
                    <a:srgbClr val="E917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Isosceles Triangle 234"/>
                <p:cNvSpPr/>
                <p:nvPr/>
              </p:nvSpPr>
              <p:spPr>
                <a:xfrm flipV="1">
                  <a:off x="1952367" y="3231293"/>
                  <a:ext cx="259491" cy="179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8" name="Rectangle 227"/>
              <p:cNvSpPr/>
              <p:nvPr/>
            </p:nvSpPr>
            <p:spPr>
              <a:xfrm>
                <a:off x="1618735" y="3892378"/>
                <a:ext cx="914400" cy="97618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/>
                  <a:t>Registers</a:t>
                </a:r>
                <a:endParaRPr lang="en-US" dirty="0"/>
              </a:p>
            </p:txBody>
          </p:sp>
          <p:cxnSp>
            <p:nvCxnSpPr>
              <p:cNvPr id="229" name="Straight Connector 228"/>
              <p:cNvCxnSpPr/>
              <p:nvPr/>
            </p:nvCxnSpPr>
            <p:spPr>
              <a:xfrm flipV="1">
                <a:off x="1705230" y="3144794"/>
                <a:ext cx="0" cy="7475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flipH="1">
                <a:off x="1705230" y="3150977"/>
                <a:ext cx="7290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2379680" y="3163334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V="1">
                <a:off x="1924813" y="3160246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flipV="1">
                <a:off x="2161597" y="3697759"/>
                <a:ext cx="1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235"/>
            <p:cNvGrpSpPr/>
            <p:nvPr/>
          </p:nvGrpSpPr>
          <p:grpSpPr>
            <a:xfrm>
              <a:off x="3505393" y="3186490"/>
              <a:ext cx="413882" cy="1723768"/>
              <a:chOff x="1618735" y="3144794"/>
              <a:chExt cx="914400" cy="1723768"/>
            </a:xfrm>
          </p:grpSpPr>
          <p:grpSp>
            <p:nvGrpSpPr>
              <p:cNvPr id="237" name="Group 236"/>
              <p:cNvGrpSpPr/>
              <p:nvPr/>
            </p:nvGrpSpPr>
            <p:grpSpPr>
              <a:xfrm>
                <a:off x="1779371" y="3231293"/>
                <a:ext cx="753762" cy="451020"/>
                <a:chOff x="1618732" y="3231293"/>
                <a:chExt cx="914400" cy="451020"/>
              </a:xfrm>
            </p:grpSpPr>
            <p:sp>
              <p:nvSpPr>
                <p:cNvPr id="244" name="Trapezoid 243"/>
                <p:cNvSpPr/>
                <p:nvPr/>
              </p:nvSpPr>
              <p:spPr>
                <a:xfrm rot="10800000">
                  <a:off x="1618732" y="3333232"/>
                  <a:ext cx="914400" cy="349081"/>
                </a:xfrm>
                <a:prstGeom prst="trapezoid">
                  <a:avLst>
                    <a:gd name="adj" fmla="val 34091"/>
                  </a:avLst>
                </a:prstGeom>
                <a:solidFill>
                  <a:srgbClr val="FF1515"/>
                </a:solidFill>
                <a:ln>
                  <a:solidFill>
                    <a:srgbClr val="E917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Isosceles Triangle 244"/>
                <p:cNvSpPr/>
                <p:nvPr/>
              </p:nvSpPr>
              <p:spPr>
                <a:xfrm flipV="1">
                  <a:off x="1952367" y="3231293"/>
                  <a:ext cx="259491" cy="179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8" name="Rectangle 237"/>
              <p:cNvSpPr/>
              <p:nvPr/>
            </p:nvSpPr>
            <p:spPr>
              <a:xfrm>
                <a:off x="1618735" y="3892378"/>
                <a:ext cx="914400" cy="97618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/>
                  <a:t>Registers</a:t>
                </a:r>
                <a:endParaRPr lang="en-US" dirty="0"/>
              </a:p>
            </p:txBody>
          </p:sp>
          <p:cxnSp>
            <p:nvCxnSpPr>
              <p:cNvPr id="239" name="Straight Connector 238"/>
              <p:cNvCxnSpPr/>
              <p:nvPr/>
            </p:nvCxnSpPr>
            <p:spPr>
              <a:xfrm flipV="1">
                <a:off x="1705230" y="3144794"/>
                <a:ext cx="0" cy="7475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flipH="1">
                <a:off x="1705230" y="3150977"/>
                <a:ext cx="7290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flipV="1">
                <a:off x="2379680" y="3163334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V="1">
                <a:off x="1924813" y="3160246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flipV="1">
                <a:off x="2161597" y="3697759"/>
                <a:ext cx="1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245"/>
            <p:cNvGrpSpPr/>
            <p:nvPr/>
          </p:nvGrpSpPr>
          <p:grpSpPr>
            <a:xfrm>
              <a:off x="3974389" y="3186490"/>
              <a:ext cx="413882" cy="1723768"/>
              <a:chOff x="1618735" y="3144794"/>
              <a:chExt cx="914400" cy="1723768"/>
            </a:xfrm>
          </p:grpSpPr>
          <p:grpSp>
            <p:nvGrpSpPr>
              <p:cNvPr id="247" name="Group 246"/>
              <p:cNvGrpSpPr/>
              <p:nvPr/>
            </p:nvGrpSpPr>
            <p:grpSpPr>
              <a:xfrm>
                <a:off x="1779371" y="3231293"/>
                <a:ext cx="753762" cy="451020"/>
                <a:chOff x="1618732" y="3231293"/>
                <a:chExt cx="914400" cy="451020"/>
              </a:xfrm>
            </p:grpSpPr>
            <p:sp>
              <p:nvSpPr>
                <p:cNvPr id="254" name="Trapezoid 253"/>
                <p:cNvSpPr/>
                <p:nvPr/>
              </p:nvSpPr>
              <p:spPr>
                <a:xfrm rot="10800000">
                  <a:off x="1618732" y="3333232"/>
                  <a:ext cx="914400" cy="349081"/>
                </a:xfrm>
                <a:prstGeom prst="trapezoid">
                  <a:avLst>
                    <a:gd name="adj" fmla="val 34091"/>
                  </a:avLst>
                </a:prstGeom>
                <a:solidFill>
                  <a:srgbClr val="FF1515"/>
                </a:solidFill>
                <a:ln>
                  <a:solidFill>
                    <a:srgbClr val="E917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Isosceles Triangle 254"/>
                <p:cNvSpPr/>
                <p:nvPr/>
              </p:nvSpPr>
              <p:spPr>
                <a:xfrm flipV="1">
                  <a:off x="1952367" y="3231293"/>
                  <a:ext cx="259491" cy="179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8" name="Rectangle 247"/>
              <p:cNvSpPr/>
              <p:nvPr/>
            </p:nvSpPr>
            <p:spPr>
              <a:xfrm>
                <a:off x="1618735" y="3892378"/>
                <a:ext cx="914400" cy="97618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/>
                  <a:t>Registers</a:t>
                </a:r>
                <a:endParaRPr lang="en-US" dirty="0"/>
              </a:p>
            </p:txBody>
          </p:sp>
          <p:cxnSp>
            <p:nvCxnSpPr>
              <p:cNvPr id="249" name="Straight Connector 248"/>
              <p:cNvCxnSpPr/>
              <p:nvPr/>
            </p:nvCxnSpPr>
            <p:spPr>
              <a:xfrm flipV="1">
                <a:off x="1705230" y="3144794"/>
                <a:ext cx="0" cy="7475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flipH="1">
                <a:off x="1705230" y="3150977"/>
                <a:ext cx="7290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flipV="1">
                <a:off x="2379680" y="3163334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flipV="1">
                <a:off x="1924813" y="3160246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V="1">
                <a:off x="2161597" y="3697759"/>
                <a:ext cx="1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oup 255"/>
            <p:cNvGrpSpPr/>
            <p:nvPr/>
          </p:nvGrpSpPr>
          <p:grpSpPr>
            <a:xfrm>
              <a:off x="4443385" y="3186490"/>
              <a:ext cx="413882" cy="1723768"/>
              <a:chOff x="1618735" y="3144794"/>
              <a:chExt cx="914400" cy="1723768"/>
            </a:xfrm>
          </p:grpSpPr>
          <p:grpSp>
            <p:nvGrpSpPr>
              <p:cNvPr id="257" name="Group 256"/>
              <p:cNvGrpSpPr/>
              <p:nvPr/>
            </p:nvGrpSpPr>
            <p:grpSpPr>
              <a:xfrm>
                <a:off x="1779371" y="3231293"/>
                <a:ext cx="753762" cy="451020"/>
                <a:chOff x="1618732" y="3231293"/>
                <a:chExt cx="914400" cy="451020"/>
              </a:xfrm>
            </p:grpSpPr>
            <p:sp>
              <p:nvSpPr>
                <p:cNvPr id="264" name="Trapezoid 263"/>
                <p:cNvSpPr/>
                <p:nvPr/>
              </p:nvSpPr>
              <p:spPr>
                <a:xfrm rot="10800000">
                  <a:off x="1618732" y="3333232"/>
                  <a:ext cx="914400" cy="349081"/>
                </a:xfrm>
                <a:prstGeom prst="trapezoid">
                  <a:avLst>
                    <a:gd name="adj" fmla="val 34091"/>
                  </a:avLst>
                </a:prstGeom>
                <a:solidFill>
                  <a:srgbClr val="FF1515"/>
                </a:solidFill>
                <a:ln>
                  <a:solidFill>
                    <a:srgbClr val="E917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Isosceles Triangle 264"/>
                <p:cNvSpPr/>
                <p:nvPr/>
              </p:nvSpPr>
              <p:spPr>
                <a:xfrm flipV="1">
                  <a:off x="1952367" y="3231293"/>
                  <a:ext cx="259491" cy="179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8" name="Rectangle 257"/>
              <p:cNvSpPr/>
              <p:nvPr/>
            </p:nvSpPr>
            <p:spPr>
              <a:xfrm>
                <a:off x="1618735" y="3892378"/>
                <a:ext cx="914400" cy="97618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/>
                  <a:t>Registers</a:t>
                </a:r>
                <a:endParaRPr lang="en-US" dirty="0"/>
              </a:p>
            </p:txBody>
          </p:sp>
          <p:cxnSp>
            <p:nvCxnSpPr>
              <p:cNvPr id="259" name="Straight Connector 258"/>
              <p:cNvCxnSpPr/>
              <p:nvPr/>
            </p:nvCxnSpPr>
            <p:spPr>
              <a:xfrm flipV="1">
                <a:off x="1705230" y="3144794"/>
                <a:ext cx="0" cy="7475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flipH="1">
                <a:off x="1705230" y="3150977"/>
                <a:ext cx="7290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flipV="1">
                <a:off x="2379680" y="3163334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V="1">
                <a:off x="1924813" y="3160246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V="1">
                <a:off x="2161597" y="3697759"/>
                <a:ext cx="1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/>
            <p:cNvGrpSpPr/>
            <p:nvPr/>
          </p:nvGrpSpPr>
          <p:grpSpPr>
            <a:xfrm>
              <a:off x="4912381" y="3186490"/>
              <a:ext cx="413882" cy="1723768"/>
              <a:chOff x="1618735" y="3144794"/>
              <a:chExt cx="914400" cy="1723768"/>
            </a:xfrm>
          </p:grpSpPr>
          <p:grpSp>
            <p:nvGrpSpPr>
              <p:cNvPr id="267" name="Group 266"/>
              <p:cNvGrpSpPr/>
              <p:nvPr/>
            </p:nvGrpSpPr>
            <p:grpSpPr>
              <a:xfrm>
                <a:off x="1779371" y="3231293"/>
                <a:ext cx="753762" cy="451020"/>
                <a:chOff x="1618732" y="3231293"/>
                <a:chExt cx="914400" cy="451020"/>
              </a:xfrm>
            </p:grpSpPr>
            <p:sp>
              <p:nvSpPr>
                <p:cNvPr id="274" name="Trapezoid 273"/>
                <p:cNvSpPr/>
                <p:nvPr/>
              </p:nvSpPr>
              <p:spPr>
                <a:xfrm rot="10800000">
                  <a:off x="1618732" y="3333232"/>
                  <a:ext cx="914400" cy="349081"/>
                </a:xfrm>
                <a:prstGeom prst="trapezoid">
                  <a:avLst>
                    <a:gd name="adj" fmla="val 34091"/>
                  </a:avLst>
                </a:prstGeom>
                <a:solidFill>
                  <a:srgbClr val="FF1515"/>
                </a:solidFill>
                <a:ln>
                  <a:solidFill>
                    <a:srgbClr val="E917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Isosceles Triangle 274"/>
                <p:cNvSpPr/>
                <p:nvPr/>
              </p:nvSpPr>
              <p:spPr>
                <a:xfrm flipV="1">
                  <a:off x="1952367" y="3231293"/>
                  <a:ext cx="259491" cy="179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8" name="Rectangle 267"/>
              <p:cNvSpPr/>
              <p:nvPr/>
            </p:nvSpPr>
            <p:spPr>
              <a:xfrm>
                <a:off x="1618735" y="3892378"/>
                <a:ext cx="914400" cy="97618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/>
                  <a:t>Registers</a:t>
                </a:r>
                <a:endParaRPr lang="en-US" dirty="0"/>
              </a:p>
            </p:txBody>
          </p:sp>
          <p:cxnSp>
            <p:nvCxnSpPr>
              <p:cNvPr id="269" name="Straight Connector 268"/>
              <p:cNvCxnSpPr/>
              <p:nvPr/>
            </p:nvCxnSpPr>
            <p:spPr>
              <a:xfrm flipV="1">
                <a:off x="1705230" y="3144794"/>
                <a:ext cx="0" cy="7475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flipH="1">
                <a:off x="1705230" y="3150977"/>
                <a:ext cx="7290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flipV="1">
                <a:off x="2379680" y="3163334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flipV="1">
                <a:off x="1924813" y="3160246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flipV="1">
                <a:off x="2161597" y="3697759"/>
                <a:ext cx="1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" name="Group 275"/>
            <p:cNvGrpSpPr/>
            <p:nvPr/>
          </p:nvGrpSpPr>
          <p:grpSpPr>
            <a:xfrm>
              <a:off x="5381377" y="3186490"/>
              <a:ext cx="413882" cy="1723768"/>
              <a:chOff x="1618735" y="3144794"/>
              <a:chExt cx="914400" cy="1723768"/>
            </a:xfrm>
          </p:grpSpPr>
          <p:grpSp>
            <p:nvGrpSpPr>
              <p:cNvPr id="277" name="Group 276"/>
              <p:cNvGrpSpPr/>
              <p:nvPr/>
            </p:nvGrpSpPr>
            <p:grpSpPr>
              <a:xfrm>
                <a:off x="1779371" y="3231293"/>
                <a:ext cx="753762" cy="451020"/>
                <a:chOff x="1618732" y="3231293"/>
                <a:chExt cx="914400" cy="451020"/>
              </a:xfrm>
            </p:grpSpPr>
            <p:sp>
              <p:nvSpPr>
                <p:cNvPr id="284" name="Trapezoid 283"/>
                <p:cNvSpPr/>
                <p:nvPr/>
              </p:nvSpPr>
              <p:spPr>
                <a:xfrm rot="10800000">
                  <a:off x="1618732" y="3333232"/>
                  <a:ext cx="914400" cy="349081"/>
                </a:xfrm>
                <a:prstGeom prst="trapezoid">
                  <a:avLst>
                    <a:gd name="adj" fmla="val 34091"/>
                  </a:avLst>
                </a:prstGeom>
                <a:solidFill>
                  <a:srgbClr val="FF1515"/>
                </a:solidFill>
                <a:ln>
                  <a:solidFill>
                    <a:srgbClr val="E917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Isosceles Triangle 284"/>
                <p:cNvSpPr/>
                <p:nvPr/>
              </p:nvSpPr>
              <p:spPr>
                <a:xfrm flipV="1">
                  <a:off x="1952367" y="3231293"/>
                  <a:ext cx="259491" cy="179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8" name="Rectangle 277"/>
              <p:cNvSpPr/>
              <p:nvPr/>
            </p:nvSpPr>
            <p:spPr>
              <a:xfrm>
                <a:off x="1618735" y="3892378"/>
                <a:ext cx="914400" cy="97618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/>
                  <a:t>Registers</a:t>
                </a:r>
                <a:endParaRPr lang="en-US" dirty="0"/>
              </a:p>
            </p:txBody>
          </p:sp>
          <p:cxnSp>
            <p:nvCxnSpPr>
              <p:cNvPr id="279" name="Straight Connector 278"/>
              <p:cNvCxnSpPr/>
              <p:nvPr/>
            </p:nvCxnSpPr>
            <p:spPr>
              <a:xfrm flipV="1">
                <a:off x="1705230" y="3144794"/>
                <a:ext cx="0" cy="7475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flipH="1">
                <a:off x="1705230" y="3150977"/>
                <a:ext cx="7290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flipV="1">
                <a:off x="2379680" y="3163334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flipV="1">
                <a:off x="1924813" y="3160246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flipV="1">
                <a:off x="2161597" y="3697759"/>
                <a:ext cx="1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5850373" y="3186490"/>
              <a:ext cx="413882" cy="1723768"/>
              <a:chOff x="1618735" y="3144794"/>
              <a:chExt cx="914400" cy="1723768"/>
            </a:xfrm>
          </p:grpSpPr>
          <p:grpSp>
            <p:nvGrpSpPr>
              <p:cNvPr id="287" name="Group 286"/>
              <p:cNvGrpSpPr/>
              <p:nvPr/>
            </p:nvGrpSpPr>
            <p:grpSpPr>
              <a:xfrm>
                <a:off x="1779371" y="3231293"/>
                <a:ext cx="753762" cy="451020"/>
                <a:chOff x="1618732" y="3231293"/>
                <a:chExt cx="914400" cy="451020"/>
              </a:xfrm>
            </p:grpSpPr>
            <p:sp>
              <p:nvSpPr>
                <p:cNvPr id="294" name="Trapezoid 293"/>
                <p:cNvSpPr/>
                <p:nvPr/>
              </p:nvSpPr>
              <p:spPr>
                <a:xfrm rot="10800000">
                  <a:off x="1618732" y="3333232"/>
                  <a:ext cx="914400" cy="349081"/>
                </a:xfrm>
                <a:prstGeom prst="trapezoid">
                  <a:avLst>
                    <a:gd name="adj" fmla="val 34091"/>
                  </a:avLst>
                </a:prstGeom>
                <a:solidFill>
                  <a:srgbClr val="FF1515"/>
                </a:solidFill>
                <a:ln>
                  <a:solidFill>
                    <a:srgbClr val="E917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Isosceles Triangle 294"/>
                <p:cNvSpPr/>
                <p:nvPr/>
              </p:nvSpPr>
              <p:spPr>
                <a:xfrm flipV="1">
                  <a:off x="1952367" y="3231293"/>
                  <a:ext cx="259491" cy="179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8" name="Rectangle 287"/>
              <p:cNvSpPr/>
              <p:nvPr/>
            </p:nvSpPr>
            <p:spPr>
              <a:xfrm>
                <a:off x="1618735" y="3892378"/>
                <a:ext cx="914400" cy="97618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/>
                  <a:t>Registers</a:t>
                </a:r>
                <a:endParaRPr lang="en-US" dirty="0"/>
              </a:p>
            </p:txBody>
          </p:sp>
          <p:cxnSp>
            <p:nvCxnSpPr>
              <p:cNvPr id="289" name="Straight Connector 288"/>
              <p:cNvCxnSpPr/>
              <p:nvPr/>
            </p:nvCxnSpPr>
            <p:spPr>
              <a:xfrm flipV="1">
                <a:off x="1705230" y="3144794"/>
                <a:ext cx="0" cy="7475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flipH="1">
                <a:off x="1705230" y="3150977"/>
                <a:ext cx="7290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flipV="1">
                <a:off x="2379680" y="3163334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flipV="1">
                <a:off x="1924813" y="3160246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flipV="1">
                <a:off x="2161597" y="3697759"/>
                <a:ext cx="1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6" name="Group 295"/>
            <p:cNvGrpSpPr/>
            <p:nvPr/>
          </p:nvGrpSpPr>
          <p:grpSpPr>
            <a:xfrm>
              <a:off x="6319369" y="3186490"/>
              <a:ext cx="413882" cy="1723768"/>
              <a:chOff x="1618735" y="3144794"/>
              <a:chExt cx="914400" cy="1723768"/>
            </a:xfrm>
          </p:grpSpPr>
          <p:grpSp>
            <p:nvGrpSpPr>
              <p:cNvPr id="297" name="Group 296"/>
              <p:cNvGrpSpPr/>
              <p:nvPr/>
            </p:nvGrpSpPr>
            <p:grpSpPr>
              <a:xfrm>
                <a:off x="1779371" y="3231293"/>
                <a:ext cx="753762" cy="451020"/>
                <a:chOff x="1618732" y="3231293"/>
                <a:chExt cx="914400" cy="451020"/>
              </a:xfrm>
            </p:grpSpPr>
            <p:sp>
              <p:nvSpPr>
                <p:cNvPr id="304" name="Trapezoid 303"/>
                <p:cNvSpPr/>
                <p:nvPr/>
              </p:nvSpPr>
              <p:spPr>
                <a:xfrm rot="10800000">
                  <a:off x="1618732" y="3333232"/>
                  <a:ext cx="914400" cy="349081"/>
                </a:xfrm>
                <a:prstGeom prst="trapezoid">
                  <a:avLst>
                    <a:gd name="adj" fmla="val 34091"/>
                  </a:avLst>
                </a:prstGeom>
                <a:solidFill>
                  <a:srgbClr val="FF1515"/>
                </a:solidFill>
                <a:ln>
                  <a:solidFill>
                    <a:srgbClr val="E917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Isosceles Triangle 304"/>
                <p:cNvSpPr/>
                <p:nvPr/>
              </p:nvSpPr>
              <p:spPr>
                <a:xfrm flipV="1">
                  <a:off x="1952367" y="3231293"/>
                  <a:ext cx="259491" cy="179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8" name="Rectangle 297"/>
              <p:cNvSpPr/>
              <p:nvPr/>
            </p:nvSpPr>
            <p:spPr>
              <a:xfrm>
                <a:off x="1618735" y="3892378"/>
                <a:ext cx="914400" cy="97618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/>
                  <a:t>Registers</a:t>
                </a:r>
                <a:endParaRPr lang="en-US" dirty="0"/>
              </a:p>
            </p:txBody>
          </p:sp>
          <p:cxnSp>
            <p:nvCxnSpPr>
              <p:cNvPr id="299" name="Straight Connector 298"/>
              <p:cNvCxnSpPr/>
              <p:nvPr/>
            </p:nvCxnSpPr>
            <p:spPr>
              <a:xfrm flipV="1">
                <a:off x="1705230" y="3144794"/>
                <a:ext cx="0" cy="7475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 flipH="1">
                <a:off x="1705230" y="3150977"/>
                <a:ext cx="7290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 flipV="1">
                <a:off x="2379680" y="3163334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 flipV="1">
                <a:off x="1924813" y="3160246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flipV="1">
                <a:off x="2161597" y="3697759"/>
                <a:ext cx="1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6" name="Group 305"/>
            <p:cNvGrpSpPr/>
            <p:nvPr/>
          </p:nvGrpSpPr>
          <p:grpSpPr>
            <a:xfrm>
              <a:off x="6788365" y="3186490"/>
              <a:ext cx="413882" cy="1723768"/>
              <a:chOff x="1618735" y="3144794"/>
              <a:chExt cx="914400" cy="1723768"/>
            </a:xfrm>
          </p:grpSpPr>
          <p:grpSp>
            <p:nvGrpSpPr>
              <p:cNvPr id="307" name="Group 306"/>
              <p:cNvGrpSpPr/>
              <p:nvPr/>
            </p:nvGrpSpPr>
            <p:grpSpPr>
              <a:xfrm>
                <a:off x="1779371" y="3231293"/>
                <a:ext cx="753762" cy="451020"/>
                <a:chOff x="1618732" y="3231293"/>
                <a:chExt cx="914400" cy="451020"/>
              </a:xfrm>
            </p:grpSpPr>
            <p:sp>
              <p:nvSpPr>
                <p:cNvPr id="314" name="Trapezoid 313"/>
                <p:cNvSpPr/>
                <p:nvPr/>
              </p:nvSpPr>
              <p:spPr>
                <a:xfrm rot="10800000">
                  <a:off x="1618732" y="3333232"/>
                  <a:ext cx="914400" cy="349081"/>
                </a:xfrm>
                <a:prstGeom prst="trapezoid">
                  <a:avLst>
                    <a:gd name="adj" fmla="val 34091"/>
                  </a:avLst>
                </a:prstGeom>
                <a:solidFill>
                  <a:srgbClr val="FF1515"/>
                </a:solidFill>
                <a:ln>
                  <a:solidFill>
                    <a:srgbClr val="E917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Isosceles Triangle 314"/>
                <p:cNvSpPr/>
                <p:nvPr/>
              </p:nvSpPr>
              <p:spPr>
                <a:xfrm flipV="1">
                  <a:off x="1952367" y="3231293"/>
                  <a:ext cx="259491" cy="179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8" name="Rectangle 307"/>
              <p:cNvSpPr/>
              <p:nvPr/>
            </p:nvSpPr>
            <p:spPr>
              <a:xfrm>
                <a:off x="1618735" y="3892378"/>
                <a:ext cx="914400" cy="97618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/>
                  <a:t>Registers</a:t>
                </a:r>
                <a:endParaRPr lang="en-US" dirty="0"/>
              </a:p>
            </p:txBody>
          </p:sp>
          <p:cxnSp>
            <p:nvCxnSpPr>
              <p:cNvPr id="309" name="Straight Connector 308"/>
              <p:cNvCxnSpPr/>
              <p:nvPr/>
            </p:nvCxnSpPr>
            <p:spPr>
              <a:xfrm flipV="1">
                <a:off x="1705230" y="3144794"/>
                <a:ext cx="0" cy="7475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flipH="1">
                <a:off x="1705230" y="3150977"/>
                <a:ext cx="7290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flipV="1">
                <a:off x="2379680" y="3163334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flipV="1">
                <a:off x="1924813" y="3160246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flipV="1">
                <a:off x="2161597" y="3697759"/>
                <a:ext cx="1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6" name="Group 315"/>
            <p:cNvGrpSpPr/>
            <p:nvPr/>
          </p:nvGrpSpPr>
          <p:grpSpPr>
            <a:xfrm>
              <a:off x="7257368" y="3186490"/>
              <a:ext cx="413882" cy="1723768"/>
              <a:chOff x="1618735" y="3144794"/>
              <a:chExt cx="914400" cy="1723768"/>
            </a:xfrm>
          </p:grpSpPr>
          <p:grpSp>
            <p:nvGrpSpPr>
              <p:cNvPr id="317" name="Group 316"/>
              <p:cNvGrpSpPr/>
              <p:nvPr/>
            </p:nvGrpSpPr>
            <p:grpSpPr>
              <a:xfrm>
                <a:off x="1779371" y="3231293"/>
                <a:ext cx="753762" cy="451020"/>
                <a:chOff x="1618732" y="3231293"/>
                <a:chExt cx="914400" cy="451020"/>
              </a:xfrm>
            </p:grpSpPr>
            <p:sp>
              <p:nvSpPr>
                <p:cNvPr id="324" name="Trapezoid 323"/>
                <p:cNvSpPr/>
                <p:nvPr/>
              </p:nvSpPr>
              <p:spPr>
                <a:xfrm rot="10800000">
                  <a:off x="1618732" y="3333232"/>
                  <a:ext cx="914400" cy="349081"/>
                </a:xfrm>
                <a:prstGeom prst="trapezoid">
                  <a:avLst>
                    <a:gd name="adj" fmla="val 34091"/>
                  </a:avLst>
                </a:prstGeom>
                <a:solidFill>
                  <a:srgbClr val="FF1515"/>
                </a:solidFill>
                <a:ln>
                  <a:solidFill>
                    <a:srgbClr val="E917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Isosceles Triangle 324"/>
                <p:cNvSpPr/>
                <p:nvPr/>
              </p:nvSpPr>
              <p:spPr>
                <a:xfrm flipV="1">
                  <a:off x="1952367" y="3231293"/>
                  <a:ext cx="259491" cy="179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8" name="Rectangle 317"/>
              <p:cNvSpPr/>
              <p:nvPr/>
            </p:nvSpPr>
            <p:spPr>
              <a:xfrm>
                <a:off x="1618735" y="3892378"/>
                <a:ext cx="914400" cy="97618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/>
                  <a:t>Registers</a:t>
                </a:r>
                <a:endParaRPr lang="en-US" dirty="0"/>
              </a:p>
            </p:txBody>
          </p:sp>
          <p:cxnSp>
            <p:nvCxnSpPr>
              <p:cNvPr id="319" name="Straight Connector 318"/>
              <p:cNvCxnSpPr/>
              <p:nvPr/>
            </p:nvCxnSpPr>
            <p:spPr>
              <a:xfrm flipV="1">
                <a:off x="1705230" y="3144794"/>
                <a:ext cx="0" cy="7475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 flipH="1">
                <a:off x="1705230" y="3150977"/>
                <a:ext cx="7290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 flipV="1">
                <a:off x="2379680" y="3163334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 flipV="1">
                <a:off x="1924813" y="3160246"/>
                <a:ext cx="0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 flipV="1">
                <a:off x="2161597" y="3697759"/>
                <a:ext cx="1" cy="166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7" name="Rectangle 326"/>
          <p:cNvSpPr/>
          <p:nvPr/>
        </p:nvSpPr>
        <p:spPr>
          <a:xfrm>
            <a:off x="914400" y="5708836"/>
            <a:ext cx="7452360" cy="5007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Address Coalescing Unit</a:t>
            </a:r>
            <a:endParaRPr lang="en-US" dirty="0"/>
          </a:p>
        </p:txBody>
      </p:sp>
      <p:grpSp>
        <p:nvGrpSpPr>
          <p:cNvPr id="168" name="Group 167"/>
          <p:cNvGrpSpPr/>
          <p:nvPr/>
        </p:nvGrpSpPr>
        <p:grpSpPr>
          <a:xfrm>
            <a:off x="252963" y="835139"/>
            <a:ext cx="470083" cy="746012"/>
            <a:chOff x="6733994" y="2009774"/>
            <a:chExt cx="470083" cy="923925"/>
          </a:xfrm>
        </p:grpSpPr>
        <p:sp>
          <p:nvSpPr>
            <p:cNvPr id="169" name="Freeform 168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3" name="Straight Connector 172"/>
            <p:cNvCxnSpPr>
              <a:stCxn id="169" idx="1"/>
              <a:endCxn id="172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378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Graphics 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900"/>
            <a:ext cx="7543801" cy="514350"/>
          </a:xfrm>
        </p:spPr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Streaming</a:t>
            </a:r>
            <a:r>
              <a:rPr lang="en-US" dirty="0" smtClean="0"/>
              <a:t> computation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2460" y="2543175"/>
            <a:ext cx="1952625" cy="186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851785" y="3076575"/>
            <a:ext cx="66675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85235" y="2747962"/>
            <a:ext cx="1295400" cy="1247775"/>
          </a:xfrm>
          <a:prstGeom prst="ellipse">
            <a:avLst/>
          </a:prstGeom>
          <a:solidFill>
            <a:srgbClr val="E9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GPU</a:t>
            </a:r>
            <a:endParaRPr lang="en-US" b="1" dirty="0"/>
          </a:p>
        </p:txBody>
      </p:sp>
      <p:sp>
        <p:nvSpPr>
          <p:cNvPr id="7" name="Right Arrow 6"/>
          <p:cNvSpPr/>
          <p:nvPr/>
        </p:nvSpPr>
        <p:spPr>
          <a:xfrm>
            <a:off x="5480685" y="3076574"/>
            <a:ext cx="66675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80160" y="3181350"/>
            <a:ext cx="647700" cy="590550"/>
          </a:xfrm>
          <a:prstGeom prst="ellipse">
            <a:avLst/>
          </a:prstGeom>
          <a:solidFill>
            <a:srgbClr val="D8E1AD"/>
          </a:solidFill>
          <a:ln>
            <a:solidFill>
              <a:srgbClr val="8288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78230" y="3771900"/>
            <a:ext cx="1051560" cy="1295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4825" y="4419600"/>
            <a:ext cx="2346960" cy="92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flipV="1">
            <a:off x="6465570" y="1609725"/>
            <a:ext cx="2346960" cy="2800350"/>
            <a:chOff x="6419850" y="2543175"/>
            <a:chExt cx="2346960" cy="2800350"/>
          </a:xfrm>
        </p:grpSpPr>
        <p:sp>
          <p:nvSpPr>
            <p:cNvPr id="12" name="Rectangle 11"/>
            <p:cNvSpPr/>
            <p:nvPr/>
          </p:nvSpPr>
          <p:spPr>
            <a:xfrm>
              <a:off x="6547485" y="2543175"/>
              <a:ext cx="1952625" cy="18669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195185" y="3181350"/>
              <a:ext cx="647700" cy="590550"/>
            </a:xfrm>
            <a:prstGeom prst="ellipse">
              <a:avLst/>
            </a:prstGeom>
            <a:solidFill>
              <a:srgbClr val="D8E1AD"/>
            </a:solidFill>
            <a:ln>
              <a:solidFill>
                <a:srgbClr val="8288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993255" y="3771900"/>
              <a:ext cx="105156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19850" y="4419600"/>
              <a:ext cx="2346960" cy="923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Coalescing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900"/>
            <a:ext cx="7543801" cy="657225"/>
          </a:xfrm>
        </p:spPr>
        <p:txBody>
          <a:bodyPr/>
          <a:lstStyle/>
          <a:p>
            <a:r>
              <a:rPr lang="en-US" dirty="0" err="1" smtClean="0"/>
              <a:t>Wavefront</a:t>
            </a:r>
            <a:r>
              <a:rPr lang="en-US" dirty="0" smtClean="0"/>
              <a:t>: Issue 64 memory requests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4522" y="2670178"/>
            <a:ext cx="1952625" cy="186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02222" y="3308353"/>
            <a:ext cx="647700" cy="590550"/>
          </a:xfrm>
          <a:prstGeom prst="ellipse">
            <a:avLst/>
          </a:prstGeom>
          <a:solidFill>
            <a:srgbClr val="D8E1AD"/>
          </a:solidFill>
          <a:ln>
            <a:solidFill>
              <a:srgbClr val="8288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0292" y="3898903"/>
            <a:ext cx="1051560" cy="1295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6887" y="4546603"/>
            <a:ext cx="2346960" cy="92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54522" y="2660653"/>
          <a:ext cx="1952624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078"/>
                <a:gridCol w="244078"/>
                <a:gridCol w="244078"/>
                <a:gridCol w="244078"/>
                <a:gridCol w="244078"/>
                <a:gridCol w="244078"/>
                <a:gridCol w="244078"/>
                <a:gridCol w="244078"/>
              </a:tblGrid>
              <a:tr h="23241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2473847" y="3308353"/>
            <a:ext cx="710566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870402" y="2936737"/>
            <a:ext cx="470083" cy="923925"/>
            <a:chOff x="6733994" y="2009774"/>
            <a:chExt cx="470083" cy="923925"/>
          </a:xfrm>
        </p:grpSpPr>
        <p:sp>
          <p:nvSpPr>
            <p:cNvPr id="13" name="Freeform 12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3" idx="1"/>
              <a:endCxn id="16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082709" y="2946261"/>
            <a:ext cx="470083" cy="923925"/>
            <a:chOff x="6733994" y="2009774"/>
            <a:chExt cx="470083" cy="923925"/>
          </a:xfrm>
        </p:grpSpPr>
        <p:sp>
          <p:nvSpPr>
            <p:cNvPr id="22" name="Freeform 21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22" idx="1"/>
              <a:endCxn id="25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461324" y="2936737"/>
            <a:ext cx="470083" cy="923925"/>
            <a:chOff x="6733994" y="2009774"/>
            <a:chExt cx="470083" cy="923925"/>
          </a:xfrm>
        </p:grpSpPr>
        <p:sp>
          <p:nvSpPr>
            <p:cNvPr id="31" name="Freeform 30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1" idx="1"/>
              <a:endCxn id="34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7814264" y="2996028"/>
            <a:ext cx="470083" cy="923925"/>
            <a:chOff x="6733994" y="2009774"/>
            <a:chExt cx="470083" cy="923925"/>
          </a:xfrm>
        </p:grpSpPr>
        <p:sp>
          <p:nvSpPr>
            <p:cNvPr id="40" name="Freeform 39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stCxn id="40" idx="1"/>
              <a:endCxn id="43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3532880" y="2574962"/>
            <a:ext cx="2476435" cy="329289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203848" y="2574963"/>
            <a:ext cx="2486523" cy="329289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451113" y="2060613"/>
            <a:ext cx="5369037" cy="40376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869064" y="2095939"/>
            <a:ext cx="107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NDRange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125555" y="2572776"/>
            <a:ext cx="125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Workgroup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770675" y="2554187"/>
            <a:ext cx="125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Workgroup</a:t>
            </a:r>
            <a:endParaRPr lang="en-US" b="1" dirty="0"/>
          </a:p>
        </p:txBody>
      </p:sp>
      <p:sp>
        <p:nvSpPr>
          <p:cNvPr id="54" name="Rectangle 53"/>
          <p:cNvSpPr/>
          <p:nvPr/>
        </p:nvSpPr>
        <p:spPr>
          <a:xfrm>
            <a:off x="254522" y="2670178"/>
            <a:ext cx="1952625" cy="186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902222" y="3308353"/>
            <a:ext cx="647700" cy="590550"/>
          </a:xfrm>
          <a:prstGeom prst="ellipse">
            <a:avLst/>
          </a:prstGeom>
          <a:solidFill>
            <a:srgbClr val="D8E1AD"/>
          </a:solidFill>
          <a:ln>
            <a:solidFill>
              <a:srgbClr val="8288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00292" y="3898903"/>
            <a:ext cx="1051560" cy="1295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26887" y="4546603"/>
            <a:ext cx="2346960" cy="92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/>
          </p:nvPr>
        </p:nvGraphicFramePr>
        <p:xfrm>
          <a:off x="254522" y="2660653"/>
          <a:ext cx="1960460" cy="1876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0115"/>
                <a:gridCol w="490115"/>
                <a:gridCol w="490115"/>
                <a:gridCol w="490115"/>
              </a:tblGrid>
              <a:tr h="46910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46910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46910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46910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r="52029" b="65860"/>
          <a:stretch/>
        </p:blipFill>
        <p:spPr>
          <a:xfrm>
            <a:off x="3658235" y="4156206"/>
            <a:ext cx="1019175" cy="96367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7" r="10231" b="65860"/>
          <a:stretch/>
        </p:blipFill>
        <p:spPr>
          <a:xfrm>
            <a:off x="4887039" y="4152268"/>
            <a:ext cx="1019175" cy="96367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t="33850" r="53368" b="32791"/>
          <a:stretch/>
        </p:blipFill>
        <p:spPr>
          <a:xfrm>
            <a:off x="6302030" y="4163298"/>
            <a:ext cx="987751" cy="94161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4" t="33513" r="9408" b="32090"/>
          <a:stretch/>
        </p:blipFill>
        <p:spPr>
          <a:xfrm>
            <a:off x="7534049" y="4173046"/>
            <a:ext cx="1028925" cy="970914"/>
          </a:xfrm>
          <a:prstGeom prst="rect">
            <a:avLst/>
          </a:prstGeom>
        </p:spPr>
      </p:pic>
      <p:cxnSp>
        <p:nvCxnSpPr>
          <p:cNvPr id="63" name="Straight Arrow Connector 62"/>
          <p:cNvCxnSpPr>
            <a:stCxn id="13" idx="6"/>
          </p:cNvCxnSpPr>
          <p:nvPr/>
        </p:nvCxnSpPr>
        <p:spPr>
          <a:xfrm flipH="1">
            <a:off x="3911402" y="3860662"/>
            <a:ext cx="44906" cy="5117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4" idx="6"/>
          </p:cNvCxnSpPr>
          <p:nvPr/>
        </p:nvCxnSpPr>
        <p:spPr>
          <a:xfrm flipH="1">
            <a:off x="3956308" y="3860662"/>
            <a:ext cx="114672" cy="10261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5" idx="6"/>
          </p:cNvCxnSpPr>
          <p:nvPr/>
        </p:nvCxnSpPr>
        <p:spPr>
          <a:xfrm>
            <a:off x="4185652" y="3860662"/>
            <a:ext cx="233948" cy="10261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6" idx="6"/>
          </p:cNvCxnSpPr>
          <p:nvPr/>
        </p:nvCxnSpPr>
        <p:spPr>
          <a:xfrm>
            <a:off x="4301631" y="3860662"/>
            <a:ext cx="117969" cy="5879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5122591" y="3853889"/>
            <a:ext cx="44906" cy="5117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167497" y="3853889"/>
            <a:ext cx="114672" cy="10261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396841" y="3853889"/>
            <a:ext cx="233948" cy="10261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512820" y="3853889"/>
            <a:ext cx="117969" cy="5879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6493251" y="3844365"/>
            <a:ext cx="44906" cy="5117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6538157" y="3844365"/>
            <a:ext cx="114672" cy="10261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767501" y="3844365"/>
            <a:ext cx="233948" cy="10261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883480" y="3844365"/>
            <a:ext cx="117969" cy="5879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7855410" y="3889803"/>
            <a:ext cx="44906" cy="5117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7900316" y="3889803"/>
            <a:ext cx="114672" cy="10261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8129660" y="3889803"/>
            <a:ext cx="233948" cy="10261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8245639" y="3889803"/>
            <a:ext cx="117969" cy="5879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4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Coalescing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900"/>
            <a:ext cx="7543801" cy="3848100"/>
          </a:xfrm>
        </p:spPr>
        <p:txBody>
          <a:bodyPr/>
          <a:lstStyle/>
          <a:p>
            <a:r>
              <a:rPr lang="en-US" dirty="0" err="1" smtClean="0"/>
              <a:t>Wavefront</a:t>
            </a:r>
            <a:r>
              <a:rPr lang="en-US" dirty="0" smtClean="0"/>
              <a:t>: Issue 64 memory requests</a:t>
            </a:r>
          </a:p>
          <a:p>
            <a:r>
              <a:rPr lang="en-US" dirty="0" smtClean="0"/>
              <a:t>Common case: </a:t>
            </a:r>
          </a:p>
          <a:p>
            <a:pPr lvl="1"/>
            <a:r>
              <a:rPr lang="en-US" dirty="0" smtClean="0"/>
              <a:t>work-items in same </a:t>
            </a:r>
            <a:r>
              <a:rPr lang="en-US" dirty="0" err="1" smtClean="0"/>
              <a:t>wavefront</a:t>
            </a:r>
            <a:r>
              <a:rPr lang="en-US" dirty="0" smtClean="0"/>
              <a:t> touch same cache block</a:t>
            </a:r>
          </a:p>
          <a:p>
            <a:pPr lvl="1"/>
            <a:endParaRPr lang="en-US" dirty="0"/>
          </a:p>
          <a:p>
            <a:r>
              <a:rPr lang="en-US" b="1" dirty="0" smtClean="0"/>
              <a:t>Coalescing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Merge many work-items requests into single cache block request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Important for performance:</a:t>
            </a:r>
          </a:p>
          <a:p>
            <a:pPr lvl="1"/>
            <a:r>
              <a:rPr lang="en-US" dirty="0" smtClean="0"/>
              <a:t>Reduces bandwidth to DRAM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GPU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507524"/>
            <a:ext cx="7543801" cy="81554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GPUs have caches.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42</a:t>
            </a:fld>
            <a:endParaRPr lang="en-US" dirty="0"/>
          </a:p>
        </p:txBody>
      </p:sp>
      <p:pic>
        <p:nvPicPr>
          <p:cNvPr id="1026" name="Picture 2" descr="stick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965" y="2323069"/>
            <a:ext cx="1730911" cy="29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 Your CPU’s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900"/>
            <a:ext cx="7543801" cy="587976"/>
          </a:xfrm>
        </p:spPr>
        <p:txBody>
          <a:bodyPr/>
          <a:lstStyle/>
          <a:p>
            <a:r>
              <a:rPr lang="en-US" dirty="0" smtClean="0"/>
              <a:t>By the numbers: </a:t>
            </a:r>
            <a:r>
              <a:rPr lang="en-US" b="1" dirty="0" smtClean="0"/>
              <a:t>Bulldozer – FX-8170   </a:t>
            </a:r>
            <a:r>
              <a:rPr lang="en-US" dirty="0" smtClean="0"/>
              <a:t>vs.  </a:t>
            </a:r>
            <a:r>
              <a:rPr lang="en-US" b="1" dirty="0" smtClean="0"/>
              <a:t>GCN – Radeon HD 7970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828082"/>
              </p:ext>
            </p:extLst>
          </p:nvPr>
        </p:nvGraphicFramePr>
        <p:xfrm>
          <a:off x="543697" y="1864325"/>
          <a:ext cx="732649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3330"/>
                <a:gridCol w="1969921"/>
                <a:gridCol w="219323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CPU (Bulldozer)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GPU (GCN)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L1 data cache</a:t>
                      </a:r>
                      <a:r>
                        <a:rPr lang="en-US" baseline="0" dirty="0" smtClean="0"/>
                        <a:t>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KB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Active threads</a:t>
                      </a:r>
                      <a:r>
                        <a:rPr lang="en-US" baseline="0" dirty="0" smtClean="0"/>
                        <a:t> (work-items) sharing L1 D Cache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L1 </a:t>
                      </a:r>
                      <a:r>
                        <a:rPr lang="en-US" dirty="0" err="1" smtClean="0"/>
                        <a:t>dcache</a:t>
                      </a:r>
                      <a:r>
                        <a:rPr lang="en-US" dirty="0" smtClean="0"/>
                        <a:t> capacity / thread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16KB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6.4 bytes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Last</a:t>
                      </a:r>
                      <a:r>
                        <a:rPr lang="en-US" baseline="0" dirty="0" smtClean="0"/>
                        <a:t> level</a:t>
                      </a:r>
                      <a:r>
                        <a:rPr lang="en-US" dirty="0" smtClean="0"/>
                        <a:t> cache (LLC)</a:t>
                      </a:r>
                      <a:r>
                        <a:rPr lang="en-US" baseline="0" dirty="0" smtClean="0"/>
                        <a:t>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768KB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Active threads (work-items) sharing LLC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81,920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LLC capacity / thread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1MB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9.6 bytes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2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GPU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411" y="1104900"/>
            <a:ext cx="7798349" cy="4764194"/>
          </a:xfrm>
        </p:spPr>
        <p:txBody>
          <a:bodyPr/>
          <a:lstStyle/>
          <a:p>
            <a:r>
              <a:rPr lang="en-US" b="1" i="1" dirty="0" smtClean="0"/>
              <a:t>Maximize throughput</a:t>
            </a:r>
            <a:r>
              <a:rPr lang="en-US" dirty="0" smtClean="0"/>
              <a:t>, not hide latency</a:t>
            </a:r>
          </a:p>
          <a:p>
            <a:pPr lvl="1"/>
            <a:r>
              <a:rPr lang="en-US" dirty="0" smtClean="0"/>
              <a:t>Not there for either spatial or temporal locality</a:t>
            </a:r>
          </a:p>
          <a:p>
            <a:endParaRPr lang="en-US" dirty="0" smtClean="0"/>
          </a:p>
          <a:p>
            <a:r>
              <a:rPr lang="en-US" b="1" dirty="0" smtClean="0"/>
              <a:t>L1 Cache</a:t>
            </a:r>
            <a:r>
              <a:rPr lang="en-US" dirty="0" smtClean="0"/>
              <a:t>: Coalesce requests to same cache block by different work-items</a:t>
            </a:r>
          </a:p>
          <a:p>
            <a:pPr lvl="1"/>
            <a:r>
              <a:rPr lang="en-US" dirty="0" smtClean="0"/>
              <a:t>i.e., streaming thread locality?</a:t>
            </a:r>
          </a:p>
          <a:p>
            <a:pPr lvl="1"/>
            <a:r>
              <a:rPr lang="en-US" dirty="0" smtClean="0"/>
              <a:t>Keep block around just long enough for each work-item to hit once</a:t>
            </a:r>
          </a:p>
          <a:p>
            <a:pPr lvl="1"/>
            <a:r>
              <a:rPr lang="en-US" dirty="0" smtClean="0"/>
              <a:t>Ultimate goal: </a:t>
            </a:r>
            <a:r>
              <a:rPr lang="en-US" b="1" dirty="0" smtClean="0"/>
              <a:t>Reduce bandwidth to DRAM</a:t>
            </a:r>
          </a:p>
          <a:p>
            <a:r>
              <a:rPr lang="en-US" b="1" dirty="0" smtClean="0"/>
              <a:t>L2 Cache</a:t>
            </a:r>
            <a:r>
              <a:rPr lang="en-US" dirty="0" smtClean="0"/>
              <a:t>: DRAM staging buffer + some instruction reuse</a:t>
            </a:r>
          </a:p>
          <a:p>
            <a:pPr lvl="1"/>
            <a:r>
              <a:rPr lang="en-US" dirty="0" smtClean="0"/>
              <a:t>Ultimate goal: </a:t>
            </a:r>
            <a:r>
              <a:rPr lang="en-US" b="1" dirty="0" smtClean="0"/>
              <a:t>Tolerate spikes in DRAM bandwidth</a:t>
            </a:r>
          </a:p>
          <a:p>
            <a:pPr lvl="1"/>
            <a:endParaRPr lang="en-US" dirty="0"/>
          </a:p>
          <a:p>
            <a:r>
              <a:rPr lang="en-US" dirty="0" smtClean="0"/>
              <a:t>If there is any spatial/temporal locality:</a:t>
            </a:r>
          </a:p>
          <a:p>
            <a:pPr lvl="1"/>
            <a:r>
              <a:rPr lang="en-US" dirty="0" smtClean="0"/>
              <a:t>Use local memory (scratchpad)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3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Scratchpad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GPUs have scratchpads (Local Memory)</a:t>
            </a:r>
          </a:p>
          <a:p>
            <a:pPr lvl="1"/>
            <a:r>
              <a:rPr lang="en-US" dirty="0" smtClean="0"/>
              <a:t>Separate address space</a:t>
            </a:r>
          </a:p>
          <a:p>
            <a:pPr lvl="1"/>
            <a:r>
              <a:rPr lang="en-US" dirty="0" smtClean="0"/>
              <a:t>Managed by software:</a:t>
            </a:r>
          </a:p>
          <a:p>
            <a:pPr lvl="2"/>
            <a:r>
              <a:rPr lang="en-US" dirty="0" smtClean="0"/>
              <a:t>Rename address</a:t>
            </a:r>
          </a:p>
          <a:p>
            <a:pPr lvl="2"/>
            <a:r>
              <a:rPr lang="en-US" dirty="0" smtClean="0"/>
              <a:t>Manage capacity – manual fill/eviction</a:t>
            </a:r>
          </a:p>
          <a:p>
            <a:r>
              <a:rPr lang="en-US" dirty="0" smtClean="0"/>
              <a:t>Allocated to a workgroup</a:t>
            </a:r>
          </a:p>
          <a:p>
            <a:pPr lvl="1"/>
            <a:r>
              <a:rPr lang="en-US" dirty="0" smtClean="0"/>
              <a:t>i.e., shared by </a:t>
            </a:r>
            <a:r>
              <a:rPr lang="en-US" dirty="0" err="1" smtClean="0"/>
              <a:t>wavefronts</a:t>
            </a:r>
            <a:r>
              <a:rPr lang="en-US" dirty="0" smtClean="0"/>
              <a:t> in workgroup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85955" y="1045177"/>
            <a:ext cx="1653731" cy="2259008"/>
            <a:chOff x="428448" y="3630423"/>
            <a:chExt cx="1653731" cy="2259008"/>
          </a:xfrm>
        </p:grpSpPr>
        <p:grpSp>
          <p:nvGrpSpPr>
            <p:cNvPr id="7" name="Group 6"/>
            <p:cNvGrpSpPr/>
            <p:nvPr/>
          </p:nvGrpSpPr>
          <p:grpSpPr>
            <a:xfrm>
              <a:off x="428448" y="3630423"/>
              <a:ext cx="1653731" cy="2259008"/>
              <a:chOff x="5136372" y="3123796"/>
              <a:chExt cx="1653731" cy="225900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136372" y="3123796"/>
                <a:ext cx="1653731" cy="225900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222677" y="3193988"/>
                <a:ext cx="1492449" cy="3429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L1 Cache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22677" y="4967902"/>
                <a:ext cx="1492449" cy="34290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/>
                  <a:t>Local Memory</a:t>
                </a: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222677" y="3612522"/>
                <a:ext cx="318343" cy="853434"/>
              </a:xfrm>
              <a:prstGeom prst="rect">
                <a:avLst/>
              </a:prstGeom>
              <a:solidFill>
                <a:srgbClr val="FF1515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en-US" dirty="0" smtClean="0"/>
                  <a:t>SIMT</a:t>
                </a: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222677" y="4575479"/>
                <a:ext cx="1492449" cy="3429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614968" y="3604052"/>
                <a:ext cx="318343" cy="853434"/>
              </a:xfrm>
              <a:prstGeom prst="rect">
                <a:avLst/>
              </a:prstGeom>
              <a:solidFill>
                <a:srgbClr val="FF1515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en-US" dirty="0" smtClean="0"/>
                  <a:t>SIMT</a:t>
                </a: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007259" y="3608667"/>
                <a:ext cx="318343" cy="853434"/>
              </a:xfrm>
              <a:prstGeom prst="rect">
                <a:avLst/>
              </a:prstGeom>
              <a:solidFill>
                <a:srgbClr val="FF1515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en-US" dirty="0" smtClean="0"/>
                  <a:t>SIMT</a:t>
                </a: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399550" y="3612522"/>
                <a:ext cx="318343" cy="853434"/>
              </a:xfrm>
              <a:prstGeom prst="rect">
                <a:avLst/>
              </a:prstGeom>
              <a:solidFill>
                <a:srgbClr val="FF1515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en-US" dirty="0" smtClean="0"/>
                  <a:t>SIMT</a:t>
                </a:r>
                <a:endParaRPr lang="en-US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833096" y="5073636"/>
              <a:ext cx="73948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18339" y="5070676"/>
              <a:ext cx="73948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17678" y="5073636"/>
              <a:ext cx="73948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2319" y="5080436"/>
              <a:ext cx="1043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a:rPr>
                <a:t>Registers</a:t>
              </a:r>
              <a:endParaRPr lang="en-US" b="1" dirty="0">
                <a:ln w="3175">
                  <a:solidFill>
                    <a:schemeClr val="bg1">
                      <a:lumMod val="65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4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System: Radeon HD 7970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High-end part</a:t>
            </a:r>
          </a:p>
          <a:p>
            <a:endParaRPr lang="en-US" dirty="0" smtClean="0"/>
          </a:p>
          <a:p>
            <a:r>
              <a:rPr lang="en-US" b="1" dirty="0" smtClean="0"/>
              <a:t>32 Compute Units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81,920 Active work-items</a:t>
            </a:r>
          </a:p>
          <a:p>
            <a:pPr lvl="1"/>
            <a:r>
              <a:rPr lang="en-US" dirty="0" smtClean="0"/>
              <a:t>32 CUs * 4 SIMT Units * 16 ALUs = 2048 Max FP ops/cycle</a:t>
            </a:r>
          </a:p>
          <a:p>
            <a:pPr lvl="1"/>
            <a:r>
              <a:rPr lang="en-US" dirty="0" smtClean="0"/>
              <a:t>264 GB/s Max memory bandwidth</a:t>
            </a:r>
          </a:p>
          <a:p>
            <a:r>
              <a:rPr lang="en-US" b="1" dirty="0" smtClean="0"/>
              <a:t>925 MHz engine clock</a:t>
            </a:r>
          </a:p>
          <a:p>
            <a:pPr lvl="1"/>
            <a:r>
              <a:rPr lang="en-US" dirty="0" smtClean="0"/>
              <a:t>3.79 TFLOPS single precision (accounting trickery: FMA)</a:t>
            </a:r>
          </a:p>
          <a:p>
            <a:r>
              <a:rPr lang="en-US" b="1" dirty="0" smtClean="0"/>
              <a:t>210W Max Power (Chip)</a:t>
            </a:r>
          </a:p>
          <a:p>
            <a:pPr lvl="1"/>
            <a:r>
              <a:rPr lang="en-US" dirty="0" smtClean="0"/>
              <a:t>&gt;350W Max Power (card)</a:t>
            </a:r>
          </a:p>
          <a:p>
            <a:pPr lvl="1"/>
            <a:r>
              <a:rPr lang="en-US" dirty="0" smtClean="0"/>
              <a:t>100W </a:t>
            </a:r>
            <a:r>
              <a:rPr lang="en-US" i="1" dirty="0" smtClean="0"/>
              <a:t>idle power </a:t>
            </a:r>
            <a:r>
              <a:rPr lang="en-US" dirty="0" smtClean="0"/>
              <a:t>(card)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Radeon HD 7990 - Cooking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47</a:t>
            </a:fld>
            <a:endParaRPr lang="en-US" dirty="0"/>
          </a:p>
        </p:txBody>
      </p:sp>
      <p:pic>
        <p:nvPicPr>
          <p:cNvPr id="1026" name="Picture 2" descr="http://oyster.ignimgs.com/wordpress/stg.ign.com/2013/04/7990An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097" y="1484902"/>
            <a:ext cx="57150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8335" y="1282627"/>
            <a:ext cx="373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7970s on one card:</a:t>
            </a:r>
          </a:p>
          <a:p>
            <a:r>
              <a:rPr lang="en-US" dirty="0"/>
              <a:t> </a:t>
            </a:r>
            <a:r>
              <a:rPr lang="en-US" dirty="0" smtClean="0"/>
              <a:t> 375W (AMD Official) – 450W (OEM)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Rose by Any Other Name…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27675" y="6459538"/>
            <a:ext cx="3616325" cy="365125"/>
          </a:xfrm>
        </p:spPr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8101170" cy="6468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Terminology Headaches #2-5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49</a:t>
            </a:fld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038797" y="1943099"/>
            <a:ext cx="78180" cy="746012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05461" y="2768782"/>
            <a:ext cx="470083" cy="746012"/>
            <a:chOff x="6733994" y="2009774"/>
            <a:chExt cx="470083" cy="923925"/>
          </a:xfrm>
        </p:grpSpPr>
        <p:sp>
          <p:nvSpPr>
            <p:cNvPr id="8" name="Freeform 7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8" idx="1"/>
              <a:endCxn id="11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22802" y="3604209"/>
            <a:ext cx="1371429" cy="1239081"/>
            <a:chOff x="352588" y="3347255"/>
            <a:chExt cx="1628775" cy="1563801"/>
          </a:xfrm>
        </p:grpSpPr>
        <p:grpSp>
          <p:nvGrpSpPr>
            <p:cNvPr id="16" name="Group 15"/>
            <p:cNvGrpSpPr/>
            <p:nvPr/>
          </p:nvGrpSpPr>
          <p:grpSpPr>
            <a:xfrm>
              <a:off x="542119" y="3764212"/>
              <a:ext cx="470083" cy="923925"/>
              <a:chOff x="6733994" y="2009774"/>
              <a:chExt cx="470083" cy="923925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stCxn id="17" idx="1"/>
                <a:endCxn id="20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1227919" y="3759448"/>
              <a:ext cx="470083" cy="923925"/>
              <a:chOff x="6733994" y="2009774"/>
              <a:chExt cx="470083" cy="923925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stCxn id="26" idx="1"/>
                <a:endCxn id="29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33"/>
            <p:cNvSpPr/>
            <p:nvPr/>
          </p:nvSpPr>
          <p:spPr>
            <a:xfrm>
              <a:off x="352588" y="3377530"/>
              <a:ext cx="1628775" cy="1533526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9679" y="3347255"/>
              <a:ext cx="1545116" cy="466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GPU “Core”</a:t>
              </a:r>
              <a:endParaRPr lang="en-US" b="1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555467" y="1887510"/>
            <a:ext cx="169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CUDA Processor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13902" y="1897044"/>
            <a:ext cx="200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Processing Element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817671" y="2910891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CUDA Core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871558" y="2910891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SIMD Unit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817671" y="3834060"/>
            <a:ext cx="1601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Streaming </a:t>
            </a:r>
          </a:p>
          <a:p>
            <a:r>
              <a:rPr lang="en-US" dirty="0" smtClean="0"/>
              <a:t>Multiprocessor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757438" y="3949206"/>
            <a:ext cx="149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Unit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30" y="4957852"/>
            <a:ext cx="2073610" cy="109367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879642" y="5380687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Device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853286" y="5380687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Device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678032" y="1187277"/>
            <a:ext cx="144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Nvidia</a:t>
            </a:r>
            <a:r>
              <a:rPr lang="en-US" b="1" dirty="0" smtClean="0"/>
              <a:t>/CUDA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728768" y="1187277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AMD/</a:t>
            </a:r>
            <a:r>
              <a:rPr lang="en-US" b="1" dirty="0" err="1" smtClean="0"/>
              <a:t>OpenCL</a:t>
            </a:r>
            <a:endParaRPr lang="en-US" b="1" dirty="0"/>
          </a:p>
        </p:txBody>
      </p:sp>
      <p:sp>
        <p:nvSpPr>
          <p:cNvPr id="53" name="Rectangle 52"/>
          <p:cNvSpPr/>
          <p:nvPr/>
        </p:nvSpPr>
        <p:spPr>
          <a:xfrm>
            <a:off x="4528185" y="1104900"/>
            <a:ext cx="1958340" cy="48577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759242" y="1187277"/>
            <a:ext cx="216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Derek’s CPU Analogy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579101" y="1897044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475355" y="288885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24804" y="394680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488306" y="5380687"/>
            <a:ext cx="81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4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Graphics 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900"/>
            <a:ext cx="7543801" cy="514350"/>
          </a:xfrm>
        </p:spPr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Streaming</a:t>
            </a:r>
            <a:r>
              <a:rPr lang="en-US" dirty="0" smtClean="0"/>
              <a:t> computation </a:t>
            </a:r>
            <a:r>
              <a:rPr lang="en-US" b="1" i="1" dirty="0" smtClean="0">
                <a:solidFill>
                  <a:srgbClr val="7030A0"/>
                </a:solidFill>
              </a:rPr>
              <a:t>on pixels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" y="2543175"/>
            <a:ext cx="1952625" cy="186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851785" y="3076575"/>
            <a:ext cx="66675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85235" y="2747962"/>
            <a:ext cx="1295400" cy="1247775"/>
          </a:xfrm>
          <a:prstGeom prst="ellipse">
            <a:avLst/>
          </a:prstGeom>
          <a:solidFill>
            <a:srgbClr val="E9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GPU</a:t>
            </a:r>
            <a:endParaRPr lang="en-US" b="1" dirty="0"/>
          </a:p>
        </p:txBody>
      </p:sp>
      <p:sp>
        <p:nvSpPr>
          <p:cNvPr id="7" name="Right Arrow 6"/>
          <p:cNvSpPr/>
          <p:nvPr/>
        </p:nvSpPr>
        <p:spPr>
          <a:xfrm>
            <a:off x="5480685" y="3076574"/>
            <a:ext cx="66675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80160" y="3181350"/>
            <a:ext cx="647700" cy="590550"/>
          </a:xfrm>
          <a:prstGeom prst="ellipse">
            <a:avLst/>
          </a:prstGeom>
          <a:solidFill>
            <a:srgbClr val="D8E1AD"/>
          </a:solidFill>
          <a:ln>
            <a:solidFill>
              <a:srgbClr val="8288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78230" y="3771900"/>
            <a:ext cx="1051560" cy="1295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4825" y="4419600"/>
            <a:ext cx="2346960" cy="92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flipV="1">
            <a:off x="6465570" y="1609725"/>
            <a:ext cx="2346960" cy="2800350"/>
            <a:chOff x="6419850" y="2543175"/>
            <a:chExt cx="2346960" cy="2800350"/>
          </a:xfrm>
        </p:grpSpPr>
        <p:sp>
          <p:nvSpPr>
            <p:cNvPr id="12" name="Rectangle 11"/>
            <p:cNvSpPr/>
            <p:nvPr/>
          </p:nvSpPr>
          <p:spPr>
            <a:xfrm>
              <a:off x="6547485" y="2543175"/>
              <a:ext cx="1952625" cy="18669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195185" y="3181350"/>
              <a:ext cx="647700" cy="590550"/>
            </a:xfrm>
            <a:prstGeom prst="ellipse">
              <a:avLst/>
            </a:prstGeom>
            <a:solidFill>
              <a:srgbClr val="D8E1AD"/>
            </a:solidFill>
            <a:ln>
              <a:solidFill>
                <a:srgbClr val="8288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993255" y="3771900"/>
              <a:ext cx="105156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19850" y="4419600"/>
              <a:ext cx="2346960" cy="923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004065"/>
              </p:ext>
            </p:extLst>
          </p:nvPr>
        </p:nvGraphicFramePr>
        <p:xfrm>
          <a:off x="632460" y="2533650"/>
          <a:ext cx="1952624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078"/>
                <a:gridCol w="244078"/>
                <a:gridCol w="244078"/>
                <a:gridCol w="244078"/>
                <a:gridCol w="244078"/>
                <a:gridCol w="244078"/>
                <a:gridCol w="244078"/>
                <a:gridCol w="244078"/>
              </a:tblGrid>
              <a:tr h="23241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988752"/>
              </p:ext>
            </p:extLst>
          </p:nvPr>
        </p:nvGraphicFramePr>
        <p:xfrm>
          <a:off x="6593205" y="2533650"/>
          <a:ext cx="1952624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078"/>
                <a:gridCol w="244078"/>
                <a:gridCol w="244078"/>
                <a:gridCol w="244078"/>
                <a:gridCol w="244078"/>
                <a:gridCol w="244078"/>
                <a:gridCol w="244078"/>
                <a:gridCol w="244078"/>
              </a:tblGrid>
              <a:tr h="23241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Terminology Headaches #6-9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50</a:t>
            </a:fld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038797" y="1943099"/>
            <a:ext cx="78180" cy="746012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05461" y="2768782"/>
            <a:ext cx="470083" cy="746012"/>
            <a:chOff x="6733994" y="2009774"/>
            <a:chExt cx="470083" cy="923925"/>
          </a:xfrm>
        </p:grpSpPr>
        <p:sp>
          <p:nvSpPr>
            <p:cNvPr id="8" name="Freeform 7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8" idx="1"/>
              <a:endCxn id="11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22802" y="3604209"/>
            <a:ext cx="1371437" cy="1239081"/>
            <a:chOff x="352588" y="3347255"/>
            <a:chExt cx="1628775" cy="1563801"/>
          </a:xfrm>
        </p:grpSpPr>
        <p:grpSp>
          <p:nvGrpSpPr>
            <p:cNvPr id="16" name="Group 15"/>
            <p:cNvGrpSpPr/>
            <p:nvPr/>
          </p:nvGrpSpPr>
          <p:grpSpPr>
            <a:xfrm>
              <a:off x="542119" y="3764212"/>
              <a:ext cx="470083" cy="923925"/>
              <a:chOff x="6733994" y="2009774"/>
              <a:chExt cx="470083" cy="923925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stCxn id="17" idx="1"/>
                <a:endCxn id="20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1227919" y="3759448"/>
              <a:ext cx="470083" cy="923925"/>
              <a:chOff x="6733994" y="2009774"/>
              <a:chExt cx="470083" cy="923925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6733994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6848666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6963338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7079317" y="2009774"/>
                <a:ext cx="114672" cy="923925"/>
              </a:xfrm>
              <a:custGeom>
                <a:avLst/>
                <a:gdLst>
                  <a:gd name="connsiteX0" fmla="*/ 181 w 114672"/>
                  <a:gd name="connsiteY0" fmla="*/ 0 h 923925"/>
                  <a:gd name="connsiteX1" fmla="*/ 85906 w 114672"/>
                  <a:gd name="connsiteY1" fmla="*/ 142875 h 923925"/>
                  <a:gd name="connsiteX2" fmla="*/ 181 w 114672"/>
                  <a:gd name="connsiteY2" fmla="*/ 295275 h 923925"/>
                  <a:gd name="connsiteX3" fmla="*/ 114481 w 114672"/>
                  <a:gd name="connsiteY3" fmla="*/ 476250 h 923925"/>
                  <a:gd name="connsiteX4" fmla="*/ 28756 w 114672"/>
                  <a:gd name="connsiteY4" fmla="*/ 647700 h 923925"/>
                  <a:gd name="connsiteX5" fmla="*/ 85906 w 114672"/>
                  <a:gd name="connsiteY5" fmla="*/ 838200 h 923925"/>
                  <a:gd name="connsiteX6" fmla="*/ 85906 w 114672"/>
                  <a:gd name="connsiteY6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72" h="923925">
                    <a:moveTo>
                      <a:pt x="181" y="0"/>
                    </a:moveTo>
                    <a:cubicBezTo>
                      <a:pt x="43043" y="46831"/>
                      <a:pt x="85906" y="93663"/>
                      <a:pt x="85906" y="142875"/>
                    </a:cubicBezTo>
                    <a:cubicBezTo>
                      <a:pt x="85906" y="192087"/>
                      <a:pt x="-4582" y="239713"/>
                      <a:pt x="181" y="295275"/>
                    </a:cubicBezTo>
                    <a:cubicBezTo>
                      <a:pt x="4944" y="350838"/>
                      <a:pt x="109719" y="417513"/>
                      <a:pt x="114481" y="476250"/>
                    </a:cubicBezTo>
                    <a:cubicBezTo>
                      <a:pt x="119244" y="534988"/>
                      <a:pt x="33519" y="587375"/>
                      <a:pt x="28756" y="647700"/>
                    </a:cubicBezTo>
                    <a:cubicBezTo>
                      <a:pt x="23994" y="708025"/>
                      <a:pt x="76381" y="792163"/>
                      <a:pt x="85906" y="838200"/>
                    </a:cubicBezTo>
                    <a:cubicBezTo>
                      <a:pt x="95431" y="884238"/>
                      <a:pt x="90668" y="904081"/>
                      <a:pt x="85906" y="923925"/>
                    </a:cubicBez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stCxn id="26" idx="1"/>
                <a:endCxn id="29" idx="1"/>
              </p:cNvCxnSpPr>
              <p:nvPr/>
            </p:nvCxnSpPr>
            <p:spPr>
              <a:xfrm>
                <a:off x="6819900" y="2152649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733994" y="2295524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858754" y="2481261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774994" y="2643186"/>
                <a:ext cx="34532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33"/>
            <p:cNvSpPr/>
            <p:nvPr/>
          </p:nvSpPr>
          <p:spPr>
            <a:xfrm>
              <a:off x="352588" y="3377530"/>
              <a:ext cx="1628775" cy="1533526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6423" y="3347255"/>
              <a:ext cx="781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Group</a:t>
              </a:r>
              <a:endParaRPr lang="en-US" b="1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71797" y="1897044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894902" y="1897044"/>
            <a:ext cx="118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Work-item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054450" y="2910891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Warp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933343" y="2910891"/>
            <a:ext cx="1169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Wavefront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054450" y="4045198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933343" y="4045198"/>
            <a:ext cx="123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Workgroup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30" y="4957852"/>
            <a:ext cx="2073610" cy="109367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949888" y="5380687"/>
            <a:ext cx="105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NDRange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100936" y="5380687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678032" y="1187277"/>
            <a:ext cx="144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CUDA/</a:t>
            </a:r>
            <a:r>
              <a:rPr lang="en-US" b="1" dirty="0" err="1" smtClean="0"/>
              <a:t>Nvidia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728768" y="1187277"/>
            <a:ext cx="149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OpenCL</a:t>
            </a:r>
            <a:r>
              <a:rPr lang="en-US" b="1" dirty="0" smtClean="0"/>
              <a:t>/AMD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123791" y="1187277"/>
            <a:ext cx="124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Henn&amp;Patt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052307" y="1622896"/>
            <a:ext cx="1417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Sequence of SIMD Lane Operations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052307" y="2653674"/>
            <a:ext cx="1417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Thread of SIMD Instructions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052307" y="3756284"/>
            <a:ext cx="1417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Body of </a:t>
            </a:r>
            <a:r>
              <a:rPr lang="en-US" dirty="0" err="1" smtClean="0"/>
              <a:t>vectorized</a:t>
            </a:r>
            <a:r>
              <a:rPr lang="en-US" dirty="0" smtClean="0"/>
              <a:t> loop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036527" y="5242187"/>
            <a:ext cx="141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Vectorized</a:t>
            </a:r>
            <a:r>
              <a:rPr lang="en-US" dirty="0" smtClean="0"/>
              <a:t> loop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4528185" y="1104900"/>
            <a:ext cx="1958340" cy="48577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Headache #10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GPUs have scratchpads (Local Memory)</a:t>
            </a:r>
          </a:p>
          <a:p>
            <a:pPr lvl="1"/>
            <a:r>
              <a:rPr lang="en-US" dirty="0" smtClean="0"/>
              <a:t>Separate address space</a:t>
            </a:r>
          </a:p>
          <a:p>
            <a:pPr lvl="1"/>
            <a:r>
              <a:rPr lang="en-US" dirty="0" smtClean="0"/>
              <a:t>Managed by software:</a:t>
            </a:r>
          </a:p>
          <a:p>
            <a:pPr lvl="2"/>
            <a:r>
              <a:rPr lang="en-US" dirty="0" smtClean="0"/>
              <a:t>Rename address</a:t>
            </a:r>
          </a:p>
          <a:p>
            <a:pPr lvl="2"/>
            <a:r>
              <a:rPr lang="en-US" dirty="0" smtClean="0"/>
              <a:t>Manage capacity – manual fill/eviction</a:t>
            </a:r>
          </a:p>
          <a:p>
            <a:r>
              <a:rPr lang="en-US" dirty="0" smtClean="0"/>
              <a:t>Allocated to a workgroup</a:t>
            </a:r>
          </a:p>
          <a:p>
            <a:pPr lvl="1"/>
            <a:r>
              <a:rPr lang="en-US" dirty="0" smtClean="0"/>
              <a:t>i.e., shared by </a:t>
            </a:r>
            <a:r>
              <a:rPr lang="en-US" dirty="0" err="1" smtClean="0"/>
              <a:t>wavefronts</a:t>
            </a:r>
            <a:r>
              <a:rPr lang="en-US" dirty="0" smtClean="0"/>
              <a:t> in workgroup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85955" y="1045177"/>
            <a:ext cx="1653731" cy="2259008"/>
            <a:chOff x="428448" y="3630423"/>
            <a:chExt cx="1653731" cy="2259008"/>
          </a:xfrm>
        </p:grpSpPr>
        <p:grpSp>
          <p:nvGrpSpPr>
            <p:cNvPr id="7" name="Group 6"/>
            <p:cNvGrpSpPr/>
            <p:nvPr/>
          </p:nvGrpSpPr>
          <p:grpSpPr>
            <a:xfrm>
              <a:off x="428448" y="3630423"/>
              <a:ext cx="1653731" cy="2259008"/>
              <a:chOff x="5136372" y="3123796"/>
              <a:chExt cx="1653731" cy="225900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136372" y="3123796"/>
                <a:ext cx="1653731" cy="225900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222677" y="3193988"/>
                <a:ext cx="1492449" cy="3429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L1 Cache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22677" y="4967902"/>
                <a:ext cx="1492449" cy="34290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/>
                  <a:t>Local Memory</a:t>
                </a: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222677" y="3612522"/>
                <a:ext cx="318343" cy="853434"/>
              </a:xfrm>
              <a:prstGeom prst="rect">
                <a:avLst/>
              </a:prstGeom>
              <a:solidFill>
                <a:srgbClr val="FF1515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en-US" dirty="0" smtClean="0"/>
                  <a:t>SIMT</a:t>
                </a: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222677" y="4575479"/>
                <a:ext cx="1492449" cy="3429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614968" y="3604052"/>
                <a:ext cx="318343" cy="853434"/>
              </a:xfrm>
              <a:prstGeom prst="rect">
                <a:avLst/>
              </a:prstGeom>
              <a:solidFill>
                <a:srgbClr val="FF1515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en-US" dirty="0" smtClean="0"/>
                  <a:t>SIMT</a:t>
                </a: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007259" y="3608667"/>
                <a:ext cx="318343" cy="853434"/>
              </a:xfrm>
              <a:prstGeom prst="rect">
                <a:avLst/>
              </a:prstGeom>
              <a:solidFill>
                <a:srgbClr val="FF1515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en-US" dirty="0" smtClean="0"/>
                  <a:t>SIMT</a:t>
                </a: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399550" y="3612522"/>
                <a:ext cx="318343" cy="853434"/>
              </a:xfrm>
              <a:prstGeom prst="rect">
                <a:avLst/>
              </a:prstGeom>
              <a:solidFill>
                <a:srgbClr val="FF1515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en-US" dirty="0" smtClean="0"/>
                  <a:t>SIMT</a:t>
                </a:r>
                <a:endParaRPr lang="en-US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833096" y="5073636"/>
              <a:ext cx="73948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18339" y="5070676"/>
              <a:ext cx="73948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17678" y="5073636"/>
              <a:ext cx="73948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2319" y="5080436"/>
              <a:ext cx="1043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 w="3175">
                    <a:solidFill>
                      <a:schemeClr val="bg1">
                        <a:lumMod val="65000"/>
                      </a:schemeClr>
                    </a:solidFill>
                  </a:ln>
                </a:rPr>
                <a:t>Registers</a:t>
              </a:r>
              <a:endParaRPr lang="en-US" b="1" dirty="0">
                <a:ln w="3175">
                  <a:solidFill>
                    <a:schemeClr val="bg1">
                      <a:lumMod val="65000"/>
                    </a:schemeClr>
                  </a:solidFill>
                </a:ln>
              </a:endParaRPr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210065" y="3750752"/>
            <a:ext cx="8464378" cy="195117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0" tIns="45720" rIns="0" bIns="45720" rtlCol="0" anchor="ctr" anchorCtr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/>
              <a:t>Nvidia</a:t>
            </a:r>
            <a:r>
              <a:rPr lang="en-US" sz="4400" b="1" dirty="0" smtClean="0"/>
              <a:t> calls ‘Local Memory’ </a:t>
            </a:r>
          </a:p>
          <a:p>
            <a:pPr algn="ctr"/>
            <a:r>
              <a:rPr lang="en-US" sz="4400" b="1" dirty="0" smtClean="0"/>
              <a:t>‘Shared Memory’. </a:t>
            </a:r>
          </a:p>
          <a:p>
            <a:pPr algn="ctr"/>
            <a:r>
              <a:rPr lang="en-US" sz="4400" b="1" dirty="0" smtClean="0"/>
              <a:t>AMD sometimes calls it ‘Group Memory’.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588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Data Parallelism</a:t>
            </a:r>
            <a:r>
              <a:rPr lang="en-US" dirty="0" smtClean="0"/>
              <a:t>: Identical, Independent work over multiple data inputs</a:t>
            </a:r>
          </a:p>
          <a:p>
            <a:pPr lvl="1"/>
            <a:r>
              <a:rPr lang="en-US" dirty="0" smtClean="0"/>
              <a:t>GPU version: Add streaming access pattern</a:t>
            </a:r>
          </a:p>
          <a:p>
            <a:r>
              <a:rPr lang="en-US" b="1" dirty="0" smtClean="0"/>
              <a:t>Data Parallel Execution Models</a:t>
            </a:r>
            <a:r>
              <a:rPr lang="en-US" dirty="0" smtClean="0"/>
              <a:t>: MIMD, SIMD, SIMT</a:t>
            </a:r>
          </a:p>
          <a:p>
            <a:r>
              <a:rPr lang="en-US" b="1" dirty="0" smtClean="0"/>
              <a:t>GPU Execution Model</a:t>
            </a:r>
            <a:r>
              <a:rPr lang="en-US" dirty="0" smtClean="0"/>
              <a:t>: Multicore Multithreaded SIMT</a:t>
            </a:r>
          </a:p>
          <a:p>
            <a:r>
              <a:rPr lang="en-US" b="1" dirty="0" err="1" smtClean="0"/>
              <a:t>OpenCL</a:t>
            </a:r>
            <a:r>
              <a:rPr lang="en-US" b="1" dirty="0" smtClean="0"/>
              <a:t> Programming Model </a:t>
            </a:r>
          </a:p>
          <a:p>
            <a:pPr lvl="1"/>
            <a:r>
              <a:rPr lang="en-US" dirty="0" err="1" smtClean="0"/>
              <a:t>NDRange</a:t>
            </a:r>
            <a:r>
              <a:rPr lang="en-US" dirty="0" smtClean="0"/>
              <a:t> over workgroup/</a:t>
            </a:r>
            <a:r>
              <a:rPr lang="en-US" dirty="0" err="1" smtClean="0"/>
              <a:t>wavefront</a:t>
            </a:r>
            <a:endParaRPr lang="en-US" dirty="0" smtClean="0"/>
          </a:p>
          <a:p>
            <a:r>
              <a:rPr lang="en-US" b="1" dirty="0" smtClean="0"/>
              <a:t>Modern GPU Microarchitecture:</a:t>
            </a:r>
            <a:r>
              <a:rPr lang="en-US" dirty="0" smtClean="0"/>
              <a:t> AMD Graphics Core Next (GCN)</a:t>
            </a:r>
          </a:p>
          <a:p>
            <a:pPr lvl="1"/>
            <a:r>
              <a:rPr lang="en-US" dirty="0" smtClean="0"/>
              <a:t>Compute Unit (“GPU Core”): 4 SIMT Units</a:t>
            </a:r>
          </a:p>
          <a:p>
            <a:pPr lvl="1"/>
            <a:r>
              <a:rPr lang="en-US" dirty="0" smtClean="0"/>
              <a:t>SIMT Unit (“GPU Pipeline”): 16-wide ALU pipe (16x4 execution)</a:t>
            </a:r>
          </a:p>
          <a:p>
            <a:pPr lvl="1"/>
            <a:r>
              <a:rPr lang="en-US" dirty="0" smtClean="0"/>
              <a:t>Memory: designed to </a:t>
            </a:r>
            <a:r>
              <a:rPr lang="en-US" i="1" dirty="0" smtClean="0"/>
              <a:t>stream</a:t>
            </a:r>
          </a:p>
          <a:p>
            <a:pPr lvl="1"/>
            <a:endParaRPr lang="en-US" i="1" dirty="0"/>
          </a:p>
          <a:p>
            <a:pPr algn="ctr"/>
            <a:r>
              <a:rPr lang="en-US" i="1" dirty="0" smtClean="0">
                <a:solidFill>
                  <a:schemeClr val="accent2"/>
                </a:solidFill>
              </a:rPr>
              <a:t>GPUs: Great for data parallelism. Bad for everything else.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Topics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 smtClean="0"/>
              <a:t>GPU Limitations, Future of GPGPU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Choose Your Own Adventure!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SIMT Control Flow &amp; Branch Divergence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Memory Divergence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When GPUs talk </a:t>
            </a:r>
            <a:endParaRPr lang="en-US" dirty="0" smtClean="0"/>
          </a:p>
          <a:p>
            <a:pPr lvl="1"/>
            <a:r>
              <a:rPr lang="en-US" dirty="0" err="1" smtClean="0"/>
              <a:t>Wavefront</a:t>
            </a:r>
            <a:r>
              <a:rPr lang="en-US" dirty="0" smtClean="0"/>
              <a:t> communication</a:t>
            </a:r>
          </a:p>
          <a:p>
            <a:pPr lvl="1"/>
            <a:r>
              <a:rPr lang="en-US" dirty="0" smtClean="0"/>
              <a:t>GPU “coherence”</a:t>
            </a:r>
          </a:p>
          <a:p>
            <a:pPr lvl="1"/>
            <a:r>
              <a:rPr lang="en-US" dirty="0" smtClean="0"/>
              <a:t>GPU consistency</a:t>
            </a:r>
          </a:p>
          <a:p>
            <a:r>
              <a:rPr lang="en-US" dirty="0" smtClean="0">
                <a:hlinkClick r:id="rId5" action="ppaction://hlinksldjump"/>
              </a:rPr>
              <a:t>Future of GPUs: What’s next?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SIMT Control Flow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959" y="1104900"/>
            <a:ext cx="7543801" cy="1285875"/>
          </a:xfrm>
        </p:spPr>
        <p:txBody>
          <a:bodyPr>
            <a:normAutofit/>
          </a:bodyPr>
          <a:lstStyle/>
          <a:p>
            <a:r>
              <a:rPr lang="en-US" dirty="0" smtClean="0"/>
              <a:t>Consider SIMT conditional branch:</a:t>
            </a:r>
          </a:p>
          <a:p>
            <a:pPr lvl="1"/>
            <a:r>
              <a:rPr lang="en-US" dirty="0" smtClean="0"/>
              <a:t>One PC</a:t>
            </a:r>
          </a:p>
          <a:p>
            <a:pPr lvl="1"/>
            <a:r>
              <a:rPr lang="en-US" dirty="0" smtClean="0"/>
              <a:t>Multiple data (i.e., multiple conditions)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65860" y="2880014"/>
            <a:ext cx="18582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Lucida Console" panose="020B0609040504020204" pitchFamily="49" charset="0"/>
              </a:rPr>
              <a:t>if</a:t>
            </a:r>
            <a:r>
              <a:rPr lang="en-US" dirty="0" smtClean="0">
                <a:latin typeface="Lucida Console" panose="020B0609040504020204" pitchFamily="49" charset="0"/>
              </a:rPr>
              <a:t> (x &lt;= 0) </a:t>
            </a:r>
          </a:p>
          <a:p>
            <a:r>
              <a:rPr lang="en-US" dirty="0" smtClean="0">
                <a:latin typeface="Lucida Console" panose="020B0609040504020204" pitchFamily="49" charset="0"/>
              </a:rPr>
              <a:t>	y = 0;</a:t>
            </a:r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 smtClean="0">
                <a:solidFill>
                  <a:schemeClr val="accent5"/>
                </a:solidFill>
                <a:latin typeface="Lucida Console" panose="020B0609040504020204" pitchFamily="49" charset="0"/>
              </a:rPr>
              <a:t>else</a:t>
            </a:r>
            <a:endParaRPr lang="en-US" dirty="0" smtClean="0">
              <a:latin typeface="Lucida Console" panose="020B0609040504020204" pitchFamily="49" charset="0"/>
            </a:endParaRPr>
          </a:p>
          <a:p>
            <a:r>
              <a:rPr lang="en-US" dirty="0" smtClean="0">
                <a:latin typeface="Lucida Console" panose="020B0609040504020204" pitchFamily="49" charset="0"/>
              </a:rPr>
              <a:t>	y = x;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124776" y="3107172"/>
            <a:ext cx="470083" cy="746012"/>
            <a:chOff x="6733994" y="2009774"/>
            <a:chExt cx="470083" cy="923925"/>
          </a:xfrm>
        </p:grpSpPr>
        <p:sp>
          <p:nvSpPr>
            <p:cNvPr id="8" name="Freeform 7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8" idx="1"/>
              <a:endCxn id="11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Freeform 15"/>
          <p:cNvSpPr/>
          <p:nvPr/>
        </p:nvSpPr>
        <p:spPr>
          <a:xfrm>
            <a:off x="6115050" y="3096407"/>
            <a:ext cx="114672" cy="746012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329545" y="3096407"/>
            <a:ext cx="136179" cy="746012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  <a:gd name="connsiteX0" fmla="*/ 12512 w 127003"/>
              <a:gd name="connsiteY0" fmla="*/ 0 h 923925"/>
              <a:gd name="connsiteX1" fmla="*/ 2987 w 127003"/>
              <a:gd name="connsiteY1" fmla="*/ 154672 h 923925"/>
              <a:gd name="connsiteX2" fmla="*/ 12512 w 127003"/>
              <a:gd name="connsiteY2" fmla="*/ 295275 h 923925"/>
              <a:gd name="connsiteX3" fmla="*/ 126812 w 127003"/>
              <a:gd name="connsiteY3" fmla="*/ 476250 h 923925"/>
              <a:gd name="connsiteX4" fmla="*/ 41087 w 127003"/>
              <a:gd name="connsiteY4" fmla="*/ 647700 h 923925"/>
              <a:gd name="connsiteX5" fmla="*/ 98237 w 127003"/>
              <a:gd name="connsiteY5" fmla="*/ 838200 h 923925"/>
              <a:gd name="connsiteX6" fmla="*/ 98237 w 127003"/>
              <a:gd name="connsiteY6" fmla="*/ 923925 h 923925"/>
              <a:gd name="connsiteX0" fmla="*/ 11971 w 130964"/>
              <a:gd name="connsiteY0" fmla="*/ 0 h 923925"/>
              <a:gd name="connsiteX1" fmla="*/ 2446 w 130964"/>
              <a:gd name="connsiteY1" fmla="*/ 154672 h 923925"/>
              <a:gd name="connsiteX2" fmla="*/ 107221 w 130964"/>
              <a:gd name="connsiteY2" fmla="*/ 295275 h 923925"/>
              <a:gd name="connsiteX3" fmla="*/ 126271 w 130964"/>
              <a:gd name="connsiteY3" fmla="*/ 476250 h 923925"/>
              <a:gd name="connsiteX4" fmla="*/ 40546 w 130964"/>
              <a:gd name="connsiteY4" fmla="*/ 647700 h 923925"/>
              <a:gd name="connsiteX5" fmla="*/ 97696 w 130964"/>
              <a:gd name="connsiteY5" fmla="*/ 838200 h 923925"/>
              <a:gd name="connsiteX6" fmla="*/ 97696 w 130964"/>
              <a:gd name="connsiteY6" fmla="*/ 923925 h 923925"/>
              <a:gd name="connsiteX0" fmla="*/ 12512 w 127003"/>
              <a:gd name="connsiteY0" fmla="*/ 0 h 923925"/>
              <a:gd name="connsiteX1" fmla="*/ 2987 w 127003"/>
              <a:gd name="connsiteY1" fmla="*/ 154672 h 923925"/>
              <a:gd name="connsiteX2" fmla="*/ 12512 w 127003"/>
              <a:gd name="connsiteY2" fmla="*/ 295275 h 923925"/>
              <a:gd name="connsiteX3" fmla="*/ 126812 w 127003"/>
              <a:gd name="connsiteY3" fmla="*/ 476250 h 923925"/>
              <a:gd name="connsiteX4" fmla="*/ 41087 w 127003"/>
              <a:gd name="connsiteY4" fmla="*/ 647700 h 923925"/>
              <a:gd name="connsiteX5" fmla="*/ 98237 w 127003"/>
              <a:gd name="connsiteY5" fmla="*/ 838200 h 923925"/>
              <a:gd name="connsiteX6" fmla="*/ 98237 w 127003"/>
              <a:gd name="connsiteY6" fmla="*/ 923925 h 923925"/>
              <a:gd name="connsiteX0" fmla="*/ 592 w 115083"/>
              <a:gd name="connsiteY0" fmla="*/ 0 h 923925"/>
              <a:gd name="connsiteX1" fmla="*/ 67267 w 115083"/>
              <a:gd name="connsiteY1" fmla="*/ 83893 h 923925"/>
              <a:gd name="connsiteX2" fmla="*/ 592 w 115083"/>
              <a:gd name="connsiteY2" fmla="*/ 295275 h 923925"/>
              <a:gd name="connsiteX3" fmla="*/ 114892 w 115083"/>
              <a:gd name="connsiteY3" fmla="*/ 476250 h 923925"/>
              <a:gd name="connsiteX4" fmla="*/ 29167 w 115083"/>
              <a:gd name="connsiteY4" fmla="*/ 647700 h 923925"/>
              <a:gd name="connsiteX5" fmla="*/ 86317 w 115083"/>
              <a:gd name="connsiteY5" fmla="*/ 838200 h 923925"/>
              <a:gd name="connsiteX6" fmla="*/ 86317 w 115083"/>
              <a:gd name="connsiteY6" fmla="*/ 923925 h 923925"/>
              <a:gd name="connsiteX0" fmla="*/ 0 w 136179"/>
              <a:gd name="connsiteY0" fmla="*/ 0 h 923925"/>
              <a:gd name="connsiteX1" fmla="*/ 66675 w 136179"/>
              <a:gd name="connsiteY1" fmla="*/ 83893 h 923925"/>
              <a:gd name="connsiteX2" fmla="*/ 133350 w 136179"/>
              <a:gd name="connsiteY2" fmla="*/ 271682 h 923925"/>
              <a:gd name="connsiteX3" fmla="*/ 114300 w 136179"/>
              <a:gd name="connsiteY3" fmla="*/ 476250 h 923925"/>
              <a:gd name="connsiteX4" fmla="*/ 28575 w 136179"/>
              <a:gd name="connsiteY4" fmla="*/ 647700 h 923925"/>
              <a:gd name="connsiteX5" fmla="*/ 85725 w 136179"/>
              <a:gd name="connsiteY5" fmla="*/ 838200 h 923925"/>
              <a:gd name="connsiteX6" fmla="*/ 85725 w 136179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179" h="923925">
                <a:moveTo>
                  <a:pt x="0" y="0"/>
                </a:moveTo>
                <a:cubicBezTo>
                  <a:pt x="42862" y="46831"/>
                  <a:pt x="44450" y="38613"/>
                  <a:pt x="66675" y="83893"/>
                </a:cubicBezTo>
                <a:cubicBezTo>
                  <a:pt x="88900" y="129173"/>
                  <a:pt x="125413" y="206289"/>
                  <a:pt x="133350" y="271682"/>
                </a:cubicBezTo>
                <a:cubicBezTo>
                  <a:pt x="141288" y="337075"/>
                  <a:pt x="131762" y="413580"/>
                  <a:pt x="114300" y="476250"/>
                </a:cubicBezTo>
                <a:cubicBezTo>
                  <a:pt x="96838" y="538920"/>
                  <a:pt x="33338" y="587375"/>
                  <a:pt x="28575" y="647700"/>
                </a:cubicBezTo>
                <a:cubicBezTo>
                  <a:pt x="23813" y="708025"/>
                  <a:pt x="76200" y="792163"/>
                  <a:pt x="85725" y="838200"/>
                </a:cubicBezTo>
                <a:cubicBezTo>
                  <a:pt x="95250" y="884238"/>
                  <a:pt x="90487" y="904081"/>
                  <a:pt x="85725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565548" y="3096407"/>
            <a:ext cx="171842" cy="746012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  <a:gd name="connsiteX0" fmla="*/ 12512 w 127003"/>
              <a:gd name="connsiteY0" fmla="*/ 0 h 923925"/>
              <a:gd name="connsiteX1" fmla="*/ 2987 w 127003"/>
              <a:gd name="connsiteY1" fmla="*/ 154672 h 923925"/>
              <a:gd name="connsiteX2" fmla="*/ 12512 w 127003"/>
              <a:gd name="connsiteY2" fmla="*/ 295275 h 923925"/>
              <a:gd name="connsiteX3" fmla="*/ 126812 w 127003"/>
              <a:gd name="connsiteY3" fmla="*/ 476250 h 923925"/>
              <a:gd name="connsiteX4" fmla="*/ 41087 w 127003"/>
              <a:gd name="connsiteY4" fmla="*/ 647700 h 923925"/>
              <a:gd name="connsiteX5" fmla="*/ 98237 w 127003"/>
              <a:gd name="connsiteY5" fmla="*/ 838200 h 923925"/>
              <a:gd name="connsiteX6" fmla="*/ 98237 w 127003"/>
              <a:gd name="connsiteY6" fmla="*/ 923925 h 923925"/>
              <a:gd name="connsiteX0" fmla="*/ 11971 w 130964"/>
              <a:gd name="connsiteY0" fmla="*/ 0 h 923925"/>
              <a:gd name="connsiteX1" fmla="*/ 2446 w 130964"/>
              <a:gd name="connsiteY1" fmla="*/ 154672 h 923925"/>
              <a:gd name="connsiteX2" fmla="*/ 107221 w 130964"/>
              <a:gd name="connsiteY2" fmla="*/ 295275 h 923925"/>
              <a:gd name="connsiteX3" fmla="*/ 126271 w 130964"/>
              <a:gd name="connsiteY3" fmla="*/ 476250 h 923925"/>
              <a:gd name="connsiteX4" fmla="*/ 40546 w 130964"/>
              <a:gd name="connsiteY4" fmla="*/ 647700 h 923925"/>
              <a:gd name="connsiteX5" fmla="*/ 97696 w 130964"/>
              <a:gd name="connsiteY5" fmla="*/ 838200 h 923925"/>
              <a:gd name="connsiteX6" fmla="*/ 97696 w 130964"/>
              <a:gd name="connsiteY6" fmla="*/ 923925 h 923925"/>
              <a:gd name="connsiteX0" fmla="*/ 12512 w 127003"/>
              <a:gd name="connsiteY0" fmla="*/ 0 h 923925"/>
              <a:gd name="connsiteX1" fmla="*/ 2987 w 127003"/>
              <a:gd name="connsiteY1" fmla="*/ 154672 h 923925"/>
              <a:gd name="connsiteX2" fmla="*/ 12512 w 127003"/>
              <a:gd name="connsiteY2" fmla="*/ 295275 h 923925"/>
              <a:gd name="connsiteX3" fmla="*/ 126812 w 127003"/>
              <a:gd name="connsiteY3" fmla="*/ 476250 h 923925"/>
              <a:gd name="connsiteX4" fmla="*/ 41087 w 127003"/>
              <a:gd name="connsiteY4" fmla="*/ 647700 h 923925"/>
              <a:gd name="connsiteX5" fmla="*/ 98237 w 127003"/>
              <a:gd name="connsiteY5" fmla="*/ 838200 h 923925"/>
              <a:gd name="connsiteX6" fmla="*/ 98237 w 127003"/>
              <a:gd name="connsiteY6" fmla="*/ 923925 h 923925"/>
              <a:gd name="connsiteX0" fmla="*/ 592 w 115083"/>
              <a:gd name="connsiteY0" fmla="*/ 0 h 923925"/>
              <a:gd name="connsiteX1" fmla="*/ 67267 w 115083"/>
              <a:gd name="connsiteY1" fmla="*/ 83893 h 923925"/>
              <a:gd name="connsiteX2" fmla="*/ 592 w 115083"/>
              <a:gd name="connsiteY2" fmla="*/ 295275 h 923925"/>
              <a:gd name="connsiteX3" fmla="*/ 114892 w 115083"/>
              <a:gd name="connsiteY3" fmla="*/ 476250 h 923925"/>
              <a:gd name="connsiteX4" fmla="*/ 29167 w 115083"/>
              <a:gd name="connsiteY4" fmla="*/ 647700 h 923925"/>
              <a:gd name="connsiteX5" fmla="*/ 86317 w 115083"/>
              <a:gd name="connsiteY5" fmla="*/ 838200 h 923925"/>
              <a:gd name="connsiteX6" fmla="*/ 86317 w 115083"/>
              <a:gd name="connsiteY6" fmla="*/ 923925 h 923925"/>
              <a:gd name="connsiteX0" fmla="*/ 0 w 136179"/>
              <a:gd name="connsiteY0" fmla="*/ 0 h 923925"/>
              <a:gd name="connsiteX1" fmla="*/ 66675 w 136179"/>
              <a:gd name="connsiteY1" fmla="*/ 83893 h 923925"/>
              <a:gd name="connsiteX2" fmla="*/ 133350 w 136179"/>
              <a:gd name="connsiteY2" fmla="*/ 271682 h 923925"/>
              <a:gd name="connsiteX3" fmla="*/ 114300 w 136179"/>
              <a:gd name="connsiteY3" fmla="*/ 476250 h 923925"/>
              <a:gd name="connsiteX4" fmla="*/ 28575 w 136179"/>
              <a:gd name="connsiteY4" fmla="*/ 647700 h 923925"/>
              <a:gd name="connsiteX5" fmla="*/ 85725 w 136179"/>
              <a:gd name="connsiteY5" fmla="*/ 838200 h 923925"/>
              <a:gd name="connsiteX6" fmla="*/ 85725 w 136179"/>
              <a:gd name="connsiteY6" fmla="*/ 923925 h 923925"/>
              <a:gd name="connsiteX0" fmla="*/ 0 w 171739"/>
              <a:gd name="connsiteY0" fmla="*/ 0 h 923925"/>
              <a:gd name="connsiteX1" fmla="*/ 66675 w 171739"/>
              <a:gd name="connsiteY1" fmla="*/ 83893 h 923925"/>
              <a:gd name="connsiteX2" fmla="*/ 133350 w 171739"/>
              <a:gd name="connsiteY2" fmla="*/ 271682 h 923925"/>
              <a:gd name="connsiteX3" fmla="*/ 114300 w 171739"/>
              <a:gd name="connsiteY3" fmla="*/ 476250 h 923925"/>
              <a:gd name="connsiteX4" fmla="*/ 171450 w 171739"/>
              <a:gd name="connsiteY4" fmla="*/ 635904 h 923925"/>
              <a:gd name="connsiteX5" fmla="*/ 85725 w 171739"/>
              <a:gd name="connsiteY5" fmla="*/ 838200 h 923925"/>
              <a:gd name="connsiteX6" fmla="*/ 85725 w 171739"/>
              <a:gd name="connsiteY6" fmla="*/ 923925 h 923925"/>
              <a:gd name="connsiteX0" fmla="*/ 0 w 171842"/>
              <a:gd name="connsiteY0" fmla="*/ 0 h 923925"/>
              <a:gd name="connsiteX1" fmla="*/ 66675 w 171842"/>
              <a:gd name="connsiteY1" fmla="*/ 83893 h 923925"/>
              <a:gd name="connsiteX2" fmla="*/ 38100 w 171842"/>
              <a:gd name="connsiteY2" fmla="*/ 283478 h 923925"/>
              <a:gd name="connsiteX3" fmla="*/ 114300 w 171842"/>
              <a:gd name="connsiteY3" fmla="*/ 476250 h 923925"/>
              <a:gd name="connsiteX4" fmla="*/ 171450 w 171842"/>
              <a:gd name="connsiteY4" fmla="*/ 635904 h 923925"/>
              <a:gd name="connsiteX5" fmla="*/ 85725 w 171842"/>
              <a:gd name="connsiteY5" fmla="*/ 838200 h 923925"/>
              <a:gd name="connsiteX6" fmla="*/ 85725 w 17184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842" h="923925">
                <a:moveTo>
                  <a:pt x="0" y="0"/>
                </a:moveTo>
                <a:cubicBezTo>
                  <a:pt x="42862" y="46831"/>
                  <a:pt x="60325" y="36647"/>
                  <a:pt x="66675" y="83893"/>
                </a:cubicBezTo>
                <a:cubicBezTo>
                  <a:pt x="73025" y="131139"/>
                  <a:pt x="30163" y="218085"/>
                  <a:pt x="38100" y="283478"/>
                </a:cubicBezTo>
                <a:cubicBezTo>
                  <a:pt x="46038" y="348871"/>
                  <a:pt x="92075" y="417512"/>
                  <a:pt x="114300" y="476250"/>
                </a:cubicBezTo>
                <a:cubicBezTo>
                  <a:pt x="136525" y="534988"/>
                  <a:pt x="176213" y="575579"/>
                  <a:pt x="171450" y="635904"/>
                </a:cubicBezTo>
                <a:cubicBezTo>
                  <a:pt x="166688" y="696229"/>
                  <a:pt x="76200" y="792163"/>
                  <a:pt x="85725" y="838200"/>
                </a:cubicBezTo>
                <a:cubicBezTo>
                  <a:pt x="95250" y="884238"/>
                  <a:pt x="90487" y="904081"/>
                  <a:pt x="85725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817024" y="3082744"/>
            <a:ext cx="125452" cy="774587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  <a:gd name="connsiteX0" fmla="*/ 12512 w 127003"/>
              <a:gd name="connsiteY0" fmla="*/ 0 h 923925"/>
              <a:gd name="connsiteX1" fmla="*/ 2987 w 127003"/>
              <a:gd name="connsiteY1" fmla="*/ 154672 h 923925"/>
              <a:gd name="connsiteX2" fmla="*/ 12512 w 127003"/>
              <a:gd name="connsiteY2" fmla="*/ 295275 h 923925"/>
              <a:gd name="connsiteX3" fmla="*/ 126812 w 127003"/>
              <a:gd name="connsiteY3" fmla="*/ 476250 h 923925"/>
              <a:gd name="connsiteX4" fmla="*/ 41087 w 127003"/>
              <a:gd name="connsiteY4" fmla="*/ 647700 h 923925"/>
              <a:gd name="connsiteX5" fmla="*/ 98237 w 127003"/>
              <a:gd name="connsiteY5" fmla="*/ 838200 h 923925"/>
              <a:gd name="connsiteX6" fmla="*/ 98237 w 127003"/>
              <a:gd name="connsiteY6" fmla="*/ 923925 h 923925"/>
              <a:gd name="connsiteX0" fmla="*/ 11971 w 130964"/>
              <a:gd name="connsiteY0" fmla="*/ 0 h 923925"/>
              <a:gd name="connsiteX1" fmla="*/ 2446 w 130964"/>
              <a:gd name="connsiteY1" fmla="*/ 154672 h 923925"/>
              <a:gd name="connsiteX2" fmla="*/ 107221 w 130964"/>
              <a:gd name="connsiteY2" fmla="*/ 295275 h 923925"/>
              <a:gd name="connsiteX3" fmla="*/ 126271 w 130964"/>
              <a:gd name="connsiteY3" fmla="*/ 476250 h 923925"/>
              <a:gd name="connsiteX4" fmla="*/ 40546 w 130964"/>
              <a:gd name="connsiteY4" fmla="*/ 647700 h 923925"/>
              <a:gd name="connsiteX5" fmla="*/ 97696 w 130964"/>
              <a:gd name="connsiteY5" fmla="*/ 838200 h 923925"/>
              <a:gd name="connsiteX6" fmla="*/ 97696 w 130964"/>
              <a:gd name="connsiteY6" fmla="*/ 923925 h 923925"/>
              <a:gd name="connsiteX0" fmla="*/ 12512 w 127003"/>
              <a:gd name="connsiteY0" fmla="*/ 0 h 923925"/>
              <a:gd name="connsiteX1" fmla="*/ 2987 w 127003"/>
              <a:gd name="connsiteY1" fmla="*/ 154672 h 923925"/>
              <a:gd name="connsiteX2" fmla="*/ 12512 w 127003"/>
              <a:gd name="connsiteY2" fmla="*/ 295275 h 923925"/>
              <a:gd name="connsiteX3" fmla="*/ 126812 w 127003"/>
              <a:gd name="connsiteY3" fmla="*/ 476250 h 923925"/>
              <a:gd name="connsiteX4" fmla="*/ 41087 w 127003"/>
              <a:gd name="connsiteY4" fmla="*/ 647700 h 923925"/>
              <a:gd name="connsiteX5" fmla="*/ 98237 w 127003"/>
              <a:gd name="connsiteY5" fmla="*/ 838200 h 923925"/>
              <a:gd name="connsiteX6" fmla="*/ 98237 w 127003"/>
              <a:gd name="connsiteY6" fmla="*/ 923925 h 923925"/>
              <a:gd name="connsiteX0" fmla="*/ 592 w 115083"/>
              <a:gd name="connsiteY0" fmla="*/ 0 h 923925"/>
              <a:gd name="connsiteX1" fmla="*/ 67267 w 115083"/>
              <a:gd name="connsiteY1" fmla="*/ 83893 h 923925"/>
              <a:gd name="connsiteX2" fmla="*/ 592 w 115083"/>
              <a:gd name="connsiteY2" fmla="*/ 295275 h 923925"/>
              <a:gd name="connsiteX3" fmla="*/ 114892 w 115083"/>
              <a:gd name="connsiteY3" fmla="*/ 476250 h 923925"/>
              <a:gd name="connsiteX4" fmla="*/ 29167 w 115083"/>
              <a:gd name="connsiteY4" fmla="*/ 647700 h 923925"/>
              <a:gd name="connsiteX5" fmla="*/ 86317 w 115083"/>
              <a:gd name="connsiteY5" fmla="*/ 838200 h 923925"/>
              <a:gd name="connsiteX6" fmla="*/ 86317 w 115083"/>
              <a:gd name="connsiteY6" fmla="*/ 923925 h 923925"/>
              <a:gd name="connsiteX0" fmla="*/ 0 w 136179"/>
              <a:gd name="connsiteY0" fmla="*/ 0 h 923925"/>
              <a:gd name="connsiteX1" fmla="*/ 66675 w 136179"/>
              <a:gd name="connsiteY1" fmla="*/ 83893 h 923925"/>
              <a:gd name="connsiteX2" fmla="*/ 133350 w 136179"/>
              <a:gd name="connsiteY2" fmla="*/ 271682 h 923925"/>
              <a:gd name="connsiteX3" fmla="*/ 114300 w 136179"/>
              <a:gd name="connsiteY3" fmla="*/ 476250 h 923925"/>
              <a:gd name="connsiteX4" fmla="*/ 28575 w 136179"/>
              <a:gd name="connsiteY4" fmla="*/ 647700 h 923925"/>
              <a:gd name="connsiteX5" fmla="*/ 85725 w 136179"/>
              <a:gd name="connsiteY5" fmla="*/ 838200 h 923925"/>
              <a:gd name="connsiteX6" fmla="*/ 85725 w 136179"/>
              <a:gd name="connsiteY6" fmla="*/ 923925 h 923925"/>
              <a:gd name="connsiteX0" fmla="*/ 0 w 171739"/>
              <a:gd name="connsiteY0" fmla="*/ 0 h 923925"/>
              <a:gd name="connsiteX1" fmla="*/ 66675 w 171739"/>
              <a:gd name="connsiteY1" fmla="*/ 83893 h 923925"/>
              <a:gd name="connsiteX2" fmla="*/ 133350 w 171739"/>
              <a:gd name="connsiteY2" fmla="*/ 271682 h 923925"/>
              <a:gd name="connsiteX3" fmla="*/ 114300 w 171739"/>
              <a:gd name="connsiteY3" fmla="*/ 476250 h 923925"/>
              <a:gd name="connsiteX4" fmla="*/ 171450 w 171739"/>
              <a:gd name="connsiteY4" fmla="*/ 635904 h 923925"/>
              <a:gd name="connsiteX5" fmla="*/ 85725 w 171739"/>
              <a:gd name="connsiteY5" fmla="*/ 838200 h 923925"/>
              <a:gd name="connsiteX6" fmla="*/ 85725 w 171739"/>
              <a:gd name="connsiteY6" fmla="*/ 923925 h 923925"/>
              <a:gd name="connsiteX0" fmla="*/ 0 w 171842"/>
              <a:gd name="connsiteY0" fmla="*/ 0 h 923925"/>
              <a:gd name="connsiteX1" fmla="*/ 66675 w 171842"/>
              <a:gd name="connsiteY1" fmla="*/ 83893 h 923925"/>
              <a:gd name="connsiteX2" fmla="*/ 38100 w 171842"/>
              <a:gd name="connsiteY2" fmla="*/ 283478 h 923925"/>
              <a:gd name="connsiteX3" fmla="*/ 114300 w 171842"/>
              <a:gd name="connsiteY3" fmla="*/ 476250 h 923925"/>
              <a:gd name="connsiteX4" fmla="*/ 171450 w 171842"/>
              <a:gd name="connsiteY4" fmla="*/ 635904 h 923925"/>
              <a:gd name="connsiteX5" fmla="*/ 85725 w 171842"/>
              <a:gd name="connsiteY5" fmla="*/ 838200 h 923925"/>
              <a:gd name="connsiteX6" fmla="*/ 85725 w 171842"/>
              <a:gd name="connsiteY6" fmla="*/ 923925 h 923925"/>
              <a:gd name="connsiteX0" fmla="*/ 87392 w 135409"/>
              <a:gd name="connsiteY0" fmla="*/ 0 h 959315"/>
              <a:gd name="connsiteX1" fmla="*/ 30242 w 135409"/>
              <a:gd name="connsiteY1" fmla="*/ 119283 h 959315"/>
              <a:gd name="connsiteX2" fmla="*/ 1667 w 135409"/>
              <a:gd name="connsiteY2" fmla="*/ 318868 h 959315"/>
              <a:gd name="connsiteX3" fmla="*/ 77867 w 135409"/>
              <a:gd name="connsiteY3" fmla="*/ 511640 h 959315"/>
              <a:gd name="connsiteX4" fmla="*/ 135017 w 135409"/>
              <a:gd name="connsiteY4" fmla="*/ 671294 h 959315"/>
              <a:gd name="connsiteX5" fmla="*/ 49292 w 135409"/>
              <a:gd name="connsiteY5" fmla="*/ 873590 h 959315"/>
              <a:gd name="connsiteX6" fmla="*/ 49292 w 135409"/>
              <a:gd name="connsiteY6" fmla="*/ 959315 h 959315"/>
              <a:gd name="connsiteX0" fmla="*/ 57936 w 125158"/>
              <a:gd name="connsiteY0" fmla="*/ 0 h 959315"/>
              <a:gd name="connsiteX1" fmla="*/ 786 w 125158"/>
              <a:gd name="connsiteY1" fmla="*/ 119283 h 959315"/>
              <a:gd name="connsiteX2" fmla="*/ 124611 w 125158"/>
              <a:gd name="connsiteY2" fmla="*/ 271682 h 959315"/>
              <a:gd name="connsiteX3" fmla="*/ 48411 w 125158"/>
              <a:gd name="connsiteY3" fmla="*/ 511640 h 959315"/>
              <a:gd name="connsiteX4" fmla="*/ 105561 w 125158"/>
              <a:gd name="connsiteY4" fmla="*/ 671294 h 959315"/>
              <a:gd name="connsiteX5" fmla="*/ 19836 w 125158"/>
              <a:gd name="connsiteY5" fmla="*/ 873590 h 959315"/>
              <a:gd name="connsiteX6" fmla="*/ 19836 w 125158"/>
              <a:gd name="connsiteY6" fmla="*/ 959315 h 959315"/>
              <a:gd name="connsiteX0" fmla="*/ 58095 w 125452"/>
              <a:gd name="connsiteY0" fmla="*/ 0 h 959315"/>
              <a:gd name="connsiteX1" fmla="*/ 945 w 125452"/>
              <a:gd name="connsiteY1" fmla="*/ 119283 h 959315"/>
              <a:gd name="connsiteX2" fmla="*/ 124770 w 125452"/>
              <a:gd name="connsiteY2" fmla="*/ 271682 h 959315"/>
              <a:gd name="connsiteX3" fmla="*/ 48570 w 125452"/>
              <a:gd name="connsiteY3" fmla="*/ 511640 h 959315"/>
              <a:gd name="connsiteX4" fmla="*/ 945 w 125452"/>
              <a:gd name="connsiteY4" fmla="*/ 671294 h 959315"/>
              <a:gd name="connsiteX5" fmla="*/ 19995 w 125452"/>
              <a:gd name="connsiteY5" fmla="*/ 873590 h 959315"/>
              <a:gd name="connsiteX6" fmla="*/ 19995 w 125452"/>
              <a:gd name="connsiteY6" fmla="*/ 959315 h 95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452" h="959315">
                <a:moveTo>
                  <a:pt x="58095" y="0"/>
                </a:moveTo>
                <a:cubicBezTo>
                  <a:pt x="100957" y="46831"/>
                  <a:pt x="-10167" y="74003"/>
                  <a:pt x="945" y="119283"/>
                </a:cubicBezTo>
                <a:cubicBezTo>
                  <a:pt x="12058" y="164563"/>
                  <a:pt x="116833" y="206289"/>
                  <a:pt x="124770" y="271682"/>
                </a:cubicBezTo>
                <a:cubicBezTo>
                  <a:pt x="132708" y="337075"/>
                  <a:pt x="69207" y="445038"/>
                  <a:pt x="48570" y="511640"/>
                </a:cubicBezTo>
                <a:cubicBezTo>
                  <a:pt x="27933" y="578242"/>
                  <a:pt x="5708" y="610969"/>
                  <a:pt x="945" y="671294"/>
                </a:cubicBezTo>
                <a:cubicBezTo>
                  <a:pt x="-3817" y="731619"/>
                  <a:pt x="10470" y="827553"/>
                  <a:pt x="19995" y="873590"/>
                </a:cubicBezTo>
                <a:cubicBezTo>
                  <a:pt x="29520" y="919628"/>
                  <a:pt x="24757" y="939471"/>
                  <a:pt x="19995" y="95931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081870" y="3271374"/>
            <a:ext cx="619125" cy="396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36386" y="2565387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?</a:t>
            </a:r>
            <a:endParaRPr lang="en-US" sz="48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201054" y="3210186"/>
            <a:ext cx="644638" cy="644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03331" y="3321667"/>
            <a:ext cx="839145" cy="873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9" idx="3"/>
          </p:cNvCxnSpPr>
          <p:nvPr/>
        </p:nvCxnSpPr>
        <p:spPr>
          <a:xfrm>
            <a:off x="6236371" y="3483499"/>
            <a:ext cx="629223" cy="1236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9" idx="4"/>
          </p:cNvCxnSpPr>
          <p:nvPr/>
        </p:nvCxnSpPr>
        <p:spPr>
          <a:xfrm>
            <a:off x="6147984" y="3606251"/>
            <a:ext cx="669985" cy="1852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0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SIMT Control Flow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959" y="1104900"/>
            <a:ext cx="7543801" cy="1285875"/>
          </a:xfrm>
        </p:spPr>
        <p:txBody>
          <a:bodyPr/>
          <a:lstStyle/>
          <a:p>
            <a:r>
              <a:rPr lang="en-US" dirty="0" smtClean="0"/>
              <a:t>Work-items in </a:t>
            </a:r>
            <a:r>
              <a:rPr lang="en-US" dirty="0" err="1" smtClean="0"/>
              <a:t>wavefront</a:t>
            </a:r>
            <a:r>
              <a:rPr lang="en-US" dirty="0" smtClean="0"/>
              <a:t> run in lockstep</a:t>
            </a:r>
          </a:p>
          <a:p>
            <a:pPr lvl="1"/>
            <a:r>
              <a:rPr lang="en-US" i="1" dirty="0" smtClean="0"/>
              <a:t>Don’t all have to commit</a:t>
            </a:r>
          </a:p>
          <a:p>
            <a:r>
              <a:rPr lang="en-US" dirty="0"/>
              <a:t>Branching through </a:t>
            </a:r>
            <a:r>
              <a:rPr lang="en-US" b="1" dirty="0" smtClean="0">
                <a:solidFill>
                  <a:schemeClr val="accent2"/>
                </a:solidFill>
              </a:rPr>
              <a:t>predication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5285" y="3971925"/>
            <a:ext cx="18582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Lucida Console" panose="020B0609040504020204" pitchFamily="49" charset="0"/>
              </a:rPr>
              <a:t>if</a:t>
            </a:r>
            <a:r>
              <a:rPr lang="en-US" dirty="0" smtClean="0">
                <a:latin typeface="Lucida Console" panose="020B0609040504020204" pitchFamily="49" charset="0"/>
              </a:rPr>
              <a:t> (x &lt;= 0) </a:t>
            </a:r>
          </a:p>
          <a:p>
            <a:r>
              <a:rPr lang="en-US" dirty="0" smtClean="0">
                <a:latin typeface="Lucida Console" panose="020B0609040504020204" pitchFamily="49" charset="0"/>
              </a:rPr>
              <a:t>	y = 0;</a:t>
            </a:r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 smtClean="0">
                <a:solidFill>
                  <a:schemeClr val="accent5"/>
                </a:solidFill>
                <a:latin typeface="Lucida Console" panose="020B0609040504020204" pitchFamily="49" charset="0"/>
              </a:rPr>
              <a:t>else</a:t>
            </a:r>
            <a:endParaRPr lang="en-US" dirty="0" smtClean="0">
              <a:latin typeface="Lucida Console" panose="020B0609040504020204" pitchFamily="49" charset="0"/>
            </a:endParaRPr>
          </a:p>
          <a:p>
            <a:r>
              <a:rPr lang="en-US" dirty="0" smtClean="0">
                <a:latin typeface="Lucida Console" panose="020B0609040504020204" pitchFamily="49" charset="0"/>
              </a:rPr>
              <a:t>	y = x;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55380" y="3393082"/>
            <a:ext cx="470083" cy="746012"/>
            <a:chOff x="6733994" y="2009774"/>
            <a:chExt cx="470083" cy="923925"/>
          </a:xfrm>
        </p:grpSpPr>
        <p:sp>
          <p:nvSpPr>
            <p:cNvPr id="8" name="Freeform 7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8" idx="1"/>
              <a:endCxn id="11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919048" y="4106125"/>
            <a:ext cx="470083" cy="746012"/>
            <a:chOff x="6733994" y="2009774"/>
            <a:chExt cx="470083" cy="923925"/>
          </a:xfrm>
        </p:grpSpPr>
        <p:sp>
          <p:nvSpPr>
            <p:cNvPr id="17" name="Freeform 16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17" idx="1"/>
              <a:endCxn id="20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981427" y="4819168"/>
            <a:ext cx="470083" cy="746012"/>
            <a:chOff x="6733994" y="2009774"/>
            <a:chExt cx="470083" cy="923925"/>
          </a:xfrm>
        </p:grpSpPr>
        <p:sp>
          <p:nvSpPr>
            <p:cNvPr id="26" name="Freeform 25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26" idx="1"/>
              <a:endCxn id="29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043808" y="5533921"/>
            <a:ext cx="470083" cy="746012"/>
            <a:chOff x="6733994" y="2009774"/>
            <a:chExt cx="470083" cy="923925"/>
          </a:xfrm>
        </p:grpSpPr>
        <p:sp>
          <p:nvSpPr>
            <p:cNvPr id="35" name="Freeform 34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35" idx="1"/>
              <a:endCxn id="38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/>
          <p:cNvCxnSpPr/>
          <p:nvPr/>
        </p:nvCxnSpPr>
        <p:spPr>
          <a:xfrm flipV="1">
            <a:off x="2057400" y="4143375"/>
            <a:ext cx="742950" cy="19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176934" y="4743450"/>
            <a:ext cx="1715968" cy="56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3412656" y="4106125"/>
            <a:ext cx="1178394" cy="32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624663" y="3954428"/>
            <a:ext cx="354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Branch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set execution mask: 1000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3446467" y="4829565"/>
            <a:ext cx="1178394" cy="32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624663" y="4677868"/>
            <a:ext cx="352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Else </a:t>
            </a:r>
            <a:r>
              <a:rPr lang="en-US" dirty="0" smtClean="0">
                <a:sym typeface="Wingdings" panose="05000000000000000000" pitchFamily="2" charset="2"/>
              </a:rPr>
              <a:t> i</a:t>
            </a:r>
            <a:r>
              <a:rPr lang="en-US" dirty="0" smtClean="0"/>
              <a:t>nvert execution mask: 0111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3513891" y="5533921"/>
            <a:ext cx="1178394" cy="32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692285" y="5365739"/>
            <a:ext cx="398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Reset execution mask: 1111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095375" y="5533921"/>
            <a:ext cx="1864673" cy="37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1095375" y="2511320"/>
            <a:ext cx="114672" cy="746012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309643" y="2512793"/>
            <a:ext cx="114672" cy="746012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251532" y="2608917"/>
            <a:ext cx="263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Active lane: commit result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465800" y="2676183"/>
            <a:ext cx="317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Inactive lane: throw away result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635026" y="3508445"/>
            <a:ext cx="287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lanes active at start: 1111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3400447" y="3677664"/>
            <a:ext cx="1178394" cy="32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428875" y="3220292"/>
            <a:ext cx="938875" cy="475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SIMT Control Flow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959" y="1104900"/>
            <a:ext cx="7543801" cy="1285875"/>
          </a:xfrm>
        </p:spPr>
        <p:txBody>
          <a:bodyPr/>
          <a:lstStyle/>
          <a:p>
            <a:r>
              <a:rPr lang="en-US" dirty="0" smtClean="0"/>
              <a:t>Work-items in </a:t>
            </a:r>
            <a:r>
              <a:rPr lang="en-US" dirty="0" err="1" smtClean="0"/>
              <a:t>wavefront</a:t>
            </a:r>
            <a:r>
              <a:rPr lang="en-US" dirty="0" smtClean="0"/>
              <a:t> run in lockstep</a:t>
            </a:r>
          </a:p>
          <a:p>
            <a:pPr lvl="1"/>
            <a:r>
              <a:rPr lang="en-US" i="1" dirty="0" smtClean="0"/>
              <a:t>Don’t all have to commit</a:t>
            </a:r>
          </a:p>
          <a:p>
            <a:r>
              <a:rPr lang="en-US" dirty="0"/>
              <a:t>Branching through </a:t>
            </a:r>
            <a:r>
              <a:rPr lang="en-US" b="1" dirty="0" smtClean="0">
                <a:solidFill>
                  <a:schemeClr val="accent2"/>
                </a:solidFill>
              </a:rPr>
              <a:t>predication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5285" y="3971925"/>
            <a:ext cx="18582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Lucida Console" panose="020B0609040504020204" pitchFamily="49" charset="0"/>
              </a:rPr>
              <a:t>if</a:t>
            </a:r>
            <a:r>
              <a:rPr lang="en-US" dirty="0" smtClean="0">
                <a:latin typeface="Lucida Console" panose="020B0609040504020204" pitchFamily="49" charset="0"/>
              </a:rPr>
              <a:t> (x &lt;= 0) </a:t>
            </a:r>
          </a:p>
          <a:p>
            <a:r>
              <a:rPr lang="en-US" dirty="0" smtClean="0">
                <a:latin typeface="Lucida Console" panose="020B0609040504020204" pitchFamily="49" charset="0"/>
              </a:rPr>
              <a:t>	y = 0;</a:t>
            </a:r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 smtClean="0">
                <a:solidFill>
                  <a:schemeClr val="accent5"/>
                </a:solidFill>
                <a:latin typeface="Lucida Console" panose="020B0609040504020204" pitchFamily="49" charset="0"/>
              </a:rPr>
              <a:t>else</a:t>
            </a:r>
            <a:endParaRPr lang="en-US" dirty="0" smtClean="0">
              <a:latin typeface="Lucida Console" panose="020B0609040504020204" pitchFamily="49" charset="0"/>
            </a:endParaRPr>
          </a:p>
          <a:p>
            <a:r>
              <a:rPr lang="en-US" dirty="0" smtClean="0">
                <a:latin typeface="Lucida Console" panose="020B0609040504020204" pitchFamily="49" charset="0"/>
              </a:rPr>
              <a:t>	y = x;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55380" y="3393082"/>
            <a:ext cx="470083" cy="746012"/>
            <a:chOff x="6733994" y="2009774"/>
            <a:chExt cx="470083" cy="923925"/>
          </a:xfrm>
        </p:grpSpPr>
        <p:sp>
          <p:nvSpPr>
            <p:cNvPr id="8" name="Freeform 7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8" idx="1"/>
              <a:endCxn id="11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919048" y="4106125"/>
            <a:ext cx="470083" cy="746012"/>
            <a:chOff x="6733994" y="2009774"/>
            <a:chExt cx="470083" cy="923925"/>
          </a:xfrm>
        </p:grpSpPr>
        <p:sp>
          <p:nvSpPr>
            <p:cNvPr id="17" name="Freeform 16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17" idx="1"/>
              <a:endCxn id="20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981427" y="4819168"/>
            <a:ext cx="470083" cy="746012"/>
            <a:chOff x="6733994" y="2009774"/>
            <a:chExt cx="470083" cy="923925"/>
          </a:xfrm>
        </p:grpSpPr>
        <p:sp>
          <p:nvSpPr>
            <p:cNvPr id="26" name="Freeform 25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26" idx="1"/>
              <a:endCxn id="29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043808" y="5533921"/>
            <a:ext cx="470083" cy="746012"/>
            <a:chOff x="6733994" y="2009774"/>
            <a:chExt cx="470083" cy="923925"/>
          </a:xfrm>
        </p:grpSpPr>
        <p:sp>
          <p:nvSpPr>
            <p:cNvPr id="35" name="Freeform 34"/>
            <p:cNvSpPr/>
            <p:nvPr/>
          </p:nvSpPr>
          <p:spPr>
            <a:xfrm>
              <a:off x="6733994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848666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963338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079317" y="2009774"/>
              <a:ext cx="114672" cy="923925"/>
            </a:xfrm>
            <a:custGeom>
              <a:avLst/>
              <a:gdLst>
                <a:gd name="connsiteX0" fmla="*/ 181 w 114672"/>
                <a:gd name="connsiteY0" fmla="*/ 0 h 923925"/>
                <a:gd name="connsiteX1" fmla="*/ 85906 w 114672"/>
                <a:gd name="connsiteY1" fmla="*/ 142875 h 923925"/>
                <a:gd name="connsiteX2" fmla="*/ 181 w 114672"/>
                <a:gd name="connsiteY2" fmla="*/ 295275 h 923925"/>
                <a:gd name="connsiteX3" fmla="*/ 114481 w 114672"/>
                <a:gd name="connsiteY3" fmla="*/ 476250 h 923925"/>
                <a:gd name="connsiteX4" fmla="*/ 28756 w 114672"/>
                <a:gd name="connsiteY4" fmla="*/ 647700 h 923925"/>
                <a:gd name="connsiteX5" fmla="*/ 85906 w 114672"/>
                <a:gd name="connsiteY5" fmla="*/ 838200 h 923925"/>
                <a:gd name="connsiteX6" fmla="*/ 85906 w 114672"/>
                <a:gd name="connsiteY6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72" h="923925">
                  <a:moveTo>
                    <a:pt x="181" y="0"/>
                  </a:moveTo>
                  <a:cubicBezTo>
                    <a:pt x="43043" y="46831"/>
                    <a:pt x="85906" y="93663"/>
                    <a:pt x="85906" y="142875"/>
                  </a:cubicBezTo>
                  <a:cubicBezTo>
                    <a:pt x="85906" y="192087"/>
                    <a:pt x="-4582" y="239713"/>
                    <a:pt x="181" y="295275"/>
                  </a:cubicBezTo>
                  <a:cubicBezTo>
                    <a:pt x="4944" y="350838"/>
                    <a:pt x="109719" y="417513"/>
                    <a:pt x="114481" y="476250"/>
                  </a:cubicBezTo>
                  <a:cubicBezTo>
                    <a:pt x="119244" y="534988"/>
                    <a:pt x="33519" y="587375"/>
                    <a:pt x="28756" y="647700"/>
                  </a:cubicBezTo>
                  <a:cubicBezTo>
                    <a:pt x="23994" y="708025"/>
                    <a:pt x="76381" y="792163"/>
                    <a:pt x="85906" y="838200"/>
                  </a:cubicBezTo>
                  <a:cubicBezTo>
                    <a:pt x="95431" y="884238"/>
                    <a:pt x="90668" y="904081"/>
                    <a:pt x="85906" y="92392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35" idx="1"/>
              <a:endCxn id="38" idx="1"/>
            </p:cNvCxnSpPr>
            <p:nvPr/>
          </p:nvCxnSpPr>
          <p:spPr>
            <a:xfrm>
              <a:off x="6819900" y="2152649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733994" y="2295524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858754" y="2481261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774994" y="2643186"/>
              <a:ext cx="34532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/>
          <p:cNvCxnSpPr/>
          <p:nvPr/>
        </p:nvCxnSpPr>
        <p:spPr>
          <a:xfrm flipV="1">
            <a:off x="2057400" y="4143375"/>
            <a:ext cx="742950" cy="19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176934" y="4743450"/>
            <a:ext cx="1715968" cy="56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3412656" y="4106125"/>
            <a:ext cx="1178394" cy="32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624663" y="3954428"/>
            <a:ext cx="354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Branch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set execution mask: 1000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3446467" y="4829565"/>
            <a:ext cx="1178394" cy="32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624663" y="4677868"/>
            <a:ext cx="352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Else </a:t>
            </a:r>
            <a:r>
              <a:rPr lang="en-US" dirty="0" smtClean="0">
                <a:sym typeface="Wingdings" panose="05000000000000000000" pitchFamily="2" charset="2"/>
              </a:rPr>
              <a:t> i</a:t>
            </a:r>
            <a:r>
              <a:rPr lang="en-US" dirty="0" smtClean="0"/>
              <a:t>nvert execution mask: 0111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3513891" y="5533921"/>
            <a:ext cx="1178394" cy="32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692285" y="5365739"/>
            <a:ext cx="398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Reset execution mask: 1111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095375" y="5533921"/>
            <a:ext cx="1864673" cy="37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1095375" y="2511320"/>
            <a:ext cx="114672" cy="746012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309643" y="2512793"/>
            <a:ext cx="114672" cy="746012"/>
          </a:xfrm>
          <a:custGeom>
            <a:avLst/>
            <a:gdLst>
              <a:gd name="connsiteX0" fmla="*/ 181 w 114672"/>
              <a:gd name="connsiteY0" fmla="*/ 0 h 923925"/>
              <a:gd name="connsiteX1" fmla="*/ 85906 w 114672"/>
              <a:gd name="connsiteY1" fmla="*/ 142875 h 923925"/>
              <a:gd name="connsiteX2" fmla="*/ 181 w 114672"/>
              <a:gd name="connsiteY2" fmla="*/ 295275 h 923925"/>
              <a:gd name="connsiteX3" fmla="*/ 114481 w 114672"/>
              <a:gd name="connsiteY3" fmla="*/ 476250 h 923925"/>
              <a:gd name="connsiteX4" fmla="*/ 28756 w 114672"/>
              <a:gd name="connsiteY4" fmla="*/ 647700 h 923925"/>
              <a:gd name="connsiteX5" fmla="*/ 85906 w 114672"/>
              <a:gd name="connsiteY5" fmla="*/ 838200 h 923925"/>
              <a:gd name="connsiteX6" fmla="*/ 85906 w 114672"/>
              <a:gd name="connsiteY6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72" h="923925">
                <a:moveTo>
                  <a:pt x="181" y="0"/>
                </a:moveTo>
                <a:cubicBezTo>
                  <a:pt x="43043" y="46831"/>
                  <a:pt x="85906" y="93663"/>
                  <a:pt x="85906" y="142875"/>
                </a:cubicBezTo>
                <a:cubicBezTo>
                  <a:pt x="85906" y="192087"/>
                  <a:pt x="-4582" y="239713"/>
                  <a:pt x="181" y="295275"/>
                </a:cubicBezTo>
                <a:cubicBezTo>
                  <a:pt x="4944" y="350838"/>
                  <a:pt x="109719" y="417513"/>
                  <a:pt x="114481" y="476250"/>
                </a:cubicBezTo>
                <a:cubicBezTo>
                  <a:pt x="119244" y="534988"/>
                  <a:pt x="33519" y="587375"/>
                  <a:pt x="28756" y="647700"/>
                </a:cubicBezTo>
                <a:cubicBezTo>
                  <a:pt x="23994" y="708025"/>
                  <a:pt x="76381" y="792163"/>
                  <a:pt x="85906" y="838200"/>
                </a:cubicBezTo>
                <a:cubicBezTo>
                  <a:pt x="95431" y="884238"/>
                  <a:pt x="90668" y="904081"/>
                  <a:pt x="85906" y="923925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251532" y="2608917"/>
            <a:ext cx="263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Active lane: commit result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465800" y="2676183"/>
            <a:ext cx="317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Inactive lane: throw away result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635026" y="3508445"/>
            <a:ext cx="287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lanes active at start: 1111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3400447" y="3677664"/>
            <a:ext cx="1178394" cy="32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428875" y="3220292"/>
            <a:ext cx="938875" cy="475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647950" y="3971925"/>
            <a:ext cx="1123950" cy="1677359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750766" y="3365768"/>
            <a:ext cx="376344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Branch divergence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490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Branch Divergence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When control flow </a:t>
            </a:r>
            <a:r>
              <a:rPr lang="en-US" i="1" dirty="0" smtClean="0"/>
              <a:t>diverges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chemeClr val="tx1"/>
                </a:solidFill>
              </a:rPr>
              <a:t>all lanes take all paths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4800" b="1" dirty="0" smtClean="0">
                <a:solidFill>
                  <a:srgbClr val="C00000"/>
                </a:solidFill>
              </a:rPr>
              <a:t>Divergence Kills Performance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8321040" cy="6468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Beware!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900"/>
            <a:ext cx="7543801" cy="561975"/>
          </a:xfrm>
        </p:spPr>
        <p:txBody>
          <a:bodyPr/>
          <a:lstStyle/>
          <a:p>
            <a:r>
              <a:rPr lang="en-US" dirty="0" smtClean="0"/>
              <a:t>Divergence isn’t just a performance problem: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1979" y="2211601"/>
            <a:ext cx="56236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ucida Console" panose="020B0609040504020204" pitchFamily="49" charset="0"/>
              </a:rPr>
              <a:t>__global </a:t>
            </a:r>
            <a:r>
              <a:rPr lang="en-US" dirty="0" err="1">
                <a:solidFill>
                  <a:schemeClr val="accent5"/>
                </a:solidFill>
                <a:latin typeface="Lucida Console" panose="020B0609040504020204" pitchFamily="49" charset="0"/>
              </a:rPr>
              <a:t>int</a:t>
            </a:r>
            <a:r>
              <a:rPr lang="en-US" dirty="0">
                <a:latin typeface="Lucida Console" panose="020B0609040504020204" pitchFamily="49" charset="0"/>
              </a:rPr>
              <a:t> lock = </a:t>
            </a:r>
            <a:r>
              <a:rPr lang="en-US" dirty="0" smtClean="0">
                <a:latin typeface="Lucida Console" panose="020B0609040504020204" pitchFamily="49" charset="0"/>
              </a:rPr>
              <a:t>0;</a:t>
            </a:r>
            <a:endParaRPr lang="en-US" dirty="0">
              <a:latin typeface="Lucida Console" panose="020B0609040504020204" pitchFamily="49" charset="0"/>
            </a:endParaRPr>
          </a:p>
          <a:p>
            <a:endParaRPr lang="en-US" dirty="0" smtClean="0">
              <a:solidFill>
                <a:srgbClr val="7030A0"/>
              </a:solidFill>
              <a:latin typeface="Lucida Console" panose="020B0609040504020204" pitchFamily="49" charset="0"/>
            </a:endParaRPr>
          </a:p>
          <a:p>
            <a:r>
              <a:rPr lang="en-US" dirty="0" smtClean="0">
                <a:solidFill>
                  <a:schemeClr val="accent5"/>
                </a:solidFill>
                <a:latin typeface="Lucida Console" panose="020B0609040504020204" pitchFamily="49" charset="0"/>
              </a:rPr>
              <a:t>void</a:t>
            </a:r>
            <a:r>
              <a:rPr lang="en-US" dirty="0" smtClean="0">
                <a:latin typeface="Lucida Console" panose="020B0609040504020204" pitchFamily="49" charset="0"/>
              </a:rPr>
              <a:t> </a:t>
            </a:r>
            <a:r>
              <a:rPr lang="en-US" dirty="0" err="1" smtClean="0">
                <a:latin typeface="Lucida Console" panose="020B0609040504020204" pitchFamily="49" charset="0"/>
              </a:rPr>
              <a:t>mutex_lock</a:t>
            </a:r>
            <a:r>
              <a:rPr lang="en-US" dirty="0" smtClean="0">
                <a:latin typeface="Lucida Console" panose="020B0609040504020204" pitchFamily="49" charset="0"/>
              </a:rPr>
              <a:t>(…)</a:t>
            </a:r>
          </a:p>
          <a:p>
            <a:r>
              <a:rPr lang="en-US" dirty="0">
                <a:latin typeface="Lucida Console" panose="020B0609040504020204" pitchFamily="49" charset="0"/>
              </a:rPr>
              <a:t>{</a:t>
            </a:r>
            <a:endParaRPr lang="en-US" dirty="0" smtClean="0">
              <a:latin typeface="Lucida Console" panose="020B0609040504020204" pitchFamily="49" charset="0"/>
            </a:endParaRPr>
          </a:p>
          <a:p>
            <a:r>
              <a:rPr lang="en-US" dirty="0" smtClean="0">
                <a:latin typeface="Lucida Console" panose="020B0609040504020204" pitchFamily="49" charset="0"/>
              </a:rPr>
              <a:t>…</a:t>
            </a:r>
          </a:p>
          <a:p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smtClean="0">
                <a:latin typeface="Lucida Console" panose="020B0609040504020204" pitchFamily="49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// acquire lock</a:t>
            </a:r>
          </a:p>
          <a:p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smtClean="0">
                <a:latin typeface="Lucida Console" panose="020B0609040504020204" pitchFamily="49" charset="0"/>
              </a:rPr>
              <a:t>  </a:t>
            </a:r>
            <a:r>
              <a:rPr lang="en-US" dirty="0" smtClean="0">
                <a:solidFill>
                  <a:schemeClr val="accent5"/>
                </a:solidFill>
                <a:latin typeface="Lucida Console" panose="020B0609040504020204" pitchFamily="49" charset="0"/>
              </a:rPr>
              <a:t>while</a:t>
            </a:r>
            <a:r>
              <a:rPr lang="en-US" dirty="0" smtClean="0">
                <a:latin typeface="Lucida Console" panose="020B0609040504020204" pitchFamily="49" charset="0"/>
              </a:rPr>
              <a:t> </a:t>
            </a:r>
            <a:r>
              <a:rPr lang="en-US" dirty="0" smtClean="0">
                <a:latin typeface="Lucida Console" panose="020B0609040504020204" pitchFamily="49" charset="0"/>
              </a:rPr>
              <a:t>(</a:t>
            </a:r>
            <a:r>
              <a:rPr lang="en-US" dirty="0" err="1" smtClean="0">
                <a:latin typeface="Lucida Console" panose="020B0609040504020204" pitchFamily="49" charset="0"/>
              </a:rPr>
              <a:t>test&amp;set</a:t>
            </a:r>
            <a:r>
              <a:rPr lang="en-US" dirty="0" smtClean="0">
                <a:latin typeface="Lucida Console" panose="020B0609040504020204" pitchFamily="49" charset="0"/>
              </a:rPr>
              <a:t>(lock, 1) </a:t>
            </a:r>
            <a:r>
              <a:rPr lang="en-US" dirty="0" smtClean="0">
                <a:latin typeface="Lucida Console" panose="020B0609040504020204" pitchFamily="49" charset="0"/>
              </a:rPr>
              <a:t>== false) {</a:t>
            </a:r>
          </a:p>
          <a:p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     </a:t>
            </a:r>
            <a:r>
              <a:rPr lang="en-US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// spin</a:t>
            </a:r>
            <a:endParaRPr lang="en-US" dirty="0">
              <a:solidFill>
                <a:srgbClr val="C00000"/>
              </a:solidFill>
              <a:latin typeface="Lucida Console" panose="020B0609040504020204" pitchFamily="49" charset="0"/>
            </a:endParaRPr>
          </a:p>
          <a:p>
            <a:r>
              <a:rPr lang="en-US" dirty="0" smtClean="0">
                <a:latin typeface="Lucida Console" panose="020B0609040504020204" pitchFamily="49" charset="0"/>
              </a:rPr>
              <a:t>   </a:t>
            </a:r>
            <a:r>
              <a:rPr lang="en-US" dirty="0" smtClean="0">
                <a:latin typeface="Lucida Console" panose="020B0609040504020204" pitchFamily="49" charset="0"/>
              </a:rPr>
              <a:t>}</a:t>
            </a:r>
          </a:p>
          <a:p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smtClean="0">
                <a:latin typeface="Lucida Console" panose="020B0609040504020204" pitchFamily="49" charset="0"/>
              </a:rPr>
              <a:t>  </a:t>
            </a:r>
            <a:r>
              <a:rPr lang="en-US" dirty="0" smtClean="0">
                <a:solidFill>
                  <a:schemeClr val="accent5"/>
                </a:solidFill>
                <a:latin typeface="Lucida Console" panose="020B0609040504020204" pitchFamily="49" charset="0"/>
              </a:rPr>
              <a:t>return</a:t>
            </a:r>
            <a:r>
              <a:rPr lang="en-US" dirty="0" smtClean="0">
                <a:latin typeface="Lucida Console" panose="020B0609040504020204" pitchFamily="49" charset="0"/>
              </a:rPr>
              <a:t>;</a:t>
            </a:r>
            <a:endParaRPr lang="en-US" dirty="0" smtClean="0">
              <a:latin typeface="Lucida Console" panose="020B0609040504020204" pitchFamily="49" charset="0"/>
            </a:endParaRPr>
          </a:p>
          <a:p>
            <a:r>
              <a:rPr lang="en-US" dirty="0">
                <a:latin typeface="Lucida Console" panose="020B06090405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033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Graphics 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900"/>
            <a:ext cx="7543801" cy="514350"/>
          </a:xfrm>
        </p:spPr>
        <p:txBody>
          <a:bodyPr/>
          <a:lstStyle/>
          <a:p>
            <a:r>
              <a:rPr lang="en-US" b="1" i="1" dirty="0" smtClean="0">
                <a:solidFill>
                  <a:srgbClr val="00B050"/>
                </a:solidFill>
              </a:rPr>
              <a:t>Identical,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Streaming</a:t>
            </a:r>
            <a:r>
              <a:rPr lang="en-US" dirty="0" smtClean="0"/>
              <a:t> computation </a:t>
            </a:r>
            <a:r>
              <a:rPr lang="en-US" b="1" i="1" dirty="0" smtClean="0">
                <a:solidFill>
                  <a:srgbClr val="7030A0"/>
                </a:solidFill>
              </a:rPr>
              <a:t>on pixels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" y="2543175"/>
            <a:ext cx="1952625" cy="186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851785" y="3076575"/>
            <a:ext cx="66675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85235" y="2747962"/>
            <a:ext cx="1295400" cy="1247775"/>
          </a:xfrm>
          <a:prstGeom prst="ellipse">
            <a:avLst/>
          </a:prstGeom>
          <a:solidFill>
            <a:srgbClr val="E9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GPU</a:t>
            </a:r>
            <a:endParaRPr lang="en-US" b="1" dirty="0"/>
          </a:p>
        </p:txBody>
      </p:sp>
      <p:sp>
        <p:nvSpPr>
          <p:cNvPr id="7" name="Right Arrow 6"/>
          <p:cNvSpPr/>
          <p:nvPr/>
        </p:nvSpPr>
        <p:spPr>
          <a:xfrm>
            <a:off x="5480685" y="3076574"/>
            <a:ext cx="66675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80160" y="3181350"/>
            <a:ext cx="647700" cy="590550"/>
          </a:xfrm>
          <a:prstGeom prst="ellipse">
            <a:avLst/>
          </a:prstGeom>
          <a:solidFill>
            <a:srgbClr val="D8E1AD"/>
          </a:solidFill>
          <a:ln>
            <a:solidFill>
              <a:srgbClr val="8288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78230" y="3771900"/>
            <a:ext cx="1051560" cy="1295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4825" y="4419600"/>
            <a:ext cx="2346960" cy="92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flipV="1">
            <a:off x="6465570" y="1609725"/>
            <a:ext cx="2346960" cy="2800350"/>
            <a:chOff x="6419850" y="2543175"/>
            <a:chExt cx="2346960" cy="2800350"/>
          </a:xfrm>
        </p:grpSpPr>
        <p:sp>
          <p:nvSpPr>
            <p:cNvPr id="12" name="Rectangle 11"/>
            <p:cNvSpPr/>
            <p:nvPr/>
          </p:nvSpPr>
          <p:spPr>
            <a:xfrm>
              <a:off x="6547485" y="2543175"/>
              <a:ext cx="1952625" cy="18669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195185" y="3181350"/>
              <a:ext cx="647700" cy="590550"/>
            </a:xfrm>
            <a:prstGeom prst="ellipse">
              <a:avLst/>
            </a:prstGeom>
            <a:solidFill>
              <a:srgbClr val="D8E1AD"/>
            </a:solidFill>
            <a:ln>
              <a:solidFill>
                <a:srgbClr val="8288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993255" y="3771900"/>
              <a:ext cx="105156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19850" y="4419600"/>
              <a:ext cx="2346960" cy="923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004065"/>
              </p:ext>
            </p:extLst>
          </p:nvPr>
        </p:nvGraphicFramePr>
        <p:xfrm>
          <a:off x="632460" y="2533650"/>
          <a:ext cx="1952624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078"/>
                <a:gridCol w="244078"/>
                <a:gridCol w="244078"/>
                <a:gridCol w="244078"/>
                <a:gridCol w="244078"/>
                <a:gridCol w="244078"/>
                <a:gridCol w="244078"/>
                <a:gridCol w="244078"/>
              </a:tblGrid>
              <a:tr h="23241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988752"/>
              </p:ext>
            </p:extLst>
          </p:nvPr>
        </p:nvGraphicFramePr>
        <p:xfrm>
          <a:off x="6593205" y="2533650"/>
          <a:ext cx="1952624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078"/>
                <a:gridCol w="244078"/>
                <a:gridCol w="244078"/>
                <a:gridCol w="244078"/>
                <a:gridCol w="244078"/>
                <a:gridCol w="244078"/>
                <a:gridCol w="244078"/>
                <a:gridCol w="244078"/>
              </a:tblGrid>
              <a:tr h="23241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3241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2476500" y="2638425"/>
            <a:ext cx="4219575" cy="1647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476500" y="2876550"/>
            <a:ext cx="4219575" cy="1200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76500" y="3076574"/>
            <a:ext cx="4219575" cy="7620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476500" y="3324225"/>
            <a:ext cx="4219575" cy="247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476500" y="3324225"/>
            <a:ext cx="4219575" cy="247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476500" y="3076574"/>
            <a:ext cx="4219575" cy="7620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476500" y="2876550"/>
            <a:ext cx="4219575" cy="12001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476500" y="2638425"/>
            <a:ext cx="4219575" cy="16478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8321040" cy="6468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Beware!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900"/>
            <a:ext cx="7543801" cy="561975"/>
          </a:xfrm>
        </p:spPr>
        <p:txBody>
          <a:bodyPr/>
          <a:lstStyle/>
          <a:p>
            <a:r>
              <a:rPr lang="en-US" dirty="0" smtClean="0"/>
              <a:t>Divergence isn’t just a performance problem: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1979" y="2211601"/>
            <a:ext cx="56236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ucida Console" panose="020B0609040504020204" pitchFamily="49" charset="0"/>
              </a:rPr>
              <a:t>__global </a:t>
            </a:r>
            <a:r>
              <a:rPr lang="en-US" dirty="0" err="1">
                <a:solidFill>
                  <a:schemeClr val="accent5"/>
                </a:solidFill>
                <a:latin typeface="Lucida Console" panose="020B0609040504020204" pitchFamily="49" charset="0"/>
              </a:rPr>
              <a:t>int</a:t>
            </a:r>
            <a:r>
              <a:rPr lang="en-US" dirty="0">
                <a:latin typeface="Lucida Console" panose="020B0609040504020204" pitchFamily="49" charset="0"/>
              </a:rPr>
              <a:t> lock = </a:t>
            </a:r>
            <a:r>
              <a:rPr lang="en-US" dirty="0" smtClean="0">
                <a:latin typeface="Lucida Console" panose="020B0609040504020204" pitchFamily="49" charset="0"/>
              </a:rPr>
              <a:t>0;</a:t>
            </a:r>
            <a:endParaRPr lang="en-US" dirty="0">
              <a:latin typeface="Lucida Console" panose="020B0609040504020204" pitchFamily="49" charset="0"/>
            </a:endParaRPr>
          </a:p>
          <a:p>
            <a:endParaRPr lang="en-US" dirty="0" smtClean="0">
              <a:solidFill>
                <a:srgbClr val="7030A0"/>
              </a:solidFill>
              <a:latin typeface="Lucida Console" panose="020B0609040504020204" pitchFamily="49" charset="0"/>
            </a:endParaRPr>
          </a:p>
          <a:p>
            <a:r>
              <a:rPr lang="en-US" dirty="0" smtClean="0">
                <a:solidFill>
                  <a:schemeClr val="accent5"/>
                </a:solidFill>
                <a:latin typeface="Lucida Console" panose="020B0609040504020204" pitchFamily="49" charset="0"/>
              </a:rPr>
              <a:t>void</a:t>
            </a:r>
            <a:r>
              <a:rPr lang="en-US" dirty="0" smtClean="0">
                <a:latin typeface="Lucida Console" panose="020B0609040504020204" pitchFamily="49" charset="0"/>
              </a:rPr>
              <a:t> </a:t>
            </a:r>
            <a:r>
              <a:rPr lang="en-US" dirty="0" err="1" smtClean="0">
                <a:latin typeface="Lucida Console" panose="020B0609040504020204" pitchFamily="49" charset="0"/>
              </a:rPr>
              <a:t>mutex_lock</a:t>
            </a:r>
            <a:r>
              <a:rPr lang="en-US" dirty="0" smtClean="0">
                <a:latin typeface="Lucida Console" panose="020B0609040504020204" pitchFamily="49" charset="0"/>
              </a:rPr>
              <a:t>(…)</a:t>
            </a:r>
          </a:p>
          <a:p>
            <a:r>
              <a:rPr lang="en-US" dirty="0">
                <a:latin typeface="Lucida Console" panose="020B0609040504020204" pitchFamily="49" charset="0"/>
              </a:rPr>
              <a:t>{</a:t>
            </a:r>
            <a:endParaRPr lang="en-US" dirty="0" smtClean="0">
              <a:latin typeface="Lucida Console" panose="020B0609040504020204" pitchFamily="49" charset="0"/>
            </a:endParaRPr>
          </a:p>
          <a:p>
            <a:r>
              <a:rPr lang="en-US" dirty="0" smtClean="0">
                <a:latin typeface="Lucida Console" panose="020B0609040504020204" pitchFamily="49" charset="0"/>
              </a:rPr>
              <a:t>…</a:t>
            </a:r>
          </a:p>
          <a:p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smtClean="0">
                <a:latin typeface="Lucida Console" panose="020B0609040504020204" pitchFamily="49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// acquire lock</a:t>
            </a:r>
          </a:p>
          <a:p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smtClean="0">
                <a:latin typeface="Lucida Console" panose="020B0609040504020204" pitchFamily="49" charset="0"/>
              </a:rPr>
              <a:t>  </a:t>
            </a:r>
            <a:r>
              <a:rPr lang="en-US" dirty="0" smtClean="0">
                <a:solidFill>
                  <a:schemeClr val="accent5"/>
                </a:solidFill>
                <a:latin typeface="Lucida Console" panose="020B0609040504020204" pitchFamily="49" charset="0"/>
              </a:rPr>
              <a:t>while</a:t>
            </a:r>
            <a:r>
              <a:rPr lang="en-US" dirty="0" smtClean="0">
                <a:latin typeface="Lucida Console" panose="020B0609040504020204" pitchFamily="49" charset="0"/>
              </a:rPr>
              <a:t> </a:t>
            </a:r>
            <a:r>
              <a:rPr lang="en-US" dirty="0" smtClean="0">
                <a:latin typeface="Lucida Console" panose="020B0609040504020204" pitchFamily="49" charset="0"/>
              </a:rPr>
              <a:t>(</a:t>
            </a:r>
            <a:r>
              <a:rPr lang="en-US" dirty="0" err="1" smtClean="0">
                <a:latin typeface="Lucida Console" panose="020B0609040504020204" pitchFamily="49" charset="0"/>
              </a:rPr>
              <a:t>test&amp;set</a:t>
            </a:r>
            <a:r>
              <a:rPr lang="en-US" dirty="0" smtClean="0">
                <a:latin typeface="Lucida Console" panose="020B0609040504020204" pitchFamily="49" charset="0"/>
              </a:rPr>
              <a:t>(lock, 1) </a:t>
            </a:r>
            <a:r>
              <a:rPr lang="en-US" dirty="0" smtClean="0">
                <a:latin typeface="Lucida Console" panose="020B0609040504020204" pitchFamily="49" charset="0"/>
              </a:rPr>
              <a:t>== false) {</a:t>
            </a:r>
          </a:p>
          <a:p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     </a:t>
            </a:r>
            <a:r>
              <a:rPr lang="en-US" dirty="0" smtClean="0">
                <a:solidFill>
                  <a:srgbClr val="C00000"/>
                </a:solidFill>
                <a:latin typeface="Lucida Console" panose="020B0609040504020204" pitchFamily="49" charset="0"/>
              </a:rPr>
              <a:t>// spin</a:t>
            </a:r>
            <a:endParaRPr lang="en-US" dirty="0">
              <a:solidFill>
                <a:srgbClr val="C00000"/>
              </a:solidFill>
              <a:latin typeface="Lucida Console" panose="020B0609040504020204" pitchFamily="49" charset="0"/>
            </a:endParaRPr>
          </a:p>
          <a:p>
            <a:r>
              <a:rPr lang="en-US" dirty="0" smtClean="0">
                <a:latin typeface="Lucida Console" panose="020B0609040504020204" pitchFamily="49" charset="0"/>
              </a:rPr>
              <a:t>   </a:t>
            </a:r>
            <a:r>
              <a:rPr lang="en-US" dirty="0" smtClean="0">
                <a:latin typeface="Lucida Console" panose="020B0609040504020204" pitchFamily="49" charset="0"/>
              </a:rPr>
              <a:t>}</a:t>
            </a:r>
          </a:p>
          <a:p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smtClean="0">
                <a:latin typeface="Lucida Console" panose="020B0609040504020204" pitchFamily="49" charset="0"/>
              </a:rPr>
              <a:t>  </a:t>
            </a:r>
            <a:r>
              <a:rPr lang="en-US" dirty="0" smtClean="0">
                <a:solidFill>
                  <a:schemeClr val="accent5"/>
                </a:solidFill>
                <a:latin typeface="Lucida Console" panose="020B0609040504020204" pitchFamily="49" charset="0"/>
              </a:rPr>
              <a:t>return</a:t>
            </a:r>
            <a:r>
              <a:rPr lang="en-US" dirty="0" smtClean="0">
                <a:latin typeface="Lucida Console" panose="020B0609040504020204" pitchFamily="49" charset="0"/>
              </a:rPr>
              <a:t>;</a:t>
            </a:r>
            <a:endParaRPr lang="en-US" dirty="0" smtClean="0">
              <a:latin typeface="Lucida Console" panose="020B0609040504020204" pitchFamily="49" charset="0"/>
            </a:endParaRPr>
          </a:p>
          <a:p>
            <a:r>
              <a:rPr lang="en-US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8134" y="3068296"/>
            <a:ext cx="7652992" cy="523220"/>
          </a:xfrm>
          <a:prstGeom prst="rect">
            <a:avLst/>
          </a:prstGeom>
          <a:solidFill>
            <a:srgbClr val="FF1515"/>
          </a:solidFill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Deadlock: work-items can’t enter </a:t>
            </a:r>
            <a:r>
              <a:rPr lang="en-US" sz="2800" b="1" dirty="0" err="1" smtClean="0"/>
              <a:t>mutex</a:t>
            </a:r>
            <a:r>
              <a:rPr lang="en-US" sz="2800" b="1" dirty="0" smtClean="0"/>
              <a:t> together!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683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Bandwidth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1575" y="2587253"/>
            <a:ext cx="12573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Bank 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81575" y="2956585"/>
            <a:ext cx="12573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Bank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81575" y="3325917"/>
            <a:ext cx="12573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Bank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81575" y="3695249"/>
            <a:ext cx="12573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Bank 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40788" y="2589991"/>
            <a:ext cx="140731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Lane 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40789" y="2959323"/>
            <a:ext cx="140731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Lane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40789" y="3328655"/>
            <a:ext cx="140731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Lane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40789" y="3697987"/>
            <a:ext cx="140731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Lane 3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0" idx="3"/>
            <a:endCxn id="6" idx="1"/>
          </p:cNvCxnSpPr>
          <p:nvPr/>
        </p:nvCxnSpPr>
        <p:spPr>
          <a:xfrm flipV="1">
            <a:off x="3848099" y="2771919"/>
            <a:ext cx="1133476" cy="2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  <a:endCxn id="7" idx="1"/>
          </p:cNvCxnSpPr>
          <p:nvPr/>
        </p:nvCxnSpPr>
        <p:spPr>
          <a:xfrm flipV="1">
            <a:off x="3848099" y="3141251"/>
            <a:ext cx="1133476" cy="2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8" idx="1"/>
          </p:cNvCxnSpPr>
          <p:nvPr/>
        </p:nvCxnSpPr>
        <p:spPr>
          <a:xfrm flipV="1">
            <a:off x="3848099" y="3510583"/>
            <a:ext cx="1133476" cy="2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3"/>
            <a:endCxn id="9" idx="1"/>
          </p:cNvCxnSpPr>
          <p:nvPr/>
        </p:nvCxnSpPr>
        <p:spPr>
          <a:xfrm flipV="1">
            <a:off x="3848099" y="3879915"/>
            <a:ext cx="1133476" cy="2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72075" y="203325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18551" y="2033255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891518" y="4610674"/>
            <a:ext cx="5046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 -- Parallel Access</a:t>
            </a:r>
            <a:endParaRPr lang="en-US" sz="4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Bandwidth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1575" y="2587253"/>
            <a:ext cx="12573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Bank 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81575" y="2956585"/>
            <a:ext cx="12573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Bank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81575" y="3325917"/>
            <a:ext cx="12573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Bank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81575" y="3695249"/>
            <a:ext cx="12573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Bank 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40788" y="2589991"/>
            <a:ext cx="140731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Lane 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40789" y="2959323"/>
            <a:ext cx="140731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Lane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40789" y="3328655"/>
            <a:ext cx="140731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Lane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40789" y="3697987"/>
            <a:ext cx="140731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Lane 3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0" idx="3"/>
            <a:endCxn id="7" idx="1"/>
          </p:cNvCxnSpPr>
          <p:nvPr/>
        </p:nvCxnSpPr>
        <p:spPr>
          <a:xfrm>
            <a:off x="3848099" y="2774657"/>
            <a:ext cx="1133476" cy="3665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  <a:endCxn id="7" idx="1"/>
          </p:cNvCxnSpPr>
          <p:nvPr/>
        </p:nvCxnSpPr>
        <p:spPr>
          <a:xfrm flipV="1">
            <a:off x="3848099" y="3141251"/>
            <a:ext cx="1133476" cy="2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7" idx="1"/>
          </p:cNvCxnSpPr>
          <p:nvPr/>
        </p:nvCxnSpPr>
        <p:spPr>
          <a:xfrm flipV="1">
            <a:off x="3848099" y="3141251"/>
            <a:ext cx="1133476" cy="372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3"/>
            <a:endCxn id="7" idx="1"/>
          </p:cNvCxnSpPr>
          <p:nvPr/>
        </p:nvCxnSpPr>
        <p:spPr>
          <a:xfrm flipV="1">
            <a:off x="3848099" y="3141251"/>
            <a:ext cx="1133476" cy="7414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72075" y="203325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18551" y="2033255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790700" y="4518055"/>
            <a:ext cx="5776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 -- Sequential Access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Bandwidth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1575" y="2587253"/>
            <a:ext cx="12573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Bank 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81575" y="2956585"/>
            <a:ext cx="12573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Bank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81575" y="3325917"/>
            <a:ext cx="12573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Bank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81575" y="3695249"/>
            <a:ext cx="12573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Bank 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40788" y="2589991"/>
            <a:ext cx="140731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Lane 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40789" y="2959323"/>
            <a:ext cx="140731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Lane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40789" y="3328655"/>
            <a:ext cx="140731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Lane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40789" y="3697987"/>
            <a:ext cx="140731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Lane 3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0" idx="3"/>
            <a:endCxn id="7" idx="1"/>
          </p:cNvCxnSpPr>
          <p:nvPr/>
        </p:nvCxnSpPr>
        <p:spPr>
          <a:xfrm>
            <a:off x="3848099" y="2774657"/>
            <a:ext cx="1133476" cy="3665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  <a:endCxn id="7" idx="1"/>
          </p:cNvCxnSpPr>
          <p:nvPr/>
        </p:nvCxnSpPr>
        <p:spPr>
          <a:xfrm flipV="1">
            <a:off x="3848099" y="3141251"/>
            <a:ext cx="1133476" cy="2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7" idx="1"/>
          </p:cNvCxnSpPr>
          <p:nvPr/>
        </p:nvCxnSpPr>
        <p:spPr>
          <a:xfrm flipV="1">
            <a:off x="3848099" y="3141251"/>
            <a:ext cx="1133476" cy="372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3"/>
            <a:endCxn id="7" idx="1"/>
          </p:cNvCxnSpPr>
          <p:nvPr/>
        </p:nvCxnSpPr>
        <p:spPr>
          <a:xfrm flipV="1">
            <a:off x="3848099" y="3141251"/>
            <a:ext cx="1133476" cy="7414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72075" y="203325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18551" y="2033255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790700" y="4518055"/>
            <a:ext cx="5776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 -- Sequential Access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657600" y="2219325"/>
            <a:ext cx="1590675" cy="21336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92914" y="1407864"/>
            <a:ext cx="408334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Memory divergence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528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Divergence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work-item stalls </a:t>
            </a:r>
            <a:r>
              <a:rPr lang="en-US" dirty="0" smtClean="0">
                <a:sym typeface="Wingdings" panose="05000000000000000000" pitchFamily="2" charset="2"/>
              </a:rPr>
              <a:t> entire </a:t>
            </a:r>
            <a:r>
              <a:rPr lang="en-US" dirty="0" err="1" smtClean="0">
                <a:sym typeface="Wingdings" panose="05000000000000000000" pitchFamily="2" charset="2"/>
              </a:rPr>
              <a:t>wavefront</a:t>
            </a:r>
            <a:r>
              <a:rPr lang="en-US" dirty="0" smtClean="0">
                <a:sym typeface="Wingdings" panose="05000000000000000000" pitchFamily="2" charset="2"/>
              </a:rPr>
              <a:t> must stall</a:t>
            </a:r>
            <a:endParaRPr lang="en-US" dirty="0" smtClean="0"/>
          </a:p>
          <a:p>
            <a:pPr lvl="1"/>
            <a:r>
              <a:rPr lang="en-US" dirty="0" smtClean="0"/>
              <a:t>Cause: Bank conflicts, cache misses</a:t>
            </a:r>
          </a:p>
          <a:p>
            <a:r>
              <a:rPr lang="en-US" dirty="0" smtClean="0"/>
              <a:t>Data layout &amp; partitioning is important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Divergence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work-item stalls </a:t>
            </a:r>
            <a:r>
              <a:rPr lang="en-US" dirty="0">
                <a:sym typeface="Wingdings" panose="05000000000000000000" pitchFamily="2" charset="2"/>
              </a:rPr>
              <a:t> entire </a:t>
            </a:r>
            <a:r>
              <a:rPr lang="en-US" dirty="0" err="1">
                <a:sym typeface="Wingdings" panose="05000000000000000000" pitchFamily="2" charset="2"/>
              </a:rPr>
              <a:t>wavefront</a:t>
            </a:r>
            <a:r>
              <a:rPr lang="en-US" dirty="0">
                <a:sym typeface="Wingdings" panose="05000000000000000000" pitchFamily="2" charset="2"/>
              </a:rPr>
              <a:t> must stall</a:t>
            </a:r>
            <a:endParaRPr lang="en-US" dirty="0"/>
          </a:p>
          <a:p>
            <a:pPr lvl="1"/>
            <a:r>
              <a:rPr lang="en-US" dirty="0" smtClean="0"/>
              <a:t>Cause: Bank conflicts, cache misses</a:t>
            </a:r>
          </a:p>
          <a:p>
            <a:r>
              <a:rPr lang="en-US" dirty="0" smtClean="0"/>
              <a:t>Data layout &amp; partitioning is important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rgbClr val="C00000"/>
                </a:solidFill>
              </a:rPr>
              <a:t>Divergence Kills Performance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and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Work-items can communicate with:</a:t>
            </a:r>
          </a:p>
          <a:p>
            <a:pPr lvl="1"/>
            <a:r>
              <a:rPr lang="en-US" dirty="0" smtClean="0"/>
              <a:t>Work-items in same </a:t>
            </a:r>
            <a:r>
              <a:rPr lang="en-US" dirty="0" err="1" smtClean="0"/>
              <a:t>wavefront</a:t>
            </a:r>
            <a:endParaRPr lang="en-US" dirty="0" smtClean="0"/>
          </a:p>
          <a:p>
            <a:pPr lvl="2"/>
            <a:r>
              <a:rPr lang="en-US" dirty="0" smtClean="0"/>
              <a:t>No special sync needed…they are lockstep!</a:t>
            </a:r>
          </a:p>
          <a:p>
            <a:pPr lvl="1"/>
            <a:r>
              <a:rPr lang="en-US" dirty="0" smtClean="0"/>
              <a:t>Work-items in different </a:t>
            </a:r>
            <a:r>
              <a:rPr lang="en-US" dirty="0" err="1" smtClean="0"/>
              <a:t>wavefront</a:t>
            </a:r>
            <a:r>
              <a:rPr lang="en-US" dirty="0" smtClean="0"/>
              <a:t>, same </a:t>
            </a:r>
            <a:r>
              <a:rPr lang="en-US" dirty="0" smtClean="0"/>
              <a:t>workgroup (local)</a:t>
            </a:r>
            <a:endParaRPr lang="en-US" dirty="0" smtClean="0"/>
          </a:p>
          <a:p>
            <a:pPr lvl="2"/>
            <a:r>
              <a:rPr lang="en-US" dirty="0" smtClean="0"/>
              <a:t>Local barrier</a:t>
            </a:r>
          </a:p>
          <a:p>
            <a:pPr lvl="1"/>
            <a:r>
              <a:rPr lang="en-US" dirty="0" smtClean="0"/>
              <a:t>Work-items in different </a:t>
            </a:r>
            <a:r>
              <a:rPr lang="en-US" dirty="0" err="1" smtClean="0"/>
              <a:t>wavefront</a:t>
            </a:r>
            <a:r>
              <a:rPr lang="en-US" dirty="0" smtClean="0"/>
              <a:t>, different </a:t>
            </a:r>
            <a:r>
              <a:rPr lang="en-US" dirty="0" smtClean="0"/>
              <a:t>workgroup (global)</a:t>
            </a:r>
            <a:endParaRPr lang="en-US" dirty="0" smtClean="0"/>
          </a:p>
          <a:p>
            <a:pPr lvl="2"/>
            <a:r>
              <a:rPr lang="en-US" dirty="0" err="1" smtClean="0"/>
              <a:t>OpenCL</a:t>
            </a:r>
            <a:r>
              <a:rPr lang="en-US" dirty="0" smtClean="0"/>
              <a:t> 1.x: Nope</a:t>
            </a:r>
          </a:p>
          <a:p>
            <a:pPr lvl="2"/>
            <a:r>
              <a:rPr lang="en-US" dirty="0" smtClean="0"/>
              <a:t>CUDA 4.x: Yes, but complicated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Consistency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weak guarantee:</a:t>
            </a:r>
          </a:p>
          <a:p>
            <a:pPr lvl="1"/>
            <a:r>
              <a:rPr lang="en-US" dirty="0" smtClean="0"/>
              <a:t>Program order respected within single work-item</a:t>
            </a:r>
          </a:p>
          <a:p>
            <a:pPr lvl="1"/>
            <a:r>
              <a:rPr lang="en-US" dirty="0" smtClean="0"/>
              <a:t>All other bets are off</a:t>
            </a:r>
          </a:p>
          <a:p>
            <a:r>
              <a:rPr lang="en-US" dirty="0" smtClean="0"/>
              <a:t>Safety net:</a:t>
            </a:r>
          </a:p>
          <a:p>
            <a:pPr lvl="1"/>
            <a:r>
              <a:rPr lang="en-US" dirty="0" smtClean="0"/>
              <a:t>Fence – “make sure all previous accesses are visible before proceeding”</a:t>
            </a:r>
          </a:p>
          <a:p>
            <a:pPr lvl="1"/>
            <a:r>
              <a:rPr lang="en-US" dirty="0" smtClean="0"/>
              <a:t>Built-in barriers are also fences</a:t>
            </a:r>
          </a:p>
          <a:p>
            <a:pPr lvl="1"/>
            <a:endParaRPr lang="en-US" dirty="0"/>
          </a:p>
          <a:p>
            <a:r>
              <a:rPr lang="en-US" dirty="0" smtClean="0"/>
              <a:t>A wrench:</a:t>
            </a:r>
          </a:p>
          <a:p>
            <a:pPr lvl="1"/>
            <a:r>
              <a:rPr lang="en-US" dirty="0" smtClean="0"/>
              <a:t>GPU fences are </a:t>
            </a:r>
            <a:r>
              <a:rPr lang="en-US" i="1" dirty="0" smtClean="0"/>
              <a:t>scoped</a:t>
            </a:r>
            <a:r>
              <a:rPr lang="en-US" dirty="0" smtClean="0"/>
              <a:t> – only apply to subset of work-items in system</a:t>
            </a:r>
          </a:p>
          <a:p>
            <a:pPr lvl="2"/>
            <a:r>
              <a:rPr lang="en-US" dirty="0" smtClean="0"/>
              <a:t>E.g., local barrier</a:t>
            </a:r>
          </a:p>
          <a:p>
            <a:pPr lvl="1"/>
            <a:endParaRPr lang="en-US" dirty="0"/>
          </a:p>
          <a:p>
            <a:r>
              <a:rPr lang="en-US" b="1" dirty="0" smtClean="0"/>
              <a:t>Take-away</a:t>
            </a:r>
            <a:r>
              <a:rPr lang="en-US" dirty="0" smtClean="0"/>
              <a:t>: confusion abounds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GPU Coherence?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Notice: GPU consistency model does not require coherence</a:t>
            </a:r>
          </a:p>
          <a:p>
            <a:pPr lvl="1"/>
            <a:r>
              <a:rPr lang="en-US" dirty="0" smtClean="0"/>
              <a:t>i.e., Single Writer, </a:t>
            </a:r>
            <a:r>
              <a:rPr lang="en-US" dirty="0"/>
              <a:t>M</a:t>
            </a:r>
            <a:r>
              <a:rPr lang="en-US" dirty="0" smtClean="0"/>
              <a:t>ultiple Reader</a:t>
            </a:r>
          </a:p>
          <a:p>
            <a:pPr lvl="1"/>
            <a:endParaRPr lang="en-US" dirty="0"/>
          </a:p>
          <a:p>
            <a:r>
              <a:rPr lang="en-US" dirty="0" smtClean="0"/>
              <a:t>Marketing claims they are coherent…</a:t>
            </a:r>
          </a:p>
          <a:p>
            <a:endParaRPr lang="en-US" dirty="0"/>
          </a:p>
          <a:p>
            <a:r>
              <a:rPr lang="en-US" dirty="0" smtClean="0"/>
              <a:t>GPU “Coherence”:</a:t>
            </a:r>
          </a:p>
          <a:p>
            <a:pPr lvl="1"/>
            <a:r>
              <a:rPr lang="en-US" dirty="0" err="1" smtClean="0"/>
              <a:t>Nvidia</a:t>
            </a:r>
            <a:r>
              <a:rPr lang="en-US" dirty="0" smtClean="0"/>
              <a:t>: disable private caches</a:t>
            </a:r>
          </a:p>
          <a:p>
            <a:pPr lvl="1"/>
            <a:r>
              <a:rPr lang="en-US" dirty="0" smtClean="0"/>
              <a:t>AMD: flush/invalidate entire cache at fences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Architecture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900"/>
            <a:ext cx="7543801" cy="5238750"/>
          </a:xfrm>
        </p:spPr>
        <p:txBody>
          <a:bodyPr>
            <a:normAutofit/>
          </a:bodyPr>
          <a:lstStyle/>
          <a:p>
            <a:r>
              <a:rPr lang="en-US" dirty="0" smtClean="0"/>
              <a:t>Blending with CPU architecture:</a:t>
            </a:r>
          </a:p>
          <a:p>
            <a:pPr lvl="1"/>
            <a:r>
              <a:rPr lang="en-US" dirty="0" smtClean="0"/>
              <a:t>Dynamic scheduling / dynamic </a:t>
            </a:r>
            <a:r>
              <a:rPr lang="en-US" dirty="0" err="1" smtClean="0"/>
              <a:t>wavefront</a:t>
            </a:r>
            <a:r>
              <a:rPr lang="en-US" dirty="0" smtClean="0"/>
              <a:t> re-org</a:t>
            </a:r>
          </a:p>
          <a:p>
            <a:pPr lvl="1"/>
            <a:r>
              <a:rPr lang="en-US" dirty="0" smtClean="0"/>
              <a:t>Work-items have more locality than we think</a:t>
            </a:r>
          </a:p>
          <a:p>
            <a:pPr lvl="1"/>
            <a:endParaRPr lang="en-US" dirty="0"/>
          </a:p>
          <a:p>
            <a:r>
              <a:rPr lang="en-US" dirty="0" smtClean="0"/>
              <a:t>Tighter integration with CPU on SOC:</a:t>
            </a:r>
          </a:p>
          <a:p>
            <a:pPr lvl="1"/>
            <a:r>
              <a:rPr lang="en-US" dirty="0" smtClean="0"/>
              <a:t>Fast kernel launch</a:t>
            </a:r>
          </a:p>
          <a:p>
            <a:pPr lvl="2"/>
            <a:r>
              <a:rPr lang="en-US" dirty="0" smtClean="0"/>
              <a:t>Exploit fine-grained parallel region: Remember Amdahl’s law</a:t>
            </a:r>
          </a:p>
          <a:p>
            <a:pPr lvl="1"/>
            <a:r>
              <a:rPr lang="en-US" dirty="0" smtClean="0"/>
              <a:t>Common shared memory</a:t>
            </a:r>
          </a:p>
          <a:p>
            <a:pPr lvl="1"/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eliability:</a:t>
            </a:r>
          </a:p>
          <a:p>
            <a:pPr lvl="1"/>
            <a:r>
              <a:rPr lang="en-US" dirty="0" smtClean="0"/>
              <a:t>Historically: Who notices a bad pixel?</a:t>
            </a:r>
          </a:p>
          <a:p>
            <a:pPr lvl="1"/>
            <a:r>
              <a:rPr lang="en-US" dirty="0" smtClean="0"/>
              <a:t>Future: GPU compute demands correctness</a:t>
            </a:r>
          </a:p>
          <a:p>
            <a:pPr lvl="1"/>
            <a:endParaRPr lang="en-US" dirty="0"/>
          </a:p>
          <a:p>
            <a:r>
              <a:rPr lang="en-US" dirty="0" smtClean="0"/>
              <a:t>Power:</a:t>
            </a:r>
          </a:p>
          <a:p>
            <a:pPr lvl="1"/>
            <a:r>
              <a:rPr lang="en-US" dirty="0" smtClean="0"/>
              <a:t>Mobile, mobile mobile!!!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Graphics 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900"/>
            <a:ext cx="7543801" cy="514350"/>
          </a:xfrm>
        </p:spPr>
        <p:txBody>
          <a:bodyPr/>
          <a:lstStyle/>
          <a:p>
            <a:r>
              <a:rPr lang="en-US" b="1" i="1" dirty="0" smtClean="0">
                <a:solidFill>
                  <a:srgbClr val="00B050"/>
                </a:solidFill>
              </a:rPr>
              <a:t>Identical, </a:t>
            </a:r>
            <a:r>
              <a:rPr lang="en-US" b="1" i="1" dirty="0" smtClean="0">
                <a:solidFill>
                  <a:srgbClr val="E91717"/>
                </a:solidFill>
              </a:rPr>
              <a:t>Independent,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Streaming</a:t>
            </a:r>
            <a:r>
              <a:rPr lang="en-US" dirty="0" smtClean="0"/>
              <a:t> computation </a:t>
            </a:r>
            <a:r>
              <a:rPr lang="en-US" b="1" i="1" dirty="0" smtClean="0">
                <a:solidFill>
                  <a:srgbClr val="7030A0"/>
                </a:solidFill>
              </a:rPr>
              <a:t>on pixels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51785" y="3076575"/>
            <a:ext cx="66675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85235" y="2747962"/>
            <a:ext cx="1295400" cy="1247775"/>
          </a:xfrm>
          <a:prstGeom prst="ellipse">
            <a:avLst/>
          </a:prstGeom>
          <a:solidFill>
            <a:srgbClr val="E9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GPU</a:t>
            </a:r>
            <a:endParaRPr lang="en-US" b="1" dirty="0"/>
          </a:p>
        </p:txBody>
      </p:sp>
      <p:sp>
        <p:nvSpPr>
          <p:cNvPr id="7" name="Right Arrow 6"/>
          <p:cNvSpPr/>
          <p:nvPr/>
        </p:nvSpPr>
        <p:spPr>
          <a:xfrm>
            <a:off x="5480685" y="3076574"/>
            <a:ext cx="66675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21" idx="3"/>
            <a:endCxn id="51" idx="1"/>
          </p:cNvCxnSpPr>
          <p:nvPr/>
        </p:nvCxnSpPr>
        <p:spPr>
          <a:xfrm>
            <a:off x="2731682" y="2436019"/>
            <a:ext cx="3709211" cy="20347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3" idx="3"/>
            <a:endCxn id="50" idx="1"/>
          </p:cNvCxnSpPr>
          <p:nvPr/>
        </p:nvCxnSpPr>
        <p:spPr>
          <a:xfrm>
            <a:off x="2731682" y="2726698"/>
            <a:ext cx="3709211" cy="1453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4" idx="3"/>
            <a:endCxn id="49" idx="1"/>
          </p:cNvCxnSpPr>
          <p:nvPr/>
        </p:nvCxnSpPr>
        <p:spPr>
          <a:xfrm>
            <a:off x="2731682" y="3017377"/>
            <a:ext cx="3709211" cy="872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6" idx="3"/>
            <a:endCxn id="48" idx="1"/>
          </p:cNvCxnSpPr>
          <p:nvPr/>
        </p:nvCxnSpPr>
        <p:spPr>
          <a:xfrm>
            <a:off x="2731682" y="3308056"/>
            <a:ext cx="3709211" cy="290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7" idx="3"/>
            <a:endCxn id="47" idx="1"/>
          </p:cNvCxnSpPr>
          <p:nvPr/>
        </p:nvCxnSpPr>
        <p:spPr>
          <a:xfrm flipV="1">
            <a:off x="2731682" y="3308056"/>
            <a:ext cx="3709211" cy="290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9" idx="3"/>
            <a:endCxn id="46" idx="1"/>
          </p:cNvCxnSpPr>
          <p:nvPr/>
        </p:nvCxnSpPr>
        <p:spPr>
          <a:xfrm flipV="1">
            <a:off x="2731682" y="3017377"/>
            <a:ext cx="3709211" cy="872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0" idx="3"/>
            <a:endCxn id="45" idx="1"/>
          </p:cNvCxnSpPr>
          <p:nvPr/>
        </p:nvCxnSpPr>
        <p:spPr>
          <a:xfrm flipV="1">
            <a:off x="2731682" y="2726698"/>
            <a:ext cx="3709211" cy="1453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3" idx="3"/>
            <a:endCxn id="44" idx="1"/>
          </p:cNvCxnSpPr>
          <p:nvPr/>
        </p:nvCxnSpPr>
        <p:spPr>
          <a:xfrm flipV="1">
            <a:off x="2731682" y="2436019"/>
            <a:ext cx="3709211" cy="20347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r="21240" b="33368"/>
          <a:stretch/>
        </p:blipFill>
        <p:spPr>
          <a:xfrm>
            <a:off x="616688" y="2533650"/>
            <a:ext cx="1736652" cy="187642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76500" y="2328863"/>
            <a:ext cx="255182" cy="2143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76500" y="2619542"/>
            <a:ext cx="255182" cy="2143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76500" y="2910221"/>
            <a:ext cx="255182" cy="2143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76500" y="3200900"/>
            <a:ext cx="255182" cy="2143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476500" y="3491579"/>
            <a:ext cx="255182" cy="2143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476500" y="3782258"/>
            <a:ext cx="255182" cy="2143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476500" y="4072937"/>
            <a:ext cx="255182" cy="2143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476500" y="4363615"/>
            <a:ext cx="255182" cy="2143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32768" r="9828"/>
          <a:stretch/>
        </p:blipFill>
        <p:spPr>
          <a:xfrm>
            <a:off x="6790660" y="2533649"/>
            <a:ext cx="1757917" cy="1889237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6440893" y="2328863"/>
            <a:ext cx="255182" cy="21431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440893" y="2619542"/>
            <a:ext cx="255182" cy="21431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440893" y="2910221"/>
            <a:ext cx="255182" cy="21431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440893" y="3200900"/>
            <a:ext cx="255182" cy="21431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440893" y="3491579"/>
            <a:ext cx="255182" cy="21431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440893" y="3782258"/>
            <a:ext cx="255182" cy="21431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440893" y="4072937"/>
            <a:ext cx="255182" cy="21431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440893" y="4363615"/>
            <a:ext cx="255182" cy="21431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Economics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GPU Compute is cool + gaining steam, but…</a:t>
            </a:r>
          </a:p>
          <a:p>
            <a:pPr lvl="1"/>
            <a:r>
              <a:rPr lang="en-US" dirty="0" smtClean="0"/>
              <a:t>Is a 0 billion dollar industry (to quote Mark Hill)</a:t>
            </a:r>
          </a:p>
          <a:p>
            <a:r>
              <a:rPr lang="en-US" dirty="0" smtClean="0"/>
              <a:t>GPU design priorities:</a:t>
            </a:r>
          </a:p>
          <a:p>
            <a:pPr marL="201168" lvl="1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1.      </a:t>
            </a:r>
            <a:r>
              <a:rPr lang="en-US" dirty="0" smtClean="0"/>
              <a:t>Graphics</a:t>
            </a:r>
          </a:p>
          <a:p>
            <a:pPr marL="201168" lvl="1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2.      </a:t>
            </a:r>
            <a:r>
              <a:rPr lang="en-US" dirty="0" smtClean="0"/>
              <a:t>Graphics</a:t>
            </a:r>
          </a:p>
          <a:p>
            <a:pPr marL="201168" lvl="1" indent="0">
              <a:buNone/>
            </a:pPr>
            <a:r>
              <a:rPr lang="en-US" dirty="0" smtClean="0"/>
              <a:t>          …</a:t>
            </a:r>
          </a:p>
          <a:p>
            <a:pPr marL="201168" lvl="1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N-1.  </a:t>
            </a:r>
            <a:r>
              <a:rPr lang="en-US" dirty="0" smtClean="0"/>
              <a:t>Graphics</a:t>
            </a:r>
          </a:p>
          <a:p>
            <a:pPr marL="201168" lvl="1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N.      </a:t>
            </a:r>
            <a:r>
              <a:rPr lang="en-US" dirty="0" smtClean="0"/>
              <a:t>GPU Compute</a:t>
            </a:r>
          </a:p>
          <a:p>
            <a:r>
              <a:rPr lang="en-US" dirty="0" smtClean="0"/>
              <a:t>Moral of the story: </a:t>
            </a:r>
          </a:p>
          <a:p>
            <a:pPr lvl="1"/>
            <a:r>
              <a:rPr lang="en-US" dirty="0" smtClean="0"/>
              <a:t>GPU won’t become a CPU (nor should it)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Architecture Spelling Bee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22960" y="4070847"/>
            <a:ext cx="1238250" cy="1983036"/>
            <a:chOff x="1123950" y="3303339"/>
            <a:chExt cx="1238250" cy="1983036"/>
          </a:xfrm>
        </p:grpSpPr>
        <p:sp>
          <p:nvSpPr>
            <p:cNvPr id="6" name="Oval 5"/>
            <p:cNvSpPr/>
            <p:nvPr/>
          </p:nvSpPr>
          <p:spPr>
            <a:xfrm>
              <a:off x="1423035" y="3303339"/>
              <a:ext cx="623650" cy="590550"/>
            </a:xfrm>
            <a:prstGeom prst="ellipse">
              <a:avLst/>
            </a:prstGeom>
            <a:solidFill>
              <a:srgbClr val="D8E1AD"/>
            </a:solidFill>
            <a:ln>
              <a:solidFill>
                <a:srgbClr val="8288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221105" y="3893889"/>
              <a:ext cx="1012514" cy="12954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23950" y="4419600"/>
              <a:ext cx="1238250" cy="866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Callout 10"/>
          <p:cNvSpPr/>
          <p:nvPr/>
        </p:nvSpPr>
        <p:spPr>
          <a:xfrm>
            <a:off x="1745695" y="3177334"/>
            <a:ext cx="2235755" cy="828676"/>
          </a:xfrm>
          <a:prstGeom prst="wedgeEllipseCallout">
            <a:avLst>
              <a:gd name="adj1" fmla="val -44278"/>
              <a:gd name="adj2" fmla="val 7409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Spell ‘Independent’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642610" y="2237284"/>
            <a:ext cx="1238250" cy="1983036"/>
            <a:chOff x="1123950" y="3303339"/>
            <a:chExt cx="1238250" cy="1983036"/>
          </a:xfrm>
        </p:grpSpPr>
        <p:sp>
          <p:nvSpPr>
            <p:cNvPr id="13" name="Oval 12"/>
            <p:cNvSpPr/>
            <p:nvPr/>
          </p:nvSpPr>
          <p:spPr>
            <a:xfrm>
              <a:off x="1423035" y="3303339"/>
              <a:ext cx="623650" cy="590550"/>
            </a:xfrm>
            <a:prstGeom prst="ellipse">
              <a:avLst/>
            </a:prstGeom>
            <a:solidFill>
              <a:srgbClr val="D8E1AD"/>
            </a:solidFill>
            <a:ln>
              <a:solidFill>
                <a:srgbClr val="8288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21105" y="3893889"/>
              <a:ext cx="1012514" cy="1295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3950" y="4419600"/>
              <a:ext cx="1238250" cy="866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Callout 15"/>
          <p:cNvSpPr/>
          <p:nvPr/>
        </p:nvSpPr>
        <p:spPr>
          <a:xfrm>
            <a:off x="6565345" y="1343771"/>
            <a:ext cx="2235755" cy="828676"/>
          </a:xfrm>
          <a:prstGeom prst="wedgeEllipseCallout">
            <a:avLst>
              <a:gd name="adj1" fmla="val -44278"/>
              <a:gd name="adj2" fmla="val 7409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P-A-R-A-L-L-E-L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806690" cy="6468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Generalize: Data Parallel 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4900"/>
            <a:ext cx="7543801" cy="51435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Identical, </a:t>
            </a:r>
            <a:r>
              <a:rPr lang="en-US" b="1" i="1" dirty="0" smtClean="0">
                <a:solidFill>
                  <a:srgbClr val="E91717"/>
                </a:solidFill>
              </a:rPr>
              <a:t>Independent</a:t>
            </a:r>
            <a:r>
              <a:rPr lang="en-US" i="1" dirty="0" smtClean="0"/>
              <a:t> </a:t>
            </a:r>
            <a:r>
              <a:rPr lang="en-US" dirty="0" smtClean="0"/>
              <a:t>computation </a:t>
            </a:r>
            <a:r>
              <a:rPr lang="en-US" b="1" i="1" dirty="0" smtClean="0">
                <a:solidFill>
                  <a:srgbClr val="7030A0"/>
                </a:solidFill>
              </a:rPr>
              <a:t>on multiple data inputs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4825" y="4419600"/>
            <a:ext cx="2346960" cy="92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16380" y="3898108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3,7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239000" y="3898108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4,0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516380" y="3264697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2,7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239000" y="3264697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5,0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16380" y="2642593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1,7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239000" y="2642593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6,0</a:t>
            </a:r>
            <a:endParaRPr lang="en-US" dirty="0"/>
          </a:p>
        </p:txBody>
      </p:sp>
      <p:cxnSp>
        <p:nvCxnSpPr>
          <p:cNvPr id="40" name="Straight Arrow Connector 39"/>
          <p:cNvCxnSpPr>
            <a:endCxn id="24" idx="1"/>
          </p:cNvCxnSpPr>
          <p:nvPr/>
        </p:nvCxnSpPr>
        <p:spPr>
          <a:xfrm flipV="1">
            <a:off x="2228850" y="2260703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516380" y="2028532"/>
            <a:ext cx="476250" cy="4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0,7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239000" y="2028532"/>
            <a:ext cx="476250" cy="464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7,0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03744" y="2076037"/>
                <a:ext cx="241271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744" y="2076037"/>
                <a:ext cx="2412712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12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V="1">
            <a:off x="5816456" y="2240164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7" idx="1"/>
          </p:cNvCxnSpPr>
          <p:nvPr/>
        </p:nvCxnSpPr>
        <p:spPr>
          <a:xfrm flipV="1">
            <a:off x="2228850" y="2865359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403744" y="2680693"/>
                <a:ext cx="241271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744" y="2680693"/>
                <a:ext cx="241271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12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 flipV="1">
            <a:off x="5816456" y="2844820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50" idx="1"/>
          </p:cNvCxnSpPr>
          <p:nvPr/>
        </p:nvCxnSpPr>
        <p:spPr>
          <a:xfrm flipV="1">
            <a:off x="2228850" y="3505853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403744" y="3321187"/>
                <a:ext cx="241271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744" y="3321187"/>
                <a:ext cx="241271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2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5816456" y="3485314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53" idx="1"/>
          </p:cNvCxnSpPr>
          <p:nvPr/>
        </p:nvCxnSpPr>
        <p:spPr>
          <a:xfrm flipV="1">
            <a:off x="2228850" y="4137786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403744" y="3953120"/>
                <a:ext cx="241271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𝑐𝑜𝑙𝑜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744" y="3953120"/>
                <a:ext cx="241271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 flipV="1">
            <a:off x="5816456" y="4117247"/>
            <a:ext cx="117489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GPU Architectures: A CPU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3552</TotalTime>
  <Words>3382</Words>
  <Application>Microsoft Office PowerPoint</Application>
  <PresentationFormat>On-screen Show (4:3)</PresentationFormat>
  <Paragraphs>1114</Paragraphs>
  <Slides>70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Calibri</vt:lpstr>
      <vt:lpstr>Cambria Math</vt:lpstr>
      <vt:lpstr>Wingdings</vt:lpstr>
      <vt:lpstr>Calibri Light</vt:lpstr>
      <vt:lpstr>Lucida Console</vt:lpstr>
      <vt:lpstr>Retrospect</vt:lpstr>
      <vt:lpstr>GPU Architectures  A CPU Perspective</vt:lpstr>
      <vt:lpstr>Goals</vt:lpstr>
      <vt:lpstr>Data Parallel Execution  on GPUs</vt:lpstr>
      <vt:lpstr>Graphics Workloads</vt:lpstr>
      <vt:lpstr>Graphics Workloads</vt:lpstr>
      <vt:lpstr>Graphics Workloads</vt:lpstr>
      <vt:lpstr>Graphics Workloads</vt:lpstr>
      <vt:lpstr>Architecture Spelling Bee</vt:lpstr>
      <vt:lpstr>Generalize: Data Parallel Workloads</vt:lpstr>
      <vt:lpstr>Naïve Approach</vt:lpstr>
      <vt:lpstr>Data Parallelism: A MIMD Approach</vt:lpstr>
      <vt:lpstr>Data Parallelism: A MIMD Approach</vt:lpstr>
      <vt:lpstr>Data Parallelism: An SPMD Approach</vt:lpstr>
      <vt:lpstr>Data Parallelism: A SIMD Approach</vt:lpstr>
      <vt:lpstr>SIMD: A Closer Look</vt:lpstr>
      <vt:lpstr>Data Parallelism: A SIMT Approach</vt:lpstr>
      <vt:lpstr>Terminology Headache #1</vt:lpstr>
      <vt:lpstr>Data Parallel Execution Models</vt:lpstr>
      <vt:lpstr>Execution Model Comparison</vt:lpstr>
      <vt:lpstr>GPUs and Memory</vt:lpstr>
      <vt:lpstr>Hiding Memory Latency</vt:lpstr>
      <vt:lpstr>Multicore Multithreaded SIMT</vt:lpstr>
      <vt:lpstr>Multicore Multithreaded SIMT</vt:lpstr>
      <vt:lpstr>GPU Component Names</vt:lpstr>
      <vt:lpstr>GPU Programming Models</vt:lpstr>
      <vt:lpstr>GPU Programming Models</vt:lpstr>
      <vt:lpstr>GPU Programming Models</vt:lpstr>
      <vt:lpstr>OpenCL</vt:lpstr>
      <vt:lpstr>OpenCL</vt:lpstr>
      <vt:lpstr>OpenCL</vt:lpstr>
      <vt:lpstr>NDRange</vt:lpstr>
      <vt:lpstr>Kernel</vt:lpstr>
      <vt:lpstr>Kernel</vt:lpstr>
      <vt:lpstr>OpenCL Code</vt:lpstr>
      <vt:lpstr>GPU Microarchitecture</vt:lpstr>
      <vt:lpstr>GPU Hardware Overview</vt:lpstr>
      <vt:lpstr>Compute Unit – A GPU Core</vt:lpstr>
      <vt:lpstr>Compute Unit Timing Diagram</vt:lpstr>
      <vt:lpstr>SIMT Unit – A GPU Pipeline</vt:lpstr>
      <vt:lpstr>Address Coalescing</vt:lpstr>
      <vt:lpstr>Address Coalescing</vt:lpstr>
      <vt:lpstr>GPU Memory</vt:lpstr>
      <vt:lpstr>Not Your CPU’s Cache</vt:lpstr>
      <vt:lpstr>GPU Caches</vt:lpstr>
      <vt:lpstr>Scratchpad Memory</vt:lpstr>
      <vt:lpstr>Example System: Radeon HD 7970</vt:lpstr>
      <vt:lpstr>Radeon HD 7990 - Cooking</vt:lpstr>
      <vt:lpstr>A Rose by Any Other Name…</vt:lpstr>
      <vt:lpstr>Terminology Headaches #2-5</vt:lpstr>
      <vt:lpstr>Terminology Headaches #6-9</vt:lpstr>
      <vt:lpstr>Terminology Headache #10</vt:lpstr>
      <vt:lpstr>Recap</vt:lpstr>
      <vt:lpstr>Advanced Topics</vt:lpstr>
      <vt:lpstr>Choose Your Own Adventure!</vt:lpstr>
      <vt:lpstr>SIMT Control Flow</vt:lpstr>
      <vt:lpstr>SIMT Control Flow</vt:lpstr>
      <vt:lpstr>SIMT Control Flow</vt:lpstr>
      <vt:lpstr>Branch Divergence</vt:lpstr>
      <vt:lpstr>Beware! </vt:lpstr>
      <vt:lpstr>Beware! </vt:lpstr>
      <vt:lpstr>Memory Bandwidth</vt:lpstr>
      <vt:lpstr>Memory Bandwidth</vt:lpstr>
      <vt:lpstr>Memory Bandwidth</vt:lpstr>
      <vt:lpstr>Memory Divergence</vt:lpstr>
      <vt:lpstr>Memory Divergence</vt:lpstr>
      <vt:lpstr>Communication and Synchronization</vt:lpstr>
      <vt:lpstr>GPU Consistency Models</vt:lpstr>
      <vt:lpstr>GPU Coherence?</vt:lpstr>
      <vt:lpstr>GPU Architecture Research</vt:lpstr>
      <vt:lpstr>Computer Economics 101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GPU Architectures</dc:title>
  <dc:creator>Derek Hower</dc:creator>
  <cp:lastModifiedBy>Microsoft account</cp:lastModifiedBy>
  <cp:revision>144</cp:revision>
  <dcterms:created xsi:type="dcterms:W3CDTF">2013-05-18T16:45:23Z</dcterms:created>
  <dcterms:modified xsi:type="dcterms:W3CDTF">2013-05-21T23:34:51Z</dcterms:modified>
</cp:coreProperties>
</file>