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  <p:sldMasterId id="2147483673" r:id="rId2"/>
  </p:sldMasterIdLst>
  <p:notesMasterIdLst>
    <p:notesMasterId r:id="rId33"/>
  </p:notesMasterIdLst>
  <p:handoutMasterIdLst>
    <p:handoutMasterId r:id="rId34"/>
  </p:handoutMasterIdLst>
  <p:sldIdLst>
    <p:sldId id="866" r:id="rId3"/>
    <p:sldId id="1251" r:id="rId4"/>
    <p:sldId id="1283" r:id="rId5"/>
    <p:sldId id="1296" r:id="rId6"/>
    <p:sldId id="1250" r:id="rId7"/>
    <p:sldId id="1288" r:id="rId8"/>
    <p:sldId id="1234" r:id="rId9"/>
    <p:sldId id="1217" r:id="rId10"/>
    <p:sldId id="1126" r:id="rId11"/>
    <p:sldId id="1298" r:id="rId12"/>
    <p:sldId id="1289" r:id="rId13"/>
    <p:sldId id="1181" r:id="rId14"/>
    <p:sldId id="1300" r:id="rId15"/>
    <p:sldId id="1301" r:id="rId16"/>
    <p:sldId id="1290" r:id="rId17"/>
    <p:sldId id="1184" r:id="rId18"/>
    <p:sldId id="1285" r:id="rId19"/>
    <p:sldId id="1186" r:id="rId20"/>
    <p:sldId id="1155" r:id="rId21"/>
    <p:sldId id="1162" r:id="rId22"/>
    <p:sldId id="1291" r:id="rId23"/>
    <p:sldId id="1278" r:id="rId24"/>
    <p:sldId id="1136" r:id="rId25"/>
    <p:sldId id="1138" r:id="rId26"/>
    <p:sldId id="1170" r:id="rId27"/>
    <p:sldId id="1137" r:id="rId28"/>
    <p:sldId id="1287" r:id="rId29"/>
    <p:sldId id="1293" r:id="rId30"/>
    <p:sldId id="1295" r:id="rId31"/>
    <p:sldId id="1299" r:id="rId32"/>
  </p:sldIdLst>
  <p:sldSz cx="9144000" cy="6858000" type="screen4x3"/>
  <p:notesSz cx="6997700" cy="9271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AD385EE-469C-4EEA-B617-DC6C06EA8FC0}">
          <p14:sldIdLst>
            <p14:sldId id="866"/>
            <p14:sldId id="1251"/>
            <p14:sldId id="1283"/>
            <p14:sldId id="1296"/>
            <p14:sldId id="1250"/>
            <p14:sldId id="1288"/>
            <p14:sldId id="1234"/>
            <p14:sldId id="1217"/>
            <p14:sldId id="1126"/>
            <p14:sldId id="1298"/>
            <p14:sldId id="1289"/>
            <p14:sldId id="1181"/>
            <p14:sldId id="1300"/>
            <p14:sldId id="1301"/>
            <p14:sldId id="1290"/>
            <p14:sldId id="1184"/>
            <p14:sldId id="1285"/>
            <p14:sldId id="1186"/>
            <p14:sldId id="1155"/>
            <p14:sldId id="1162"/>
            <p14:sldId id="1291"/>
            <p14:sldId id="1278"/>
            <p14:sldId id="1136"/>
            <p14:sldId id="1138"/>
            <p14:sldId id="1170"/>
            <p14:sldId id="1137"/>
            <p14:sldId id="1287"/>
            <p14:sldId id="1293"/>
            <p14:sldId id="1295"/>
            <p14:sldId id="129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9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DCD"/>
    <a:srgbClr val="FF9999"/>
    <a:srgbClr val="FF7C80"/>
    <a:srgbClr val="EDF6F7"/>
    <a:srgbClr val="E0F1F2"/>
    <a:srgbClr val="85C8CD"/>
    <a:srgbClr val="FFA3A3"/>
    <a:srgbClr val="FF7171"/>
    <a:srgbClr val="CEDE00"/>
    <a:srgbClr val="8B9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60" autoAdjust="0"/>
    <p:restoredTop sz="86462" autoAdjust="0"/>
  </p:normalViewPr>
  <p:slideViewPr>
    <p:cSldViewPr>
      <p:cViewPr varScale="1">
        <p:scale>
          <a:sx n="61" d="100"/>
          <a:sy n="61" d="100"/>
        </p:scale>
        <p:origin x="1092" y="28"/>
      </p:cViewPr>
      <p:guideLst>
        <p:guide orient="horz" pos="19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624" y="32"/>
      </p:cViewPr>
      <p:guideLst>
        <p:guide orient="horz" pos="2920"/>
        <p:guide pos="220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6" tIns="46472" rIns="92946" bIns="46472" numCol="1" anchor="t" anchorCtr="0" compatLnSpc="1">
            <a:prstTxWarp prst="textNoShape">
              <a:avLst/>
            </a:prstTxWarp>
          </a:bodyPr>
          <a:lstStyle>
            <a:lvl1pPr algn="l" defTabSz="930275">
              <a:defRPr sz="1200" b="0"/>
            </a:lvl1pPr>
          </a:lstStyle>
          <a:p>
            <a:endParaRPr lang="en-US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6" tIns="46472" rIns="92946" bIns="46472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b="0"/>
            </a:lvl1pPr>
          </a:lstStyle>
          <a:p>
            <a:endParaRPr lang="en-US" dirty="0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7450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6" tIns="46472" rIns="92946" bIns="46472" numCol="1" anchor="b" anchorCtr="0" compatLnSpc="1">
            <a:prstTxWarp prst="textNoShape">
              <a:avLst/>
            </a:prstTxWarp>
          </a:bodyPr>
          <a:lstStyle>
            <a:lvl1pPr algn="l" defTabSz="930275">
              <a:defRPr sz="1200" b="0"/>
            </a:lvl1pPr>
          </a:lstStyle>
          <a:p>
            <a:endParaRPr lang="en-US" dirty="0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07450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6" tIns="46472" rIns="92946" bIns="4647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b="0"/>
            </a:lvl1pPr>
          </a:lstStyle>
          <a:p>
            <a:fld id="{81DC7CEB-7569-4CCB-B2EE-BD2E923B943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851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6" tIns="46472" rIns="92946" bIns="46472" numCol="1" anchor="t" anchorCtr="0" compatLnSpc="1">
            <a:prstTxWarp prst="textNoShape">
              <a:avLst/>
            </a:prstTxWarp>
          </a:bodyPr>
          <a:lstStyle>
            <a:lvl1pPr algn="l" defTabSz="930275">
              <a:defRPr sz="1200" b="0"/>
            </a:lvl1pPr>
          </a:lstStyle>
          <a:p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6" tIns="46472" rIns="92946" bIns="46472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b="0"/>
            </a:lvl1pPr>
          </a:lstStyle>
          <a:p>
            <a:endParaRPr lang="en-US" dirty="0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03725"/>
            <a:ext cx="5597525" cy="417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6" tIns="46472" rIns="92946" bIns="464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6" tIns="46472" rIns="92946" bIns="46472" numCol="1" anchor="b" anchorCtr="0" compatLnSpc="1">
            <a:prstTxWarp prst="textNoShape">
              <a:avLst/>
            </a:prstTxWarp>
          </a:bodyPr>
          <a:lstStyle>
            <a:lvl1pPr algn="l" defTabSz="930275">
              <a:defRPr sz="1200" b="0"/>
            </a:lvl1pPr>
          </a:lstStyle>
          <a:p>
            <a:endParaRPr lang="en-US" dirty="0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07450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6" tIns="46472" rIns="92946" bIns="4647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b="0"/>
            </a:lvl1pPr>
          </a:lstStyle>
          <a:p>
            <a:fld id="{A438E03B-A831-4514-B351-E82D709C7B4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6080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8E03B-A831-4514-B351-E82D709C7B4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051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8E03B-A831-4514-B351-E82D709C7B40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954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8E03B-A831-4514-B351-E82D709C7B4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47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8E03B-A831-4514-B351-E82D709C7B4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0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534400" y="6553200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r>
              <a:rPr lang="en-US" dirty="0" smtClean="0"/>
              <a:t>1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en-US" sz="36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en-US" sz="36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coe banner 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200" y="152400"/>
            <a:ext cx="9067800" cy="439738"/>
          </a:xfrm>
          <a:prstGeom prst="rect">
            <a:avLst/>
          </a:prstGeom>
          <a:noFill/>
        </p:spPr>
      </p:pic>
      <p:sp>
        <p:nvSpPr>
          <p:cNvPr id="3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63538"/>
            <a:ext cx="8229600" cy="80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0" y="6643688"/>
            <a:ext cx="979755" cy="21544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800" dirty="0" smtClean="0">
                <a:latin typeface="Calibri" pitchFamily="34" charset="0"/>
                <a:cs typeface="Calibri" pitchFamily="34" charset="0"/>
              </a:rPr>
              <a:t>2014</a:t>
            </a:r>
            <a:r>
              <a:rPr lang="en-US" sz="800" baseline="0" dirty="0" smtClean="0">
                <a:latin typeface="Calibri" pitchFamily="34" charset="0"/>
                <a:cs typeface="Calibri" pitchFamily="34" charset="0"/>
              </a:rPr>
              <a:t> Steven Pelley</a:t>
            </a:r>
            <a:endParaRPr lang="en-US" sz="800" dirty="0">
              <a:latin typeface="Calibri" pitchFamily="34" charset="0"/>
              <a:cs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lang="en-US" sz="3600" b="1" dirty="0" smtClean="0">
          <a:solidFill>
            <a:srgbClr val="000066"/>
          </a:solidFill>
          <a:latin typeface="Calibri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coe banner 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200" y="152400"/>
            <a:ext cx="9067800" cy="439738"/>
          </a:xfrm>
          <a:prstGeom prst="rect">
            <a:avLst/>
          </a:prstGeom>
          <a:noFill/>
        </p:spPr>
      </p:pic>
      <p:sp>
        <p:nvSpPr>
          <p:cNvPr id="3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63538"/>
            <a:ext cx="8229600" cy="80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0" y="6643688"/>
            <a:ext cx="1215397" cy="21544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800" dirty="0"/>
              <a:t>© </a:t>
            </a:r>
            <a:r>
              <a:rPr lang="en-US" sz="800" dirty="0" smtClean="0"/>
              <a:t>2009 Steven Pelley</a:t>
            </a:r>
            <a:endParaRPr lang="en-US" sz="800" dirty="0"/>
          </a:p>
        </p:txBody>
      </p:sp>
      <p:pic>
        <p:nvPicPr>
          <p:cNvPr id="5" name="Picture 4" descr="http://weblog.infoworld.com/smbit/archives/images/logo_apc.gif"/>
          <p:cNvPicPr>
            <a:picLocks noChangeAspect="1" noChangeArrowheads="1"/>
          </p:cNvPicPr>
          <p:nvPr userDrawn="1"/>
        </p:nvPicPr>
        <p:blipFill>
          <a:blip r:embed="rId14" cstate="print"/>
          <a:srcRect t="33333" b="33333"/>
          <a:stretch>
            <a:fillRect/>
          </a:stretch>
        </p:blipFill>
        <p:spPr bwMode="auto">
          <a:xfrm>
            <a:off x="8229600" y="228600"/>
            <a:ext cx="914400" cy="3048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lang="en-US" sz="3600" b="1" dirty="0" smtClean="0">
          <a:solidFill>
            <a:srgbClr val="000066"/>
          </a:solidFill>
          <a:latin typeface="Calibri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7772400" cy="1470025"/>
          </a:xfrm>
        </p:spPr>
        <p:txBody>
          <a:bodyPr/>
          <a:lstStyle/>
          <a:p>
            <a:r>
              <a:rPr lang="en-US" sz="4000" dirty="0" smtClean="0"/>
              <a:t>Memory Persistency</a:t>
            </a:r>
            <a:endParaRPr lang="en-US" sz="40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36492" y="3764632"/>
            <a:ext cx="8324964" cy="1752600"/>
          </a:xfrm>
        </p:spPr>
        <p:txBody>
          <a:bodyPr/>
          <a:lstStyle/>
          <a:p>
            <a:r>
              <a:rPr lang="en-US" sz="2800" dirty="0" smtClean="0">
                <a:solidFill>
                  <a:srgbClr val="FF0000"/>
                </a:solidFill>
              </a:rPr>
              <a:t>Steven </a:t>
            </a:r>
            <a:r>
              <a:rPr lang="en-US" sz="2800" dirty="0" err="1" smtClean="0">
                <a:solidFill>
                  <a:srgbClr val="FF0000"/>
                </a:solidFill>
              </a:rPr>
              <a:t>Pelley</a:t>
            </a:r>
            <a:r>
              <a:rPr lang="en-US" sz="2800" dirty="0" smtClean="0"/>
              <a:t>, Peter M. Chen, Thomas F. </a:t>
            </a:r>
            <a:r>
              <a:rPr lang="en-US" sz="2800" dirty="0" err="1" smtClean="0"/>
              <a:t>Wenisch</a:t>
            </a:r>
            <a:endParaRPr lang="en-US" sz="2800" dirty="0" smtClean="0"/>
          </a:p>
          <a:p>
            <a:r>
              <a:rPr lang="en-US" sz="2800" dirty="0" smtClean="0"/>
              <a:t>University of Michigan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2974935" y="2780928"/>
            <a:ext cx="3109233" cy="785777"/>
            <a:chOff x="3105352" y="3022425"/>
            <a:chExt cx="3109233" cy="785777"/>
          </a:xfrm>
          <a:solidFill>
            <a:schemeClr val="accent5"/>
          </a:solidFill>
        </p:grpSpPr>
        <p:sp>
          <p:nvSpPr>
            <p:cNvPr id="24" name="Right Arrow 23"/>
            <p:cNvSpPr/>
            <p:nvPr/>
          </p:nvSpPr>
          <p:spPr bwMode="auto">
            <a:xfrm rot="20164505">
              <a:off x="3152026" y="3031463"/>
              <a:ext cx="769168" cy="272100"/>
            </a:xfrm>
            <a:prstGeom prst="rightArrow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-128"/>
              </a:endParaRPr>
            </a:p>
          </p:txBody>
        </p:sp>
        <p:sp>
          <p:nvSpPr>
            <p:cNvPr id="25" name="Right Arrow 24"/>
            <p:cNvSpPr/>
            <p:nvPr/>
          </p:nvSpPr>
          <p:spPr bwMode="auto">
            <a:xfrm rot="1121272">
              <a:off x="3105352" y="3536102"/>
              <a:ext cx="769168" cy="272100"/>
            </a:xfrm>
            <a:prstGeom prst="rightArrow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-128"/>
              </a:endParaRPr>
            </a:p>
          </p:txBody>
        </p:sp>
        <p:sp>
          <p:nvSpPr>
            <p:cNvPr id="26" name="Right Arrow 25"/>
            <p:cNvSpPr/>
            <p:nvPr/>
          </p:nvSpPr>
          <p:spPr bwMode="auto">
            <a:xfrm rot="1121272">
              <a:off x="4244598" y="3022425"/>
              <a:ext cx="769168" cy="272100"/>
            </a:xfrm>
            <a:prstGeom prst="rightArrow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-128"/>
              </a:endParaRPr>
            </a:p>
          </p:txBody>
        </p:sp>
        <p:sp>
          <p:nvSpPr>
            <p:cNvPr id="27" name="Right Arrow 26"/>
            <p:cNvSpPr/>
            <p:nvPr/>
          </p:nvSpPr>
          <p:spPr bwMode="auto">
            <a:xfrm rot="20329424">
              <a:off x="4265476" y="3522415"/>
              <a:ext cx="769168" cy="272100"/>
            </a:xfrm>
            <a:prstGeom prst="rightArrow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-128"/>
              </a:endParaRPr>
            </a:p>
          </p:txBody>
        </p:sp>
        <p:sp>
          <p:nvSpPr>
            <p:cNvPr id="28" name="Right Arrow 27"/>
            <p:cNvSpPr/>
            <p:nvPr/>
          </p:nvSpPr>
          <p:spPr bwMode="auto">
            <a:xfrm>
              <a:off x="5445417" y="3273296"/>
              <a:ext cx="769168" cy="272100"/>
            </a:xfrm>
            <a:prstGeom prst="rightArrow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-128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Persistency design space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59532" y="1772816"/>
            <a:ext cx="7416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0" dirty="0" smtClean="0">
                <a:latin typeface="Calibri" panose="020F0502020204030204" pitchFamily="34" charset="0"/>
              </a:rPr>
              <a:t>Strict persistency: single memory order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9532" y="4077072"/>
            <a:ext cx="74168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0" dirty="0" smtClean="0">
                <a:latin typeface="Calibri" panose="020F0502020204030204" pitchFamily="34" charset="0"/>
              </a:rPr>
              <a:t>Relaxed persistency: separate volatile and</a:t>
            </a:r>
          </a:p>
          <a:p>
            <a:pPr algn="l"/>
            <a:r>
              <a:rPr lang="en-US" sz="2800" b="0" dirty="0" smtClean="0">
                <a:latin typeface="Calibri" panose="020F0502020204030204" pitchFamily="34" charset="0"/>
              </a:rPr>
              <a:t>(new) persistent memory orders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3" name="Right Arrow 2"/>
          <p:cNvSpPr/>
          <p:nvPr/>
        </p:nvSpPr>
        <p:spPr bwMode="auto">
          <a:xfrm>
            <a:off x="2267744" y="1037053"/>
            <a:ext cx="3179751" cy="715950"/>
          </a:xfrm>
          <a:prstGeom prst="rightArrow">
            <a:avLst/>
          </a:prstGeom>
          <a:solidFill>
            <a:srgbClr val="FFCDC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-128"/>
              </a:rPr>
              <a:t>Volatile memory order</a:t>
            </a:r>
          </a:p>
        </p:txBody>
      </p:sp>
      <p:sp>
        <p:nvSpPr>
          <p:cNvPr id="12" name="Right Arrow 11"/>
          <p:cNvSpPr/>
          <p:nvPr/>
        </p:nvSpPr>
        <p:spPr bwMode="auto">
          <a:xfrm>
            <a:off x="5580112" y="1006766"/>
            <a:ext cx="3491879" cy="776524"/>
          </a:xfrm>
          <a:prstGeom prst="rightArrow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0" dirty="0" smtClean="0">
                <a:latin typeface="Calibri" panose="020F0502020204030204" pitchFamily="34" charset="0"/>
                <a:ea typeface="ＭＳ Ｐゴシック" charset="-128"/>
              </a:rPr>
              <a:t>Persistent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-128"/>
              </a:rPr>
              <a:t> memory order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2670012" y="3077827"/>
            <a:ext cx="360040" cy="36004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708841" y="2563996"/>
            <a:ext cx="360040" cy="36004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4926158" y="3073467"/>
            <a:ext cx="360040" cy="36004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708841" y="3488060"/>
            <a:ext cx="360040" cy="36004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6113948" y="3068052"/>
            <a:ext cx="360040" cy="36004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8" name="Right Arrow 17"/>
          <p:cNvSpPr/>
          <p:nvPr/>
        </p:nvSpPr>
        <p:spPr bwMode="auto">
          <a:xfrm rot="20164505">
            <a:off x="2999626" y="2879063"/>
            <a:ext cx="769168" cy="272100"/>
          </a:xfrm>
          <a:prstGeom prst="rightArrow">
            <a:avLst/>
          </a:prstGeom>
          <a:solidFill>
            <a:srgbClr val="FFCDC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9" name="Right Arrow 18"/>
          <p:cNvSpPr/>
          <p:nvPr/>
        </p:nvSpPr>
        <p:spPr bwMode="auto">
          <a:xfrm rot="1121272">
            <a:off x="2952952" y="3383702"/>
            <a:ext cx="769168" cy="272100"/>
          </a:xfrm>
          <a:prstGeom prst="rightArrow">
            <a:avLst/>
          </a:prstGeom>
          <a:solidFill>
            <a:srgbClr val="FFCDC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20" name="Right Arrow 19"/>
          <p:cNvSpPr/>
          <p:nvPr/>
        </p:nvSpPr>
        <p:spPr bwMode="auto">
          <a:xfrm rot="1121272">
            <a:off x="4092198" y="2870025"/>
            <a:ext cx="769168" cy="272100"/>
          </a:xfrm>
          <a:prstGeom prst="rightArrow">
            <a:avLst/>
          </a:prstGeom>
          <a:solidFill>
            <a:srgbClr val="FFCDC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21" name="Right Arrow 20"/>
          <p:cNvSpPr/>
          <p:nvPr/>
        </p:nvSpPr>
        <p:spPr bwMode="auto">
          <a:xfrm rot="20329424">
            <a:off x="4113076" y="3370015"/>
            <a:ext cx="769168" cy="272100"/>
          </a:xfrm>
          <a:prstGeom prst="rightArrow">
            <a:avLst/>
          </a:prstGeom>
          <a:solidFill>
            <a:srgbClr val="FFCDC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22" name="Right Arrow 21"/>
          <p:cNvSpPr/>
          <p:nvPr/>
        </p:nvSpPr>
        <p:spPr bwMode="auto">
          <a:xfrm>
            <a:off x="5293017" y="3120896"/>
            <a:ext cx="769168" cy="272100"/>
          </a:xfrm>
          <a:prstGeom prst="rightArrow">
            <a:avLst/>
          </a:prstGeom>
          <a:solidFill>
            <a:srgbClr val="FFCDC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31" name="Right Arrow 30"/>
          <p:cNvSpPr/>
          <p:nvPr/>
        </p:nvSpPr>
        <p:spPr bwMode="auto">
          <a:xfrm rot="20164505">
            <a:off x="3014790" y="5519143"/>
            <a:ext cx="769168" cy="272100"/>
          </a:xfrm>
          <a:prstGeom prst="rightArrow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33" name="Right Arrow 32"/>
          <p:cNvSpPr/>
          <p:nvPr/>
        </p:nvSpPr>
        <p:spPr bwMode="auto">
          <a:xfrm rot="367484">
            <a:off x="4135373" y="5450172"/>
            <a:ext cx="1911284" cy="265497"/>
          </a:xfrm>
          <a:prstGeom prst="rightArrow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34" name="Right Arrow 33"/>
          <p:cNvSpPr/>
          <p:nvPr/>
        </p:nvSpPr>
        <p:spPr bwMode="auto">
          <a:xfrm rot="20329424">
            <a:off x="4128240" y="6010095"/>
            <a:ext cx="769168" cy="272100"/>
          </a:xfrm>
          <a:prstGeom prst="rightArrow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35" name="Right Arrow 34"/>
          <p:cNvSpPr/>
          <p:nvPr/>
        </p:nvSpPr>
        <p:spPr bwMode="auto">
          <a:xfrm>
            <a:off x="5308181" y="5760976"/>
            <a:ext cx="769168" cy="272100"/>
          </a:xfrm>
          <a:prstGeom prst="rightArrow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2663193" y="5807004"/>
            <a:ext cx="360040" cy="36004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3702022" y="5293173"/>
            <a:ext cx="360040" cy="36004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4919339" y="5802644"/>
            <a:ext cx="360040" cy="36004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3702022" y="6217237"/>
            <a:ext cx="360040" cy="36004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6107129" y="5797229"/>
            <a:ext cx="360040" cy="36004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1" name="Right Arrow 40"/>
          <p:cNvSpPr/>
          <p:nvPr/>
        </p:nvSpPr>
        <p:spPr bwMode="auto">
          <a:xfrm rot="20164505">
            <a:off x="2992807" y="5608240"/>
            <a:ext cx="769168" cy="272100"/>
          </a:xfrm>
          <a:prstGeom prst="rightArrow">
            <a:avLst/>
          </a:prstGeom>
          <a:solidFill>
            <a:srgbClr val="FFCDC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42" name="Right Arrow 41"/>
          <p:cNvSpPr/>
          <p:nvPr/>
        </p:nvSpPr>
        <p:spPr bwMode="auto">
          <a:xfrm rot="1121272">
            <a:off x="2946133" y="6112879"/>
            <a:ext cx="769168" cy="272100"/>
          </a:xfrm>
          <a:prstGeom prst="rightArrow">
            <a:avLst/>
          </a:prstGeom>
          <a:solidFill>
            <a:srgbClr val="FFCDC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43" name="Right Arrow 42"/>
          <p:cNvSpPr/>
          <p:nvPr/>
        </p:nvSpPr>
        <p:spPr bwMode="auto">
          <a:xfrm rot="1121272">
            <a:off x="4085379" y="5599202"/>
            <a:ext cx="769168" cy="272100"/>
          </a:xfrm>
          <a:prstGeom prst="rightArrow">
            <a:avLst/>
          </a:prstGeom>
          <a:solidFill>
            <a:srgbClr val="FFCDC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44" name="Right Arrow 43"/>
          <p:cNvSpPr/>
          <p:nvPr/>
        </p:nvSpPr>
        <p:spPr bwMode="auto">
          <a:xfrm rot="20329424">
            <a:off x="4106257" y="6099192"/>
            <a:ext cx="769168" cy="272100"/>
          </a:xfrm>
          <a:prstGeom prst="rightArrow">
            <a:avLst/>
          </a:prstGeom>
          <a:solidFill>
            <a:srgbClr val="FFCDC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45" name="Right Arrow 44"/>
          <p:cNvSpPr/>
          <p:nvPr/>
        </p:nvSpPr>
        <p:spPr bwMode="auto">
          <a:xfrm>
            <a:off x="5286198" y="5850073"/>
            <a:ext cx="769168" cy="272100"/>
          </a:xfrm>
          <a:prstGeom prst="rightArrow">
            <a:avLst/>
          </a:prstGeom>
          <a:solidFill>
            <a:srgbClr val="FFCDC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5496" y="1175676"/>
            <a:ext cx="22553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 smtClean="0">
                <a:latin typeface="Calibri" panose="020F0502020204030204" pitchFamily="34" charset="0"/>
              </a:rPr>
              <a:t>Happens before:</a:t>
            </a:r>
            <a:endParaRPr lang="en-US" sz="24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39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Define memory persistency</a:t>
            </a:r>
          </a:p>
          <a:p>
            <a:r>
              <a:rPr lang="en-US" dirty="0" smtClean="0"/>
              <a:t>Strict persistency and models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Relaxed persistency and models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Methodology and evaluation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00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Strict persistency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Enforce persist order to match store order</a:t>
            </a:r>
          </a:p>
          <a:p>
            <a:pPr lvl="1"/>
            <a:r>
              <a:rPr lang="en-US" dirty="0" smtClean="0"/>
              <a:t>Thus, consistency model also orders persists</a:t>
            </a:r>
          </a:p>
          <a:p>
            <a:pPr lvl="1"/>
            <a:r>
              <a:rPr lang="en-US" i="1" dirty="0"/>
              <a:t>S</a:t>
            </a:r>
            <a:r>
              <a:rPr lang="en-US" i="1" dirty="0" smtClean="0"/>
              <a:t>tore</a:t>
            </a:r>
            <a:r>
              <a:rPr lang="en-US" dirty="0" smtClean="0"/>
              <a:t> and </a:t>
            </a:r>
            <a:r>
              <a:rPr lang="en-US" i="1" dirty="0" smtClean="0"/>
              <a:t>persist</a:t>
            </a:r>
            <a:r>
              <a:rPr lang="en-US" dirty="0" smtClean="0"/>
              <a:t> are the same event</a:t>
            </a:r>
          </a:p>
          <a:p>
            <a:r>
              <a:rPr lang="en-US" dirty="0" smtClean="0"/>
              <a:t>Persists to different addresses from different threads can still be concurrent</a:t>
            </a:r>
          </a:p>
          <a:p>
            <a:r>
              <a:rPr lang="en-US" dirty="0" smtClean="0"/>
              <a:t>Implementation free to optimize</a:t>
            </a:r>
          </a:p>
          <a:p>
            <a:pPr lvl="1"/>
            <a:r>
              <a:rPr lang="en-US" dirty="0" smtClean="0"/>
              <a:t>In-hardware speculation? Logging/indirection?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97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8964"/>
            <a:ext cx="8229600" cy="685800"/>
          </a:xfrm>
        </p:spPr>
        <p:txBody>
          <a:bodyPr/>
          <a:lstStyle/>
          <a:p>
            <a:r>
              <a:rPr lang="en-US" dirty="0" smtClean="0"/>
              <a:t>Strict persistency under</a:t>
            </a:r>
            <a:br>
              <a:rPr lang="en-US" dirty="0" smtClean="0"/>
            </a:br>
            <a:r>
              <a:rPr lang="en-US" dirty="0" smtClean="0"/>
              <a:t>Sequential Consistency (SC)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1728095"/>
            <a:ext cx="3470887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0" dirty="0" smtClean="0">
                <a:latin typeface="Calibri" panose="020F0502020204030204" pitchFamily="34" charset="0"/>
              </a:rPr>
              <a:t>Lock(volatile </a:t>
            </a:r>
            <a:r>
              <a:rPr lang="en-US" sz="2800" b="0" dirty="0" err="1" smtClean="0">
                <a:latin typeface="Calibri" panose="020F0502020204030204" pitchFamily="34" charset="0"/>
              </a:rPr>
              <a:t>mutex</a:t>
            </a:r>
            <a:r>
              <a:rPr lang="en-US" sz="2800" b="0" dirty="0" smtClean="0">
                <a:latin typeface="Calibri" panose="020F0502020204030204" pitchFamily="34" charset="0"/>
              </a:rPr>
              <a:t>)</a:t>
            </a:r>
          </a:p>
          <a:p>
            <a:pPr algn="l"/>
            <a:endParaRPr lang="en-US" sz="2800" b="0" dirty="0" smtClean="0">
              <a:latin typeface="Calibri" panose="020F0502020204030204" pitchFamily="34" charset="0"/>
            </a:endParaRPr>
          </a:p>
          <a:p>
            <a:pPr algn="l"/>
            <a:r>
              <a:rPr lang="en-US" sz="2800" b="0" dirty="0" smtClean="0">
                <a:latin typeface="Calibri" panose="020F0502020204030204" pitchFamily="34" charset="0"/>
              </a:rPr>
              <a:t>Persist data[0]</a:t>
            </a:r>
          </a:p>
          <a:p>
            <a:pPr algn="l"/>
            <a:r>
              <a:rPr lang="en-US" sz="2800" b="0" dirty="0" smtClean="0">
                <a:latin typeface="Calibri" panose="020F0502020204030204" pitchFamily="34" charset="0"/>
              </a:rPr>
              <a:t>Persist data[1]</a:t>
            </a:r>
          </a:p>
          <a:p>
            <a:pPr algn="l"/>
            <a:r>
              <a:rPr lang="en-US" sz="2800" b="0" dirty="0" smtClean="0">
                <a:latin typeface="Calibri" panose="020F0502020204030204" pitchFamily="34" charset="0"/>
              </a:rPr>
              <a:t>…</a:t>
            </a:r>
          </a:p>
          <a:p>
            <a:pPr algn="l"/>
            <a:r>
              <a:rPr lang="en-US" sz="2800" b="0" dirty="0" smtClean="0">
                <a:latin typeface="Calibri" panose="020F0502020204030204" pitchFamily="34" charset="0"/>
              </a:rPr>
              <a:t>Persist </a:t>
            </a:r>
            <a:r>
              <a:rPr lang="en-US" sz="2800" b="0" dirty="0">
                <a:latin typeface="Calibri" panose="020F0502020204030204" pitchFamily="34" charset="0"/>
              </a:rPr>
              <a:t>d</a:t>
            </a:r>
            <a:r>
              <a:rPr lang="en-US" sz="2800" b="0" dirty="0" smtClean="0">
                <a:latin typeface="Calibri" panose="020F0502020204030204" pitchFamily="34" charset="0"/>
              </a:rPr>
              <a:t>ata[N]</a:t>
            </a:r>
          </a:p>
          <a:p>
            <a:pPr algn="l"/>
            <a:endParaRPr lang="en-US" sz="2800" b="0" dirty="0">
              <a:latin typeface="Calibri" panose="020F0502020204030204" pitchFamily="34" charset="0"/>
            </a:endParaRPr>
          </a:p>
          <a:p>
            <a:pPr algn="l"/>
            <a:r>
              <a:rPr lang="en-US" sz="2800" b="0" dirty="0" smtClean="0">
                <a:latin typeface="Calibri" panose="020F0502020204030204" pitchFamily="34" charset="0"/>
              </a:rPr>
              <a:t>Persist flag</a:t>
            </a:r>
          </a:p>
          <a:p>
            <a:pPr algn="l"/>
            <a:endParaRPr lang="en-US" sz="2800" b="0" dirty="0">
              <a:latin typeface="Calibri" panose="020F0502020204030204" pitchFamily="34" charset="0"/>
            </a:endParaRPr>
          </a:p>
          <a:p>
            <a:pPr algn="l"/>
            <a:r>
              <a:rPr lang="en-US" sz="2800" b="0" dirty="0" smtClean="0">
                <a:latin typeface="Calibri" panose="020F0502020204030204" pitchFamily="34" charset="0"/>
              </a:rPr>
              <a:t>Unlock(volatile </a:t>
            </a:r>
            <a:r>
              <a:rPr lang="en-US" sz="2800" b="0" dirty="0" err="1" smtClean="0">
                <a:latin typeface="Calibri" panose="020F0502020204030204" pitchFamily="34" charset="0"/>
              </a:rPr>
              <a:t>mutex</a:t>
            </a:r>
            <a:r>
              <a:rPr lang="en-US" sz="2800" b="0" dirty="0" smtClean="0"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38109" y="1728095"/>
            <a:ext cx="499037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b="0" dirty="0">
                <a:latin typeface="Calibri" panose="020F0502020204030204" pitchFamily="34" charset="0"/>
              </a:rPr>
              <a:t>N</a:t>
            </a:r>
            <a:r>
              <a:rPr lang="en-US" sz="2800" b="0" dirty="0" smtClean="0">
                <a:latin typeface="Calibri" panose="020F0502020204030204" pitchFamily="34" charset="0"/>
              </a:rPr>
              <a:t>o annotation required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b="0" dirty="0">
                <a:latin typeface="Calibri" panose="020F0502020204030204" pitchFamily="34" charset="0"/>
              </a:rPr>
              <a:t>P</a:t>
            </a:r>
            <a:r>
              <a:rPr lang="en-US" sz="2800" b="0" dirty="0" smtClean="0">
                <a:latin typeface="Calibri" panose="020F0502020204030204" pitchFamily="34" charset="0"/>
              </a:rPr>
              <a:t>ersists serialize according to program order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b="0" dirty="0" smtClean="0">
                <a:latin typeface="Calibri" panose="020F0502020204030204" pitchFamily="34" charset="0"/>
              </a:rPr>
              <a:t>Volatile accesses synchronize persists from different threads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b="0" dirty="0" smtClean="0">
                <a:latin typeface="Calibri" panose="020F0502020204030204" pitchFamily="34" charset="0"/>
              </a:rPr>
              <a:t>Must rely on multi-threading for persist concurrency</a:t>
            </a:r>
            <a:endParaRPr lang="en-US" sz="28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29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8964"/>
            <a:ext cx="8229600" cy="685800"/>
          </a:xfrm>
        </p:spPr>
        <p:txBody>
          <a:bodyPr/>
          <a:lstStyle/>
          <a:p>
            <a:r>
              <a:rPr lang="en-US" dirty="0" smtClean="0"/>
              <a:t>Strict persistency under</a:t>
            </a:r>
            <a:br>
              <a:rPr lang="en-US" dirty="0" smtClean="0"/>
            </a:br>
            <a:r>
              <a:rPr lang="en-US" dirty="0" smtClean="0"/>
              <a:t>Relaxed Memory Order (RMO)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1728095"/>
            <a:ext cx="3470887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0" dirty="0" smtClean="0">
                <a:latin typeface="Calibri" panose="020F0502020204030204" pitchFamily="34" charset="0"/>
              </a:rPr>
              <a:t>Lock(volatile </a:t>
            </a:r>
            <a:r>
              <a:rPr lang="en-US" sz="2800" b="0" dirty="0" err="1" smtClean="0">
                <a:latin typeface="Calibri" panose="020F0502020204030204" pitchFamily="34" charset="0"/>
              </a:rPr>
              <a:t>mutex</a:t>
            </a:r>
            <a:r>
              <a:rPr lang="en-US" sz="2800" b="0" dirty="0" smtClean="0">
                <a:latin typeface="Calibri" panose="020F0502020204030204" pitchFamily="34" charset="0"/>
              </a:rPr>
              <a:t>)</a:t>
            </a:r>
          </a:p>
          <a:p>
            <a:pPr algn="l"/>
            <a:r>
              <a:rPr lang="en-US" sz="2800" b="0" dirty="0" smtClean="0">
                <a:solidFill>
                  <a:srgbClr val="FF0000"/>
                </a:solidFill>
                <a:latin typeface="Calibri" panose="020F0502020204030204" pitchFamily="34" charset="0"/>
              </a:rPr>
              <a:t>Barrier</a:t>
            </a:r>
          </a:p>
          <a:p>
            <a:pPr algn="l"/>
            <a:r>
              <a:rPr lang="en-US" sz="2800" b="0" dirty="0" smtClean="0">
                <a:latin typeface="Calibri" panose="020F0502020204030204" pitchFamily="34" charset="0"/>
              </a:rPr>
              <a:t>Persist data[0]</a:t>
            </a:r>
          </a:p>
          <a:p>
            <a:pPr algn="l"/>
            <a:r>
              <a:rPr lang="en-US" sz="2800" b="0" dirty="0" smtClean="0">
                <a:latin typeface="Calibri" panose="020F0502020204030204" pitchFamily="34" charset="0"/>
              </a:rPr>
              <a:t>Persist data[1]</a:t>
            </a:r>
          </a:p>
          <a:p>
            <a:pPr algn="l"/>
            <a:r>
              <a:rPr lang="en-US" sz="2800" b="0" dirty="0" smtClean="0">
                <a:latin typeface="Calibri" panose="020F0502020204030204" pitchFamily="34" charset="0"/>
              </a:rPr>
              <a:t>…</a:t>
            </a:r>
          </a:p>
          <a:p>
            <a:pPr algn="l"/>
            <a:r>
              <a:rPr lang="en-US" sz="2800" b="0" dirty="0" smtClean="0">
                <a:latin typeface="Calibri" panose="020F0502020204030204" pitchFamily="34" charset="0"/>
              </a:rPr>
              <a:t>Persist data[N]</a:t>
            </a:r>
          </a:p>
          <a:p>
            <a:pPr algn="l"/>
            <a:r>
              <a:rPr lang="en-US" sz="2800" b="0" dirty="0" smtClean="0">
                <a:solidFill>
                  <a:srgbClr val="00B0F0"/>
                </a:solidFill>
                <a:latin typeface="Calibri" panose="020F0502020204030204" pitchFamily="34" charset="0"/>
              </a:rPr>
              <a:t>Barrier</a:t>
            </a:r>
            <a:endParaRPr lang="en-US" sz="2800" b="0" dirty="0">
              <a:solidFill>
                <a:srgbClr val="00B0F0"/>
              </a:solidFill>
              <a:latin typeface="Calibri" panose="020F0502020204030204" pitchFamily="34" charset="0"/>
            </a:endParaRPr>
          </a:p>
          <a:p>
            <a:pPr algn="l"/>
            <a:r>
              <a:rPr lang="en-US" sz="2800" b="0" dirty="0" smtClean="0">
                <a:latin typeface="Calibri" panose="020F0502020204030204" pitchFamily="34" charset="0"/>
              </a:rPr>
              <a:t>Persist </a:t>
            </a:r>
            <a:r>
              <a:rPr lang="en-US" sz="2800" b="0" dirty="0">
                <a:latin typeface="Calibri" panose="020F0502020204030204" pitchFamily="34" charset="0"/>
              </a:rPr>
              <a:t>f</a:t>
            </a:r>
            <a:r>
              <a:rPr lang="en-US" sz="2800" b="0" dirty="0" smtClean="0">
                <a:latin typeface="Calibri" panose="020F0502020204030204" pitchFamily="34" charset="0"/>
              </a:rPr>
              <a:t>lag</a:t>
            </a:r>
          </a:p>
          <a:p>
            <a:pPr algn="l"/>
            <a:r>
              <a:rPr lang="en-US" sz="2800" b="0" dirty="0" smtClean="0">
                <a:solidFill>
                  <a:srgbClr val="FF0000"/>
                </a:solidFill>
                <a:latin typeface="Calibri" panose="020F0502020204030204" pitchFamily="34" charset="0"/>
              </a:rPr>
              <a:t>Barrier</a:t>
            </a:r>
            <a:endParaRPr lang="en-US" sz="2800" b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l"/>
            <a:r>
              <a:rPr lang="en-US" sz="2800" b="0" dirty="0" smtClean="0">
                <a:latin typeface="Calibri" panose="020F0502020204030204" pitchFamily="34" charset="0"/>
              </a:rPr>
              <a:t>Unlock(volatile </a:t>
            </a:r>
            <a:r>
              <a:rPr lang="en-US" sz="2800" b="0" dirty="0" err="1" smtClean="0">
                <a:latin typeface="Calibri" panose="020F0502020204030204" pitchFamily="34" charset="0"/>
              </a:rPr>
              <a:t>mutex</a:t>
            </a:r>
            <a:r>
              <a:rPr lang="en-US" sz="2800" b="0" dirty="0" smtClean="0">
                <a:latin typeface="Calibri" panose="020F0502020204030204" pitchFamily="34" charset="0"/>
              </a:rPr>
              <a:t>)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38109" y="1728095"/>
            <a:ext cx="488236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b="0" dirty="0" smtClean="0">
                <a:latin typeface="Calibri" panose="020F0502020204030204" pitchFamily="34" charset="0"/>
              </a:rPr>
              <a:t>Barriers constrain visible order of loads/stores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b="0" dirty="0" smtClean="0">
                <a:latin typeface="Calibri" panose="020F0502020204030204" pitchFamily="34" charset="0"/>
              </a:rPr>
              <a:t>These same barriers order persists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b="0" dirty="0" smtClean="0">
                <a:latin typeface="Calibri" panose="020F0502020204030204" pitchFamily="34" charset="0"/>
              </a:rPr>
              <a:t>Persists within a single thread may be concurrent</a:t>
            </a:r>
            <a:endParaRPr lang="en-US" sz="28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07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Define memory persistency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Strict persistency and models</a:t>
            </a:r>
          </a:p>
          <a:p>
            <a:r>
              <a:rPr lang="en-US" dirty="0" smtClean="0"/>
              <a:t>Relaxed persistency and models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Methodology and evaluation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11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Relaxed persistency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Decouple thread and persist synchronization</a:t>
            </a:r>
          </a:p>
          <a:p>
            <a:pPr lvl="1"/>
            <a:r>
              <a:rPr lang="en-US" dirty="0" smtClean="0"/>
              <a:t>Persist </a:t>
            </a:r>
            <a:r>
              <a:rPr lang="en-US" dirty="0"/>
              <a:t>order may deviate from store </a:t>
            </a:r>
            <a:r>
              <a:rPr lang="en-US" dirty="0" smtClean="0"/>
              <a:t>order</a:t>
            </a:r>
          </a:p>
          <a:p>
            <a:pPr lvl="1"/>
            <a:r>
              <a:rPr lang="en-US" dirty="0" smtClean="0"/>
              <a:t>Separate volatile and persistent memory orders</a:t>
            </a:r>
          </a:p>
          <a:p>
            <a:r>
              <a:rPr lang="en-US" i="1" dirty="0" smtClean="0"/>
              <a:t>Persist barriers</a:t>
            </a:r>
            <a:r>
              <a:rPr lang="en-US" dirty="0" smtClean="0"/>
              <a:t> order persists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1120" y="4581128"/>
            <a:ext cx="888192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0" i="1" dirty="0" smtClean="0">
                <a:solidFill>
                  <a:srgbClr val="FF0909"/>
                </a:solidFill>
                <a:latin typeface="Calibri" panose="020F0502020204030204" pitchFamily="34" charset="0"/>
              </a:rPr>
              <a:t>Consistency and persistency time scales differ</a:t>
            </a:r>
          </a:p>
          <a:p>
            <a:r>
              <a:rPr lang="en-US" sz="3200" b="0" i="1" dirty="0" smtClean="0">
                <a:solidFill>
                  <a:srgbClr val="FF0909"/>
                </a:solidFill>
                <a:latin typeface="Calibri" panose="020F0502020204030204" pitchFamily="34" charset="0"/>
              </a:rPr>
              <a:t>Expose additional concurrency only where necessary</a:t>
            </a:r>
            <a:endParaRPr lang="en-US" sz="3200" b="0" i="1" dirty="0">
              <a:solidFill>
                <a:srgbClr val="FF090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55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Relaxed persistency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Epoch persistency </a:t>
            </a:r>
            <a:r>
              <a:rPr lang="en-US" sz="1800" dirty="0" smtClean="0"/>
              <a:t>[similar to BPFS cache]</a:t>
            </a:r>
            <a:endParaRPr lang="en-US" dirty="0" smtClean="0"/>
          </a:p>
          <a:p>
            <a:pPr lvl="1"/>
            <a:r>
              <a:rPr lang="en-US" i="1" dirty="0" smtClean="0"/>
              <a:t>Persist barriers</a:t>
            </a:r>
            <a:r>
              <a:rPr lang="en-US" dirty="0" smtClean="0"/>
              <a:t> separate execution into </a:t>
            </a:r>
            <a:r>
              <a:rPr lang="en-US" i="1" dirty="0" smtClean="0"/>
              <a:t>epochs</a:t>
            </a:r>
            <a:endParaRPr lang="en-US" dirty="0" smtClean="0"/>
          </a:p>
          <a:p>
            <a:pPr lvl="1"/>
            <a:r>
              <a:rPr lang="en-US" dirty="0" smtClean="0"/>
              <a:t>Persists within same epoch are concurrent</a:t>
            </a:r>
          </a:p>
          <a:p>
            <a:pPr lvl="1"/>
            <a:r>
              <a:rPr lang="en-US" dirty="0" smtClean="0"/>
              <a:t>Complex behavior when stores synchronized,</a:t>
            </a:r>
            <a:br>
              <a:rPr lang="en-US" dirty="0" smtClean="0"/>
            </a:br>
            <a:r>
              <a:rPr lang="en-US" dirty="0" smtClean="0"/>
              <a:t>but persists are not synchronized (see paper)</a:t>
            </a:r>
          </a:p>
          <a:p>
            <a:r>
              <a:rPr lang="en-US" dirty="0" smtClean="0"/>
              <a:t>Strand persistency</a:t>
            </a:r>
          </a:p>
          <a:p>
            <a:pPr lvl="1"/>
            <a:r>
              <a:rPr lang="en-US" dirty="0" smtClean="0"/>
              <a:t>New model to minimally constrain persists</a:t>
            </a:r>
          </a:p>
          <a:p>
            <a:pPr lvl="1"/>
            <a:r>
              <a:rPr lang="en-US" dirty="0" smtClean="0"/>
              <a:t>Precisely defines DAG of ordering constraints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52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Epoch persistency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53544" y="1585245"/>
            <a:ext cx="51485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dirty="0" smtClean="0">
                <a:latin typeface="Calibri" panose="020F0502020204030204" pitchFamily="34" charset="0"/>
              </a:rPr>
              <a:t>Lock/</a:t>
            </a:r>
            <a:r>
              <a:rPr lang="en-US" sz="2400" b="0" dirty="0" err="1" smtClean="0">
                <a:latin typeface="Calibri" panose="020F0502020204030204" pitchFamily="34" charset="0"/>
              </a:rPr>
              <a:t>Mutex</a:t>
            </a:r>
            <a:r>
              <a:rPr lang="en-US" sz="2400" b="0" dirty="0" smtClean="0">
                <a:latin typeface="Calibri" panose="020F0502020204030204" pitchFamily="34" charset="0"/>
              </a:rPr>
              <a:t> synchronizes threads</a:t>
            </a:r>
          </a:p>
          <a:p>
            <a:pPr algn="l"/>
            <a:r>
              <a:rPr lang="en-US" sz="2400" b="0" dirty="0" smtClean="0">
                <a:latin typeface="Calibri" panose="020F0502020204030204" pitchFamily="34" charset="0"/>
              </a:rPr>
              <a:t>No need to enforce persist order</a:t>
            </a: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53544" y="2708920"/>
            <a:ext cx="4968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i="1" dirty="0" smtClean="0">
                <a:latin typeface="Calibri" panose="020F0502020204030204" pitchFamily="34" charset="0"/>
              </a:rPr>
              <a:t>Flag</a:t>
            </a:r>
            <a:r>
              <a:rPr lang="en-US" sz="2400" b="0" dirty="0" smtClean="0">
                <a:latin typeface="Calibri" panose="020F0502020204030204" pitchFamily="34" charset="0"/>
              </a:rPr>
              <a:t> must not persist before </a:t>
            </a:r>
            <a:r>
              <a:rPr lang="en-US" sz="2400" b="0" i="1" dirty="0" smtClean="0">
                <a:latin typeface="Calibri" panose="020F0502020204030204" pitchFamily="34" charset="0"/>
              </a:rPr>
              <a:t>data</a:t>
            </a:r>
          </a:p>
          <a:p>
            <a:pPr algn="l"/>
            <a:r>
              <a:rPr lang="en-US" sz="2400" b="0" dirty="0" smtClean="0">
                <a:latin typeface="Calibri" panose="020F0502020204030204" pitchFamily="34" charset="0"/>
              </a:rPr>
              <a:t>Already locked, no need to synchronize threads</a:t>
            </a: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0298" y="5733256"/>
            <a:ext cx="83835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i="1" dirty="0" smtClean="0">
                <a:solidFill>
                  <a:srgbClr val="FF0909"/>
                </a:solidFill>
                <a:latin typeface="Calibri" panose="020F0502020204030204" pitchFamily="34" charset="0"/>
              </a:rPr>
              <a:t>Relaxed persistency appropriately orders memory events</a:t>
            </a:r>
            <a:endParaRPr lang="en-US" sz="2800" b="0" i="1" dirty="0">
              <a:solidFill>
                <a:srgbClr val="FF0909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Left Arrow 9"/>
          <p:cNvSpPr/>
          <p:nvPr/>
        </p:nvSpPr>
        <p:spPr bwMode="auto">
          <a:xfrm rot="20955971">
            <a:off x="2489083" y="1933823"/>
            <a:ext cx="987853" cy="253272"/>
          </a:xfrm>
          <a:prstGeom prst="lef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2" name="Left Arrow 11"/>
          <p:cNvSpPr/>
          <p:nvPr/>
        </p:nvSpPr>
        <p:spPr bwMode="auto">
          <a:xfrm rot="20881833">
            <a:off x="2269678" y="3666789"/>
            <a:ext cx="1065897" cy="230249"/>
          </a:xfrm>
          <a:prstGeom prst="lef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53544" y="4113076"/>
            <a:ext cx="5302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dirty="0">
                <a:latin typeface="Calibri" panose="020F0502020204030204" pitchFamily="34" charset="0"/>
              </a:rPr>
              <a:t>Stores reorder around persist </a:t>
            </a:r>
            <a:r>
              <a:rPr lang="en-US" sz="2400" b="0" dirty="0" smtClean="0">
                <a:latin typeface="Calibri" panose="020F0502020204030204" pitchFamily="34" charset="0"/>
              </a:rPr>
              <a:t>barriers </a:t>
            </a:r>
            <a:r>
              <a:rPr lang="en-US" sz="2400" b="0" dirty="0">
                <a:latin typeface="Calibri" panose="020F0502020204030204" pitchFamily="34" charset="0"/>
              </a:rPr>
              <a:t>P</a:t>
            </a:r>
            <a:r>
              <a:rPr lang="en-US" sz="2400" b="0" dirty="0" smtClean="0">
                <a:latin typeface="Calibri" panose="020F0502020204030204" pitchFamily="34" charset="0"/>
              </a:rPr>
              <a:t>ersists </a:t>
            </a:r>
            <a:r>
              <a:rPr lang="en-US" sz="2400" b="0" dirty="0">
                <a:latin typeface="Calibri" panose="020F0502020204030204" pitchFamily="34" charset="0"/>
              </a:rPr>
              <a:t>reorder around </a:t>
            </a:r>
            <a:r>
              <a:rPr lang="en-US" sz="2400" b="0" dirty="0" smtClean="0">
                <a:latin typeface="Calibri" panose="020F0502020204030204" pitchFamily="34" charset="0"/>
              </a:rPr>
              <a:t>store barriers  Complicates store atomicity (see paper)</a:t>
            </a: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4670" y="1520788"/>
            <a:ext cx="329321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0" dirty="0">
                <a:latin typeface="Calibri" panose="020F0502020204030204" pitchFamily="34" charset="0"/>
              </a:rPr>
              <a:t>Lock(volatile </a:t>
            </a:r>
            <a:r>
              <a:rPr lang="en-US" sz="2400" b="0" dirty="0" err="1">
                <a:latin typeface="Calibri" panose="020F0502020204030204" pitchFamily="34" charset="0"/>
              </a:rPr>
              <a:t>mutex</a:t>
            </a:r>
            <a:r>
              <a:rPr lang="en-US" sz="2400" b="0" dirty="0">
                <a:latin typeface="Calibri" panose="020F0502020204030204" pitchFamily="34" charset="0"/>
              </a:rPr>
              <a:t>)</a:t>
            </a:r>
          </a:p>
          <a:p>
            <a:pPr algn="l"/>
            <a:r>
              <a:rPr lang="en-US" sz="2400" b="0" dirty="0" smtClean="0">
                <a:solidFill>
                  <a:srgbClr val="FF0000"/>
                </a:solidFill>
                <a:latin typeface="Calibri" panose="020F0502020204030204" pitchFamily="34" charset="0"/>
              </a:rPr>
              <a:t>Memory barrier</a:t>
            </a:r>
            <a:endParaRPr lang="en-US" sz="2400" b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l"/>
            <a:r>
              <a:rPr lang="en-US" sz="2400" b="0" dirty="0">
                <a:latin typeface="Calibri" panose="020F0502020204030204" pitchFamily="34" charset="0"/>
              </a:rPr>
              <a:t>Persist data[0]</a:t>
            </a:r>
          </a:p>
          <a:p>
            <a:pPr algn="l"/>
            <a:r>
              <a:rPr lang="en-US" sz="2400" b="0" dirty="0">
                <a:latin typeface="Calibri" panose="020F0502020204030204" pitchFamily="34" charset="0"/>
              </a:rPr>
              <a:t>Persist data[1]</a:t>
            </a:r>
          </a:p>
          <a:p>
            <a:pPr algn="l"/>
            <a:r>
              <a:rPr lang="en-US" sz="2400" b="0" dirty="0">
                <a:latin typeface="Calibri" panose="020F0502020204030204" pitchFamily="34" charset="0"/>
              </a:rPr>
              <a:t>…</a:t>
            </a:r>
          </a:p>
          <a:p>
            <a:pPr algn="l"/>
            <a:r>
              <a:rPr lang="en-US" sz="2400" b="0" dirty="0">
                <a:latin typeface="Calibri" panose="020F0502020204030204" pitchFamily="34" charset="0"/>
              </a:rPr>
              <a:t>Persist data[N]</a:t>
            </a:r>
          </a:p>
          <a:p>
            <a:pPr algn="l"/>
            <a:r>
              <a:rPr lang="en-US" sz="2400" b="0" dirty="0" smtClean="0">
                <a:solidFill>
                  <a:srgbClr val="00B0F0"/>
                </a:solidFill>
                <a:latin typeface="Calibri" panose="020F0502020204030204" pitchFamily="34" charset="0"/>
              </a:rPr>
              <a:t>Persist barrier</a:t>
            </a:r>
            <a:endParaRPr lang="en-US" sz="2400" b="0" dirty="0">
              <a:solidFill>
                <a:srgbClr val="00B0F0"/>
              </a:solidFill>
              <a:latin typeface="Calibri" panose="020F0502020204030204" pitchFamily="34" charset="0"/>
            </a:endParaRPr>
          </a:p>
          <a:p>
            <a:pPr algn="l"/>
            <a:r>
              <a:rPr lang="en-US" sz="2400" b="0" dirty="0">
                <a:latin typeface="Calibri" panose="020F0502020204030204" pitchFamily="34" charset="0"/>
              </a:rPr>
              <a:t>Persist flag</a:t>
            </a:r>
          </a:p>
          <a:p>
            <a:pPr algn="l"/>
            <a:r>
              <a:rPr lang="en-US" sz="2400" b="0" dirty="0" smtClean="0">
                <a:solidFill>
                  <a:srgbClr val="FF0000"/>
                </a:solidFill>
                <a:latin typeface="Calibri" panose="020F0502020204030204" pitchFamily="34" charset="0"/>
              </a:rPr>
              <a:t>Memory barrier</a:t>
            </a:r>
            <a:endParaRPr lang="en-US" sz="2400" b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l"/>
            <a:r>
              <a:rPr lang="en-US" sz="2400" b="0" dirty="0">
                <a:latin typeface="Calibri" panose="020F0502020204030204" pitchFamily="34" charset="0"/>
              </a:rPr>
              <a:t>Unlock(volatile </a:t>
            </a:r>
            <a:r>
              <a:rPr lang="en-US" sz="2400" b="0" dirty="0" err="1">
                <a:latin typeface="Calibri" panose="020F0502020204030204" pitchFamily="34" charset="0"/>
              </a:rPr>
              <a:t>mutex</a:t>
            </a:r>
            <a:r>
              <a:rPr lang="en-US" sz="2400" b="0" dirty="0">
                <a:latin typeface="Calibri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96962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 animBg="1"/>
      <p:bldP spid="12" grpId="0" animBg="1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trand persistency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Divide execution into </a:t>
            </a:r>
            <a:r>
              <a:rPr lang="en-US" i="1" dirty="0" smtClean="0"/>
              <a:t>strands</a:t>
            </a:r>
            <a:endParaRPr lang="en-US" dirty="0" smtClean="0"/>
          </a:p>
          <a:p>
            <a:r>
              <a:rPr lang="en-US" dirty="0" smtClean="0"/>
              <a:t>Each strand is an independent set of persists</a:t>
            </a:r>
          </a:p>
          <a:p>
            <a:pPr lvl="1"/>
            <a:r>
              <a:rPr lang="en-US" dirty="0" smtClean="0"/>
              <a:t>All strands initially unordered</a:t>
            </a:r>
          </a:p>
          <a:p>
            <a:pPr lvl="1"/>
            <a:r>
              <a:rPr lang="en-US" dirty="0" smtClean="0"/>
              <a:t>Conflicting accesses (i.e., 2 accesses to address, at least 1 is store) establish persist order</a:t>
            </a:r>
          </a:p>
          <a:p>
            <a:r>
              <a:rPr lang="en-US" i="1" dirty="0" err="1" smtClean="0"/>
              <a:t>NewStrand</a:t>
            </a:r>
            <a:r>
              <a:rPr lang="en-US" dirty="0" smtClean="0"/>
              <a:t> label begins each strand</a:t>
            </a:r>
          </a:p>
          <a:p>
            <a:r>
              <a:rPr lang="en-US" dirty="0" smtClean="0"/>
              <a:t>Barriers continue to order persists within each strand as in epoch persistency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9616" y="5739643"/>
            <a:ext cx="77650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0" i="1" dirty="0" smtClean="0">
                <a:solidFill>
                  <a:srgbClr val="FF0909"/>
                </a:solidFill>
                <a:latin typeface="Calibri" panose="020F0502020204030204" pitchFamily="34" charset="0"/>
              </a:rPr>
              <a:t>Strand persistency precisely labels constraints</a:t>
            </a:r>
            <a:endParaRPr lang="en-US" sz="3200" b="0" i="1" dirty="0">
              <a:solidFill>
                <a:srgbClr val="FF090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893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Nonvolatile memory (NVRAM) recovery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1266" name="Picture 2" descr="http://upload.wikimedia.org/wikipedia/commons/6/62/Intel_CPU_Pentium_4_640_Prescott_botto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59044"/>
            <a:ext cx="2867298" cy="19059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://cdn.eteknix.com/wp-content/uploads/2011/11/RA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3907" y="1457438"/>
            <a:ext cx="3022386" cy="231123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ight Arrow 6"/>
          <p:cNvSpPr/>
          <p:nvPr/>
        </p:nvSpPr>
        <p:spPr bwMode="auto">
          <a:xfrm>
            <a:off x="3514862" y="1909798"/>
            <a:ext cx="1237158" cy="54709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9570" y="1412776"/>
            <a:ext cx="29320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Writes unordered!</a:t>
            </a: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Right Arrow 10"/>
          <p:cNvSpPr/>
          <p:nvPr/>
        </p:nvSpPr>
        <p:spPr bwMode="auto">
          <a:xfrm>
            <a:off x="4133441" y="2339509"/>
            <a:ext cx="1237158" cy="54709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3724375" y="2780928"/>
            <a:ext cx="1237158" cy="54709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21593" y="5409220"/>
            <a:ext cx="670087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0" i="1" dirty="0" smtClean="0">
                <a:solidFill>
                  <a:srgbClr val="FF0909"/>
                </a:solidFill>
                <a:latin typeface="Calibri"/>
                <a:cs typeface="Calibri"/>
              </a:rPr>
              <a:t>Constrain persist order for correctness, </a:t>
            </a:r>
            <a:br>
              <a:rPr lang="en-US" sz="3200" b="0" i="1" dirty="0" smtClean="0">
                <a:solidFill>
                  <a:srgbClr val="FF0909"/>
                </a:solidFill>
                <a:latin typeface="Calibri"/>
                <a:cs typeface="Calibri"/>
              </a:rPr>
            </a:br>
            <a:r>
              <a:rPr lang="en-US" sz="3200" b="0" i="1" dirty="0" smtClean="0">
                <a:solidFill>
                  <a:srgbClr val="FF0909"/>
                </a:solidFill>
                <a:latin typeface="Calibri"/>
                <a:cs typeface="Calibri"/>
              </a:rPr>
              <a:t>but reorder for performance</a:t>
            </a:r>
            <a:endParaRPr lang="en-US" sz="3200" b="0" i="1" dirty="0">
              <a:solidFill>
                <a:srgbClr val="FF0909"/>
              </a:solidFill>
              <a:latin typeface="Calibri"/>
              <a:cs typeface="Calibri"/>
            </a:endParaRP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7200" y="3645024"/>
            <a:ext cx="8229600" cy="2337123"/>
          </a:xfrm>
        </p:spPr>
        <p:txBody>
          <a:bodyPr/>
          <a:lstStyle/>
          <a:p>
            <a:r>
              <a:rPr lang="en-US" dirty="0" smtClean="0"/>
              <a:t>Writes to memory unordered (cache eviction)</a:t>
            </a:r>
          </a:p>
          <a:p>
            <a:r>
              <a:rPr lang="en-US" dirty="0" smtClean="0"/>
              <a:t>But, recovery depends on write ordering</a:t>
            </a:r>
          </a:p>
          <a:p>
            <a:r>
              <a:rPr lang="en-US" dirty="0" smtClean="0"/>
              <a:t>Enforcing order for all writes too slow!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650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Strand persistency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9327" y="5739643"/>
            <a:ext cx="83056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0" i="1" dirty="0" smtClean="0">
                <a:solidFill>
                  <a:srgbClr val="FF0909"/>
                </a:solidFill>
                <a:latin typeface="Calibri" panose="020F0502020204030204" pitchFamily="34" charset="0"/>
              </a:rPr>
              <a:t>Strands remove unnecessary ordering constraints</a:t>
            </a:r>
            <a:endParaRPr lang="en-US" sz="3200" b="0" i="1" dirty="0">
              <a:solidFill>
                <a:srgbClr val="FF0909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856464" y="2316324"/>
            <a:ext cx="756084" cy="75608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A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015716" y="2316324"/>
            <a:ext cx="756084" cy="75608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0" dirty="0">
                <a:ea typeface="ＭＳ Ｐゴシック" charset="-128"/>
              </a:rPr>
              <a:t>B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56464" y="3655857"/>
            <a:ext cx="756084" cy="75608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0" dirty="0">
                <a:ea typeface="ＭＳ Ｐゴシック" charset="-128"/>
              </a:rPr>
              <a:t>C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1396980" y="1494902"/>
            <a:ext cx="5261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...</a:t>
            </a:r>
            <a:endParaRPr lang="en-US" sz="3200" dirty="0"/>
          </a:p>
        </p:txBody>
      </p:sp>
      <p:sp>
        <p:nvSpPr>
          <p:cNvPr id="12" name="Right Arrow 11"/>
          <p:cNvSpPr/>
          <p:nvPr/>
        </p:nvSpPr>
        <p:spPr bwMode="auto">
          <a:xfrm rot="5400000">
            <a:off x="994109" y="3242313"/>
            <a:ext cx="512568" cy="242635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83412" y="1777308"/>
            <a:ext cx="10871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Epoch</a:t>
            </a: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75856" y="2460340"/>
            <a:ext cx="118814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0" dirty="0" smtClean="0">
                <a:latin typeface="Calibri" panose="020F0502020204030204" pitchFamily="34" charset="0"/>
              </a:rPr>
              <a:t>A</a:t>
            </a:r>
          </a:p>
          <a:p>
            <a:pPr algn="l"/>
            <a:r>
              <a:rPr lang="en-US" sz="2800" b="0" i="1" dirty="0" smtClean="0">
                <a:latin typeface="Calibri" panose="020F0502020204030204" pitchFamily="34" charset="0"/>
              </a:rPr>
              <a:t>Barrier</a:t>
            </a:r>
          </a:p>
          <a:p>
            <a:pPr algn="l"/>
            <a:r>
              <a:rPr lang="en-US" sz="2800" b="0" dirty="0" smtClean="0">
                <a:latin typeface="Calibri" panose="020F0502020204030204" pitchFamily="34" charset="0"/>
              </a:rPr>
              <a:t>B</a:t>
            </a:r>
          </a:p>
          <a:p>
            <a:pPr algn="l"/>
            <a:r>
              <a:rPr lang="en-US" sz="2800" b="0" dirty="0">
                <a:latin typeface="Calibri" panose="020F0502020204030204" pitchFamily="34" charset="0"/>
              </a:rPr>
              <a:t>C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12046" y="2444807"/>
            <a:ext cx="118814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0" dirty="0" smtClean="0">
                <a:latin typeface="Calibri" panose="020F0502020204030204" pitchFamily="34" charset="0"/>
              </a:rPr>
              <a:t>A</a:t>
            </a:r>
          </a:p>
          <a:p>
            <a:pPr algn="l"/>
            <a:r>
              <a:rPr lang="en-US" sz="2800" b="0" dirty="0">
                <a:latin typeface="Calibri" panose="020F0502020204030204" pitchFamily="34" charset="0"/>
              </a:rPr>
              <a:t>B</a:t>
            </a:r>
            <a:endParaRPr lang="en-US" sz="2800" b="0" dirty="0" smtClean="0">
              <a:latin typeface="Calibri" panose="020F0502020204030204" pitchFamily="34" charset="0"/>
            </a:endParaRPr>
          </a:p>
          <a:p>
            <a:pPr algn="l"/>
            <a:r>
              <a:rPr lang="en-US" sz="2800" b="0" i="1" dirty="0" smtClean="0">
                <a:latin typeface="Calibri" panose="020F0502020204030204" pitchFamily="34" charset="0"/>
              </a:rPr>
              <a:t>Barrier</a:t>
            </a:r>
          </a:p>
          <a:p>
            <a:pPr algn="l"/>
            <a:r>
              <a:rPr lang="en-US" sz="2800" b="0" dirty="0">
                <a:latin typeface="Calibri" panose="020F0502020204030204" pitchFamily="34" charset="0"/>
              </a:rPr>
              <a:t>C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95836" y="4455113"/>
            <a:ext cx="31683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0" dirty="0" smtClean="0">
                <a:latin typeface="Calibri" panose="020F0502020204030204" pitchFamily="34" charset="0"/>
              </a:rPr>
              <a:t>B must be ordered with A and/or C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69188" y="2964396"/>
            <a:ext cx="4988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 smtClean="0">
                <a:latin typeface="Calibri" panose="020F0502020204030204" pitchFamily="34" charset="0"/>
              </a:rPr>
              <a:t>or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722089" y="1777308"/>
            <a:ext cx="1846135" cy="3345155"/>
            <a:chOff x="7068045" y="1777308"/>
            <a:chExt cx="1846135" cy="3345155"/>
          </a:xfrm>
        </p:grpSpPr>
        <p:sp>
          <p:nvSpPr>
            <p:cNvPr id="18" name="TextBox 17"/>
            <p:cNvSpPr txBox="1"/>
            <p:nvPr/>
          </p:nvSpPr>
          <p:spPr>
            <a:xfrm>
              <a:off x="7068045" y="1777308"/>
              <a:ext cx="116262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Calibri" panose="020F0502020204030204" pitchFamily="34" charset="0"/>
                </a:rPr>
                <a:t>Strand</a:t>
              </a:r>
              <a:endParaRPr lang="en-US" sz="2800" dirty="0">
                <a:latin typeface="Calibri" panose="020F050202020403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114200" y="2444807"/>
              <a:ext cx="1799980" cy="26776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800" b="0" i="1" dirty="0" err="1" smtClean="0">
                  <a:latin typeface="Calibri" panose="020F0502020204030204" pitchFamily="34" charset="0"/>
                </a:rPr>
                <a:t>NewStrand</a:t>
              </a:r>
              <a:endParaRPr lang="en-US" sz="2800" b="0" i="1" dirty="0" smtClean="0">
                <a:latin typeface="Calibri" panose="020F0502020204030204" pitchFamily="34" charset="0"/>
              </a:endParaRPr>
            </a:p>
            <a:p>
              <a:pPr algn="l"/>
              <a:r>
                <a:rPr lang="en-US" sz="2800" b="0" dirty="0" smtClean="0">
                  <a:latin typeface="Calibri" panose="020F0502020204030204" pitchFamily="34" charset="0"/>
                </a:rPr>
                <a:t>A</a:t>
              </a:r>
            </a:p>
            <a:p>
              <a:pPr algn="l"/>
              <a:r>
                <a:rPr lang="en-US" sz="2800" b="0" i="1" dirty="0" smtClean="0">
                  <a:latin typeface="Calibri" panose="020F0502020204030204" pitchFamily="34" charset="0"/>
                </a:rPr>
                <a:t>Barrier</a:t>
              </a:r>
            </a:p>
            <a:p>
              <a:pPr algn="l"/>
              <a:r>
                <a:rPr lang="en-US" sz="2800" b="0" dirty="0" smtClean="0">
                  <a:latin typeface="Calibri" panose="020F0502020204030204" pitchFamily="34" charset="0"/>
                </a:rPr>
                <a:t>C</a:t>
              </a:r>
            </a:p>
            <a:p>
              <a:pPr algn="l"/>
              <a:r>
                <a:rPr lang="en-US" sz="2800" b="0" i="1" dirty="0" err="1" smtClean="0">
                  <a:latin typeface="Calibri" panose="020F0502020204030204" pitchFamily="34" charset="0"/>
                </a:rPr>
                <a:t>NewStrand</a:t>
              </a:r>
              <a:endParaRPr lang="en-US" sz="2800" b="0" i="1" dirty="0" smtClean="0">
                <a:latin typeface="Calibri" panose="020F0502020204030204" pitchFamily="34" charset="0"/>
              </a:endParaRPr>
            </a:p>
            <a:p>
              <a:pPr algn="l"/>
              <a:r>
                <a:rPr lang="en-US" sz="2800" b="0" dirty="0" smtClean="0">
                  <a:latin typeface="Calibri" panose="020F0502020204030204" pitchFamily="34" charset="0"/>
                </a:rPr>
                <a:t>B</a:t>
              </a:r>
              <a:endParaRPr lang="en-US" sz="2800" b="0" dirty="0">
                <a:latin typeface="Calibri" panose="020F0502020204030204" pitchFamily="34" charset="0"/>
              </a:endParaRPr>
            </a:p>
          </p:txBody>
        </p:sp>
      </p:grpSp>
      <p:sp>
        <p:nvSpPr>
          <p:cNvPr id="21" name="Right Arrow 20"/>
          <p:cNvSpPr/>
          <p:nvPr/>
        </p:nvSpPr>
        <p:spPr bwMode="auto">
          <a:xfrm rot="1120445">
            <a:off x="1612667" y="2662958"/>
            <a:ext cx="389996" cy="145653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22" name="Right Arrow 21"/>
          <p:cNvSpPr/>
          <p:nvPr/>
        </p:nvSpPr>
        <p:spPr bwMode="auto">
          <a:xfrm rot="7947763">
            <a:off x="1680193" y="3321619"/>
            <a:ext cx="380810" cy="136564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 rot="16200000">
            <a:off x="1396980" y="4709764"/>
            <a:ext cx="5261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...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65881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  <p:bldP spid="21" grpId="0" animBg="1"/>
      <p:bldP spid="2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Define memory persistency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Strict persistency and models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Relaxed persistency and models</a:t>
            </a:r>
          </a:p>
          <a:p>
            <a:r>
              <a:rPr lang="en-US" dirty="0" smtClean="0"/>
              <a:t>Methodology and evaluation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97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µ-benchmark: concurrent, persistent queue</a:t>
            </a:r>
          </a:p>
          <a:p>
            <a:pPr lvl="1"/>
            <a:r>
              <a:rPr lang="en-US" dirty="0" smtClean="0"/>
              <a:t>See paper for </a:t>
            </a:r>
            <a:r>
              <a:rPr lang="en-US" dirty="0" err="1" smtClean="0"/>
              <a:t>pseudocode</a:t>
            </a:r>
            <a:endParaRPr lang="en-US" dirty="0" smtClean="0"/>
          </a:p>
          <a:p>
            <a:r>
              <a:rPr lang="en-US" dirty="0" smtClean="0"/>
              <a:t>Implementations under strict, epoch, and strand persistency models (under SC)</a:t>
            </a:r>
          </a:p>
          <a:p>
            <a:r>
              <a:rPr lang="en-US" dirty="0" smtClean="0"/>
              <a:t>Measure native performance on real server (2.4Ghz Xeon) for 1 and 8 threads</a:t>
            </a:r>
          </a:p>
          <a:p>
            <a:r>
              <a:rPr lang="en-US" dirty="0" smtClean="0"/>
              <a:t>Measure persist concurrency via memory trace simulation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67644" y="5625244"/>
            <a:ext cx="6408712" cy="1080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0" i="1" dirty="0" smtClean="0">
                <a:solidFill>
                  <a:srgbClr val="FF0909"/>
                </a:solidFill>
                <a:latin typeface="Calibri" panose="020F0502020204030204" pitchFamily="34" charset="0"/>
              </a:rPr>
              <a:t>Compare persist critical path against instruction execution rate</a:t>
            </a:r>
            <a:endParaRPr lang="en-US" sz="3200" b="0" i="1" dirty="0">
              <a:solidFill>
                <a:srgbClr val="FF090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355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309499" y="1346974"/>
            <a:ext cx="6525001" cy="5106362"/>
            <a:chOff x="1309499" y="980728"/>
            <a:chExt cx="6525001" cy="5106362"/>
          </a:xfrm>
        </p:grpSpPr>
        <p:grpSp>
          <p:nvGrpSpPr>
            <p:cNvPr id="22" name="Group 21"/>
            <p:cNvGrpSpPr/>
            <p:nvPr/>
          </p:nvGrpSpPr>
          <p:grpSpPr>
            <a:xfrm>
              <a:off x="1309499" y="980728"/>
              <a:ext cx="6525001" cy="5106362"/>
              <a:chOff x="1309499" y="980728"/>
              <a:chExt cx="6525001" cy="5106362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1309499" y="1016732"/>
                <a:ext cx="6525001" cy="5070358"/>
                <a:chOff x="1309499" y="1022938"/>
                <a:chExt cx="6525001" cy="5070358"/>
              </a:xfrm>
            </p:grpSpPr>
            <p:pic>
              <p:nvPicPr>
                <p:cNvPr id="3" name="Picture 2"/>
                <p:cNvPicPr>
                  <a:picLocks noChangeAspect="1"/>
                </p:cNvPicPr>
                <p:nvPr/>
              </p:nvPicPr>
              <p:blipFill rotWithShape="1">
                <a:blip r:embed="rId2"/>
                <a:srcRect t="-2107" b="-2107"/>
                <a:stretch/>
              </p:blipFill>
              <p:spPr>
                <a:xfrm>
                  <a:off x="1309499" y="1044295"/>
                  <a:ext cx="6525001" cy="5049001"/>
                </a:xfrm>
                <a:prstGeom prst="snipRoundRect">
                  <a:avLst/>
                </a:prstGeom>
              </p:spPr>
            </p:pic>
            <p:grpSp>
              <p:nvGrpSpPr>
                <p:cNvPr id="9" name="Group 8"/>
                <p:cNvGrpSpPr/>
                <p:nvPr/>
              </p:nvGrpSpPr>
              <p:grpSpPr>
                <a:xfrm>
                  <a:off x="2699192" y="3104964"/>
                  <a:ext cx="731837" cy="972108"/>
                  <a:chOff x="2555776" y="3104964"/>
                  <a:chExt cx="731837" cy="972108"/>
                </a:xfrm>
              </p:grpSpPr>
              <p:sp>
                <p:nvSpPr>
                  <p:cNvPr id="6" name="Up-Down Arrow 5"/>
                  <p:cNvSpPr/>
                  <p:nvPr/>
                </p:nvSpPr>
                <p:spPr bwMode="auto">
                  <a:xfrm>
                    <a:off x="2555776" y="3104964"/>
                    <a:ext cx="252028" cy="972108"/>
                  </a:xfrm>
                  <a:prstGeom prst="upDownArrow">
                    <a:avLst/>
                  </a:prstGeom>
                  <a:solidFill>
                    <a:srgbClr val="FF0000"/>
                  </a:solidFill>
                  <a:ln w="952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400" b="0" i="0" u="none" strike="noStrike" cap="none" normalizeH="0" baseline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Arial" charset="0"/>
                      <a:ea typeface="ＭＳ Ｐゴシック" charset="-128"/>
                    </a:endParaRPr>
                  </a:p>
                </p:txBody>
              </p:sp>
              <p:sp>
                <p:nvSpPr>
                  <p:cNvPr id="8" name="TextBox 7"/>
                  <p:cNvSpPr txBox="1"/>
                  <p:nvPr/>
                </p:nvSpPr>
                <p:spPr>
                  <a:xfrm>
                    <a:off x="2724638" y="3356992"/>
                    <a:ext cx="562975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>
                        <a:solidFill>
                          <a:srgbClr val="FF0000"/>
                        </a:solidFill>
                        <a:latin typeface="Calibri" panose="020F0502020204030204" pitchFamily="34" charset="0"/>
                      </a:rPr>
                      <a:t>30x</a:t>
                    </a:r>
                    <a:endParaRPr lang="en-US" dirty="0">
                      <a:solidFill>
                        <a:srgbClr val="FF0000"/>
                      </a:solidFill>
                      <a:latin typeface="Calibri" panose="020F0502020204030204" pitchFamily="34" charset="0"/>
                    </a:endParaRPr>
                  </a:p>
                </p:txBody>
              </p:sp>
            </p:grpSp>
            <p:sp>
              <p:nvSpPr>
                <p:cNvPr id="11" name="Rectangle 10"/>
                <p:cNvSpPr/>
                <p:nvPr/>
              </p:nvSpPr>
              <p:spPr bwMode="auto">
                <a:xfrm>
                  <a:off x="4115333" y="1070480"/>
                  <a:ext cx="464884" cy="600164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-128"/>
                  </a:endParaRPr>
                </a:p>
              </p:txBody>
            </p:sp>
            <p:sp>
              <p:nvSpPr>
                <p:cNvPr id="12" name="Rectangle 11"/>
                <p:cNvSpPr/>
                <p:nvPr/>
              </p:nvSpPr>
              <p:spPr bwMode="auto">
                <a:xfrm>
                  <a:off x="6768244" y="1022938"/>
                  <a:ext cx="464884" cy="600164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-128"/>
                  </a:endParaRPr>
                </a:p>
              </p:txBody>
            </p:sp>
          </p:grpSp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2"/>
              <a:srcRect l="42337" t="-310" r="49938" b="91393"/>
              <a:stretch/>
            </p:blipFill>
            <p:spPr>
              <a:xfrm>
                <a:off x="3635896" y="980728"/>
                <a:ext cx="504056" cy="432048"/>
              </a:xfrm>
              <a:prstGeom prst="rect">
                <a:avLst/>
              </a:prstGeom>
            </p:spPr>
          </p:pic>
          <p:pic>
            <p:nvPicPr>
              <p:cNvPr id="10" name="Picture 9"/>
              <p:cNvPicPr>
                <a:picLocks noChangeAspect="1"/>
              </p:cNvPicPr>
              <p:nvPr/>
            </p:nvPicPr>
            <p:blipFill rotWithShape="1">
              <a:blip r:embed="rId2"/>
              <a:srcRect l="42337" t="-310" r="49938" b="91393"/>
              <a:stretch/>
            </p:blipFill>
            <p:spPr>
              <a:xfrm>
                <a:off x="6300192" y="980728"/>
                <a:ext cx="504056" cy="432048"/>
              </a:xfrm>
              <a:prstGeom prst="rect">
                <a:avLst/>
              </a:prstGeom>
            </p:spPr>
          </p:pic>
          <p:sp>
            <p:nvSpPr>
              <p:cNvPr id="19" name="Rectangle 18"/>
              <p:cNvSpPr/>
              <p:nvPr/>
            </p:nvSpPr>
            <p:spPr bwMode="auto">
              <a:xfrm>
                <a:off x="2555776" y="5434608"/>
                <a:ext cx="1584176" cy="557063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5230059" y="5491036"/>
                <a:ext cx="1584176" cy="557063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</p:grpSp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2"/>
            <a:srcRect l="20627" t="89607" r="57854" b="732"/>
            <a:stretch/>
          </p:blipFill>
          <p:spPr>
            <a:xfrm>
              <a:off x="2447463" y="5193196"/>
              <a:ext cx="1404156" cy="468052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2"/>
            <a:srcRect l="59252" t="88865" r="15366" b="731"/>
            <a:stretch/>
          </p:blipFill>
          <p:spPr>
            <a:xfrm>
              <a:off x="4870801" y="5157192"/>
              <a:ext cx="1656184" cy="504056"/>
            </a:xfrm>
            <a:prstGeom prst="snipRound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Relaxed persistency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-10283" y="5966120"/>
            <a:ext cx="9164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i="1" dirty="0" smtClean="0">
                <a:solidFill>
                  <a:srgbClr val="FF0909"/>
                </a:solidFill>
                <a:latin typeface="Calibri" panose="020F0502020204030204" pitchFamily="34" charset="0"/>
              </a:rPr>
              <a:t>Relaxed persistency removes constraints, regains throughput</a:t>
            </a:r>
            <a:endParaRPr lang="en-US" sz="2800" b="0" i="1" dirty="0">
              <a:solidFill>
                <a:srgbClr val="FF0909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76764" y="1760619"/>
            <a:ext cx="23757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dirty="0" smtClean="0">
                <a:latin typeface="Calibri" panose="020F0502020204030204" pitchFamily="34" charset="0"/>
              </a:rPr>
              <a:t>Line </a:t>
            </a:r>
            <a:r>
              <a:rPr lang="en-US" sz="2400" b="0" dirty="0">
                <a:latin typeface="Calibri" panose="020F0502020204030204" pitchFamily="34" charset="0"/>
              </a:rPr>
              <a:t>=</a:t>
            </a:r>
            <a:r>
              <a:rPr lang="en-US" sz="2400" b="0" dirty="0" smtClean="0">
                <a:latin typeface="Calibri" panose="020F0502020204030204" pitchFamily="34" charset="0"/>
              </a:rPr>
              <a:t> instruction execution rate</a:t>
            </a:r>
          </a:p>
          <a:p>
            <a:pPr algn="l"/>
            <a:endParaRPr lang="en-US" sz="2400" b="0" dirty="0">
              <a:latin typeface="Calibri" panose="020F0502020204030204" pitchFamily="34" charset="0"/>
            </a:endParaRPr>
          </a:p>
          <a:p>
            <a:pPr algn="l"/>
            <a:r>
              <a:rPr lang="en-US" sz="2400" b="0" dirty="0" smtClean="0">
                <a:latin typeface="Calibri" panose="020F0502020204030204" pitchFamily="34" charset="0"/>
              </a:rPr>
              <a:t>Assumes 500ns persists</a:t>
            </a:r>
          </a:p>
        </p:txBody>
      </p:sp>
    </p:spTree>
    <p:extLst>
      <p:ext uri="{BB962C8B-B14F-4D97-AF65-F5344CB8AC3E}">
        <p14:creationId xmlns:p14="http://schemas.microsoft.com/office/powerpoint/2010/main" val="180810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order persists, but over-constraining hurts performance (resembles consistency)</a:t>
            </a:r>
          </a:p>
          <a:p>
            <a:r>
              <a:rPr lang="en-US" dirty="0" smtClean="0"/>
              <a:t>Memory persistency builds on consistency to enforce persist order</a:t>
            </a:r>
          </a:p>
          <a:p>
            <a:r>
              <a:rPr lang="en-US" dirty="0" smtClean="0"/>
              <a:t>Persistency may be relaxed, de-coupling store and persist order constraints</a:t>
            </a:r>
          </a:p>
          <a:p>
            <a:r>
              <a:rPr lang="en-US" dirty="0" smtClean="0"/>
              <a:t>Relaxed persistency enables instruction execution rate with recovery correctness</a:t>
            </a:r>
          </a:p>
          <a:p>
            <a:pPr lvl="1"/>
            <a:r>
              <a:rPr lang="en-US" dirty="0"/>
              <a:t>3</a:t>
            </a:r>
            <a:r>
              <a:rPr lang="en-US" dirty="0" smtClean="0"/>
              <a:t>0x speedup over strict persistency/SC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5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33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 latency sensitivity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0609" y="5991671"/>
            <a:ext cx="88029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0" i="1" dirty="0" smtClean="0">
                <a:solidFill>
                  <a:srgbClr val="FF0909"/>
                </a:solidFill>
                <a:latin typeface="Calibri" panose="020F0502020204030204" pitchFamily="34" charset="0"/>
              </a:rPr>
              <a:t>Relaxed persistency tolerates greater persist latency</a:t>
            </a:r>
            <a:endParaRPr lang="en-US" sz="3200" b="0" i="1" dirty="0">
              <a:solidFill>
                <a:srgbClr val="FF0909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59917" y="5549170"/>
            <a:ext cx="184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0" dirty="0"/>
          </a:p>
        </p:txBody>
      </p:sp>
      <p:grpSp>
        <p:nvGrpSpPr>
          <p:cNvPr id="16" name="Group 15"/>
          <p:cNvGrpSpPr/>
          <p:nvPr/>
        </p:nvGrpSpPr>
        <p:grpSpPr>
          <a:xfrm>
            <a:off x="994124" y="1008291"/>
            <a:ext cx="9014480" cy="5049001"/>
            <a:chOff x="994124" y="1008291"/>
            <a:chExt cx="9014480" cy="5049001"/>
          </a:xfrm>
        </p:grpSpPr>
        <p:grpSp>
          <p:nvGrpSpPr>
            <p:cNvPr id="5" name="Group 4"/>
            <p:cNvGrpSpPr/>
            <p:nvPr/>
          </p:nvGrpSpPr>
          <p:grpSpPr>
            <a:xfrm>
              <a:off x="994124" y="1008291"/>
              <a:ext cx="9014480" cy="5049001"/>
              <a:chOff x="994124" y="1008291"/>
              <a:chExt cx="9014480" cy="5049001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94124" y="1008291"/>
                <a:ext cx="7155751" cy="5049001"/>
              </a:xfrm>
              <a:prstGeom prst="rect">
                <a:avLst/>
              </a:prstGeom>
            </p:spPr>
          </p:pic>
          <p:sp>
            <p:nvSpPr>
              <p:cNvPr id="7" name="TextBox 6"/>
              <p:cNvSpPr txBox="1"/>
              <p:nvPr/>
            </p:nvSpPr>
            <p:spPr>
              <a:xfrm>
                <a:off x="2336150" y="2020778"/>
                <a:ext cx="76976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b="0" dirty="0" smtClean="0"/>
                  <a:t>17ns</a:t>
                </a:r>
                <a:endParaRPr lang="en-US" b="0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527884" y="2020778"/>
                <a:ext cx="86453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b="0" dirty="0" smtClean="0"/>
                  <a:t>119ns</a:t>
                </a:r>
                <a:endParaRPr lang="en-US" b="0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5915991" y="2020778"/>
                <a:ext cx="81624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b="0" dirty="0" smtClean="0"/>
                  <a:t>6.2µs</a:t>
                </a:r>
                <a:endParaRPr lang="en-US" b="0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272300" y="2747826"/>
                <a:ext cx="273630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400" b="0" dirty="0" smtClean="0"/>
                  <a:t>1 Thread</a:t>
                </a:r>
              </a:p>
            </p:txBody>
          </p:sp>
        </p:grpSp>
        <p:sp>
          <p:nvSpPr>
            <p:cNvPr id="15" name="Rectangle 14"/>
            <p:cNvSpPr/>
            <p:nvPr/>
          </p:nvSpPr>
          <p:spPr bwMode="auto">
            <a:xfrm>
              <a:off x="2267744" y="1221849"/>
              <a:ext cx="5220580" cy="79892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/>
          <a:srcRect l="18185" t="5706" r="60180" b="88589"/>
          <a:stretch/>
        </p:blipFill>
        <p:spPr>
          <a:xfrm>
            <a:off x="2081860" y="1410957"/>
            <a:ext cx="1548173" cy="28803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/>
          <a:srcRect l="18688" t="12836" r="58670" b="80033"/>
          <a:stretch/>
        </p:blipFill>
        <p:spPr>
          <a:xfrm>
            <a:off x="3960150" y="1376772"/>
            <a:ext cx="1620181" cy="3600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/>
          <a:srcRect l="66990" t="5706" r="9865" b="88589"/>
          <a:stretch/>
        </p:blipFill>
        <p:spPr>
          <a:xfrm>
            <a:off x="5911191" y="1408138"/>
            <a:ext cx="1656184" cy="2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902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Byte-addressable File System (BPFS) 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BPFS persistency model:</a:t>
            </a:r>
          </a:p>
          <a:p>
            <a:pPr lvl="1"/>
            <a:r>
              <a:rPr lang="en-US" dirty="0" smtClean="0"/>
              <a:t>Only order according to persistent conflicts</a:t>
            </a:r>
          </a:p>
          <a:p>
            <a:pPr lvl="2"/>
            <a:r>
              <a:rPr lang="en-US" dirty="0" smtClean="0"/>
              <a:t>Accesses to vol. address space do not order persists</a:t>
            </a:r>
          </a:p>
          <a:p>
            <a:pPr lvl="1"/>
            <a:r>
              <a:rPr lang="en-US" dirty="0" smtClean="0"/>
              <a:t>No load-before-store conflict order (TSO ordering)</a:t>
            </a:r>
          </a:p>
          <a:p>
            <a:r>
              <a:rPr lang="en-US" dirty="0" smtClean="0"/>
              <a:t>Newly introduced semantics:</a:t>
            </a:r>
          </a:p>
          <a:p>
            <a:pPr lvl="1"/>
            <a:r>
              <a:rPr lang="en-US" dirty="0" smtClean="0"/>
              <a:t>Consequences of simultaneously relaxing consistency and persistency</a:t>
            </a:r>
          </a:p>
          <a:p>
            <a:pPr lvl="1"/>
            <a:r>
              <a:rPr lang="en-US" dirty="0" smtClean="0"/>
              <a:t>Persist epoch races</a:t>
            </a:r>
          </a:p>
          <a:p>
            <a:pPr lvl="2"/>
            <a:r>
              <a:rPr lang="en-US" dirty="0" smtClean="0"/>
              <a:t>Volatile accesses synchronized; persists are not</a:t>
            </a:r>
          </a:p>
          <a:p>
            <a:pPr lvl="1"/>
            <a:r>
              <a:rPr lang="en-US" dirty="0" smtClean="0"/>
              <a:t>Atomic persists/persist coalescing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154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7772400" cy="1470025"/>
          </a:xfrm>
        </p:spPr>
        <p:txBody>
          <a:bodyPr/>
          <a:lstStyle/>
          <a:p>
            <a:r>
              <a:rPr lang="en-US" sz="4000" dirty="0" smtClean="0"/>
              <a:t>Memory Persistency</a:t>
            </a:r>
            <a:endParaRPr lang="en-US" sz="40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36492" y="3764632"/>
            <a:ext cx="8324964" cy="1752600"/>
          </a:xfrm>
        </p:spPr>
        <p:txBody>
          <a:bodyPr/>
          <a:lstStyle/>
          <a:p>
            <a:r>
              <a:rPr lang="en-US" sz="2800" dirty="0" smtClean="0">
                <a:solidFill>
                  <a:srgbClr val="FF0000"/>
                </a:solidFill>
              </a:rPr>
              <a:t>Steven </a:t>
            </a:r>
            <a:r>
              <a:rPr lang="en-US" sz="2800" dirty="0" err="1" smtClean="0">
                <a:solidFill>
                  <a:srgbClr val="FF0000"/>
                </a:solidFill>
              </a:rPr>
              <a:t>Pelley</a:t>
            </a:r>
            <a:r>
              <a:rPr lang="en-US" sz="2800" dirty="0" smtClean="0"/>
              <a:t>, Peter M. Chen, Thomas F. </a:t>
            </a:r>
            <a:r>
              <a:rPr lang="en-US" sz="2800" dirty="0" err="1" smtClean="0"/>
              <a:t>Wenisch</a:t>
            </a:r>
            <a:endParaRPr lang="en-US" sz="2800" dirty="0" smtClean="0"/>
          </a:p>
          <a:p>
            <a:r>
              <a:rPr lang="en-US" sz="2800" dirty="0" smtClean="0"/>
              <a:t>University of Michigan</a:t>
            </a:r>
          </a:p>
        </p:txBody>
      </p:sp>
    </p:spTree>
    <p:extLst>
      <p:ext uri="{BB962C8B-B14F-4D97-AF65-F5344CB8AC3E}">
        <p14:creationId xmlns:p14="http://schemas.microsoft.com/office/powerpoint/2010/main" val="884338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11266" name="Picture 2" descr="http://upload.wikimedia.org/wikipedia/commons/6/62/Intel_CPU_Pentium_4_640_Prescott_botto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59044"/>
            <a:ext cx="2867298" cy="19059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://cdn.eteknix.com/wp-content/uploads/2011/11/RA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124744"/>
            <a:ext cx="3610016" cy="2760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ight Arrow 6"/>
          <p:cNvSpPr/>
          <p:nvPr/>
        </p:nvSpPr>
        <p:spPr bwMode="auto">
          <a:xfrm>
            <a:off x="3514862" y="1909798"/>
            <a:ext cx="1237158" cy="54709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51920" y="1480718"/>
            <a:ext cx="2387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Writes unordered!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Right Arrow 10"/>
          <p:cNvSpPr/>
          <p:nvPr/>
        </p:nvSpPr>
        <p:spPr bwMode="auto">
          <a:xfrm>
            <a:off x="4133441" y="2339509"/>
            <a:ext cx="1237158" cy="54709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3724375" y="2780928"/>
            <a:ext cx="1237158" cy="54709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457200" y="3645024"/>
            <a:ext cx="8229600" cy="2337123"/>
          </a:xfrm>
        </p:spPr>
        <p:txBody>
          <a:bodyPr/>
          <a:lstStyle/>
          <a:p>
            <a:r>
              <a:rPr lang="en-US" dirty="0" smtClean="0"/>
              <a:t>Writes to memory unordered (cache eviction)</a:t>
            </a:r>
          </a:p>
          <a:p>
            <a:r>
              <a:rPr lang="en-US" dirty="0" smtClean="0"/>
              <a:t>But, recovery depends on write ordering</a:t>
            </a:r>
          </a:p>
          <a:p>
            <a:r>
              <a:rPr lang="en-US" dirty="0" smtClean="0"/>
              <a:t>Enforcing order for all writes too slow!</a:t>
            </a:r>
          </a:p>
          <a:p>
            <a:endParaRPr lang="en-US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384800" y="5478323"/>
            <a:ext cx="87344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1" dirty="0" smtClean="0">
                <a:solidFill>
                  <a:srgbClr val="FF0909"/>
                </a:solidFill>
              </a:rPr>
              <a:t>Persistency models provide framework to reason about</a:t>
            </a:r>
            <a:br>
              <a:rPr lang="en-US" sz="2400" b="0" i="1" dirty="0" smtClean="0">
                <a:solidFill>
                  <a:srgbClr val="FF0909"/>
                </a:solidFill>
              </a:rPr>
            </a:br>
            <a:r>
              <a:rPr lang="en-US" sz="2400" b="0" i="1" dirty="0" smtClean="0">
                <a:solidFill>
                  <a:srgbClr val="FF0909"/>
                </a:solidFill>
              </a:rPr>
              <a:t> NVRAM write order while maximizing concurrency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Persistency: </a:t>
            </a:r>
            <a:br>
              <a:rPr lang="en-US" dirty="0" smtClean="0"/>
            </a:br>
            <a:r>
              <a:rPr lang="en-US" dirty="0" smtClean="0"/>
              <a:t>Consistency Models for NVRAM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60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Persist ordering constraints form a directed acyclic graph (DAG)</a:t>
            </a:r>
          </a:p>
          <a:p>
            <a:r>
              <a:rPr lang="en-US" dirty="0" smtClean="0"/>
              <a:t>Critical path limits overall performance</a:t>
            </a:r>
          </a:p>
          <a:p>
            <a:pPr lvl="1"/>
            <a:r>
              <a:rPr lang="en-US" dirty="0" smtClean="0"/>
              <a:t>Remove unnecessary ordering constraints</a:t>
            </a:r>
          </a:p>
          <a:p>
            <a:pPr lvl="1"/>
            <a:r>
              <a:rPr lang="en-US" dirty="0" smtClean="0"/>
              <a:t>Requires an </a:t>
            </a:r>
            <a:r>
              <a:rPr lang="en-US" i="1" dirty="0" smtClean="0"/>
              <a:t>interface</a:t>
            </a:r>
            <a:r>
              <a:rPr lang="en-US" dirty="0" smtClean="0"/>
              <a:t> to describe constraints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91580" y="4167841"/>
            <a:ext cx="263142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0" dirty="0" smtClean="0">
                <a:latin typeface="Calibri" panose="020F0502020204030204" pitchFamily="34" charset="0"/>
              </a:rPr>
              <a:t>1: Persist data[0]</a:t>
            </a:r>
          </a:p>
          <a:p>
            <a:pPr algn="l"/>
            <a:r>
              <a:rPr lang="en-US" sz="2800" b="0" dirty="0" smtClean="0">
                <a:latin typeface="Calibri" panose="020F0502020204030204" pitchFamily="34" charset="0"/>
              </a:rPr>
              <a:t>2: Persist data[1]</a:t>
            </a:r>
          </a:p>
          <a:p>
            <a:pPr algn="l"/>
            <a:r>
              <a:rPr lang="en-US" sz="2800" b="0" dirty="0" smtClean="0">
                <a:latin typeface="Calibri" panose="020F0502020204030204" pitchFamily="34" charset="0"/>
              </a:rPr>
              <a:t>3: Persist flag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491880" y="4335957"/>
            <a:ext cx="2566856" cy="432048"/>
            <a:chOff x="3294678" y="4385238"/>
            <a:chExt cx="2566856" cy="432048"/>
          </a:xfrm>
        </p:grpSpPr>
        <p:sp>
          <p:nvSpPr>
            <p:cNvPr id="34" name="Oval 33"/>
            <p:cNvSpPr/>
            <p:nvPr/>
          </p:nvSpPr>
          <p:spPr bwMode="auto">
            <a:xfrm>
              <a:off x="5429486" y="4385238"/>
              <a:ext cx="432048" cy="432048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charset="-128"/>
                </a:rPr>
                <a:t>3</a:t>
              </a:r>
            </a:p>
          </p:txBody>
        </p:sp>
        <p:sp>
          <p:nvSpPr>
            <p:cNvPr id="36" name="Oval 35"/>
            <p:cNvSpPr/>
            <p:nvPr/>
          </p:nvSpPr>
          <p:spPr bwMode="auto">
            <a:xfrm>
              <a:off x="4403545" y="4385238"/>
              <a:ext cx="432048" cy="432048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charset="-128"/>
                </a:rPr>
                <a:t>2</a:t>
              </a:r>
            </a:p>
          </p:txBody>
        </p:sp>
        <p:sp>
          <p:nvSpPr>
            <p:cNvPr id="37" name="Oval 36"/>
            <p:cNvSpPr/>
            <p:nvPr/>
          </p:nvSpPr>
          <p:spPr bwMode="auto">
            <a:xfrm>
              <a:off x="3294678" y="4385238"/>
              <a:ext cx="432048" cy="432048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charset="-128"/>
                </a:rPr>
                <a:t>1</a:t>
              </a:r>
            </a:p>
          </p:txBody>
        </p:sp>
        <p:sp>
          <p:nvSpPr>
            <p:cNvPr id="39" name="Right Arrow 38"/>
            <p:cNvSpPr/>
            <p:nvPr/>
          </p:nvSpPr>
          <p:spPr bwMode="auto">
            <a:xfrm>
              <a:off x="3825658" y="4493250"/>
              <a:ext cx="434797" cy="216024"/>
            </a:xfrm>
            <a:prstGeom prst="right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0" name="Right Arrow 39"/>
            <p:cNvSpPr/>
            <p:nvPr/>
          </p:nvSpPr>
          <p:spPr bwMode="auto">
            <a:xfrm>
              <a:off x="4915141" y="4493250"/>
              <a:ext cx="434797" cy="216024"/>
            </a:xfrm>
            <a:prstGeom prst="right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6084168" y="4208891"/>
            <a:ext cx="314240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0" dirty="0">
                <a:latin typeface="Calibri" panose="020F0502020204030204" pitchFamily="34" charset="0"/>
              </a:rPr>
              <a:t>P</a:t>
            </a:r>
            <a:r>
              <a:rPr lang="en-US" sz="2800" b="0" dirty="0" smtClean="0">
                <a:latin typeface="Calibri" panose="020F0502020204030204" pitchFamily="34" charset="0"/>
              </a:rPr>
              <a:t>rogram order implies unnecessary constraints</a:t>
            </a:r>
            <a:endParaRPr lang="en-US" sz="28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Nonvolatile memory (NVRAM)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DRAM and flash scaling slowing down</a:t>
            </a:r>
          </a:p>
          <a:p>
            <a:r>
              <a:rPr lang="en-US" dirty="0" smtClean="0"/>
              <a:t>New NVRAMs provide fast, scalable storage (phase change, </a:t>
            </a:r>
            <a:r>
              <a:rPr lang="en-US" dirty="0" err="1" smtClean="0"/>
              <a:t>memristor</a:t>
            </a:r>
            <a:r>
              <a:rPr lang="en-US" dirty="0" smtClean="0"/>
              <a:t>, STT-RAM)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3742" y="6074132"/>
            <a:ext cx="68565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0" i="1" dirty="0" smtClean="0">
                <a:solidFill>
                  <a:srgbClr val="FF0909"/>
                </a:solidFill>
                <a:latin typeface="Calibri"/>
                <a:cs typeface="Calibri"/>
              </a:rPr>
              <a:t>Performance of DRAM, durability of disk</a:t>
            </a:r>
            <a:endParaRPr lang="en-US" sz="3200" b="0" i="1" dirty="0">
              <a:solidFill>
                <a:srgbClr val="FF0909"/>
              </a:solidFill>
              <a:latin typeface="Calibri"/>
              <a:cs typeface="Calibri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524000" y="3039772"/>
          <a:ext cx="60960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Storage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technology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Random read latency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Durable?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Disk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10ms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US" sz="3200" dirty="0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Flash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90µs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US" sz="3200" dirty="0" smtClean="0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DRAM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100ns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</a:t>
                      </a:r>
                      <a:endParaRPr lang="en-US" sz="3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NVRAM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50-1000ns [IBM]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US" sz="3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036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Persist ordering constraints form a directed acyclic graph (DAG)</a:t>
            </a:r>
          </a:p>
          <a:p>
            <a:r>
              <a:rPr lang="en-US" dirty="0" smtClean="0"/>
              <a:t>Critical path limits overall performance</a:t>
            </a:r>
          </a:p>
          <a:p>
            <a:pPr lvl="1"/>
            <a:r>
              <a:rPr lang="en-US" dirty="0" smtClean="0"/>
              <a:t>Remove unnecessary ordering constraints</a:t>
            </a:r>
          </a:p>
          <a:p>
            <a:pPr lvl="1"/>
            <a:r>
              <a:rPr lang="en-US" dirty="0" smtClean="0"/>
              <a:t>Requires an </a:t>
            </a:r>
            <a:r>
              <a:rPr lang="en-US" i="1" dirty="0" smtClean="0"/>
              <a:t>interface</a:t>
            </a:r>
            <a:r>
              <a:rPr lang="en-US" dirty="0" smtClean="0"/>
              <a:t> to describe constraints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4439" y="5633935"/>
            <a:ext cx="88751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0" i="1" dirty="0" smtClean="0">
                <a:solidFill>
                  <a:srgbClr val="FF0909"/>
                </a:solidFill>
                <a:latin typeface="Calibri" panose="020F0502020204030204" pitchFamily="34" charset="0"/>
              </a:rPr>
              <a:t>Expose persist concurrency;  sounds like consistency!</a:t>
            </a:r>
            <a:endParaRPr lang="en-US" sz="3200" b="0" i="1" dirty="0">
              <a:solidFill>
                <a:srgbClr val="FF0909"/>
              </a:solidFill>
              <a:latin typeface="Calibri" panose="020F050202020403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797914" y="4077072"/>
            <a:ext cx="1548172" cy="1368152"/>
            <a:chOff x="6120172" y="3897052"/>
            <a:chExt cx="1548172" cy="1368152"/>
          </a:xfrm>
        </p:grpSpPr>
        <p:sp>
          <p:nvSpPr>
            <p:cNvPr id="29" name="Oval 28"/>
            <p:cNvSpPr/>
            <p:nvPr/>
          </p:nvSpPr>
          <p:spPr bwMode="auto">
            <a:xfrm>
              <a:off x="7236296" y="4365104"/>
              <a:ext cx="432048" cy="432048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charset="-128"/>
                </a:rPr>
                <a:t>3</a:t>
              </a: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6120172" y="3897052"/>
              <a:ext cx="432048" cy="432048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charset="-128"/>
                </a:rPr>
                <a:t>1</a:t>
              </a:r>
            </a:p>
          </p:txBody>
        </p:sp>
        <p:sp>
          <p:nvSpPr>
            <p:cNvPr id="28" name="Oval 27"/>
            <p:cNvSpPr/>
            <p:nvPr/>
          </p:nvSpPr>
          <p:spPr bwMode="auto">
            <a:xfrm>
              <a:off x="6120172" y="4833156"/>
              <a:ext cx="432048" cy="432048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charset="-128"/>
                </a:rPr>
                <a:t>2</a:t>
              </a:r>
            </a:p>
          </p:txBody>
        </p:sp>
        <p:sp>
          <p:nvSpPr>
            <p:cNvPr id="30" name="Right Arrow 29"/>
            <p:cNvSpPr/>
            <p:nvPr/>
          </p:nvSpPr>
          <p:spPr bwMode="auto">
            <a:xfrm rot="958598">
              <a:off x="6672154" y="4237430"/>
              <a:ext cx="434797" cy="216024"/>
            </a:xfrm>
            <a:prstGeom prst="right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31" name="Right Arrow 30"/>
            <p:cNvSpPr/>
            <p:nvPr/>
          </p:nvSpPr>
          <p:spPr bwMode="auto">
            <a:xfrm rot="20806940">
              <a:off x="6710553" y="4699983"/>
              <a:ext cx="434797" cy="216024"/>
            </a:xfrm>
            <a:prstGeom prst="right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791580" y="4172887"/>
            <a:ext cx="263142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0" dirty="0" smtClean="0">
                <a:latin typeface="Calibri" panose="020F0502020204030204" pitchFamily="34" charset="0"/>
              </a:rPr>
              <a:t>1: Persist data[0]</a:t>
            </a:r>
          </a:p>
          <a:p>
            <a:pPr algn="l"/>
            <a:r>
              <a:rPr lang="en-US" sz="2800" b="0" dirty="0" smtClean="0">
                <a:latin typeface="Calibri" panose="020F0502020204030204" pitchFamily="34" charset="0"/>
              </a:rPr>
              <a:t>2: Persist data[1]</a:t>
            </a:r>
          </a:p>
          <a:p>
            <a:pPr algn="l"/>
            <a:r>
              <a:rPr lang="en-US" sz="2800" b="0" dirty="0" smtClean="0">
                <a:latin typeface="Calibri" panose="020F0502020204030204" pitchFamily="34" charset="0"/>
              </a:rPr>
              <a:t>3: Persist flag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64088" y="4293096"/>
            <a:ext cx="39831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0" dirty="0" smtClean="0">
                <a:latin typeface="Calibri" panose="020F0502020204030204" pitchFamily="34" charset="0"/>
              </a:rPr>
              <a:t>Need interface to specify necessary constraints</a:t>
            </a:r>
            <a:endParaRPr lang="en-US" sz="28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</a:t>
            </a:r>
            <a:r>
              <a:rPr lang="en-US" dirty="0" smtClean="0"/>
              <a:t>persistency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 smtClean="0"/>
              <a:t>consistency </a:t>
            </a:r>
            <a:r>
              <a:rPr lang="en-US" dirty="0"/>
              <a:t>m</a:t>
            </a:r>
            <a:r>
              <a:rPr lang="en-US" dirty="0" smtClean="0"/>
              <a:t>odels </a:t>
            </a:r>
            <a:r>
              <a:rPr lang="en-US" dirty="0"/>
              <a:t>for NVRAM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6772"/>
            <a:ext cx="8229600" cy="4754563"/>
          </a:xfrm>
        </p:spPr>
        <p:txBody>
          <a:bodyPr/>
          <a:lstStyle/>
          <a:p>
            <a:r>
              <a:rPr lang="en-US" dirty="0" smtClean="0"/>
              <a:t>Framework </a:t>
            </a:r>
            <a:r>
              <a:rPr lang="en-US" dirty="0"/>
              <a:t>to reason </a:t>
            </a:r>
            <a:r>
              <a:rPr lang="en-US" dirty="0" smtClean="0"/>
              <a:t>about persist </a:t>
            </a:r>
            <a:r>
              <a:rPr lang="en-US" dirty="0"/>
              <a:t>order while maximizing </a:t>
            </a:r>
            <a:r>
              <a:rPr lang="en-US" dirty="0" smtClean="0"/>
              <a:t>concurrency</a:t>
            </a:r>
          </a:p>
          <a:p>
            <a:r>
              <a:rPr lang="en-US" dirty="0" smtClean="0"/>
              <a:t>Just as in consistency, may be strict or relaxed</a:t>
            </a:r>
          </a:p>
          <a:p>
            <a:pPr lvl="1"/>
            <a:r>
              <a:rPr lang="en-US" dirty="0" smtClean="0"/>
              <a:t>Strict: persist order matches store visibility order </a:t>
            </a:r>
          </a:p>
          <a:p>
            <a:pPr lvl="1"/>
            <a:r>
              <a:rPr lang="en-US" dirty="0" smtClean="0"/>
              <a:t>Relaxed: persist order need not match store order</a:t>
            </a:r>
            <a:endParaRPr lang="en-US" i="1" dirty="0" smtClean="0"/>
          </a:p>
          <a:p>
            <a:r>
              <a:rPr lang="en-US" dirty="0" smtClean="0"/>
              <a:t>Our contribution: </a:t>
            </a:r>
          </a:p>
          <a:p>
            <a:pPr lvl="1"/>
            <a:r>
              <a:rPr lang="en-US" dirty="0" smtClean="0"/>
              <a:t>Define memory persistency; explore design space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" y="5265204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0" i="1" dirty="0" smtClean="0">
                <a:solidFill>
                  <a:srgbClr val="FF0909"/>
                </a:solidFill>
                <a:latin typeface="Calibri"/>
                <a:cs typeface="Calibri"/>
              </a:rPr>
              <a:t>Relaxed persistency enables native instruction execution rate (30x speedup over strict persistency) while preserving data integrity across failure</a:t>
            </a:r>
            <a:endParaRPr lang="en-US" sz="2800" b="0" i="1" dirty="0">
              <a:solidFill>
                <a:srgbClr val="FF0909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4925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memory persistency</a:t>
            </a:r>
          </a:p>
          <a:p>
            <a:r>
              <a:rPr lang="en-US" dirty="0" smtClean="0"/>
              <a:t>Strict persistency and models</a:t>
            </a:r>
          </a:p>
          <a:p>
            <a:r>
              <a:rPr lang="en-US" dirty="0" smtClean="0"/>
              <a:t>Relaxed persistency and models</a:t>
            </a:r>
          </a:p>
          <a:p>
            <a:r>
              <a:rPr lang="en-US" dirty="0" smtClean="0"/>
              <a:t>Methodology and evaluation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77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memory persistency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Strict persistency and models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Relaxed persistency and models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Methodology and evaluation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23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93" y="3637570"/>
            <a:ext cx="226695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3095" y="3637570"/>
            <a:ext cx="2219325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eft-Right Arrow 6"/>
          <p:cNvSpPr/>
          <p:nvPr/>
        </p:nvSpPr>
        <p:spPr bwMode="auto">
          <a:xfrm>
            <a:off x="2964743" y="4149080"/>
            <a:ext cx="3168352" cy="936104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Consistency spectrum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consistency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Enable performance via memory concurrency</a:t>
            </a:r>
          </a:p>
          <a:p>
            <a:pPr lvl="1"/>
            <a:r>
              <a:rPr lang="en-US" dirty="0" smtClean="0"/>
              <a:t>Provide ordering guarantees when needed</a:t>
            </a:r>
          </a:p>
          <a:p>
            <a:r>
              <a:rPr lang="en-US" dirty="0" smtClean="0"/>
              <a:t>Model separate from implementation</a:t>
            </a:r>
          </a:p>
          <a:p>
            <a:r>
              <a:rPr lang="en-US" dirty="0" smtClean="0"/>
              <a:t>May be strict or relaxed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752" y="5478323"/>
            <a:ext cx="90364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0" i="1" dirty="0" smtClean="0">
                <a:solidFill>
                  <a:srgbClr val="FF0909"/>
                </a:solidFill>
                <a:latin typeface="Calibri" panose="020F0502020204030204" pitchFamily="34" charset="0"/>
              </a:rPr>
              <a:t>Persistency similarly decouples implementation from model, and allows both strict and relaxed models</a:t>
            </a:r>
            <a:endParaRPr lang="en-US" sz="3200" b="0" i="1" dirty="0">
              <a:solidFill>
                <a:srgbClr val="FF090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76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1367644" y="2729872"/>
            <a:ext cx="6408712" cy="3239362"/>
            <a:chOff x="1187624" y="2456892"/>
            <a:chExt cx="6948772" cy="3512342"/>
          </a:xfrm>
        </p:grpSpPr>
        <p:grpSp>
          <p:nvGrpSpPr>
            <p:cNvPr id="3" name="Group 2"/>
            <p:cNvGrpSpPr/>
            <p:nvPr/>
          </p:nvGrpSpPr>
          <p:grpSpPr>
            <a:xfrm>
              <a:off x="1187624" y="2456892"/>
              <a:ext cx="6948772" cy="3512342"/>
              <a:chOff x="827584" y="2020879"/>
              <a:chExt cx="8182524" cy="4135956"/>
            </a:xfrm>
          </p:grpSpPr>
          <p:pic>
            <p:nvPicPr>
              <p:cNvPr id="15" name="Picture 6" descr="http://cdn.eteknix.com/wp-content/uploads/2011/11/RAM.jpg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00092" y="2852936"/>
                <a:ext cx="3610016" cy="2760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" name="Picture 2" descr="http://upload.wikimedia.org/wikipedia/commons/6/62/Intel_CPU_Pentium_4_640_Prescott_bottom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7584" y="2020879"/>
                <a:ext cx="2867298" cy="190595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" name="Picture 2" descr="http://upload.wikimedia.org/wikipedia/commons/6/62/Intel_CPU_Pentium_4_640_Prescott_bottom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7584" y="4250875"/>
                <a:ext cx="2867298" cy="19059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Right Arrow 8"/>
              <p:cNvSpPr/>
              <p:nvPr/>
            </p:nvSpPr>
            <p:spPr bwMode="auto">
              <a:xfrm rot="15235822">
                <a:off x="2147538" y="3741334"/>
                <a:ext cx="461953" cy="547094"/>
              </a:xfrm>
              <a:prstGeom prst="rightArrow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13" name="Right Arrow 12"/>
              <p:cNvSpPr/>
              <p:nvPr/>
            </p:nvSpPr>
            <p:spPr bwMode="auto">
              <a:xfrm rot="441950">
                <a:off x="4665480" y="3551695"/>
                <a:ext cx="1645368" cy="547094"/>
              </a:xfrm>
              <a:prstGeom prst="rightArrow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14" name="Right Arrow 13"/>
              <p:cNvSpPr/>
              <p:nvPr/>
            </p:nvSpPr>
            <p:spPr bwMode="auto">
              <a:xfrm rot="20789114">
                <a:off x="3327728" y="4344290"/>
                <a:ext cx="1645368" cy="547094"/>
              </a:xfrm>
              <a:prstGeom prst="rightArrow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</p:grpSp>
        <p:sp>
          <p:nvSpPr>
            <p:cNvPr id="17" name="Right Arrow 16"/>
            <p:cNvSpPr/>
            <p:nvPr/>
          </p:nvSpPr>
          <p:spPr bwMode="auto">
            <a:xfrm rot="4455321">
              <a:off x="1858671" y="3506893"/>
              <a:ext cx="461953" cy="547094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8" name="Right Arrow 17"/>
            <p:cNvSpPr/>
            <p:nvPr/>
          </p:nvSpPr>
          <p:spPr bwMode="auto">
            <a:xfrm rot="4455321">
              <a:off x="2034844" y="4247020"/>
              <a:ext cx="461953" cy="547094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Abstracting failure: recovery observer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1110222"/>
            <a:ext cx="4171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dirty="0" smtClean="0">
                <a:latin typeface="Calibri" panose="020F0502020204030204" pitchFamily="34" charset="0"/>
              </a:rPr>
              <a:t>Memory consistency: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latin typeface="Calibri" panose="020F0502020204030204" pitchFamily="34" charset="0"/>
              </a:rPr>
              <a:t>Constrain order of loads and stores </a:t>
            </a:r>
            <a:r>
              <a:rPr lang="en-US" sz="2400" b="0" dirty="0">
                <a:latin typeface="Calibri" panose="020F0502020204030204" pitchFamily="34" charset="0"/>
              </a:rPr>
              <a:t>b</a:t>
            </a:r>
            <a:r>
              <a:rPr lang="en-US" sz="2400" b="0" dirty="0" smtClean="0">
                <a:latin typeface="Calibri" panose="020F0502020204030204" pitchFamily="34" charset="0"/>
              </a:rPr>
              <a:t>etween processors</a:t>
            </a: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15127" y="1110223"/>
            <a:ext cx="50733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dirty="0" smtClean="0">
                <a:latin typeface="Calibri" panose="020F0502020204030204" pitchFamily="34" charset="0"/>
              </a:rPr>
              <a:t>Memory persistency: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latin typeface="Calibri" panose="020F0502020204030204" pitchFamily="34" charset="0"/>
              </a:rPr>
              <a:t>Imagine failure as </a:t>
            </a:r>
            <a:r>
              <a:rPr lang="en-US" sz="2400" b="0" i="1" dirty="0" smtClean="0">
                <a:latin typeface="Calibri" panose="020F0502020204030204" pitchFamily="34" charset="0"/>
              </a:rPr>
              <a:t>recovery observer</a:t>
            </a:r>
            <a:r>
              <a:rPr lang="en-US" sz="2400" b="0" dirty="0">
                <a:latin typeface="Calibri" panose="020F0502020204030204" pitchFamily="34" charset="0"/>
              </a:rPr>
              <a:t> </a:t>
            </a:r>
            <a:endParaRPr lang="en-US" sz="2400" b="0" dirty="0" smtClean="0">
              <a:latin typeface="Calibri" panose="020F050202020403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dirty="0">
                <a:latin typeface="Calibri" panose="020F0502020204030204" pitchFamily="34" charset="0"/>
              </a:rPr>
              <a:t>A</a:t>
            </a:r>
            <a:r>
              <a:rPr lang="en-US" sz="2400" b="0" dirty="0" smtClean="0">
                <a:latin typeface="Calibri" panose="020F0502020204030204" pitchFamily="34" charset="0"/>
              </a:rPr>
              <a:t>tomically loads all memory at failure</a:t>
            </a:r>
            <a:r>
              <a:rPr lang="en-US" sz="2400" b="0" dirty="0">
                <a:latin typeface="Calibri" panose="020F0502020204030204" pitchFamily="34" charset="0"/>
              </a:rPr>
              <a:t> </a:t>
            </a:r>
            <a:r>
              <a:rPr lang="en-US" sz="2400" b="0" dirty="0" smtClean="0">
                <a:latin typeface="Calibri" panose="020F0502020204030204" pitchFamily="34" charset="0"/>
              </a:rPr>
              <a:t>following consistency model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latin typeface="Calibri" panose="020F0502020204030204" pitchFamily="34" charset="0"/>
              </a:rPr>
              <a:t>Use recovery observer to reason about recovery semantics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0363" y="5919663"/>
            <a:ext cx="77834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0" i="1" dirty="0" smtClean="0">
                <a:solidFill>
                  <a:srgbClr val="FF0909"/>
                </a:solidFill>
                <a:latin typeface="Calibri" panose="020F0502020204030204" pitchFamily="34" charset="0"/>
              </a:rPr>
              <a:t>Persistency = Consistency + Recovery observer</a:t>
            </a:r>
            <a:endParaRPr lang="en-US" sz="3200" b="0" i="1" dirty="0">
              <a:solidFill>
                <a:srgbClr val="FF090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52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63002</TotalTime>
  <Words>1126</Words>
  <Application>Microsoft Office PowerPoint</Application>
  <PresentationFormat>On-screen Show (4:3)</PresentationFormat>
  <Paragraphs>287</Paragraphs>
  <Slides>30</Slides>
  <Notes>4</Notes>
  <HiddenSlides>3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ＭＳ Ｐゴシック</vt:lpstr>
      <vt:lpstr>Arial</vt:lpstr>
      <vt:lpstr>Calibri</vt:lpstr>
      <vt:lpstr>Wingdings</vt:lpstr>
      <vt:lpstr>Blank Presentation</vt:lpstr>
      <vt:lpstr>1_Blank Presentation</vt:lpstr>
      <vt:lpstr>Memory Persistency</vt:lpstr>
      <vt:lpstr>Nonvolatile memory (NVRAM) recovery</vt:lpstr>
      <vt:lpstr>Persist performance</vt:lpstr>
      <vt:lpstr>Persist performance</vt:lpstr>
      <vt:lpstr>Memory persistency:  consistency models for NVRAM</vt:lpstr>
      <vt:lpstr>Outline</vt:lpstr>
      <vt:lpstr>Outline</vt:lpstr>
      <vt:lpstr>Memory consistency models</vt:lpstr>
      <vt:lpstr>Abstracting failure: recovery observer</vt:lpstr>
      <vt:lpstr>Persistency design space</vt:lpstr>
      <vt:lpstr>Outline</vt:lpstr>
      <vt:lpstr>Strict persistency</vt:lpstr>
      <vt:lpstr>Strict persistency under Sequential Consistency (SC)</vt:lpstr>
      <vt:lpstr>Strict persistency under Relaxed Memory Order (RMO)</vt:lpstr>
      <vt:lpstr>Outline</vt:lpstr>
      <vt:lpstr>Relaxed persistency</vt:lpstr>
      <vt:lpstr>Relaxed persistency models</vt:lpstr>
      <vt:lpstr>Epoch persistency example</vt:lpstr>
      <vt:lpstr>Strand persistency</vt:lpstr>
      <vt:lpstr>Strand persistency example</vt:lpstr>
      <vt:lpstr>Outline</vt:lpstr>
      <vt:lpstr>Methodology</vt:lpstr>
      <vt:lpstr>Relaxed persistency</vt:lpstr>
      <vt:lpstr>Conclusion</vt:lpstr>
      <vt:lpstr>Thank You!</vt:lpstr>
      <vt:lpstr>Persist latency sensitivity</vt:lpstr>
      <vt:lpstr>Byte-addressable File System (BPFS) cache</vt:lpstr>
      <vt:lpstr>Memory Persistency</vt:lpstr>
      <vt:lpstr>Memory Persistency:  Consistency Models for NVRAM</vt:lpstr>
      <vt:lpstr>Nonvolatile memory (NVRAM)</vt:lpstr>
    </vt:vector>
  </TitlesOfParts>
  <Company>CMU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Temporal Streaming of Distributed Shared Memory</dc:title>
  <dc:creator>Stephen Somogyi</dc:creator>
  <cp:lastModifiedBy>Steven Pelley</cp:lastModifiedBy>
  <cp:revision>3447</cp:revision>
  <dcterms:created xsi:type="dcterms:W3CDTF">2010-03-13T18:55:09Z</dcterms:created>
  <dcterms:modified xsi:type="dcterms:W3CDTF">2014-06-25T14:49:49Z</dcterms:modified>
</cp:coreProperties>
</file>