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7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7" r:id="rId1"/>
  </p:sldMasterIdLst>
  <p:notesMasterIdLst>
    <p:notesMasterId r:id="rId226"/>
  </p:notesMasterIdLst>
  <p:handoutMasterIdLst>
    <p:handoutMasterId r:id="rId227"/>
  </p:handoutMasterIdLst>
  <p:sldIdLst>
    <p:sldId id="256" r:id="rId2"/>
    <p:sldId id="563" r:id="rId3"/>
    <p:sldId id="532" r:id="rId4"/>
    <p:sldId id="533" r:id="rId5"/>
    <p:sldId id="534" r:id="rId6"/>
    <p:sldId id="489" r:id="rId7"/>
    <p:sldId id="490" r:id="rId8"/>
    <p:sldId id="491" r:id="rId9"/>
    <p:sldId id="271" r:id="rId10"/>
    <p:sldId id="535" r:id="rId11"/>
    <p:sldId id="536" r:id="rId12"/>
    <p:sldId id="537" r:id="rId13"/>
    <p:sldId id="261" r:id="rId14"/>
    <p:sldId id="538" r:id="rId15"/>
    <p:sldId id="539" r:id="rId16"/>
    <p:sldId id="540" r:id="rId17"/>
    <p:sldId id="541" r:id="rId18"/>
    <p:sldId id="542" r:id="rId19"/>
    <p:sldId id="543" r:id="rId20"/>
    <p:sldId id="265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1" r:id="rId29"/>
    <p:sldId id="282" r:id="rId30"/>
    <p:sldId id="526" r:id="rId31"/>
    <p:sldId id="377" r:id="rId32"/>
    <p:sldId id="378" r:id="rId33"/>
    <p:sldId id="379" r:id="rId34"/>
    <p:sldId id="380" r:id="rId35"/>
    <p:sldId id="381" r:id="rId36"/>
    <p:sldId id="389" r:id="rId37"/>
    <p:sldId id="390" r:id="rId38"/>
    <p:sldId id="395" r:id="rId39"/>
    <p:sldId id="396" r:id="rId40"/>
    <p:sldId id="397" r:id="rId41"/>
    <p:sldId id="401" r:id="rId42"/>
    <p:sldId id="402" r:id="rId43"/>
    <p:sldId id="403" r:id="rId44"/>
    <p:sldId id="404" r:id="rId45"/>
    <p:sldId id="516" r:id="rId46"/>
    <p:sldId id="405" r:id="rId47"/>
    <p:sldId id="406" r:id="rId48"/>
    <p:sldId id="407" r:id="rId49"/>
    <p:sldId id="545" r:id="rId50"/>
    <p:sldId id="546" r:id="rId51"/>
    <p:sldId id="547" r:id="rId52"/>
    <p:sldId id="549" r:id="rId53"/>
    <p:sldId id="550" r:id="rId54"/>
    <p:sldId id="552" r:id="rId55"/>
    <p:sldId id="408" r:id="rId56"/>
    <p:sldId id="527" r:id="rId57"/>
    <p:sldId id="283" r:id="rId58"/>
    <p:sldId id="284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517" r:id="rId72"/>
    <p:sldId id="298" r:id="rId73"/>
    <p:sldId id="299" r:id="rId74"/>
    <p:sldId id="300" r:id="rId75"/>
    <p:sldId id="301" r:id="rId76"/>
    <p:sldId id="303" r:id="rId77"/>
    <p:sldId id="304" r:id="rId78"/>
    <p:sldId id="306" r:id="rId79"/>
    <p:sldId id="310" r:id="rId80"/>
    <p:sldId id="311" r:id="rId81"/>
    <p:sldId id="313" r:id="rId82"/>
    <p:sldId id="314" r:id="rId83"/>
    <p:sldId id="414" r:id="rId84"/>
    <p:sldId id="504" r:id="rId85"/>
    <p:sldId id="505" r:id="rId86"/>
    <p:sldId id="506" r:id="rId87"/>
    <p:sldId id="315" r:id="rId88"/>
    <p:sldId id="528" r:id="rId89"/>
    <p:sldId id="317" r:id="rId90"/>
    <p:sldId id="318" r:id="rId91"/>
    <p:sldId id="319" r:id="rId92"/>
    <p:sldId id="320" r:id="rId93"/>
    <p:sldId id="321" r:id="rId94"/>
    <p:sldId id="322" r:id="rId95"/>
    <p:sldId id="323" r:id="rId96"/>
    <p:sldId id="324" r:id="rId97"/>
    <p:sldId id="325" r:id="rId98"/>
    <p:sldId id="326" r:id="rId99"/>
    <p:sldId id="327" r:id="rId100"/>
    <p:sldId id="331" r:id="rId101"/>
    <p:sldId id="332" r:id="rId102"/>
    <p:sldId id="333" r:id="rId103"/>
    <p:sldId id="335" r:id="rId104"/>
    <p:sldId id="336" r:id="rId105"/>
    <p:sldId id="340" r:id="rId106"/>
    <p:sldId id="416" r:id="rId107"/>
    <p:sldId id="471" r:id="rId108"/>
    <p:sldId id="424" r:id="rId109"/>
    <p:sldId id="456" r:id="rId110"/>
    <p:sldId id="460" r:id="rId111"/>
    <p:sldId id="461" r:id="rId112"/>
    <p:sldId id="462" r:id="rId113"/>
    <p:sldId id="428" r:id="rId114"/>
    <p:sldId id="457" r:id="rId115"/>
    <p:sldId id="554" r:id="rId116"/>
    <p:sldId id="425" r:id="rId117"/>
    <p:sldId id="429" r:id="rId118"/>
    <p:sldId id="430" r:id="rId119"/>
    <p:sldId id="458" r:id="rId120"/>
    <p:sldId id="459" r:id="rId121"/>
    <p:sldId id="555" r:id="rId122"/>
    <p:sldId id="341" r:id="rId123"/>
    <p:sldId id="529" r:id="rId124"/>
    <p:sldId id="342" r:id="rId125"/>
    <p:sldId id="343" r:id="rId126"/>
    <p:sldId id="344" r:id="rId127"/>
    <p:sldId id="345" r:id="rId128"/>
    <p:sldId id="346" r:id="rId129"/>
    <p:sldId id="347" r:id="rId130"/>
    <p:sldId id="352" r:id="rId131"/>
    <p:sldId id="356" r:id="rId132"/>
    <p:sldId id="357" r:id="rId133"/>
    <p:sldId id="358" r:id="rId134"/>
    <p:sldId id="359" r:id="rId135"/>
    <p:sldId id="360" r:id="rId136"/>
    <p:sldId id="361" r:id="rId137"/>
    <p:sldId id="362" r:id="rId138"/>
    <p:sldId id="363" r:id="rId139"/>
    <p:sldId id="365" r:id="rId140"/>
    <p:sldId id="366" r:id="rId141"/>
    <p:sldId id="367" r:id="rId142"/>
    <p:sldId id="368" r:id="rId143"/>
    <p:sldId id="369" r:id="rId144"/>
    <p:sldId id="417" r:id="rId145"/>
    <p:sldId id="418" r:id="rId146"/>
    <p:sldId id="419" r:id="rId147"/>
    <p:sldId id="420" r:id="rId148"/>
    <p:sldId id="421" r:id="rId149"/>
    <p:sldId id="422" r:id="rId150"/>
    <p:sldId id="423" r:id="rId151"/>
    <p:sldId id="518" r:id="rId152"/>
    <p:sldId id="375" r:id="rId153"/>
    <p:sldId id="530" r:id="rId154"/>
    <p:sldId id="433" r:id="rId155"/>
    <p:sldId id="434" r:id="rId156"/>
    <p:sldId id="435" r:id="rId157"/>
    <p:sldId id="436" r:id="rId158"/>
    <p:sldId id="437" r:id="rId159"/>
    <p:sldId id="438" r:id="rId160"/>
    <p:sldId id="439" r:id="rId161"/>
    <p:sldId id="440" r:id="rId162"/>
    <p:sldId id="441" r:id="rId163"/>
    <p:sldId id="442" r:id="rId164"/>
    <p:sldId id="443" r:id="rId165"/>
    <p:sldId id="444" r:id="rId166"/>
    <p:sldId id="468" r:id="rId167"/>
    <p:sldId id="469" r:id="rId168"/>
    <p:sldId id="470" r:id="rId169"/>
    <p:sldId id="463" r:id="rId170"/>
    <p:sldId id="519" r:id="rId171"/>
    <p:sldId id="521" r:id="rId172"/>
    <p:sldId id="464" r:id="rId173"/>
    <p:sldId id="465" r:id="rId174"/>
    <p:sldId id="522" r:id="rId175"/>
    <p:sldId id="466" r:id="rId176"/>
    <p:sldId id="523" r:id="rId177"/>
    <p:sldId id="467" r:id="rId178"/>
    <p:sldId id="477" r:id="rId179"/>
    <p:sldId id="476" r:id="rId180"/>
    <p:sldId id="478" r:id="rId181"/>
    <p:sldId id="479" r:id="rId182"/>
    <p:sldId id="509" r:id="rId183"/>
    <p:sldId id="514" r:id="rId184"/>
    <p:sldId id="531" r:id="rId185"/>
    <p:sldId id="446" r:id="rId186"/>
    <p:sldId id="447" r:id="rId187"/>
    <p:sldId id="448" r:id="rId188"/>
    <p:sldId id="449" r:id="rId189"/>
    <p:sldId id="450" r:id="rId190"/>
    <p:sldId id="451" r:id="rId191"/>
    <p:sldId id="452" r:id="rId192"/>
    <p:sldId id="453" r:id="rId193"/>
    <p:sldId id="454" r:id="rId194"/>
    <p:sldId id="472" r:id="rId195"/>
    <p:sldId id="473" r:id="rId196"/>
    <p:sldId id="474" r:id="rId197"/>
    <p:sldId id="475" r:id="rId198"/>
    <p:sldId id="524" r:id="rId199"/>
    <p:sldId id="508" r:id="rId200"/>
    <p:sldId id="544" r:id="rId201"/>
    <p:sldId id="507" r:id="rId202"/>
    <p:sldId id="562" r:id="rId203"/>
    <p:sldId id="556" r:id="rId204"/>
    <p:sldId id="558" r:id="rId205"/>
    <p:sldId id="481" r:id="rId206"/>
    <p:sldId id="483" r:id="rId207"/>
    <p:sldId id="484" r:id="rId208"/>
    <p:sldId id="485" r:id="rId209"/>
    <p:sldId id="557" r:id="rId210"/>
    <p:sldId id="455" r:id="rId211"/>
    <p:sldId id="496" r:id="rId212"/>
    <p:sldId id="497" r:id="rId213"/>
    <p:sldId id="498" r:id="rId214"/>
    <p:sldId id="499" r:id="rId215"/>
    <p:sldId id="500" r:id="rId216"/>
    <p:sldId id="501" r:id="rId217"/>
    <p:sldId id="502" r:id="rId218"/>
    <p:sldId id="503" r:id="rId219"/>
    <p:sldId id="559" r:id="rId220"/>
    <p:sldId id="415" r:id="rId221"/>
    <p:sldId id="512" r:id="rId222"/>
    <p:sldId id="513" r:id="rId223"/>
    <p:sldId id="525" r:id="rId224"/>
    <p:sldId id="511" r:id="rId2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9" autoAdjust="0"/>
    <p:restoredTop sz="9129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904" y="-104"/>
      </p:cViewPr>
      <p:guideLst>
        <p:guide orient="horz" pos="4108"/>
        <p:guide pos="2880"/>
      </p:guideLst>
    </p:cSldViewPr>
  </p:slideViewPr>
  <p:outlineViewPr>
    <p:cViewPr>
      <p:scale>
        <a:sx n="33" d="100"/>
        <a:sy n="33" d="100"/>
      </p:scale>
      <p:origin x="0" y="226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5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slide" Target="slides/slide222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224" Type="http://schemas.openxmlformats.org/officeDocument/2006/relationships/slide" Target="slides/slide223.xml"/><Relationship Id="rId225" Type="http://schemas.openxmlformats.org/officeDocument/2006/relationships/slide" Target="slides/slide224.xml"/><Relationship Id="rId226" Type="http://schemas.openxmlformats.org/officeDocument/2006/relationships/notesMaster" Target="notesMasters/notesMaster1.xml"/><Relationship Id="rId227" Type="http://schemas.openxmlformats.org/officeDocument/2006/relationships/handoutMaster" Target="handoutMasters/handoutMaster1.xml"/><Relationship Id="rId228" Type="http://schemas.openxmlformats.org/officeDocument/2006/relationships/printerSettings" Target="printerSettings/printerSettings1.bin"/><Relationship Id="rId229" Type="http://schemas.openxmlformats.org/officeDocument/2006/relationships/presProps" Target="presProps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230" Type="http://schemas.openxmlformats.org/officeDocument/2006/relationships/viewProps" Target="viewProps.xml"/><Relationship Id="rId231" Type="http://schemas.openxmlformats.org/officeDocument/2006/relationships/theme" Target="theme/theme1.xml"/><Relationship Id="rId232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05894-32AC-7547-B258-4AEDEFB8EC32}" type="datetimeFigureOut">
              <a:rPr lang="en-US" smtClean="0"/>
              <a:pPr/>
              <a:t>2014-01-04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9D89-9238-6545-A619-F8722C16A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1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2E36-47B7-D041-BD98-E729E702A517}" type="datetimeFigureOut">
              <a:rPr lang="en-US" smtClean="0"/>
              <a:pPr/>
              <a:t>2014-01-04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C5F72-8502-4848-843C-E58B14C92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78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9D1A8-404D-DA4A-9708-A7D1B9505A59}" type="slidenum">
              <a:rPr lang="en-GB"/>
              <a:pPr/>
              <a:t>8</a:t>
            </a:fld>
            <a:endParaRPr lang="en-GB"/>
          </a:p>
        </p:txBody>
      </p:sp>
      <p:sp>
        <p:nvSpPr>
          <p:cNvPr id="155853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67238" cy="3427413"/>
          </a:xfrm>
        </p:spPr>
      </p:sp>
      <p:sp>
        <p:nvSpPr>
          <p:cNvPr id="15585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03724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Intel’s QPI provides 25.6 GB/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256GB/s bisection bandwidth on SCC</a:t>
            </a:r>
          </a:p>
          <a:p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Yes, you can use multiple buses… but that hinders global ordering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A20C4-66F7-F94B-8898-0D943643CAE9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channels can prevent protocol level deadlock (to be discussed later)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Might change animation??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9388-6CDC-FE47-B67F-6A2F1831832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here on 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sure if I should include next two slides.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4k^(n-1)</a:t>
            </a:r>
            <a:r>
              <a:rPr lang="en-US" baseline="0" dirty="0" smtClean="0"/>
              <a:t> = 4*</a:t>
            </a:r>
            <a:r>
              <a:rPr lang="en-US" baseline="0" dirty="0" err="1" smtClean="0"/>
              <a:t>k^n</a:t>
            </a:r>
            <a:r>
              <a:rPr lang="en-US" baseline="0" dirty="0" smtClean="0"/>
              <a:t>*k^-1 = 4N/k</a:t>
            </a:r>
          </a:p>
          <a:p>
            <a:r>
              <a:rPr lang="en-US" baseline="0" dirty="0" smtClean="0"/>
              <a:t>N/2 traffic is going to be distributed over 4N/k channels so the load is (N/2)/(4N/k) = N/2 * k/4N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adversarial traffic pattern for torus… some kind of permutation…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9388-6CDC-FE47-B67F-6A2F1831832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Include</a:t>
            </a:r>
            <a:r>
              <a:rPr lang="en-CA" baseline="0" dirty="0" smtClean="0"/>
              <a:t> or cut?</a:t>
            </a:r>
            <a:endParaRPr lang="en-CA" dirty="0" smtClean="0"/>
          </a:p>
          <a:p>
            <a:r>
              <a:rPr lang="en-CA" dirty="0" smtClean="0"/>
              <a:t>Channel load of 2</a:t>
            </a:r>
          </a:p>
          <a:p>
            <a:pPr lvl="1"/>
            <a:r>
              <a:rPr lang="en-CA" dirty="0" smtClean="0"/>
              <a:t>Channel is loaded with twice injection bandwidth</a:t>
            </a:r>
          </a:p>
          <a:p>
            <a:pPr lvl="1"/>
            <a:r>
              <a:rPr lang="en-CA" dirty="0" smtClean="0"/>
              <a:t>If each node injects a flit every cycle</a:t>
            </a:r>
          </a:p>
          <a:p>
            <a:pPr lvl="2"/>
            <a:r>
              <a:rPr lang="en-CA" dirty="0" smtClean="0"/>
              <a:t>2 flits will want to traverse bottleneck channel every cycle</a:t>
            </a:r>
          </a:p>
          <a:p>
            <a:pPr lvl="2"/>
            <a:r>
              <a:rPr lang="en-CA" dirty="0" smtClean="0"/>
              <a:t>If bottleneck channel can only handle 1 flit per cycle</a:t>
            </a:r>
          </a:p>
          <a:p>
            <a:pPr lvl="3"/>
            <a:r>
              <a:rPr lang="en-CA" dirty="0" smtClean="0"/>
              <a:t>Max network bandwidth is ½ link bandwidth</a:t>
            </a:r>
          </a:p>
          <a:p>
            <a:pPr lvl="3"/>
            <a:r>
              <a:rPr lang="en-CA" dirty="0" smtClean="0"/>
              <a:t>A flit can be injected every other cycle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8A3AD-2B96-DA4E-904A-8F1769CC8B4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89D1A8-404D-DA4A-9708-A7D1B9505A59}" type="slidenum">
              <a:rPr lang="en-GB"/>
              <a:pPr/>
              <a:t>9</a:t>
            </a:fld>
            <a:endParaRPr lang="en-GB"/>
          </a:p>
        </p:txBody>
      </p:sp>
      <p:sp>
        <p:nvSpPr>
          <p:cNvPr id="1558530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67238" cy="3427413"/>
          </a:xfrm>
        </p:spPr>
      </p:sp>
      <p:sp>
        <p:nvSpPr>
          <p:cNvPr id="15585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03724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channels are unidirectional</a:t>
            </a:r>
            <a:r>
              <a:rPr lang="en-US" baseline="0" dirty="0" smtClean="0"/>
              <a:t> and flow from left to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9388-6CDC-FE47-B67F-6A2F1831832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I plan to talk about hierarchy?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3D die stacking details/background</a:t>
            </a:r>
          </a:p>
          <a:p>
            <a:r>
              <a:rPr lang="en-US" dirty="0" smtClean="0"/>
              <a:t>Include a generic 3D stacking picture from a paper…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Several examples: ISCA 2006, MIRA? Others?</a:t>
            </a:r>
          </a:p>
          <a:p>
            <a:pPr lvl="2"/>
            <a:r>
              <a:rPr lang="en-US" dirty="0" smtClean="0"/>
              <a:t>Figure?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Niti’s</a:t>
            </a:r>
            <a:r>
              <a:rPr lang="en-US" dirty="0" smtClean="0"/>
              <a:t> HPCA 2009 paper?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Cho and Jin [11] – page coloring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the point of this example – just to illustrate</a:t>
            </a:r>
            <a:r>
              <a:rPr lang="en-US" baseline="0" dirty="0" smtClean="0"/>
              <a:t> that counter-intuitive or something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6928-1DE7-2B46-9AF9-222323B37BC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6928-1DE7-2B46-9AF9-222323B37BC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Fbfly</a:t>
            </a:r>
            <a:r>
              <a:rPr lang="en-US" dirty="0" smtClean="0"/>
              <a:t> is an</a:t>
            </a:r>
            <a:r>
              <a:rPr lang="en-US" baseline="0" dirty="0" smtClean="0"/>
              <a:t> on-chip example with non-minimal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6928-1DE7-2B46-9AF9-222323B37BCA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eliminate the North to West turn and then each eliminates one other turn</a:t>
            </a:r>
            <a:r>
              <a:rPr lang="en-US" baseline="0" dirty="0" smtClean="0"/>
              <a:t> to remove deadlock.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16928-1DE7-2B46-9AF9-222323B37BCA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84576-D600-4126-8CB7-EA16A7DC3F0C}" type="slidenum">
              <a:rPr lang="en-US"/>
              <a:pPr/>
              <a:t>12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</a:t>
            </a:r>
            <a:r>
              <a:rPr lang="en-US" baseline="0" dirty="0" smtClean="0"/>
              <a:t> performance computing is moving to the mainstream.</a:t>
            </a:r>
            <a:endParaRPr lang="en-US" dirty="0" smtClean="0"/>
          </a:p>
          <a:p>
            <a:r>
              <a:rPr lang="en-US" dirty="0" smtClean="0"/>
              <a:t>Becoming</a:t>
            </a:r>
            <a:r>
              <a:rPr lang="en-US" baseline="0" dirty="0" smtClean="0"/>
              <a:t> more visual, more immersive – processing increasing volume of data</a:t>
            </a:r>
          </a:p>
          <a:p>
            <a:r>
              <a:rPr lang="en-US" baseline="0" dirty="0" smtClean="0"/>
              <a:t>Many involving simulation 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Better utilization</a:t>
            </a:r>
          </a:p>
          <a:p>
            <a:pPr lvl="2">
              <a:buFont typeface="Arial"/>
              <a:buChar char="•"/>
              <a:defRPr/>
            </a:pPr>
            <a:r>
              <a:rPr lang="en-US" dirty="0" smtClean="0"/>
              <a:t>Not suitable for on-chip</a:t>
            </a:r>
          </a:p>
          <a:p>
            <a:pPr lvl="3">
              <a:buFont typeface="Arial"/>
              <a:buChar char="–"/>
              <a:defRPr/>
            </a:pPr>
            <a:r>
              <a:rPr lang="en-US" dirty="0" smtClean="0"/>
              <a:t>Requires buffering at each router to hold entire packet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0680F-2AD1-A042-BE0B-D2122CF90BC6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stuff to talk about output </a:t>
            </a:r>
            <a:r>
              <a:rPr lang="en-US" smtClean="0"/>
              <a:t>buffered routers?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1F90D-1D4F-1340-AFE4-C87AECE024B9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animate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CA662-4C74-6941-96E8-2FC351ADE71A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separate animation into multiple</a:t>
            </a:r>
            <a:r>
              <a:rPr lang="en-US" sz="2400" baseline="0" dirty="0" smtClean="0"/>
              <a:t> slides… 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168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separate animation into multiple</a:t>
            </a:r>
            <a:r>
              <a:rPr lang="en-US" sz="2400" baseline="0" dirty="0" smtClean="0"/>
              <a:t> slides… 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169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separate animation into multiple</a:t>
            </a:r>
            <a:r>
              <a:rPr lang="en-US" sz="2400" baseline="0" dirty="0" smtClean="0"/>
              <a:t> slides… 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170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171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172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61B24-D377-FD46-8961-27C8AECB9079}" type="slidenum">
              <a:rPr lang="en-GB"/>
              <a:pPr/>
              <a:t>19</a:t>
            </a:fld>
            <a:endParaRPr lang="en-GB"/>
          </a:p>
        </p:txBody>
      </p:sp>
      <p:sp>
        <p:nvSpPr>
          <p:cNvPr id="1550338" name="Text Box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67238" cy="3427413"/>
          </a:xfrm>
        </p:spPr>
      </p:sp>
      <p:sp>
        <p:nvSpPr>
          <p:cNvPr id="15503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03724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173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174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175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26193-70B8-4D8C-8E50-F684A1081127}" type="slidenum">
              <a:rPr lang="el-GR" smtClean="0"/>
              <a:pPr>
                <a:defRPr/>
              </a:pPr>
              <a:t>176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this go here or later?  often done to simplify flow control… so maybe as a system level technique?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178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1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Tight </a:t>
            </a:r>
            <a:r>
              <a:rPr lang="en-US" b="1" dirty="0" smtClean="0">
                <a:solidFill>
                  <a:srgbClr val="FF0000"/>
                </a:solidFill>
              </a:rPr>
              <a:t>area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power </a:t>
            </a:r>
            <a:r>
              <a:rPr lang="en-US" dirty="0" smtClean="0"/>
              <a:t>budgets</a:t>
            </a:r>
          </a:p>
          <a:p>
            <a:pPr lvl="1"/>
            <a:r>
              <a:rPr lang="en-US" dirty="0" smtClean="0"/>
              <a:t>Ultra-low on-chip latencies</a:t>
            </a:r>
          </a:p>
          <a:p>
            <a:pPr lvl="1"/>
            <a:r>
              <a:rPr lang="en-US" dirty="0" smtClean="0"/>
              <a:t>Abundant on-chip wires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199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tile can communicate with every DRAM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207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in bold papers that I actually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219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Tight </a:t>
            </a:r>
            <a:r>
              <a:rPr lang="en-US" b="1" dirty="0" smtClean="0">
                <a:solidFill>
                  <a:srgbClr val="FF0000"/>
                </a:solidFill>
              </a:rPr>
              <a:t>area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power </a:t>
            </a:r>
            <a:r>
              <a:rPr lang="en-US" dirty="0" smtClean="0"/>
              <a:t>budgets</a:t>
            </a:r>
          </a:p>
          <a:p>
            <a:pPr lvl="1"/>
            <a:r>
              <a:rPr lang="en-US" dirty="0" smtClean="0"/>
              <a:t>Ultra-low on-chip latencies</a:t>
            </a:r>
          </a:p>
          <a:p>
            <a:pPr lvl="1"/>
            <a:r>
              <a:rPr lang="en-US" dirty="0" smtClean="0"/>
              <a:t>Abundant on-chip wires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70CC-60F9-AD49-BDB8-371670C842F9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Tight </a:t>
            </a:r>
            <a:r>
              <a:rPr lang="en-US" b="1" dirty="0" smtClean="0">
                <a:solidFill>
                  <a:srgbClr val="FF0000"/>
                </a:solidFill>
              </a:rPr>
              <a:t>area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power </a:t>
            </a:r>
            <a:r>
              <a:rPr lang="en-US" dirty="0" smtClean="0"/>
              <a:t>budgets</a:t>
            </a:r>
          </a:p>
          <a:p>
            <a:pPr lvl="1"/>
            <a:r>
              <a:rPr lang="en-US" dirty="0" smtClean="0"/>
              <a:t>Ultra-low on-chip latencies</a:t>
            </a:r>
          </a:p>
          <a:p>
            <a:pPr lvl="1"/>
            <a:r>
              <a:rPr lang="en-US" dirty="0" smtClean="0"/>
              <a:t>Abundant on-chip wires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C5F72-8502-4848-843C-E58B14C92CA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/>
              <a:t>\</a:t>
            </a:r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4E12C-0221-0542-9D70-BDC7B6A6180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platform for project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70CC-60F9-AD49-BDB8-371670C842F9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A68B-5D0A-AC4E-ABB3-229A0F08F61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880086" y="6355080"/>
            <a:ext cx="1806713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589444" y="6355080"/>
            <a:ext cx="3981438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429000"/>
            <a:ext cx="7315200" cy="14992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4" y="3429000"/>
            <a:ext cx="238125" cy="149923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July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F38937C4-C3B0-4C42-9779-175BA36BF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98522" y="6356350"/>
            <a:ext cx="119132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July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899471" y="6356350"/>
            <a:ext cx="5367131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94448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D7C695-CC90-7E4B-86A0-82C575E373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em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wmf"/><Relationship Id="rId5" Type="http://schemas.openxmlformats.org/officeDocument/2006/relationships/image" Target="../media/image60.png"/><Relationship Id="rId6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20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ganclaypool.com/doi/abs/10.2200/S00209ED1V01Y200907CAC008" TargetMode="External"/><Relationship Id="rId4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2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429000"/>
            <a:ext cx="6858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Networks-on-Chip: </a:t>
            </a:r>
            <a:br>
              <a:rPr lang="en-US" dirty="0" smtClean="0"/>
            </a:br>
            <a:r>
              <a:rPr lang="en-US" dirty="0" smtClean="0"/>
              <a:t>Communication Challenges for Many-Core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Natalie </a:t>
            </a:r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, University of Toronto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603250"/>
            <a:ext cx="6197600" cy="111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 descr="UofT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625475"/>
            <a:ext cx="612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wrap="square" lIns="0" tIns="0" rIns="0" bIns="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 smtClean="0"/>
              <a:t>Interconnection Network Domains</a:t>
            </a:r>
            <a:endParaRPr lang="en-GB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"/>
          </p:nvPr>
        </p:nvSpPr>
        <p:spPr>
          <a:xfrm>
            <a:off x="457200" y="6019800"/>
            <a:ext cx="8229600" cy="13716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1557506" name="Oval 2"/>
          <p:cNvSpPr>
            <a:spLocks noChangeArrowheads="1"/>
          </p:cNvSpPr>
          <p:nvPr/>
        </p:nvSpPr>
        <p:spPr bwMode="auto">
          <a:xfrm>
            <a:off x="1471202" y="2515463"/>
            <a:ext cx="4572000" cy="97930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81639" tIns="42452" rIns="81639" bIns="42452" anchor="ctr">
            <a:prstTxWarp prst="textNoShape">
              <a:avLst/>
            </a:prstTxWarp>
          </a:bodyPr>
          <a:lstStyle/>
          <a:p>
            <a:pPr defTabSz="829452"/>
            <a:endParaRPr lang="es-ES" sz="2200" dirty="0"/>
          </a:p>
        </p:txBody>
      </p:sp>
      <p:sp>
        <p:nvSpPr>
          <p:cNvPr id="1557507" name="Oval 3"/>
          <p:cNvSpPr>
            <a:spLocks noChangeArrowheads="1"/>
          </p:cNvSpPr>
          <p:nvPr/>
        </p:nvSpPr>
        <p:spPr bwMode="auto">
          <a:xfrm>
            <a:off x="2515202" y="2515464"/>
            <a:ext cx="2547360" cy="10455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sz="2200" dirty="0" smtClean="0"/>
              <a:t>Local Area Networks</a:t>
            </a:r>
            <a:endParaRPr lang="es-ES" sz="2200" dirty="0"/>
          </a:p>
        </p:txBody>
      </p:sp>
      <p:sp>
        <p:nvSpPr>
          <p:cNvPr id="1557509" name="Line 5"/>
          <p:cNvSpPr>
            <a:spLocks noChangeShapeType="1"/>
          </p:cNvSpPr>
          <p:nvPr/>
        </p:nvSpPr>
        <p:spPr bwMode="auto">
          <a:xfrm flipV="1">
            <a:off x="845976" y="1534720"/>
            <a:ext cx="0" cy="3789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81639" tIns="42452" rIns="81639" bIns="42452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7510" name="Line 6"/>
          <p:cNvSpPr>
            <a:spLocks noChangeShapeType="1"/>
          </p:cNvSpPr>
          <p:nvPr/>
        </p:nvSpPr>
        <p:spPr bwMode="auto">
          <a:xfrm flipV="1">
            <a:off x="845976" y="5323758"/>
            <a:ext cx="65318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7511" name="Text Box 7"/>
          <p:cNvSpPr txBox="1">
            <a:spLocks noChangeArrowheads="1"/>
          </p:cNvSpPr>
          <p:nvPr/>
        </p:nvSpPr>
        <p:spPr bwMode="auto">
          <a:xfrm rot="-5400000">
            <a:off x="-663176" y="3006608"/>
            <a:ext cx="1848101" cy="3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b="1" dirty="0"/>
              <a:t>Distance (meters)</a:t>
            </a:r>
          </a:p>
        </p:txBody>
      </p:sp>
      <p:sp>
        <p:nvSpPr>
          <p:cNvPr id="1557512" name="Text Box 8"/>
          <p:cNvSpPr txBox="1">
            <a:spLocks noChangeArrowheads="1"/>
          </p:cNvSpPr>
          <p:nvPr/>
        </p:nvSpPr>
        <p:spPr bwMode="auto">
          <a:xfrm>
            <a:off x="389869" y="4795223"/>
            <a:ext cx="49060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/>
              <a:t>-3</a:t>
            </a:r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389868" y="3690627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0</a:t>
            </a:r>
            <a:endParaRPr lang="es-ES" sz="1500" b="1" baseline="30000" dirty="0"/>
          </a:p>
        </p:txBody>
      </p:sp>
      <p:sp>
        <p:nvSpPr>
          <p:cNvPr id="1557514" name="Text Box 10"/>
          <p:cNvSpPr txBox="1">
            <a:spLocks noChangeArrowheads="1"/>
          </p:cNvSpPr>
          <p:nvPr/>
        </p:nvSpPr>
        <p:spPr bwMode="auto">
          <a:xfrm>
            <a:off x="389868" y="2645077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3</a:t>
            </a:r>
            <a:endParaRPr lang="es-ES" sz="1500" b="1" baseline="30000" dirty="0"/>
          </a:p>
        </p:txBody>
      </p:sp>
      <p:sp>
        <p:nvSpPr>
          <p:cNvPr id="1557515" name="Text Box 11"/>
          <p:cNvSpPr txBox="1">
            <a:spLocks noChangeArrowheads="1"/>
          </p:cNvSpPr>
          <p:nvPr/>
        </p:nvSpPr>
        <p:spPr bwMode="auto">
          <a:xfrm>
            <a:off x="389868" y="1665774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6</a:t>
            </a:r>
            <a:endParaRPr lang="es-ES" sz="1500" b="1" baseline="30000" dirty="0"/>
          </a:p>
        </p:txBody>
      </p:sp>
      <p:sp>
        <p:nvSpPr>
          <p:cNvPr id="1557516" name="Text Box 12"/>
          <p:cNvSpPr txBox="1">
            <a:spLocks noChangeArrowheads="1"/>
          </p:cNvSpPr>
          <p:nvPr/>
        </p:nvSpPr>
        <p:spPr bwMode="auto">
          <a:xfrm>
            <a:off x="2087256" y="5657068"/>
            <a:ext cx="3462124" cy="3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b="1" dirty="0"/>
              <a:t>Number of devices interconnected</a:t>
            </a:r>
            <a:endParaRPr lang="es-ES" b="1" baseline="30000" dirty="0"/>
          </a:p>
        </p:txBody>
      </p:sp>
      <p:sp>
        <p:nvSpPr>
          <p:cNvPr id="1557517" name="Text Box 13"/>
          <p:cNvSpPr txBox="1">
            <a:spLocks noChangeArrowheads="1"/>
          </p:cNvSpPr>
          <p:nvPr/>
        </p:nvSpPr>
        <p:spPr bwMode="auto">
          <a:xfrm>
            <a:off x="1050456" y="5349681"/>
            <a:ext cx="26236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</a:t>
            </a:r>
            <a:endParaRPr lang="es-ES" sz="1500" b="1" baseline="30000" dirty="0"/>
          </a:p>
        </p:txBody>
      </p:sp>
      <p:sp>
        <p:nvSpPr>
          <p:cNvPr id="1557518" name="Text Box 14"/>
          <p:cNvSpPr txBox="1">
            <a:spLocks noChangeArrowheads="1"/>
          </p:cNvSpPr>
          <p:nvPr/>
        </p:nvSpPr>
        <p:spPr bwMode="auto">
          <a:xfrm>
            <a:off x="2095896" y="5349681"/>
            <a:ext cx="35986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</a:t>
            </a:r>
            <a:endParaRPr lang="es-ES" sz="1500" b="1" baseline="30000" dirty="0"/>
          </a:p>
        </p:txBody>
      </p:sp>
      <p:sp>
        <p:nvSpPr>
          <p:cNvPr id="1557519" name="Text Box 15"/>
          <p:cNvSpPr txBox="1">
            <a:spLocks noChangeArrowheads="1"/>
          </p:cNvSpPr>
          <p:nvPr/>
        </p:nvSpPr>
        <p:spPr bwMode="auto">
          <a:xfrm>
            <a:off x="3197496" y="5349681"/>
            <a:ext cx="45735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100</a:t>
            </a:r>
            <a:endParaRPr lang="es-ES" sz="1500" b="1" baseline="30000" dirty="0"/>
          </a:p>
        </p:txBody>
      </p:sp>
      <p:sp>
        <p:nvSpPr>
          <p:cNvPr id="1557520" name="Text Box 16"/>
          <p:cNvSpPr txBox="1">
            <a:spLocks noChangeArrowheads="1"/>
          </p:cNvSpPr>
          <p:nvPr/>
        </p:nvSpPr>
        <p:spPr bwMode="auto">
          <a:xfrm>
            <a:off x="4316376" y="5349681"/>
            <a:ext cx="604446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1,000</a:t>
            </a:r>
            <a:endParaRPr lang="es-ES" sz="1500" b="1" baseline="30000" dirty="0"/>
          </a:p>
        </p:txBody>
      </p:sp>
      <p:sp>
        <p:nvSpPr>
          <p:cNvPr id="1557521" name="Text Box 17"/>
          <p:cNvSpPr txBox="1">
            <a:spLocks noChangeArrowheads="1"/>
          </p:cNvSpPr>
          <p:nvPr/>
        </p:nvSpPr>
        <p:spPr bwMode="auto">
          <a:xfrm>
            <a:off x="5297016" y="5349681"/>
            <a:ext cx="701941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10,000</a:t>
            </a:r>
            <a:endParaRPr lang="es-ES" sz="1500" b="1" baseline="30000" dirty="0"/>
          </a:p>
        </p:txBody>
      </p:sp>
      <p:sp>
        <p:nvSpPr>
          <p:cNvPr id="1557522" name="Text Box 18"/>
          <p:cNvSpPr txBox="1">
            <a:spLocks noChangeArrowheads="1"/>
          </p:cNvSpPr>
          <p:nvPr/>
        </p:nvSpPr>
        <p:spPr bwMode="auto">
          <a:xfrm>
            <a:off x="6538296" y="5349681"/>
            <a:ext cx="895241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&gt;100,000</a:t>
            </a:r>
            <a:endParaRPr lang="es-ES" sz="1500" b="1" baseline="30000" dirty="0"/>
          </a:p>
        </p:txBody>
      </p:sp>
      <p:sp>
        <p:nvSpPr>
          <p:cNvPr id="1557524" name="Oval 20"/>
          <p:cNvSpPr>
            <a:spLocks noChangeArrowheads="1"/>
          </p:cNvSpPr>
          <p:nvPr/>
        </p:nvSpPr>
        <p:spPr bwMode="auto">
          <a:xfrm>
            <a:off x="2216856" y="3429960"/>
            <a:ext cx="2547360" cy="914496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sz="2000" dirty="0" smtClean="0"/>
              <a:t>System/Storage Area Networks</a:t>
            </a:r>
            <a:endParaRPr lang="es-ES" sz="2000" dirty="0"/>
          </a:p>
        </p:txBody>
      </p:sp>
      <p:sp>
        <p:nvSpPr>
          <p:cNvPr id="1557525" name="Oval 21"/>
          <p:cNvSpPr>
            <a:spLocks noChangeArrowheads="1"/>
          </p:cNvSpPr>
          <p:nvPr/>
        </p:nvSpPr>
        <p:spPr bwMode="auto">
          <a:xfrm>
            <a:off x="1172856" y="3429960"/>
            <a:ext cx="4572000" cy="914496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81639" tIns="42452" rIns="81639" bIns="42452" anchor="ctr">
            <a:prstTxWarp prst="textNoShape">
              <a:avLst/>
            </a:prstTxWarp>
          </a:bodyPr>
          <a:lstStyle/>
          <a:p>
            <a:pPr defTabSz="829452"/>
            <a:endParaRPr lang="es-ES" sz="2200" dirty="0"/>
          </a:p>
        </p:txBody>
      </p:sp>
      <p:sp>
        <p:nvSpPr>
          <p:cNvPr id="1557526" name="Oval 22"/>
          <p:cNvSpPr>
            <a:spLocks noChangeArrowheads="1"/>
          </p:cNvSpPr>
          <p:nvPr/>
        </p:nvSpPr>
        <p:spPr bwMode="auto">
          <a:xfrm>
            <a:off x="5104050" y="1373728"/>
            <a:ext cx="2329487" cy="10455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r" defTabSz="829452"/>
            <a:r>
              <a:rPr lang="es-ES" sz="2000" dirty="0" smtClean="0"/>
              <a:t>Wide Area Networks</a:t>
            </a:r>
            <a:endParaRPr lang="es-E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14207" y="6552198"/>
            <a:ext cx="4629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7F7F7F"/>
                </a:solidFill>
              </a:rPr>
              <a:t>Slide courtesy Timothy Mark Pinkston and José </a:t>
            </a:r>
            <a:r>
              <a:rPr lang="en-CA" sz="1600" dirty="0" err="1" smtClean="0">
                <a:solidFill>
                  <a:srgbClr val="7F7F7F"/>
                </a:solidFill>
              </a:rPr>
              <a:t>Duato</a:t>
            </a:r>
            <a:endParaRPr lang="en-CA" sz="1600" dirty="0">
              <a:solidFill>
                <a:srgbClr val="7F7F7F"/>
              </a:solidFill>
            </a:endParaRP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3785016" y="2057496"/>
            <a:ext cx="2547360" cy="587581"/>
          </a:xfrm>
          <a:prstGeom prst="ellipse">
            <a:avLst/>
          </a:prstGeom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dirty="0" smtClean="0"/>
              <a:t>Metropolitan Area Networks</a:t>
            </a:r>
            <a:endParaRPr lang="es-E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266602" y="1988690"/>
            <a:ext cx="674593" cy="1588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64216" y="2646666"/>
            <a:ext cx="2828310" cy="490234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673600" y="3690627"/>
            <a:ext cx="2940050" cy="81273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1656" y="4210050"/>
            <a:ext cx="4791994" cy="371334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32" y="1302176"/>
            <a:ext cx="1657682" cy="4057262"/>
          </a:xfrm>
          <a:prstGeom prst="rect">
            <a:avLst/>
          </a:prstGeom>
        </p:spPr>
      </p:pic>
      <p:sp>
        <p:nvSpPr>
          <p:cNvPr id="40" name="Freeform 39"/>
          <p:cNvSpPr/>
          <p:nvPr/>
        </p:nvSpPr>
        <p:spPr>
          <a:xfrm>
            <a:off x="840622" y="3771900"/>
            <a:ext cx="3129976" cy="1558870"/>
          </a:xfrm>
          <a:custGeom>
            <a:avLst/>
            <a:gdLst>
              <a:gd name="connsiteX0" fmla="*/ 0 w 3129976"/>
              <a:gd name="connsiteY0" fmla="*/ 0 h 1806737"/>
              <a:gd name="connsiteX1" fmla="*/ 2325125 w 3129976"/>
              <a:gd name="connsiteY1" fmla="*/ 339881 h 1806737"/>
              <a:gd name="connsiteX2" fmla="*/ 3129976 w 3129976"/>
              <a:gd name="connsiteY2" fmla="*/ 1806737 h 180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9976" h="1806737">
                <a:moveTo>
                  <a:pt x="0" y="0"/>
                </a:moveTo>
                <a:cubicBezTo>
                  <a:pt x="901731" y="19379"/>
                  <a:pt x="1803462" y="38758"/>
                  <a:pt x="2325125" y="339881"/>
                </a:cubicBezTo>
                <a:cubicBezTo>
                  <a:pt x="2846788" y="641004"/>
                  <a:pt x="3129976" y="1806737"/>
                  <a:pt x="3129976" y="1806737"/>
                </a:cubicBezTo>
              </a:path>
            </a:pathLst>
          </a:custGeom>
          <a:ln>
            <a:solidFill>
              <a:srgbClr val="FF0000"/>
            </a:solidFill>
          </a:ln>
          <a:effectLst>
            <a:outerShdw blurRad="38100" dist="635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980606" y="4401606"/>
            <a:ext cx="260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On-Chip Interconnection Networks/Networks-on-Chip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Exploits path diversity</a:t>
            </a:r>
          </a:p>
          <a:p>
            <a:endParaRPr lang="en-US" dirty="0" smtClean="0"/>
          </a:p>
          <a:p>
            <a:r>
              <a:rPr lang="en-US" dirty="0" smtClean="0"/>
              <a:t>Uses network state to make routing decisions</a:t>
            </a:r>
          </a:p>
          <a:p>
            <a:pPr lvl="1"/>
            <a:r>
              <a:rPr lang="en-US" dirty="0" smtClean="0"/>
              <a:t>Buffer occupancies often used</a:t>
            </a:r>
          </a:p>
          <a:p>
            <a:pPr lvl="1"/>
            <a:r>
              <a:rPr lang="en-US" dirty="0" smtClean="0"/>
              <a:t>Coupled with flow control mechanism</a:t>
            </a:r>
          </a:p>
          <a:p>
            <a:endParaRPr lang="en-US" dirty="0" smtClean="0"/>
          </a:p>
          <a:p>
            <a:r>
              <a:rPr lang="en-US" dirty="0" smtClean="0"/>
              <a:t>Local information readily available</a:t>
            </a:r>
          </a:p>
          <a:p>
            <a:pPr lvl="1"/>
            <a:r>
              <a:rPr lang="en-US" dirty="0" smtClean="0"/>
              <a:t>Global information more costly to obtain</a:t>
            </a:r>
          </a:p>
          <a:p>
            <a:pPr lvl="1"/>
            <a:r>
              <a:rPr lang="en-US" dirty="0" smtClean="0"/>
              <a:t>Network state can change rapidly</a:t>
            </a:r>
          </a:p>
          <a:p>
            <a:pPr lvl="1"/>
            <a:r>
              <a:rPr lang="en-US" dirty="0" smtClean="0"/>
              <a:t>Use of local information can lead to non-optimal choices</a:t>
            </a:r>
          </a:p>
          <a:p>
            <a:endParaRPr lang="en-US" dirty="0" smtClean="0"/>
          </a:p>
          <a:p>
            <a:r>
              <a:rPr lang="en-US" dirty="0" smtClean="0"/>
              <a:t>Can be minimal or non-minimal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Adaptive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83712"/>
            <a:ext cx="8229600" cy="563563"/>
          </a:xfrm>
        </p:spPr>
        <p:txBody>
          <a:bodyPr>
            <a:normAutofit/>
          </a:bodyPr>
          <a:lstStyle/>
          <a:p>
            <a:r>
              <a:rPr lang="en-US" dirty="0" smtClean="0"/>
              <a:t>Local information can result in sub-optimal choices</a:t>
            </a:r>
            <a:endParaRPr lang="en-US" dirty="0"/>
          </a:p>
        </p:txBody>
      </p:sp>
      <p:cxnSp>
        <p:nvCxnSpPr>
          <p:cNvPr id="4" name="Straight Connector 3"/>
          <p:cNvCxnSpPr>
            <a:endCxn id="14" idx="0"/>
          </p:cNvCxnSpPr>
          <p:nvPr/>
        </p:nvCxnSpPr>
        <p:spPr>
          <a:xfrm rot="5400000">
            <a:off x="4872411" y="2277406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4" idx="4"/>
          </p:cNvCxnSpPr>
          <p:nvPr/>
        </p:nvCxnSpPr>
        <p:spPr>
          <a:xfrm rot="5400000">
            <a:off x="4834311" y="3382305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2" idx="4"/>
          </p:cNvCxnSpPr>
          <p:nvPr/>
        </p:nvCxnSpPr>
        <p:spPr>
          <a:xfrm rot="5400000">
            <a:off x="2395911" y="3382304"/>
            <a:ext cx="609599" cy="1588"/>
          </a:xfrm>
          <a:prstGeom prst="line">
            <a:avLst/>
          </a:prstGeom>
          <a:ln w="101600">
            <a:solidFill>
              <a:srgbClr val="955E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6"/>
          </p:cNvCxnSpPr>
          <p:nvPr/>
        </p:nvCxnSpPr>
        <p:spPr>
          <a:xfrm>
            <a:off x="4186610" y="1744007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5" idx="6"/>
          </p:cNvCxnSpPr>
          <p:nvPr/>
        </p:nvCxnSpPr>
        <p:spPr>
          <a:xfrm>
            <a:off x="4186610" y="39538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67410" y="3953805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434010" y="147730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53210" y="1477306"/>
            <a:ext cx="533400" cy="53340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4010" y="254410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53210" y="254410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2410" y="254410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53210" y="368710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0" idx="4"/>
            <a:endCxn id="12" idx="0"/>
          </p:cNvCxnSpPr>
          <p:nvPr/>
        </p:nvCxnSpPr>
        <p:spPr>
          <a:xfrm rot="5400000">
            <a:off x="2434011" y="2277405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4"/>
            <a:endCxn id="13" idx="0"/>
          </p:cNvCxnSpPr>
          <p:nvPr/>
        </p:nvCxnSpPr>
        <p:spPr>
          <a:xfrm rot="5400000">
            <a:off x="3653211" y="2277406"/>
            <a:ext cx="533398" cy="1588"/>
          </a:xfrm>
          <a:prstGeom prst="line">
            <a:avLst/>
          </a:prstGeom>
          <a:ln w="190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  <a:endCxn id="11" idx="2"/>
          </p:cNvCxnSpPr>
          <p:nvPr/>
        </p:nvCxnSpPr>
        <p:spPr>
          <a:xfrm>
            <a:off x="2967410" y="1744006"/>
            <a:ext cx="6858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6"/>
            <a:endCxn id="13" idx="2"/>
          </p:cNvCxnSpPr>
          <p:nvPr/>
        </p:nvCxnSpPr>
        <p:spPr>
          <a:xfrm>
            <a:off x="2967410" y="2810805"/>
            <a:ext cx="6858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6"/>
            <a:endCxn id="14" idx="2"/>
          </p:cNvCxnSpPr>
          <p:nvPr/>
        </p:nvCxnSpPr>
        <p:spPr>
          <a:xfrm>
            <a:off x="4186610" y="28108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4"/>
            <a:endCxn id="15" idx="0"/>
          </p:cNvCxnSpPr>
          <p:nvPr/>
        </p:nvCxnSpPr>
        <p:spPr>
          <a:xfrm rot="5400000">
            <a:off x="3615111" y="3382305"/>
            <a:ext cx="609599" cy="1588"/>
          </a:xfrm>
          <a:prstGeom prst="line">
            <a:avLst/>
          </a:prstGeom>
          <a:ln w="190500">
            <a:solidFill>
              <a:srgbClr val="955E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34805" y="368710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71616" y="147889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endCxn id="29" idx="0"/>
          </p:cNvCxnSpPr>
          <p:nvPr/>
        </p:nvCxnSpPr>
        <p:spPr>
          <a:xfrm rot="5400000">
            <a:off x="6091611" y="2275817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9" idx="4"/>
            <a:endCxn id="30" idx="0"/>
          </p:cNvCxnSpPr>
          <p:nvPr/>
        </p:nvCxnSpPr>
        <p:spPr>
          <a:xfrm rot="5400000">
            <a:off x="6053511" y="3380716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05810" y="1742418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30" idx="2"/>
          </p:cNvCxnSpPr>
          <p:nvPr/>
        </p:nvCxnSpPr>
        <p:spPr>
          <a:xfrm>
            <a:off x="5405810" y="3952217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091610" y="2542516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91610" y="3685516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29" idx="2"/>
          </p:cNvCxnSpPr>
          <p:nvPr/>
        </p:nvCxnSpPr>
        <p:spPr>
          <a:xfrm>
            <a:off x="5405810" y="2809217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090816" y="147730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38" idx="0"/>
          </p:cNvCxnSpPr>
          <p:nvPr/>
        </p:nvCxnSpPr>
        <p:spPr>
          <a:xfrm rot="5400000">
            <a:off x="4833516" y="4525304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395116" y="4525303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7" idx="6"/>
            <a:endCxn id="38" idx="2"/>
          </p:cNvCxnSpPr>
          <p:nvPr/>
        </p:nvCxnSpPr>
        <p:spPr>
          <a:xfrm>
            <a:off x="4185815" y="509680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66615" y="5096804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652415" y="483010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71615" y="483010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 rot="5400000">
            <a:off x="3614316" y="4525304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434010" y="4830103"/>
            <a:ext cx="533400" cy="53340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00"/>
                </a:solidFill>
              </a:rPr>
              <a:t>s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41" name="Straight Connector 40"/>
          <p:cNvCxnSpPr>
            <a:endCxn id="43" idx="0"/>
          </p:cNvCxnSpPr>
          <p:nvPr/>
        </p:nvCxnSpPr>
        <p:spPr>
          <a:xfrm rot="5400000">
            <a:off x="6052716" y="4523715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5405015" y="509521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090815" y="4828515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72410" y="3687104"/>
            <a:ext cx="533400" cy="5334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stCxn id="40" idx="0"/>
            <a:endCxn id="23" idx="4"/>
          </p:cNvCxnSpPr>
          <p:nvPr/>
        </p:nvCxnSpPr>
        <p:spPr>
          <a:xfrm rot="5400000" flipH="1" flipV="1">
            <a:off x="2396308" y="4524907"/>
            <a:ext cx="609598" cy="79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3" idx="6"/>
            <a:endCxn id="15" idx="2"/>
          </p:cNvCxnSpPr>
          <p:nvPr/>
        </p:nvCxnSpPr>
        <p:spPr>
          <a:xfrm>
            <a:off x="2968205" y="3953805"/>
            <a:ext cx="685005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0"/>
            <a:endCxn id="11" idx="4"/>
          </p:cNvCxnSpPr>
          <p:nvPr/>
        </p:nvCxnSpPr>
        <p:spPr>
          <a:xfrm rot="5400000" flipH="1" flipV="1">
            <a:off x="3081711" y="2848906"/>
            <a:ext cx="1676398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Non-minimal adaptive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Fully adaptive</a:t>
            </a:r>
          </a:p>
          <a:p>
            <a:endParaRPr lang="en-US" dirty="0" smtClean="0"/>
          </a:p>
          <a:p>
            <a:r>
              <a:rPr lang="en-US" dirty="0" smtClean="0"/>
              <a:t>Not restricted to take shortest path</a:t>
            </a:r>
          </a:p>
          <a:p>
            <a:endParaRPr lang="en-US" dirty="0" smtClean="0"/>
          </a:p>
          <a:p>
            <a:r>
              <a:rPr lang="en-US" dirty="0" smtClean="0"/>
              <a:t>Misrouting: directing packet along non-productive channel</a:t>
            </a:r>
          </a:p>
          <a:p>
            <a:pPr lvl="1"/>
            <a:r>
              <a:rPr lang="en-US" dirty="0" smtClean="0"/>
              <a:t>Priority given to productive output</a:t>
            </a:r>
          </a:p>
          <a:p>
            <a:pPr lvl="1"/>
            <a:r>
              <a:rPr lang="en-US" dirty="0" smtClean="0"/>
              <a:t>Some algorithms forbid U-turns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</a:rPr>
              <a:t>Livelock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potential: traversing network without ever reaching destination</a:t>
            </a:r>
          </a:p>
          <a:p>
            <a:pPr lvl="1"/>
            <a:r>
              <a:rPr lang="en-US" dirty="0" smtClean="0"/>
              <a:t>Mechanism to guarantee forward progress </a:t>
            </a:r>
          </a:p>
          <a:p>
            <a:pPr lvl="2"/>
            <a:r>
              <a:rPr lang="en-US" dirty="0" smtClean="0"/>
              <a:t>Limit number of </a:t>
            </a:r>
            <a:r>
              <a:rPr lang="en-US" dirty="0" err="1" smtClean="0"/>
              <a:t>misroutings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35010"/>
          </a:xfrm>
        </p:spPr>
        <p:txBody>
          <a:bodyPr/>
          <a:lstStyle/>
          <a:p>
            <a:r>
              <a:rPr lang="en-US" dirty="0" smtClean="0"/>
              <a:t>Adaptive Routing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433088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3 route clockwise or counterclockwise to 7?</a:t>
            </a:r>
          </a:p>
          <a:p>
            <a:pPr lvl="1"/>
            <a:r>
              <a:rPr lang="en-US" dirty="0" smtClean="0"/>
              <a:t>5 is using all the capacity of link 5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6</a:t>
            </a:r>
            <a:endParaRPr lang="en-US" dirty="0" smtClean="0"/>
          </a:p>
          <a:p>
            <a:r>
              <a:rPr lang="en-US" dirty="0" smtClean="0"/>
              <a:t>Queue at node 5 will sense contention but not at node 3</a:t>
            </a:r>
          </a:p>
          <a:p>
            <a:r>
              <a:rPr lang="en-US" dirty="0" smtClean="0"/>
              <a:t>Backpressure: allows nodes to indirectly sense congestion</a:t>
            </a:r>
          </a:p>
          <a:p>
            <a:pPr lvl="1"/>
            <a:r>
              <a:rPr lang="en-US" dirty="0" smtClean="0"/>
              <a:t>Queue in one node fills up, it will stop receiving flits</a:t>
            </a:r>
          </a:p>
          <a:p>
            <a:pPr lvl="1"/>
            <a:r>
              <a:rPr lang="en-US" dirty="0" smtClean="0"/>
              <a:t>Previous queue will fill up</a:t>
            </a:r>
          </a:p>
          <a:p>
            <a:r>
              <a:rPr lang="en-US" dirty="0" smtClean="0"/>
              <a:t>If each queue holds 4 packets</a:t>
            </a:r>
          </a:p>
          <a:p>
            <a:pPr lvl="1"/>
            <a:r>
              <a:rPr lang="en-US" dirty="0" smtClean="0"/>
              <a:t>3 will send 8 packets before sensing congestion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6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1906588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7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>
            <a:stCxn id="4" idx="6"/>
            <a:endCxn id="5" idx="2"/>
          </p:cNvCxnSpPr>
          <p:nvPr/>
        </p:nvCxnSpPr>
        <p:spPr>
          <a:xfrm>
            <a:off x="12954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>
          <a:xfrm>
            <a:off x="22860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>
          <a:xfrm>
            <a:off x="32766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42672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9" idx="2"/>
          </p:cNvCxnSpPr>
          <p:nvPr/>
        </p:nvCxnSpPr>
        <p:spPr>
          <a:xfrm>
            <a:off x="52578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>
            <a:off x="62484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>
          <a:xfrm>
            <a:off x="7239000" y="217328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4" idx="2"/>
            <a:endCxn id="11" idx="6"/>
          </p:cNvCxnSpPr>
          <p:nvPr/>
        </p:nvCxnSpPr>
        <p:spPr>
          <a:xfrm rot="10800000" flipH="1">
            <a:off x="762000" y="2173288"/>
            <a:ext cx="7467600" cy="1588"/>
          </a:xfrm>
          <a:prstGeom prst="curvedConnector5">
            <a:avLst>
              <a:gd name="adj1" fmla="val -3061"/>
              <a:gd name="adj2" fmla="val 64643514"/>
              <a:gd name="adj3" fmla="val 1055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248400" y="2439988"/>
            <a:ext cx="457200" cy="1588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7200" y="2670176"/>
            <a:ext cx="3429000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10800000" flipH="1">
            <a:off x="3733800" y="1830389"/>
            <a:ext cx="4495800" cy="1588"/>
          </a:xfrm>
          <a:prstGeom prst="curvedConnector5">
            <a:avLst>
              <a:gd name="adj1" fmla="val -61875"/>
              <a:gd name="adj2" fmla="val 21295466"/>
              <a:gd name="adj3" fmla="val 105085"/>
            </a:avLst>
          </a:prstGeom>
          <a:ln w="34925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57800" y="1831977"/>
            <a:ext cx="45720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267200" y="1828800"/>
            <a:ext cx="457200" cy="1588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Adaptive Routing: Turn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481"/>
            <a:ext cx="8229600" cy="29309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DOR eliminates 4 turns</a:t>
            </a:r>
          </a:p>
          <a:p>
            <a:pPr lvl="1"/>
            <a:r>
              <a:rPr lang="en-US" dirty="0" smtClean="0"/>
              <a:t>N to E, N to W, S to E, S to W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adaptivity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adaptivity</a:t>
            </a:r>
            <a:r>
              <a:rPr lang="en-US" dirty="0" smtClean="0"/>
              <a:t> by removing 2 of 8 turns</a:t>
            </a:r>
          </a:p>
          <a:p>
            <a:pPr lvl="1"/>
            <a:r>
              <a:rPr lang="en-US" dirty="0" smtClean="0"/>
              <a:t>Remains deadlock free (like DOR)</a:t>
            </a:r>
          </a:p>
          <a:p>
            <a:r>
              <a:rPr lang="en-US" dirty="0" smtClean="0"/>
              <a:t>Example: West first</a:t>
            </a:r>
          </a:p>
          <a:p>
            <a:pPr lvl="1"/>
            <a:r>
              <a:rPr lang="en-US" dirty="0" smtClean="0"/>
              <a:t>Eliminates S to W and N to W</a:t>
            </a:r>
            <a:endParaRPr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8" name="Bent Arrow 27"/>
          <p:cNvSpPr/>
          <p:nvPr/>
        </p:nvSpPr>
        <p:spPr>
          <a:xfrm rot="16200000">
            <a:off x="2590800" y="498496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>
            <a:off x="2667000" y="414676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Bent Arrow 29"/>
          <p:cNvSpPr/>
          <p:nvPr/>
        </p:nvSpPr>
        <p:spPr>
          <a:xfrm rot="5400000">
            <a:off x="3505200" y="422296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16200000">
            <a:off x="4343400" y="422296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829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5400000">
            <a:off x="5257800" y="498496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0800000">
            <a:off x="4419601" y="5061159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582316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West first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Routing and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 1: Eliminate turns that lead to deadlock</a:t>
            </a:r>
          </a:p>
          <a:p>
            <a:pPr lvl="1"/>
            <a:r>
              <a:rPr lang="en-US" dirty="0" smtClean="0"/>
              <a:t>Limits flexibility</a:t>
            </a:r>
          </a:p>
          <a:p>
            <a:endParaRPr lang="en-US" dirty="0" smtClean="0"/>
          </a:p>
          <a:p>
            <a:r>
              <a:rPr lang="en-US" dirty="0" smtClean="0"/>
              <a:t>Option 2:  Allow all turns</a:t>
            </a:r>
          </a:p>
          <a:p>
            <a:pPr lvl="1"/>
            <a:r>
              <a:rPr lang="en-US" dirty="0" smtClean="0"/>
              <a:t>Give more flexibility</a:t>
            </a:r>
          </a:p>
          <a:p>
            <a:pPr lvl="1"/>
            <a:r>
              <a:rPr lang="en-US" dirty="0" smtClean="0"/>
              <a:t>Must use other mechanism to prevent deadlock</a:t>
            </a:r>
          </a:p>
          <a:p>
            <a:pPr lvl="1"/>
            <a:r>
              <a:rPr lang="en-US" dirty="0" smtClean="0"/>
              <a:t>Rely on flow control (later)</a:t>
            </a:r>
          </a:p>
          <a:p>
            <a:pPr lvl="2"/>
            <a:r>
              <a:rPr lang="en-US" dirty="0" smtClean="0"/>
              <a:t>Escape virtual 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and Cache Coherence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Focused on </a:t>
            </a:r>
            <a:r>
              <a:rPr lang="en-US" dirty="0" err="1" smtClean="0"/>
              <a:t>unicast</a:t>
            </a:r>
            <a:r>
              <a:rPr lang="en-US" dirty="0" smtClean="0"/>
              <a:t> routing</a:t>
            </a:r>
          </a:p>
          <a:p>
            <a:pPr lvl="1"/>
            <a:r>
              <a:rPr lang="en-US" dirty="0" smtClean="0"/>
              <a:t>Single source ➔ single destination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Cache coherence protocols often rely on </a:t>
            </a:r>
          </a:p>
          <a:p>
            <a:pPr lvl="1"/>
            <a:r>
              <a:rPr lang="en-US" dirty="0" smtClean="0"/>
              <a:t>Multicast/broadcast</a:t>
            </a:r>
          </a:p>
          <a:p>
            <a:pPr lvl="2"/>
            <a:r>
              <a:rPr lang="en-US" dirty="0" smtClean="0"/>
              <a:t>Send invalidations to multiple sharers</a:t>
            </a:r>
          </a:p>
          <a:p>
            <a:pPr lvl="1"/>
            <a:r>
              <a:rPr lang="en-US" dirty="0" smtClean="0"/>
              <a:t>Reduction</a:t>
            </a:r>
          </a:p>
          <a:p>
            <a:pPr lvl="2"/>
            <a:r>
              <a:rPr lang="en-US" dirty="0" smtClean="0"/>
              <a:t>Collect acknowledgements from multiple sharers</a:t>
            </a:r>
          </a:p>
          <a:p>
            <a:pPr lvl="1"/>
            <a:r>
              <a:rPr lang="en-US" dirty="0" smtClean="0"/>
              <a:t>Found in both snooping- and directory-based protocols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Require novel routing mechanisms</a:t>
            </a:r>
          </a:p>
          <a:p>
            <a:pPr lvl="1"/>
            <a:r>
              <a:rPr lang="en-US" dirty="0" smtClean="0"/>
              <a:t>New opportunity: on chip</a:t>
            </a:r>
          </a:p>
          <a:p>
            <a:pPr lvl="2"/>
            <a:r>
              <a:rPr lang="en-US" dirty="0" smtClean="0"/>
              <a:t>Tight integration between network and caches hierarchy</a:t>
            </a:r>
          </a:p>
          <a:p>
            <a:pPr lvl="1"/>
            <a:r>
              <a:rPr lang="en-US" dirty="0" smtClean="0"/>
              <a:t>New demand</a:t>
            </a:r>
          </a:p>
          <a:p>
            <a:pPr lvl="2"/>
            <a:r>
              <a:rPr lang="en-US" dirty="0" smtClean="0"/>
              <a:t>Network innovations required to scale coherence protocols to many-core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Coherence Characterization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106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149" y="1161177"/>
            <a:ext cx="8382000" cy="46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361749" y="1465976"/>
            <a:ext cx="3276600" cy="457200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14 %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1749" y="1923176"/>
            <a:ext cx="3276600" cy="405368"/>
          </a:xfrm>
          <a:prstGeom prst="rect">
            <a:avLst/>
          </a:prstGeom>
          <a:solidFill>
            <a:srgbClr val="C0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14 %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1749" y="2328544"/>
            <a:ext cx="3276600" cy="2180826"/>
          </a:xfrm>
          <a:prstGeom prst="rect">
            <a:avLst/>
          </a:prstGeom>
          <a:solidFill>
            <a:srgbClr val="0070C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71 %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4149" y="3076038"/>
            <a:ext cx="3276600" cy="1433332"/>
          </a:xfrm>
          <a:prstGeom prst="rect">
            <a:avLst/>
          </a:prstGeom>
          <a:solidFill>
            <a:srgbClr val="0070C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47 %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4149" y="1618376"/>
            <a:ext cx="3276600" cy="1457662"/>
          </a:xfrm>
          <a:prstGeom prst="rect">
            <a:avLst/>
          </a:prstGeom>
          <a:solidFill>
            <a:srgbClr val="C0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51 %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24149" y="1465976"/>
            <a:ext cx="3276600" cy="152400"/>
          </a:xfrm>
          <a:prstGeom prst="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2%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056" y="598701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64-core full-system simulations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76400" y="5639374"/>
            <a:ext cx="25146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AMD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HyperTransport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5639374"/>
            <a:ext cx="25146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Token Coherence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3466" y="6040490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One-to-Many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Broadcasts</a:t>
            </a:r>
          </a:p>
          <a:p>
            <a:pPr lvl="1"/>
            <a:r>
              <a:rPr lang="en-US" dirty="0" smtClean="0"/>
              <a:t>Very expensive</a:t>
            </a:r>
          </a:p>
          <a:p>
            <a:pPr lvl="1"/>
            <a:r>
              <a:rPr lang="en-US" dirty="0" smtClean="0"/>
              <a:t>Experience high latency, require lots of bandwidth</a:t>
            </a:r>
          </a:p>
          <a:p>
            <a:r>
              <a:rPr lang="en-US" dirty="0" smtClean="0"/>
              <a:t>Several recent solutions</a:t>
            </a:r>
          </a:p>
          <a:p>
            <a:pPr lvl="1"/>
            <a:r>
              <a:rPr lang="en-US" dirty="0" smtClean="0"/>
              <a:t>Common design goal</a:t>
            </a:r>
          </a:p>
          <a:p>
            <a:pPr lvl="2"/>
            <a:r>
              <a:rPr lang="en-US" dirty="0" smtClean="0"/>
              <a:t>Fork/replicate packets within a router for multiple destinations</a:t>
            </a:r>
          </a:p>
          <a:p>
            <a:pPr lvl="2"/>
            <a:r>
              <a:rPr lang="en-US" dirty="0" smtClean="0"/>
              <a:t>Tree-based routing</a:t>
            </a:r>
          </a:p>
          <a:p>
            <a:pPr lvl="1"/>
            <a:r>
              <a:rPr lang="en-US" dirty="0" smtClean="0"/>
              <a:t>Different routing algorithms, different implementations</a:t>
            </a:r>
          </a:p>
          <a:p>
            <a:pPr lvl="2"/>
            <a:r>
              <a:rPr lang="en-US" dirty="0" smtClean="0"/>
              <a:t>RPM</a:t>
            </a:r>
          </a:p>
          <a:p>
            <a:pPr lvl="2"/>
            <a:r>
              <a:rPr lang="en-US" dirty="0" smtClean="0"/>
              <a:t>Whirl</a:t>
            </a:r>
          </a:p>
          <a:p>
            <a:pPr lvl="2"/>
            <a:r>
              <a:rPr lang="en-US" dirty="0" smtClean="0"/>
              <a:t>BAM, VCTM, MRR, </a:t>
            </a:r>
            <a:r>
              <a:rPr lang="en-US" dirty="0" err="1" smtClean="0"/>
              <a:t>bLBDR</a:t>
            </a:r>
            <a:r>
              <a:rPr lang="en-US" dirty="0" smtClean="0"/>
              <a:t> (see references)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How to route broadcasts?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108</a:t>
            </a:fld>
            <a:endParaRPr lang="en-US"/>
          </a:p>
        </p:txBody>
      </p:sp>
      <p:grpSp>
        <p:nvGrpSpPr>
          <p:cNvPr id="3" name="Group 245"/>
          <p:cNvGrpSpPr/>
          <p:nvPr/>
        </p:nvGrpSpPr>
        <p:grpSpPr>
          <a:xfrm>
            <a:off x="609600" y="1870516"/>
            <a:ext cx="3581400" cy="3429000"/>
            <a:chOff x="579120" y="1654628"/>
            <a:chExt cx="3010989" cy="2751909"/>
          </a:xfrm>
        </p:grpSpPr>
        <p:sp>
          <p:nvSpPr>
            <p:cNvPr id="247" name="Rectangle 246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72" name="Straight Arrow Connector 271"/>
          <p:cNvCxnSpPr/>
          <p:nvPr/>
        </p:nvCxnSpPr>
        <p:spPr>
          <a:xfrm>
            <a:off x="2559560" y="369931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273" name="Straight Arrow Connector 272"/>
          <p:cNvCxnSpPr/>
          <p:nvPr/>
        </p:nvCxnSpPr>
        <p:spPr>
          <a:xfrm flipV="1">
            <a:off x="3124200" y="301351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74" name="Straight Arrow Connector 273"/>
          <p:cNvCxnSpPr/>
          <p:nvPr/>
        </p:nvCxnSpPr>
        <p:spPr>
          <a:xfrm flipV="1">
            <a:off x="3124200" y="2251517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75" name="Straight Arrow Connector 274"/>
          <p:cNvCxnSpPr/>
          <p:nvPr/>
        </p:nvCxnSpPr>
        <p:spPr>
          <a:xfrm flipH="1">
            <a:off x="1743840" y="354691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277" name="Straight Arrow Connector 276"/>
          <p:cNvCxnSpPr/>
          <p:nvPr/>
        </p:nvCxnSpPr>
        <p:spPr>
          <a:xfrm>
            <a:off x="2286000" y="377551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78" name="Straight Arrow Connector 277"/>
          <p:cNvCxnSpPr/>
          <p:nvPr/>
        </p:nvCxnSpPr>
        <p:spPr>
          <a:xfrm>
            <a:off x="2287445" y="4545457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81" name="Straight Arrow Connector 280"/>
          <p:cNvCxnSpPr/>
          <p:nvPr/>
        </p:nvCxnSpPr>
        <p:spPr>
          <a:xfrm>
            <a:off x="762000" y="377551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82" name="Straight Arrow Connector 281"/>
          <p:cNvCxnSpPr/>
          <p:nvPr/>
        </p:nvCxnSpPr>
        <p:spPr>
          <a:xfrm>
            <a:off x="764601" y="4553081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83" name="Straight Arrow Connector 282"/>
          <p:cNvCxnSpPr/>
          <p:nvPr/>
        </p:nvCxnSpPr>
        <p:spPr>
          <a:xfrm>
            <a:off x="3124200" y="377551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89" name="Straight Arrow Connector 288"/>
          <p:cNvCxnSpPr/>
          <p:nvPr/>
        </p:nvCxnSpPr>
        <p:spPr>
          <a:xfrm flipV="1">
            <a:off x="1447800" y="301351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91" name="Straight Arrow Connector 290"/>
          <p:cNvCxnSpPr/>
          <p:nvPr/>
        </p:nvCxnSpPr>
        <p:spPr>
          <a:xfrm flipV="1">
            <a:off x="762000" y="301351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95" name="Straight Arrow Connector 294"/>
          <p:cNvCxnSpPr/>
          <p:nvPr/>
        </p:nvCxnSpPr>
        <p:spPr>
          <a:xfrm>
            <a:off x="2559560" y="354691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298" name="Straight Arrow Connector 297"/>
          <p:cNvCxnSpPr/>
          <p:nvPr/>
        </p:nvCxnSpPr>
        <p:spPr>
          <a:xfrm flipH="1">
            <a:off x="1743840" y="369931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299" name="Straight Arrow Connector 298"/>
          <p:cNvCxnSpPr/>
          <p:nvPr/>
        </p:nvCxnSpPr>
        <p:spPr>
          <a:xfrm flipH="1">
            <a:off x="982501" y="3546916"/>
            <a:ext cx="398797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02" name="Straight Arrow Connector 301"/>
          <p:cNvCxnSpPr/>
          <p:nvPr/>
        </p:nvCxnSpPr>
        <p:spPr>
          <a:xfrm>
            <a:off x="1600200" y="377551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03" name="Straight Arrow Connector 302"/>
          <p:cNvCxnSpPr/>
          <p:nvPr/>
        </p:nvCxnSpPr>
        <p:spPr>
          <a:xfrm>
            <a:off x="1600200" y="453751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06" name="Straight Arrow Connector 305"/>
          <p:cNvCxnSpPr/>
          <p:nvPr/>
        </p:nvCxnSpPr>
        <p:spPr>
          <a:xfrm>
            <a:off x="3276600" y="377551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08" name="Straight Arrow Connector 307"/>
          <p:cNvCxnSpPr/>
          <p:nvPr/>
        </p:nvCxnSpPr>
        <p:spPr>
          <a:xfrm flipV="1">
            <a:off x="40386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10" name="Straight Arrow Connector 309"/>
          <p:cNvCxnSpPr/>
          <p:nvPr/>
        </p:nvCxnSpPr>
        <p:spPr>
          <a:xfrm flipV="1">
            <a:off x="2438400" y="301351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11" name="Straight Arrow Connector 310"/>
          <p:cNvCxnSpPr/>
          <p:nvPr/>
        </p:nvCxnSpPr>
        <p:spPr>
          <a:xfrm flipV="1">
            <a:off x="2438400" y="225151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12" name="Straight Arrow Connector 311"/>
          <p:cNvCxnSpPr/>
          <p:nvPr/>
        </p:nvCxnSpPr>
        <p:spPr>
          <a:xfrm flipV="1">
            <a:off x="1600200" y="301351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13" name="Straight Arrow Connector 312"/>
          <p:cNvCxnSpPr/>
          <p:nvPr/>
        </p:nvCxnSpPr>
        <p:spPr>
          <a:xfrm flipV="1">
            <a:off x="1600200" y="225151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18" name="Straight Arrow Connector 317"/>
          <p:cNvCxnSpPr/>
          <p:nvPr/>
        </p:nvCxnSpPr>
        <p:spPr>
          <a:xfrm>
            <a:off x="3375280" y="369931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5" name="Group 319"/>
          <p:cNvGrpSpPr/>
          <p:nvPr/>
        </p:nvGrpSpPr>
        <p:grpSpPr>
          <a:xfrm>
            <a:off x="5029200" y="1851406"/>
            <a:ext cx="3581400" cy="3429000"/>
            <a:chOff x="579120" y="1654628"/>
            <a:chExt cx="3010989" cy="2751909"/>
          </a:xfrm>
        </p:grpSpPr>
        <p:sp>
          <p:nvSpPr>
            <p:cNvPr id="321" name="Rectangle 320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rgbClr val="00B050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46" name="Straight Arrow Connector 345"/>
          <p:cNvCxnSpPr/>
          <p:nvPr/>
        </p:nvCxnSpPr>
        <p:spPr>
          <a:xfrm>
            <a:off x="6979160" y="36802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7" name="Straight Arrow Connector 346"/>
          <p:cNvCxnSpPr/>
          <p:nvPr/>
        </p:nvCxnSpPr>
        <p:spPr>
          <a:xfrm flipV="1">
            <a:off x="7543800" y="299440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48" name="Straight Arrow Connector 347"/>
          <p:cNvCxnSpPr/>
          <p:nvPr/>
        </p:nvCxnSpPr>
        <p:spPr>
          <a:xfrm flipV="1">
            <a:off x="7543800" y="2232407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49" name="Straight Arrow Connector 348"/>
          <p:cNvCxnSpPr/>
          <p:nvPr/>
        </p:nvCxnSpPr>
        <p:spPr>
          <a:xfrm flipH="1">
            <a:off x="6163440" y="35278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arrow" w="med" len="med"/>
            <a:tailEnd type="none" w="med" len="med"/>
          </a:ln>
          <a:effectLst/>
        </p:spPr>
      </p:cxnSp>
      <p:cxnSp>
        <p:nvCxnSpPr>
          <p:cNvPr id="350" name="Straight Arrow Connector 349"/>
          <p:cNvCxnSpPr/>
          <p:nvPr/>
        </p:nvCxnSpPr>
        <p:spPr>
          <a:xfrm flipH="1">
            <a:off x="5402101" y="3680206"/>
            <a:ext cx="398797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51" name="Straight Arrow Connector 350"/>
          <p:cNvCxnSpPr/>
          <p:nvPr/>
        </p:nvCxnSpPr>
        <p:spPr>
          <a:xfrm>
            <a:off x="67056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2" name="Straight Arrow Connector 351"/>
          <p:cNvCxnSpPr/>
          <p:nvPr/>
        </p:nvCxnSpPr>
        <p:spPr>
          <a:xfrm>
            <a:off x="6707045" y="4526347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3" name="Straight Arrow Connector 352"/>
          <p:cNvCxnSpPr/>
          <p:nvPr/>
        </p:nvCxnSpPr>
        <p:spPr>
          <a:xfrm>
            <a:off x="5867400" y="375640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4" name="Straight Arrow Connector 353"/>
          <p:cNvCxnSpPr/>
          <p:nvPr/>
        </p:nvCxnSpPr>
        <p:spPr>
          <a:xfrm>
            <a:off x="58674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5" name="Straight Arrow Connector 354"/>
          <p:cNvCxnSpPr/>
          <p:nvPr/>
        </p:nvCxnSpPr>
        <p:spPr>
          <a:xfrm>
            <a:off x="51816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6" name="Straight Arrow Connector 355"/>
          <p:cNvCxnSpPr/>
          <p:nvPr/>
        </p:nvCxnSpPr>
        <p:spPr>
          <a:xfrm>
            <a:off x="5184201" y="4533971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>
          <a:xfrm>
            <a:off x="75438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8" name="Straight Arrow Connector 357"/>
          <p:cNvCxnSpPr/>
          <p:nvPr/>
        </p:nvCxnSpPr>
        <p:spPr>
          <a:xfrm>
            <a:off x="75438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59" name="Straight Arrow Connector 358"/>
          <p:cNvCxnSpPr/>
          <p:nvPr/>
        </p:nvCxnSpPr>
        <p:spPr>
          <a:xfrm flipV="1">
            <a:off x="83058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0" name="Straight Arrow Connector 359"/>
          <p:cNvCxnSpPr/>
          <p:nvPr/>
        </p:nvCxnSpPr>
        <p:spPr>
          <a:xfrm flipV="1">
            <a:off x="83058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1" name="Straight Arrow Connector 360"/>
          <p:cNvCxnSpPr/>
          <p:nvPr/>
        </p:nvCxnSpPr>
        <p:spPr>
          <a:xfrm flipV="1">
            <a:off x="67056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2" name="Straight Arrow Connector 361"/>
          <p:cNvCxnSpPr/>
          <p:nvPr/>
        </p:nvCxnSpPr>
        <p:spPr>
          <a:xfrm flipV="1">
            <a:off x="67056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3" name="Straight Arrow Connector 362"/>
          <p:cNvCxnSpPr/>
          <p:nvPr/>
        </p:nvCxnSpPr>
        <p:spPr>
          <a:xfrm flipV="1">
            <a:off x="58674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4" name="Straight Arrow Connector 363"/>
          <p:cNvCxnSpPr/>
          <p:nvPr/>
        </p:nvCxnSpPr>
        <p:spPr>
          <a:xfrm flipV="1">
            <a:off x="58674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5" name="Straight Arrow Connector 364"/>
          <p:cNvCxnSpPr/>
          <p:nvPr/>
        </p:nvCxnSpPr>
        <p:spPr>
          <a:xfrm flipV="1">
            <a:off x="51816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6" name="Straight Arrow Connector 365"/>
          <p:cNvCxnSpPr/>
          <p:nvPr/>
        </p:nvCxnSpPr>
        <p:spPr>
          <a:xfrm flipV="1">
            <a:off x="51816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7" name="Straight Arrow Connector 366"/>
          <p:cNvCxnSpPr/>
          <p:nvPr/>
        </p:nvCxnSpPr>
        <p:spPr>
          <a:xfrm>
            <a:off x="83058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8" name="Straight Arrow Connector 367"/>
          <p:cNvCxnSpPr/>
          <p:nvPr/>
        </p:nvCxnSpPr>
        <p:spPr>
          <a:xfrm>
            <a:off x="83058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69" name="Straight Arrow Connector 368"/>
          <p:cNvCxnSpPr/>
          <p:nvPr/>
        </p:nvCxnSpPr>
        <p:spPr>
          <a:xfrm>
            <a:off x="6979160" y="35278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70" name="Straight Arrow Connector 369"/>
          <p:cNvCxnSpPr/>
          <p:nvPr/>
        </p:nvCxnSpPr>
        <p:spPr>
          <a:xfrm flipV="1">
            <a:off x="7696200" y="299440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1" name="Straight Arrow Connector 370"/>
          <p:cNvCxnSpPr/>
          <p:nvPr/>
        </p:nvCxnSpPr>
        <p:spPr>
          <a:xfrm flipV="1">
            <a:off x="7696200" y="2232407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2" name="Straight Arrow Connector 371"/>
          <p:cNvCxnSpPr/>
          <p:nvPr/>
        </p:nvCxnSpPr>
        <p:spPr>
          <a:xfrm flipH="1">
            <a:off x="6163440" y="36802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3" name="Straight Arrow Connector 372"/>
          <p:cNvCxnSpPr/>
          <p:nvPr/>
        </p:nvCxnSpPr>
        <p:spPr>
          <a:xfrm flipH="1">
            <a:off x="5402101" y="3527806"/>
            <a:ext cx="398797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cxnSp>
        <p:nvCxnSpPr>
          <p:cNvPr id="374" name="Straight Arrow Connector 373"/>
          <p:cNvCxnSpPr/>
          <p:nvPr/>
        </p:nvCxnSpPr>
        <p:spPr>
          <a:xfrm>
            <a:off x="68580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5" name="Straight Arrow Connector 374"/>
          <p:cNvCxnSpPr/>
          <p:nvPr/>
        </p:nvCxnSpPr>
        <p:spPr>
          <a:xfrm>
            <a:off x="6859445" y="4526347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6" name="Straight Arrow Connector 375"/>
          <p:cNvCxnSpPr/>
          <p:nvPr/>
        </p:nvCxnSpPr>
        <p:spPr>
          <a:xfrm>
            <a:off x="6019800" y="375640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7" name="Straight Arrow Connector 376"/>
          <p:cNvCxnSpPr/>
          <p:nvPr/>
        </p:nvCxnSpPr>
        <p:spPr>
          <a:xfrm>
            <a:off x="60198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8" name="Straight Arrow Connector 377"/>
          <p:cNvCxnSpPr/>
          <p:nvPr/>
        </p:nvCxnSpPr>
        <p:spPr>
          <a:xfrm>
            <a:off x="53340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79" name="Straight Arrow Connector 378"/>
          <p:cNvCxnSpPr/>
          <p:nvPr/>
        </p:nvCxnSpPr>
        <p:spPr>
          <a:xfrm>
            <a:off x="5336601" y="4533971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0" name="Straight Arrow Connector 379"/>
          <p:cNvCxnSpPr/>
          <p:nvPr/>
        </p:nvCxnSpPr>
        <p:spPr>
          <a:xfrm>
            <a:off x="76962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1" name="Straight Arrow Connector 380"/>
          <p:cNvCxnSpPr/>
          <p:nvPr/>
        </p:nvCxnSpPr>
        <p:spPr>
          <a:xfrm>
            <a:off x="76962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2" name="Straight Arrow Connector 381"/>
          <p:cNvCxnSpPr/>
          <p:nvPr/>
        </p:nvCxnSpPr>
        <p:spPr>
          <a:xfrm flipV="1">
            <a:off x="84582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3" name="Straight Arrow Connector 382"/>
          <p:cNvCxnSpPr/>
          <p:nvPr/>
        </p:nvCxnSpPr>
        <p:spPr>
          <a:xfrm flipV="1">
            <a:off x="84582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4" name="Straight Arrow Connector 383"/>
          <p:cNvCxnSpPr/>
          <p:nvPr/>
        </p:nvCxnSpPr>
        <p:spPr>
          <a:xfrm flipV="1">
            <a:off x="68580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5" name="Straight Arrow Connector 384"/>
          <p:cNvCxnSpPr/>
          <p:nvPr/>
        </p:nvCxnSpPr>
        <p:spPr>
          <a:xfrm flipV="1">
            <a:off x="68580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6" name="Straight Arrow Connector 385"/>
          <p:cNvCxnSpPr/>
          <p:nvPr/>
        </p:nvCxnSpPr>
        <p:spPr>
          <a:xfrm flipV="1">
            <a:off x="60198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7" name="Straight Arrow Connector 386"/>
          <p:cNvCxnSpPr/>
          <p:nvPr/>
        </p:nvCxnSpPr>
        <p:spPr>
          <a:xfrm flipV="1">
            <a:off x="60198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8" name="Straight Arrow Connector 387"/>
          <p:cNvCxnSpPr/>
          <p:nvPr/>
        </p:nvCxnSpPr>
        <p:spPr>
          <a:xfrm flipV="1">
            <a:off x="5334000" y="2994405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89" name="Straight Arrow Connector 388"/>
          <p:cNvCxnSpPr/>
          <p:nvPr/>
        </p:nvCxnSpPr>
        <p:spPr>
          <a:xfrm flipV="1">
            <a:off x="5334000" y="2232406"/>
            <a:ext cx="0" cy="38099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90" name="Straight Arrow Connector 389"/>
          <p:cNvCxnSpPr/>
          <p:nvPr/>
        </p:nvCxnSpPr>
        <p:spPr>
          <a:xfrm>
            <a:off x="8458200" y="3756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91" name="Straight Arrow Connector 390"/>
          <p:cNvCxnSpPr/>
          <p:nvPr/>
        </p:nvCxnSpPr>
        <p:spPr>
          <a:xfrm>
            <a:off x="8458200" y="4518406"/>
            <a:ext cx="0" cy="35904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92" name="Straight Arrow Connector 391"/>
          <p:cNvCxnSpPr/>
          <p:nvPr/>
        </p:nvCxnSpPr>
        <p:spPr>
          <a:xfrm>
            <a:off x="7794880" y="36802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93" name="Straight Arrow Connector 392"/>
          <p:cNvCxnSpPr/>
          <p:nvPr/>
        </p:nvCxnSpPr>
        <p:spPr>
          <a:xfrm>
            <a:off x="7794880" y="3527806"/>
            <a:ext cx="45317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tailEnd type="arrow"/>
          </a:ln>
          <a:effectLst/>
        </p:spPr>
      </p:cxnSp>
      <p:sp>
        <p:nvSpPr>
          <p:cNvPr id="394" name="Oval 393"/>
          <p:cNvSpPr/>
          <p:nvPr/>
        </p:nvSpPr>
        <p:spPr>
          <a:xfrm>
            <a:off x="2895600" y="385171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1219200" y="316591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 rot="16200000">
            <a:off x="2400300" y="358501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 rot="16200000">
            <a:off x="5295900" y="35659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 rot="16200000">
            <a:off x="6819900" y="35659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 rot="16200000">
            <a:off x="7658100" y="35659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4876800" y="3832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5715000" y="3832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6400800" y="3832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7239000" y="3832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8077200" y="3832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4876800" y="3146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5715000" y="3146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6400800" y="3146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7239000" y="3146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8077200" y="3146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4876800" y="2384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5715000" y="2384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6400800" y="2384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7239000" y="2384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8077200" y="23848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4953000" y="4594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5715000" y="4594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6477000" y="4594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7315200" y="4594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8153400" y="459460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419"/>
          <p:cNvSpPr txBox="1"/>
          <p:nvPr/>
        </p:nvSpPr>
        <p:spPr>
          <a:xfrm>
            <a:off x="914400" y="141331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Sparse Multicast Tree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4876800" y="1413316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Broadcast/Dense Multicast Tree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22" name="TextBox 421"/>
          <p:cNvSpPr txBox="1"/>
          <p:nvPr/>
        </p:nvSpPr>
        <p:spPr>
          <a:xfrm>
            <a:off x="533400" y="5397802"/>
            <a:ext cx="37338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Tree constructed dynamically based on destination set</a:t>
            </a:r>
            <a:endParaRPr lang="en-US" sz="2000" dirty="0"/>
          </a:p>
        </p:txBody>
      </p:sp>
      <p:sp>
        <p:nvSpPr>
          <p:cNvPr id="423" name="TextBox 422"/>
          <p:cNvSpPr txBox="1"/>
          <p:nvPr/>
        </p:nvSpPr>
        <p:spPr>
          <a:xfrm>
            <a:off x="4953000" y="5375716"/>
            <a:ext cx="38100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Same destination set </a:t>
            </a:r>
            <a:r>
              <a:rPr lang="en-US" sz="2000" dirty="0" smtClean="0">
                <a:solidFill>
                  <a:srgbClr val="FFFF00"/>
                </a:solidFill>
              </a:rPr>
              <a:t>(all nodes)</a:t>
            </a:r>
          </a:p>
          <a:p>
            <a:r>
              <a:rPr lang="en-US" sz="2000" dirty="0" smtClean="0"/>
              <a:t>  =&gt; same tree structure</a:t>
            </a:r>
            <a:endParaRPr lang="en-US" sz="2000" dirty="0"/>
          </a:p>
        </p:txBody>
      </p:sp>
      <p:sp>
        <p:nvSpPr>
          <p:cNvPr id="424" name="Rectangle 423"/>
          <p:cNvSpPr/>
          <p:nvPr/>
        </p:nvSpPr>
        <p:spPr>
          <a:xfrm>
            <a:off x="1371600" y="3394516"/>
            <a:ext cx="362542" cy="379794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96"/>
          <p:cNvGrpSpPr/>
          <p:nvPr/>
        </p:nvGrpSpPr>
        <p:grpSpPr>
          <a:xfrm>
            <a:off x="5391742" y="2022916"/>
            <a:ext cx="2864415" cy="3052469"/>
            <a:chOff x="5391742" y="2133600"/>
            <a:chExt cx="2864415" cy="3052469"/>
          </a:xfrm>
        </p:grpSpPr>
        <p:cxnSp>
          <p:nvCxnSpPr>
            <p:cNvPr id="169" name="Straight Connector 168"/>
            <p:cNvCxnSpPr>
              <a:stCxn id="341" idx="3"/>
              <a:endCxn id="342" idx="1"/>
            </p:cNvCxnSpPr>
            <p:nvPr/>
          </p:nvCxnSpPr>
          <p:spPr>
            <a:xfrm>
              <a:off x="5391742" y="5184481"/>
              <a:ext cx="398797" cy="158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342" idx="3"/>
              <a:endCxn id="343" idx="1"/>
            </p:cNvCxnSpPr>
            <p:nvPr/>
          </p:nvCxnSpPr>
          <p:spPr>
            <a:xfrm>
              <a:off x="6153081" y="5184481"/>
              <a:ext cx="453178" cy="158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343" idx="3"/>
              <a:endCxn id="344" idx="1"/>
            </p:cNvCxnSpPr>
            <p:nvPr/>
          </p:nvCxnSpPr>
          <p:spPr>
            <a:xfrm>
              <a:off x="6968801" y="5184481"/>
              <a:ext cx="453178" cy="158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344" idx="3"/>
              <a:endCxn id="345" idx="1"/>
            </p:cNvCxnSpPr>
            <p:nvPr/>
          </p:nvCxnSpPr>
          <p:spPr>
            <a:xfrm>
              <a:off x="7784521" y="5184481"/>
              <a:ext cx="453178" cy="1588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5410200" y="4495800"/>
              <a:ext cx="398797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6171539" y="44958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987259" y="44958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7802979" y="44958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10200" y="2895600"/>
              <a:ext cx="398797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6140381" y="2922427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6934200" y="2960132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772400" y="2960132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5410200" y="2133600"/>
              <a:ext cx="398797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6172200" y="21336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6987259" y="21336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7802979" y="2133600"/>
              <a:ext cx="453178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TextBox 198"/>
          <p:cNvSpPr txBox="1"/>
          <p:nvPr/>
        </p:nvSpPr>
        <p:spPr>
          <a:xfrm>
            <a:off x="7239000" y="2620849"/>
            <a:ext cx="16002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Idle links!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7239000" y="1935048"/>
            <a:ext cx="16002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Contention!</a:t>
            </a:r>
            <a:endParaRPr lang="en-US" sz="2000" dirty="0"/>
          </a:p>
        </p:txBody>
      </p:sp>
      <p:sp>
        <p:nvSpPr>
          <p:cNvPr id="177" name="Date Placeholder 17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78" name="Footer Placeholder 1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6093466" y="6079364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395" grpId="0" animBg="1"/>
      <p:bldP spid="396" grpId="0" animBg="1"/>
      <p:bldP spid="422" grpId="0" animBg="1"/>
      <p:bldP spid="424" grpId="0" animBg="1"/>
      <p:bldP spid="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Networks on Chip?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25" y="1184918"/>
            <a:ext cx="7745177" cy="526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Recursive Partitioning Multicast (RPM)</a:t>
            </a:r>
            <a:endParaRPr lang="en-US" altLang="zh-CN" dirty="0"/>
          </a:p>
        </p:txBody>
      </p:sp>
      <p:sp>
        <p:nvSpPr>
          <p:cNvPr id="1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ACACES 2012: Network-on-Chips (Enright Jerger)</a:t>
            </a:r>
            <a:endParaRPr lang="en-US" altLang="zh-CN"/>
          </a:p>
        </p:txBody>
      </p:sp>
      <p:sp>
        <p:nvSpPr>
          <p:cNvPr id="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1A784-0113-B24D-921E-017CB648F7EA}" type="slidenum">
              <a:rPr lang="ko-KR" altLang="en-US" smtClean="0"/>
              <a:pPr/>
              <a:t>109</a:t>
            </a:fld>
            <a:endParaRPr lang="en-US" altLang="ko-KR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4191000" y="2167702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4724400" y="21677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5257800" y="21677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5791200" y="21677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4191000" y="26185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4724400" y="26185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5257800" y="26185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5791200" y="26185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91000" y="30757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724400" y="30757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5257800" y="30757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5791200" y="307575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191000" y="35393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724400" y="35393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5257800" y="35393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791200" y="353930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4572000" y="2091502"/>
            <a:ext cx="1524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572000" y="2542352"/>
            <a:ext cx="1524000" cy="13335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4114800" y="2542352"/>
            <a:ext cx="381000" cy="13335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4191000" y="385473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dirty="0">
                <a:ea typeface="宋体" pitchFamily="1" charset="-122"/>
                <a:cs typeface="宋体" pitchFamily="1" charset="-122"/>
              </a:rPr>
              <a:t>Three Parts (5, 6, 7)</a:t>
            </a: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1219200" y="445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1752600" y="445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17" name="Oval 61"/>
          <p:cNvSpPr>
            <a:spLocks noChangeArrowheads="1"/>
          </p:cNvSpPr>
          <p:nvPr/>
        </p:nvSpPr>
        <p:spPr bwMode="auto">
          <a:xfrm>
            <a:off x="2286000" y="445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18" name="Oval 62"/>
          <p:cNvSpPr>
            <a:spLocks noChangeArrowheads="1"/>
          </p:cNvSpPr>
          <p:nvPr/>
        </p:nvSpPr>
        <p:spPr bwMode="auto">
          <a:xfrm>
            <a:off x="2819400" y="44507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19" name="Oval 63"/>
          <p:cNvSpPr>
            <a:spLocks noChangeArrowheads="1"/>
          </p:cNvSpPr>
          <p:nvPr/>
        </p:nvSpPr>
        <p:spPr bwMode="auto">
          <a:xfrm>
            <a:off x="1219200" y="48380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0" name="Oval 64"/>
          <p:cNvSpPr>
            <a:spLocks noChangeArrowheads="1"/>
          </p:cNvSpPr>
          <p:nvPr/>
        </p:nvSpPr>
        <p:spPr bwMode="auto">
          <a:xfrm>
            <a:off x="1752600" y="48380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21" name="Oval 65"/>
          <p:cNvSpPr>
            <a:spLocks noChangeArrowheads="1"/>
          </p:cNvSpPr>
          <p:nvPr/>
        </p:nvSpPr>
        <p:spPr bwMode="auto">
          <a:xfrm>
            <a:off x="2286000" y="48380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2" name="Oval 66"/>
          <p:cNvSpPr>
            <a:spLocks noChangeArrowheads="1"/>
          </p:cNvSpPr>
          <p:nvPr/>
        </p:nvSpPr>
        <p:spPr bwMode="auto">
          <a:xfrm>
            <a:off x="2819400" y="48380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23" name="Oval 67"/>
          <p:cNvSpPr>
            <a:spLocks noChangeArrowheads="1"/>
          </p:cNvSpPr>
          <p:nvPr/>
        </p:nvSpPr>
        <p:spPr bwMode="auto">
          <a:xfrm>
            <a:off x="1219200" y="5206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4" name="Oval 68"/>
          <p:cNvSpPr>
            <a:spLocks noChangeArrowheads="1"/>
          </p:cNvSpPr>
          <p:nvPr/>
        </p:nvSpPr>
        <p:spPr bwMode="auto">
          <a:xfrm>
            <a:off x="1752600" y="5206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25" name="Oval 69"/>
          <p:cNvSpPr>
            <a:spLocks noChangeArrowheads="1"/>
          </p:cNvSpPr>
          <p:nvPr/>
        </p:nvSpPr>
        <p:spPr bwMode="auto">
          <a:xfrm>
            <a:off x="2286000" y="5206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6" name="Oval 70"/>
          <p:cNvSpPr>
            <a:spLocks noChangeArrowheads="1"/>
          </p:cNvSpPr>
          <p:nvPr/>
        </p:nvSpPr>
        <p:spPr bwMode="auto">
          <a:xfrm>
            <a:off x="2819400" y="52063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27" name="Oval 71"/>
          <p:cNvSpPr>
            <a:spLocks noChangeArrowheads="1"/>
          </p:cNvSpPr>
          <p:nvPr/>
        </p:nvSpPr>
        <p:spPr bwMode="auto">
          <a:xfrm>
            <a:off x="1219200" y="5657225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28" name="Oval 72"/>
          <p:cNvSpPr>
            <a:spLocks noChangeArrowheads="1"/>
          </p:cNvSpPr>
          <p:nvPr/>
        </p:nvSpPr>
        <p:spPr bwMode="auto">
          <a:xfrm>
            <a:off x="1752600" y="5657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29" name="Oval 73"/>
          <p:cNvSpPr>
            <a:spLocks noChangeArrowheads="1"/>
          </p:cNvSpPr>
          <p:nvPr/>
        </p:nvSpPr>
        <p:spPr bwMode="auto">
          <a:xfrm>
            <a:off x="2286000" y="5657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0" name="Oval 74"/>
          <p:cNvSpPr>
            <a:spLocks noChangeArrowheads="1"/>
          </p:cNvSpPr>
          <p:nvPr/>
        </p:nvSpPr>
        <p:spPr bwMode="auto">
          <a:xfrm>
            <a:off x="2819400" y="565722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31" name="Rectangle 75"/>
          <p:cNvSpPr>
            <a:spLocks noChangeArrowheads="1"/>
          </p:cNvSpPr>
          <p:nvPr/>
        </p:nvSpPr>
        <p:spPr bwMode="auto">
          <a:xfrm>
            <a:off x="1600200" y="5609600"/>
            <a:ext cx="1524000" cy="32226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1600200" y="4339600"/>
            <a:ext cx="1524000" cy="117281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3" name="Rectangle 77"/>
          <p:cNvSpPr>
            <a:spLocks noChangeArrowheads="1"/>
          </p:cNvSpPr>
          <p:nvPr/>
        </p:nvSpPr>
        <p:spPr bwMode="auto">
          <a:xfrm>
            <a:off x="1143000" y="4339600"/>
            <a:ext cx="381000" cy="117281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1295400" y="60160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dirty="0">
                <a:ea typeface="宋体" pitchFamily="1" charset="-122"/>
                <a:cs typeface="宋体" pitchFamily="1" charset="-122"/>
              </a:rPr>
              <a:t>Three Parts (0, 1, 7)</a:t>
            </a:r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3733800" y="44713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4267200" y="44713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40" name="Oval 84"/>
          <p:cNvSpPr>
            <a:spLocks noChangeArrowheads="1"/>
          </p:cNvSpPr>
          <p:nvPr/>
        </p:nvSpPr>
        <p:spPr bwMode="auto">
          <a:xfrm>
            <a:off x="4800600" y="44650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1" name="Oval 85"/>
          <p:cNvSpPr>
            <a:spLocks noChangeArrowheads="1"/>
          </p:cNvSpPr>
          <p:nvPr/>
        </p:nvSpPr>
        <p:spPr bwMode="auto">
          <a:xfrm>
            <a:off x="5334000" y="4477712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42" name="Oval 86"/>
          <p:cNvSpPr>
            <a:spLocks noChangeArrowheads="1"/>
          </p:cNvSpPr>
          <p:nvPr/>
        </p:nvSpPr>
        <p:spPr bwMode="auto">
          <a:xfrm>
            <a:off x="3733800" y="48968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3" name="Oval 87"/>
          <p:cNvSpPr>
            <a:spLocks noChangeArrowheads="1"/>
          </p:cNvSpPr>
          <p:nvPr/>
        </p:nvSpPr>
        <p:spPr bwMode="auto">
          <a:xfrm>
            <a:off x="4267200" y="48968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44" name="Oval 88"/>
          <p:cNvSpPr>
            <a:spLocks noChangeArrowheads="1"/>
          </p:cNvSpPr>
          <p:nvPr/>
        </p:nvSpPr>
        <p:spPr bwMode="auto">
          <a:xfrm>
            <a:off x="4800600" y="48968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5" name="Oval 89"/>
          <p:cNvSpPr>
            <a:spLocks noChangeArrowheads="1"/>
          </p:cNvSpPr>
          <p:nvPr/>
        </p:nvSpPr>
        <p:spPr bwMode="auto">
          <a:xfrm>
            <a:off x="5334000" y="48968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46" name="Oval 90"/>
          <p:cNvSpPr>
            <a:spLocks noChangeArrowheads="1"/>
          </p:cNvSpPr>
          <p:nvPr/>
        </p:nvSpPr>
        <p:spPr bwMode="auto">
          <a:xfrm>
            <a:off x="3733800" y="52651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7" name="Oval 91"/>
          <p:cNvSpPr>
            <a:spLocks noChangeArrowheads="1"/>
          </p:cNvSpPr>
          <p:nvPr/>
        </p:nvSpPr>
        <p:spPr bwMode="auto">
          <a:xfrm>
            <a:off x="4267200" y="52651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48" name="Oval 92"/>
          <p:cNvSpPr>
            <a:spLocks noChangeArrowheads="1"/>
          </p:cNvSpPr>
          <p:nvPr/>
        </p:nvSpPr>
        <p:spPr bwMode="auto">
          <a:xfrm>
            <a:off x="4800600" y="52651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49" name="Oval 93"/>
          <p:cNvSpPr>
            <a:spLocks noChangeArrowheads="1"/>
          </p:cNvSpPr>
          <p:nvPr/>
        </p:nvSpPr>
        <p:spPr bwMode="auto">
          <a:xfrm>
            <a:off x="5334000" y="52524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50" name="Oval 94"/>
          <p:cNvSpPr>
            <a:spLocks noChangeArrowheads="1"/>
          </p:cNvSpPr>
          <p:nvPr/>
        </p:nvSpPr>
        <p:spPr bwMode="auto">
          <a:xfrm>
            <a:off x="3733800" y="56270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1" name="Oval 95"/>
          <p:cNvSpPr>
            <a:spLocks noChangeArrowheads="1"/>
          </p:cNvSpPr>
          <p:nvPr/>
        </p:nvSpPr>
        <p:spPr bwMode="auto">
          <a:xfrm>
            <a:off x="4267200" y="56270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52" name="Oval 96"/>
          <p:cNvSpPr>
            <a:spLocks noChangeArrowheads="1"/>
          </p:cNvSpPr>
          <p:nvPr/>
        </p:nvSpPr>
        <p:spPr bwMode="auto">
          <a:xfrm>
            <a:off x="4800600" y="56270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3" name="Oval 97"/>
          <p:cNvSpPr>
            <a:spLocks noChangeArrowheads="1"/>
          </p:cNvSpPr>
          <p:nvPr/>
        </p:nvSpPr>
        <p:spPr bwMode="auto">
          <a:xfrm>
            <a:off x="5334000" y="561436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54" name="Rectangle 98"/>
          <p:cNvSpPr>
            <a:spLocks noChangeArrowheads="1"/>
          </p:cNvSpPr>
          <p:nvPr/>
        </p:nvSpPr>
        <p:spPr bwMode="auto">
          <a:xfrm>
            <a:off x="3657600" y="4401512"/>
            <a:ext cx="1447800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3657600" y="4838074"/>
            <a:ext cx="1447800" cy="1093787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56" name="Rectangle 100"/>
          <p:cNvSpPr>
            <a:spLocks noChangeArrowheads="1"/>
          </p:cNvSpPr>
          <p:nvPr/>
        </p:nvSpPr>
        <p:spPr bwMode="auto">
          <a:xfrm>
            <a:off x="5257800" y="4838074"/>
            <a:ext cx="381000" cy="1101726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0" name="Text Box 104"/>
          <p:cNvSpPr txBox="1">
            <a:spLocks noChangeArrowheads="1"/>
          </p:cNvSpPr>
          <p:nvPr/>
        </p:nvSpPr>
        <p:spPr bwMode="auto">
          <a:xfrm>
            <a:off x="3733800" y="5969962"/>
            <a:ext cx="184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dirty="0">
                <a:ea typeface="宋体" pitchFamily="1" charset="-122"/>
                <a:cs typeface="宋体" pitchFamily="1" charset="-122"/>
              </a:rPr>
              <a:t>Three Parts (3, 4, 5)</a:t>
            </a:r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6096000" y="450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2" name="Oval 106"/>
          <p:cNvSpPr>
            <a:spLocks noChangeArrowheads="1"/>
          </p:cNvSpPr>
          <p:nvPr/>
        </p:nvSpPr>
        <p:spPr bwMode="auto">
          <a:xfrm>
            <a:off x="6629400" y="450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63" name="Oval 107"/>
          <p:cNvSpPr>
            <a:spLocks noChangeArrowheads="1"/>
          </p:cNvSpPr>
          <p:nvPr/>
        </p:nvSpPr>
        <p:spPr bwMode="auto">
          <a:xfrm>
            <a:off x="7162800" y="450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7696200" y="4504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6096000" y="484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6" name="Oval 110"/>
          <p:cNvSpPr>
            <a:spLocks noChangeArrowheads="1"/>
          </p:cNvSpPr>
          <p:nvPr/>
        </p:nvSpPr>
        <p:spPr bwMode="auto">
          <a:xfrm>
            <a:off x="6629400" y="484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67" name="Oval 111"/>
          <p:cNvSpPr>
            <a:spLocks noChangeArrowheads="1"/>
          </p:cNvSpPr>
          <p:nvPr/>
        </p:nvSpPr>
        <p:spPr bwMode="auto">
          <a:xfrm>
            <a:off x="7162800" y="484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68" name="Oval 112"/>
          <p:cNvSpPr>
            <a:spLocks noChangeArrowheads="1"/>
          </p:cNvSpPr>
          <p:nvPr/>
        </p:nvSpPr>
        <p:spPr bwMode="auto">
          <a:xfrm>
            <a:off x="7696200" y="484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69" name="Oval 113"/>
          <p:cNvSpPr>
            <a:spLocks noChangeArrowheads="1"/>
          </p:cNvSpPr>
          <p:nvPr/>
        </p:nvSpPr>
        <p:spPr bwMode="auto">
          <a:xfrm>
            <a:off x="6096000" y="519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0" name="Oval 114"/>
          <p:cNvSpPr>
            <a:spLocks noChangeArrowheads="1"/>
          </p:cNvSpPr>
          <p:nvPr/>
        </p:nvSpPr>
        <p:spPr bwMode="auto">
          <a:xfrm>
            <a:off x="6629400" y="519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71" name="Oval 115"/>
          <p:cNvSpPr>
            <a:spLocks noChangeArrowheads="1"/>
          </p:cNvSpPr>
          <p:nvPr/>
        </p:nvSpPr>
        <p:spPr bwMode="auto">
          <a:xfrm>
            <a:off x="7162800" y="519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2" name="Oval 116"/>
          <p:cNvSpPr>
            <a:spLocks noChangeArrowheads="1"/>
          </p:cNvSpPr>
          <p:nvPr/>
        </p:nvSpPr>
        <p:spPr bwMode="auto">
          <a:xfrm>
            <a:off x="7696200" y="51968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73" name="Oval 117"/>
          <p:cNvSpPr>
            <a:spLocks noChangeArrowheads="1"/>
          </p:cNvSpPr>
          <p:nvPr/>
        </p:nvSpPr>
        <p:spPr bwMode="auto">
          <a:xfrm>
            <a:off x="6096000" y="5647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4" name="Oval 118"/>
          <p:cNvSpPr>
            <a:spLocks noChangeArrowheads="1"/>
          </p:cNvSpPr>
          <p:nvPr/>
        </p:nvSpPr>
        <p:spPr bwMode="auto">
          <a:xfrm>
            <a:off x="6629400" y="5647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75" name="Oval 119"/>
          <p:cNvSpPr>
            <a:spLocks noChangeArrowheads="1"/>
          </p:cNvSpPr>
          <p:nvPr/>
        </p:nvSpPr>
        <p:spPr bwMode="auto">
          <a:xfrm>
            <a:off x="7162800" y="56477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6" name="Oval 120"/>
          <p:cNvSpPr>
            <a:spLocks noChangeArrowheads="1"/>
          </p:cNvSpPr>
          <p:nvPr/>
        </p:nvSpPr>
        <p:spPr bwMode="auto">
          <a:xfrm>
            <a:off x="7696200" y="56477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77" name="Rectangle 121"/>
          <p:cNvSpPr>
            <a:spLocks noChangeArrowheads="1"/>
          </p:cNvSpPr>
          <p:nvPr/>
        </p:nvSpPr>
        <p:spPr bwMode="auto">
          <a:xfrm>
            <a:off x="6019800" y="5571500"/>
            <a:ext cx="1524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8" name="Rectangle 122"/>
          <p:cNvSpPr>
            <a:spLocks noChangeArrowheads="1"/>
          </p:cNvSpPr>
          <p:nvPr/>
        </p:nvSpPr>
        <p:spPr bwMode="auto">
          <a:xfrm>
            <a:off x="6019800" y="4401512"/>
            <a:ext cx="1524000" cy="111090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79" name="Rectangle 123"/>
          <p:cNvSpPr>
            <a:spLocks noChangeArrowheads="1"/>
          </p:cNvSpPr>
          <p:nvPr/>
        </p:nvSpPr>
        <p:spPr bwMode="auto">
          <a:xfrm>
            <a:off x="7620000" y="4401512"/>
            <a:ext cx="381000" cy="111090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3" name="Text Box 127"/>
          <p:cNvSpPr txBox="1">
            <a:spLocks noChangeArrowheads="1"/>
          </p:cNvSpPr>
          <p:nvPr/>
        </p:nvSpPr>
        <p:spPr bwMode="auto">
          <a:xfrm>
            <a:off x="6096000" y="5963612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 dirty="0">
                <a:ea typeface="宋体" pitchFamily="1" charset="-122"/>
                <a:cs typeface="宋体" pitchFamily="1" charset="-122"/>
              </a:rPr>
              <a:t>Three Parts (1, 2, 3)</a:t>
            </a:r>
          </a:p>
        </p:txBody>
      </p:sp>
      <p:sp>
        <p:nvSpPr>
          <p:cNvPr id="19584" name="Oval 128"/>
          <p:cNvSpPr>
            <a:spLocks noChangeArrowheads="1"/>
          </p:cNvSpPr>
          <p:nvPr/>
        </p:nvSpPr>
        <p:spPr bwMode="auto">
          <a:xfrm>
            <a:off x="6858000" y="2021652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400" b="1">
              <a:ea typeface="宋体" pitchFamily="1" charset="-122"/>
              <a:cs typeface="宋体" pitchFamily="1" charset="-122"/>
            </a:endParaRPr>
          </a:p>
        </p:txBody>
      </p:sp>
      <p:sp>
        <p:nvSpPr>
          <p:cNvPr id="19585" name="Text Box 129"/>
          <p:cNvSpPr txBox="1">
            <a:spLocks noChangeArrowheads="1"/>
          </p:cNvSpPr>
          <p:nvPr/>
        </p:nvSpPr>
        <p:spPr bwMode="auto">
          <a:xfrm>
            <a:off x="7162800" y="194545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Source node</a:t>
            </a:r>
          </a:p>
        </p:txBody>
      </p:sp>
      <p:sp>
        <p:nvSpPr>
          <p:cNvPr id="19587" name="Line 131"/>
          <p:cNvSpPr>
            <a:spLocks noChangeShapeType="1"/>
          </p:cNvSpPr>
          <p:nvPr/>
        </p:nvSpPr>
        <p:spPr bwMode="auto">
          <a:xfrm>
            <a:off x="7010400" y="3272602"/>
            <a:ext cx="121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8" name="Line 132"/>
          <p:cNvSpPr>
            <a:spLocks noChangeShapeType="1"/>
          </p:cNvSpPr>
          <p:nvPr/>
        </p:nvSpPr>
        <p:spPr bwMode="auto">
          <a:xfrm>
            <a:off x="7620000" y="2663002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89" name="Text Box 133"/>
          <p:cNvSpPr txBox="1">
            <a:spLocks noChangeArrowheads="1"/>
          </p:cNvSpPr>
          <p:nvPr/>
        </p:nvSpPr>
        <p:spPr bwMode="auto">
          <a:xfrm>
            <a:off x="7467600" y="2296290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N</a:t>
            </a:r>
          </a:p>
        </p:txBody>
      </p:sp>
      <p:sp>
        <p:nvSpPr>
          <p:cNvPr id="19590" name="Text Box 134"/>
          <p:cNvSpPr txBox="1">
            <a:spLocks noChangeArrowheads="1"/>
          </p:cNvSpPr>
          <p:nvPr/>
        </p:nvSpPr>
        <p:spPr bwMode="auto">
          <a:xfrm>
            <a:off x="7467600" y="3896490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S</a:t>
            </a:r>
          </a:p>
        </p:txBody>
      </p:sp>
      <p:sp>
        <p:nvSpPr>
          <p:cNvPr id="19591" name="Text Box 135"/>
          <p:cNvSpPr txBox="1">
            <a:spLocks noChangeArrowheads="1"/>
          </p:cNvSpPr>
          <p:nvPr/>
        </p:nvSpPr>
        <p:spPr bwMode="auto">
          <a:xfrm>
            <a:off x="8305800" y="3058290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E</a:t>
            </a:r>
          </a:p>
        </p:txBody>
      </p:sp>
      <p:sp>
        <p:nvSpPr>
          <p:cNvPr id="19592" name="Text Box 136"/>
          <p:cNvSpPr txBox="1">
            <a:spLocks noChangeArrowheads="1"/>
          </p:cNvSpPr>
          <p:nvPr/>
        </p:nvSpPr>
        <p:spPr bwMode="auto">
          <a:xfrm>
            <a:off x="6553200" y="3044002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W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228600" y="2041734"/>
            <a:ext cx="3454400" cy="2259568"/>
            <a:chOff x="228600" y="1303128"/>
            <a:chExt cx="3454400" cy="2259568"/>
          </a:xfrm>
        </p:grpSpPr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>
              <a:off x="1143000" y="14862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1676400" y="14798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2209800" y="14862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2743200" y="14862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143000" y="187943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676400" y="187943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2209800" y="187943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2743200" y="187943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1143000" y="23688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Oval 13"/>
            <p:cNvSpPr>
              <a:spLocks noChangeArrowheads="1"/>
            </p:cNvSpPr>
            <p:nvPr/>
          </p:nvSpPr>
          <p:spPr bwMode="auto">
            <a:xfrm>
              <a:off x="1676400" y="2368896"/>
              <a:ext cx="228600" cy="22860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2209800" y="23688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2743200" y="236889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1143000" y="29086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1676400" y="29086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2209800" y="29086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2743200" y="2908646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1800">
                <a:ea typeface="宋体" pitchFamily="1" charset="-122"/>
                <a:cs typeface="宋体" pitchFamily="1" charset="-122"/>
              </a:endParaRPr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2133600" y="1429096"/>
              <a:ext cx="914400" cy="730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600200" y="1429096"/>
              <a:ext cx="381000" cy="730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066800" y="1429096"/>
              <a:ext cx="381000" cy="73025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2133600" y="2292696"/>
              <a:ext cx="9144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1066800" y="2292696"/>
              <a:ext cx="3810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2133600" y="2832446"/>
              <a:ext cx="9144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1600200" y="2832446"/>
              <a:ext cx="3810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066800" y="2832446"/>
              <a:ext cx="381000" cy="381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86" name="Text Box 130"/>
            <p:cNvSpPr txBox="1">
              <a:spLocks noChangeArrowheads="1"/>
            </p:cNvSpPr>
            <p:nvPr/>
          </p:nvSpPr>
          <p:spPr bwMode="auto">
            <a:xfrm>
              <a:off x="1524000" y="3206064"/>
              <a:ext cx="1066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400" dirty="0">
                  <a:ea typeface="宋体" pitchFamily="1" charset="-122"/>
                  <a:cs typeface="宋体" pitchFamily="1" charset="-122"/>
                </a:rPr>
                <a:t>Eight Parts</a:t>
              </a:r>
            </a:p>
          </p:txBody>
        </p:sp>
        <p:sp>
          <p:nvSpPr>
            <p:cNvPr id="19595" name="AutoShape 139"/>
            <p:cNvSpPr>
              <a:spLocks/>
            </p:cNvSpPr>
            <p:nvPr/>
          </p:nvSpPr>
          <p:spPr bwMode="auto">
            <a:xfrm>
              <a:off x="3149600" y="1340196"/>
              <a:ext cx="533400" cy="304800"/>
            </a:xfrm>
            <a:prstGeom prst="borderCallout2">
              <a:avLst>
                <a:gd name="adj1" fmla="val 37500"/>
                <a:gd name="adj2" fmla="val -14287"/>
                <a:gd name="adj3" fmla="val 37500"/>
                <a:gd name="adj4" fmla="val -75894"/>
                <a:gd name="adj5" fmla="val 154167"/>
                <a:gd name="adj6" fmla="val -11130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0</a:t>
              </a:r>
            </a:p>
          </p:txBody>
        </p:sp>
        <p:sp>
          <p:nvSpPr>
            <p:cNvPr id="19596" name="AutoShape 140"/>
            <p:cNvSpPr>
              <a:spLocks/>
            </p:cNvSpPr>
            <p:nvPr/>
          </p:nvSpPr>
          <p:spPr bwMode="auto">
            <a:xfrm>
              <a:off x="381000" y="1303128"/>
              <a:ext cx="381000" cy="304800"/>
            </a:xfrm>
            <a:prstGeom prst="borderCallout2">
              <a:avLst>
                <a:gd name="adj1" fmla="val 37500"/>
                <a:gd name="adj2" fmla="val 120000"/>
                <a:gd name="adj3" fmla="val 37500"/>
                <a:gd name="adj4" fmla="val 238333"/>
                <a:gd name="adj5" fmla="val 155489"/>
                <a:gd name="adj6" fmla="val 361532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1</a:t>
              </a:r>
            </a:p>
          </p:txBody>
        </p:sp>
        <p:sp>
          <p:nvSpPr>
            <p:cNvPr id="19598" name="AutoShape 142"/>
            <p:cNvSpPr>
              <a:spLocks/>
            </p:cNvSpPr>
            <p:nvPr/>
          </p:nvSpPr>
          <p:spPr bwMode="auto">
            <a:xfrm>
              <a:off x="228600" y="1657696"/>
              <a:ext cx="457200" cy="342900"/>
            </a:xfrm>
            <a:prstGeom prst="borderCallout2">
              <a:avLst>
                <a:gd name="adj1" fmla="val 33333"/>
                <a:gd name="adj2" fmla="val 116667"/>
                <a:gd name="adj3" fmla="val 33333"/>
                <a:gd name="adj4" fmla="val 157639"/>
                <a:gd name="adj5" fmla="val 48148"/>
                <a:gd name="adj6" fmla="val 22083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2</a:t>
              </a:r>
            </a:p>
          </p:txBody>
        </p:sp>
        <p:sp>
          <p:nvSpPr>
            <p:cNvPr id="19599" name="AutoShape 143"/>
            <p:cNvSpPr>
              <a:spLocks/>
            </p:cNvSpPr>
            <p:nvPr/>
          </p:nvSpPr>
          <p:spPr bwMode="auto">
            <a:xfrm>
              <a:off x="304800" y="2095846"/>
              <a:ext cx="457200" cy="342900"/>
            </a:xfrm>
            <a:prstGeom prst="borderCallout2">
              <a:avLst>
                <a:gd name="adj1" fmla="val 33333"/>
                <a:gd name="adj2" fmla="val 116667"/>
                <a:gd name="adj3" fmla="val 33333"/>
                <a:gd name="adj4" fmla="val 157639"/>
                <a:gd name="adj5" fmla="val 66667"/>
                <a:gd name="adj6" fmla="val 20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3</a:t>
              </a:r>
            </a:p>
          </p:txBody>
        </p:sp>
        <p:sp>
          <p:nvSpPr>
            <p:cNvPr id="19600" name="AutoShape 144"/>
            <p:cNvSpPr>
              <a:spLocks/>
            </p:cNvSpPr>
            <p:nvPr/>
          </p:nvSpPr>
          <p:spPr bwMode="auto">
            <a:xfrm>
              <a:off x="228600" y="2641946"/>
              <a:ext cx="457200" cy="342900"/>
            </a:xfrm>
            <a:prstGeom prst="borderCallout2">
              <a:avLst>
                <a:gd name="adj1" fmla="val 33333"/>
                <a:gd name="adj2" fmla="val 116667"/>
                <a:gd name="adj3" fmla="val 33333"/>
                <a:gd name="adj4" fmla="val 157639"/>
                <a:gd name="adj5" fmla="val 66667"/>
                <a:gd name="adj6" fmla="val 20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4</a:t>
              </a:r>
            </a:p>
          </p:txBody>
        </p:sp>
        <p:sp>
          <p:nvSpPr>
            <p:cNvPr id="19601" name="AutoShape 145"/>
            <p:cNvSpPr>
              <a:spLocks/>
            </p:cNvSpPr>
            <p:nvPr/>
          </p:nvSpPr>
          <p:spPr bwMode="auto">
            <a:xfrm>
              <a:off x="381000" y="3219796"/>
              <a:ext cx="457200" cy="342900"/>
            </a:xfrm>
            <a:prstGeom prst="borderCallout2">
              <a:avLst>
                <a:gd name="adj1" fmla="val 33333"/>
                <a:gd name="adj2" fmla="val 116667"/>
                <a:gd name="adj3" fmla="val 33333"/>
                <a:gd name="adj4" fmla="val 194444"/>
                <a:gd name="adj5" fmla="val -30093"/>
                <a:gd name="adj6" fmla="val 27465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5</a:t>
              </a:r>
            </a:p>
          </p:txBody>
        </p:sp>
        <p:sp>
          <p:nvSpPr>
            <p:cNvPr id="19602" name="AutoShape 146"/>
            <p:cNvSpPr>
              <a:spLocks/>
            </p:cNvSpPr>
            <p:nvPr/>
          </p:nvSpPr>
          <p:spPr bwMode="auto">
            <a:xfrm>
              <a:off x="3124200" y="2102196"/>
              <a:ext cx="457200" cy="342900"/>
            </a:xfrm>
            <a:prstGeom prst="borderCallout2">
              <a:avLst>
                <a:gd name="adj1" fmla="val 33333"/>
                <a:gd name="adj2" fmla="val -16667"/>
                <a:gd name="adj3" fmla="val 33333"/>
                <a:gd name="adj4" fmla="val -70833"/>
                <a:gd name="adj5" fmla="val 107870"/>
                <a:gd name="adj6" fmla="val -1267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7</a:t>
              </a:r>
            </a:p>
          </p:txBody>
        </p:sp>
        <p:sp>
          <p:nvSpPr>
            <p:cNvPr id="19603" name="AutoShape 147"/>
            <p:cNvSpPr>
              <a:spLocks/>
            </p:cNvSpPr>
            <p:nvPr/>
          </p:nvSpPr>
          <p:spPr bwMode="auto">
            <a:xfrm>
              <a:off x="3124200" y="2680046"/>
              <a:ext cx="457200" cy="342900"/>
            </a:xfrm>
            <a:prstGeom prst="borderCallout2">
              <a:avLst>
                <a:gd name="adj1" fmla="val 33333"/>
                <a:gd name="adj2" fmla="val -16667"/>
                <a:gd name="adj3" fmla="val 33333"/>
                <a:gd name="adj4" fmla="val -70833"/>
                <a:gd name="adj5" fmla="val 107870"/>
                <a:gd name="adj6" fmla="val -12673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600"/>
                <a:t>8</a:t>
              </a:r>
            </a:p>
          </p:txBody>
        </p:sp>
      </p:grpSp>
      <p:sp>
        <p:nvSpPr>
          <p:cNvPr id="129" name="Date Placeholder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6184179" y="6131196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Wang et al., NOCS 2009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0" name="Content Placeholder 5"/>
          <p:cNvSpPr txBox="1">
            <a:spLocks/>
          </p:cNvSpPr>
          <p:nvPr/>
        </p:nvSpPr>
        <p:spPr>
          <a:xfrm>
            <a:off x="460248" y="1180098"/>
            <a:ext cx="8229600" cy="6731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DOR leads to unbalanced link utilization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600" dirty="0" smtClean="0"/>
              <a:t>Route based on partitions that destinations fall into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1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1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1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1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1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1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1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1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1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1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1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 animBg="1"/>
      <p:bldP spid="19493" grpId="0" animBg="1"/>
      <p:bldP spid="19494" grpId="0" animBg="1"/>
      <p:bldP spid="19495" grpId="0" animBg="1"/>
      <p:bldP spid="19496" grpId="0" animBg="1"/>
      <p:bldP spid="19497" grpId="0" animBg="1"/>
      <p:bldP spid="19498" grpId="0" animBg="1"/>
      <p:bldP spid="19499" grpId="0" animBg="1"/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6" grpId="0" animBg="1"/>
      <p:bldP spid="19507" grpId="0" animBg="1"/>
      <p:bldP spid="19508" grpId="0" animBg="1"/>
      <p:bldP spid="19509" grpId="0" animBg="1"/>
      <p:bldP spid="19510" grpId="0" animBg="1"/>
      <p:bldP spid="19514" grpId="0"/>
      <p:bldP spid="19515" grpId="0" animBg="1"/>
      <p:bldP spid="19516" grpId="0" animBg="1"/>
      <p:bldP spid="19517" grpId="0" animBg="1"/>
      <p:bldP spid="19518" grpId="0" animBg="1"/>
      <p:bldP spid="19519" grpId="0" animBg="1"/>
      <p:bldP spid="19520" grpId="0" animBg="1"/>
      <p:bldP spid="19521" grpId="0" animBg="1"/>
      <p:bldP spid="19522" grpId="0" animBg="1"/>
      <p:bldP spid="19523" grpId="0" animBg="1"/>
      <p:bldP spid="19524" grpId="0" animBg="1"/>
      <p:bldP spid="19525" grpId="0" animBg="1"/>
      <p:bldP spid="19526" grpId="0" animBg="1"/>
      <p:bldP spid="19527" grpId="0" animBg="1"/>
      <p:bldP spid="19528" grpId="0" animBg="1"/>
      <p:bldP spid="19529" grpId="0" animBg="1"/>
      <p:bldP spid="19530" grpId="0" animBg="1"/>
      <p:bldP spid="19531" grpId="0" animBg="1"/>
      <p:bldP spid="19532" grpId="0" animBg="1"/>
      <p:bldP spid="19533" grpId="0" animBg="1"/>
      <p:bldP spid="19537" grpId="0"/>
      <p:bldP spid="19538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  <p:bldP spid="19546" grpId="0" animBg="1"/>
      <p:bldP spid="19547" grpId="0" animBg="1"/>
      <p:bldP spid="19548" grpId="0" animBg="1"/>
      <p:bldP spid="19549" grpId="0" animBg="1"/>
      <p:bldP spid="19550" grpId="0" animBg="1"/>
      <p:bldP spid="19551" grpId="0" animBg="1"/>
      <p:bldP spid="19552" grpId="0" animBg="1"/>
      <p:bldP spid="19553" grpId="0" animBg="1"/>
      <p:bldP spid="19554" grpId="0" animBg="1"/>
      <p:bldP spid="19555" grpId="0" animBg="1"/>
      <p:bldP spid="19556" grpId="0" animBg="1"/>
      <p:bldP spid="19560" grpId="0"/>
      <p:bldP spid="19561" grpId="0" animBg="1"/>
      <p:bldP spid="19562" grpId="0" animBg="1"/>
      <p:bldP spid="19563" grpId="0" animBg="1"/>
      <p:bldP spid="19564" grpId="0" animBg="1"/>
      <p:bldP spid="19565" grpId="0" animBg="1"/>
      <p:bldP spid="19566" grpId="0" animBg="1"/>
      <p:bldP spid="19567" grpId="0" animBg="1"/>
      <p:bldP spid="19568" grpId="0" animBg="1"/>
      <p:bldP spid="19569" grpId="0" animBg="1"/>
      <p:bldP spid="19570" grpId="0" animBg="1"/>
      <p:bldP spid="19571" grpId="0" animBg="1"/>
      <p:bldP spid="19572" grpId="0" animBg="1"/>
      <p:bldP spid="19573" grpId="0" animBg="1"/>
      <p:bldP spid="19574" grpId="0" animBg="1"/>
      <p:bldP spid="19575" grpId="0" animBg="1"/>
      <p:bldP spid="19576" grpId="0" animBg="1"/>
      <p:bldP spid="19577" grpId="0" animBg="1"/>
      <p:bldP spid="19578" grpId="0" animBg="1"/>
      <p:bldP spid="1957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Basic Routing Rules</a:t>
            </a:r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ACACES 2012: Network-on-Chips (Enright Jerger)</a:t>
            </a:r>
            <a:endParaRPr lang="en-US" altLang="zh-CN"/>
          </a:p>
        </p:txBody>
      </p:sp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AF83-D366-4845-95EE-18AFDC721A05}" type="slidenum">
              <a:rPr lang="ko-KR" altLang="en-US"/>
              <a:pPr/>
              <a:t>110</a:t>
            </a:fld>
            <a:endParaRPr lang="en-US" altLang="ko-KR"/>
          </a:p>
        </p:txBody>
      </p:sp>
      <p:sp>
        <p:nvSpPr>
          <p:cNvPr id="20575" name="Rectangle 95"/>
          <p:cNvSpPr>
            <a:spLocks noGrp="1" noChangeArrowheads="1"/>
          </p:cNvSpPr>
          <p:nvPr>
            <p:ph type="body" idx="4294967295"/>
          </p:nvPr>
        </p:nvSpPr>
        <p:spPr>
          <a:xfrm>
            <a:off x="612648" y="1466504"/>
            <a:ext cx="4340352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dirty="0"/>
              <a:t>North:  top right corner.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West:   top left corner.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South:  bottom left corner.</a:t>
            </a:r>
          </a:p>
          <a:p>
            <a:pPr>
              <a:lnSpc>
                <a:spcPct val="80000"/>
              </a:lnSpc>
            </a:pPr>
            <a:r>
              <a:rPr lang="en-US" altLang="zh-CN" sz="2400" dirty="0"/>
              <a:t>East: bottom right corner.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1828800" y="35052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3622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8956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12954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18288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362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28956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1295400" y="45720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1828800" y="45720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362200" y="45720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28956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1295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1828800" y="51054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3622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28956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286000" y="34290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752600" y="34290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219200" y="34290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286000" y="44958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219200" y="4495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2286000" y="50292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752600" y="50292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219200" y="50292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2057400" y="469423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V="1">
            <a:off x="1981200" y="4160838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H="1">
            <a:off x="1371600" y="4694238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1905000" y="477043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1752600" y="431323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N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2057400" y="446563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E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1905000" y="477043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1576388" y="4694238"/>
            <a:ext cx="252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W</a:t>
            </a:r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41910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47244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5257800" y="3505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5791200" y="35052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4191000" y="4038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47244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52578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5791200" y="4038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4191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4724400" y="45720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5257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57912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4191000" y="51054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4724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42" name="Oval 62"/>
          <p:cNvSpPr>
            <a:spLocks noChangeArrowheads="1"/>
          </p:cNvSpPr>
          <p:nvPr/>
        </p:nvSpPr>
        <p:spPr bwMode="auto">
          <a:xfrm>
            <a:off x="5257800" y="51054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57912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44" name="Rectangle 64"/>
          <p:cNvSpPr>
            <a:spLocks noChangeArrowheads="1"/>
          </p:cNvSpPr>
          <p:nvPr/>
        </p:nvSpPr>
        <p:spPr bwMode="auto">
          <a:xfrm>
            <a:off x="5181600" y="34290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5" name="Rectangle 65"/>
          <p:cNvSpPr>
            <a:spLocks noChangeArrowheads="1"/>
          </p:cNvSpPr>
          <p:nvPr/>
        </p:nvSpPr>
        <p:spPr bwMode="auto">
          <a:xfrm>
            <a:off x="4648200" y="34290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6" name="Rectangle 66"/>
          <p:cNvSpPr>
            <a:spLocks noChangeArrowheads="1"/>
          </p:cNvSpPr>
          <p:nvPr/>
        </p:nvSpPr>
        <p:spPr bwMode="auto">
          <a:xfrm>
            <a:off x="4114800" y="34290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7" name="Rectangle 67"/>
          <p:cNvSpPr>
            <a:spLocks noChangeArrowheads="1"/>
          </p:cNvSpPr>
          <p:nvPr/>
        </p:nvSpPr>
        <p:spPr bwMode="auto">
          <a:xfrm>
            <a:off x="5181600" y="44958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8" name="Rectangle 68"/>
          <p:cNvSpPr>
            <a:spLocks noChangeArrowheads="1"/>
          </p:cNvSpPr>
          <p:nvPr/>
        </p:nvSpPr>
        <p:spPr bwMode="auto">
          <a:xfrm>
            <a:off x="4114800" y="44958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9" name="Rectangle 69"/>
          <p:cNvSpPr>
            <a:spLocks noChangeArrowheads="1"/>
          </p:cNvSpPr>
          <p:nvPr/>
        </p:nvSpPr>
        <p:spPr bwMode="auto">
          <a:xfrm>
            <a:off x="5181600" y="50292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0" name="Rectangle 70"/>
          <p:cNvSpPr>
            <a:spLocks noChangeArrowheads="1"/>
          </p:cNvSpPr>
          <p:nvPr/>
        </p:nvSpPr>
        <p:spPr bwMode="auto">
          <a:xfrm>
            <a:off x="4648200" y="50292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1" name="Rectangle 71"/>
          <p:cNvSpPr>
            <a:spLocks noChangeArrowheads="1"/>
          </p:cNvSpPr>
          <p:nvPr/>
        </p:nvSpPr>
        <p:spPr bwMode="auto">
          <a:xfrm>
            <a:off x="4114800" y="50292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4953000" y="469423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3" name="Line 73"/>
          <p:cNvSpPr>
            <a:spLocks noChangeShapeType="1"/>
          </p:cNvSpPr>
          <p:nvPr/>
        </p:nvSpPr>
        <p:spPr bwMode="auto">
          <a:xfrm>
            <a:off x="5334000" y="4694238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4" name="Line 74"/>
          <p:cNvSpPr>
            <a:spLocks noChangeShapeType="1"/>
          </p:cNvSpPr>
          <p:nvPr/>
        </p:nvSpPr>
        <p:spPr bwMode="auto">
          <a:xfrm flipV="1">
            <a:off x="4876800" y="4160838"/>
            <a:ext cx="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5" name="Line 75"/>
          <p:cNvSpPr>
            <a:spLocks noChangeShapeType="1"/>
          </p:cNvSpPr>
          <p:nvPr/>
        </p:nvSpPr>
        <p:spPr bwMode="auto">
          <a:xfrm>
            <a:off x="4876800" y="416083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6" name="Line 76"/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7" name="Line 77"/>
          <p:cNvSpPr>
            <a:spLocks noChangeShapeType="1"/>
          </p:cNvSpPr>
          <p:nvPr/>
        </p:nvSpPr>
        <p:spPr bwMode="auto">
          <a:xfrm flipV="1">
            <a:off x="4267200" y="423703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>
            <a:off x="4800600" y="4770438"/>
            <a:ext cx="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4419600" y="522763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0" name="Text Box 80"/>
          <p:cNvSpPr txBox="1">
            <a:spLocks noChangeArrowheads="1"/>
          </p:cNvSpPr>
          <p:nvPr/>
        </p:nvSpPr>
        <p:spPr bwMode="auto">
          <a:xfrm>
            <a:off x="4648200" y="431323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N</a:t>
            </a:r>
          </a:p>
        </p:txBody>
      </p:sp>
      <p:sp>
        <p:nvSpPr>
          <p:cNvPr id="20561" name="Text Box 81"/>
          <p:cNvSpPr txBox="1">
            <a:spLocks noChangeArrowheads="1"/>
          </p:cNvSpPr>
          <p:nvPr/>
        </p:nvSpPr>
        <p:spPr bwMode="auto">
          <a:xfrm>
            <a:off x="4953000" y="446563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E</a:t>
            </a:r>
          </a:p>
        </p:txBody>
      </p:sp>
      <p:sp>
        <p:nvSpPr>
          <p:cNvPr id="20562" name="Text Box 82"/>
          <p:cNvSpPr txBox="1">
            <a:spLocks noChangeArrowheads="1"/>
          </p:cNvSpPr>
          <p:nvPr/>
        </p:nvSpPr>
        <p:spPr bwMode="auto">
          <a:xfrm>
            <a:off x="4800600" y="477043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S</a:t>
            </a:r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4471988" y="4694238"/>
            <a:ext cx="2524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000" b="1">
                <a:ea typeface="宋体" pitchFamily="1" charset="-122"/>
                <a:cs typeface="宋体" pitchFamily="1" charset="-122"/>
              </a:rPr>
              <a:t>W</a:t>
            </a:r>
          </a:p>
        </p:txBody>
      </p:sp>
      <p:sp>
        <p:nvSpPr>
          <p:cNvPr id="20564" name="Oval 84"/>
          <p:cNvSpPr>
            <a:spLocks noChangeArrowheads="1"/>
          </p:cNvSpPr>
          <p:nvPr/>
        </p:nvSpPr>
        <p:spPr bwMode="auto">
          <a:xfrm>
            <a:off x="6858000" y="4267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400" b="1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65" name="Oval 85"/>
          <p:cNvSpPr>
            <a:spLocks noChangeArrowheads="1"/>
          </p:cNvSpPr>
          <p:nvPr/>
        </p:nvSpPr>
        <p:spPr bwMode="auto">
          <a:xfrm>
            <a:off x="6858000" y="4876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400" b="1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7315200" y="4205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Source</a:t>
            </a:r>
          </a:p>
        </p:txBody>
      </p:sp>
      <p:sp>
        <p:nvSpPr>
          <p:cNvPr id="20567" name="Text Box 87"/>
          <p:cNvSpPr txBox="1">
            <a:spLocks noChangeArrowheads="1"/>
          </p:cNvSpPr>
          <p:nvPr/>
        </p:nvSpPr>
        <p:spPr bwMode="auto">
          <a:xfrm>
            <a:off x="7315200" y="4814888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Destination</a:t>
            </a:r>
          </a:p>
        </p:txBody>
      </p:sp>
      <p:sp>
        <p:nvSpPr>
          <p:cNvPr id="20569" name="Line 89"/>
          <p:cNvSpPr>
            <a:spLocks noChangeShapeType="1"/>
          </p:cNvSpPr>
          <p:nvPr/>
        </p:nvSpPr>
        <p:spPr bwMode="auto">
          <a:xfrm>
            <a:off x="7010400" y="2667000"/>
            <a:ext cx="1219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0" name="Line 90"/>
          <p:cNvSpPr>
            <a:spLocks noChangeShapeType="1"/>
          </p:cNvSpPr>
          <p:nvPr/>
        </p:nvSpPr>
        <p:spPr bwMode="auto">
          <a:xfrm>
            <a:off x="7620000" y="2057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1" name="Text Box 91"/>
          <p:cNvSpPr txBox="1">
            <a:spLocks noChangeArrowheads="1"/>
          </p:cNvSpPr>
          <p:nvPr/>
        </p:nvSpPr>
        <p:spPr bwMode="auto">
          <a:xfrm>
            <a:off x="7467600" y="1690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N</a:t>
            </a:r>
          </a:p>
        </p:txBody>
      </p:sp>
      <p:sp>
        <p:nvSpPr>
          <p:cNvPr id="20572" name="Text Box 92"/>
          <p:cNvSpPr txBox="1">
            <a:spLocks noChangeArrowheads="1"/>
          </p:cNvSpPr>
          <p:nvPr/>
        </p:nvSpPr>
        <p:spPr bwMode="auto">
          <a:xfrm>
            <a:off x="7467600" y="32908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S</a:t>
            </a:r>
          </a:p>
        </p:txBody>
      </p:sp>
      <p:sp>
        <p:nvSpPr>
          <p:cNvPr id="20573" name="Text Box 93"/>
          <p:cNvSpPr txBox="1">
            <a:spLocks noChangeArrowheads="1"/>
          </p:cNvSpPr>
          <p:nvPr/>
        </p:nvSpPr>
        <p:spPr bwMode="auto">
          <a:xfrm>
            <a:off x="8305800" y="2452688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E</a:t>
            </a:r>
          </a:p>
        </p:txBody>
      </p:sp>
      <p:sp>
        <p:nvSpPr>
          <p:cNvPr id="20574" name="Text Box 94"/>
          <p:cNvSpPr txBox="1">
            <a:spLocks noChangeArrowheads="1"/>
          </p:cNvSpPr>
          <p:nvPr/>
        </p:nvSpPr>
        <p:spPr bwMode="auto">
          <a:xfrm>
            <a:off x="6553200" y="2438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800">
                <a:ea typeface="宋体" pitchFamily="1" charset="-122"/>
                <a:cs typeface="宋体" pitchFamily="1" charset="-122"/>
              </a:rPr>
              <a:t>W</a:t>
            </a:r>
          </a:p>
        </p:txBody>
      </p: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184179" y="6131196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Wang et al., NOCS 2009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ACACES 2012: Network-on-Chips (Enright Jerger)</a:t>
            </a:r>
            <a:endParaRPr lang="en-US" altLang="zh-CN"/>
          </a:p>
        </p:txBody>
      </p:sp>
      <p:sp>
        <p:nvSpPr>
          <p:cNvPr id="1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8BB6F-D7BF-C14E-B9A6-8F60B01BC5B0}" type="slidenum">
              <a:rPr lang="ko-KR" altLang="en-US"/>
              <a:pPr/>
              <a:t>111</a:t>
            </a:fld>
            <a:endParaRPr lang="en-US" altLang="ko-KR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Optimized Routing Rules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6002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133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6670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2004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1600200" y="4495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1336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2667000" y="4495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2004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16002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2133600" y="5029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6670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32004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1600200" y="5562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21336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2667000" y="5562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2004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590800" y="38862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057400" y="3886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1524000" y="3886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590800" y="49530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1524000" y="49530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2590800" y="54864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057400" y="5486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1524000" y="5486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V="1">
            <a:off x="2209800" y="4694238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2362200" y="4648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 flipH="1">
            <a:off x="1828800" y="4618038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>
            <a:off x="2362200" y="5684838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 flipH="1">
            <a:off x="1828800" y="57150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2209800" y="5227638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16002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2133600" y="16764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6670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32004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1600200" y="2209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21336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26670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16002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2133600" y="2743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26670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32004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16002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2133600" y="3276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2667000" y="3276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32004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62" name="Rectangle 58"/>
          <p:cNvSpPr>
            <a:spLocks noChangeArrowheads="1"/>
          </p:cNvSpPr>
          <p:nvPr/>
        </p:nvSpPr>
        <p:spPr bwMode="auto">
          <a:xfrm>
            <a:off x="2590800" y="16002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3" name="Rectangle 59"/>
          <p:cNvSpPr>
            <a:spLocks noChangeArrowheads="1"/>
          </p:cNvSpPr>
          <p:nvPr/>
        </p:nvSpPr>
        <p:spPr bwMode="auto">
          <a:xfrm>
            <a:off x="2057400" y="1600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4" name="Rectangle 60"/>
          <p:cNvSpPr>
            <a:spLocks noChangeArrowheads="1"/>
          </p:cNvSpPr>
          <p:nvPr/>
        </p:nvSpPr>
        <p:spPr bwMode="auto">
          <a:xfrm>
            <a:off x="1524000" y="1600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2590800" y="26670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1524000" y="26670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2590800" y="32004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2057400" y="3200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1524000" y="3200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8" name="Line 74"/>
          <p:cNvSpPr>
            <a:spLocks noChangeShapeType="1"/>
          </p:cNvSpPr>
          <p:nvPr/>
        </p:nvSpPr>
        <p:spPr bwMode="auto">
          <a:xfrm flipV="1">
            <a:off x="2209800" y="2408238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9" name="Line 75"/>
          <p:cNvSpPr>
            <a:spLocks noChangeShapeType="1"/>
          </p:cNvSpPr>
          <p:nvPr/>
        </p:nvSpPr>
        <p:spPr bwMode="auto">
          <a:xfrm flipH="1">
            <a:off x="1828800" y="2332038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0" name="Line 76"/>
          <p:cNvSpPr>
            <a:spLocks noChangeShapeType="1"/>
          </p:cNvSpPr>
          <p:nvPr/>
        </p:nvSpPr>
        <p:spPr bwMode="auto">
          <a:xfrm>
            <a:off x="2362200" y="3398838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1" name="Line 77"/>
          <p:cNvSpPr>
            <a:spLocks noChangeShapeType="1"/>
          </p:cNvSpPr>
          <p:nvPr/>
        </p:nvSpPr>
        <p:spPr bwMode="auto">
          <a:xfrm>
            <a:off x="2209800" y="2941638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2" name="Oval 78"/>
          <p:cNvSpPr>
            <a:spLocks noChangeArrowheads="1"/>
          </p:cNvSpPr>
          <p:nvPr/>
        </p:nvSpPr>
        <p:spPr bwMode="auto">
          <a:xfrm>
            <a:off x="43434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3" name="Oval 79"/>
          <p:cNvSpPr>
            <a:spLocks noChangeArrowheads="1"/>
          </p:cNvSpPr>
          <p:nvPr/>
        </p:nvSpPr>
        <p:spPr bwMode="auto">
          <a:xfrm>
            <a:off x="48768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84" name="Oval 80"/>
          <p:cNvSpPr>
            <a:spLocks noChangeArrowheads="1"/>
          </p:cNvSpPr>
          <p:nvPr/>
        </p:nvSpPr>
        <p:spPr bwMode="auto">
          <a:xfrm>
            <a:off x="54102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5" name="Oval 81"/>
          <p:cNvSpPr>
            <a:spLocks noChangeArrowheads="1"/>
          </p:cNvSpPr>
          <p:nvPr/>
        </p:nvSpPr>
        <p:spPr bwMode="auto">
          <a:xfrm>
            <a:off x="59436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86" name="Oval 82"/>
          <p:cNvSpPr>
            <a:spLocks noChangeArrowheads="1"/>
          </p:cNvSpPr>
          <p:nvPr/>
        </p:nvSpPr>
        <p:spPr bwMode="auto">
          <a:xfrm>
            <a:off x="43434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7" name="Oval 83"/>
          <p:cNvSpPr>
            <a:spLocks noChangeArrowheads="1"/>
          </p:cNvSpPr>
          <p:nvPr/>
        </p:nvSpPr>
        <p:spPr bwMode="auto">
          <a:xfrm>
            <a:off x="48768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88" name="Oval 84"/>
          <p:cNvSpPr>
            <a:spLocks noChangeArrowheads="1"/>
          </p:cNvSpPr>
          <p:nvPr/>
        </p:nvSpPr>
        <p:spPr bwMode="auto">
          <a:xfrm>
            <a:off x="5410200" y="2209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89" name="Oval 85"/>
          <p:cNvSpPr>
            <a:spLocks noChangeArrowheads="1"/>
          </p:cNvSpPr>
          <p:nvPr/>
        </p:nvSpPr>
        <p:spPr bwMode="auto">
          <a:xfrm>
            <a:off x="59436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90" name="Oval 86"/>
          <p:cNvSpPr>
            <a:spLocks noChangeArrowheads="1"/>
          </p:cNvSpPr>
          <p:nvPr/>
        </p:nvSpPr>
        <p:spPr bwMode="auto">
          <a:xfrm>
            <a:off x="4343400" y="27432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1" name="Oval 87"/>
          <p:cNvSpPr>
            <a:spLocks noChangeArrowheads="1"/>
          </p:cNvSpPr>
          <p:nvPr/>
        </p:nvSpPr>
        <p:spPr bwMode="auto">
          <a:xfrm>
            <a:off x="4876800" y="2743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92" name="Oval 88"/>
          <p:cNvSpPr>
            <a:spLocks noChangeArrowheads="1"/>
          </p:cNvSpPr>
          <p:nvPr/>
        </p:nvSpPr>
        <p:spPr bwMode="auto">
          <a:xfrm>
            <a:off x="54102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3" name="Oval 89"/>
          <p:cNvSpPr>
            <a:spLocks noChangeArrowheads="1"/>
          </p:cNvSpPr>
          <p:nvPr/>
        </p:nvSpPr>
        <p:spPr bwMode="auto">
          <a:xfrm>
            <a:off x="5943600" y="27432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94" name="Oval 90"/>
          <p:cNvSpPr>
            <a:spLocks noChangeArrowheads="1"/>
          </p:cNvSpPr>
          <p:nvPr/>
        </p:nvSpPr>
        <p:spPr bwMode="auto">
          <a:xfrm>
            <a:off x="4343400" y="3276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5" name="Oval 91"/>
          <p:cNvSpPr>
            <a:spLocks noChangeArrowheads="1"/>
          </p:cNvSpPr>
          <p:nvPr/>
        </p:nvSpPr>
        <p:spPr bwMode="auto">
          <a:xfrm>
            <a:off x="48768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96" name="Oval 92"/>
          <p:cNvSpPr>
            <a:spLocks noChangeArrowheads="1"/>
          </p:cNvSpPr>
          <p:nvPr/>
        </p:nvSpPr>
        <p:spPr bwMode="auto">
          <a:xfrm>
            <a:off x="54102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598" name="Rectangle 94"/>
          <p:cNvSpPr>
            <a:spLocks noChangeArrowheads="1"/>
          </p:cNvSpPr>
          <p:nvPr/>
        </p:nvSpPr>
        <p:spPr bwMode="auto">
          <a:xfrm>
            <a:off x="5334000" y="16002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99" name="Rectangle 95"/>
          <p:cNvSpPr>
            <a:spLocks noChangeArrowheads="1"/>
          </p:cNvSpPr>
          <p:nvPr/>
        </p:nvSpPr>
        <p:spPr bwMode="auto">
          <a:xfrm>
            <a:off x="4800600" y="1600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0" name="Rectangle 96"/>
          <p:cNvSpPr>
            <a:spLocks noChangeArrowheads="1"/>
          </p:cNvSpPr>
          <p:nvPr/>
        </p:nvSpPr>
        <p:spPr bwMode="auto">
          <a:xfrm>
            <a:off x="4267200" y="1600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1" name="Rectangle 97"/>
          <p:cNvSpPr>
            <a:spLocks noChangeArrowheads="1"/>
          </p:cNvSpPr>
          <p:nvPr/>
        </p:nvSpPr>
        <p:spPr bwMode="auto">
          <a:xfrm>
            <a:off x="5334000" y="26670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2" name="Rectangle 98"/>
          <p:cNvSpPr>
            <a:spLocks noChangeArrowheads="1"/>
          </p:cNvSpPr>
          <p:nvPr/>
        </p:nvSpPr>
        <p:spPr bwMode="auto">
          <a:xfrm>
            <a:off x="4267200" y="26670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3" name="Rectangle 99"/>
          <p:cNvSpPr>
            <a:spLocks noChangeArrowheads="1"/>
          </p:cNvSpPr>
          <p:nvPr/>
        </p:nvSpPr>
        <p:spPr bwMode="auto">
          <a:xfrm>
            <a:off x="5334000" y="32004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4" name="Rectangle 100"/>
          <p:cNvSpPr>
            <a:spLocks noChangeArrowheads="1"/>
          </p:cNvSpPr>
          <p:nvPr/>
        </p:nvSpPr>
        <p:spPr bwMode="auto">
          <a:xfrm>
            <a:off x="4800600" y="3200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4267200" y="3200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3" name="Line 109"/>
          <p:cNvSpPr>
            <a:spLocks noChangeShapeType="1"/>
          </p:cNvSpPr>
          <p:nvPr/>
        </p:nvSpPr>
        <p:spPr bwMode="auto">
          <a:xfrm flipV="1">
            <a:off x="5562600" y="2438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4" name="Line 110"/>
          <p:cNvSpPr>
            <a:spLocks noChangeShapeType="1"/>
          </p:cNvSpPr>
          <p:nvPr/>
        </p:nvSpPr>
        <p:spPr bwMode="auto">
          <a:xfrm flipH="1">
            <a:off x="45720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5" name="Line 111"/>
          <p:cNvSpPr>
            <a:spLocks noChangeShapeType="1"/>
          </p:cNvSpPr>
          <p:nvPr/>
        </p:nvSpPr>
        <p:spPr bwMode="auto">
          <a:xfrm>
            <a:off x="51054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6" name="Line 112"/>
          <p:cNvSpPr>
            <a:spLocks noChangeShapeType="1"/>
          </p:cNvSpPr>
          <p:nvPr/>
        </p:nvSpPr>
        <p:spPr bwMode="auto">
          <a:xfrm>
            <a:off x="4419600" y="2971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8" name="Oval 114"/>
          <p:cNvSpPr>
            <a:spLocks noChangeArrowheads="1"/>
          </p:cNvSpPr>
          <p:nvPr/>
        </p:nvSpPr>
        <p:spPr bwMode="auto">
          <a:xfrm>
            <a:off x="43434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19" name="Oval 115"/>
          <p:cNvSpPr>
            <a:spLocks noChangeArrowheads="1"/>
          </p:cNvSpPr>
          <p:nvPr/>
        </p:nvSpPr>
        <p:spPr bwMode="auto">
          <a:xfrm>
            <a:off x="4876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20" name="Oval 116"/>
          <p:cNvSpPr>
            <a:spLocks noChangeArrowheads="1"/>
          </p:cNvSpPr>
          <p:nvPr/>
        </p:nvSpPr>
        <p:spPr bwMode="auto">
          <a:xfrm>
            <a:off x="54102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1" name="Oval 1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22" name="Oval 118"/>
          <p:cNvSpPr>
            <a:spLocks noChangeArrowheads="1"/>
          </p:cNvSpPr>
          <p:nvPr/>
        </p:nvSpPr>
        <p:spPr bwMode="auto">
          <a:xfrm>
            <a:off x="4343400" y="4495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3" name="Oval 119"/>
          <p:cNvSpPr>
            <a:spLocks noChangeArrowheads="1"/>
          </p:cNvSpPr>
          <p:nvPr/>
        </p:nvSpPr>
        <p:spPr bwMode="auto">
          <a:xfrm>
            <a:off x="48768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24" name="Oval 120"/>
          <p:cNvSpPr>
            <a:spLocks noChangeArrowheads="1"/>
          </p:cNvSpPr>
          <p:nvPr/>
        </p:nvSpPr>
        <p:spPr bwMode="auto">
          <a:xfrm>
            <a:off x="5410200" y="44958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5" name="Oval 121"/>
          <p:cNvSpPr>
            <a:spLocks noChangeArrowheads="1"/>
          </p:cNvSpPr>
          <p:nvPr/>
        </p:nvSpPr>
        <p:spPr bwMode="auto">
          <a:xfrm>
            <a:off x="59436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26" name="Oval 122"/>
          <p:cNvSpPr>
            <a:spLocks noChangeArrowheads="1"/>
          </p:cNvSpPr>
          <p:nvPr/>
        </p:nvSpPr>
        <p:spPr bwMode="auto">
          <a:xfrm>
            <a:off x="43434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7" name="Oval 123"/>
          <p:cNvSpPr>
            <a:spLocks noChangeArrowheads="1"/>
          </p:cNvSpPr>
          <p:nvPr/>
        </p:nvSpPr>
        <p:spPr bwMode="auto">
          <a:xfrm>
            <a:off x="4876800" y="5029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28" name="Oval 124"/>
          <p:cNvSpPr>
            <a:spLocks noChangeArrowheads="1"/>
          </p:cNvSpPr>
          <p:nvPr/>
        </p:nvSpPr>
        <p:spPr bwMode="auto">
          <a:xfrm>
            <a:off x="54102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29" name="Oval 125"/>
          <p:cNvSpPr>
            <a:spLocks noChangeArrowheads="1"/>
          </p:cNvSpPr>
          <p:nvPr/>
        </p:nvSpPr>
        <p:spPr bwMode="auto">
          <a:xfrm>
            <a:off x="5943600" y="5029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30" name="Oval 126"/>
          <p:cNvSpPr>
            <a:spLocks noChangeArrowheads="1"/>
          </p:cNvSpPr>
          <p:nvPr/>
        </p:nvSpPr>
        <p:spPr bwMode="auto">
          <a:xfrm>
            <a:off x="4343400" y="5562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1" name="Oval 127"/>
          <p:cNvSpPr>
            <a:spLocks noChangeArrowheads="1"/>
          </p:cNvSpPr>
          <p:nvPr/>
        </p:nvSpPr>
        <p:spPr bwMode="auto">
          <a:xfrm>
            <a:off x="48768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32" name="Oval 128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3" name="Oval 129"/>
          <p:cNvSpPr>
            <a:spLocks noChangeArrowheads="1"/>
          </p:cNvSpPr>
          <p:nvPr/>
        </p:nvSpPr>
        <p:spPr bwMode="auto">
          <a:xfrm>
            <a:off x="5943600" y="556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34" name="Rectangle 130"/>
          <p:cNvSpPr>
            <a:spLocks noChangeArrowheads="1"/>
          </p:cNvSpPr>
          <p:nvPr/>
        </p:nvSpPr>
        <p:spPr bwMode="auto">
          <a:xfrm>
            <a:off x="5334000" y="3886200"/>
            <a:ext cx="9144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5" name="Rectangle 131"/>
          <p:cNvSpPr>
            <a:spLocks noChangeArrowheads="1"/>
          </p:cNvSpPr>
          <p:nvPr/>
        </p:nvSpPr>
        <p:spPr bwMode="auto">
          <a:xfrm>
            <a:off x="4800600" y="3886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6" name="Rectangle 132"/>
          <p:cNvSpPr>
            <a:spLocks noChangeArrowheads="1"/>
          </p:cNvSpPr>
          <p:nvPr/>
        </p:nvSpPr>
        <p:spPr bwMode="auto">
          <a:xfrm>
            <a:off x="4267200" y="3886200"/>
            <a:ext cx="381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7" name="Rectangle 133"/>
          <p:cNvSpPr>
            <a:spLocks noChangeArrowheads="1"/>
          </p:cNvSpPr>
          <p:nvPr/>
        </p:nvSpPr>
        <p:spPr bwMode="auto">
          <a:xfrm>
            <a:off x="5334000" y="49530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8" name="Rectangle 134"/>
          <p:cNvSpPr>
            <a:spLocks noChangeArrowheads="1"/>
          </p:cNvSpPr>
          <p:nvPr/>
        </p:nvSpPr>
        <p:spPr bwMode="auto">
          <a:xfrm>
            <a:off x="4267200" y="49530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39" name="Rectangle 135"/>
          <p:cNvSpPr>
            <a:spLocks noChangeArrowheads="1"/>
          </p:cNvSpPr>
          <p:nvPr/>
        </p:nvSpPr>
        <p:spPr bwMode="auto">
          <a:xfrm>
            <a:off x="5334000" y="54864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0" name="Rectangle 136"/>
          <p:cNvSpPr>
            <a:spLocks noChangeArrowheads="1"/>
          </p:cNvSpPr>
          <p:nvPr/>
        </p:nvSpPr>
        <p:spPr bwMode="auto">
          <a:xfrm>
            <a:off x="4800600" y="5486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1" name="Rectangle 137"/>
          <p:cNvSpPr>
            <a:spLocks noChangeArrowheads="1"/>
          </p:cNvSpPr>
          <p:nvPr/>
        </p:nvSpPr>
        <p:spPr bwMode="auto">
          <a:xfrm>
            <a:off x="4267200" y="5486400"/>
            <a:ext cx="381000" cy="3810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2" name="Line 138"/>
          <p:cNvSpPr>
            <a:spLocks noChangeShapeType="1"/>
          </p:cNvSpPr>
          <p:nvPr/>
        </p:nvSpPr>
        <p:spPr bwMode="auto">
          <a:xfrm flipV="1">
            <a:off x="4419600" y="4724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3" name="Line 139"/>
          <p:cNvSpPr>
            <a:spLocks noChangeShapeType="1"/>
          </p:cNvSpPr>
          <p:nvPr/>
        </p:nvSpPr>
        <p:spPr bwMode="auto">
          <a:xfrm>
            <a:off x="5105400" y="5105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4" name="Line 140"/>
          <p:cNvSpPr>
            <a:spLocks noChangeShapeType="1"/>
          </p:cNvSpPr>
          <p:nvPr/>
        </p:nvSpPr>
        <p:spPr bwMode="auto">
          <a:xfrm flipH="1">
            <a:off x="4572000" y="5105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7" name="Line 143"/>
          <p:cNvSpPr>
            <a:spLocks noChangeShapeType="1"/>
          </p:cNvSpPr>
          <p:nvPr/>
        </p:nvSpPr>
        <p:spPr bwMode="auto">
          <a:xfrm>
            <a:off x="4419600" y="5257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48" name="Oval 144"/>
          <p:cNvSpPr>
            <a:spLocks noChangeArrowheads="1"/>
          </p:cNvSpPr>
          <p:nvPr/>
        </p:nvSpPr>
        <p:spPr bwMode="auto">
          <a:xfrm>
            <a:off x="7391400" y="19050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400" b="1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49" name="Oval 145"/>
          <p:cNvSpPr>
            <a:spLocks noChangeArrowheads="1"/>
          </p:cNvSpPr>
          <p:nvPr/>
        </p:nvSpPr>
        <p:spPr bwMode="auto">
          <a:xfrm>
            <a:off x="7391400" y="2514600"/>
            <a:ext cx="228600" cy="2286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400" b="1">
              <a:ea typeface="宋体" pitchFamily="1" charset="-122"/>
              <a:cs typeface="宋体" pitchFamily="1" charset="-122"/>
            </a:endParaRPr>
          </a:p>
        </p:txBody>
      </p:sp>
      <p:sp>
        <p:nvSpPr>
          <p:cNvPr id="21650" name="Text Box 146"/>
          <p:cNvSpPr txBox="1">
            <a:spLocks noChangeArrowheads="1"/>
          </p:cNvSpPr>
          <p:nvPr/>
        </p:nvSpPr>
        <p:spPr bwMode="auto">
          <a:xfrm>
            <a:off x="7772400" y="1905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>
                <a:ea typeface="宋体" pitchFamily="1" charset="-122"/>
                <a:cs typeface="宋体" pitchFamily="1" charset="-122"/>
              </a:rPr>
              <a:t>Source</a:t>
            </a:r>
          </a:p>
        </p:txBody>
      </p:sp>
      <p:sp>
        <p:nvSpPr>
          <p:cNvPr id="21651" name="Text Box 147"/>
          <p:cNvSpPr txBox="1">
            <a:spLocks noChangeArrowheads="1"/>
          </p:cNvSpPr>
          <p:nvPr/>
        </p:nvSpPr>
        <p:spPr bwMode="auto">
          <a:xfrm>
            <a:off x="7772400" y="2514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400">
                <a:ea typeface="宋体" pitchFamily="1" charset="-122"/>
                <a:cs typeface="宋体" pitchFamily="1" charset="-122"/>
              </a:rPr>
              <a:t>Destination</a:t>
            </a:r>
          </a:p>
        </p:txBody>
      </p:sp>
      <p:sp>
        <p:nvSpPr>
          <p:cNvPr id="21652" name="Line 148"/>
          <p:cNvSpPr>
            <a:spLocks noChangeShapeType="1"/>
          </p:cNvSpPr>
          <p:nvPr/>
        </p:nvSpPr>
        <p:spPr bwMode="auto">
          <a:xfrm flipH="1">
            <a:off x="18288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3" name="Line 149"/>
          <p:cNvSpPr>
            <a:spLocks noChangeShapeType="1"/>
          </p:cNvSpPr>
          <p:nvPr/>
        </p:nvSpPr>
        <p:spPr bwMode="auto">
          <a:xfrm flipV="1">
            <a:off x="1752600" y="2438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4" name="Line 150"/>
          <p:cNvSpPr>
            <a:spLocks noChangeShapeType="1"/>
          </p:cNvSpPr>
          <p:nvPr/>
        </p:nvSpPr>
        <p:spPr bwMode="auto">
          <a:xfrm>
            <a:off x="23622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5" name="Line 151"/>
          <p:cNvSpPr>
            <a:spLocks noChangeShapeType="1"/>
          </p:cNvSpPr>
          <p:nvPr/>
        </p:nvSpPr>
        <p:spPr bwMode="auto">
          <a:xfrm>
            <a:off x="2743200" y="2971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7" name="Line 153"/>
          <p:cNvSpPr>
            <a:spLocks noChangeShapeType="1"/>
          </p:cNvSpPr>
          <p:nvPr/>
        </p:nvSpPr>
        <p:spPr bwMode="auto">
          <a:xfrm flipV="1">
            <a:off x="2209800" y="2438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8" name="Line 154"/>
          <p:cNvSpPr>
            <a:spLocks noChangeShapeType="1"/>
          </p:cNvSpPr>
          <p:nvPr/>
        </p:nvSpPr>
        <p:spPr bwMode="auto">
          <a:xfrm>
            <a:off x="2209800" y="2971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59" name="Line 155"/>
          <p:cNvSpPr>
            <a:spLocks noChangeShapeType="1"/>
          </p:cNvSpPr>
          <p:nvPr/>
        </p:nvSpPr>
        <p:spPr bwMode="auto">
          <a:xfrm flipV="1">
            <a:off x="4953000" y="2438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0" name="Line 156"/>
          <p:cNvSpPr>
            <a:spLocks noChangeShapeType="1"/>
          </p:cNvSpPr>
          <p:nvPr/>
        </p:nvSpPr>
        <p:spPr bwMode="auto">
          <a:xfrm>
            <a:off x="5105400" y="2362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1" name="Line 157"/>
          <p:cNvSpPr>
            <a:spLocks noChangeShapeType="1"/>
          </p:cNvSpPr>
          <p:nvPr/>
        </p:nvSpPr>
        <p:spPr bwMode="auto">
          <a:xfrm>
            <a:off x="4953000" y="2971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2" name="Line 158"/>
          <p:cNvSpPr>
            <a:spLocks noChangeShapeType="1"/>
          </p:cNvSpPr>
          <p:nvPr/>
        </p:nvSpPr>
        <p:spPr bwMode="auto">
          <a:xfrm flipH="1">
            <a:off x="4572000" y="33528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3" name="Line 159"/>
          <p:cNvSpPr>
            <a:spLocks noChangeShapeType="1"/>
          </p:cNvSpPr>
          <p:nvPr/>
        </p:nvSpPr>
        <p:spPr bwMode="auto">
          <a:xfrm flipH="1">
            <a:off x="1828800" y="5105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4" name="Line 160"/>
          <p:cNvSpPr>
            <a:spLocks noChangeShapeType="1"/>
          </p:cNvSpPr>
          <p:nvPr/>
        </p:nvSpPr>
        <p:spPr bwMode="auto">
          <a:xfrm flipV="1">
            <a:off x="1676400" y="4724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7" name="Line 163"/>
          <p:cNvSpPr>
            <a:spLocks noChangeShapeType="1"/>
          </p:cNvSpPr>
          <p:nvPr/>
        </p:nvSpPr>
        <p:spPr bwMode="auto">
          <a:xfrm>
            <a:off x="2362200" y="46482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8" name="Line 164"/>
          <p:cNvSpPr>
            <a:spLocks noChangeShapeType="1"/>
          </p:cNvSpPr>
          <p:nvPr/>
        </p:nvSpPr>
        <p:spPr bwMode="auto">
          <a:xfrm>
            <a:off x="2362200" y="5105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69" name="Line 165"/>
          <p:cNvSpPr>
            <a:spLocks noChangeShapeType="1"/>
          </p:cNvSpPr>
          <p:nvPr/>
        </p:nvSpPr>
        <p:spPr bwMode="auto">
          <a:xfrm>
            <a:off x="2743200" y="5257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0" name="Line 166"/>
          <p:cNvSpPr>
            <a:spLocks noChangeShapeType="1"/>
          </p:cNvSpPr>
          <p:nvPr/>
        </p:nvSpPr>
        <p:spPr bwMode="auto">
          <a:xfrm>
            <a:off x="2209800" y="5257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1" name="Line 167"/>
          <p:cNvSpPr>
            <a:spLocks noChangeShapeType="1"/>
          </p:cNvSpPr>
          <p:nvPr/>
        </p:nvSpPr>
        <p:spPr bwMode="auto">
          <a:xfrm flipV="1">
            <a:off x="5486400" y="4724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2" name="Line 168"/>
          <p:cNvSpPr>
            <a:spLocks noChangeShapeType="1"/>
          </p:cNvSpPr>
          <p:nvPr/>
        </p:nvSpPr>
        <p:spPr bwMode="auto">
          <a:xfrm>
            <a:off x="5486400" y="52578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5" name="Line 171"/>
          <p:cNvSpPr>
            <a:spLocks noChangeShapeType="1"/>
          </p:cNvSpPr>
          <p:nvPr/>
        </p:nvSpPr>
        <p:spPr bwMode="auto">
          <a:xfrm flipH="1">
            <a:off x="45720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6" name="Line 172"/>
          <p:cNvSpPr>
            <a:spLocks noChangeShapeType="1"/>
          </p:cNvSpPr>
          <p:nvPr/>
        </p:nvSpPr>
        <p:spPr bwMode="auto">
          <a:xfrm>
            <a:off x="5105400" y="28194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7" name="Line 173"/>
          <p:cNvSpPr>
            <a:spLocks noChangeShapeType="1"/>
          </p:cNvSpPr>
          <p:nvPr/>
        </p:nvSpPr>
        <p:spPr bwMode="auto">
          <a:xfrm flipV="1">
            <a:off x="2209800" y="4724400"/>
            <a:ext cx="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78" name="Line 174"/>
          <p:cNvSpPr>
            <a:spLocks noChangeShapeType="1"/>
          </p:cNvSpPr>
          <p:nvPr/>
        </p:nvSpPr>
        <p:spPr bwMode="auto">
          <a:xfrm flipH="1">
            <a:off x="1828800" y="57150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77"/>
          <p:cNvGrpSpPr>
            <a:grpSpLocks/>
          </p:cNvGrpSpPr>
          <p:nvPr/>
        </p:nvGrpSpPr>
        <p:grpSpPr bwMode="auto">
          <a:xfrm>
            <a:off x="4038600" y="4419600"/>
            <a:ext cx="2362200" cy="990600"/>
            <a:chOff x="2784" y="2640"/>
            <a:chExt cx="1824" cy="864"/>
          </a:xfrm>
        </p:grpSpPr>
        <p:sp>
          <p:nvSpPr>
            <p:cNvPr id="21679" name="Line 175"/>
            <p:cNvSpPr>
              <a:spLocks noChangeShapeType="1"/>
            </p:cNvSpPr>
            <p:nvPr/>
          </p:nvSpPr>
          <p:spPr bwMode="auto">
            <a:xfrm>
              <a:off x="2832" y="2640"/>
              <a:ext cx="1776" cy="8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0" name="Line 176"/>
            <p:cNvSpPr>
              <a:spLocks noChangeShapeType="1"/>
            </p:cNvSpPr>
            <p:nvPr/>
          </p:nvSpPr>
          <p:spPr bwMode="auto">
            <a:xfrm flipH="1">
              <a:off x="2784" y="2640"/>
              <a:ext cx="1728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63058" name="Picture 210" descr="MCj038355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038600"/>
            <a:ext cx="830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85" name="AutoShape 181"/>
          <p:cNvSpPr>
            <a:spLocks noChangeArrowheads="1"/>
          </p:cNvSpPr>
          <p:nvPr/>
        </p:nvSpPr>
        <p:spPr bwMode="auto">
          <a:xfrm>
            <a:off x="7315200" y="3429000"/>
            <a:ext cx="1600200" cy="457200"/>
          </a:xfrm>
          <a:prstGeom prst="wedgeRoundRectCallout">
            <a:avLst>
              <a:gd name="adj1" fmla="val -51190"/>
              <a:gd name="adj2" fmla="val 233333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zh-CN" sz="2000"/>
              <a:t>Deadlock!!!</a:t>
            </a:r>
          </a:p>
        </p:txBody>
      </p:sp>
      <p:sp>
        <p:nvSpPr>
          <p:cNvPr id="150" name="Date Placeholder 1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6184179" y="6131196"/>
            <a:ext cx="2890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Wang et al., NOCS 2009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1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1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1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1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21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1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1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1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2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2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2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2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2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2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2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2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2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21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2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2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4" dur="500"/>
                                        <p:tgtEl>
                                          <p:spTgt spid="2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46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0" grpId="0" animBg="1"/>
      <p:bldP spid="21541" grpId="0" animBg="1"/>
      <p:bldP spid="21542" grpId="0" animBg="1"/>
      <p:bldP spid="21543" grpId="0" animBg="1"/>
      <p:bldP spid="21544" grpId="0" animBg="1"/>
      <p:bldP spid="21545" grpId="0" animBg="1"/>
      <p:bldP spid="21578" grpId="0" animBg="1"/>
      <p:bldP spid="21579" grpId="0" animBg="1"/>
      <p:bldP spid="21580" grpId="0" animBg="1"/>
      <p:bldP spid="21581" grpId="0" animBg="1"/>
      <p:bldP spid="21613" grpId="0" animBg="1"/>
      <p:bldP spid="21614" grpId="0" animBg="1"/>
      <p:bldP spid="21615" grpId="0" animBg="1"/>
      <p:bldP spid="21616" grpId="0" animBg="1"/>
      <p:bldP spid="21618" grpId="0" animBg="1"/>
      <p:bldP spid="21619" grpId="0" animBg="1"/>
      <p:bldP spid="21620" grpId="0" animBg="1"/>
      <p:bldP spid="21621" grpId="0" animBg="1"/>
      <p:bldP spid="21622" grpId="0" animBg="1"/>
      <p:bldP spid="21623" grpId="0" animBg="1"/>
      <p:bldP spid="21624" grpId="0" animBg="1"/>
      <p:bldP spid="21625" grpId="0" animBg="1"/>
      <p:bldP spid="21626" grpId="0" animBg="1"/>
      <p:bldP spid="21627" grpId="0" animBg="1"/>
      <p:bldP spid="21628" grpId="0" animBg="1"/>
      <p:bldP spid="21629" grpId="0" animBg="1"/>
      <p:bldP spid="21630" grpId="0" animBg="1"/>
      <p:bldP spid="21631" grpId="0" animBg="1"/>
      <p:bldP spid="21632" grpId="0" animBg="1"/>
      <p:bldP spid="21633" grpId="0" animBg="1"/>
      <p:bldP spid="21634" grpId="0" animBg="1"/>
      <p:bldP spid="21635" grpId="0" animBg="1"/>
      <p:bldP spid="21636" grpId="0" animBg="1"/>
      <p:bldP spid="21637" grpId="0" animBg="1"/>
      <p:bldP spid="21638" grpId="0" animBg="1"/>
      <p:bldP spid="21639" grpId="0" animBg="1"/>
      <p:bldP spid="21640" grpId="0" animBg="1"/>
      <p:bldP spid="21641" grpId="0" animBg="1"/>
      <p:bldP spid="21642" grpId="0" animBg="1"/>
      <p:bldP spid="21643" grpId="0" animBg="1"/>
      <p:bldP spid="21644" grpId="0" animBg="1"/>
      <p:bldP spid="21647" grpId="0" animBg="1"/>
      <p:bldP spid="21652" grpId="0" animBg="1"/>
      <p:bldP spid="21652" grpId="1" animBg="1"/>
      <p:bldP spid="21653" grpId="0" animBg="1"/>
      <p:bldP spid="21653" grpId="1" animBg="1"/>
      <p:bldP spid="21654" grpId="0" animBg="1"/>
      <p:bldP spid="21654" grpId="1" animBg="1"/>
      <p:bldP spid="21655" grpId="0" animBg="1"/>
      <p:bldP spid="21655" grpId="1" animBg="1"/>
      <p:bldP spid="21657" grpId="0" animBg="1"/>
      <p:bldP spid="21658" grpId="0" animBg="1"/>
      <p:bldP spid="21659" grpId="0" animBg="1"/>
      <p:bldP spid="21660" grpId="0" animBg="1"/>
      <p:bldP spid="21661" grpId="0" animBg="1"/>
      <p:bldP spid="21662" grpId="0" animBg="1"/>
      <p:bldP spid="21663" grpId="0" animBg="1"/>
      <p:bldP spid="21664" grpId="0" animBg="1"/>
      <p:bldP spid="21667" grpId="0" animBg="1"/>
      <p:bldP spid="21668" grpId="0" animBg="1"/>
      <p:bldP spid="21669" grpId="0" animBg="1"/>
      <p:bldP spid="21670" grpId="0" animBg="1"/>
      <p:bldP spid="21671" grpId="0" animBg="1"/>
      <p:bldP spid="21672" grpId="0" animBg="1"/>
      <p:bldP spid="21675" grpId="0" animBg="1"/>
      <p:bldP spid="21676" grpId="0" animBg="1"/>
      <p:bldP spid="21677" grpId="0" animBg="1"/>
      <p:bldP spid="21678" grpId="0" animBg="1"/>
      <p:bldP spid="2168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Whirl Multicast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RPM limited to 1 tree for a given destination set</a:t>
            </a:r>
          </a:p>
          <a:p>
            <a:pPr lvl="1"/>
            <a:r>
              <a:rPr lang="en-US" dirty="0" smtClean="0"/>
              <a:t>Unbalanced link utilization</a:t>
            </a:r>
          </a:p>
          <a:p>
            <a:r>
              <a:rPr lang="en-US" dirty="0" smtClean="0"/>
              <a:t>Whirl</a:t>
            </a:r>
          </a:p>
          <a:p>
            <a:pPr lvl="1"/>
            <a:r>
              <a:rPr lang="en-US" dirty="0" smtClean="0"/>
              <a:t>Randomly select between several trees to balance load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Whirl</a:t>
            </a:r>
            <a:r>
              <a:rPr lang="en-US" dirty="0" smtClean="0"/>
              <a:t>: load-balanced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113</a:t>
            </a:fld>
            <a:endParaRPr lang="en-US"/>
          </a:p>
        </p:txBody>
      </p:sp>
      <p:grpSp>
        <p:nvGrpSpPr>
          <p:cNvPr id="3" name="Group 253"/>
          <p:cNvGrpSpPr/>
          <p:nvPr/>
        </p:nvGrpSpPr>
        <p:grpSpPr>
          <a:xfrm>
            <a:off x="5569086" y="3111856"/>
            <a:ext cx="3276600" cy="3124200"/>
            <a:chOff x="5257800" y="2133600"/>
            <a:chExt cx="3581400" cy="3429000"/>
          </a:xfrm>
        </p:grpSpPr>
        <p:grpSp>
          <p:nvGrpSpPr>
            <p:cNvPr id="5" name="Group 4"/>
            <p:cNvGrpSpPr/>
            <p:nvPr/>
          </p:nvGrpSpPr>
          <p:grpSpPr>
            <a:xfrm>
              <a:off x="5257800" y="2133600"/>
              <a:ext cx="3581400" cy="3429000"/>
              <a:chOff x="579120" y="1654628"/>
              <a:chExt cx="3010989" cy="275190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912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192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50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766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7829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192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908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766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782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27909" y="2882537"/>
                <a:ext cx="304800" cy="304800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13709" y="2882537"/>
                <a:ext cx="304800" cy="3048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9950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8530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8782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279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137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995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853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7912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908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766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720776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>
              <a:off x="639204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>
            <a:xfrm flipH="1">
              <a:off x="5630701" y="396240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>
              <a:off x="6096000" y="4038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>
              <a:off x="720776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>
            <a:xfrm flipV="1">
              <a:off x="7924800" y="3276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 flipV="1">
              <a:off x="7924800" y="2514601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>
            <a:xfrm flipH="1">
              <a:off x="639204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>
            <a:xfrm flipH="1">
              <a:off x="5630701" y="381000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>
            <a:xfrm>
              <a:off x="70866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>
            <a:xfrm>
              <a:off x="6248400" y="4038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79248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>
            <a:xfrm flipV="1">
              <a:off x="86868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>
            <a:xfrm flipV="1">
              <a:off x="86868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>
            <a:xfrm flipV="1">
              <a:off x="70866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flipV="1">
              <a:off x="70866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>
            <a:xfrm flipV="1">
              <a:off x="62484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>
            <a:xfrm flipV="1">
              <a:off x="62484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>
            <a:xfrm>
              <a:off x="86868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>
              <a:off x="8686800" y="4800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802348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>
            <a:xfrm>
              <a:off x="802348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638234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8234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63823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63823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72205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79825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72205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79825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>
            <a:xfrm>
              <a:off x="722054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>
            <a:xfrm>
              <a:off x="803626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>
            <a:xfrm>
              <a:off x="722054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>
            <a:xfrm>
              <a:off x="803626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5620342" y="3067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5602545" y="2305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5620342" y="4591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6" name="Straight Arrow Connector 135"/>
            <p:cNvCxnSpPr/>
            <p:nvPr/>
          </p:nvCxnSpPr>
          <p:spPr>
            <a:xfrm flipH="1">
              <a:off x="5602545" y="5353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grpSp>
        <p:nvGrpSpPr>
          <p:cNvPr id="32" name="Group 136"/>
          <p:cNvGrpSpPr/>
          <p:nvPr/>
        </p:nvGrpSpPr>
        <p:grpSpPr>
          <a:xfrm>
            <a:off x="143036" y="1392296"/>
            <a:ext cx="2150471" cy="1984404"/>
            <a:chOff x="579120" y="1654628"/>
            <a:chExt cx="3010989" cy="2751909"/>
          </a:xfrm>
        </p:grpSpPr>
        <p:sp>
          <p:nvSpPr>
            <p:cNvPr id="138" name="Rectangle 137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3" name="Straight Arrow Connector 162"/>
          <p:cNvCxnSpPr/>
          <p:nvPr/>
        </p:nvCxnSpPr>
        <p:spPr>
          <a:xfrm flipV="1">
            <a:off x="1318589" y="1948055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>
          <a:xfrm flipV="1">
            <a:off x="1797483" y="195132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>
          <a:xfrm flipV="1">
            <a:off x="1303556" y="1498923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>
          <a:xfrm flipV="1">
            <a:off x="1810623" y="15021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>
          <a:xfrm flipV="1">
            <a:off x="1216056" y="1584499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>
          <a:xfrm flipV="1">
            <a:off x="1216056" y="2048771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>
          <a:xfrm flipV="1">
            <a:off x="1335852" y="240852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 flipV="1">
            <a:off x="1799323" y="2411793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>
          <a:xfrm flipV="1">
            <a:off x="704268" y="205045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4" name="Straight Arrow Connector 173"/>
          <p:cNvCxnSpPr/>
          <p:nvPr/>
        </p:nvCxnSpPr>
        <p:spPr>
          <a:xfrm flipV="1">
            <a:off x="709031" y="159403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>
          <a:xfrm flipV="1">
            <a:off x="259558" y="204091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>
          <a:xfrm flipV="1">
            <a:off x="264321" y="158449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7" name="Straight Arrow Connector 176"/>
          <p:cNvCxnSpPr/>
          <p:nvPr/>
        </p:nvCxnSpPr>
        <p:spPr>
          <a:xfrm flipH="1">
            <a:off x="835056" y="238763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8" name="Straight Arrow Connector 177"/>
          <p:cNvCxnSpPr/>
          <p:nvPr/>
        </p:nvCxnSpPr>
        <p:spPr>
          <a:xfrm flipH="1">
            <a:off x="360726" y="239638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 flipH="1">
            <a:off x="835056" y="282475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 flipH="1">
            <a:off x="360726" y="283350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 flipH="1">
            <a:off x="824764" y="326680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>
          <a:xfrm flipH="1">
            <a:off x="350434" y="327554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1206513" y="2515822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1198834" y="295107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5" name="Straight Arrow Connector 184"/>
          <p:cNvCxnSpPr/>
          <p:nvPr/>
        </p:nvCxnSpPr>
        <p:spPr>
          <a:xfrm>
            <a:off x="1701078" y="2515822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>
          <a:xfrm>
            <a:off x="1693399" y="295107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2206656" y="251968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>
          <a:xfrm>
            <a:off x="2198977" y="2954934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grpSp>
        <p:nvGrpSpPr>
          <p:cNvPr id="33" name="Group 304"/>
          <p:cNvGrpSpPr/>
          <p:nvPr/>
        </p:nvGrpSpPr>
        <p:grpSpPr>
          <a:xfrm>
            <a:off x="3021765" y="1392296"/>
            <a:ext cx="2150471" cy="1984404"/>
            <a:chOff x="579120" y="1654628"/>
            <a:chExt cx="3010989" cy="2751909"/>
          </a:xfrm>
        </p:grpSpPr>
        <p:sp>
          <p:nvSpPr>
            <p:cNvPr id="306" name="Rectangle 305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31" name="Straight Arrow Connector 330"/>
          <p:cNvCxnSpPr/>
          <p:nvPr/>
        </p:nvCxnSpPr>
        <p:spPr>
          <a:xfrm flipV="1">
            <a:off x="4088565" y="160945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32" name="Straight Arrow Connector 331"/>
          <p:cNvCxnSpPr/>
          <p:nvPr/>
        </p:nvCxnSpPr>
        <p:spPr>
          <a:xfrm flipV="1">
            <a:off x="4088565" y="204964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35" name="Straight Arrow Connector 334"/>
          <p:cNvCxnSpPr/>
          <p:nvPr/>
        </p:nvCxnSpPr>
        <p:spPr>
          <a:xfrm flipV="1">
            <a:off x="4208361" y="2433477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6" name="Straight Arrow Connector 335"/>
          <p:cNvCxnSpPr/>
          <p:nvPr/>
        </p:nvCxnSpPr>
        <p:spPr>
          <a:xfrm flipV="1">
            <a:off x="4671832" y="2436746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7" name="Straight Arrow Connector 336"/>
          <p:cNvCxnSpPr/>
          <p:nvPr/>
        </p:nvCxnSpPr>
        <p:spPr>
          <a:xfrm flipV="1">
            <a:off x="5047623" y="204334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8" name="Straight Arrow Connector 337"/>
          <p:cNvCxnSpPr/>
          <p:nvPr/>
        </p:nvCxnSpPr>
        <p:spPr>
          <a:xfrm flipV="1">
            <a:off x="5052386" y="158692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9" name="Straight Arrow Connector 338"/>
          <p:cNvCxnSpPr/>
          <p:nvPr/>
        </p:nvCxnSpPr>
        <p:spPr>
          <a:xfrm flipV="1">
            <a:off x="4602913" y="203380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40" name="Straight Arrow Connector 339"/>
          <p:cNvCxnSpPr/>
          <p:nvPr/>
        </p:nvCxnSpPr>
        <p:spPr>
          <a:xfrm flipV="1">
            <a:off x="4607676" y="157738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41" name="Straight Arrow Connector 340"/>
          <p:cNvCxnSpPr/>
          <p:nvPr/>
        </p:nvCxnSpPr>
        <p:spPr>
          <a:xfrm flipH="1">
            <a:off x="3707565" y="241259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2" name="Straight Arrow Connector 341"/>
          <p:cNvCxnSpPr/>
          <p:nvPr/>
        </p:nvCxnSpPr>
        <p:spPr>
          <a:xfrm flipH="1">
            <a:off x="3233235" y="242133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3" name="Straight Arrow Connector 342"/>
          <p:cNvCxnSpPr/>
          <p:nvPr/>
        </p:nvCxnSpPr>
        <p:spPr>
          <a:xfrm>
            <a:off x="4074400" y="249863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44" name="Straight Arrow Connector 343"/>
          <p:cNvCxnSpPr/>
          <p:nvPr/>
        </p:nvCxnSpPr>
        <p:spPr>
          <a:xfrm>
            <a:off x="4071343" y="2940317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1" name="Straight Arrow Connector 350"/>
          <p:cNvCxnSpPr/>
          <p:nvPr/>
        </p:nvCxnSpPr>
        <p:spPr>
          <a:xfrm flipH="1">
            <a:off x="3707565" y="194399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2" name="Straight Arrow Connector 351"/>
          <p:cNvCxnSpPr/>
          <p:nvPr/>
        </p:nvCxnSpPr>
        <p:spPr>
          <a:xfrm flipH="1">
            <a:off x="3233235" y="195273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3" name="Straight Arrow Connector 352"/>
          <p:cNvCxnSpPr/>
          <p:nvPr/>
        </p:nvCxnSpPr>
        <p:spPr>
          <a:xfrm flipH="1">
            <a:off x="3707565" y="148679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4" name="Straight Arrow Connector 353"/>
          <p:cNvCxnSpPr/>
          <p:nvPr/>
        </p:nvCxnSpPr>
        <p:spPr>
          <a:xfrm flipH="1">
            <a:off x="3233235" y="149553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5" name="Straight Arrow Connector 354"/>
          <p:cNvCxnSpPr/>
          <p:nvPr/>
        </p:nvCxnSpPr>
        <p:spPr>
          <a:xfrm flipV="1">
            <a:off x="4218961" y="2843300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6" name="Straight Arrow Connector 355"/>
          <p:cNvCxnSpPr/>
          <p:nvPr/>
        </p:nvCxnSpPr>
        <p:spPr>
          <a:xfrm flipV="1">
            <a:off x="4682432" y="284656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>
          <a:xfrm flipV="1">
            <a:off x="4218961" y="3230838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8" name="Straight Arrow Connector 357"/>
          <p:cNvCxnSpPr/>
          <p:nvPr/>
        </p:nvCxnSpPr>
        <p:spPr>
          <a:xfrm flipV="1">
            <a:off x="4682432" y="3230838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60" name="Straight Arrow Connector 359"/>
          <p:cNvCxnSpPr/>
          <p:nvPr/>
        </p:nvCxnSpPr>
        <p:spPr>
          <a:xfrm>
            <a:off x="3614185" y="2953085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61" name="Straight Arrow Connector 360"/>
          <p:cNvCxnSpPr/>
          <p:nvPr/>
        </p:nvCxnSpPr>
        <p:spPr>
          <a:xfrm>
            <a:off x="3122515" y="25158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62" name="Straight Arrow Connector 361"/>
          <p:cNvCxnSpPr/>
          <p:nvPr/>
        </p:nvCxnSpPr>
        <p:spPr>
          <a:xfrm>
            <a:off x="3136830" y="295942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36" name="Group 362"/>
          <p:cNvGrpSpPr/>
          <p:nvPr/>
        </p:nvGrpSpPr>
        <p:grpSpPr>
          <a:xfrm>
            <a:off x="143036" y="3824288"/>
            <a:ext cx="2150471" cy="1984404"/>
            <a:chOff x="579120" y="1654628"/>
            <a:chExt cx="3010989" cy="2751909"/>
          </a:xfrm>
        </p:grpSpPr>
        <p:sp>
          <p:nvSpPr>
            <p:cNvPr id="364" name="Rectangle 363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89" name="Straight Arrow Connector 388"/>
          <p:cNvCxnSpPr/>
          <p:nvPr/>
        </p:nvCxnSpPr>
        <p:spPr>
          <a:xfrm flipV="1">
            <a:off x="1209836" y="4041444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90" name="Straight Arrow Connector 389"/>
          <p:cNvCxnSpPr/>
          <p:nvPr/>
        </p:nvCxnSpPr>
        <p:spPr>
          <a:xfrm flipV="1">
            <a:off x="1209836" y="446603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93" name="Straight Arrow Connector 392"/>
          <p:cNvCxnSpPr/>
          <p:nvPr/>
        </p:nvCxnSpPr>
        <p:spPr>
          <a:xfrm flipV="1">
            <a:off x="1329632" y="486546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4" name="Straight Arrow Connector 393"/>
          <p:cNvCxnSpPr/>
          <p:nvPr/>
        </p:nvCxnSpPr>
        <p:spPr>
          <a:xfrm flipV="1">
            <a:off x="1793103" y="4868738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5" name="Straight Arrow Connector 394"/>
          <p:cNvCxnSpPr/>
          <p:nvPr/>
        </p:nvCxnSpPr>
        <p:spPr>
          <a:xfrm flipV="1">
            <a:off x="2168894" y="447533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6" name="Straight Arrow Connector 395"/>
          <p:cNvCxnSpPr/>
          <p:nvPr/>
        </p:nvCxnSpPr>
        <p:spPr>
          <a:xfrm flipV="1">
            <a:off x="2173657" y="401891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7" name="Straight Arrow Connector 396"/>
          <p:cNvCxnSpPr/>
          <p:nvPr/>
        </p:nvCxnSpPr>
        <p:spPr>
          <a:xfrm flipV="1">
            <a:off x="1724184" y="446580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8" name="Straight Arrow Connector 397"/>
          <p:cNvCxnSpPr/>
          <p:nvPr/>
        </p:nvCxnSpPr>
        <p:spPr>
          <a:xfrm flipV="1">
            <a:off x="1728947" y="400938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9" name="Straight Arrow Connector 398"/>
          <p:cNvCxnSpPr/>
          <p:nvPr/>
        </p:nvCxnSpPr>
        <p:spPr>
          <a:xfrm flipH="1">
            <a:off x="828836" y="484458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00" name="Straight Arrow Connector 399"/>
          <p:cNvCxnSpPr/>
          <p:nvPr/>
        </p:nvCxnSpPr>
        <p:spPr>
          <a:xfrm flipH="1">
            <a:off x="354506" y="485332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01" name="Straight Arrow Connector 400"/>
          <p:cNvCxnSpPr/>
          <p:nvPr/>
        </p:nvCxnSpPr>
        <p:spPr>
          <a:xfrm>
            <a:off x="1200293" y="49151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402" name="Straight Arrow Connector 401"/>
          <p:cNvCxnSpPr/>
          <p:nvPr/>
        </p:nvCxnSpPr>
        <p:spPr>
          <a:xfrm>
            <a:off x="1192614" y="53723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409" name="Straight Arrow Connector 408"/>
          <p:cNvCxnSpPr/>
          <p:nvPr/>
        </p:nvCxnSpPr>
        <p:spPr>
          <a:xfrm>
            <a:off x="715251" y="4953724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0" name="Straight Arrow Connector 409"/>
          <p:cNvCxnSpPr/>
          <p:nvPr/>
        </p:nvCxnSpPr>
        <p:spPr>
          <a:xfrm>
            <a:off x="730050" y="53723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1" name="Straight Arrow Connector 410"/>
          <p:cNvCxnSpPr/>
          <p:nvPr/>
        </p:nvCxnSpPr>
        <p:spPr>
          <a:xfrm>
            <a:off x="243786" y="492996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2" name="Straight Arrow Connector 411"/>
          <p:cNvCxnSpPr/>
          <p:nvPr/>
        </p:nvCxnSpPr>
        <p:spPr>
          <a:xfrm>
            <a:off x="264321" y="53767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3" name="Straight Arrow Connector 412"/>
          <p:cNvCxnSpPr/>
          <p:nvPr/>
        </p:nvCxnSpPr>
        <p:spPr>
          <a:xfrm>
            <a:off x="1703344" y="49376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4" name="Straight Arrow Connector 413"/>
          <p:cNvCxnSpPr/>
          <p:nvPr/>
        </p:nvCxnSpPr>
        <p:spPr>
          <a:xfrm>
            <a:off x="1695665" y="537286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5" name="Straight Arrow Connector 414"/>
          <p:cNvCxnSpPr/>
          <p:nvPr/>
        </p:nvCxnSpPr>
        <p:spPr>
          <a:xfrm>
            <a:off x="2208922" y="494147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6" name="Straight Arrow Connector 415"/>
          <p:cNvCxnSpPr/>
          <p:nvPr/>
        </p:nvCxnSpPr>
        <p:spPr>
          <a:xfrm>
            <a:off x="2201243" y="53767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7" name="Straight Arrow Connector 416"/>
          <p:cNvCxnSpPr/>
          <p:nvPr/>
        </p:nvCxnSpPr>
        <p:spPr>
          <a:xfrm flipV="1">
            <a:off x="704268" y="447734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8" name="Straight Arrow Connector 417"/>
          <p:cNvCxnSpPr/>
          <p:nvPr/>
        </p:nvCxnSpPr>
        <p:spPr>
          <a:xfrm flipV="1">
            <a:off x="709031" y="402092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9" name="Straight Arrow Connector 418"/>
          <p:cNvCxnSpPr/>
          <p:nvPr/>
        </p:nvCxnSpPr>
        <p:spPr>
          <a:xfrm flipV="1">
            <a:off x="259558" y="446781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20" name="Straight Arrow Connector 419"/>
          <p:cNvCxnSpPr/>
          <p:nvPr/>
        </p:nvCxnSpPr>
        <p:spPr>
          <a:xfrm flipV="1">
            <a:off x="264321" y="401139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37" name="Group 471"/>
          <p:cNvGrpSpPr/>
          <p:nvPr/>
        </p:nvGrpSpPr>
        <p:grpSpPr>
          <a:xfrm>
            <a:off x="3021765" y="3827492"/>
            <a:ext cx="2150471" cy="1984404"/>
            <a:chOff x="579120" y="1654628"/>
            <a:chExt cx="3010989" cy="2751909"/>
          </a:xfrm>
        </p:grpSpPr>
        <p:sp>
          <p:nvSpPr>
            <p:cNvPr id="473" name="Rectangle 472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98" name="Straight Arrow Connector 497"/>
          <p:cNvCxnSpPr/>
          <p:nvPr/>
        </p:nvCxnSpPr>
        <p:spPr>
          <a:xfrm flipV="1">
            <a:off x="4197318" y="4383251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99" name="Straight Arrow Connector 498"/>
          <p:cNvCxnSpPr/>
          <p:nvPr/>
        </p:nvCxnSpPr>
        <p:spPr>
          <a:xfrm flipV="1">
            <a:off x="4676212" y="4386520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0" name="Straight Arrow Connector 499"/>
          <p:cNvCxnSpPr/>
          <p:nvPr/>
        </p:nvCxnSpPr>
        <p:spPr>
          <a:xfrm flipV="1">
            <a:off x="4182285" y="393411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1" name="Straight Arrow Connector 500"/>
          <p:cNvCxnSpPr/>
          <p:nvPr/>
        </p:nvCxnSpPr>
        <p:spPr>
          <a:xfrm flipV="1">
            <a:off x="4689352" y="3937388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2" name="Straight Arrow Connector 501"/>
          <p:cNvCxnSpPr/>
          <p:nvPr/>
        </p:nvCxnSpPr>
        <p:spPr>
          <a:xfrm flipV="1">
            <a:off x="4094785" y="401969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3" name="Straight Arrow Connector 502"/>
          <p:cNvCxnSpPr/>
          <p:nvPr/>
        </p:nvCxnSpPr>
        <p:spPr>
          <a:xfrm flipV="1">
            <a:off x="4094785" y="4483967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10" name="Straight Arrow Connector 509"/>
          <p:cNvCxnSpPr/>
          <p:nvPr/>
        </p:nvCxnSpPr>
        <p:spPr>
          <a:xfrm flipH="1">
            <a:off x="3713785" y="482283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511" name="Straight Arrow Connector 510"/>
          <p:cNvCxnSpPr/>
          <p:nvPr/>
        </p:nvCxnSpPr>
        <p:spPr>
          <a:xfrm flipH="1">
            <a:off x="3239455" y="483157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512" name="Straight Arrow Connector 511"/>
          <p:cNvCxnSpPr/>
          <p:nvPr/>
        </p:nvCxnSpPr>
        <p:spPr>
          <a:xfrm flipH="1">
            <a:off x="3713785" y="525995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3" name="Straight Arrow Connector 512"/>
          <p:cNvCxnSpPr/>
          <p:nvPr/>
        </p:nvCxnSpPr>
        <p:spPr>
          <a:xfrm flipH="1">
            <a:off x="3239455" y="526869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4" name="Straight Arrow Connector 513"/>
          <p:cNvCxnSpPr/>
          <p:nvPr/>
        </p:nvCxnSpPr>
        <p:spPr>
          <a:xfrm flipH="1">
            <a:off x="3703493" y="5702000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5" name="Straight Arrow Connector 514"/>
          <p:cNvCxnSpPr/>
          <p:nvPr/>
        </p:nvCxnSpPr>
        <p:spPr>
          <a:xfrm flipH="1">
            <a:off x="3229163" y="571074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6" name="Straight Arrow Connector 515"/>
          <p:cNvCxnSpPr/>
          <p:nvPr/>
        </p:nvCxnSpPr>
        <p:spPr>
          <a:xfrm>
            <a:off x="4085242" y="4951018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7" name="Straight Arrow Connector 516"/>
          <p:cNvCxnSpPr/>
          <p:nvPr/>
        </p:nvCxnSpPr>
        <p:spPr>
          <a:xfrm>
            <a:off x="4077563" y="538626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22" name="Straight Arrow Connector 521"/>
          <p:cNvCxnSpPr/>
          <p:nvPr/>
        </p:nvCxnSpPr>
        <p:spPr>
          <a:xfrm flipH="1">
            <a:off x="3250106" y="392377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3" name="Straight Arrow Connector 522"/>
          <p:cNvCxnSpPr/>
          <p:nvPr/>
        </p:nvCxnSpPr>
        <p:spPr>
          <a:xfrm flipH="1">
            <a:off x="3724436" y="4352149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4" name="Straight Arrow Connector 523"/>
          <p:cNvCxnSpPr/>
          <p:nvPr/>
        </p:nvCxnSpPr>
        <p:spPr>
          <a:xfrm flipH="1">
            <a:off x="3250106" y="436089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5" name="Straight Arrow Connector 524"/>
          <p:cNvCxnSpPr/>
          <p:nvPr/>
        </p:nvCxnSpPr>
        <p:spPr>
          <a:xfrm flipH="1">
            <a:off x="3724436" y="390369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33" name="Straight Arrow Connector 532"/>
          <p:cNvCxnSpPr/>
          <p:nvPr/>
        </p:nvCxnSpPr>
        <p:spPr>
          <a:xfrm flipV="1">
            <a:off x="4181636" y="52752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4" name="Straight Arrow Connector 533"/>
          <p:cNvCxnSpPr/>
          <p:nvPr/>
        </p:nvCxnSpPr>
        <p:spPr>
          <a:xfrm flipV="1">
            <a:off x="4645107" y="5278561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5" name="Straight Arrow Connector 534"/>
          <p:cNvCxnSpPr/>
          <p:nvPr/>
        </p:nvCxnSpPr>
        <p:spPr>
          <a:xfrm flipV="1">
            <a:off x="4181636" y="5662830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6" name="Straight Arrow Connector 535"/>
          <p:cNvCxnSpPr/>
          <p:nvPr/>
        </p:nvCxnSpPr>
        <p:spPr>
          <a:xfrm flipV="1">
            <a:off x="4645107" y="5662830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7" name="Straight Arrow Connector 536"/>
          <p:cNvCxnSpPr/>
          <p:nvPr/>
        </p:nvCxnSpPr>
        <p:spPr>
          <a:xfrm flipV="1">
            <a:off x="4181636" y="481155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538" name="Straight Arrow Connector 537"/>
          <p:cNvCxnSpPr/>
          <p:nvPr/>
        </p:nvCxnSpPr>
        <p:spPr>
          <a:xfrm flipV="1">
            <a:off x="4715036" y="48180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539" name="Oval 538"/>
          <p:cNvSpPr/>
          <p:nvPr/>
        </p:nvSpPr>
        <p:spPr>
          <a:xfrm rot="16200000">
            <a:off x="72073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 rot="16200000">
            <a:off x="79693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 rot="16200000">
            <a:off x="58357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TextBox 545"/>
          <p:cNvSpPr txBox="1"/>
          <p:nvPr/>
        </p:nvSpPr>
        <p:spPr>
          <a:xfrm>
            <a:off x="5477036" y="1239896"/>
            <a:ext cx="3429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2-bit encoding per direction</a:t>
            </a:r>
          </a:p>
          <a:p>
            <a:r>
              <a:rPr lang="en-US" sz="2000" dirty="0" smtClean="0"/>
              <a:t>[LTB RTB]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LeftTurnBit</a:t>
            </a:r>
            <a:r>
              <a:rPr lang="en-US" sz="2000" dirty="0" smtClean="0"/>
              <a:t>, </a:t>
            </a:r>
            <a:r>
              <a:rPr lang="en-US" sz="2000" dirty="0" err="1" smtClean="0"/>
              <a:t>RightTurnBit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47" name="TextBox 546"/>
          <p:cNvSpPr txBox="1"/>
          <p:nvPr/>
        </p:nvSpPr>
        <p:spPr>
          <a:xfrm>
            <a:off x="905036" y="5964296"/>
            <a:ext cx="28194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16 possible </a:t>
            </a:r>
            <a:r>
              <a:rPr lang="en-US" sz="2000" i="1" dirty="0" smtClean="0"/>
              <a:t>Whirl</a:t>
            </a:r>
            <a:r>
              <a:rPr lang="en-US" sz="2000" dirty="0" smtClean="0"/>
              <a:t> trees</a:t>
            </a:r>
            <a:endParaRPr lang="en-US" sz="2000" dirty="0"/>
          </a:p>
        </p:txBody>
      </p:sp>
      <p:sp>
        <p:nvSpPr>
          <p:cNvPr id="548" name="TextBox 547"/>
          <p:cNvSpPr txBox="1"/>
          <p:nvPr/>
        </p:nvSpPr>
        <p:spPr>
          <a:xfrm>
            <a:off x="5477036" y="2459096"/>
            <a:ext cx="3429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Chosen randomly by source</a:t>
            </a:r>
            <a:endParaRPr lang="en-US" sz="2000" dirty="0"/>
          </a:p>
        </p:txBody>
      </p:sp>
      <p:sp>
        <p:nvSpPr>
          <p:cNvPr id="549" name="Rectangle 548"/>
          <p:cNvSpPr/>
          <p:nvPr/>
        </p:nvSpPr>
        <p:spPr>
          <a:xfrm>
            <a:off x="5494325" y="2997770"/>
            <a:ext cx="3429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Date Placeholder 2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87" name="Footer Placeholder 2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77" name="TextBox 276"/>
          <p:cNvSpPr txBox="1"/>
          <p:nvPr/>
        </p:nvSpPr>
        <p:spPr>
          <a:xfrm>
            <a:off x="6093466" y="6606803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" grpId="0" animBg="1"/>
      <p:bldP spid="540" grpId="0" animBg="1"/>
      <p:bldP spid="541" grpId="0" animBg="1"/>
      <p:bldP spid="546" grpId="0" animBg="1"/>
      <p:bldP spid="548" grpId="0" animBg="1"/>
      <p:bldP spid="54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Whirl</a:t>
            </a:r>
            <a:r>
              <a:rPr lang="en-US" dirty="0" smtClean="0"/>
              <a:t>: load-balanced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114</a:t>
            </a:fld>
            <a:endParaRPr lang="en-US"/>
          </a:p>
        </p:txBody>
      </p:sp>
      <p:grpSp>
        <p:nvGrpSpPr>
          <p:cNvPr id="3" name="Group 253"/>
          <p:cNvGrpSpPr/>
          <p:nvPr/>
        </p:nvGrpSpPr>
        <p:grpSpPr>
          <a:xfrm>
            <a:off x="5569086" y="3111856"/>
            <a:ext cx="3276600" cy="3124200"/>
            <a:chOff x="5257800" y="2133600"/>
            <a:chExt cx="3581400" cy="3429000"/>
          </a:xfrm>
        </p:grpSpPr>
        <p:grpSp>
          <p:nvGrpSpPr>
            <p:cNvPr id="5" name="Group 4"/>
            <p:cNvGrpSpPr/>
            <p:nvPr/>
          </p:nvGrpSpPr>
          <p:grpSpPr>
            <a:xfrm>
              <a:off x="5257800" y="2133600"/>
              <a:ext cx="3581400" cy="3429000"/>
              <a:chOff x="579120" y="1654628"/>
              <a:chExt cx="3010989" cy="275190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912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192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050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276600" y="1654628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7829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192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9050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908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276600" y="22729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8782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27909" y="2882537"/>
                <a:ext cx="304800" cy="304800"/>
              </a:xfrm>
              <a:prstGeom prst="rect">
                <a:avLst/>
              </a:prstGeom>
              <a:solidFill>
                <a:srgbClr val="0070C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13709" y="2882537"/>
                <a:ext cx="304800" cy="304800"/>
              </a:xfrm>
              <a:prstGeom prst="rect">
                <a:avLst/>
              </a:prstGeom>
              <a:solidFill>
                <a:srgbClr val="00B050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9950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85309" y="28825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8782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2279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9137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995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85309" y="3500846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7912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2192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050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5908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76600" y="4101737"/>
                <a:ext cx="304800" cy="30480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720776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 flipH="1">
              <a:off x="639204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>
            <a:xfrm flipH="1">
              <a:off x="5630701" y="396240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>
            <a:xfrm>
              <a:off x="6096000" y="4038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>
            <a:xfrm>
              <a:off x="720776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>
            <a:xfrm flipV="1">
              <a:off x="7924800" y="3276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>
            <a:xfrm flipV="1">
              <a:off x="7924800" y="2514601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>
            <a:xfrm flipH="1">
              <a:off x="639204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>
            <a:xfrm flipH="1">
              <a:off x="5630701" y="381000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>
            <a:xfrm>
              <a:off x="70866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>
            <a:xfrm>
              <a:off x="6248400" y="4038600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>
            <a:xfrm>
              <a:off x="79248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>
            <a:xfrm flipV="1">
              <a:off x="86868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>
            <a:xfrm flipV="1">
              <a:off x="86868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>
            <a:xfrm flipV="1">
              <a:off x="70866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 flipV="1">
              <a:off x="70866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>
            <a:xfrm flipV="1">
              <a:off x="6248400" y="3276599"/>
              <a:ext cx="0" cy="38100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>
            <a:xfrm flipV="1">
              <a:off x="6248400" y="2514600"/>
              <a:ext cx="0" cy="380999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>
            <a:xfrm>
              <a:off x="8686800" y="4038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>
            <a:xfrm>
              <a:off x="8686800" y="4800600"/>
              <a:ext cx="0" cy="359044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8023480" y="39624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>
            <a:xfrm>
              <a:off x="8023480" y="381000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>
            <a:xfrm flipH="1">
              <a:off x="638234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8234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63823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63823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>
            <a:xfrm flipH="1">
              <a:off x="72205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>
            <a:xfrm flipH="1">
              <a:off x="7982542" y="3067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72205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7982542" y="2305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headEnd type="arrow" w="med" len="med"/>
              <a:tailEnd type="none" w="med" len="med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>
            <a:xfrm>
              <a:off x="722054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>
            <a:xfrm>
              <a:off x="8036262" y="4591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>
            <a:xfrm>
              <a:off x="722054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2" name="Straight Arrow Connector 131"/>
            <p:cNvCxnSpPr/>
            <p:nvPr/>
          </p:nvCxnSpPr>
          <p:spPr>
            <a:xfrm>
              <a:off x="8036262" y="5353110"/>
              <a:ext cx="453178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>
            <a:xfrm flipH="1">
              <a:off x="5620342" y="3067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5602545" y="2305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5" name="Straight Arrow Connector 134"/>
            <p:cNvCxnSpPr/>
            <p:nvPr/>
          </p:nvCxnSpPr>
          <p:spPr>
            <a:xfrm flipH="1">
              <a:off x="5620342" y="4591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  <p:cxnSp>
          <p:nvCxnSpPr>
            <p:cNvPr id="136" name="Straight Arrow Connector 135"/>
            <p:cNvCxnSpPr/>
            <p:nvPr/>
          </p:nvCxnSpPr>
          <p:spPr>
            <a:xfrm flipH="1">
              <a:off x="5602545" y="5353110"/>
              <a:ext cx="39879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</p:cxnSp>
      </p:grpSp>
      <p:grpSp>
        <p:nvGrpSpPr>
          <p:cNvPr id="32" name="Group 136"/>
          <p:cNvGrpSpPr/>
          <p:nvPr/>
        </p:nvGrpSpPr>
        <p:grpSpPr>
          <a:xfrm>
            <a:off x="143036" y="1392296"/>
            <a:ext cx="2150471" cy="1984404"/>
            <a:chOff x="579120" y="1654628"/>
            <a:chExt cx="3010989" cy="2751909"/>
          </a:xfrm>
        </p:grpSpPr>
        <p:sp>
          <p:nvSpPr>
            <p:cNvPr id="138" name="Rectangle 137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3" name="Straight Arrow Connector 162"/>
          <p:cNvCxnSpPr/>
          <p:nvPr/>
        </p:nvCxnSpPr>
        <p:spPr>
          <a:xfrm flipV="1">
            <a:off x="1318589" y="1948055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4" name="Straight Arrow Connector 163"/>
          <p:cNvCxnSpPr/>
          <p:nvPr/>
        </p:nvCxnSpPr>
        <p:spPr>
          <a:xfrm flipV="1">
            <a:off x="1797483" y="195132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5" name="Straight Arrow Connector 164"/>
          <p:cNvCxnSpPr/>
          <p:nvPr/>
        </p:nvCxnSpPr>
        <p:spPr>
          <a:xfrm flipV="1">
            <a:off x="1303556" y="1498923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6" name="Straight Arrow Connector 165"/>
          <p:cNvCxnSpPr/>
          <p:nvPr/>
        </p:nvCxnSpPr>
        <p:spPr>
          <a:xfrm flipV="1">
            <a:off x="1810623" y="15021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7" name="Straight Arrow Connector 166"/>
          <p:cNvCxnSpPr/>
          <p:nvPr/>
        </p:nvCxnSpPr>
        <p:spPr>
          <a:xfrm flipV="1">
            <a:off x="1216056" y="1584499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68" name="Straight Arrow Connector 167"/>
          <p:cNvCxnSpPr/>
          <p:nvPr/>
        </p:nvCxnSpPr>
        <p:spPr>
          <a:xfrm flipV="1">
            <a:off x="1216056" y="2048771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>
          <a:xfrm flipV="1">
            <a:off x="1335852" y="240852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72" name="Straight Arrow Connector 171"/>
          <p:cNvCxnSpPr/>
          <p:nvPr/>
        </p:nvCxnSpPr>
        <p:spPr>
          <a:xfrm flipV="1">
            <a:off x="1799323" y="2411793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>
          <a:xfrm flipV="1">
            <a:off x="704268" y="205045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4" name="Straight Arrow Connector 173"/>
          <p:cNvCxnSpPr/>
          <p:nvPr/>
        </p:nvCxnSpPr>
        <p:spPr>
          <a:xfrm flipV="1">
            <a:off x="709031" y="159403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5" name="Straight Arrow Connector 174"/>
          <p:cNvCxnSpPr/>
          <p:nvPr/>
        </p:nvCxnSpPr>
        <p:spPr>
          <a:xfrm flipV="1">
            <a:off x="259558" y="204091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6" name="Straight Arrow Connector 175"/>
          <p:cNvCxnSpPr/>
          <p:nvPr/>
        </p:nvCxnSpPr>
        <p:spPr>
          <a:xfrm flipV="1">
            <a:off x="264321" y="158449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7" name="Straight Arrow Connector 176"/>
          <p:cNvCxnSpPr/>
          <p:nvPr/>
        </p:nvCxnSpPr>
        <p:spPr>
          <a:xfrm flipH="1">
            <a:off x="835056" y="238763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8" name="Straight Arrow Connector 177"/>
          <p:cNvCxnSpPr/>
          <p:nvPr/>
        </p:nvCxnSpPr>
        <p:spPr>
          <a:xfrm flipH="1">
            <a:off x="360726" y="239638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179" name="Straight Arrow Connector 178"/>
          <p:cNvCxnSpPr/>
          <p:nvPr/>
        </p:nvCxnSpPr>
        <p:spPr>
          <a:xfrm flipH="1">
            <a:off x="835056" y="2824758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0" name="Straight Arrow Connector 179"/>
          <p:cNvCxnSpPr/>
          <p:nvPr/>
        </p:nvCxnSpPr>
        <p:spPr>
          <a:xfrm flipH="1">
            <a:off x="360726" y="283350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1" name="Straight Arrow Connector 180"/>
          <p:cNvCxnSpPr/>
          <p:nvPr/>
        </p:nvCxnSpPr>
        <p:spPr>
          <a:xfrm flipH="1">
            <a:off x="824764" y="326680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>
          <a:xfrm flipH="1">
            <a:off x="350434" y="327554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>
          <a:xfrm>
            <a:off x="1206513" y="2515822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>
          <a:xfrm>
            <a:off x="1198834" y="295107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5" name="Straight Arrow Connector 184"/>
          <p:cNvCxnSpPr/>
          <p:nvPr/>
        </p:nvCxnSpPr>
        <p:spPr>
          <a:xfrm>
            <a:off x="1701078" y="2515822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>
          <a:xfrm>
            <a:off x="1693399" y="295107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7" name="Straight Arrow Connector 186"/>
          <p:cNvCxnSpPr/>
          <p:nvPr/>
        </p:nvCxnSpPr>
        <p:spPr>
          <a:xfrm>
            <a:off x="2206656" y="251968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188" name="Straight Arrow Connector 187"/>
          <p:cNvCxnSpPr/>
          <p:nvPr/>
        </p:nvCxnSpPr>
        <p:spPr>
          <a:xfrm>
            <a:off x="2198977" y="2954934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grpSp>
        <p:nvGrpSpPr>
          <p:cNvPr id="33" name="Group 304"/>
          <p:cNvGrpSpPr/>
          <p:nvPr/>
        </p:nvGrpSpPr>
        <p:grpSpPr>
          <a:xfrm>
            <a:off x="3021765" y="1392296"/>
            <a:ext cx="2150471" cy="1984404"/>
            <a:chOff x="579120" y="1654628"/>
            <a:chExt cx="3010989" cy="2751909"/>
          </a:xfrm>
        </p:grpSpPr>
        <p:sp>
          <p:nvSpPr>
            <p:cNvPr id="306" name="Rectangle 305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31" name="Straight Arrow Connector 330"/>
          <p:cNvCxnSpPr/>
          <p:nvPr/>
        </p:nvCxnSpPr>
        <p:spPr>
          <a:xfrm flipV="1">
            <a:off x="4088565" y="160945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32" name="Straight Arrow Connector 331"/>
          <p:cNvCxnSpPr/>
          <p:nvPr/>
        </p:nvCxnSpPr>
        <p:spPr>
          <a:xfrm flipV="1">
            <a:off x="4088565" y="204964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35" name="Straight Arrow Connector 334"/>
          <p:cNvCxnSpPr/>
          <p:nvPr/>
        </p:nvCxnSpPr>
        <p:spPr>
          <a:xfrm flipV="1">
            <a:off x="4208361" y="2433477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6" name="Straight Arrow Connector 335"/>
          <p:cNvCxnSpPr/>
          <p:nvPr/>
        </p:nvCxnSpPr>
        <p:spPr>
          <a:xfrm flipV="1">
            <a:off x="4671832" y="2436746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7" name="Straight Arrow Connector 336"/>
          <p:cNvCxnSpPr/>
          <p:nvPr/>
        </p:nvCxnSpPr>
        <p:spPr>
          <a:xfrm flipV="1">
            <a:off x="5047623" y="204334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8" name="Straight Arrow Connector 337"/>
          <p:cNvCxnSpPr/>
          <p:nvPr/>
        </p:nvCxnSpPr>
        <p:spPr>
          <a:xfrm flipV="1">
            <a:off x="5052386" y="158692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39" name="Straight Arrow Connector 338"/>
          <p:cNvCxnSpPr/>
          <p:nvPr/>
        </p:nvCxnSpPr>
        <p:spPr>
          <a:xfrm flipV="1">
            <a:off x="4602913" y="203380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40" name="Straight Arrow Connector 339"/>
          <p:cNvCxnSpPr/>
          <p:nvPr/>
        </p:nvCxnSpPr>
        <p:spPr>
          <a:xfrm flipV="1">
            <a:off x="4607676" y="157738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41" name="Straight Arrow Connector 340"/>
          <p:cNvCxnSpPr/>
          <p:nvPr/>
        </p:nvCxnSpPr>
        <p:spPr>
          <a:xfrm flipH="1">
            <a:off x="3707565" y="2412591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2" name="Straight Arrow Connector 341"/>
          <p:cNvCxnSpPr/>
          <p:nvPr/>
        </p:nvCxnSpPr>
        <p:spPr>
          <a:xfrm flipH="1">
            <a:off x="3233235" y="242133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43" name="Straight Arrow Connector 342"/>
          <p:cNvCxnSpPr/>
          <p:nvPr/>
        </p:nvCxnSpPr>
        <p:spPr>
          <a:xfrm>
            <a:off x="4074400" y="249863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44" name="Straight Arrow Connector 343"/>
          <p:cNvCxnSpPr/>
          <p:nvPr/>
        </p:nvCxnSpPr>
        <p:spPr>
          <a:xfrm>
            <a:off x="4071343" y="2940317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1" name="Straight Arrow Connector 350"/>
          <p:cNvCxnSpPr/>
          <p:nvPr/>
        </p:nvCxnSpPr>
        <p:spPr>
          <a:xfrm flipH="1">
            <a:off x="3707565" y="194399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2" name="Straight Arrow Connector 351"/>
          <p:cNvCxnSpPr/>
          <p:nvPr/>
        </p:nvCxnSpPr>
        <p:spPr>
          <a:xfrm flipH="1">
            <a:off x="3233235" y="195273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3" name="Straight Arrow Connector 352"/>
          <p:cNvCxnSpPr/>
          <p:nvPr/>
        </p:nvCxnSpPr>
        <p:spPr>
          <a:xfrm flipH="1">
            <a:off x="3707565" y="148679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4" name="Straight Arrow Connector 353"/>
          <p:cNvCxnSpPr/>
          <p:nvPr/>
        </p:nvCxnSpPr>
        <p:spPr>
          <a:xfrm flipH="1">
            <a:off x="3233235" y="149553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55" name="Straight Arrow Connector 354"/>
          <p:cNvCxnSpPr/>
          <p:nvPr/>
        </p:nvCxnSpPr>
        <p:spPr>
          <a:xfrm flipV="1">
            <a:off x="4218961" y="2843300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6" name="Straight Arrow Connector 355"/>
          <p:cNvCxnSpPr/>
          <p:nvPr/>
        </p:nvCxnSpPr>
        <p:spPr>
          <a:xfrm flipV="1">
            <a:off x="4682432" y="284656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7" name="Straight Arrow Connector 356"/>
          <p:cNvCxnSpPr/>
          <p:nvPr/>
        </p:nvCxnSpPr>
        <p:spPr>
          <a:xfrm flipV="1">
            <a:off x="4218961" y="3230838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58" name="Straight Arrow Connector 357"/>
          <p:cNvCxnSpPr/>
          <p:nvPr/>
        </p:nvCxnSpPr>
        <p:spPr>
          <a:xfrm flipV="1">
            <a:off x="4682432" y="3230838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360" name="Straight Arrow Connector 359"/>
          <p:cNvCxnSpPr/>
          <p:nvPr/>
        </p:nvCxnSpPr>
        <p:spPr>
          <a:xfrm>
            <a:off x="3614185" y="2953085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61" name="Straight Arrow Connector 360"/>
          <p:cNvCxnSpPr/>
          <p:nvPr/>
        </p:nvCxnSpPr>
        <p:spPr>
          <a:xfrm>
            <a:off x="3122515" y="25158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362" name="Straight Arrow Connector 361"/>
          <p:cNvCxnSpPr/>
          <p:nvPr/>
        </p:nvCxnSpPr>
        <p:spPr>
          <a:xfrm>
            <a:off x="3136830" y="295942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36" name="Group 362"/>
          <p:cNvGrpSpPr/>
          <p:nvPr/>
        </p:nvGrpSpPr>
        <p:grpSpPr>
          <a:xfrm>
            <a:off x="143036" y="3824288"/>
            <a:ext cx="2150471" cy="1984404"/>
            <a:chOff x="579120" y="1654628"/>
            <a:chExt cx="3010989" cy="2751909"/>
          </a:xfrm>
        </p:grpSpPr>
        <p:sp>
          <p:nvSpPr>
            <p:cNvPr id="364" name="Rectangle 363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89" name="Straight Arrow Connector 388"/>
          <p:cNvCxnSpPr/>
          <p:nvPr/>
        </p:nvCxnSpPr>
        <p:spPr>
          <a:xfrm flipV="1">
            <a:off x="1209836" y="4041444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90" name="Straight Arrow Connector 389"/>
          <p:cNvCxnSpPr/>
          <p:nvPr/>
        </p:nvCxnSpPr>
        <p:spPr>
          <a:xfrm flipV="1">
            <a:off x="1209836" y="4466038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393" name="Straight Arrow Connector 392"/>
          <p:cNvCxnSpPr/>
          <p:nvPr/>
        </p:nvCxnSpPr>
        <p:spPr>
          <a:xfrm flipV="1">
            <a:off x="1329632" y="486546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4" name="Straight Arrow Connector 393"/>
          <p:cNvCxnSpPr/>
          <p:nvPr/>
        </p:nvCxnSpPr>
        <p:spPr>
          <a:xfrm flipV="1">
            <a:off x="1793103" y="4868738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5" name="Straight Arrow Connector 394"/>
          <p:cNvCxnSpPr/>
          <p:nvPr/>
        </p:nvCxnSpPr>
        <p:spPr>
          <a:xfrm flipV="1">
            <a:off x="2168894" y="447533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6" name="Straight Arrow Connector 395"/>
          <p:cNvCxnSpPr/>
          <p:nvPr/>
        </p:nvCxnSpPr>
        <p:spPr>
          <a:xfrm flipV="1">
            <a:off x="2173657" y="4018912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7" name="Straight Arrow Connector 396"/>
          <p:cNvCxnSpPr/>
          <p:nvPr/>
        </p:nvCxnSpPr>
        <p:spPr>
          <a:xfrm flipV="1">
            <a:off x="1724184" y="446580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8" name="Straight Arrow Connector 397"/>
          <p:cNvCxnSpPr/>
          <p:nvPr/>
        </p:nvCxnSpPr>
        <p:spPr>
          <a:xfrm flipV="1">
            <a:off x="1728947" y="4009380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399" name="Straight Arrow Connector 398"/>
          <p:cNvCxnSpPr/>
          <p:nvPr/>
        </p:nvCxnSpPr>
        <p:spPr>
          <a:xfrm flipH="1">
            <a:off x="828836" y="484458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00" name="Straight Arrow Connector 399"/>
          <p:cNvCxnSpPr/>
          <p:nvPr/>
        </p:nvCxnSpPr>
        <p:spPr>
          <a:xfrm flipH="1">
            <a:off x="354506" y="4853326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01" name="Straight Arrow Connector 400"/>
          <p:cNvCxnSpPr/>
          <p:nvPr/>
        </p:nvCxnSpPr>
        <p:spPr>
          <a:xfrm>
            <a:off x="1200293" y="49151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402" name="Straight Arrow Connector 401"/>
          <p:cNvCxnSpPr/>
          <p:nvPr/>
        </p:nvCxnSpPr>
        <p:spPr>
          <a:xfrm>
            <a:off x="1192614" y="53723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409" name="Straight Arrow Connector 408"/>
          <p:cNvCxnSpPr/>
          <p:nvPr/>
        </p:nvCxnSpPr>
        <p:spPr>
          <a:xfrm>
            <a:off x="715251" y="4953724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0" name="Straight Arrow Connector 409"/>
          <p:cNvCxnSpPr/>
          <p:nvPr/>
        </p:nvCxnSpPr>
        <p:spPr>
          <a:xfrm>
            <a:off x="730050" y="53723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1" name="Straight Arrow Connector 410"/>
          <p:cNvCxnSpPr/>
          <p:nvPr/>
        </p:nvCxnSpPr>
        <p:spPr>
          <a:xfrm>
            <a:off x="243786" y="4929963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2" name="Straight Arrow Connector 411"/>
          <p:cNvCxnSpPr/>
          <p:nvPr/>
        </p:nvCxnSpPr>
        <p:spPr>
          <a:xfrm>
            <a:off x="264321" y="53767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3" name="Straight Arrow Connector 412"/>
          <p:cNvCxnSpPr/>
          <p:nvPr/>
        </p:nvCxnSpPr>
        <p:spPr>
          <a:xfrm>
            <a:off x="1703344" y="493760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4" name="Straight Arrow Connector 413"/>
          <p:cNvCxnSpPr/>
          <p:nvPr/>
        </p:nvCxnSpPr>
        <p:spPr>
          <a:xfrm>
            <a:off x="1695665" y="537286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5" name="Straight Arrow Connector 414"/>
          <p:cNvCxnSpPr/>
          <p:nvPr/>
        </p:nvCxnSpPr>
        <p:spPr>
          <a:xfrm>
            <a:off x="2208922" y="4941470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6" name="Straight Arrow Connector 415"/>
          <p:cNvCxnSpPr/>
          <p:nvPr/>
        </p:nvCxnSpPr>
        <p:spPr>
          <a:xfrm>
            <a:off x="2201243" y="5376721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417" name="Straight Arrow Connector 416"/>
          <p:cNvCxnSpPr/>
          <p:nvPr/>
        </p:nvCxnSpPr>
        <p:spPr>
          <a:xfrm flipV="1">
            <a:off x="704268" y="447734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8" name="Straight Arrow Connector 417"/>
          <p:cNvCxnSpPr/>
          <p:nvPr/>
        </p:nvCxnSpPr>
        <p:spPr>
          <a:xfrm flipV="1">
            <a:off x="709031" y="402092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19" name="Straight Arrow Connector 418"/>
          <p:cNvCxnSpPr/>
          <p:nvPr/>
        </p:nvCxnSpPr>
        <p:spPr>
          <a:xfrm flipV="1">
            <a:off x="259558" y="446781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420" name="Straight Arrow Connector 419"/>
          <p:cNvCxnSpPr/>
          <p:nvPr/>
        </p:nvCxnSpPr>
        <p:spPr>
          <a:xfrm flipV="1">
            <a:off x="264321" y="4011393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grpSp>
        <p:nvGrpSpPr>
          <p:cNvPr id="37" name="Group 471"/>
          <p:cNvGrpSpPr/>
          <p:nvPr/>
        </p:nvGrpSpPr>
        <p:grpSpPr>
          <a:xfrm>
            <a:off x="3021765" y="3827492"/>
            <a:ext cx="2150471" cy="1984404"/>
            <a:chOff x="579120" y="1654628"/>
            <a:chExt cx="3010989" cy="2751909"/>
          </a:xfrm>
        </p:grpSpPr>
        <p:sp>
          <p:nvSpPr>
            <p:cNvPr id="473" name="Rectangle 472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98" name="Straight Arrow Connector 497"/>
          <p:cNvCxnSpPr/>
          <p:nvPr/>
        </p:nvCxnSpPr>
        <p:spPr>
          <a:xfrm flipV="1">
            <a:off x="4197318" y="4383251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499" name="Straight Arrow Connector 498"/>
          <p:cNvCxnSpPr/>
          <p:nvPr/>
        </p:nvCxnSpPr>
        <p:spPr>
          <a:xfrm flipV="1">
            <a:off x="4676212" y="4386520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0" name="Straight Arrow Connector 499"/>
          <p:cNvCxnSpPr/>
          <p:nvPr/>
        </p:nvCxnSpPr>
        <p:spPr>
          <a:xfrm flipV="1">
            <a:off x="4182285" y="3934119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1" name="Straight Arrow Connector 500"/>
          <p:cNvCxnSpPr/>
          <p:nvPr/>
        </p:nvCxnSpPr>
        <p:spPr>
          <a:xfrm flipV="1">
            <a:off x="4689352" y="3937388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2" name="Straight Arrow Connector 501"/>
          <p:cNvCxnSpPr/>
          <p:nvPr/>
        </p:nvCxnSpPr>
        <p:spPr>
          <a:xfrm flipV="1">
            <a:off x="4094785" y="4019695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03" name="Straight Arrow Connector 502"/>
          <p:cNvCxnSpPr/>
          <p:nvPr/>
        </p:nvCxnSpPr>
        <p:spPr>
          <a:xfrm flipV="1">
            <a:off x="4094785" y="4483967"/>
            <a:ext cx="0" cy="241709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10" name="Straight Arrow Connector 509"/>
          <p:cNvCxnSpPr/>
          <p:nvPr/>
        </p:nvCxnSpPr>
        <p:spPr>
          <a:xfrm flipH="1">
            <a:off x="3713785" y="482283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511" name="Straight Arrow Connector 510"/>
          <p:cNvCxnSpPr/>
          <p:nvPr/>
        </p:nvCxnSpPr>
        <p:spPr>
          <a:xfrm flipH="1">
            <a:off x="3239455" y="483157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cxnSp>
        <p:nvCxnSpPr>
          <p:cNvPr id="512" name="Straight Arrow Connector 511"/>
          <p:cNvCxnSpPr/>
          <p:nvPr/>
        </p:nvCxnSpPr>
        <p:spPr>
          <a:xfrm flipH="1">
            <a:off x="3713785" y="5259954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3" name="Straight Arrow Connector 512"/>
          <p:cNvCxnSpPr/>
          <p:nvPr/>
        </p:nvCxnSpPr>
        <p:spPr>
          <a:xfrm flipH="1">
            <a:off x="3239455" y="5268697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4" name="Straight Arrow Connector 513"/>
          <p:cNvCxnSpPr/>
          <p:nvPr/>
        </p:nvCxnSpPr>
        <p:spPr>
          <a:xfrm flipH="1">
            <a:off x="3703493" y="5702000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5" name="Straight Arrow Connector 514"/>
          <p:cNvCxnSpPr/>
          <p:nvPr/>
        </p:nvCxnSpPr>
        <p:spPr>
          <a:xfrm flipH="1">
            <a:off x="3229163" y="5710743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6" name="Straight Arrow Connector 515"/>
          <p:cNvCxnSpPr/>
          <p:nvPr/>
        </p:nvCxnSpPr>
        <p:spPr>
          <a:xfrm>
            <a:off x="4085242" y="4951018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17" name="Straight Arrow Connector 516"/>
          <p:cNvCxnSpPr/>
          <p:nvPr/>
        </p:nvCxnSpPr>
        <p:spPr>
          <a:xfrm>
            <a:off x="4077563" y="5386269"/>
            <a:ext cx="0" cy="207783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22" name="Straight Arrow Connector 521"/>
          <p:cNvCxnSpPr/>
          <p:nvPr/>
        </p:nvCxnSpPr>
        <p:spPr>
          <a:xfrm flipH="1">
            <a:off x="3250106" y="392377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3" name="Straight Arrow Connector 522"/>
          <p:cNvCxnSpPr/>
          <p:nvPr/>
        </p:nvCxnSpPr>
        <p:spPr>
          <a:xfrm flipH="1">
            <a:off x="3724436" y="4352149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4" name="Straight Arrow Connector 523"/>
          <p:cNvCxnSpPr/>
          <p:nvPr/>
        </p:nvCxnSpPr>
        <p:spPr>
          <a:xfrm flipH="1">
            <a:off x="3250106" y="436089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25" name="Straight Arrow Connector 524"/>
          <p:cNvCxnSpPr/>
          <p:nvPr/>
        </p:nvCxnSpPr>
        <p:spPr>
          <a:xfrm flipH="1">
            <a:off x="3724436" y="3903692"/>
            <a:ext cx="228600" cy="0"/>
          </a:xfrm>
          <a:prstGeom prst="straightConnector1">
            <a:avLst/>
          </a:prstGeom>
          <a:noFill/>
          <a:ln w="28575" cap="flat" cmpd="sng" algn="ctr">
            <a:solidFill>
              <a:srgbClr val="C00000"/>
            </a:solidFill>
            <a:prstDash val="solid"/>
            <a:tailEnd type="arrow"/>
          </a:ln>
          <a:effectLst/>
        </p:spPr>
      </p:cxnSp>
      <p:cxnSp>
        <p:nvCxnSpPr>
          <p:cNvPr id="533" name="Straight Arrow Connector 532"/>
          <p:cNvCxnSpPr/>
          <p:nvPr/>
        </p:nvCxnSpPr>
        <p:spPr>
          <a:xfrm flipV="1">
            <a:off x="4181636" y="52752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4" name="Straight Arrow Connector 533"/>
          <p:cNvCxnSpPr/>
          <p:nvPr/>
        </p:nvCxnSpPr>
        <p:spPr>
          <a:xfrm flipV="1">
            <a:off x="4645107" y="5278561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5" name="Straight Arrow Connector 534"/>
          <p:cNvCxnSpPr/>
          <p:nvPr/>
        </p:nvCxnSpPr>
        <p:spPr>
          <a:xfrm flipV="1">
            <a:off x="4181636" y="5662830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6" name="Straight Arrow Connector 535"/>
          <p:cNvCxnSpPr/>
          <p:nvPr/>
        </p:nvCxnSpPr>
        <p:spPr>
          <a:xfrm flipV="1">
            <a:off x="4645107" y="5662830"/>
            <a:ext cx="261204" cy="2702"/>
          </a:xfrm>
          <a:prstGeom prst="straightConnector1">
            <a:avLst/>
          </a:prstGeom>
          <a:noFill/>
          <a:ln w="28575" cap="flat" cmpd="sng" algn="ctr">
            <a:solidFill>
              <a:srgbClr val="F7964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7" name="Straight Arrow Connector 536"/>
          <p:cNvCxnSpPr/>
          <p:nvPr/>
        </p:nvCxnSpPr>
        <p:spPr>
          <a:xfrm flipV="1">
            <a:off x="4181636" y="4811554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cxnSp>
        <p:nvCxnSpPr>
          <p:cNvPr id="538" name="Straight Arrow Connector 537"/>
          <p:cNvCxnSpPr/>
          <p:nvPr/>
        </p:nvCxnSpPr>
        <p:spPr>
          <a:xfrm flipV="1">
            <a:off x="4715036" y="4818092"/>
            <a:ext cx="261204" cy="3269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tailEnd type="arrow"/>
          </a:ln>
          <a:effectLst/>
        </p:spPr>
      </p:cxnSp>
      <p:sp>
        <p:nvSpPr>
          <p:cNvPr id="539" name="Oval 538"/>
          <p:cNvSpPr/>
          <p:nvPr/>
        </p:nvSpPr>
        <p:spPr>
          <a:xfrm rot="16200000">
            <a:off x="72073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 rot="16200000">
            <a:off x="79693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 rot="16200000">
            <a:off x="5835786" y="4597756"/>
            <a:ext cx="609600" cy="76200"/>
          </a:xfrm>
          <a:prstGeom prst="ellipse">
            <a:avLst/>
          </a:prstGeom>
          <a:solidFill>
            <a:srgbClr val="7F7F7F">
              <a:alpha val="50196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TextBox 542"/>
          <p:cNvSpPr txBox="1"/>
          <p:nvPr/>
        </p:nvSpPr>
        <p:spPr>
          <a:xfrm>
            <a:off x="6178686" y="3359566"/>
            <a:ext cx="2667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Much less contention!</a:t>
            </a:r>
            <a:endParaRPr lang="en-US" sz="2000" dirty="0"/>
          </a:p>
        </p:txBody>
      </p:sp>
      <p:sp>
        <p:nvSpPr>
          <p:cNvPr id="546" name="TextBox 545"/>
          <p:cNvSpPr txBox="1"/>
          <p:nvPr/>
        </p:nvSpPr>
        <p:spPr>
          <a:xfrm>
            <a:off x="5477036" y="1239896"/>
            <a:ext cx="34290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2-bit encoding per direction</a:t>
            </a:r>
          </a:p>
          <a:p>
            <a:r>
              <a:rPr lang="en-US" sz="2000" dirty="0" smtClean="0"/>
              <a:t>[LTB RTB]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LeftTurnBit</a:t>
            </a:r>
            <a:r>
              <a:rPr lang="en-US" sz="2000" dirty="0" smtClean="0"/>
              <a:t>, </a:t>
            </a:r>
            <a:r>
              <a:rPr lang="en-US" sz="2000" dirty="0" err="1" smtClean="0"/>
              <a:t>RightTurnBit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47" name="TextBox 546"/>
          <p:cNvSpPr txBox="1"/>
          <p:nvPr/>
        </p:nvSpPr>
        <p:spPr>
          <a:xfrm>
            <a:off x="905036" y="5964296"/>
            <a:ext cx="28194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16 possible </a:t>
            </a:r>
            <a:r>
              <a:rPr lang="en-US" sz="2000" i="1" dirty="0" smtClean="0"/>
              <a:t>Whirl</a:t>
            </a:r>
            <a:r>
              <a:rPr lang="en-US" sz="2000" dirty="0" smtClean="0"/>
              <a:t> trees</a:t>
            </a:r>
            <a:endParaRPr lang="en-US" sz="2000" dirty="0"/>
          </a:p>
        </p:txBody>
      </p:sp>
      <p:sp>
        <p:nvSpPr>
          <p:cNvPr id="548" name="TextBox 547"/>
          <p:cNvSpPr txBox="1"/>
          <p:nvPr/>
        </p:nvSpPr>
        <p:spPr>
          <a:xfrm>
            <a:off x="5477036" y="2459096"/>
            <a:ext cx="34290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Chosen randomly by source</a:t>
            </a:r>
            <a:endParaRPr lang="en-US" sz="2000" dirty="0"/>
          </a:p>
        </p:txBody>
      </p:sp>
      <p:sp>
        <p:nvSpPr>
          <p:cNvPr id="549" name="Rectangle 548"/>
          <p:cNvSpPr/>
          <p:nvPr/>
        </p:nvSpPr>
        <p:spPr>
          <a:xfrm>
            <a:off x="5494325" y="2997770"/>
            <a:ext cx="3429000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>
            <a:off x="2657636" y="3373496"/>
            <a:ext cx="2743200" cy="2590800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2810036" y="4059296"/>
            <a:ext cx="1600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4" name="Straight Connector 563"/>
          <p:cNvCxnSpPr/>
          <p:nvPr/>
        </p:nvCxnSpPr>
        <p:spPr>
          <a:xfrm flipV="1">
            <a:off x="3572036" y="3602096"/>
            <a:ext cx="0" cy="1143000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Connector 567"/>
          <p:cNvCxnSpPr/>
          <p:nvPr/>
        </p:nvCxnSpPr>
        <p:spPr>
          <a:xfrm>
            <a:off x="3572036" y="4745096"/>
            <a:ext cx="0" cy="1143000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>
            <a:off x="3572036" y="4745096"/>
            <a:ext cx="1371600" cy="0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Rectangle 577"/>
          <p:cNvSpPr/>
          <p:nvPr/>
        </p:nvSpPr>
        <p:spPr>
          <a:xfrm>
            <a:off x="3114836" y="4287896"/>
            <a:ext cx="914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TextBox 578"/>
          <p:cNvSpPr txBox="1"/>
          <p:nvPr/>
        </p:nvSpPr>
        <p:spPr>
          <a:xfrm>
            <a:off x="3267236" y="4364096"/>
            <a:ext cx="6096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00" dirty="0" smtClean="0"/>
              <a:t>X</a:t>
            </a:r>
            <a:endParaRPr lang="en-US" sz="4900" dirty="0"/>
          </a:p>
        </p:txBody>
      </p:sp>
      <p:cxnSp>
        <p:nvCxnSpPr>
          <p:cNvPr id="581" name="Straight Connector 580"/>
          <p:cNvCxnSpPr/>
          <p:nvPr/>
        </p:nvCxnSpPr>
        <p:spPr>
          <a:xfrm>
            <a:off x="2810036" y="4745096"/>
            <a:ext cx="304800" cy="0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" name="Trapezoid 614"/>
          <p:cNvSpPr/>
          <p:nvPr/>
        </p:nvSpPr>
        <p:spPr>
          <a:xfrm rot="16200000">
            <a:off x="1552736" y="4325996"/>
            <a:ext cx="1524000" cy="990600"/>
          </a:xfrm>
          <a:prstGeom prst="trapezoid">
            <a:avLst>
              <a:gd name="adj" fmla="val 660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6" name="Straight Connector 615"/>
          <p:cNvCxnSpPr/>
          <p:nvPr/>
        </p:nvCxnSpPr>
        <p:spPr>
          <a:xfrm>
            <a:off x="2200436" y="4745096"/>
            <a:ext cx="609600" cy="0"/>
          </a:xfrm>
          <a:prstGeom prst="line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Date Placeholder 2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87" name="Footer Placeholder 2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88" name="TextBox 287"/>
          <p:cNvSpPr txBox="1"/>
          <p:nvPr/>
        </p:nvSpPr>
        <p:spPr>
          <a:xfrm>
            <a:off x="6093466" y="6572481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" grpId="0" animBg="1"/>
      <p:bldP spid="566" grpId="0" animBg="1"/>
      <p:bldP spid="550" grpId="0" animBg="1"/>
      <p:bldP spid="578" grpId="0" animBg="1"/>
      <p:bldP spid="579" grpId="0"/>
      <p:bldP spid="615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Many-to-One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Used in routing</a:t>
            </a:r>
          </a:p>
          <a:p>
            <a:pPr lvl="1"/>
            <a:r>
              <a:rPr lang="en-US" dirty="0" smtClean="0"/>
              <a:t>Acknowledgements</a:t>
            </a:r>
          </a:p>
          <a:p>
            <a:pPr lvl="1"/>
            <a:r>
              <a:rPr lang="en-US" dirty="0" smtClean="0"/>
              <a:t>Token collection</a:t>
            </a:r>
          </a:p>
          <a:p>
            <a:pPr lvl="1"/>
            <a:r>
              <a:rPr lang="en-US" dirty="0" smtClean="0"/>
              <a:t>Barrier synchronization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Multiple messages with same destination</a:t>
            </a:r>
          </a:p>
          <a:p>
            <a:pPr lvl="1"/>
            <a:r>
              <a:rPr lang="en-US" dirty="0" smtClean="0"/>
              <a:t>Carrying identical/similar information</a:t>
            </a:r>
          </a:p>
          <a:p>
            <a:pPr lvl="2"/>
            <a:r>
              <a:rPr lang="en-US" dirty="0" smtClean="0"/>
              <a:t>E.g. ACK count for a given memory address</a:t>
            </a:r>
          </a:p>
          <a:p>
            <a:pPr lvl="1"/>
            <a:r>
              <a:rPr lang="en-US" dirty="0" smtClean="0"/>
              <a:t>Create transient hot spots</a:t>
            </a:r>
          </a:p>
          <a:p>
            <a:endParaRPr lang="en-US" dirty="0" smtClean="0"/>
          </a:p>
          <a:p>
            <a:r>
              <a:rPr lang="en-US" dirty="0" smtClean="0"/>
              <a:t>Implementations</a:t>
            </a:r>
          </a:p>
          <a:p>
            <a:pPr lvl="1"/>
            <a:r>
              <a:rPr lang="en-US" dirty="0" smtClean="0"/>
              <a:t>Paired multicast-reduction routing</a:t>
            </a:r>
          </a:p>
          <a:p>
            <a:pPr lvl="1"/>
            <a:r>
              <a:rPr lang="en-US" dirty="0" smtClean="0"/>
              <a:t>FANIN (</a:t>
            </a:r>
            <a:r>
              <a:rPr lang="en-US" dirty="0" err="1" smtClean="0"/>
              <a:t>rWhirl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Dedicated control/barrier networks (see references)</a:t>
            </a:r>
          </a:p>
          <a:p>
            <a:pPr lvl="2"/>
            <a:r>
              <a:rPr lang="en-US" dirty="0" err="1" smtClean="0"/>
              <a:t>TLSync</a:t>
            </a:r>
            <a:r>
              <a:rPr lang="en-US" dirty="0" smtClean="0"/>
              <a:t>, Gather Control Network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Paired Multicast-Reduction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16550"/>
            <a:ext cx="5438772" cy="4840410"/>
          </a:xfrm>
        </p:spPr>
        <p:txBody>
          <a:bodyPr>
            <a:normAutofit/>
          </a:bodyPr>
          <a:lstStyle/>
          <a:p>
            <a:r>
              <a:rPr lang="en-US" dirty="0" smtClean="0"/>
              <a:t>Multicast routing forms a logical tree</a:t>
            </a:r>
          </a:p>
          <a:p>
            <a:endParaRPr lang="en-US" dirty="0" smtClean="0"/>
          </a:p>
          <a:p>
            <a:r>
              <a:rPr lang="en-US" dirty="0" err="1" smtClean="0"/>
              <a:t>Unicast</a:t>
            </a:r>
            <a:r>
              <a:rPr lang="en-US" dirty="0" smtClean="0"/>
              <a:t> response (ACK) generated</a:t>
            </a:r>
          </a:p>
          <a:p>
            <a:pPr lvl="1"/>
            <a:r>
              <a:rPr lang="en-US" dirty="0" smtClean="0"/>
              <a:t>Option 1: routing oblivious to logical tree</a:t>
            </a:r>
          </a:p>
          <a:p>
            <a:pPr lvl="2"/>
            <a:r>
              <a:rPr lang="en-US" dirty="0" smtClean="0"/>
              <a:t>Creates hotspots</a:t>
            </a:r>
          </a:p>
          <a:p>
            <a:endParaRPr lang="en-US" dirty="0" smtClean="0"/>
          </a:p>
          <a:p>
            <a:r>
              <a:rPr lang="en-US" dirty="0" smtClean="0"/>
              <a:t>Option 2: Many-to-One messages follow same logical tree as multicast</a:t>
            </a:r>
          </a:p>
          <a:p>
            <a:pPr lvl="1"/>
            <a:r>
              <a:rPr lang="en-US" dirty="0" smtClean="0"/>
              <a:t>Reduces load</a:t>
            </a:r>
          </a:p>
          <a:p>
            <a:pPr lvl="1"/>
            <a:r>
              <a:rPr lang="en-US" dirty="0" smtClean="0"/>
              <a:t>Adaptively route between fork routers</a:t>
            </a:r>
          </a:p>
        </p:txBody>
      </p:sp>
      <p:sp>
        <p:nvSpPr>
          <p:cNvPr id="8" name="Oval 7"/>
          <p:cNvSpPr/>
          <p:nvPr/>
        </p:nvSpPr>
        <p:spPr>
          <a:xfrm>
            <a:off x="7591939" y="1115687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905006" y="1738017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270647" y="1749668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225401" y="2406951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603591" y="2406951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2" idx="7"/>
            <a:endCxn id="10" idx="3"/>
          </p:cNvCxnSpPr>
          <p:nvPr/>
        </p:nvCxnSpPr>
        <p:spPr>
          <a:xfrm rot="5400000" flipH="1" flipV="1">
            <a:off x="6720758" y="2219965"/>
            <a:ext cx="270736" cy="268177"/>
          </a:xfrm>
          <a:prstGeom prst="straightConnector1">
            <a:avLst/>
          </a:prstGeom>
          <a:ln>
            <a:headEnd type="triangle" w="lg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  <a:endCxn id="8" idx="3"/>
          </p:cNvCxnSpPr>
          <p:nvPr/>
        </p:nvCxnSpPr>
        <p:spPr>
          <a:xfrm rot="5400000" flipH="1" flipV="1">
            <a:off x="7427329" y="1570669"/>
            <a:ext cx="224132" cy="275505"/>
          </a:xfrm>
          <a:prstGeom prst="straightConnector1">
            <a:avLst/>
          </a:prstGeom>
          <a:ln>
            <a:headEnd type="triangle" w="lg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1"/>
            <a:endCxn id="8" idx="5"/>
          </p:cNvCxnSpPr>
          <p:nvPr/>
        </p:nvCxnSpPr>
        <p:spPr>
          <a:xfrm rot="16200000" flipV="1">
            <a:off x="8104325" y="1580607"/>
            <a:ext cx="235783" cy="267280"/>
          </a:xfrm>
          <a:prstGeom prst="straightConnector1">
            <a:avLst/>
          </a:prstGeom>
          <a:ln>
            <a:headEnd type="triangle" w="lg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3" idx="1"/>
            <a:endCxn id="10" idx="5"/>
          </p:cNvCxnSpPr>
          <p:nvPr/>
        </p:nvCxnSpPr>
        <p:spPr>
          <a:xfrm rot="16200000" flipV="1">
            <a:off x="7409854" y="2210474"/>
            <a:ext cx="270736" cy="287157"/>
          </a:xfrm>
          <a:prstGeom prst="straightConnector1">
            <a:avLst/>
          </a:prstGeom>
          <a:ln>
            <a:headEnd type="triangle" w="lg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635047" y="4757978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67992" y="5391045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8282676" y="5391045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6287685" y="6024089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576787" y="6024089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7"/>
            <a:endCxn id="36" idx="3"/>
          </p:cNvCxnSpPr>
          <p:nvPr/>
        </p:nvCxnSpPr>
        <p:spPr>
          <a:xfrm rot="5400000" flipH="1" flipV="1">
            <a:off x="6801338" y="5854697"/>
            <a:ext cx="234846" cy="268879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7"/>
            <a:endCxn id="35" idx="3"/>
          </p:cNvCxnSpPr>
          <p:nvPr/>
        </p:nvCxnSpPr>
        <p:spPr>
          <a:xfrm rot="5400000" flipH="1" flipV="1">
            <a:off x="7475008" y="5228268"/>
            <a:ext cx="234869" cy="255627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1"/>
            <a:endCxn id="35" idx="5"/>
          </p:cNvCxnSpPr>
          <p:nvPr/>
        </p:nvCxnSpPr>
        <p:spPr>
          <a:xfrm rot="16200000" flipV="1">
            <a:off x="8132351" y="5237980"/>
            <a:ext cx="234869" cy="236201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1"/>
            <a:endCxn id="36" idx="5"/>
          </p:cNvCxnSpPr>
          <p:nvPr/>
        </p:nvCxnSpPr>
        <p:spPr>
          <a:xfrm rot="16200000" flipV="1">
            <a:off x="7445890" y="5890452"/>
            <a:ext cx="234846" cy="197367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603591" y="3168159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8458082" y="3966167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6726580" y="3966167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603591" y="3966167"/>
            <a:ext cx="581846" cy="56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6" idx="7"/>
            <a:endCxn id="53" idx="3"/>
          </p:cNvCxnSpPr>
          <p:nvPr/>
        </p:nvCxnSpPr>
        <p:spPr>
          <a:xfrm rot="5400000" flipH="1" flipV="1">
            <a:off x="7256103" y="3615941"/>
            <a:ext cx="399810" cy="465583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5" idx="1"/>
            <a:endCxn id="53" idx="5"/>
          </p:cNvCxnSpPr>
          <p:nvPr/>
        </p:nvCxnSpPr>
        <p:spPr>
          <a:xfrm rot="16200000" flipV="1">
            <a:off x="8121855" y="3627200"/>
            <a:ext cx="399810" cy="443063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  <a:endCxn id="53" idx="4"/>
          </p:cNvCxnSpPr>
          <p:nvPr/>
        </p:nvCxnSpPr>
        <p:spPr>
          <a:xfrm rot="5400000" flipH="1" flipV="1">
            <a:off x="7777079" y="3848732"/>
            <a:ext cx="234870" cy="1588"/>
          </a:xfrm>
          <a:prstGeom prst="straightConnector1">
            <a:avLst/>
          </a:prstGeom>
          <a:ln>
            <a:headEnd type="none" w="med" len="med"/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Dedicated storage at each fork router to aggregate </a:t>
            </a:r>
            <a:r>
              <a:rPr lang="en-US" dirty="0" err="1" smtClean="0"/>
              <a:t>ACKs</a:t>
            </a:r>
            <a:endParaRPr lang="en-US" dirty="0" smtClean="0"/>
          </a:p>
          <a:p>
            <a:pPr lvl="1"/>
            <a:r>
              <a:rPr lang="en-US" dirty="0" smtClean="0"/>
              <a:t>Entry allocated by multicast</a:t>
            </a:r>
          </a:p>
          <a:p>
            <a:pPr lvl="1"/>
            <a:r>
              <a:rPr lang="en-US" dirty="0" smtClean="0"/>
              <a:t>Total number of expected </a:t>
            </a:r>
            <a:r>
              <a:rPr lang="en-US" dirty="0" err="1" smtClean="0"/>
              <a:t>ACKs</a:t>
            </a:r>
            <a:r>
              <a:rPr lang="en-US" dirty="0" smtClean="0"/>
              <a:t> at each fork supplied by multicast message</a:t>
            </a:r>
          </a:p>
          <a:p>
            <a:r>
              <a:rPr lang="en-US" dirty="0" smtClean="0"/>
              <a:t>Message Combination Table</a:t>
            </a:r>
          </a:p>
          <a:p>
            <a:pPr lvl="1"/>
            <a:r>
              <a:rPr lang="en-US" dirty="0" smtClean="0"/>
              <a:t>ACK updates table entry</a:t>
            </a:r>
          </a:p>
          <a:p>
            <a:pPr lvl="1"/>
            <a:r>
              <a:rPr lang="en-US" dirty="0" smtClean="0"/>
              <a:t>If current </a:t>
            </a:r>
            <a:r>
              <a:rPr lang="en-US" dirty="0" err="1" smtClean="0"/>
              <a:t>ACKs</a:t>
            </a:r>
            <a:r>
              <a:rPr lang="en-US" dirty="0" smtClean="0"/>
              <a:t> != total </a:t>
            </a:r>
            <a:r>
              <a:rPr lang="en-US" dirty="0" err="1" smtClean="0"/>
              <a:t>ACKs</a:t>
            </a:r>
            <a:endParaRPr lang="en-US" dirty="0" smtClean="0"/>
          </a:p>
          <a:p>
            <a:pPr lvl="2"/>
            <a:r>
              <a:rPr lang="en-US" dirty="0" smtClean="0"/>
              <a:t>Drop message</a:t>
            </a:r>
          </a:p>
          <a:p>
            <a:r>
              <a:rPr lang="en-US" dirty="0" smtClean="0"/>
              <a:t>Reduces network load</a:t>
            </a:r>
          </a:p>
          <a:p>
            <a:pPr lvl="1"/>
            <a:r>
              <a:rPr lang="en-US" dirty="0" smtClean="0"/>
              <a:t>Improves saturation throughput and reduces network latency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Route: </a:t>
            </a:r>
            <a:r>
              <a:rPr lang="en-US" i="1" dirty="0" smtClean="0"/>
              <a:t>reverse Whirl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305800" cy="1773936"/>
          </a:xfrm>
        </p:spPr>
        <p:txBody>
          <a:bodyPr/>
          <a:lstStyle/>
          <a:p>
            <a:r>
              <a:rPr lang="en-US" dirty="0" smtClean="0"/>
              <a:t>Follow reverse route of 1-to-M flow</a:t>
            </a:r>
          </a:p>
          <a:p>
            <a:pPr lvl="1"/>
            <a:r>
              <a:rPr lang="en-US" dirty="0" smtClean="0">
                <a:solidFill>
                  <a:srgbClr val="993300"/>
                </a:solidFill>
              </a:rPr>
              <a:t>Route </a:t>
            </a:r>
            <a:r>
              <a:rPr lang="en-US" dirty="0">
                <a:solidFill>
                  <a:srgbClr val="993300"/>
                </a:solidFill>
              </a:rPr>
              <a:t>computed from [</a:t>
            </a:r>
            <a:r>
              <a:rPr lang="en-US" dirty="0" smtClean="0">
                <a:solidFill>
                  <a:srgbClr val="993300"/>
                </a:solidFill>
              </a:rPr>
              <a:t>LTB RTB]s </a:t>
            </a:r>
            <a:r>
              <a:rPr lang="en-US" dirty="0">
                <a:solidFill>
                  <a:srgbClr val="993300"/>
                </a:solidFill>
              </a:rPr>
              <a:t>of 1-to-M </a:t>
            </a:r>
            <a:r>
              <a:rPr lang="en-US" i="1" dirty="0" smtClean="0">
                <a:solidFill>
                  <a:srgbClr val="993300"/>
                </a:solidFill>
              </a:rPr>
              <a:t>Whirl</a:t>
            </a:r>
            <a:endParaRPr lang="en-US" i="1" dirty="0">
              <a:solidFill>
                <a:srgbClr val="99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77342" y="1905000"/>
            <a:ext cx="2150471" cy="1984404"/>
            <a:chOff x="579120" y="1654628"/>
            <a:chExt cx="3010989" cy="2751909"/>
          </a:xfrm>
        </p:grpSpPr>
        <p:sp>
          <p:nvSpPr>
            <p:cNvPr id="6" name="Rectangle 5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>
            <a:endCxn id="14" idx="1"/>
          </p:cNvCxnSpPr>
          <p:nvPr/>
        </p:nvCxnSpPr>
        <p:spPr>
          <a:xfrm flipV="1">
            <a:off x="2752895" y="2460759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259962" y="2464028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737862" y="2011627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244929" y="2014896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650362" y="2097203"/>
            <a:ext cx="0" cy="24170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650362" y="2561475"/>
            <a:ext cx="0" cy="24170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770158" y="2921228"/>
            <a:ext cx="261204" cy="326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233629" y="2924497"/>
            <a:ext cx="261204" cy="326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138574" y="2563154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143337" y="2106734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693864" y="2553622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1698627" y="2097202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269362" y="2900342"/>
            <a:ext cx="2286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95032" y="2909085"/>
            <a:ext cx="22860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269362" y="3337462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795032" y="3346205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259070" y="3779508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784740" y="3788251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40819" y="3028526"/>
            <a:ext cx="0" cy="2077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633140" y="3463777"/>
            <a:ext cx="0" cy="2077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35384" y="3028526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7705" y="3463777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40962" y="3032387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33283" y="3467638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272277" y="1905000"/>
            <a:ext cx="2150471" cy="1984404"/>
            <a:chOff x="579120" y="1654628"/>
            <a:chExt cx="3010989" cy="2751909"/>
          </a:xfrm>
        </p:grpSpPr>
        <p:sp>
          <p:nvSpPr>
            <p:cNvPr id="56" name="Rectangle 55"/>
            <p:cNvSpPr/>
            <p:nvPr/>
          </p:nvSpPr>
          <p:spPr>
            <a:xfrm>
              <a:off x="579120" y="1654628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9200" y="1654628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5000" y="1654628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90800" y="1654628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76600" y="1654628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87829" y="22729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219200" y="22729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05000" y="22729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590800" y="22729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276600" y="22729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7829" y="28825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227909" y="28825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13709" y="2882537"/>
              <a:ext cx="304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99509" y="28825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85309" y="28825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7829" y="3500846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27909" y="3500846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13709" y="3500846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99509" y="3500846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285309" y="3500846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79120" y="41017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219200" y="41017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05000" y="41017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590800" y="41017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76600" y="4101737"/>
              <a:ext cx="304800" cy="304800"/>
            </a:xfrm>
            <a:prstGeom prst="rect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Straight Arrow Connector 80"/>
          <p:cNvCxnSpPr>
            <a:endCxn id="64" idx="1"/>
          </p:cNvCxnSpPr>
          <p:nvPr/>
        </p:nvCxnSpPr>
        <p:spPr>
          <a:xfrm flipV="1">
            <a:off x="6447830" y="2460759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6954897" y="2464028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432797" y="2011627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939864" y="2014896"/>
            <a:ext cx="261204" cy="326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345297" y="2097203"/>
            <a:ext cx="0" cy="24170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6345297" y="2561475"/>
            <a:ext cx="0" cy="241709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6465093" y="2921228"/>
            <a:ext cx="261204" cy="3269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928564" y="2924497"/>
            <a:ext cx="261204" cy="3269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5833509" y="2563154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5844492" y="2106734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5388799" y="2553622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393562" y="2130230"/>
            <a:ext cx="0" cy="241709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5964297" y="2900342"/>
            <a:ext cx="2286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489967" y="2909085"/>
            <a:ext cx="2286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964297" y="3337462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5489967" y="3346205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954005" y="3779508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5479675" y="3788251"/>
            <a:ext cx="228600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335754" y="3028526"/>
            <a:ext cx="0" cy="2077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6328075" y="3463777"/>
            <a:ext cx="0" cy="20778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6830319" y="3028526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6822640" y="3463777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335897" y="3032387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7328218" y="3467638"/>
            <a:ext cx="0" cy="207783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ight Arrow 104"/>
          <p:cNvSpPr/>
          <p:nvPr/>
        </p:nvSpPr>
        <p:spPr>
          <a:xfrm>
            <a:off x="4129277" y="2617797"/>
            <a:ext cx="685800" cy="56509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743479" y="4038600"/>
            <a:ext cx="191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1-to-M </a:t>
            </a:r>
            <a:r>
              <a:rPr lang="en-US" i="1" dirty="0" smtClean="0"/>
              <a:t>Whirl</a:t>
            </a:r>
            <a:endParaRPr lang="en-US" i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5509746" y="4038600"/>
            <a:ext cx="1957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M-to-1 </a:t>
            </a:r>
            <a:r>
              <a:rPr lang="en-US" dirty="0" err="1" smtClean="0"/>
              <a:t>r</a:t>
            </a:r>
            <a:r>
              <a:rPr lang="en-US" i="1" dirty="0" err="1" smtClean="0"/>
              <a:t>Whirl</a:t>
            </a:r>
            <a:endParaRPr lang="en-US" i="1" dirty="0" smtClean="0"/>
          </a:p>
        </p:txBody>
      </p:sp>
      <p:sp>
        <p:nvSpPr>
          <p:cNvPr id="108" name="Date Placeholder 10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09" name="Footer Placeholder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093466" y="6572481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5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09" y="1184918"/>
            <a:ext cx="7721381" cy="523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Networks on Chip?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mechanism: master </a:t>
            </a:r>
            <a:r>
              <a:rPr lang="en-US" dirty="0" err="1" smtClean="0"/>
              <a:t>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2" y="2225650"/>
            <a:ext cx="44958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3124199" y="5101430"/>
            <a:ext cx="838206" cy="705620"/>
            <a:chOff x="4038597" y="5171944"/>
            <a:chExt cx="838206" cy="705620"/>
          </a:xfrm>
        </p:grpSpPr>
        <p:grpSp>
          <p:nvGrpSpPr>
            <p:cNvPr id="6" name="Group 33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115"/>
          <p:cNvGrpSpPr/>
          <p:nvPr/>
        </p:nvGrpSpPr>
        <p:grpSpPr>
          <a:xfrm>
            <a:off x="3124194" y="2378050"/>
            <a:ext cx="838206" cy="705620"/>
            <a:chOff x="4038597" y="5171944"/>
            <a:chExt cx="838206" cy="705620"/>
          </a:xfrm>
        </p:grpSpPr>
        <p:grpSp>
          <p:nvGrpSpPr>
            <p:cNvPr id="11" name="Group 116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7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18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19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36"/>
          <p:cNvGrpSpPr/>
          <p:nvPr/>
        </p:nvGrpSpPr>
        <p:grpSpPr>
          <a:xfrm rot="16200000">
            <a:off x="1303736" y="3739743"/>
            <a:ext cx="838206" cy="705620"/>
            <a:chOff x="4038597" y="5171944"/>
            <a:chExt cx="838206" cy="705620"/>
          </a:xfrm>
        </p:grpSpPr>
        <p:grpSp>
          <p:nvGrpSpPr>
            <p:cNvPr id="16" name="Group 137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38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9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40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57"/>
          <p:cNvGrpSpPr/>
          <p:nvPr/>
        </p:nvGrpSpPr>
        <p:grpSpPr>
          <a:xfrm rot="16200000">
            <a:off x="4787780" y="3698737"/>
            <a:ext cx="838206" cy="711437"/>
            <a:chOff x="4038597" y="5177474"/>
            <a:chExt cx="838206" cy="711437"/>
          </a:xfrm>
        </p:grpSpPr>
        <p:grpSp>
          <p:nvGrpSpPr>
            <p:cNvPr id="21" name="Group 158"/>
            <p:cNvGrpSpPr/>
            <p:nvPr/>
          </p:nvGrpSpPr>
          <p:grpSpPr>
            <a:xfrm rot="16200000">
              <a:off x="4221956" y="5462666"/>
              <a:ext cx="700089" cy="152402"/>
              <a:chOff x="2226126" y="4876800"/>
              <a:chExt cx="1219200" cy="3048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22261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5309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35727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1405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59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60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61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178"/>
          <p:cNvGrpSpPr/>
          <p:nvPr/>
        </p:nvGrpSpPr>
        <p:grpSpPr>
          <a:xfrm rot="18803485">
            <a:off x="1398805" y="2495966"/>
            <a:ext cx="838206" cy="705620"/>
            <a:chOff x="4038597" y="5171944"/>
            <a:chExt cx="838206" cy="705620"/>
          </a:xfrm>
        </p:grpSpPr>
        <p:grpSp>
          <p:nvGrpSpPr>
            <p:cNvPr id="26" name="Group 179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0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81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82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0" name="Rectangle 199"/>
          <p:cNvSpPr/>
          <p:nvPr/>
        </p:nvSpPr>
        <p:spPr>
          <a:xfrm>
            <a:off x="2819402" y="3502659"/>
            <a:ext cx="1447800" cy="11713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>
            <a:off x="3143251" y="3637639"/>
            <a:ext cx="838202" cy="892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124202" y="3613690"/>
            <a:ext cx="838198" cy="907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Flowchart: Manual Operation 214"/>
          <p:cNvSpPr/>
          <p:nvPr/>
        </p:nvSpPr>
        <p:spPr>
          <a:xfrm>
            <a:off x="2971802" y="3140050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Manual Operation 215"/>
          <p:cNvSpPr/>
          <p:nvPr/>
        </p:nvSpPr>
        <p:spPr>
          <a:xfrm rot="10800000">
            <a:off x="2971803" y="4816450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Manual Operation 216"/>
          <p:cNvSpPr/>
          <p:nvPr/>
        </p:nvSpPr>
        <p:spPr>
          <a:xfrm rot="16200000">
            <a:off x="1652427" y="4027811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5715002" y="4140469"/>
            <a:ext cx="1140935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715002" y="4435450"/>
            <a:ext cx="990599" cy="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202419" y="2087565"/>
            <a:ext cx="490776" cy="44906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381002" y="1966181"/>
            <a:ext cx="2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30" name="Group 261"/>
          <p:cNvGrpSpPr/>
          <p:nvPr/>
        </p:nvGrpSpPr>
        <p:grpSpPr>
          <a:xfrm flipH="1">
            <a:off x="0" y="4059230"/>
            <a:ext cx="1210493" cy="300020"/>
            <a:chOff x="6781800" y="4038603"/>
            <a:chExt cx="1295400" cy="30479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6781800" y="4038603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781800" y="43434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64"/>
          <p:cNvGrpSpPr/>
          <p:nvPr/>
        </p:nvGrpSpPr>
        <p:grpSpPr>
          <a:xfrm rot="5400000">
            <a:off x="3343815" y="1721981"/>
            <a:ext cx="720098" cy="304798"/>
            <a:chOff x="7277100" y="2362200"/>
            <a:chExt cx="1295400" cy="304797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70"/>
          <p:cNvGrpSpPr/>
          <p:nvPr/>
        </p:nvGrpSpPr>
        <p:grpSpPr>
          <a:xfrm rot="2634512" flipV="1">
            <a:off x="310655" y="1755315"/>
            <a:ext cx="1198328" cy="353027"/>
            <a:chOff x="7277100" y="2362200"/>
            <a:chExt cx="1295400" cy="30479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 rot="13403485">
            <a:off x="2164459" y="2705620"/>
            <a:ext cx="175022" cy="15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rot="16200000" flipV="1">
            <a:off x="1424454" y="1859270"/>
            <a:ext cx="775240" cy="7187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5400000" flipH="1" flipV="1">
            <a:off x="2360978" y="1835894"/>
            <a:ext cx="964572" cy="9555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/>
          <p:nvPr/>
        </p:nvSpPr>
        <p:spPr>
          <a:xfrm>
            <a:off x="2592441" y="1442448"/>
            <a:ext cx="728603" cy="40220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Header</a:t>
            </a:r>
            <a:endParaRPr lang="en-US" sz="1200" dirty="0"/>
          </a:p>
        </p:txBody>
      </p:sp>
      <p:sp>
        <p:nvSpPr>
          <p:cNvPr id="286" name="Rectangle 285"/>
          <p:cNvSpPr/>
          <p:nvPr/>
        </p:nvSpPr>
        <p:spPr>
          <a:xfrm>
            <a:off x="1957820" y="1442448"/>
            <a:ext cx="634622" cy="4022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87" name="Rectangle 286"/>
          <p:cNvSpPr/>
          <p:nvPr/>
        </p:nvSpPr>
        <p:spPr>
          <a:xfrm>
            <a:off x="1452722" y="1442448"/>
            <a:ext cx="518175" cy="4022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Pay</a:t>
            </a:r>
          </a:p>
          <a:p>
            <a:pPr algn="ctr"/>
            <a:r>
              <a:rPr lang="en-US" sz="1200" dirty="0" smtClean="0"/>
              <a:t>load</a:t>
            </a:r>
            <a:endParaRPr lang="en-US" sz="1200" dirty="0"/>
          </a:p>
        </p:txBody>
      </p:sp>
      <p:sp>
        <p:nvSpPr>
          <p:cNvPr id="325" name="TextBox 324"/>
          <p:cNvSpPr txBox="1"/>
          <p:nvPr/>
        </p:nvSpPr>
        <p:spPr>
          <a:xfrm>
            <a:off x="2134491" y="1554003"/>
            <a:ext cx="20712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955819" y="1387450"/>
            <a:ext cx="63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ount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334000" y="142691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master </a:t>
            </a:r>
            <a:r>
              <a:rPr lang="en-US" dirty="0" smtClean="0">
                <a:solidFill>
                  <a:srgbClr val="0070C0"/>
                </a:solidFill>
              </a:rPr>
              <a:t>ACK</a:t>
            </a:r>
            <a:r>
              <a:rPr lang="en-US" i="1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First ACK for a flow to reach an intermediate router</a:t>
            </a:r>
          </a:p>
        </p:txBody>
      </p:sp>
      <p:sp>
        <p:nvSpPr>
          <p:cNvPr id="204" name="Flowchart: Manual Operation 203"/>
          <p:cNvSpPr/>
          <p:nvPr/>
        </p:nvSpPr>
        <p:spPr>
          <a:xfrm rot="18738908">
            <a:off x="1640490" y="3083791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>
            <a:stCxn id="204" idx="2"/>
          </p:cNvCxnSpPr>
          <p:nvPr/>
        </p:nvCxnSpPr>
        <p:spPr>
          <a:xfrm>
            <a:off x="2311917" y="3266797"/>
            <a:ext cx="507483" cy="40665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362200" y="4054450"/>
            <a:ext cx="46704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4267200" y="4054450"/>
            <a:ext cx="37115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Flowchart: Manual Operation 217"/>
          <p:cNvSpPr/>
          <p:nvPr/>
        </p:nvSpPr>
        <p:spPr>
          <a:xfrm rot="5400000">
            <a:off x="4100677" y="4002226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3505200" y="3368650"/>
            <a:ext cx="0" cy="1524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3505200" y="4664050"/>
            <a:ext cx="0" cy="1524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5943600" y="2149450"/>
            <a:ext cx="2667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ACK polls incoming ports</a:t>
            </a:r>
            <a:endParaRPr lang="en-US" dirty="0"/>
          </a:p>
        </p:txBody>
      </p:sp>
      <p:sp>
        <p:nvSpPr>
          <p:cNvPr id="180" name="Date Placeholder 1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81" name="Footer Placeholder 1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grpSp>
        <p:nvGrpSpPr>
          <p:cNvPr id="32" name="Group 267"/>
          <p:cNvGrpSpPr/>
          <p:nvPr/>
        </p:nvGrpSpPr>
        <p:grpSpPr>
          <a:xfrm rot="16200000" flipV="1">
            <a:off x="3330753" y="6095796"/>
            <a:ext cx="720098" cy="295005"/>
            <a:chOff x="7277100" y="2362200"/>
            <a:chExt cx="1295400" cy="304797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/>
          <p:cNvSpPr txBox="1"/>
          <p:nvPr/>
        </p:nvSpPr>
        <p:spPr>
          <a:xfrm>
            <a:off x="6093466" y="6572481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75" grpId="0" animBg="1"/>
      <p:bldP spid="283" grpId="0" animBg="1"/>
      <p:bldP spid="286" grpId="0" animBg="1"/>
      <p:bldP spid="287" grpId="0" animBg="1"/>
      <p:bldP spid="325" grpId="0" animBg="1"/>
      <p:bldP spid="339" grpId="0"/>
      <p:bldP spid="20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mechanism: master </a:t>
            </a:r>
            <a:r>
              <a:rPr lang="en-US" dirty="0" err="1" smtClean="0"/>
              <a:t>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EB2F-BCE6-487D-9933-F2B0D1890330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2" y="2225650"/>
            <a:ext cx="4495800" cy="3657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3124199" y="5101430"/>
            <a:ext cx="838206" cy="705620"/>
            <a:chOff x="4038597" y="5171944"/>
            <a:chExt cx="838206" cy="705620"/>
          </a:xfrm>
        </p:grpSpPr>
        <p:grpSp>
          <p:nvGrpSpPr>
            <p:cNvPr id="6" name="Group 33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3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48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115"/>
          <p:cNvGrpSpPr/>
          <p:nvPr/>
        </p:nvGrpSpPr>
        <p:grpSpPr>
          <a:xfrm>
            <a:off x="3124194" y="2378050"/>
            <a:ext cx="838206" cy="705620"/>
            <a:chOff x="4038597" y="5171944"/>
            <a:chExt cx="838206" cy="705620"/>
          </a:xfrm>
        </p:grpSpPr>
        <p:grpSp>
          <p:nvGrpSpPr>
            <p:cNvPr id="11" name="Group 116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7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18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19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36"/>
          <p:cNvGrpSpPr/>
          <p:nvPr/>
        </p:nvGrpSpPr>
        <p:grpSpPr>
          <a:xfrm rot="16200000">
            <a:off x="1303736" y="3739743"/>
            <a:ext cx="838206" cy="705620"/>
            <a:chOff x="4038597" y="5171944"/>
            <a:chExt cx="838206" cy="705620"/>
          </a:xfrm>
        </p:grpSpPr>
        <p:grpSp>
          <p:nvGrpSpPr>
            <p:cNvPr id="16" name="Group 137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54" name="Rectangle 153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38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39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46" name="Rectangle 145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40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57"/>
          <p:cNvGrpSpPr/>
          <p:nvPr/>
        </p:nvGrpSpPr>
        <p:grpSpPr>
          <a:xfrm rot="16200000">
            <a:off x="4787780" y="3698737"/>
            <a:ext cx="838206" cy="711437"/>
            <a:chOff x="4038597" y="5177474"/>
            <a:chExt cx="838206" cy="711437"/>
          </a:xfrm>
        </p:grpSpPr>
        <p:grpSp>
          <p:nvGrpSpPr>
            <p:cNvPr id="21" name="Group 158"/>
            <p:cNvGrpSpPr/>
            <p:nvPr/>
          </p:nvGrpSpPr>
          <p:grpSpPr>
            <a:xfrm rot="16200000">
              <a:off x="4221956" y="5462666"/>
              <a:ext cx="700089" cy="152402"/>
              <a:chOff x="2226126" y="4876800"/>
              <a:chExt cx="1219200" cy="304800"/>
            </a:xfrm>
          </p:grpSpPr>
          <p:sp>
            <p:nvSpPr>
              <p:cNvPr id="175" name="Rectangle 174"/>
              <p:cNvSpPr/>
              <p:nvPr/>
            </p:nvSpPr>
            <p:spPr>
              <a:xfrm>
                <a:off x="22261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5309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35727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140526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59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71" name="Rectangle 170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160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161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178"/>
          <p:cNvGrpSpPr/>
          <p:nvPr/>
        </p:nvGrpSpPr>
        <p:grpSpPr>
          <a:xfrm rot="18803485">
            <a:off x="1398805" y="2495966"/>
            <a:ext cx="838206" cy="705620"/>
            <a:chOff x="4038597" y="5171944"/>
            <a:chExt cx="838206" cy="705620"/>
          </a:xfrm>
        </p:grpSpPr>
        <p:grpSp>
          <p:nvGrpSpPr>
            <p:cNvPr id="26" name="Group 179"/>
            <p:cNvGrpSpPr/>
            <p:nvPr/>
          </p:nvGrpSpPr>
          <p:grpSpPr>
            <a:xfrm rot="16200000">
              <a:off x="4221956" y="5445788"/>
              <a:ext cx="700089" cy="152402"/>
              <a:chOff x="2255519" y="4876800"/>
              <a:chExt cx="1219200" cy="30480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80"/>
            <p:cNvGrpSpPr/>
            <p:nvPr/>
          </p:nvGrpSpPr>
          <p:grpSpPr>
            <a:xfrm rot="16200000">
              <a:off x="4450557" y="5451319"/>
              <a:ext cx="700089" cy="152402"/>
              <a:chOff x="2255519" y="4876800"/>
              <a:chExt cx="1219200" cy="304800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181"/>
            <p:cNvGrpSpPr/>
            <p:nvPr/>
          </p:nvGrpSpPr>
          <p:grpSpPr>
            <a:xfrm rot="16200000">
              <a:off x="3764753" y="5451318"/>
              <a:ext cx="700089" cy="152402"/>
              <a:chOff x="2255519" y="4876800"/>
              <a:chExt cx="1219200" cy="304800"/>
            </a:xfrm>
          </p:grpSpPr>
          <p:sp>
            <p:nvSpPr>
              <p:cNvPr id="188" name="Rectangle 187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182"/>
            <p:cNvGrpSpPr/>
            <p:nvPr/>
          </p:nvGrpSpPr>
          <p:grpSpPr>
            <a:xfrm rot="16200000">
              <a:off x="3986821" y="5451319"/>
              <a:ext cx="700089" cy="152402"/>
              <a:chOff x="2255519" y="4876800"/>
              <a:chExt cx="1219200" cy="304800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2555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5603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8651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169919" y="4876800"/>
                <a:ext cx="3048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0" name="Rectangle 199"/>
          <p:cNvSpPr/>
          <p:nvPr/>
        </p:nvSpPr>
        <p:spPr>
          <a:xfrm>
            <a:off x="2819402" y="3502659"/>
            <a:ext cx="1447800" cy="117130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2" name="Straight Connector 201"/>
          <p:cNvCxnSpPr/>
          <p:nvPr/>
        </p:nvCxnSpPr>
        <p:spPr>
          <a:xfrm>
            <a:off x="3143251" y="3637639"/>
            <a:ext cx="838202" cy="892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3124202" y="3613690"/>
            <a:ext cx="838198" cy="907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Flowchart: Manual Operation 214"/>
          <p:cNvSpPr/>
          <p:nvPr/>
        </p:nvSpPr>
        <p:spPr>
          <a:xfrm>
            <a:off x="2971802" y="3140050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lowchart: Manual Operation 215"/>
          <p:cNvSpPr/>
          <p:nvPr/>
        </p:nvSpPr>
        <p:spPr>
          <a:xfrm rot="10800000">
            <a:off x="2971803" y="4816450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lowchart: Manual Operation 216"/>
          <p:cNvSpPr/>
          <p:nvPr/>
        </p:nvSpPr>
        <p:spPr>
          <a:xfrm rot="16200000">
            <a:off x="1652427" y="4027811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5715002" y="4140469"/>
            <a:ext cx="1140935" cy="1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5715002" y="4435450"/>
            <a:ext cx="990599" cy="0"/>
          </a:xfrm>
          <a:prstGeom prst="line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202419" y="2087565"/>
            <a:ext cx="490776" cy="449069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381002" y="1966181"/>
            <a:ext cx="2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30" name="Group 261"/>
          <p:cNvGrpSpPr/>
          <p:nvPr/>
        </p:nvGrpSpPr>
        <p:grpSpPr>
          <a:xfrm flipH="1">
            <a:off x="0" y="4059230"/>
            <a:ext cx="1210493" cy="300020"/>
            <a:chOff x="6781800" y="4038603"/>
            <a:chExt cx="1295400" cy="304797"/>
          </a:xfrm>
        </p:grpSpPr>
        <p:cxnSp>
          <p:nvCxnSpPr>
            <p:cNvPr id="260" name="Straight Connector 259"/>
            <p:cNvCxnSpPr/>
            <p:nvPr/>
          </p:nvCxnSpPr>
          <p:spPr>
            <a:xfrm>
              <a:off x="6781800" y="4038603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6781800" y="43434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64"/>
          <p:cNvGrpSpPr/>
          <p:nvPr/>
        </p:nvGrpSpPr>
        <p:grpSpPr>
          <a:xfrm rot="5400000">
            <a:off x="3343815" y="1721981"/>
            <a:ext cx="720098" cy="304798"/>
            <a:chOff x="7277100" y="2362200"/>
            <a:chExt cx="1295400" cy="304797"/>
          </a:xfrm>
        </p:grpSpPr>
        <p:cxnSp>
          <p:nvCxnSpPr>
            <p:cNvPr id="263" name="Straight Connector 262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270"/>
          <p:cNvGrpSpPr/>
          <p:nvPr/>
        </p:nvGrpSpPr>
        <p:grpSpPr>
          <a:xfrm rot="2634512" flipV="1">
            <a:off x="310655" y="1755315"/>
            <a:ext cx="1198328" cy="353027"/>
            <a:chOff x="7277100" y="2362200"/>
            <a:chExt cx="1295400" cy="304797"/>
          </a:xfrm>
        </p:grpSpPr>
        <p:cxnSp>
          <p:nvCxnSpPr>
            <p:cNvPr id="272" name="Straight Connector 271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74"/>
          <p:cNvSpPr/>
          <p:nvPr/>
        </p:nvSpPr>
        <p:spPr>
          <a:xfrm rot="13403485">
            <a:off x="2157154" y="2705620"/>
            <a:ext cx="175022" cy="15240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rot="16200000" flipV="1">
            <a:off x="1424454" y="1859270"/>
            <a:ext cx="775240" cy="71870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rot="5400000" flipH="1" flipV="1">
            <a:off x="2360978" y="1835894"/>
            <a:ext cx="964572" cy="9555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/>
          <p:nvPr/>
        </p:nvSpPr>
        <p:spPr>
          <a:xfrm>
            <a:off x="2592441" y="1442448"/>
            <a:ext cx="728603" cy="402202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Header</a:t>
            </a:r>
            <a:endParaRPr lang="en-US" sz="1200" dirty="0"/>
          </a:p>
        </p:txBody>
      </p:sp>
      <p:sp>
        <p:nvSpPr>
          <p:cNvPr id="286" name="Rectangle 285"/>
          <p:cNvSpPr/>
          <p:nvPr/>
        </p:nvSpPr>
        <p:spPr>
          <a:xfrm>
            <a:off x="1957820" y="1442448"/>
            <a:ext cx="634622" cy="4022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</p:txBody>
      </p:sp>
      <p:sp>
        <p:nvSpPr>
          <p:cNvPr id="287" name="Rectangle 286"/>
          <p:cNvSpPr/>
          <p:nvPr/>
        </p:nvSpPr>
        <p:spPr>
          <a:xfrm>
            <a:off x="1452722" y="1442448"/>
            <a:ext cx="518175" cy="402200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Pay</a:t>
            </a:r>
          </a:p>
          <a:p>
            <a:pPr algn="ctr"/>
            <a:r>
              <a:rPr lang="en-US" sz="1200" dirty="0" smtClean="0"/>
              <a:t>load</a:t>
            </a:r>
            <a:endParaRPr lang="en-US" sz="1200" dirty="0"/>
          </a:p>
        </p:txBody>
      </p:sp>
      <p:cxnSp>
        <p:nvCxnSpPr>
          <p:cNvPr id="314" name="Straight Arrow Connector 313"/>
          <p:cNvCxnSpPr/>
          <p:nvPr/>
        </p:nvCxnSpPr>
        <p:spPr>
          <a:xfrm>
            <a:off x="228602" y="4816450"/>
            <a:ext cx="677414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304802" y="4370918"/>
            <a:ext cx="2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267202" y="1523433"/>
            <a:ext cx="2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21" name="Straight Arrow Connector 320"/>
          <p:cNvCxnSpPr/>
          <p:nvPr/>
        </p:nvCxnSpPr>
        <p:spPr>
          <a:xfrm>
            <a:off x="4236204" y="1503534"/>
            <a:ext cx="0" cy="55596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2134491" y="1554003"/>
            <a:ext cx="20712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33" name="TextBox 332"/>
          <p:cNvSpPr txBox="1"/>
          <p:nvPr/>
        </p:nvSpPr>
        <p:spPr>
          <a:xfrm rot="16200000">
            <a:off x="4061182" y="1560240"/>
            <a:ext cx="35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2115343" y="1536159"/>
            <a:ext cx="28495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2099586" y="1554389"/>
            <a:ext cx="28495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411958" y="4583385"/>
            <a:ext cx="350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TextBox 338"/>
          <p:cNvSpPr txBox="1"/>
          <p:nvPr/>
        </p:nvSpPr>
        <p:spPr>
          <a:xfrm>
            <a:off x="1955819" y="1387450"/>
            <a:ext cx="636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dirty="0" smtClean="0"/>
              <a:t>ount</a:t>
            </a:r>
            <a:endParaRPr lang="en-US" sz="1200" dirty="0"/>
          </a:p>
        </p:txBody>
      </p:sp>
      <p:sp>
        <p:nvSpPr>
          <p:cNvPr id="340" name="TextBox 339"/>
          <p:cNvSpPr txBox="1"/>
          <p:nvPr/>
        </p:nvSpPr>
        <p:spPr>
          <a:xfrm>
            <a:off x="5334000" y="142691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master </a:t>
            </a:r>
            <a:r>
              <a:rPr lang="en-US" dirty="0" smtClean="0">
                <a:solidFill>
                  <a:srgbClr val="0070C0"/>
                </a:solidFill>
              </a:rPr>
              <a:t>ACK</a:t>
            </a:r>
            <a:r>
              <a:rPr lang="en-US" i="1" dirty="0" smtClean="0">
                <a:solidFill>
                  <a:srgbClr val="0070C0"/>
                </a:solidFill>
              </a:rPr>
              <a:t>: </a:t>
            </a:r>
            <a:r>
              <a:rPr lang="en-US" dirty="0" smtClean="0"/>
              <a:t>First ACK for a flow to reach an intermediate router</a:t>
            </a:r>
          </a:p>
        </p:txBody>
      </p:sp>
      <p:cxnSp>
        <p:nvCxnSpPr>
          <p:cNvPr id="351" name="Straight Arrow Connector 350"/>
          <p:cNvCxnSpPr/>
          <p:nvPr/>
        </p:nvCxnSpPr>
        <p:spPr>
          <a:xfrm>
            <a:off x="6172201" y="3878714"/>
            <a:ext cx="677414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6248401" y="3521050"/>
            <a:ext cx="27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4" name="Flowchart: Manual Operation 203"/>
          <p:cNvSpPr/>
          <p:nvPr/>
        </p:nvSpPr>
        <p:spPr>
          <a:xfrm rot="18738908">
            <a:off x="1640490" y="3083791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" name="Straight Connector 205"/>
          <p:cNvCxnSpPr>
            <a:stCxn id="204" idx="2"/>
          </p:cNvCxnSpPr>
          <p:nvPr/>
        </p:nvCxnSpPr>
        <p:spPr>
          <a:xfrm>
            <a:off x="2311917" y="3266797"/>
            <a:ext cx="507483" cy="40665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>
            <a:off x="2362200" y="4054450"/>
            <a:ext cx="46704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4267200" y="4054450"/>
            <a:ext cx="371152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Flowchart: Manual Operation 217"/>
          <p:cNvSpPr/>
          <p:nvPr/>
        </p:nvSpPr>
        <p:spPr>
          <a:xfrm rot="5400000">
            <a:off x="4100677" y="4002226"/>
            <a:ext cx="1181100" cy="218749"/>
          </a:xfrm>
          <a:prstGeom prst="flowChartManualOpe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3505200" y="3368650"/>
            <a:ext cx="0" cy="1524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3505200" y="4664050"/>
            <a:ext cx="0" cy="1524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5943600" y="2149450"/>
            <a:ext cx="2667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 ACK polls incoming ports</a:t>
            </a:r>
            <a:endParaRPr lang="en-US" dirty="0"/>
          </a:p>
        </p:txBody>
      </p:sp>
      <p:sp>
        <p:nvSpPr>
          <p:cNvPr id="207" name="Rectangle 206"/>
          <p:cNvSpPr/>
          <p:nvPr/>
        </p:nvSpPr>
        <p:spPr>
          <a:xfrm>
            <a:off x="5943600" y="2911450"/>
            <a:ext cx="2667000" cy="609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dirty="0" smtClean="0"/>
              <a:t>Increment ACK count</a:t>
            </a:r>
          </a:p>
          <a:p>
            <a:pPr>
              <a:buFontTx/>
              <a:buChar char="-"/>
            </a:pPr>
            <a:r>
              <a:rPr lang="en-US" dirty="0" smtClean="0"/>
              <a:t> Drop incoming ACK</a:t>
            </a:r>
            <a:endParaRPr lang="en-US" dirty="0"/>
          </a:p>
        </p:txBody>
      </p:sp>
      <p:sp>
        <p:nvSpPr>
          <p:cNvPr id="180" name="Date Placeholder 17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81" name="Footer Placeholder 1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grpSp>
        <p:nvGrpSpPr>
          <p:cNvPr id="33" name="Group 267"/>
          <p:cNvGrpSpPr/>
          <p:nvPr/>
        </p:nvGrpSpPr>
        <p:grpSpPr>
          <a:xfrm rot="16200000" flipV="1">
            <a:off x="3330753" y="6095796"/>
            <a:ext cx="720098" cy="295005"/>
            <a:chOff x="7277100" y="2362200"/>
            <a:chExt cx="1295400" cy="304797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7277100" y="2362200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77100" y="2666997"/>
              <a:ext cx="1295400" cy="0"/>
            </a:xfrm>
            <a:prstGeom prst="line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6093466" y="6572481"/>
            <a:ext cx="3104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Courtesy of Krishna et al., MICRO 2011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319" grpId="0"/>
      <p:bldP spid="320" grpId="0"/>
      <p:bldP spid="333" grpId="0"/>
      <p:bldP spid="334" grpId="0" animBg="1"/>
      <p:bldP spid="335" grpId="0" animBg="1"/>
      <p:bldP spid="336" grpId="0"/>
      <p:bldP spid="352" grpId="0"/>
      <p:bldP spid="207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Latency paramount concern</a:t>
            </a:r>
          </a:p>
          <a:p>
            <a:pPr lvl="1"/>
            <a:r>
              <a:rPr lang="en-US" dirty="0" smtClean="0"/>
              <a:t>Minimal routing most common for </a:t>
            </a:r>
            <a:r>
              <a:rPr lang="en-US" dirty="0" err="1" smtClean="0"/>
              <a:t>NoC</a:t>
            </a:r>
            <a:endParaRPr lang="en-US" dirty="0" smtClean="0"/>
          </a:p>
          <a:p>
            <a:pPr lvl="1"/>
            <a:r>
              <a:rPr lang="en-US" dirty="0" smtClean="0"/>
              <a:t>Non-minimal can avoid congestion and deliver low latency</a:t>
            </a:r>
          </a:p>
          <a:p>
            <a:endParaRPr lang="en-US" dirty="0" smtClean="0"/>
          </a:p>
          <a:p>
            <a:r>
              <a:rPr lang="en-US" dirty="0" smtClean="0"/>
              <a:t>To date: </a:t>
            </a:r>
            <a:r>
              <a:rPr lang="en-US" dirty="0" err="1" smtClean="0"/>
              <a:t>NoC</a:t>
            </a:r>
            <a:r>
              <a:rPr lang="en-US" dirty="0" smtClean="0"/>
              <a:t> research favors DOR for simplicity and deadlock freedom</a:t>
            </a:r>
          </a:p>
          <a:p>
            <a:pPr lvl="1"/>
            <a:r>
              <a:rPr lang="en-US" dirty="0" smtClean="0"/>
              <a:t>On-chip networks often lightly loaded</a:t>
            </a:r>
          </a:p>
          <a:p>
            <a:endParaRPr lang="en-US" dirty="0" smtClean="0"/>
          </a:p>
          <a:p>
            <a:r>
              <a:rPr lang="en-US" dirty="0" smtClean="0"/>
              <a:t>Need to focus on more than just </a:t>
            </a:r>
            <a:r>
              <a:rPr lang="en-US" dirty="0" err="1" smtClean="0"/>
              <a:t>unicast</a:t>
            </a:r>
            <a:endParaRPr lang="en-US" dirty="0" smtClean="0"/>
          </a:p>
          <a:p>
            <a:pPr lvl="1"/>
            <a:r>
              <a:rPr lang="en-US" dirty="0" smtClean="0"/>
              <a:t>Improve efficiency/scalability of cache coherence protocols</a:t>
            </a:r>
          </a:p>
          <a:p>
            <a:pPr lvl="1"/>
            <a:r>
              <a:rPr lang="en-US" dirty="0" smtClean="0"/>
              <a:t>Recent work shows significant improvements from </a:t>
            </a:r>
            <a:r>
              <a:rPr lang="en-US" b="1" dirty="0" smtClean="0">
                <a:solidFill>
                  <a:srgbClr val="FF0000"/>
                </a:solidFill>
              </a:rPr>
              <a:t>multicast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reduction </a:t>
            </a:r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System-level Overview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Topology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Routing Algorithms </a:t>
            </a:r>
          </a:p>
          <a:p>
            <a:pPr lvl="1"/>
            <a:r>
              <a:rPr lang="en-US" dirty="0" smtClean="0"/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Switching/Flow Control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E8CB-9052-B34F-B0A6-28B555B29522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Topology: determines </a:t>
            </a:r>
            <a:r>
              <a:rPr lang="en-US" b="1" dirty="0" smtClean="0">
                <a:solidFill>
                  <a:srgbClr val="FF0000"/>
                </a:solidFill>
              </a:rPr>
              <a:t>connectivity </a:t>
            </a:r>
            <a:r>
              <a:rPr lang="en-US" dirty="0" smtClean="0"/>
              <a:t>of network</a:t>
            </a:r>
          </a:p>
          <a:p>
            <a:endParaRPr lang="en-US" dirty="0" smtClean="0"/>
          </a:p>
          <a:p>
            <a:r>
              <a:rPr lang="en-US" dirty="0" smtClean="0"/>
              <a:t>Routing: determines </a:t>
            </a:r>
            <a:r>
              <a:rPr lang="en-US" b="1" dirty="0" smtClean="0">
                <a:solidFill>
                  <a:srgbClr val="FF0000"/>
                </a:solidFill>
              </a:rPr>
              <a:t>paths </a:t>
            </a:r>
            <a:r>
              <a:rPr lang="en-US" dirty="0" smtClean="0"/>
              <a:t>through network</a:t>
            </a:r>
          </a:p>
          <a:p>
            <a:endParaRPr lang="en-US" dirty="0" smtClean="0"/>
          </a:p>
          <a:p>
            <a:r>
              <a:rPr lang="en-US" dirty="0" smtClean="0"/>
              <a:t>Flow Control: determine </a:t>
            </a:r>
            <a:r>
              <a:rPr lang="en-US" b="1" dirty="0" smtClean="0">
                <a:solidFill>
                  <a:srgbClr val="FF0000"/>
                </a:solidFill>
              </a:rPr>
              <a:t>allocation </a:t>
            </a:r>
            <a:r>
              <a:rPr lang="en-US" dirty="0" smtClean="0"/>
              <a:t>of resources to messages as they traverse network</a:t>
            </a:r>
          </a:p>
          <a:p>
            <a:pPr lvl="1"/>
            <a:r>
              <a:rPr lang="en-US" dirty="0" smtClean="0"/>
              <a:t>Buffers and links</a:t>
            </a:r>
          </a:p>
          <a:p>
            <a:pPr lvl="1"/>
            <a:r>
              <a:rPr lang="en-US" dirty="0" smtClean="0"/>
              <a:t>Significant impact on throughput and latency of network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9761"/>
            <a:ext cx="8229600" cy="9048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525"/>
            <a:ext cx="8229600" cy="159155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Control state records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allocation of channels and buffers to packets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current state of packet traversing node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Channel bandwidth advances flits from this node to next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Buffers hold flits waiting for channel bandwidth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7E27E-1B0E-6D45-9052-AF6EDB18A256}" type="slidenum">
              <a:rPr lang="en-US"/>
              <a:pPr>
                <a:defRPr/>
              </a:pPr>
              <a:t>124</a:t>
            </a:fld>
            <a:endParaRPr lang="en-US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457200" y="906463"/>
            <a:ext cx="7886700" cy="3559175"/>
            <a:chOff x="457200" y="1109351"/>
            <a:chExt cx="7887089" cy="4106179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457200" y="1678352"/>
              <a:ext cx="7887089" cy="3537178"/>
              <a:chOff x="457200" y="1464692"/>
              <a:chExt cx="7887089" cy="3537178"/>
            </a:xfrm>
          </p:grpSpPr>
          <p:grpSp>
            <p:nvGrpSpPr>
              <p:cNvPr id="21" name="Group 44"/>
              <p:cNvGrpSpPr/>
              <p:nvPr/>
            </p:nvGrpSpPr>
            <p:grpSpPr>
              <a:xfrm>
                <a:off x="457200" y="1464692"/>
                <a:ext cx="6901916" cy="3537178"/>
                <a:chOff x="457200" y="1464692"/>
                <a:chExt cx="6901916" cy="3537178"/>
              </a:xfrm>
              <a:noFill/>
              <a:effectLst/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1665111" y="2074333"/>
                  <a:ext cx="254000" cy="62653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919463" y="2071513"/>
                  <a:ext cx="254000" cy="62935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176639" y="2071513"/>
                  <a:ext cx="254000" cy="62653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2434165" y="2074333"/>
                  <a:ext cx="254000" cy="62653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691341" y="2071514"/>
                  <a:ext cx="254000" cy="62935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948868" y="2071513"/>
                  <a:ext cx="254000" cy="626530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665111" y="4032950"/>
                  <a:ext cx="254000" cy="62088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919463" y="4032950"/>
                  <a:ext cx="254000" cy="618067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2176639" y="4032950"/>
                  <a:ext cx="254000" cy="61806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434165" y="4032950"/>
                  <a:ext cx="254000" cy="62088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2691341" y="4032950"/>
                  <a:ext cx="254000" cy="618069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948868" y="4032950"/>
                  <a:ext cx="254000" cy="618068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665111" y="2700864"/>
                  <a:ext cx="1931361" cy="4260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atin typeface="+mn-lt"/>
                      <a:ea typeface="+mn-ea"/>
                      <a:cs typeface="+mn-cs"/>
                    </a:rPr>
                    <a:t>Buffer capacity</a:t>
                  </a:r>
                </a:p>
              </p:txBody>
            </p:sp>
            <p:cxnSp>
              <p:nvCxnSpPr>
                <p:cNvPr id="23" name="Straight Arrow Connector 22"/>
                <p:cNvCxnSpPr>
                  <a:endCxn id="7" idx="1"/>
                </p:cNvCxnSpPr>
                <p:nvPr/>
              </p:nvCxnSpPr>
              <p:spPr>
                <a:xfrm>
                  <a:off x="457200" y="2384778"/>
                  <a:ext cx="1207911" cy="2821"/>
                </a:xfrm>
                <a:prstGeom prst="straightConnector1">
                  <a:avLst/>
                </a:prstGeom>
                <a:grpFill/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/>
                <p:nvPr/>
              </p:nvCxnSpPr>
              <p:spPr>
                <a:xfrm>
                  <a:off x="457200" y="4366640"/>
                  <a:ext cx="1207911" cy="1588"/>
                </a:xfrm>
                <a:prstGeom prst="straightConnector1">
                  <a:avLst/>
                </a:prstGeom>
                <a:grpFill/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/>
                <p:cNvSpPr/>
                <p:nvPr/>
              </p:nvSpPr>
              <p:spPr>
                <a:xfrm>
                  <a:off x="1916287" y="1578736"/>
                  <a:ext cx="505177" cy="35296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2421465" y="1578736"/>
                  <a:ext cx="505177" cy="35296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919111" y="3558468"/>
                  <a:ext cx="505177" cy="35296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424289" y="3558468"/>
                  <a:ext cx="505177" cy="352961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Multiply 29"/>
                <p:cNvSpPr/>
                <p:nvPr/>
              </p:nvSpPr>
              <p:spPr>
                <a:xfrm>
                  <a:off x="4320514" y="2023170"/>
                  <a:ext cx="2232686" cy="2636311"/>
                </a:xfrm>
                <a:prstGeom prst="mathMultiply">
                  <a:avLst>
                    <a:gd name="adj1" fmla="val 659"/>
                  </a:avLst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4572000" y="2656791"/>
                  <a:ext cx="288380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0800000">
                  <a:off x="4580210" y="4038592"/>
                  <a:ext cx="288380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0800000">
                  <a:off x="5988706" y="2658380"/>
                  <a:ext cx="288380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6008786" y="4040181"/>
                  <a:ext cx="288380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39"/>
                <p:cNvSpPr/>
                <p:nvPr/>
              </p:nvSpPr>
              <p:spPr>
                <a:xfrm>
                  <a:off x="4320514" y="1931697"/>
                  <a:ext cx="2232686" cy="2946949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41" name="Straight Arrow Connector 40"/>
                <p:cNvCxnSpPr>
                  <a:stCxn id="13" idx="3"/>
                </p:cNvCxnSpPr>
                <p:nvPr/>
              </p:nvCxnSpPr>
              <p:spPr>
                <a:xfrm>
                  <a:off x="3202867" y="2384778"/>
                  <a:ext cx="1117647" cy="3175"/>
                </a:xfrm>
                <a:prstGeom prst="straightConnector1">
                  <a:avLst/>
                </a:prstGeom>
                <a:grpFill/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3202867" y="4380205"/>
                  <a:ext cx="1117647" cy="3176"/>
                </a:xfrm>
                <a:prstGeom prst="straightConnector1">
                  <a:avLst/>
                </a:prstGeom>
                <a:grpFill/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>
                  <a:off x="947955" y="1464692"/>
                  <a:ext cx="6411161" cy="3537178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cxnSp>
            <p:nvCxnSpPr>
              <p:cNvPr id="46" name="Straight Arrow Connector 45"/>
              <p:cNvCxnSpPr/>
              <p:nvPr/>
            </p:nvCxnSpPr>
            <p:spPr>
              <a:xfrm>
                <a:off x="6553501" y="2382853"/>
                <a:ext cx="1790788" cy="5494"/>
              </a:xfrm>
              <a:prstGeom prst="straightConnector1">
                <a:avLst/>
              </a:prstGeom>
              <a:noFill/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6553501" y="4370009"/>
                <a:ext cx="1790788" cy="1832"/>
              </a:xfrm>
              <a:prstGeom prst="straightConnector1">
                <a:avLst/>
              </a:prstGeom>
              <a:noFill/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Oval 50"/>
            <p:cNvSpPr/>
            <p:nvPr/>
          </p:nvSpPr>
          <p:spPr>
            <a:xfrm>
              <a:off x="7702907" y="2396881"/>
              <a:ext cx="119069" cy="4267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3" name="Straight Connector 52"/>
            <p:cNvCxnSpPr>
              <a:stCxn id="27" idx="0"/>
            </p:cNvCxnSpPr>
            <p:nvPr/>
          </p:nvCxnSpPr>
          <p:spPr>
            <a:xfrm rot="5400000" flipH="1" flipV="1">
              <a:off x="2929450" y="1280095"/>
              <a:ext cx="256407" cy="7683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92" name="TextBox 53"/>
            <p:cNvSpPr txBox="1">
              <a:spLocks noChangeArrowheads="1"/>
            </p:cNvSpPr>
            <p:nvPr/>
          </p:nvSpPr>
          <p:spPr bwMode="auto">
            <a:xfrm>
              <a:off x="3278071" y="1109351"/>
              <a:ext cx="1590519" cy="4260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pitchFamily="1" charset="0"/>
                </a:rPr>
                <a:t>Control State</a:t>
              </a:r>
            </a:p>
          </p:txBody>
        </p:sp>
        <p:cxnSp>
          <p:nvCxnSpPr>
            <p:cNvPr id="55" name="Straight Connector 54"/>
            <p:cNvCxnSpPr>
              <a:stCxn id="51" idx="0"/>
            </p:cNvCxnSpPr>
            <p:nvPr/>
          </p:nvCxnSpPr>
          <p:spPr>
            <a:xfrm rot="5400000" flipH="1" flipV="1">
              <a:off x="7674552" y="2071650"/>
              <a:ext cx="413915" cy="23655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8" name="TextBox 55"/>
          <p:cNvSpPr txBox="1">
            <a:spLocks noChangeArrowheads="1"/>
          </p:cNvSpPr>
          <p:nvPr/>
        </p:nvSpPr>
        <p:spPr bwMode="auto">
          <a:xfrm>
            <a:off x="7359650" y="1435100"/>
            <a:ext cx="199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1" charset="0"/>
              </a:rPr>
              <a:t>Channel Bandwidth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Messages: composed of one or more packets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If message size is ≤ maximum packet size only one packet created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Packets: composed of one or more flits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Flit: flow control digit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Phit</a:t>
            </a:r>
            <a:r>
              <a:rPr lang="en-US" dirty="0" smtClean="0">
                <a:ea typeface="+mn-ea"/>
                <a:cs typeface="+mn-cs"/>
              </a:rPr>
              <a:t>: physical digit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Subdivides flit into chunks = to link width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D8566-587E-8040-81FB-DEBEB6F0397B}" type="slidenum">
              <a:rPr lang="en-US"/>
              <a:pPr>
                <a:defRPr/>
              </a:pPr>
              <a:t>125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Packets (2)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4571-5E5C-7F46-A3DA-0F43576940B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Off-chip: channel width limited by pins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 smtClean="0"/>
              <a:t>phits</a:t>
            </a:r>
            <a:endParaRPr lang="en-US" dirty="0" smtClean="0"/>
          </a:p>
          <a:p>
            <a:r>
              <a:rPr lang="en-US" dirty="0" smtClean="0"/>
              <a:t>On-chip: abundant wiring means </a:t>
            </a:r>
            <a:r>
              <a:rPr lang="en-US" dirty="0" err="1" smtClean="0"/>
              <a:t>phit</a:t>
            </a:r>
            <a:r>
              <a:rPr lang="en-US" dirty="0" smtClean="0"/>
              <a:t> size == flit size</a:t>
            </a:r>
          </a:p>
          <a:p>
            <a:pPr lvl="1"/>
            <a:r>
              <a:rPr lang="en-US" dirty="0" smtClean="0"/>
              <a:t>Single-flit packets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1219200"/>
            <a:ext cx="13716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19600" y="1219200"/>
            <a:ext cx="13716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91200" y="1219200"/>
            <a:ext cx="13716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2286000"/>
            <a:ext cx="685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Route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2286000"/>
            <a:ext cx="6096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Seq</a:t>
            </a:r>
            <a:r>
              <a:rPr lang="en-US" sz="1600" dirty="0">
                <a:solidFill>
                  <a:srgbClr val="000000"/>
                </a:solidFill>
              </a:rPr>
              <a:t>#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22860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2286000"/>
            <a:ext cx="457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286000"/>
            <a:ext cx="1600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3505200"/>
            <a:ext cx="685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57600" y="3505200"/>
            <a:ext cx="7620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VCID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19600" y="3505200"/>
            <a:ext cx="838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57800" y="3505200"/>
            <a:ext cx="10668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2057400" y="2286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Packet</a:t>
            </a:r>
          </a:p>
        </p:txBody>
      </p:sp>
      <p:sp>
        <p:nvSpPr>
          <p:cNvPr id="22545" name="TextBox 16"/>
          <p:cNvSpPr txBox="1">
            <a:spLocks noChangeArrowheads="1"/>
          </p:cNvSpPr>
          <p:nvPr/>
        </p:nvSpPr>
        <p:spPr bwMode="auto">
          <a:xfrm>
            <a:off x="2209800" y="35052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Flit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3657600" y="1981200"/>
            <a:ext cx="228600" cy="17526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5334000" y="2057400"/>
            <a:ext cx="228600" cy="16002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6934200" y="2057400"/>
            <a:ext cx="228600" cy="16002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3200400" y="3733800"/>
            <a:ext cx="228600" cy="6858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50" name="TextBox 21"/>
          <p:cNvSpPr txBox="1">
            <a:spLocks noChangeArrowheads="1"/>
          </p:cNvSpPr>
          <p:nvPr/>
        </p:nvSpPr>
        <p:spPr bwMode="auto">
          <a:xfrm>
            <a:off x="2209800" y="4114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Head, Body, Tail, Head &amp; Tail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5676900" y="3543300"/>
            <a:ext cx="228600" cy="10668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52" name="TextBox 23"/>
          <p:cNvSpPr txBox="1">
            <a:spLocks noChangeArrowheads="1"/>
          </p:cNvSpPr>
          <p:nvPr/>
        </p:nvSpPr>
        <p:spPr bwMode="auto">
          <a:xfrm>
            <a:off x="5486400" y="41148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Phit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895600" y="1600200"/>
            <a:ext cx="1524000" cy="685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91200" y="1600200"/>
            <a:ext cx="2057400" cy="6858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5400000">
            <a:off x="3467100" y="1562100"/>
            <a:ext cx="228600" cy="1219200"/>
          </a:xfrm>
          <a:prstGeom prst="leftBrace">
            <a:avLst>
              <a:gd name="adj1" fmla="val 8333"/>
              <a:gd name="adj2" fmla="val 125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>
            <a:off x="5905500" y="342900"/>
            <a:ext cx="228600" cy="36576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57" name="TextBox 28"/>
          <p:cNvSpPr txBox="1">
            <a:spLocks noChangeArrowheads="1"/>
          </p:cNvSpPr>
          <p:nvPr/>
        </p:nvSpPr>
        <p:spPr bwMode="auto">
          <a:xfrm>
            <a:off x="3886200" y="1752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Header</a:t>
            </a:r>
          </a:p>
        </p:txBody>
      </p:sp>
      <p:sp>
        <p:nvSpPr>
          <p:cNvPr id="22558" name="TextBox 29"/>
          <p:cNvSpPr txBox="1">
            <a:spLocks noChangeArrowheads="1"/>
          </p:cNvSpPr>
          <p:nvPr/>
        </p:nvSpPr>
        <p:spPr bwMode="auto">
          <a:xfrm>
            <a:off x="5562600" y="17526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Payload</a:t>
            </a:r>
          </a:p>
        </p:txBody>
      </p:sp>
      <p:sp useBgFill="1">
        <p:nvSpPr>
          <p:cNvPr id="22559" name="TextBox 30"/>
          <p:cNvSpPr txBox="1">
            <a:spLocks noChangeArrowheads="1"/>
          </p:cNvSpPr>
          <p:nvPr/>
        </p:nvSpPr>
        <p:spPr bwMode="auto">
          <a:xfrm>
            <a:off x="3200400" y="2982913"/>
            <a:ext cx="11430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Head Flit</a:t>
            </a:r>
          </a:p>
        </p:txBody>
      </p:sp>
      <p:sp>
        <p:nvSpPr>
          <p:cNvPr id="22560" name="TextBox 31"/>
          <p:cNvSpPr txBox="1">
            <a:spLocks noChangeArrowheads="1"/>
          </p:cNvSpPr>
          <p:nvPr/>
        </p:nvSpPr>
        <p:spPr bwMode="auto">
          <a:xfrm>
            <a:off x="4953000" y="2971800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Body Flit</a:t>
            </a:r>
          </a:p>
        </p:txBody>
      </p:sp>
      <p:sp>
        <p:nvSpPr>
          <p:cNvPr id="22561" name="TextBox 32"/>
          <p:cNvSpPr txBox="1">
            <a:spLocks noChangeArrowheads="1"/>
          </p:cNvSpPr>
          <p:nvPr/>
        </p:nvSpPr>
        <p:spPr bwMode="auto">
          <a:xfrm>
            <a:off x="6553200" y="2971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Tail Flit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28800" y="1219200"/>
            <a:ext cx="1371600" cy="381000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Message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Packets(3)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Packet contains destination/route information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Flits may not </a:t>
            </a:r>
            <a:r>
              <a:rPr lang="en-US" dirty="0" err="1" smtClean="0">
                <a:ea typeface="+mn-ea"/>
                <a:sym typeface="Wingdings"/>
              </a:rPr>
              <a:t></a:t>
            </a:r>
            <a:r>
              <a:rPr lang="en-US" dirty="0" smtClean="0">
                <a:ea typeface="+mn-ea"/>
                <a:sym typeface="Wingdings"/>
              </a:rPr>
              <a:t> all flits of a packet must take same route</a:t>
            </a:r>
            <a:endParaRPr lang="en-US" dirty="0" smtClean="0"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1971" y="1676400"/>
            <a:ext cx="454792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RC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8339" y="1676400"/>
            <a:ext cx="1371600" cy="381000"/>
          </a:xfrm>
          <a:prstGeom prst="rect">
            <a:avLst/>
          </a:prstGeom>
          <a:noFill/>
          <a:ln w="19050">
            <a:noFill/>
          </a:ln>
          <a:effectLst>
            <a:outerShdw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Cache 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9938" y="1676400"/>
            <a:ext cx="533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Type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8100" y="1676400"/>
            <a:ext cx="588963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VCID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1825" y="1676400"/>
            <a:ext cx="782638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Addr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653917" y="1061654"/>
            <a:ext cx="228600" cy="2372492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113" y="2362200"/>
            <a:ext cx="1225550" cy="381000"/>
          </a:xfrm>
          <a:prstGeom prst="rect">
            <a:avLst/>
          </a:prstGeom>
          <a:noFill/>
          <a:effectLst>
            <a:outerShdw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Head Flit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4463" y="1676400"/>
            <a:ext cx="1219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Bytes 0-15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3663" y="1676400"/>
            <a:ext cx="1219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Bytes 16-31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2863" y="1676400"/>
            <a:ext cx="1219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Bytes 32-47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12063" y="1676400"/>
            <a:ext cx="12192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Bytes 48-63</a:t>
            </a:r>
          </a:p>
        </p:txBody>
      </p:sp>
      <p:sp>
        <p:nvSpPr>
          <p:cNvPr id="15" name="Left Brace 14"/>
          <p:cNvSpPr/>
          <p:nvPr/>
        </p:nvSpPr>
        <p:spPr>
          <a:xfrm rot="16200000">
            <a:off x="5668963" y="419100"/>
            <a:ext cx="228600" cy="36576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62488" y="2362200"/>
            <a:ext cx="2263775" cy="381000"/>
          </a:xfrm>
          <a:prstGeom prst="rect">
            <a:avLst/>
          </a:prstGeom>
          <a:noFill/>
          <a:effectLst>
            <a:outerShdw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Body Flits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8107363" y="1638300"/>
            <a:ext cx="228600" cy="1219200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12063" y="2362200"/>
            <a:ext cx="1227137" cy="381000"/>
          </a:xfrm>
          <a:prstGeom prst="rect">
            <a:avLst/>
          </a:prstGeom>
          <a:noFill/>
          <a:effectLst>
            <a:outerShdw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Tail Flit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81972" y="3363913"/>
            <a:ext cx="454792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RC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6276" y="3363913"/>
            <a:ext cx="1371600" cy="381000"/>
          </a:xfrm>
          <a:prstGeom prst="rect">
            <a:avLst/>
          </a:prstGeom>
          <a:noFill/>
          <a:ln w="19050">
            <a:noFill/>
          </a:ln>
          <a:effectLst>
            <a:outerShdw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Coherence Command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40492" y="3363913"/>
            <a:ext cx="533400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Type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8101" y="3363913"/>
            <a:ext cx="593724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VCID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71826" y="3363913"/>
            <a:ext cx="782638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Addr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16200000">
            <a:off x="3004755" y="2398329"/>
            <a:ext cx="228600" cy="3074167"/>
          </a:xfrm>
          <a:prstGeom prst="leftBrace">
            <a:avLst>
              <a:gd name="adj1" fmla="val 10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370138" y="4049713"/>
            <a:ext cx="1995487" cy="369887"/>
          </a:xfrm>
          <a:prstGeom prst="rect">
            <a:avLst/>
          </a:prstGeom>
          <a:noFill/>
          <a:effectLst>
            <a:outerShdw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Head &amp; Tail Flit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53934" y="3363913"/>
            <a:ext cx="693738" cy="381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</a:rPr>
              <a:t>Cmd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6BD05-292A-B741-8A46-4B367E2C6085}" type="slidenum">
              <a:rPr lang="en-US"/>
              <a:pPr>
                <a:defRPr/>
              </a:pPr>
              <a:t>127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Switching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EF1B3-330E-F246-BEE7-923B850E7942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flow control techniques based on granularity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Message-based</a:t>
            </a:r>
            <a:r>
              <a:rPr lang="en-US" dirty="0" smtClean="0"/>
              <a:t>: allocation made at message granularity (circuit-switching)</a:t>
            </a:r>
          </a:p>
          <a:p>
            <a:pPr lvl="2"/>
            <a:r>
              <a:rPr lang="en-US" dirty="0" smtClean="0"/>
              <a:t>Skip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Packet-based</a:t>
            </a:r>
            <a:r>
              <a:rPr lang="en-US" dirty="0" smtClean="0"/>
              <a:t>: allocation made to whole packets</a:t>
            </a:r>
          </a:p>
          <a:p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Flit-based</a:t>
            </a:r>
            <a:r>
              <a:rPr lang="en-US" dirty="0" smtClean="0"/>
              <a:t>: allocation made on a flit-by-flit basis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/>
          <p:cNvSpPr>
            <a:spLocks noChangeArrowheads="1"/>
          </p:cNvSpPr>
          <p:nvPr/>
        </p:nvSpPr>
        <p:spPr bwMode="auto">
          <a:xfrm>
            <a:off x="1371600" y="1599295"/>
            <a:ext cx="6015789" cy="4038266"/>
          </a:xfrm>
          <a:prstGeom prst="rtTriangle">
            <a:avLst/>
          </a:prstGeom>
          <a:gradFill>
            <a:gsLst>
              <a:gs pos="71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79" name="AutoShape 3"/>
          <p:cNvSpPr>
            <a:spLocks noChangeArrowheads="1"/>
          </p:cNvSpPr>
          <p:nvPr/>
        </p:nvSpPr>
        <p:spPr bwMode="auto">
          <a:xfrm>
            <a:off x="1376363" y="2816907"/>
            <a:ext cx="4194258" cy="2820653"/>
          </a:xfrm>
          <a:prstGeom prst="rtTriangle">
            <a:avLst/>
          </a:prstGeom>
          <a:gradFill rotWithShape="1">
            <a:gsLst>
              <a:gs pos="56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0" name="AutoShape 4"/>
          <p:cNvSpPr>
            <a:spLocks noChangeArrowheads="1"/>
          </p:cNvSpPr>
          <p:nvPr/>
        </p:nvSpPr>
        <p:spPr bwMode="auto">
          <a:xfrm>
            <a:off x="1379538" y="3882120"/>
            <a:ext cx="2652712" cy="1738313"/>
          </a:xfrm>
          <a:prstGeom prst="rtTriangle">
            <a:avLst/>
          </a:prstGeom>
          <a:gradFill rotWithShape="1">
            <a:gsLst>
              <a:gs pos="32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000">
              <a:latin typeface="Arial" pitchFamily="34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title"/>
          </p:nvPr>
        </p:nvSpPr>
        <p:spPr>
          <a:xfrm>
            <a:off x="365125" y="23673"/>
            <a:ext cx="8410575" cy="1143001"/>
          </a:xfrm>
          <a:noFill/>
          <a:ln/>
        </p:spPr>
        <p:txBody>
          <a:bodyPr lIns="92063" tIns="46032" rIns="92063" bIns="46032" anchor="ctr"/>
          <a:lstStyle/>
          <a:p>
            <a:r>
              <a:rPr lang="en-US" dirty="0" smtClean="0"/>
              <a:t>Increasing Computing Demands</a:t>
            </a:r>
            <a:endParaRPr lang="en-US" dirty="0"/>
          </a:p>
        </p:txBody>
      </p:sp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0" y="742045"/>
            <a:ext cx="9144000" cy="6096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eaLnBrk="1" hangingPunct="1"/>
            <a:r>
              <a:rPr lang="en-US" sz="2000" dirty="0"/>
              <a:t>TIPs of compute power operating on Tera-bytes of data</a:t>
            </a: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5903913" y="5742670"/>
            <a:ext cx="1002781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Terabytes</a:t>
            </a:r>
          </a:p>
        </p:txBody>
      </p:sp>
      <p:sp>
        <p:nvSpPr>
          <p:cNvPr id="306185" name="Text Box 9"/>
          <p:cNvSpPr txBox="1">
            <a:spLocks noChangeArrowheads="1"/>
          </p:cNvSpPr>
          <p:nvPr/>
        </p:nvSpPr>
        <p:spPr bwMode="auto">
          <a:xfrm>
            <a:off x="723900" y="2112058"/>
            <a:ext cx="490911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TIPS</a:t>
            </a: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4308475" y="5742670"/>
            <a:ext cx="991048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Gigabytes</a:t>
            </a: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720725" y="4285345"/>
            <a:ext cx="524573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MIPS</a:t>
            </a:r>
          </a:p>
        </p:txBody>
      </p:sp>
      <p:sp>
        <p:nvSpPr>
          <p:cNvPr id="306188" name="Text Box 12"/>
          <p:cNvSpPr txBox="1">
            <a:spLocks noChangeArrowheads="1"/>
          </p:cNvSpPr>
          <p:nvPr/>
        </p:nvSpPr>
        <p:spPr bwMode="auto">
          <a:xfrm>
            <a:off x="2722563" y="5742670"/>
            <a:ext cx="1088830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Megabytes</a:t>
            </a:r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690563" y="3178858"/>
            <a:ext cx="494117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GIPS</a:t>
            </a:r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 rot="-5400000">
            <a:off x="-322967" y="3524176"/>
            <a:ext cx="1471436" cy="2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dirty="0">
                <a:latin typeface="Neo Sans Intel" pitchFamily="34" charset="0"/>
              </a:rPr>
              <a:t>Performance</a:t>
            </a:r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671888" y="6045883"/>
            <a:ext cx="1424500" cy="2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>
                <a:latin typeface="Neo Sans Intel" pitchFamily="34" charset="0"/>
              </a:rPr>
              <a:t>Dataset Size</a:t>
            </a:r>
          </a:p>
        </p:txBody>
      </p:sp>
      <p:pic>
        <p:nvPicPr>
          <p:cNvPr id="306192" name="Picture 16" descr="ki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4748895"/>
            <a:ext cx="1382713" cy="917575"/>
          </a:xfrm>
          <a:prstGeom prst="rect">
            <a:avLst/>
          </a:prstGeom>
          <a:noFill/>
        </p:spPr>
      </p:pic>
      <p:sp>
        <p:nvSpPr>
          <p:cNvPr id="306193" name="Text Box 17"/>
          <p:cNvSpPr txBox="1">
            <a:spLocks noChangeArrowheads="1"/>
          </p:cNvSpPr>
          <p:nvPr/>
        </p:nvSpPr>
        <p:spPr bwMode="auto">
          <a:xfrm>
            <a:off x="1439863" y="5742670"/>
            <a:ext cx="928530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Kilobytes</a:t>
            </a:r>
          </a:p>
        </p:txBody>
      </p:sp>
      <p:sp>
        <p:nvSpPr>
          <p:cNvPr id="306194" name="Text Box 18"/>
          <p:cNvSpPr txBox="1">
            <a:spLocks noChangeArrowheads="1"/>
          </p:cNvSpPr>
          <p:nvPr/>
        </p:nvSpPr>
        <p:spPr bwMode="auto">
          <a:xfrm>
            <a:off x="722313" y="5104495"/>
            <a:ext cx="492513" cy="2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7500" tIns="18750" rIns="37500" bIns="18750">
            <a:spAutoFit/>
          </a:bodyPr>
          <a:lstStyle/>
          <a:p>
            <a:pPr algn="l" eaLnBrk="1" hangingPunct="1"/>
            <a:r>
              <a:rPr lang="en-US" sz="1700">
                <a:latin typeface="Neo Sans Intel" pitchFamily="34" charset="0"/>
              </a:rPr>
              <a:t>KIPS</a:t>
            </a:r>
          </a:p>
        </p:txBody>
      </p:sp>
      <p:sp>
        <p:nvSpPr>
          <p:cNvPr id="306195" name="AutoShape 19"/>
          <p:cNvSpPr>
            <a:spLocks noChangeArrowheads="1"/>
          </p:cNvSpPr>
          <p:nvPr/>
        </p:nvSpPr>
        <p:spPr bwMode="auto">
          <a:xfrm>
            <a:off x="1382712" y="4747224"/>
            <a:ext cx="1372519" cy="890337"/>
          </a:xfrm>
          <a:prstGeom prst="rtTriangl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96" name="Freeform 20"/>
          <p:cNvSpPr>
            <a:spLocks/>
          </p:cNvSpPr>
          <p:nvPr/>
        </p:nvSpPr>
        <p:spPr bwMode="auto">
          <a:xfrm>
            <a:off x="1357724" y="1400858"/>
            <a:ext cx="6278563" cy="4254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192"/>
              </a:cxn>
              <a:cxn ang="0">
                <a:pos x="9952" y="4192"/>
              </a:cxn>
            </a:cxnLst>
            <a:rect l="0" t="0" r="r" b="b"/>
            <a:pathLst>
              <a:path w="9952" h="4192">
                <a:moveTo>
                  <a:pt x="0" y="0"/>
                </a:moveTo>
                <a:lnTo>
                  <a:pt x="0" y="4192"/>
                </a:lnTo>
                <a:lnTo>
                  <a:pt x="9952" y="4192"/>
                </a:lnTo>
              </a:path>
            </a:pathLst>
          </a:custGeom>
          <a:noFill/>
          <a:ln w="508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97" name="Freeform 21"/>
          <p:cNvSpPr>
            <a:spLocks/>
          </p:cNvSpPr>
          <p:nvPr/>
        </p:nvSpPr>
        <p:spPr bwMode="auto">
          <a:xfrm rot="-572138">
            <a:off x="1204913" y="3191558"/>
            <a:ext cx="3760787" cy="2125662"/>
          </a:xfrm>
          <a:custGeom>
            <a:avLst/>
            <a:gdLst/>
            <a:ahLst/>
            <a:cxnLst>
              <a:cxn ang="0">
                <a:pos x="0" y="4224"/>
              </a:cxn>
              <a:cxn ang="0">
                <a:pos x="6921" y="544"/>
              </a:cxn>
              <a:cxn ang="0">
                <a:pos x="6688" y="0"/>
              </a:cxn>
              <a:cxn ang="0">
                <a:pos x="8274" y="489"/>
              </a:cxn>
              <a:cxn ang="0">
                <a:pos x="7552" y="1961"/>
              </a:cxn>
              <a:cxn ang="0">
                <a:pos x="7333" y="1467"/>
              </a:cxn>
              <a:cxn ang="0">
                <a:pos x="0" y="4224"/>
              </a:cxn>
            </a:cxnLst>
            <a:rect l="0" t="0" r="r" b="b"/>
            <a:pathLst>
              <a:path w="8274" h="4224">
                <a:moveTo>
                  <a:pt x="0" y="4224"/>
                </a:moveTo>
                <a:lnTo>
                  <a:pt x="6921" y="544"/>
                </a:lnTo>
                <a:lnTo>
                  <a:pt x="6688" y="0"/>
                </a:lnTo>
                <a:lnTo>
                  <a:pt x="8274" y="489"/>
                </a:lnTo>
                <a:lnTo>
                  <a:pt x="7552" y="1961"/>
                </a:lnTo>
                <a:lnTo>
                  <a:pt x="7333" y="1467"/>
                </a:lnTo>
                <a:lnTo>
                  <a:pt x="0" y="4224"/>
                </a:lnTo>
                <a:close/>
              </a:path>
            </a:pathLst>
          </a:custGeom>
          <a:solidFill>
            <a:schemeClr val="bg1">
              <a:alpha val="9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97313" y="3320145"/>
            <a:ext cx="735012" cy="431800"/>
            <a:chOff x="951" y="1259"/>
            <a:chExt cx="639" cy="375"/>
          </a:xfr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951" y="1259"/>
              <a:ext cx="123" cy="375"/>
              <a:chOff x="951" y="1264"/>
              <a:chExt cx="123" cy="375"/>
            </a:xfrm>
          </p:grpSpPr>
          <p:pic>
            <p:nvPicPr>
              <p:cNvPr id="306200" name="Picture 2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37800000">
                <a:off x="969" y="1246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1" name="Picture 25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37800000">
                <a:off x="969" y="1342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2" name="Picture 26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37800000">
                <a:off x="969" y="1438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3" name="Picture 27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37800000">
                <a:off x="969" y="1534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1082" y="1259"/>
              <a:ext cx="123" cy="375"/>
              <a:chOff x="951" y="1264"/>
              <a:chExt cx="123" cy="375"/>
            </a:xfrm>
          </p:grpSpPr>
          <p:pic>
            <p:nvPicPr>
              <p:cNvPr id="306205" name="Picture 2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246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6" name="Picture 30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342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7" name="Picture 3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438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08" name="Picture 3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534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1208" y="1259"/>
              <a:ext cx="123" cy="375"/>
              <a:chOff x="951" y="1264"/>
              <a:chExt cx="123" cy="375"/>
            </a:xfrm>
          </p:grpSpPr>
          <p:pic>
            <p:nvPicPr>
              <p:cNvPr id="306210" name="Picture 3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246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1" name="Picture 3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342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2" name="Picture 36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 rot="37800000">
                <a:off x="969" y="1438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3" name="Picture 3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534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1339" y="1259"/>
              <a:ext cx="123" cy="375"/>
              <a:chOff x="951" y="1264"/>
              <a:chExt cx="123" cy="375"/>
            </a:xfrm>
          </p:grpSpPr>
          <p:pic>
            <p:nvPicPr>
              <p:cNvPr id="306215" name="Picture 3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246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6" name="Picture 40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342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7" name="Picture 4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438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18" name="Picture 42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534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1467" y="1259"/>
              <a:ext cx="123" cy="375"/>
              <a:chOff x="951" y="1264"/>
              <a:chExt cx="123" cy="375"/>
            </a:xfrm>
          </p:grpSpPr>
          <p:pic>
            <p:nvPicPr>
              <p:cNvPr id="306220" name="Picture 4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246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21" name="Picture 4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342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22" name="Picture 46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438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  <p:pic>
            <p:nvPicPr>
              <p:cNvPr id="306223" name="Picture 47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 rot="37800000">
                <a:off x="969" y="1534"/>
                <a:ext cx="87" cy="123"/>
              </a:xfrm>
              <a:prstGeom prst="rect">
                <a:avLst/>
              </a:prstGeom>
              <a:noFill/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</p:pic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3109913" y="4018645"/>
            <a:ext cx="633412" cy="469900"/>
            <a:chOff x="2150" y="1965"/>
            <a:chExt cx="578" cy="4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6225" name="Picture 4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50" y="1971"/>
              <a:ext cx="573" cy="404"/>
            </a:xfrm>
            <a:prstGeom prst="rect">
              <a:avLst/>
            </a:prstGeom>
            <a:noFill/>
            <a:ln w="9525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306226" name="Line 50"/>
            <p:cNvSpPr>
              <a:spLocks noChangeShapeType="1"/>
            </p:cNvSpPr>
            <p:nvPr/>
          </p:nvSpPr>
          <p:spPr bwMode="auto">
            <a:xfrm>
              <a:off x="2449" y="1965"/>
              <a:ext cx="0" cy="428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27" name="Line 51"/>
            <p:cNvSpPr>
              <a:spLocks noChangeShapeType="1"/>
            </p:cNvSpPr>
            <p:nvPr/>
          </p:nvSpPr>
          <p:spPr bwMode="auto">
            <a:xfrm flipV="1">
              <a:off x="2152" y="2172"/>
              <a:ext cx="576" cy="1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06228" name="Picture 52" descr="chi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6325" y="4561570"/>
            <a:ext cx="568325" cy="4746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6229" name="Text Box 53"/>
          <p:cNvSpPr txBox="1">
            <a:spLocks noChangeArrowheads="1"/>
          </p:cNvSpPr>
          <p:nvPr/>
        </p:nvSpPr>
        <p:spPr bwMode="auto">
          <a:xfrm>
            <a:off x="3884613" y="4036108"/>
            <a:ext cx="13774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SimSun" pitchFamily="2" charset="-122"/>
              </a:rPr>
              <a:t>Many-Core</a:t>
            </a:r>
            <a:endParaRPr lang="en-US" altLang="zh-CN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ea typeface="SimSun" pitchFamily="2" charset="-122"/>
            </a:endParaRPr>
          </a:p>
        </p:txBody>
      </p:sp>
      <p:sp>
        <p:nvSpPr>
          <p:cNvPr id="306230" name="Text Box 54"/>
          <p:cNvSpPr txBox="1">
            <a:spLocks noChangeArrowheads="1"/>
          </p:cNvSpPr>
          <p:nvPr/>
        </p:nvSpPr>
        <p:spPr bwMode="auto">
          <a:xfrm>
            <a:off x="3165475" y="4628245"/>
            <a:ext cx="1041888" cy="2893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SimSun" pitchFamily="2" charset="-122"/>
              </a:rPr>
              <a:t>Multi-core</a:t>
            </a:r>
          </a:p>
        </p:txBody>
      </p:sp>
      <p:sp>
        <p:nvSpPr>
          <p:cNvPr id="306231" name="Text Box 55"/>
          <p:cNvSpPr txBox="1">
            <a:spLocks noChangeArrowheads="1"/>
          </p:cNvSpPr>
          <p:nvPr/>
        </p:nvSpPr>
        <p:spPr bwMode="auto">
          <a:xfrm>
            <a:off x="2303463" y="5096558"/>
            <a:ext cx="1019062" cy="2646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" pitchFamily="34" charset="0"/>
                <a:ea typeface="SimSun" pitchFamily="2" charset="-122"/>
              </a:rPr>
              <a:t>Single-core</a:t>
            </a:r>
          </a:p>
        </p:txBody>
      </p:sp>
      <p:sp>
        <p:nvSpPr>
          <p:cNvPr id="306232" name="Text Box 56"/>
          <p:cNvSpPr txBox="1">
            <a:spLocks noChangeArrowheads="1"/>
          </p:cNvSpPr>
          <p:nvPr/>
        </p:nvSpPr>
        <p:spPr bwMode="auto">
          <a:xfrm>
            <a:off x="1512888" y="4239308"/>
            <a:ext cx="7435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dirty="0" smtClean="0">
                <a:solidFill>
                  <a:schemeClr val="bg1"/>
                </a:solidFill>
                <a:latin typeface="Neo Sans Intel" pitchFamily="34" charset="0"/>
              </a:rPr>
              <a:t>Multi-</a:t>
            </a:r>
            <a:endParaRPr lang="en-US" sz="1600" dirty="0">
              <a:solidFill>
                <a:schemeClr val="bg1"/>
              </a:solidFill>
              <a:latin typeface="Neo Sans Intel" pitchFamily="34" charset="0"/>
            </a:endParaRPr>
          </a:p>
          <a:p>
            <a:pPr algn="l" eaLnBrk="1" hangingPunct="1"/>
            <a:r>
              <a:rPr lang="en-US" sz="1600" dirty="0">
                <a:solidFill>
                  <a:schemeClr val="bg1"/>
                </a:solidFill>
                <a:latin typeface="Neo Sans Intel" pitchFamily="34" charset="0"/>
              </a:rPr>
              <a:t>Media</a:t>
            </a:r>
          </a:p>
        </p:txBody>
      </p:sp>
      <p:sp>
        <p:nvSpPr>
          <p:cNvPr id="306233" name="Text Box 57"/>
          <p:cNvSpPr txBox="1">
            <a:spLocks noChangeArrowheads="1"/>
          </p:cNvSpPr>
          <p:nvPr/>
        </p:nvSpPr>
        <p:spPr bwMode="auto">
          <a:xfrm>
            <a:off x="1800225" y="3480483"/>
            <a:ext cx="742511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bg1"/>
                </a:solidFill>
                <a:latin typeface="Neo Sans Intel" pitchFamily="34" charset="0"/>
              </a:rPr>
              <a:t>3D &amp;</a:t>
            </a:r>
          </a:p>
          <a:p>
            <a:pPr algn="l" eaLnBrk="1" hangingPunct="1"/>
            <a:r>
              <a:rPr lang="en-US" sz="1800" dirty="0">
                <a:solidFill>
                  <a:schemeClr val="bg1"/>
                </a:solidFill>
                <a:latin typeface="Neo Sans Intel" pitchFamily="34" charset="0"/>
              </a:rPr>
              <a:t>Video</a:t>
            </a:r>
          </a:p>
          <a:p>
            <a:pPr algn="l" eaLnBrk="1" hangingPunct="1"/>
            <a:endParaRPr lang="en-US" sz="18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306234" name="Text Box 58"/>
          <p:cNvSpPr txBox="1">
            <a:spLocks noChangeArrowheads="1"/>
          </p:cNvSpPr>
          <p:nvPr/>
        </p:nvSpPr>
        <p:spPr bwMode="auto">
          <a:xfrm>
            <a:off x="1343025" y="4985433"/>
            <a:ext cx="531492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solidFill>
                  <a:schemeClr val="bg1"/>
                </a:solidFill>
                <a:latin typeface="Neo Sans Intel" pitchFamily="34" charset="0"/>
              </a:rPr>
              <a:t>Text</a:t>
            </a:r>
          </a:p>
        </p:txBody>
      </p:sp>
      <p:sp>
        <p:nvSpPr>
          <p:cNvPr id="306235" name="Text Box 59"/>
          <p:cNvSpPr txBox="1">
            <a:spLocks noChangeArrowheads="1"/>
          </p:cNvSpPr>
          <p:nvPr/>
        </p:nvSpPr>
        <p:spPr bwMode="auto">
          <a:xfrm>
            <a:off x="2185988" y="2724833"/>
            <a:ext cx="75854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chemeClr val="bg1"/>
                </a:solidFill>
                <a:latin typeface="Neo Sans Intel" pitchFamily="34" charset="0"/>
              </a:rPr>
              <a:t>RMS</a:t>
            </a:r>
            <a:endParaRPr lang="en-US" sz="3200" dirty="0">
              <a:solidFill>
                <a:schemeClr val="bg1"/>
              </a:solidFill>
              <a:latin typeface="Neo Sans Intel" pitchFamily="34" charset="0"/>
            </a:endParaRPr>
          </a:p>
        </p:txBody>
      </p:sp>
      <p:sp>
        <p:nvSpPr>
          <p:cNvPr id="306236" name="Text Box 60"/>
          <p:cNvSpPr txBox="1">
            <a:spLocks noChangeArrowheads="1"/>
          </p:cNvSpPr>
          <p:nvPr/>
        </p:nvSpPr>
        <p:spPr bwMode="auto">
          <a:xfrm>
            <a:off x="5888038" y="2596245"/>
            <a:ext cx="18415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>
              <a:latin typeface="Neo Sans Intel" pitchFamily="34" charset="0"/>
              <a:ea typeface="SimSun" pitchFamily="2" charset="-122"/>
            </a:endParaRPr>
          </a:p>
        </p:txBody>
      </p:sp>
      <p:sp>
        <p:nvSpPr>
          <p:cNvPr id="306237" name="Text Box 61"/>
          <p:cNvSpPr txBox="1">
            <a:spLocks noChangeArrowheads="1"/>
          </p:cNvSpPr>
          <p:nvPr/>
        </p:nvSpPr>
        <p:spPr bwMode="auto">
          <a:xfrm>
            <a:off x="7115175" y="2862945"/>
            <a:ext cx="2028825" cy="60939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400" b="1" dirty="0">
                <a:ea typeface="SimSun" pitchFamily="2" charset="-122"/>
              </a:rPr>
              <a:t>Personal Media Creation and Management</a:t>
            </a:r>
          </a:p>
        </p:txBody>
      </p:sp>
      <p:sp>
        <p:nvSpPr>
          <p:cNvPr id="306238" name="Text Box 62"/>
          <p:cNvSpPr txBox="1">
            <a:spLocks noChangeArrowheads="1"/>
          </p:cNvSpPr>
          <p:nvPr/>
        </p:nvSpPr>
        <p:spPr bwMode="auto">
          <a:xfrm>
            <a:off x="5319713" y="2112058"/>
            <a:ext cx="1946275" cy="43704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400" b="1" dirty="0">
                <a:ea typeface="SimSun" pitchFamily="2" charset="-122"/>
              </a:rPr>
              <a:t>Learning &amp; Travel</a:t>
            </a:r>
          </a:p>
        </p:txBody>
      </p:sp>
      <p:sp>
        <p:nvSpPr>
          <p:cNvPr id="306239" name="Text Box 63"/>
          <p:cNvSpPr txBox="1">
            <a:spLocks noChangeArrowheads="1"/>
          </p:cNvSpPr>
          <p:nvPr/>
        </p:nvSpPr>
        <p:spPr bwMode="auto">
          <a:xfrm>
            <a:off x="3805238" y="1323070"/>
            <a:ext cx="2386012" cy="2646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400" b="1" dirty="0">
                <a:ea typeface="SimSun" pitchFamily="2" charset="-122"/>
              </a:rPr>
              <a:t>Entertainment</a:t>
            </a:r>
          </a:p>
        </p:txBody>
      </p:sp>
      <p:sp>
        <p:nvSpPr>
          <p:cNvPr id="306240" name="Text Box 64"/>
          <p:cNvSpPr txBox="1">
            <a:spLocks noChangeArrowheads="1"/>
          </p:cNvSpPr>
          <p:nvPr/>
        </p:nvSpPr>
        <p:spPr bwMode="auto">
          <a:xfrm>
            <a:off x="7977188" y="5399770"/>
            <a:ext cx="944562" cy="26468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400" b="1">
                <a:ea typeface="SimSun" pitchFamily="2" charset="-122"/>
              </a:rPr>
              <a:t>Health</a:t>
            </a:r>
          </a:p>
        </p:txBody>
      </p:sp>
      <p:grpSp>
        <p:nvGrpSpPr>
          <p:cNvPr id="9" name="Group 65"/>
          <p:cNvGrpSpPr>
            <a:grpSpLocks/>
          </p:cNvGrpSpPr>
          <p:nvPr/>
        </p:nvGrpSpPr>
        <p:grpSpPr bwMode="auto">
          <a:xfrm>
            <a:off x="5457825" y="2829608"/>
            <a:ext cx="1524000" cy="1189037"/>
            <a:chOff x="2208" y="2256"/>
            <a:chExt cx="1527" cy="1133"/>
          </a:xfrm>
        </p:grpSpPr>
        <p:pic>
          <p:nvPicPr>
            <p:cNvPr id="306242" name="Picture 66" descr="Motivational Speaker sm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208" y="2263"/>
              <a:ext cx="1527" cy="1126"/>
            </a:xfrm>
            <a:prstGeom prst="rect">
              <a:avLst/>
            </a:prstGeom>
            <a:noFill/>
          </p:spPr>
        </p:pic>
        <p:sp>
          <p:nvSpPr>
            <p:cNvPr id="306243" name="Rectangle 67"/>
            <p:cNvSpPr>
              <a:spLocks noChangeArrowheads="1"/>
            </p:cNvSpPr>
            <p:nvPr/>
          </p:nvSpPr>
          <p:spPr bwMode="auto">
            <a:xfrm>
              <a:off x="2577" y="2256"/>
              <a:ext cx="678" cy="741"/>
            </a:xfrm>
            <a:prstGeom prst="rect">
              <a:avLst/>
            </a:prstGeom>
            <a:noFill/>
            <a:ln w="76200" algn="ctr">
              <a:solidFill>
                <a:srgbClr val="1D0DF3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2346325" y="1219883"/>
            <a:ext cx="1557338" cy="1187450"/>
            <a:chOff x="7488" y="6480"/>
            <a:chExt cx="1473" cy="1096"/>
          </a:xfrm>
        </p:grpSpPr>
        <p:pic>
          <p:nvPicPr>
            <p:cNvPr id="306245" name="Picture 6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536" y="6480"/>
              <a:ext cx="1235" cy="1028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sp>
          <p:nvSpPr>
            <p:cNvPr id="306246" name="Text Box 70"/>
            <p:cNvSpPr txBox="1">
              <a:spLocks noChangeArrowheads="1"/>
            </p:cNvSpPr>
            <p:nvPr/>
          </p:nvSpPr>
          <p:spPr bwMode="auto">
            <a:xfrm>
              <a:off x="7488" y="7392"/>
              <a:ext cx="1473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300">
                  <a:solidFill>
                    <a:schemeClr val="bg1"/>
                  </a:solidFill>
                </a:rPr>
                <a:t>Source: electronic visualization lab University of Illinois</a:t>
              </a:r>
            </a:p>
          </p:txBody>
        </p:sp>
      </p:grpSp>
      <p:pic>
        <p:nvPicPr>
          <p:cNvPr id="306247" name="Picture 7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68738" y="1978708"/>
            <a:ext cx="1333500" cy="9302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06248" name="Picture 7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61225" y="4071033"/>
            <a:ext cx="1408113" cy="12604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72" name="Rectangle 71"/>
          <p:cNvSpPr/>
          <p:nvPr/>
        </p:nvSpPr>
        <p:spPr>
          <a:xfrm>
            <a:off x="120317" y="6524268"/>
            <a:ext cx="51414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http://techresearch.intel.com/articles/Tera-Scale/1421.htm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644510" y="6519446"/>
            <a:ext cx="2499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 dirty="0">
                <a:solidFill>
                  <a:srgbClr val="7F7F7F"/>
                </a:solidFill>
              </a:rPr>
              <a:t>[Ack.</a:t>
            </a:r>
            <a:r>
              <a:rPr lang="en-US" sz="1600" i="1" dirty="0" smtClean="0">
                <a:solidFill>
                  <a:srgbClr val="7F7F7F"/>
                </a:solidFill>
              </a:rPr>
              <a:t> Jim Held, Intel Fellow]</a:t>
            </a:r>
            <a:endParaRPr lang="en-US" sz="1600" i="1" dirty="0">
              <a:solidFill>
                <a:srgbClr val="7F7F7F"/>
              </a:solidFill>
            </a:endParaRPr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E261-2399-464E-BA91-C34935CAF2D5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97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Packet-based Flow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2BFA-187E-6044-8A9B-28790541132C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Break messages into packets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Interleave </a:t>
            </a:r>
            <a:r>
              <a:rPr lang="en-US" dirty="0" smtClean="0"/>
              <a:t>packets on links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Requires per-node </a:t>
            </a:r>
            <a:r>
              <a:rPr lang="en-US" b="1" dirty="0" smtClean="0">
                <a:solidFill>
                  <a:srgbClr val="FF0000"/>
                </a:solidFill>
              </a:rPr>
              <a:t>buffering </a:t>
            </a:r>
            <a:r>
              <a:rPr lang="en-US" dirty="0" smtClean="0"/>
              <a:t>to store in-flight packets</a:t>
            </a:r>
          </a:p>
          <a:p>
            <a:endParaRPr lang="en-US" dirty="0" smtClean="0"/>
          </a:p>
          <a:p>
            <a:r>
              <a:rPr lang="en-US" dirty="0" smtClean="0"/>
              <a:t>Two types of packet-based techniques</a:t>
            </a:r>
          </a:p>
          <a:p>
            <a:pPr lvl="1"/>
            <a:r>
              <a:rPr lang="en-US" dirty="0" smtClean="0"/>
              <a:t>Store and Forward</a:t>
            </a:r>
          </a:p>
          <a:p>
            <a:pPr lvl="2"/>
            <a:r>
              <a:rPr lang="en-US" dirty="0" smtClean="0"/>
              <a:t>Links and buffers are allocated to </a:t>
            </a:r>
            <a:r>
              <a:rPr lang="en-US" b="1" dirty="0" smtClean="0">
                <a:solidFill>
                  <a:srgbClr val="FF0000"/>
                </a:solidFill>
              </a:rPr>
              <a:t>entire </a:t>
            </a:r>
            <a:r>
              <a:rPr lang="en-US" dirty="0" smtClean="0"/>
              <a:t>packet</a:t>
            </a:r>
          </a:p>
          <a:p>
            <a:pPr lvl="2"/>
            <a:r>
              <a:rPr lang="en-US" dirty="0" smtClean="0"/>
              <a:t>Head flit </a:t>
            </a:r>
            <a:r>
              <a:rPr lang="en-US" b="1" dirty="0" smtClean="0">
                <a:solidFill>
                  <a:srgbClr val="FF0000"/>
                </a:solidFill>
              </a:rPr>
              <a:t>waits </a:t>
            </a:r>
            <a:r>
              <a:rPr lang="en-US" dirty="0" smtClean="0"/>
              <a:t>at router until entire packet is received before being forwarded to the next hop</a:t>
            </a:r>
          </a:p>
          <a:p>
            <a:pPr lvl="3"/>
            <a:r>
              <a:rPr lang="en-US" dirty="0" smtClean="0"/>
              <a:t>High latency (pays serialization latency at each hop)</a:t>
            </a:r>
          </a:p>
          <a:p>
            <a:pPr lvl="1"/>
            <a:r>
              <a:rPr lang="en-US" dirty="0" smtClean="0"/>
              <a:t>Virtual Cut Through (VCT)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Packet-based: Virtual Cut Through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83090-CED8-C341-9A54-F368405C9CD3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Links and Buffers allocated to </a:t>
            </a:r>
            <a:r>
              <a:rPr lang="en-US" b="1" dirty="0" smtClean="0">
                <a:solidFill>
                  <a:srgbClr val="FF0000"/>
                </a:solidFill>
              </a:rPr>
              <a:t>entire </a:t>
            </a:r>
            <a:r>
              <a:rPr lang="en-US" dirty="0" smtClean="0"/>
              <a:t>packets</a:t>
            </a:r>
          </a:p>
          <a:p>
            <a:endParaRPr lang="en-US" dirty="0" smtClean="0"/>
          </a:p>
          <a:p>
            <a:r>
              <a:rPr lang="en-US" dirty="0" smtClean="0"/>
              <a:t>Flits can proceed to next hop before tail flit has been received by current router</a:t>
            </a:r>
          </a:p>
          <a:p>
            <a:pPr lvl="1"/>
            <a:r>
              <a:rPr lang="en-US" dirty="0" smtClean="0"/>
              <a:t>But only if next router has enough buffer space for </a:t>
            </a:r>
            <a:r>
              <a:rPr lang="en-US" b="1" dirty="0" smtClean="0">
                <a:solidFill>
                  <a:srgbClr val="FF0000"/>
                </a:solidFill>
              </a:rPr>
              <a:t>entire </a:t>
            </a:r>
            <a:r>
              <a:rPr lang="en-US" dirty="0" smtClean="0"/>
              <a:t>packet</a:t>
            </a:r>
          </a:p>
          <a:p>
            <a:endParaRPr lang="en-US" dirty="0" smtClean="0"/>
          </a:p>
          <a:p>
            <a:r>
              <a:rPr lang="en-US" dirty="0" smtClean="0"/>
              <a:t>Reduces the latency significantly compared to SAF</a:t>
            </a:r>
          </a:p>
          <a:p>
            <a:endParaRPr lang="en-US" dirty="0" smtClean="0"/>
          </a:p>
          <a:p>
            <a:r>
              <a:rPr lang="en-US" dirty="0" smtClean="0"/>
              <a:t>But still requires </a:t>
            </a:r>
            <a:r>
              <a:rPr lang="en-US" b="1" dirty="0" smtClean="0">
                <a:solidFill>
                  <a:srgbClr val="FF0000"/>
                </a:solidFill>
              </a:rPr>
              <a:t>large </a:t>
            </a:r>
            <a:r>
              <a:rPr lang="en-US" dirty="0" smtClean="0"/>
              <a:t>buffers</a:t>
            </a:r>
          </a:p>
          <a:p>
            <a:pPr lvl="1"/>
            <a:r>
              <a:rPr lang="en-US" dirty="0" smtClean="0"/>
              <a:t>Unsuitable for on-chip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986667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Virtual Cut Through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0207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Lower per-hop latency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Large buffering required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8916" name="Rectangle 4" descr="Large checker board"/>
          <p:cNvSpPr>
            <a:spLocks noChangeArrowheads="1"/>
          </p:cNvSpPr>
          <p:nvPr/>
        </p:nvSpPr>
        <p:spPr bwMode="auto">
          <a:xfrm>
            <a:off x="16764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17" name="Rectangle 5" descr="Large checker board"/>
          <p:cNvSpPr>
            <a:spLocks noChangeArrowheads="1"/>
          </p:cNvSpPr>
          <p:nvPr/>
        </p:nvSpPr>
        <p:spPr bwMode="auto">
          <a:xfrm>
            <a:off x="31242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18" name="Rectangle 6" descr="Large checker board"/>
          <p:cNvSpPr>
            <a:spLocks noChangeArrowheads="1"/>
          </p:cNvSpPr>
          <p:nvPr/>
        </p:nvSpPr>
        <p:spPr bwMode="auto">
          <a:xfrm>
            <a:off x="4572000" y="17526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19" name="Rectangle 7" descr="Large checker board"/>
          <p:cNvSpPr>
            <a:spLocks noChangeArrowheads="1"/>
          </p:cNvSpPr>
          <p:nvPr/>
        </p:nvSpPr>
        <p:spPr bwMode="auto">
          <a:xfrm>
            <a:off x="45720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0" name="Rectangle 8" descr="Large checker board"/>
          <p:cNvSpPr>
            <a:spLocks noChangeArrowheads="1"/>
          </p:cNvSpPr>
          <p:nvPr/>
        </p:nvSpPr>
        <p:spPr bwMode="auto">
          <a:xfrm>
            <a:off x="16764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1" name="Rectangle 9" descr="Large checker board"/>
          <p:cNvSpPr>
            <a:spLocks noChangeArrowheads="1"/>
          </p:cNvSpPr>
          <p:nvPr/>
        </p:nvSpPr>
        <p:spPr bwMode="auto">
          <a:xfrm>
            <a:off x="3124200" y="2971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2" name="Rectangle 10" descr="Large checker board"/>
          <p:cNvSpPr>
            <a:spLocks noChangeArrowheads="1"/>
          </p:cNvSpPr>
          <p:nvPr/>
        </p:nvSpPr>
        <p:spPr bwMode="auto">
          <a:xfrm>
            <a:off x="45720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3" name="Rectangle 11" descr="Large checker board"/>
          <p:cNvSpPr>
            <a:spLocks noChangeArrowheads="1"/>
          </p:cNvSpPr>
          <p:nvPr/>
        </p:nvSpPr>
        <p:spPr bwMode="auto">
          <a:xfrm>
            <a:off x="16764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4" name="Rectangle 12" descr="Large checker board"/>
          <p:cNvSpPr>
            <a:spLocks noChangeArrowheads="1"/>
          </p:cNvSpPr>
          <p:nvPr/>
        </p:nvSpPr>
        <p:spPr bwMode="auto">
          <a:xfrm>
            <a:off x="3124200" y="4191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2098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3657600" y="19812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22098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3657600" y="3200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2098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3657600" y="4419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19050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19050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>
            <a:off x="33528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33528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4800600" y="2286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4800600" y="3505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7" name="Text Box 49" descr="Large checker board"/>
          <p:cNvSpPr txBox="1">
            <a:spLocks noChangeArrowheads="1"/>
          </p:cNvSpPr>
          <p:nvPr/>
        </p:nvSpPr>
        <p:spPr bwMode="auto">
          <a:xfrm>
            <a:off x="2286000" y="1447800"/>
            <a:ext cx="685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1" charset="0"/>
              </a:rPr>
              <a:t>0</a:t>
            </a:r>
          </a:p>
        </p:txBody>
      </p:sp>
      <p:sp>
        <p:nvSpPr>
          <p:cNvPr id="38938" name="Text Box 50" descr="Large checker board"/>
          <p:cNvSpPr txBox="1">
            <a:spLocks noChangeArrowheads="1"/>
          </p:cNvSpPr>
          <p:nvPr/>
        </p:nvSpPr>
        <p:spPr bwMode="auto">
          <a:xfrm>
            <a:off x="4267200" y="2590800"/>
            <a:ext cx="685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1" charset="0"/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57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905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52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505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352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004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9530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8006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6482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495800" y="1752600"/>
            <a:ext cx="152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572000" y="33528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572000" y="32004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72000" y="30480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572000" y="2895600"/>
            <a:ext cx="533400" cy="152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ounded Rectangular Callout 45"/>
          <p:cNvSpPr/>
          <p:nvPr/>
        </p:nvSpPr>
        <p:spPr>
          <a:xfrm>
            <a:off x="6019800" y="2971800"/>
            <a:ext cx="2895600" cy="1447800"/>
          </a:xfrm>
          <a:prstGeom prst="wedgeRoundRectCallout">
            <a:avLst>
              <a:gd name="adj1" fmla="val -78922"/>
              <a:gd name="adj2" fmla="val -361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Total delay = 1 cycle per hop </a:t>
            </a:r>
            <a:r>
              <a:rPr lang="en-US" sz="2400" dirty="0" err="1"/>
              <a:t>x</a:t>
            </a:r>
            <a:r>
              <a:rPr lang="en-US" sz="2400" dirty="0"/>
              <a:t> 3 hops + serialization = 6 cycles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6050722" y="152400"/>
            <a:ext cx="2895600" cy="1295400"/>
          </a:xfrm>
          <a:prstGeom prst="wedgeRoundRectCallout">
            <a:avLst>
              <a:gd name="adj1" fmla="val -135629"/>
              <a:gd name="adj2" fmla="val 699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Allocate 4 flit-sized buffers before head proceeds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6050722" y="1538502"/>
            <a:ext cx="2895600" cy="1357098"/>
          </a:xfrm>
          <a:prstGeom prst="wedgeRoundRectCallout">
            <a:avLst>
              <a:gd name="adj1" fmla="val -81618"/>
              <a:gd name="adj2" fmla="val -1590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Allocate 4 flit-sized buffers before head proceeds</a:t>
            </a:r>
          </a:p>
        </p:txBody>
      </p:sp>
      <p:sp>
        <p:nvSpPr>
          <p:cNvPr id="57" name="Date Placeholder 5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ACF05-F009-854B-9076-60B138AA0D18}" type="slidenum">
              <a:rPr lang="en-US"/>
              <a:pPr>
                <a:defRPr/>
              </a:pPr>
              <a:t>131</a:t>
            </a:fld>
            <a:endParaRPr lang="en-US"/>
          </a:p>
        </p:txBody>
      </p:sp>
      <p:sp>
        <p:nvSpPr>
          <p:cNvPr id="59" name="Footer Placeholder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3" grpId="0" animBg="1"/>
      <p:bldP spid="54" grpId="0" animBg="1"/>
      <p:bldP spid="55" grpId="0" animBg="1"/>
      <p:bldP spid="46" grpId="0" animBg="1"/>
      <p:bldP spid="51" grpId="0" animBg="1"/>
      <p:bldP spid="51" grpId="1" animBg="1"/>
      <p:bldP spid="56" grpId="0" animBg="1"/>
      <p:bldP spid="56" grpId="1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Virtual Cut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5838"/>
            <a:ext cx="8229600" cy="13303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Throughput suffers from inefficient buffer allocation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71625" y="1981200"/>
            <a:ext cx="1143000" cy="457200"/>
            <a:chOff x="990600" y="1981200"/>
            <a:chExt cx="1143000" cy="457200"/>
          </a:xfrm>
        </p:grpSpPr>
        <p:sp>
          <p:nvSpPr>
            <p:cNvPr id="4" name="Rectangle 3"/>
            <p:cNvSpPr/>
            <p:nvPr/>
          </p:nvSpPr>
          <p:spPr>
            <a:xfrm>
              <a:off x="12192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764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050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90600" y="19812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0600" y="2436813"/>
              <a:ext cx="228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2919413" y="2208213"/>
            <a:ext cx="890587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3895725" y="1978026"/>
            <a:ext cx="1143000" cy="461962"/>
            <a:chOff x="990600" y="1976438"/>
            <a:chExt cx="1143000" cy="461962"/>
          </a:xfrm>
        </p:grpSpPr>
        <p:sp>
          <p:nvSpPr>
            <p:cNvPr id="15" name="Rectangle 14"/>
            <p:cNvSpPr/>
            <p:nvPr/>
          </p:nvSpPr>
          <p:spPr>
            <a:xfrm>
              <a:off x="12192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478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64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9050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90600" y="1976438"/>
              <a:ext cx="228600" cy="1587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90600" y="2435224"/>
              <a:ext cx="2286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5191125" y="2205038"/>
            <a:ext cx="890588" cy="1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6167438" y="1979613"/>
            <a:ext cx="1143000" cy="457200"/>
            <a:chOff x="990600" y="1981200"/>
            <a:chExt cx="1143000" cy="457200"/>
          </a:xfrm>
        </p:grpSpPr>
        <p:sp>
          <p:nvSpPr>
            <p:cNvPr id="23" name="Rectangle 22"/>
            <p:cNvSpPr/>
            <p:nvPr/>
          </p:nvSpPr>
          <p:spPr>
            <a:xfrm>
              <a:off x="12192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478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64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05000" y="1981200"/>
              <a:ext cx="228600" cy="4572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90600" y="1981200"/>
              <a:ext cx="228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0600" y="2436812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Elbow Connector 29"/>
          <p:cNvCxnSpPr/>
          <p:nvPr/>
        </p:nvCxnSpPr>
        <p:spPr>
          <a:xfrm rot="16200000" flipH="1">
            <a:off x="7174707" y="2496344"/>
            <a:ext cx="1223962" cy="641350"/>
          </a:xfrm>
          <a:prstGeom prst="bentConnector3">
            <a:avLst>
              <a:gd name="adj1" fmla="val -401"/>
            </a:avLst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Multiply 31"/>
          <p:cNvSpPr/>
          <p:nvPr/>
        </p:nvSpPr>
        <p:spPr>
          <a:xfrm>
            <a:off x="7929563" y="2706688"/>
            <a:ext cx="342900" cy="3556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3238" y="1984375"/>
            <a:ext cx="2286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081838" y="1984375"/>
            <a:ext cx="228600" cy="457200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486025" y="1984375"/>
            <a:ext cx="228600" cy="4572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57425" y="1990725"/>
            <a:ext cx="228600" cy="4572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028825" y="1987550"/>
            <a:ext cx="228600" cy="4572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00225" y="1982788"/>
            <a:ext cx="228600" cy="457200"/>
          </a:xfrm>
          <a:prstGeom prst="rect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ounded Rectangular Callout 38"/>
          <p:cNvSpPr/>
          <p:nvPr/>
        </p:nvSpPr>
        <p:spPr>
          <a:xfrm>
            <a:off x="2919413" y="3632200"/>
            <a:ext cx="2706687" cy="1020763"/>
          </a:xfrm>
          <a:prstGeom prst="wedgeRoundRectCallout">
            <a:avLst>
              <a:gd name="adj1" fmla="val 50469"/>
              <a:gd name="adj2" fmla="val -17583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Cannot proceed because only 2 flit buffers available</a:t>
            </a:r>
          </a:p>
        </p:txBody>
      </p:sp>
      <p:sp>
        <p:nvSpPr>
          <p:cNvPr id="40" name="Multiply 39"/>
          <p:cNvSpPr/>
          <p:nvPr/>
        </p:nvSpPr>
        <p:spPr>
          <a:xfrm>
            <a:off x="5454650" y="2025650"/>
            <a:ext cx="342900" cy="357188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9A483-993A-B146-92C8-613534FED7DE}" type="slidenum">
              <a:rPr lang="en-US"/>
              <a:pPr>
                <a:defRPr/>
              </a:pPr>
              <a:t>132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158E-6 -4.882E-6 L 0.25465 -4.882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116 L 0.25452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23 L 0.25521 -0.0007 " pathEditMode="relative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7037E-6 L 0.25382 0.0007 " pathEditMode="relative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684E-6 -4.882E-6 L 0.10005 -0.00162 L 0.09866 0.20245 " pathEditMode="relative" ptsTypes="A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7355E-7 -5.87691E-6 L 0.12471 -0.00186 L 0.1261 0.19712 " pathEditMode="relative" ptsTypes="AAA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65 -9.00509E-6 L 0.5027 -9.00509E-6 " pathEditMode="relative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Flit-Level Flow Control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Help routers meet tight area/power constraints</a:t>
            </a:r>
          </a:p>
          <a:p>
            <a:pPr eaLnBrk="1" hangingPunct="1"/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Flit can proceed to next router when there is buffer space available for that </a:t>
            </a:r>
            <a:r>
              <a:rPr lang="en-US" b="1" smtClean="0">
                <a:solidFill>
                  <a:srgbClr val="FF0000"/>
                </a:solidFill>
                <a:ea typeface="ＭＳ Ｐゴシック" pitchFamily="1" charset="-128"/>
                <a:cs typeface="ＭＳ Ｐゴシック" pitchFamily="1" charset="-128"/>
              </a:rPr>
              <a:t>flit</a:t>
            </a:r>
          </a:p>
          <a:p>
            <a:pPr lvl="1" eaLnBrk="1" hangingPunct="1"/>
            <a:r>
              <a:rPr lang="en-US" smtClean="0"/>
              <a:t>Improves over SAF and VCT by allocating buffers on a flit-by-flit basis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21397-F1B0-6047-9683-2F40B3923CFE}" type="slidenum">
              <a:rPr lang="en-US"/>
              <a:pPr>
                <a:defRPr/>
              </a:pPr>
              <a:t>133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Wormhole Flow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7CCA-72A4-584D-BA9D-D5E7F711DD84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More efficient buffer utilization (good for on-chip)</a:t>
            </a:r>
          </a:p>
          <a:p>
            <a:pPr lvl="1"/>
            <a:r>
              <a:rPr lang="en-US" dirty="0" smtClean="0"/>
              <a:t>Low latency</a:t>
            </a:r>
          </a:p>
          <a:p>
            <a:endParaRPr lang="en-US" dirty="0" smtClean="0"/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Poor link utilization: if head flit becomes blocked, all links spanning length of packet are idle</a:t>
            </a:r>
          </a:p>
          <a:p>
            <a:pPr lvl="2"/>
            <a:r>
              <a:rPr lang="en-US" dirty="0" smtClean="0"/>
              <a:t>Cannot be re-allocated to different packet</a:t>
            </a:r>
          </a:p>
          <a:p>
            <a:pPr lvl="2"/>
            <a:r>
              <a:rPr lang="en-US" dirty="0" smtClean="0"/>
              <a:t>Suffers from </a:t>
            </a:r>
            <a:r>
              <a:rPr lang="en-US" b="1" dirty="0" smtClean="0">
                <a:solidFill>
                  <a:srgbClr val="FF0000"/>
                </a:solidFill>
              </a:rPr>
              <a:t>head of line </a:t>
            </a:r>
            <a:r>
              <a:rPr lang="en-US" dirty="0" smtClean="0"/>
              <a:t>(HOL) blocking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Wormhole Example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58372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6 flit buffers/input port</a:t>
            </a:r>
          </a:p>
        </p:txBody>
      </p:sp>
      <p:sp>
        <p:nvSpPr>
          <p:cNvPr id="45060" name="Rectangle 4" descr="Large checker board"/>
          <p:cNvSpPr>
            <a:spLocks noChangeArrowheads="1"/>
          </p:cNvSpPr>
          <p:nvPr/>
        </p:nvSpPr>
        <p:spPr bwMode="auto">
          <a:xfrm>
            <a:off x="17526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61" name="Rectangle 5" descr="Large checker board"/>
          <p:cNvSpPr>
            <a:spLocks noChangeArrowheads="1"/>
          </p:cNvSpPr>
          <p:nvPr/>
        </p:nvSpPr>
        <p:spPr bwMode="auto">
          <a:xfrm>
            <a:off x="32004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62" name="Rectangle 6" descr="Large checker board"/>
          <p:cNvSpPr>
            <a:spLocks noChangeArrowheads="1"/>
          </p:cNvSpPr>
          <p:nvPr/>
        </p:nvSpPr>
        <p:spPr bwMode="auto">
          <a:xfrm>
            <a:off x="4648200" y="26670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7" name="Rectangle 7" descr="Large checker board"/>
          <p:cNvSpPr>
            <a:spLocks noChangeArrowheads="1"/>
          </p:cNvSpPr>
          <p:nvPr/>
        </p:nvSpPr>
        <p:spPr bwMode="auto">
          <a:xfrm>
            <a:off x="4648200" y="3886200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5064" name="Rectangle 8" descr="Large checker board"/>
          <p:cNvSpPr>
            <a:spLocks noChangeArrowheads="1"/>
          </p:cNvSpPr>
          <p:nvPr/>
        </p:nvSpPr>
        <p:spPr bwMode="auto">
          <a:xfrm>
            <a:off x="17526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9" name="Rectangle 9" descr="Large checker board"/>
          <p:cNvSpPr>
            <a:spLocks noChangeArrowheads="1"/>
          </p:cNvSpPr>
          <p:nvPr/>
        </p:nvSpPr>
        <p:spPr bwMode="auto">
          <a:xfrm>
            <a:off x="6096000" y="2667000"/>
            <a:ext cx="533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5066" name="Rectangle 10" descr="Large checker board"/>
          <p:cNvSpPr>
            <a:spLocks noChangeArrowheads="1"/>
          </p:cNvSpPr>
          <p:nvPr/>
        </p:nvSpPr>
        <p:spPr bwMode="auto">
          <a:xfrm>
            <a:off x="46482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67" name="Rectangle 11" descr="Large checker board"/>
          <p:cNvSpPr>
            <a:spLocks noChangeArrowheads="1"/>
          </p:cNvSpPr>
          <p:nvPr/>
        </p:nvSpPr>
        <p:spPr bwMode="auto">
          <a:xfrm>
            <a:off x="17526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68" name="Rectangle 12" descr="Large checker board"/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2860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7338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2860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37338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>
            <a:off x="22860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19812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0"/>
          <p:cNvSpPr>
            <a:spLocks noChangeShapeType="1"/>
          </p:cNvSpPr>
          <p:nvPr/>
        </p:nvSpPr>
        <p:spPr bwMode="auto">
          <a:xfrm>
            <a:off x="19812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34290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2"/>
          <p:cNvSpPr>
            <a:spLocks noChangeShapeType="1"/>
          </p:cNvSpPr>
          <p:nvPr/>
        </p:nvSpPr>
        <p:spPr bwMode="auto">
          <a:xfrm>
            <a:off x="34290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>
            <a:off x="48768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>
            <a:off x="48768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098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36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57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81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576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81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05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290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054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292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530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76800" y="2667000"/>
            <a:ext cx="762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648200" y="3962400"/>
            <a:ext cx="5334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94" name="Rectangle 7" descr="Large checker board"/>
          <p:cNvSpPr>
            <a:spLocks noChangeArrowheads="1"/>
          </p:cNvSpPr>
          <p:nvPr/>
        </p:nvSpPr>
        <p:spPr bwMode="auto">
          <a:xfrm>
            <a:off x="46482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95" name="Rectangle 8" descr="Large checker board"/>
          <p:cNvSpPr>
            <a:spLocks noChangeArrowheads="1"/>
          </p:cNvSpPr>
          <p:nvPr/>
        </p:nvSpPr>
        <p:spPr bwMode="auto">
          <a:xfrm>
            <a:off x="17526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96" name="Rectangle 9" descr="Large checker board"/>
          <p:cNvSpPr>
            <a:spLocks noChangeArrowheads="1"/>
          </p:cNvSpPr>
          <p:nvPr/>
        </p:nvSpPr>
        <p:spPr bwMode="auto">
          <a:xfrm>
            <a:off x="32004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097" name="Line 15"/>
          <p:cNvSpPr>
            <a:spLocks noChangeShapeType="1"/>
          </p:cNvSpPr>
          <p:nvPr/>
        </p:nvSpPr>
        <p:spPr bwMode="auto">
          <a:xfrm>
            <a:off x="22860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8" name="Line 16"/>
          <p:cNvSpPr>
            <a:spLocks noChangeShapeType="1"/>
          </p:cNvSpPr>
          <p:nvPr/>
        </p:nvSpPr>
        <p:spPr bwMode="auto">
          <a:xfrm>
            <a:off x="37338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99" name="Line 20"/>
          <p:cNvSpPr>
            <a:spLocks noChangeShapeType="1"/>
          </p:cNvSpPr>
          <p:nvPr/>
        </p:nvSpPr>
        <p:spPr bwMode="auto">
          <a:xfrm>
            <a:off x="19812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0" name="Line 22"/>
          <p:cNvSpPr>
            <a:spLocks noChangeShapeType="1"/>
          </p:cNvSpPr>
          <p:nvPr/>
        </p:nvSpPr>
        <p:spPr bwMode="auto">
          <a:xfrm>
            <a:off x="34290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1" name="Line 24"/>
          <p:cNvSpPr>
            <a:spLocks noChangeShapeType="1"/>
          </p:cNvSpPr>
          <p:nvPr/>
        </p:nvSpPr>
        <p:spPr bwMode="auto">
          <a:xfrm>
            <a:off x="48768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2" name="Rectangle 7" descr="Large checker board"/>
          <p:cNvSpPr>
            <a:spLocks noChangeArrowheads="1"/>
          </p:cNvSpPr>
          <p:nvPr/>
        </p:nvSpPr>
        <p:spPr bwMode="auto">
          <a:xfrm>
            <a:off x="60960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103" name="Rectangle 10" descr="Large checker board"/>
          <p:cNvSpPr>
            <a:spLocks noChangeArrowheads="1"/>
          </p:cNvSpPr>
          <p:nvPr/>
        </p:nvSpPr>
        <p:spPr bwMode="auto">
          <a:xfrm>
            <a:off x="6096000" y="51054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104" name="Line 16"/>
          <p:cNvSpPr>
            <a:spLocks noChangeShapeType="1"/>
          </p:cNvSpPr>
          <p:nvPr/>
        </p:nvSpPr>
        <p:spPr bwMode="auto">
          <a:xfrm>
            <a:off x="5181600" y="41148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5" name="Line 18"/>
          <p:cNvSpPr>
            <a:spLocks noChangeShapeType="1"/>
          </p:cNvSpPr>
          <p:nvPr/>
        </p:nvSpPr>
        <p:spPr bwMode="auto">
          <a:xfrm>
            <a:off x="5181600" y="5334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6" name="Line 24"/>
          <p:cNvSpPr>
            <a:spLocks noChangeShapeType="1"/>
          </p:cNvSpPr>
          <p:nvPr/>
        </p:nvSpPr>
        <p:spPr bwMode="auto">
          <a:xfrm>
            <a:off x="6324600" y="44196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7" name="Rectangle 7" descr="Large checker board"/>
          <p:cNvSpPr>
            <a:spLocks noChangeArrowheads="1"/>
          </p:cNvSpPr>
          <p:nvPr/>
        </p:nvSpPr>
        <p:spPr bwMode="auto">
          <a:xfrm>
            <a:off x="3200400" y="38862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108" name="Line 16"/>
          <p:cNvSpPr>
            <a:spLocks noChangeShapeType="1"/>
          </p:cNvSpPr>
          <p:nvPr/>
        </p:nvSpPr>
        <p:spPr bwMode="auto">
          <a:xfrm>
            <a:off x="5181600" y="28956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9" name="Line 24"/>
          <p:cNvSpPr>
            <a:spLocks noChangeShapeType="1"/>
          </p:cNvSpPr>
          <p:nvPr/>
        </p:nvSpPr>
        <p:spPr bwMode="auto">
          <a:xfrm>
            <a:off x="6324600" y="32004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0" name="Rectangle 7" descr="Large checker board"/>
          <p:cNvSpPr>
            <a:spLocks noChangeArrowheads="1"/>
          </p:cNvSpPr>
          <p:nvPr/>
        </p:nvSpPr>
        <p:spPr bwMode="auto">
          <a:xfrm>
            <a:off x="6096000" y="1447800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45111" name="Line 16"/>
          <p:cNvSpPr>
            <a:spLocks noChangeShapeType="1"/>
          </p:cNvSpPr>
          <p:nvPr/>
        </p:nvSpPr>
        <p:spPr bwMode="auto">
          <a:xfrm>
            <a:off x="5181600" y="1676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2" name="Line 24"/>
          <p:cNvSpPr>
            <a:spLocks noChangeShapeType="1"/>
          </p:cNvSpPr>
          <p:nvPr/>
        </p:nvSpPr>
        <p:spPr bwMode="auto">
          <a:xfrm>
            <a:off x="6324600" y="19812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9050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8288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7526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764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648200" y="40386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648200" y="41148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48200" y="41910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528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766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2004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1242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8006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47244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648200" y="2667000"/>
            <a:ext cx="76200" cy="533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ounded Rectangular Callout 82"/>
          <p:cNvSpPr/>
          <p:nvPr/>
        </p:nvSpPr>
        <p:spPr>
          <a:xfrm>
            <a:off x="5486400" y="4800600"/>
            <a:ext cx="2133600" cy="1036638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Blocked by other packets</a:t>
            </a:r>
          </a:p>
        </p:txBody>
      </p:sp>
      <p:sp>
        <p:nvSpPr>
          <p:cNvPr id="84" name="Rounded Rectangular Callout 83"/>
          <p:cNvSpPr/>
          <p:nvPr/>
        </p:nvSpPr>
        <p:spPr>
          <a:xfrm>
            <a:off x="6096000" y="1157288"/>
            <a:ext cx="2133600" cy="1036637"/>
          </a:xfrm>
          <a:prstGeom prst="wedgeRoundRectCallout">
            <a:avLst>
              <a:gd name="adj1" fmla="val -75595"/>
              <a:gd name="adj2" fmla="val 11518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Channel idle but red packet blocked behind blue</a:t>
            </a:r>
          </a:p>
        </p:txBody>
      </p:sp>
      <p:sp>
        <p:nvSpPr>
          <p:cNvPr id="85" name="Rounded Rectangular Callout 84"/>
          <p:cNvSpPr/>
          <p:nvPr/>
        </p:nvSpPr>
        <p:spPr>
          <a:xfrm>
            <a:off x="6324600" y="3443288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Buffer full: blue cannot proceed</a:t>
            </a:r>
          </a:p>
        </p:txBody>
      </p:sp>
      <p:sp>
        <p:nvSpPr>
          <p:cNvPr id="86" name="Rounded Rectangular Callout 85"/>
          <p:cNvSpPr/>
          <p:nvPr/>
        </p:nvSpPr>
        <p:spPr>
          <a:xfrm>
            <a:off x="2667000" y="1143000"/>
            <a:ext cx="2438400" cy="1036638"/>
          </a:xfrm>
          <a:prstGeom prst="wedgeRoundRectCallout">
            <a:avLst>
              <a:gd name="adj1" fmla="val 10914"/>
              <a:gd name="adj2" fmla="val 11640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Red holds this channel: channel remains idle until</a:t>
            </a:r>
            <a:r>
              <a:rPr lang="en-US" dirty="0" smtClean="0"/>
              <a:t> blue proceeds</a:t>
            </a:r>
            <a:endParaRPr lang="en-US" dirty="0"/>
          </a:p>
        </p:txBody>
      </p:sp>
      <p:sp>
        <p:nvSpPr>
          <p:cNvPr id="82" name="Date Placeholder 8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BE31D-4DE5-2143-B364-3479EC191934}" type="slidenum">
              <a:rPr lang="en-US"/>
              <a:pPr>
                <a:defRPr/>
              </a:pPr>
              <a:t>135</a:t>
            </a:fld>
            <a:endParaRPr lang="en-US"/>
          </a:p>
        </p:txBody>
      </p:sp>
      <p:sp>
        <p:nvSpPr>
          <p:cNvPr id="88" name="Footer Placeholder 8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8200" y="4267200"/>
            <a:ext cx="5334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648200" y="4343400"/>
            <a:ext cx="5334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  <p:bldP spid="41" grpId="0" animBg="1"/>
      <p:bldP spid="64" grpId="0" animBg="1"/>
      <p:bldP spid="65" grpId="0" animBg="1"/>
      <p:bldP spid="66" grpId="0" animBg="1"/>
      <p:bldP spid="67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9" grpId="0" animBg="1"/>
      <p:bldP spid="80" grpId="0" animBg="1"/>
      <p:bldP spid="81" grpId="0" animBg="1"/>
      <p:bldP spid="84" grpId="0" animBg="1"/>
      <p:bldP spid="85" grpId="0" animBg="1"/>
      <p:bldP spid="8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Virtual Channels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First proposed for deadlock avoidance</a:t>
            </a:r>
          </a:p>
          <a:p>
            <a:pPr lvl="1" eaLnBrk="1" hangingPunct="1"/>
            <a:r>
              <a:rPr lang="en-US" smtClean="0"/>
              <a:t>We’ll come back to this</a:t>
            </a:r>
          </a:p>
          <a:p>
            <a:pPr eaLnBrk="1" hangingPunct="1"/>
            <a:endParaRPr lang="en-US" smtClean="0">
              <a:ea typeface="ＭＳ Ｐゴシック" pitchFamily="1" charset="-128"/>
              <a:cs typeface="ＭＳ Ｐゴシック" pitchFamily="1" charset="-128"/>
            </a:endParaRPr>
          </a:p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Can be applied to any flow control</a:t>
            </a:r>
          </a:p>
          <a:p>
            <a:pPr lvl="1" eaLnBrk="1" hangingPunct="1"/>
            <a:r>
              <a:rPr lang="en-US" smtClean="0"/>
              <a:t>First proposed with wormhole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9B439-484F-F74D-A91E-244118D92055}" type="slidenum">
              <a:rPr lang="en-US"/>
              <a:pPr>
                <a:defRPr/>
              </a:pPr>
              <a:t>136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Virtual Channel Flow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CD71-D1CA-5A45-B0D6-123360FCCDD1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channels used to combat </a:t>
            </a:r>
            <a:r>
              <a:rPr lang="en-US" b="1" dirty="0" smtClean="0">
                <a:solidFill>
                  <a:srgbClr val="FF0000"/>
                </a:solidFill>
              </a:rPr>
              <a:t>HOL </a:t>
            </a:r>
            <a:r>
              <a:rPr lang="en-US" dirty="0" smtClean="0"/>
              <a:t>blocking in wormhole</a:t>
            </a:r>
          </a:p>
          <a:p>
            <a:endParaRPr lang="en-US" dirty="0" smtClean="0"/>
          </a:p>
          <a:p>
            <a:r>
              <a:rPr lang="en-US" dirty="0" smtClean="0"/>
              <a:t>Virtual channels: </a:t>
            </a:r>
            <a:r>
              <a:rPr lang="en-US" b="1" dirty="0" smtClean="0">
                <a:solidFill>
                  <a:srgbClr val="FF0000"/>
                </a:solidFill>
              </a:rPr>
              <a:t>multiple </a:t>
            </a:r>
            <a:r>
              <a:rPr lang="en-US" dirty="0" smtClean="0"/>
              <a:t>flit queues per input port</a:t>
            </a:r>
          </a:p>
          <a:p>
            <a:pPr lvl="1"/>
            <a:r>
              <a:rPr lang="en-US" dirty="0" smtClean="0"/>
              <a:t>Share </a:t>
            </a:r>
            <a:r>
              <a:rPr lang="en-US" b="1" dirty="0" smtClean="0">
                <a:solidFill>
                  <a:srgbClr val="FF0000"/>
                </a:solidFill>
              </a:rPr>
              <a:t>same </a:t>
            </a:r>
            <a:r>
              <a:rPr lang="en-US" dirty="0" smtClean="0"/>
              <a:t>physical link (channel)</a:t>
            </a:r>
          </a:p>
          <a:p>
            <a:endParaRPr lang="en-US" dirty="0" smtClean="0"/>
          </a:p>
          <a:p>
            <a:r>
              <a:rPr lang="en-US" dirty="0" smtClean="0"/>
              <a:t>Link utilization improved</a:t>
            </a:r>
          </a:p>
          <a:p>
            <a:pPr lvl="1"/>
            <a:r>
              <a:rPr lang="en-US" dirty="0" smtClean="0"/>
              <a:t>Flits on different VC can pass blocked packet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VCs allocated to packets</a:t>
            </a:r>
          </a:p>
          <a:p>
            <a:pPr lvl="1"/>
            <a:r>
              <a:rPr lang="en-US" dirty="0" smtClean="0"/>
              <a:t>Compete for switch, link, buffers on flit-by-flit basis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4921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Virtual Channel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9275"/>
            <a:ext cx="8229600" cy="7921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6 flit buffers/input port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 flit buffers/VC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2228" name="Rectangle 4" descr="Large checker board"/>
          <p:cNvSpPr>
            <a:spLocks noChangeArrowheads="1"/>
          </p:cNvSpPr>
          <p:nvPr/>
        </p:nvSpPr>
        <p:spPr bwMode="auto">
          <a:xfrm>
            <a:off x="1752600" y="24526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29" name="Rectangle 5" descr="Large checker board"/>
          <p:cNvSpPr>
            <a:spLocks noChangeArrowheads="1"/>
          </p:cNvSpPr>
          <p:nvPr/>
        </p:nvSpPr>
        <p:spPr bwMode="auto">
          <a:xfrm>
            <a:off x="3200400" y="24526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30" name="Rectangle 6" descr="Large checker board"/>
          <p:cNvSpPr>
            <a:spLocks noChangeArrowheads="1"/>
          </p:cNvSpPr>
          <p:nvPr/>
        </p:nvSpPr>
        <p:spPr bwMode="auto">
          <a:xfrm>
            <a:off x="4648200" y="24526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7" name="Rectangle 7" descr="Large checker board"/>
          <p:cNvSpPr>
            <a:spLocks noChangeArrowheads="1"/>
          </p:cNvSpPr>
          <p:nvPr/>
        </p:nvSpPr>
        <p:spPr bwMode="auto">
          <a:xfrm>
            <a:off x="4648200" y="3671888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2232" name="Rectangle 8" descr="Large checker board"/>
          <p:cNvSpPr>
            <a:spLocks noChangeArrowheads="1"/>
          </p:cNvSpPr>
          <p:nvPr/>
        </p:nvSpPr>
        <p:spPr bwMode="auto">
          <a:xfrm>
            <a:off x="1752600" y="36718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9" name="Rectangle 9" descr="Large checker board"/>
          <p:cNvSpPr>
            <a:spLocks noChangeArrowheads="1"/>
          </p:cNvSpPr>
          <p:nvPr/>
        </p:nvSpPr>
        <p:spPr bwMode="auto">
          <a:xfrm>
            <a:off x="6096000" y="2452688"/>
            <a:ext cx="5334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2234" name="Rectangle 10" descr="Large checker board"/>
          <p:cNvSpPr>
            <a:spLocks noChangeArrowheads="1"/>
          </p:cNvSpPr>
          <p:nvPr/>
        </p:nvSpPr>
        <p:spPr bwMode="auto">
          <a:xfrm>
            <a:off x="4648200" y="48910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35" name="Rectangle 11" descr="Large checker board"/>
          <p:cNvSpPr>
            <a:spLocks noChangeArrowheads="1"/>
          </p:cNvSpPr>
          <p:nvPr/>
        </p:nvSpPr>
        <p:spPr bwMode="auto">
          <a:xfrm>
            <a:off x="1752600" y="48910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36" name="Rectangle 12" descr="Large checker board"/>
          <p:cNvSpPr>
            <a:spLocks noChangeArrowheads="1"/>
          </p:cNvSpPr>
          <p:nvPr/>
        </p:nvSpPr>
        <p:spPr bwMode="auto">
          <a:xfrm>
            <a:off x="3200400" y="48910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37" name="Line 13"/>
          <p:cNvSpPr>
            <a:spLocks noChangeShapeType="1"/>
          </p:cNvSpPr>
          <p:nvPr/>
        </p:nvSpPr>
        <p:spPr bwMode="auto">
          <a:xfrm>
            <a:off x="2286000" y="26812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733800" y="26812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286000" y="39004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16"/>
          <p:cNvSpPr>
            <a:spLocks noChangeShapeType="1"/>
          </p:cNvSpPr>
          <p:nvPr/>
        </p:nvSpPr>
        <p:spPr bwMode="auto">
          <a:xfrm>
            <a:off x="3733800" y="39004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Line 17"/>
          <p:cNvSpPr>
            <a:spLocks noChangeShapeType="1"/>
          </p:cNvSpPr>
          <p:nvPr/>
        </p:nvSpPr>
        <p:spPr bwMode="auto">
          <a:xfrm>
            <a:off x="2286000" y="51196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3733800" y="51196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1981200" y="29860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1981200" y="42052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3429000" y="29860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3429000" y="42052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4876800" y="29860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4876800" y="42052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098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36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74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9812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814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052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290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054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0292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530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876800" y="2452688"/>
            <a:ext cx="76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876800" y="3976688"/>
            <a:ext cx="304800" cy="762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262" name="Rectangle 7" descr="Large checker board"/>
          <p:cNvSpPr>
            <a:spLocks noChangeArrowheads="1"/>
          </p:cNvSpPr>
          <p:nvPr/>
        </p:nvSpPr>
        <p:spPr bwMode="auto">
          <a:xfrm>
            <a:off x="4648200" y="12334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63" name="Rectangle 8" descr="Large checker board"/>
          <p:cNvSpPr>
            <a:spLocks noChangeArrowheads="1"/>
          </p:cNvSpPr>
          <p:nvPr/>
        </p:nvSpPr>
        <p:spPr bwMode="auto">
          <a:xfrm>
            <a:off x="1752600" y="12334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64" name="Rectangle 9" descr="Large checker board"/>
          <p:cNvSpPr>
            <a:spLocks noChangeArrowheads="1"/>
          </p:cNvSpPr>
          <p:nvPr/>
        </p:nvSpPr>
        <p:spPr bwMode="auto">
          <a:xfrm>
            <a:off x="3200400" y="12334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65" name="Line 15"/>
          <p:cNvSpPr>
            <a:spLocks noChangeShapeType="1"/>
          </p:cNvSpPr>
          <p:nvPr/>
        </p:nvSpPr>
        <p:spPr bwMode="auto">
          <a:xfrm>
            <a:off x="2286000" y="14620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6" name="Line 16"/>
          <p:cNvSpPr>
            <a:spLocks noChangeShapeType="1"/>
          </p:cNvSpPr>
          <p:nvPr/>
        </p:nvSpPr>
        <p:spPr bwMode="auto">
          <a:xfrm>
            <a:off x="3733800" y="14620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7" name="Line 20"/>
          <p:cNvSpPr>
            <a:spLocks noChangeShapeType="1"/>
          </p:cNvSpPr>
          <p:nvPr/>
        </p:nvSpPr>
        <p:spPr bwMode="auto">
          <a:xfrm>
            <a:off x="1981200" y="17668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8" name="Line 22"/>
          <p:cNvSpPr>
            <a:spLocks noChangeShapeType="1"/>
          </p:cNvSpPr>
          <p:nvPr/>
        </p:nvSpPr>
        <p:spPr bwMode="auto">
          <a:xfrm>
            <a:off x="3429000" y="17668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9" name="Line 24"/>
          <p:cNvSpPr>
            <a:spLocks noChangeShapeType="1"/>
          </p:cNvSpPr>
          <p:nvPr/>
        </p:nvSpPr>
        <p:spPr bwMode="auto">
          <a:xfrm>
            <a:off x="4876800" y="17668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0" name="Rectangle 7" descr="Large checker board"/>
          <p:cNvSpPr>
            <a:spLocks noChangeArrowheads="1"/>
          </p:cNvSpPr>
          <p:nvPr/>
        </p:nvSpPr>
        <p:spPr bwMode="auto">
          <a:xfrm>
            <a:off x="6096000" y="36718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71" name="Rectangle 10" descr="Large checker board"/>
          <p:cNvSpPr>
            <a:spLocks noChangeArrowheads="1"/>
          </p:cNvSpPr>
          <p:nvPr/>
        </p:nvSpPr>
        <p:spPr bwMode="auto">
          <a:xfrm>
            <a:off x="6096000" y="48910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72" name="Line 16"/>
          <p:cNvSpPr>
            <a:spLocks noChangeShapeType="1"/>
          </p:cNvSpPr>
          <p:nvPr/>
        </p:nvSpPr>
        <p:spPr bwMode="auto">
          <a:xfrm>
            <a:off x="5181600" y="39004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3" name="Line 18"/>
          <p:cNvSpPr>
            <a:spLocks noChangeShapeType="1"/>
          </p:cNvSpPr>
          <p:nvPr/>
        </p:nvSpPr>
        <p:spPr bwMode="auto">
          <a:xfrm>
            <a:off x="5181600" y="51196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4" name="Line 24"/>
          <p:cNvSpPr>
            <a:spLocks noChangeShapeType="1"/>
          </p:cNvSpPr>
          <p:nvPr/>
        </p:nvSpPr>
        <p:spPr bwMode="auto">
          <a:xfrm>
            <a:off x="6324600" y="42052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5" name="Rectangle 7" descr="Large checker board"/>
          <p:cNvSpPr>
            <a:spLocks noChangeArrowheads="1"/>
          </p:cNvSpPr>
          <p:nvPr/>
        </p:nvSpPr>
        <p:spPr bwMode="auto">
          <a:xfrm>
            <a:off x="3200400" y="36718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76" name="Line 16"/>
          <p:cNvSpPr>
            <a:spLocks noChangeShapeType="1"/>
          </p:cNvSpPr>
          <p:nvPr/>
        </p:nvSpPr>
        <p:spPr bwMode="auto">
          <a:xfrm>
            <a:off x="5181600" y="26812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7" name="Line 24"/>
          <p:cNvSpPr>
            <a:spLocks noChangeShapeType="1"/>
          </p:cNvSpPr>
          <p:nvPr/>
        </p:nvSpPr>
        <p:spPr bwMode="auto">
          <a:xfrm>
            <a:off x="6324600" y="29860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78" name="Rectangle 7" descr="Large checker board"/>
          <p:cNvSpPr>
            <a:spLocks noChangeArrowheads="1"/>
          </p:cNvSpPr>
          <p:nvPr/>
        </p:nvSpPr>
        <p:spPr bwMode="auto">
          <a:xfrm>
            <a:off x="6096000" y="1233488"/>
            <a:ext cx="5334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1" charset="0"/>
            </a:endParaRPr>
          </a:p>
        </p:txBody>
      </p:sp>
      <p:sp>
        <p:nvSpPr>
          <p:cNvPr id="52279" name="Line 16"/>
          <p:cNvSpPr>
            <a:spLocks noChangeShapeType="1"/>
          </p:cNvSpPr>
          <p:nvPr/>
        </p:nvSpPr>
        <p:spPr bwMode="auto">
          <a:xfrm>
            <a:off x="5181600" y="14620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80" name="Line 24"/>
          <p:cNvSpPr>
            <a:spLocks noChangeShapeType="1"/>
          </p:cNvSpPr>
          <p:nvPr/>
        </p:nvSpPr>
        <p:spPr bwMode="auto">
          <a:xfrm>
            <a:off x="6324600" y="176688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2098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1336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0574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9812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648200" y="3976688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6576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5814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052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4290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054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0292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530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ounded Rectangular Callout 72"/>
          <p:cNvSpPr/>
          <p:nvPr/>
        </p:nvSpPr>
        <p:spPr>
          <a:xfrm>
            <a:off x="5486400" y="4586288"/>
            <a:ext cx="2133600" cy="1036637"/>
          </a:xfrm>
          <a:prstGeom prst="wedgeRoundRectCallout">
            <a:avLst>
              <a:gd name="adj1" fmla="val -78571"/>
              <a:gd name="adj2" fmla="val -649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Blocked by other packets</a:t>
            </a:r>
          </a:p>
        </p:txBody>
      </p:sp>
      <p:sp>
        <p:nvSpPr>
          <p:cNvPr id="75" name="Rounded Rectangular Callout 74"/>
          <p:cNvSpPr/>
          <p:nvPr/>
        </p:nvSpPr>
        <p:spPr>
          <a:xfrm>
            <a:off x="6324600" y="3230563"/>
            <a:ext cx="2133600" cy="1036637"/>
          </a:xfrm>
          <a:prstGeom prst="wedgeRoundRectCallout">
            <a:avLst>
              <a:gd name="adj1" fmla="val -117261"/>
              <a:gd name="adj2" fmla="val -538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Buffer full: blue cannot proceed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876800" y="4052888"/>
            <a:ext cx="3048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5532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64770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4008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876800" y="2681288"/>
            <a:ext cx="762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Date Placeholder 8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E30B7-046B-1544-8BA0-8D69B5866BD1}" type="slidenum">
              <a:rPr lang="en-US"/>
              <a:pPr>
                <a:defRPr/>
              </a:pPr>
              <a:t>138</a:t>
            </a:fld>
            <a:endParaRPr lang="en-US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76800" y="4129088"/>
            <a:ext cx="3048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648200" y="4052888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4129088"/>
            <a:ext cx="228600" cy="762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57" grpId="0" animBg="1"/>
      <p:bldP spid="58" grpId="0" animBg="1"/>
      <p:bldP spid="59" grpId="0" animBg="1"/>
      <p:bldP spid="60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5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54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Example of Multi- and Many-Core Architectures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80" y="1201312"/>
            <a:ext cx="8346615" cy="5103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Summary of techniques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883"/>
                <a:gridCol w="1626127"/>
                <a:gridCol w="2442679"/>
                <a:gridCol w="2350911"/>
              </a:tblGrid>
              <a:tr h="6096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Links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Buffers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Comments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Circuit-Switching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Messages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N/A (buffer-less)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Setup &amp; </a:t>
                      </a:r>
                      <a:r>
                        <a:rPr lang="en-US" sz="2400" dirty="0" err="1" smtClean="0"/>
                        <a:t>Ack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Store and Forward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Head flit waits for tail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Cut Through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Head can proceed 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Wormhole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Packet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HOL</a:t>
                      </a:r>
                      <a:endParaRPr lang="en-US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Virtual Channel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Interleave</a:t>
                      </a:r>
                      <a:r>
                        <a:rPr lang="en-US" sz="2400" baseline="0" dirty="0" smtClean="0"/>
                        <a:t> flits of different packets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F975F-C7CE-7A43-84BC-A333AC7B5F33}" type="slidenum">
              <a:rPr lang="en-US"/>
              <a:pPr>
                <a:defRPr/>
              </a:pPr>
              <a:t>139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147D4-C65E-6B42-86AE-3185F881D202}" type="slidenum">
              <a:rPr lang="en-US" smtClean="0"/>
              <a:pPr/>
              <a:t>140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Using flow control to guarantee deadlock freedom give more </a:t>
            </a:r>
            <a:r>
              <a:rPr lang="en-US" b="1" dirty="0" smtClean="0">
                <a:solidFill>
                  <a:srgbClr val="FF0000"/>
                </a:solidFill>
              </a:rPr>
              <a:t>flexible </a:t>
            </a:r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Recall: routing restrictions needed for deadlock freedom</a:t>
            </a:r>
          </a:p>
          <a:p>
            <a:endParaRPr lang="en-US" dirty="0" smtClean="0"/>
          </a:p>
          <a:p>
            <a:r>
              <a:rPr lang="en-US" dirty="0" smtClean="0"/>
              <a:t>If routing algorithm is not deadlock free</a:t>
            </a:r>
          </a:p>
          <a:p>
            <a:pPr lvl="1"/>
            <a:r>
              <a:rPr lang="en-US" dirty="0" smtClean="0"/>
              <a:t>VCs can break resource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Each VC is time-multiplexed onto physical link</a:t>
            </a:r>
          </a:p>
          <a:p>
            <a:pPr lvl="1"/>
            <a:r>
              <a:rPr lang="en-US" dirty="0" smtClean="0"/>
              <a:t>Holding VC implies holding associated buffer queue</a:t>
            </a:r>
          </a:p>
          <a:p>
            <a:pPr lvl="1"/>
            <a:r>
              <a:rPr lang="en-US" dirty="0" smtClean="0"/>
              <a:t>Not tying up physical link resource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Enforce order on VCs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Deadlock: Enforce Order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7E769-E069-2A4A-8EE2-4AFBD959004D}" type="slidenum">
              <a:rPr lang="en-US" smtClean="0"/>
              <a:pPr/>
              <a:t>141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04780"/>
            <a:ext cx="8229600" cy="1470660"/>
          </a:xfrm>
        </p:spPr>
        <p:txBody>
          <a:bodyPr/>
          <a:lstStyle/>
          <a:p>
            <a:r>
              <a:rPr lang="en-US" dirty="0" smtClean="0"/>
              <a:t>All message sent through VC 0 until cross dateline</a:t>
            </a:r>
          </a:p>
          <a:p>
            <a:r>
              <a:rPr lang="en-US" dirty="0" smtClean="0"/>
              <a:t>After dateline, assigned to VC 1</a:t>
            </a:r>
          </a:p>
          <a:p>
            <a:pPr lvl="1"/>
            <a:r>
              <a:rPr lang="en-US" dirty="0" smtClean="0"/>
              <a:t>Cannot be allocated to VC 0 again</a:t>
            </a:r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622925" y="971550"/>
            <a:ext cx="533400" cy="1066800"/>
            <a:chOff x="6172200" y="970880"/>
            <a:chExt cx="533400" cy="1066800"/>
          </a:xfrm>
        </p:grpSpPr>
        <p:sp>
          <p:nvSpPr>
            <p:cNvPr id="4" name="Oval 3"/>
            <p:cNvSpPr/>
            <p:nvPr/>
          </p:nvSpPr>
          <p:spPr>
            <a:xfrm>
              <a:off x="6172200" y="970880"/>
              <a:ext cx="533400" cy="53340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A0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6172200" y="150428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A1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0" y="970880"/>
              <a:ext cx="533400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323263" y="2346325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8" name="Oval 7"/>
          <p:cNvSpPr/>
          <p:nvPr/>
        </p:nvSpPr>
        <p:spPr>
          <a:xfrm>
            <a:off x="7789863" y="2346325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B1</a:t>
            </a:r>
          </a:p>
        </p:txBody>
      </p:sp>
      <p:sp>
        <p:nvSpPr>
          <p:cNvPr id="9" name="Rectangle 8"/>
          <p:cNvSpPr/>
          <p:nvPr/>
        </p:nvSpPr>
        <p:spPr>
          <a:xfrm rot="5400000">
            <a:off x="8056563" y="2079625"/>
            <a:ext cx="533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53250" y="4419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C0</a:t>
            </a:r>
          </a:p>
        </p:txBody>
      </p:sp>
      <p:sp>
        <p:nvSpPr>
          <p:cNvPr id="11" name="Oval 10"/>
          <p:cNvSpPr/>
          <p:nvPr/>
        </p:nvSpPr>
        <p:spPr>
          <a:xfrm>
            <a:off x="6953250" y="3886200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C1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53250" y="3886200"/>
            <a:ext cx="533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22763" y="3152775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D0</a:t>
            </a:r>
          </a:p>
        </p:txBody>
      </p:sp>
      <p:sp>
        <p:nvSpPr>
          <p:cNvPr id="14" name="Oval 13"/>
          <p:cNvSpPr/>
          <p:nvPr/>
        </p:nvSpPr>
        <p:spPr>
          <a:xfrm>
            <a:off x="4856163" y="3152775"/>
            <a:ext cx="533400" cy="533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4589463" y="2886075"/>
            <a:ext cx="533400" cy="10668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949700" y="1524000"/>
            <a:ext cx="1600200" cy="1447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7"/>
          <p:cNvCxnSpPr>
            <a:endCxn id="7" idx="0"/>
          </p:cNvCxnSpPr>
          <p:nvPr/>
        </p:nvCxnSpPr>
        <p:spPr>
          <a:xfrm>
            <a:off x="6156325" y="1238250"/>
            <a:ext cx="2433638" cy="110807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4"/>
            <a:endCxn id="10" idx="6"/>
          </p:cNvCxnSpPr>
          <p:nvPr/>
        </p:nvCxnSpPr>
        <p:spPr>
          <a:xfrm rot="5400000">
            <a:off x="7135019" y="3231356"/>
            <a:ext cx="1806575" cy="110331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7"/>
          <p:cNvCxnSpPr>
            <a:stCxn id="10" idx="2"/>
            <a:endCxn id="13" idx="4"/>
          </p:cNvCxnSpPr>
          <p:nvPr/>
        </p:nvCxnSpPr>
        <p:spPr>
          <a:xfrm rot="10800000">
            <a:off x="4589463" y="3686175"/>
            <a:ext cx="2363787" cy="10001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7"/>
          <p:cNvCxnSpPr>
            <a:stCxn id="13" idx="0"/>
            <a:endCxn id="5" idx="2"/>
          </p:cNvCxnSpPr>
          <p:nvPr/>
        </p:nvCxnSpPr>
        <p:spPr>
          <a:xfrm rot="5400000" flipH="1" flipV="1">
            <a:off x="4415631" y="1945482"/>
            <a:ext cx="1381125" cy="1033462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17"/>
          <p:cNvCxnSpPr>
            <a:endCxn id="8" idx="0"/>
          </p:cNvCxnSpPr>
          <p:nvPr/>
        </p:nvCxnSpPr>
        <p:spPr>
          <a:xfrm>
            <a:off x="6156325" y="1771650"/>
            <a:ext cx="1900238" cy="57467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17"/>
          <p:cNvCxnSpPr>
            <a:stCxn id="8" idx="4"/>
            <a:endCxn id="11" idx="6"/>
          </p:cNvCxnSpPr>
          <p:nvPr/>
        </p:nvCxnSpPr>
        <p:spPr>
          <a:xfrm rot="5400000">
            <a:off x="7135019" y="3231356"/>
            <a:ext cx="1273175" cy="569913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17"/>
          <p:cNvCxnSpPr>
            <a:stCxn id="11" idx="2"/>
            <a:endCxn id="14" idx="4"/>
          </p:cNvCxnSpPr>
          <p:nvPr/>
        </p:nvCxnSpPr>
        <p:spPr>
          <a:xfrm rot="10800000">
            <a:off x="5122863" y="3686175"/>
            <a:ext cx="1830387" cy="466725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18" name="TextBox 23"/>
          <p:cNvSpPr txBox="1">
            <a:spLocks noChangeArrowheads="1"/>
          </p:cNvSpPr>
          <p:nvPr/>
        </p:nvSpPr>
        <p:spPr bwMode="auto">
          <a:xfrm rot="2504844">
            <a:off x="3994150" y="16478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1" charset="0"/>
              </a:rPr>
              <a:t>Dateline</a:t>
            </a:r>
          </a:p>
        </p:txBody>
      </p:sp>
      <p:sp>
        <p:nvSpPr>
          <p:cNvPr id="30" name="Oval 29"/>
          <p:cNvSpPr/>
          <p:nvPr/>
        </p:nvSpPr>
        <p:spPr>
          <a:xfrm>
            <a:off x="4322763" y="3152775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</a:t>
            </a:r>
          </a:p>
        </p:txBody>
      </p:sp>
      <p:sp>
        <p:nvSpPr>
          <p:cNvPr id="31" name="Oval 30"/>
          <p:cNvSpPr/>
          <p:nvPr/>
        </p:nvSpPr>
        <p:spPr>
          <a:xfrm>
            <a:off x="5622925" y="971913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</a:t>
            </a:r>
          </a:p>
        </p:txBody>
      </p:sp>
      <p:sp>
        <p:nvSpPr>
          <p:cNvPr id="32" name="Oval 31"/>
          <p:cNvSpPr/>
          <p:nvPr/>
        </p:nvSpPr>
        <p:spPr>
          <a:xfrm>
            <a:off x="8323263" y="2351088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</a:t>
            </a:r>
          </a:p>
        </p:txBody>
      </p:sp>
      <p:sp>
        <p:nvSpPr>
          <p:cNvPr id="33" name="Oval 32"/>
          <p:cNvSpPr/>
          <p:nvPr/>
        </p:nvSpPr>
        <p:spPr>
          <a:xfrm>
            <a:off x="6953250" y="44196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</a:t>
            </a:r>
          </a:p>
        </p:txBody>
      </p:sp>
      <p:grpSp>
        <p:nvGrpSpPr>
          <p:cNvPr id="24" name="Group 49"/>
          <p:cNvGrpSpPr>
            <a:grpSpLocks/>
          </p:cNvGrpSpPr>
          <p:nvPr/>
        </p:nvGrpSpPr>
        <p:grpSpPr bwMode="auto">
          <a:xfrm>
            <a:off x="179388" y="1408113"/>
            <a:ext cx="3621087" cy="2895600"/>
            <a:chOff x="-1944710" y="1456966"/>
            <a:chExt cx="3620294" cy="2895598"/>
          </a:xfrm>
        </p:grpSpPr>
        <p:sp>
          <p:nvSpPr>
            <p:cNvPr id="34" name="Oval 33"/>
            <p:cNvSpPr/>
            <p:nvPr/>
          </p:nvSpPr>
          <p:spPr>
            <a:xfrm>
              <a:off x="-1563793" y="1914166"/>
              <a:ext cx="68565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69339" y="1914166"/>
              <a:ext cx="68565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-1563793" y="3361965"/>
              <a:ext cx="68565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69339" y="3361965"/>
              <a:ext cx="68565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solidFill>
                    <a:srgbClr val="000000"/>
                  </a:solidFill>
                </a:rPr>
                <a:t>C</a:t>
              </a:r>
            </a:p>
          </p:txBody>
        </p:sp>
        <p:cxnSp>
          <p:nvCxnSpPr>
            <p:cNvPr id="38" name="Straight Connector 37"/>
            <p:cNvCxnSpPr>
              <a:stCxn id="34" idx="6"/>
              <a:endCxn id="35" idx="2"/>
            </p:cNvCxnSpPr>
            <p:nvPr/>
          </p:nvCxnSpPr>
          <p:spPr>
            <a:xfrm>
              <a:off x="-878144" y="2218965"/>
              <a:ext cx="1447483" cy="15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4"/>
              <a:endCxn id="36" idx="0"/>
            </p:cNvCxnSpPr>
            <p:nvPr/>
          </p:nvCxnSpPr>
          <p:spPr>
            <a:xfrm rot="5400000">
              <a:off x="-1639274" y="2943658"/>
              <a:ext cx="838199" cy="15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4"/>
            </p:cNvCxnSpPr>
            <p:nvPr/>
          </p:nvCxnSpPr>
          <p:spPr>
            <a:xfrm rot="5400000">
              <a:off x="493858" y="2943658"/>
              <a:ext cx="838199" cy="15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6" idx="6"/>
              <a:endCxn id="37" idx="2"/>
            </p:cNvCxnSpPr>
            <p:nvPr/>
          </p:nvCxnSpPr>
          <p:spPr>
            <a:xfrm>
              <a:off x="-878144" y="3666764"/>
              <a:ext cx="1447483" cy="1587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Bent Arrow 41"/>
            <p:cNvSpPr/>
            <p:nvPr/>
          </p:nvSpPr>
          <p:spPr>
            <a:xfrm rot="16200000">
              <a:off x="-1544187" y="1894625"/>
              <a:ext cx="2133599" cy="2782278"/>
            </a:xfrm>
            <a:prstGeom prst="bentArrow">
              <a:avLst>
                <a:gd name="adj1" fmla="val 3589"/>
                <a:gd name="adj2" fmla="val 8222"/>
                <a:gd name="adj3" fmla="val 10766"/>
                <a:gd name="adj4" fmla="val 1919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>
              <a:off x="-1944710" y="1456966"/>
              <a:ext cx="2856874" cy="2211385"/>
            </a:xfrm>
            <a:prstGeom prst="bentArrow">
              <a:avLst>
                <a:gd name="adj1" fmla="val 3313"/>
                <a:gd name="adj2" fmla="val 6904"/>
                <a:gd name="adj3" fmla="val 9816"/>
                <a:gd name="adj4" fmla="val 2069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Bent Arrow 43"/>
            <p:cNvSpPr/>
            <p:nvPr/>
          </p:nvSpPr>
          <p:spPr>
            <a:xfrm rot="5400000">
              <a:off x="-783123" y="1323919"/>
              <a:ext cx="1906587" cy="2779104"/>
            </a:xfrm>
            <a:prstGeom prst="bentArrow">
              <a:avLst>
                <a:gd name="adj1" fmla="val 4476"/>
                <a:gd name="adj2" fmla="val 6887"/>
                <a:gd name="adj3" fmla="val 8096"/>
                <a:gd name="adj4" fmla="val 28956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Bent Arrow 44"/>
            <p:cNvSpPr/>
            <p:nvPr/>
          </p:nvSpPr>
          <p:spPr>
            <a:xfrm rot="10800000">
              <a:off x="-1219382" y="2144353"/>
              <a:ext cx="2894966" cy="2132012"/>
            </a:xfrm>
            <a:prstGeom prst="bentArrow">
              <a:avLst>
                <a:gd name="adj1" fmla="val 4759"/>
                <a:gd name="adj2" fmla="val 6987"/>
                <a:gd name="adj3" fmla="val 10211"/>
                <a:gd name="adj4" fmla="val 2210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46 C 0.01214 -0.05506 0.02638 -0.11358 0.05015 -0.15476 C 0.07393 -0.19593 0.12582 -0.22901 0.14092 -0.2438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051E-6 -1.88758E-6 C -0.06734 -0.00069 -0.1345 -0.00116 -0.18292 -0.03192 C -0.23134 -0.06269 -0.26119 -0.12399 -0.29104 -0.18506 " pathEditMode="relative" ptsTypes="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5.8501E-6 C 0.00035 0.07448 0.00087 0.14896 -0.02412 0.19939 C -0.04911 0.24982 -0.09944 0.27619 -0.1496 0.30256 " pathEditMode="relative" ptsTypes="a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498E-6 -2.56766E-7 C 0.08001 -0.00139 0.16002 -0.00254 0.20965 0.0303 C 0.25929 0.06315 0.27855 0.13023 0.29782 0.1975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92 -0.24382 C 0.19836 -0.24729 0.25598 -0.25052 0.29572 -0.22971 C 0.33547 -0.20889 0.35768 -0.16424 0.3799 -0.11937 " pathEditMode="relative" ptsTypes="a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104 -0.18505 C -0.29174 -0.24936 -0.29226 -0.31344 -0.26831 -0.35415 C -0.24436 -0.39486 -0.19559 -0.41198 -0.14682 -0.42887 " pathEditMode="relative" ptsTypes="a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 0.30256 C -0.22301 0.30441 -0.29625 0.30649 -0.3445 0.27573 C -0.39274 0.24496 -0.416 0.18112 -0.43925 0.11751 " pathEditMode="relative" ptsTypes="a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82 0.19754 C 0.30095 0.27434 0.30424 0.35137 0.27908 0.40226 C 0.25391 0.45315 0.20029 0.47837 0.14683 0.50358 " pathEditMode="relative" ptsTypes="a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Deadlock: Escape VCs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7BE3-537F-0D41-B59C-4C3D3AD5B3AF}" type="slidenum">
              <a:rPr lang="en-US" smtClean="0"/>
              <a:pPr/>
              <a:t>142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Enforcing order lowers VC utilization</a:t>
            </a:r>
          </a:p>
          <a:p>
            <a:pPr lvl="1"/>
            <a:r>
              <a:rPr lang="en-US" dirty="0" smtClean="0"/>
              <a:t>Previous example: VC 1 </a:t>
            </a:r>
            <a:r>
              <a:rPr lang="en-US" b="1" dirty="0" smtClean="0">
                <a:solidFill>
                  <a:srgbClr val="FF0000"/>
                </a:solidFill>
              </a:rPr>
              <a:t>underutilized</a:t>
            </a:r>
          </a:p>
          <a:p>
            <a:endParaRPr lang="en-US" dirty="0" smtClean="0"/>
          </a:p>
          <a:p>
            <a:r>
              <a:rPr lang="en-US" dirty="0" smtClean="0"/>
              <a:t>Escape Virtual Channels</a:t>
            </a:r>
          </a:p>
          <a:p>
            <a:pPr lvl="1"/>
            <a:r>
              <a:rPr lang="en-US" dirty="0" smtClean="0"/>
              <a:t>Have 1 VC that is deadlock free</a:t>
            </a:r>
          </a:p>
          <a:p>
            <a:pPr lvl="1"/>
            <a:r>
              <a:rPr lang="en-US" dirty="0" smtClean="0"/>
              <a:t>Example: VC 0 uses DOR, other VCs use arbitrary routing function</a:t>
            </a:r>
          </a:p>
          <a:p>
            <a:pPr lvl="1"/>
            <a:r>
              <a:rPr lang="en-US" dirty="0" smtClean="0"/>
              <a:t>Access to VCs arbitrated fairly: packet always has chance of landing on escape VC</a:t>
            </a:r>
          </a:p>
          <a:p>
            <a:pPr lvl="2"/>
            <a:r>
              <a:rPr lang="en-US" dirty="0" smtClean="0"/>
              <a:t>Impacts VC reallocation</a:t>
            </a:r>
          </a:p>
          <a:p>
            <a:endParaRPr lang="en-US" dirty="0" smtClean="0"/>
          </a:p>
          <a:p>
            <a:r>
              <a:rPr lang="en-US" dirty="0" smtClean="0"/>
              <a:t>Assign different message classes to different VCs to prevent protocol level deadlock</a:t>
            </a:r>
          </a:p>
          <a:p>
            <a:pPr lvl="1"/>
            <a:r>
              <a:rPr lang="en-US" dirty="0" smtClean="0"/>
              <a:t>Prevent </a:t>
            </a:r>
            <a:r>
              <a:rPr lang="en-US" dirty="0" err="1" smtClean="0"/>
              <a:t>req-ack</a:t>
            </a:r>
            <a:r>
              <a:rPr lang="en-US" dirty="0" smtClean="0"/>
              <a:t> message cycles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Channel Reallocation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can a VC be reallocated to a new packet?</a:t>
            </a:r>
          </a:p>
          <a:p>
            <a:r>
              <a:rPr lang="en-US" dirty="0" smtClean="0"/>
              <a:t>Two options: conservative and aggressive</a:t>
            </a:r>
          </a:p>
          <a:p>
            <a:pPr lvl="1"/>
            <a:r>
              <a:rPr lang="en-US" dirty="0" smtClean="0"/>
              <a:t>Conservative: only reallocate empty VC</a:t>
            </a:r>
          </a:p>
          <a:p>
            <a:pPr lvl="1"/>
            <a:r>
              <a:rPr lang="en-US" dirty="0" smtClean="0"/>
              <a:t>Aggressive: reallocate once tail flit has been received</a:t>
            </a:r>
          </a:p>
          <a:p>
            <a:r>
              <a:rPr lang="en-US" dirty="0" smtClean="0"/>
              <a:t>Implications for deadlock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1527365"/>
            <a:ext cx="6625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Reallocation: Adaptive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16924"/>
            <a:ext cx="5034198" cy="5039426"/>
          </a:xfrm>
        </p:spPr>
        <p:txBody>
          <a:bodyPr>
            <a:normAutofit/>
          </a:bodyPr>
          <a:lstStyle/>
          <a:p>
            <a:r>
              <a:rPr lang="en-US" dirty="0" smtClean="0"/>
              <a:t>Adaptive routing </a:t>
            </a:r>
          </a:p>
          <a:p>
            <a:pPr lvl="1"/>
            <a:r>
              <a:rPr lang="en-US" dirty="0" smtClean="0"/>
              <a:t>Cyclic channel dependence</a:t>
            </a:r>
          </a:p>
          <a:p>
            <a:r>
              <a:rPr lang="en-US" dirty="0" smtClean="0"/>
              <a:t>With aggressive reallocation</a:t>
            </a:r>
          </a:p>
          <a:p>
            <a:pPr lvl="1"/>
            <a:r>
              <a:rPr lang="en-US" dirty="0" smtClean="0"/>
              <a:t>Packet spans 2 VCs and head flit not at head of one VC</a:t>
            </a:r>
          </a:p>
          <a:p>
            <a:pPr lvl="2"/>
            <a:r>
              <a:rPr lang="en-US" dirty="0" smtClean="0"/>
              <a:t>Cannot reach escape VC</a:t>
            </a:r>
          </a:p>
          <a:p>
            <a:pPr lvl="1"/>
            <a:r>
              <a:rPr lang="en-US" dirty="0" smtClean="0"/>
              <a:t>Leads to deadlock</a:t>
            </a:r>
          </a:p>
          <a:p>
            <a:r>
              <a:rPr lang="en-US" dirty="0" smtClean="0"/>
              <a:t>Requires conservative reallocation</a:t>
            </a:r>
          </a:p>
          <a:p>
            <a:pPr lvl="1"/>
            <a:r>
              <a:rPr lang="en-US" dirty="0" smtClean="0"/>
              <a:t>Can only reallocate an empty VC</a:t>
            </a:r>
          </a:p>
          <a:p>
            <a:pPr lvl="1"/>
            <a:r>
              <a:rPr lang="en-US" dirty="0" smtClean="0"/>
              <a:t>Low VC utilization</a:t>
            </a:r>
          </a:p>
          <a:p>
            <a:pPr lvl="1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876" y="1472231"/>
            <a:ext cx="2667000" cy="439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Reallocation: Aggressive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Turn-model and deterministic routing</a:t>
            </a:r>
          </a:p>
          <a:p>
            <a:pPr lvl="1"/>
            <a:r>
              <a:rPr lang="en-US" dirty="0" smtClean="0"/>
              <a:t>No cyclic channel dependence</a:t>
            </a:r>
          </a:p>
          <a:p>
            <a:pPr lvl="1"/>
            <a:r>
              <a:rPr lang="en-US" dirty="0" smtClean="0"/>
              <a:t>Can use aggressive reallocation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High VC utilization but low </a:t>
            </a:r>
            <a:r>
              <a:rPr lang="en-US" dirty="0" err="1" smtClean="0"/>
              <a:t>adaptivity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96200"/>
            <a:ext cx="6829200" cy="125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7936" y="2886918"/>
            <a:ext cx="456382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2736" y="2886918"/>
            <a:ext cx="449465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7936" y="3452068"/>
            <a:ext cx="456382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2736" y="3452068"/>
            <a:ext cx="449465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1865" y="2888592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8020" y="3454500"/>
            <a:ext cx="449465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8420" y="3452068"/>
            <a:ext cx="449465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0786" y="3453655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3454400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4300" y="2889250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127520" y="4150468"/>
            <a:ext cx="437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P1 can be forwarded immediately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24861 -0.0766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24966 -0.0768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6598 -0.0011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Observation: Many single-flit packets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751610"/>
            <a:ext cx="8229600" cy="1405349"/>
          </a:xfrm>
        </p:spPr>
        <p:txBody>
          <a:bodyPr/>
          <a:lstStyle/>
          <a:p>
            <a:r>
              <a:rPr lang="en-US" dirty="0" smtClean="0"/>
              <a:t>Abundant wiring ➔ wide channels</a:t>
            </a:r>
          </a:p>
          <a:p>
            <a:r>
              <a:rPr lang="en-US" dirty="0" smtClean="0"/>
              <a:t>Exploit for new flow control</a:t>
            </a:r>
          </a:p>
          <a:p>
            <a:pPr lvl="1"/>
            <a:r>
              <a:rPr lang="en-US" dirty="0" smtClean="0"/>
              <a:t> Whole Packet Forwarding (WPF)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22611"/>
            <a:ext cx="45770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Packet Forwarding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562750"/>
            <a:ext cx="8229600" cy="2594210"/>
          </a:xfrm>
        </p:spPr>
        <p:txBody>
          <a:bodyPr/>
          <a:lstStyle/>
          <a:p>
            <a:r>
              <a:rPr lang="en-US" dirty="0" smtClean="0"/>
              <a:t>If a downstream VC has enough space to hold the whole packet</a:t>
            </a:r>
          </a:p>
          <a:p>
            <a:pPr lvl="1"/>
            <a:r>
              <a:rPr lang="en-US" dirty="0" smtClean="0"/>
              <a:t>Reallocate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808" y="1412764"/>
            <a:ext cx="6829200" cy="10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650" y="1800114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800114"/>
            <a:ext cx="442552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93764"/>
            <a:ext cx="463299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793764"/>
            <a:ext cx="442552" cy="6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9694" y="2350024"/>
            <a:ext cx="322322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25 -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6.2963E-6 L 0.24999 6.2963E-6 " pathEditMode="relative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WPF vs. Existing Flow Control Techniques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Packet-based flow control</a:t>
            </a:r>
          </a:p>
          <a:p>
            <a:pPr lvl="1"/>
            <a:r>
              <a:rPr lang="en-US" dirty="0" smtClean="0"/>
              <a:t>SAF and VCT</a:t>
            </a:r>
          </a:p>
          <a:p>
            <a:pPr lvl="2"/>
            <a:r>
              <a:rPr lang="en-US" dirty="0" smtClean="0"/>
              <a:t>Requires enough buffer space to whole entire packet</a:t>
            </a:r>
          </a:p>
          <a:p>
            <a:pPr lvl="2"/>
            <a:r>
              <a:rPr lang="en-US" dirty="0" smtClean="0"/>
              <a:t>VC must be as deep as maximum packet length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68" y="4578454"/>
            <a:ext cx="8539200" cy="164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77148"/>
            <a:ext cx="6210000" cy="149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2" y="1162049"/>
            <a:ext cx="7824468" cy="5056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Performance (Single Core)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692" y="6035243"/>
            <a:ext cx="29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courtesy of Chris Batten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WPF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149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Flow control has a significant performance impact</a:t>
            </a:r>
          </a:p>
          <a:p>
            <a:pPr lvl="1"/>
            <a:r>
              <a:rPr lang="en-US" dirty="0" smtClean="0"/>
              <a:t>Consider many short packets present in cache coherence protocols</a:t>
            </a:r>
          </a:p>
          <a:p>
            <a:r>
              <a:rPr lang="en-US" dirty="0" smtClean="0"/>
              <a:t>Improve VC utilization and maintain high routing </a:t>
            </a:r>
            <a:r>
              <a:rPr lang="en-US" dirty="0" err="1" smtClean="0"/>
              <a:t>adaptivity</a:t>
            </a:r>
            <a:endParaRPr lang="en-US" dirty="0" smtClean="0"/>
          </a:p>
          <a:p>
            <a:r>
              <a:rPr lang="en-US" dirty="0" smtClean="0"/>
              <a:t>Can achieve the same (or better) performance as existing techniques with half the resources</a:t>
            </a:r>
          </a:p>
          <a:p>
            <a:pPr lvl="1"/>
            <a:r>
              <a:rPr lang="en-US" dirty="0" smtClean="0"/>
              <a:t>Buffers or VCs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Buffer Backpressure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2434-9CE0-DA40-BDF5-BF423875F5CD}" type="slidenum">
              <a:rPr lang="en-US" smtClean="0"/>
              <a:pPr/>
              <a:t>150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mechanism to prevent buffer </a:t>
            </a:r>
            <a:r>
              <a:rPr lang="en-US" b="1" dirty="0" smtClean="0">
                <a:solidFill>
                  <a:srgbClr val="FF0000"/>
                </a:solidFill>
              </a:rPr>
              <a:t>overflow</a:t>
            </a:r>
          </a:p>
          <a:p>
            <a:pPr lvl="1"/>
            <a:r>
              <a:rPr lang="en-US" dirty="0" smtClean="0"/>
              <a:t>Avoid dropping packets</a:t>
            </a:r>
          </a:p>
          <a:p>
            <a:pPr lvl="1"/>
            <a:r>
              <a:rPr lang="en-US" dirty="0" smtClean="0"/>
              <a:t>Upstream nodes need to know buffer availability at downstream routers</a:t>
            </a:r>
          </a:p>
          <a:p>
            <a:endParaRPr lang="en-US" dirty="0" smtClean="0"/>
          </a:p>
          <a:p>
            <a:r>
              <a:rPr lang="en-US" dirty="0" smtClean="0"/>
              <a:t>Significant impact on throughput achieved by flow control</a:t>
            </a:r>
          </a:p>
          <a:p>
            <a:endParaRPr lang="en-US" dirty="0" smtClean="0"/>
          </a:p>
          <a:p>
            <a:r>
              <a:rPr lang="en-US" dirty="0" smtClean="0"/>
              <a:t>Two common mechanisms</a:t>
            </a:r>
          </a:p>
          <a:p>
            <a:pPr lvl="1"/>
            <a:r>
              <a:rPr lang="en-US" dirty="0" smtClean="0"/>
              <a:t>Credits</a:t>
            </a:r>
          </a:p>
          <a:p>
            <a:pPr lvl="1"/>
            <a:r>
              <a:rPr lang="en-US" dirty="0" smtClean="0"/>
              <a:t>On-off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Flow Control 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76C73-8AB2-FC44-9696-5CC6E86FE74C}" type="slidenum">
              <a:rPr lang="en-US" smtClean="0"/>
              <a:pPr/>
              <a:t>151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NoCs</a:t>
            </a:r>
            <a:r>
              <a:rPr lang="en-US" dirty="0" smtClean="0"/>
              <a:t> require techniques with low buffering requirements</a:t>
            </a:r>
          </a:p>
          <a:p>
            <a:pPr lvl="1"/>
            <a:r>
              <a:rPr lang="en-US" dirty="0" smtClean="0"/>
              <a:t>Wormhole or Virtual Channel flow control</a:t>
            </a:r>
          </a:p>
          <a:p>
            <a:endParaRPr lang="en-US" dirty="0" smtClean="0"/>
          </a:p>
          <a:p>
            <a:r>
              <a:rPr lang="en-US" dirty="0" smtClean="0"/>
              <a:t>Avoid dropping packets in on-chip environment</a:t>
            </a:r>
          </a:p>
          <a:p>
            <a:pPr lvl="1"/>
            <a:r>
              <a:rPr lang="en-US" dirty="0" smtClean="0"/>
              <a:t>Requires buffer backpressure mechanism</a:t>
            </a:r>
          </a:p>
          <a:p>
            <a:endParaRPr lang="en-US" dirty="0" smtClean="0"/>
          </a:p>
          <a:p>
            <a:r>
              <a:rPr lang="en-US" dirty="0" smtClean="0"/>
              <a:t>Complexity of flow control impacts router </a:t>
            </a:r>
            <a:r>
              <a:rPr lang="en-US" dirty="0" err="1" smtClean="0"/>
              <a:t>microarchitecture</a:t>
            </a:r>
            <a:r>
              <a:rPr lang="en-US" dirty="0" smtClean="0"/>
              <a:t> (next)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System-level Overview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Topology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Routing Algorithms 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</a:t>
            </a:r>
            <a:r>
              <a:rPr lang="en-US" dirty="0" err="1" smtClean="0"/>
              <a:t>microarchitecture</a:t>
            </a:r>
            <a:r>
              <a:rPr lang="en-US" dirty="0" smtClean="0"/>
              <a:t> of Virtual Channel router</a:t>
            </a:r>
          </a:p>
          <a:p>
            <a:pPr lvl="1"/>
            <a:r>
              <a:rPr lang="en-US" dirty="0" smtClean="0"/>
              <a:t>Router complexity increases with bandwidth demands</a:t>
            </a:r>
          </a:p>
          <a:p>
            <a:pPr lvl="1"/>
            <a:r>
              <a:rPr lang="en-US" dirty="0" smtClean="0"/>
              <a:t>Simple routers built when high throughput is not needed</a:t>
            </a:r>
          </a:p>
          <a:p>
            <a:pPr lvl="2"/>
            <a:r>
              <a:rPr lang="en-US" dirty="0" smtClean="0"/>
              <a:t>Wormhole flow control, </a:t>
            </a:r>
            <a:r>
              <a:rPr lang="en-US" dirty="0" err="1" smtClean="0"/>
              <a:t>unpipelined</a:t>
            </a:r>
            <a:r>
              <a:rPr lang="en-US" dirty="0" smtClean="0"/>
              <a:t>, limited buffer</a:t>
            </a:r>
          </a:p>
          <a:p>
            <a:pPr lvl="1"/>
            <a:r>
              <a:rPr lang="en-US" dirty="0" smtClean="0"/>
              <a:t>Virtual channels often used to avoid protocol-level deadlock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3091"/>
          </a:xfrm>
        </p:spPr>
        <p:txBody>
          <a:bodyPr/>
          <a:lstStyle/>
          <a:p>
            <a:r>
              <a:rPr lang="en-US" dirty="0" smtClean="0"/>
              <a:t>Virtual Channel Router</a:t>
            </a:r>
            <a:endParaRPr lang="en-US" dirty="0"/>
          </a:p>
        </p:txBody>
      </p:sp>
      <p:sp>
        <p:nvSpPr>
          <p:cNvPr id="161" name="Date Placeholder 1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99" name="Footer Placeholder 9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162" name="Slide Number Placeholder 1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154</a:t>
            </a:fld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943414" y="1075491"/>
            <a:ext cx="5564886" cy="563010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91242" y="1688068"/>
            <a:ext cx="1304544" cy="838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Route Computation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17728" y="1191974"/>
            <a:ext cx="1981200" cy="10286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VC Allocator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17728" y="2220675"/>
            <a:ext cx="1981200" cy="761999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Switch Allocator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2479100" y="2869168"/>
            <a:ext cx="1524000" cy="1600200"/>
            <a:chOff x="990600" y="3048000"/>
            <a:chExt cx="1524000" cy="1600200"/>
          </a:xfrm>
          <a:effectLst/>
        </p:grpSpPr>
        <p:sp>
          <p:nvSpPr>
            <p:cNvPr id="73" name="Rectangle 72"/>
            <p:cNvSpPr/>
            <p:nvPr/>
          </p:nvSpPr>
          <p:spPr>
            <a:xfrm>
              <a:off x="990600" y="3048000"/>
              <a:ext cx="1524000" cy="16002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Input buffers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455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6741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9027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1313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4478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764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050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336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478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6764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9050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1336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478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6764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050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1336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31009" y="31673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1</a:t>
              </a:r>
              <a:endParaRPr lang="en-US" sz="11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28700" y="34721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2</a:t>
              </a:r>
              <a:endParaRPr lang="en-US" sz="11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028700" y="37769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3</a:t>
              </a:r>
              <a:endParaRPr lang="en-US" sz="11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028700" y="40817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4</a:t>
              </a:r>
              <a:endParaRPr lang="en-US" sz="1100" dirty="0"/>
            </a:p>
          </p:txBody>
        </p:sp>
      </p:grpSp>
      <p:grpSp>
        <p:nvGrpSpPr>
          <p:cNvPr id="4" name="Group 98"/>
          <p:cNvGrpSpPr/>
          <p:nvPr/>
        </p:nvGrpSpPr>
        <p:grpSpPr>
          <a:xfrm>
            <a:off x="2479100" y="5040868"/>
            <a:ext cx="1524000" cy="1600200"/>
            <a:chOff x="990600" y="3048000"/>
            <a:chExt cx="1524000" cy="1600200"/>
          </a:xfrm>
          <a:effectLst/>
        </p:grpSpPr>
        <p:sp>
          <p:nvSpPr>
            <p:cNvPr id="100" name="Rectangle 99"/>
            <p:cNvSpPr/>
            <p:nvPr/>
          </p:nvSpPr>
          <p:spPr>
            <a:xfrm>
              <a:off x="990600" y="3048000"/>
              <a:ext cx="1524000" cy="16002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Input buffers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455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6741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027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131314" y="32004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4478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6764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050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133600" y="35052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478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6764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050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133600" y="38100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4478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6764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9050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133600" y="4114800"/>
              <a:ext cx="230886" cy="228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31009" y="31673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1</a:t>
              </a:r>
              <a:endParaRPr lang="en-US" sz="11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28700" y="34721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2</a:t>
              </a:r>
              <a:endParaRPr lang="en-US" sz="11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028700" y="37769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3</a:t>
              </a:r>
              <a:endParaRPr lang="en-US" sz="11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28700" y="4081790"/>
              <a:ext cx="4548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VC 4</a:t>
              </a:r>
              <a:endParaRPr lang="en-US" sz="1100" dirty="0"/>
            </a:p>
          </p:txBody>
        </p:sp>
      </p:grpSp>
      <p:grpSp>
        <p:nvGrpSpPr>
          <p:cNvPr id="5" name="Group 120"/>
          <p:cNvGrpSpPr/>
          <p:nvPr/>
        </p:nvGrpSpPr>
        <p:grpSpPr>
          <a:xfrm>
            <a:off x="4917500" y="3369558"/>
            <a:ext cx="2286000" cy="3004810"/>
            <a:chOff x="3429000" y="3429000"/>
            <a:chExt cx="1066800" cy="1447800"/>
          </a:xfrm>
          <a:effectLst/>
        </p:grpSpPr>
        <p:cxnSp>
          <p:nvCxnSpPr>
            <p:cNvPr id="122" name="Straight Connector 121"/>
            <p:cNvCxnSpPr/>
            <p:nvPr/>
          </p:nvCxnSpPr>
          <p:spPr>
            <a:xfrm rot="16200000" flipH="1">
              <a:off x="3455864" y="3902766"/>
              <a:ext cx="996307" cy="46725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3455864" y="3902766"/>
              <a:ext cx="996307" cy="46725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187647" y="3638241"/>
              <a:ext cx="77876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187647" y="4631088"/>
              <a:ext cx="77876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42512" y="3641701"/>
              <a:ext cx="77876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3642512" y="4634548"/>
              <a:ext cx="77876" cy="1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3429000" y="3429000"/>
              <a:ext cx="1066800" cy="1447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17500" y="6336268"/>
            <a:ext cx="22860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Crossbar switch</a:t>
            </a:r>
            <a:endParaRPr lang="en-US" dirty="0"/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4003100" y="3669268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4000814" y="602988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105214" y="3672444"/>
            <a:ext cx="1373886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1105214" y="5953680"/>
            <a:ext cx="1373886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68" idx="2"/>
          </p:cNvCxnSpPr>
          <p:nvPr/>
        </p:nvCxnSpPr>
        <p:spPr>
          <a:xfrm rot="5400000">
            <a:off x="6017828" y="3173174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7201214" y="3669268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7198928" y="6029880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5400000">
            <a:off x="2610164" y="2697719"/>
            <a:ext cx="342902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hape 88"/>
          <p:cNvCxnSpPr/>
          <p:nvPr/>
        </p:nvCxnSpPr>
        <p:spPr>
          <a:xfrm rot="10800000" flipV="1">
            <a:off x="3619814" y="1688068"/>
            <a:ext cx="1597914" cy="1181100"/>
          </a:xfrm>
          <a:prstGeom prst="bentConnector3">
            <a:avLst>
              <a:gd name="adj1" fmla="val 100072"/>
            </a:avLst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hape 88"/>
          <p:cNvCxnSpPr>
            <a:stCxn id="68" idx="1"/>
          </p:cNvCxnSpPr>
          <p:nvPr/>
        </p:nvCxnSpPr>
        <p:spPr>
          <a:xfrm rot="10800000" flipV="1">
            <a:off x="3852986" y="2601675"/>
            <a:ext cx="1364742" cy="267490"/>
          </a:xfrm>
          <a:prstGeom prst="bentConnector3">
            <a:avLst>
              <a:gd name="adj1" fmla="val 99321"/>
            </a:avLst>
          </a:prstGeom>
          <a:ln>
            <a:solidFill>
              <a:schemeClr val="tx1"/>
            </a:solidFill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10800000">
            <a:off x="7204644" y="1459472"/>
            <a:ext cx="91097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rot="10800000">
            <a:off x="7201215" y="1610280"/>
            <a:ext cx="914401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rot="10800000">
            <a:off x="1333814" y="1381680"/>
            <a:ext cx="3883914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10800000">
            <a:off x="1333814" y="1534079"/>
            <a:ext cx="3881628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857812" y="5650468"/>
            <a:ext cx="70460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 5</a:t>
            </a:r>
            <a:endParaRPr lang="en-US" sz="1400" dirty="0"/>
          </a:p>
        </p:txBody>
      </p:sp>
      <p:sp>
        <p:nvSpPr>
          <p:cNvPr id="146" name="TextBox 145"/>
          <p:cNvSpPr txBox="1"/>
          <p:nvPr/>
        </p:nvSpPr>
        <p:spPr>
          <a:xfrm>
            <a:off x="857812" y="3366241"/>
            <a:ext cx="70460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 1</a:t>
            </a:r>
            <a:endParaRPr lang="en-US" sz="14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582214" y="5696975"/>
            <a:ext cx="83837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5</a:t>
            </a:r>
            <a:endParaRPr lang="en-US" sz="1400" dirty="0"/>
          </a:p>
        </p:txBody>
      </p:sp>
      <p:sp>
        <p:nvSpPr>
          <p:cNvPr id="148" name="TextBox 147"/>
          <p:cNvSpPr txBox="1"/>
          <p:nvPr/>
        </p:nvSpPr>
        <p:spPr>
          <a:xfrm>
            <a:off x="7582214" y="3369558"/>
            <a:ext cx="838378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1</a:t>
            </a:r>
            <a:endParaRPr lang="en-US" sz="1400" dirty="0"/>
          </a:p>
        </p:txBody>
      </p:sp>
      <p:sp>
        <p:nvSpPr>
          <p:cNvPr id="149" name="Oval 148"/>
          <p:cNvSpPr/>
          <p:nvPr/>
        </p:nvSpPr>
        <p:spPr>
          <a:xfrm>
            <a:off x="1410014" y="420266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1410014" y="465986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1410014" y="511706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51"/>
          <p:cNvGrpSpPr/>
          <p:nvPr/>
        </p:nvGrpSpPr>
        <p:grpSpPr>
          <a:xfrm>
            <a:off x="7734614" y="4240768"/>
            <a:ext cx="76200" cy="990600"/>
            <a:chOff x="1066800" y="3733800"/>
            <a:chExt cx="76200" cy="990600"/>
          </a:xfrm>
          <a:effectLst/>
        </p:grpSpPr>
        <p:sp>
          <p:nvSpPr>
            <p:cNvPr id="153" name="Oval 152"/>
            <p:cNvSpPr/>
            <p:nvPr/>
          </p:nvSpPr>
          <p:spPr>
            <a:xfrm>
              <a:off x="10668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10668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1066800" y="4648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7582214" y="1075491"/>
            <a:ext cx="87598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Credits In</a:t>
            </a:r>
            <a:endParaRPr lang="en-US" sz="1400" dirty="0"/>
          </a:p>
        </p:txBody>
      </p:sp>
      <p:sp>
        <p:nvSpPr>
          <p:cNvPr id="157" name="TextBox 156"/>
          <p:cNvSpPr txBox="1"/>
          <p:nvPr/>
        </p:nvSpPr>
        <p:spPr>
          <a:xfrm>
            <a:off x="857812" y="1078468"/>
            <a:ext cx="1009762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Credits Out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buffers, route computation logic, virtual channel allocator, switch allocator, crossbar switch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NoC</a:t>
            </a:r>
            <a:r>
              <a:rPr lang="en-US" dirty="0" smtClean="0"/>
              <a:t> routers are input buffered</a:t>
            </a:r>
          </a:p>
          <a:p>
            <a:pPr lvl="1"/>
            <a:r>
              <a:rPr lang="en-US" dirty="0" smtClean="0"/>
              <a:t>Use single-ported memories</a:t>
            </a:r>
          </a:p>
          <a:p>
            <a:endParaRPr lang="en-US" dirty="0" smtClean="0"/>
          </a:p>
          <a:p>
            <a:r>
              <a:rPr lang="en-US" dirty="0" smtClean="0"/>
              <a:t>Buffer stores flits for duration in router</a:t>
            </a:r>
          </a:p>
          <a:p>
            <a:pPr lvl="1"/>
            <a:r>
              <a:rPr lang="en-US" dirty="0" smtClean="0"/>
              <a:t>Contrast with processor pipeline that latches between stages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C0CF-A7E7-9C4D-9400-69AC6F9AAF4D}" type="slidenum">
              <a:rPr lang="en-US" smtClean="0"/>
              <a:pPr/>
              <a:t>155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Router Pipeline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156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Logical stages</a:t>
            </a:r>
          </a:p>
          <a:p>
            <a:pPr lvl="1"/>
            <a:r>
              <a:rPr lang="en-US" dirty="0" smtClean="0"/>
              <a:t>Fit into physical stages depending on frequency</a:t>
            </a:r>
          </a:p>
          <a:p>
            <a:r>
              <a:rPr lang="en-US" dirty="0" smtClean="0"/>
              <a:t>Canonical 5-stage pipeline</a:t>
            </a:r>
          </a:p>
          <a:p>
            <a:pPr lvl="1"/>
            <a:r>
              <a:rPr lang="en-US" dirty="0" smtClean="0"/>
              <a:t>BW: Buffer Write</a:t>
            </a:r>
          </a:p>
          <a:p>
            <a:pPr lvl="1"/>
            <a:r>
              <a:rPr lang="en-US" dirty="0" smtClean="0"/>
              <a:t>RC: Routing computation</a:t>
            </a:r>
          </a:p>
          <a:p>
            <a:pPr lvl="1"/>
            <a:r>
              <a:rPr lang="en-US" dirty="0" smtClean="0"/>
              <a:t>VA: Virtual Channel Allocation</a:t>
            </a:r>
          </a:p>
          <a:p>
            <a:pPr lvl="1"/>
            <a:r>
              <a:rPr lang="en-US" dirty="0" smtClean="0"/>
              <a:t>SA: Switch Allocation</a:t>
            </a:r>
          </a:p>
          <a:p>
            <a:pPr lvl="1"/>
            <a:r>
              <a:rPr lang="en-US" dirty="0" smtClean="0"/>
              <a:t>ST: Switch Traversal</a:t>
            </a:r>
          </a:p>
          <a:p>
            <a:pPr lvl="1"/>
            <a:r>
              <a:rPr lang="en-US" dirty="0" smtClean="0"/>
              <a:t>LT: Link Traversal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88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00800" y="144589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Baseline Router Pipeline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1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Routing computation performed once per packet</a:t>
            </a:r>
          </a:p>
          <a:p>
            <a:r>
              <a:rPr lang="en-US" dirty="0" smtClean="0"/>
              <a:t>Virtual channel allocated once per packet</a:t>
            </a:r>
          </a:p>
          <a:p>
            <a:r>
              <a:rPr lang="en-US" dirty="0" smtClean="0"/>
              <a:t>Body and tail flits inherit this info from head flit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1600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199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743199" y="2362200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2743199" y="2362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981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43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05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199" y="2362201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3505199" y="2362201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3505199" y="2362201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267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29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91200" y="2362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029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91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553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791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53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5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05200" y="3124199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505200" y="3124199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3505200" y="3124199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124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267200" y="3124200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4267200" y="3124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267200" y="3886199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4267200" y="3886199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V="1">
            <a:off x="4267200" y="3886199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029200" y="3886200"/>
            <a:ext cx="7620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5029200" y="3886200"/>
            <a:ext cx="762000" cy="7619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6200000" flipV="1">
            <a:off x="5029200" y="3886200"/>
            <a:ext cx="762000" cy="76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57200" y="17642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Head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72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Body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7200" y="3364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Body 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41264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Tail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219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981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3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05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267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029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91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553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8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5200" y="990600"/>
            <a:ext cx="762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157</a:t>
            </a:fld>
            <a:endParaRPr lang="en-US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Router Pipeline Performance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158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Baseline (no load) delay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Ideally, only pay link delay</a:t>
            </a:r>
          </a:p>
          <a:p>
            <a:endParaRPr lang="en-US" smtClean="0"/>
          </a:p>
          <a:p>
            <a:r>
              <a:rPr lang="en-US" smtClean="0"/>
              <a:t>Techniques to reduce pipeline stages</a:t>
            </a: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77963" y="1929494"/>
          <a:ext cx="60356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3" name="Equation" r:id="rId3" imgW="2514600" imgH="203200" progId="Equation.3">
                  <p:embed/>
                </p:oleObj>
              </mc:Choice>
              <mc:Fallback>
                <p:oleObj name="Equation" r:id="rId3" imgW="2514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1929494"/>
                        <a:ext cx="603567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82" y="1240573"/>
            <a:ext cx="7471900" cy="4992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Performance (Single Core)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692" y="6035243"/>
            <a:ext cx="29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courtesy of Chris Batten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Pipeline Optimizations: Lookahead Routing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C0CF-A7E7-9C4D-9400-69AC6F9AAF4D}" type="slidenum">
              <a:rPr lang="en-US" smtClean="0"/>
              <a:pPr/>
              <a:t>159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current router perform routing computation for next router</a:t>
            </a:r>
          </a:p>
          <a:p>
            <a:pPr lvl="1"/>
            <a:r>
              <a:rPr lang="en-US" smtClean="0"/>
              <a:t>Overlap with BW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Precomputing route allows flits to compete for VCs immediately after BW</a:t>
            </a:r>
          </a:p>
          <a:p>
            <a:pPr lvl="1"/>
            <a:r>
              <a:rPr lang="en-US" smtClean="0"/>
              <a:t>RC decodes route header</a:t>
            </a:r>
          </a:p>
          <a:p>
            <a:pPr lvl="1"/>
            <a:r>
              <a:rPr lang="en-US" smtClean="0"/>
              <a:t>Routing computation needed at next hop</a:t>
            </a:r>
          </a:p>
          <a:p>
            <a:pPr lvl="2"/>
            <a:r>
              <a:rPr lang="en-US" smtClean="0"/>
              <a:t>Can be computed in parallel with VA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81200" y="309312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309312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9312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09312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3093120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37238"/>
            <a:ext cx="86995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Atomic Modules and Dependencies in Router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84811"/>
            <a:ext cx="8229600" cy="1671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Dependence between output of one module and input of another</a:t>
            </a:r>
          </a:p>
          <a:p>
            <a:pPr lvl="1"/>
            <a:r>
              <a:rPr lang="en-US" dirty="0" smtClean="0"/>
              <a:t>Determine critical path through router</a:t>
            </a:r>
          </a:p>
          <a:p>
            <a:pPr lvl="1"/>
            <a:r>
              <a:rPr lang="en-US" dirty="0" smtClean="0"/>
              <a:t>Cannot bid for switch port until routing performed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1" y="1182741"/>
            <a:ext cx="2415230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Decode + Routing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06559" y="1182741"/>
            <a:ext cx="2219605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Switch Arbitration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1511" y="1182741"/>
            <a:ext cx="2455289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Crossbar Traversal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C0CF-A7E7-9C4D-9400-69AC6F9AAF4D}" type="slidenum">
              <a:rPr lang="en-US" smtClean="0"/>
              <a:pPr/>
              <a:t>160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2872431" y="1432015"/>
            <a:ext cx="5341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6" idx="1"/>
          </p:cNvCxnSpPr>
          <p:nvPr/>
        </p:nvCxnSpPr>
        <p:spPr>
          <a:xfrm>
            <a:off x="5626164" y="1432015"/>
            <a:ext cx="60534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06559" y="1669415"/>
            <a:ext cx="221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Wormhole Router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3825" y="2179277"/>
            <a:ext cx="1946275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Decode + Routing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18000" y="2179277"/>
            <a:ext cx="1960991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Switch Arbitration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41902" y="2179277"/>
            <a:ext cx="1942988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Crossbar Traversal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16" idx="3"/>
            <a:endCxn id="26" idx="1"/>
          </p:cNvCxnSpPr>
          <p:nvPr/>
        </p:nvCxnSpPr>
        <p:spPr>
          <a:xfrm>
            <a:off x="2070100" y="2428551"/>
            <a:ext cx="3619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3"/>
            <a:endCxn id="18" idx="1"/>
          </p:cNvCxnSpPr>
          <p:nvPr/>
        </p:nvCxnSpPr>
        <p:spPr>
          <a:xfrm>
            <a:off x="6278991" y="2428551"/>
            <a:ext cx="46291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09821" y="2689691"/>
            <a:ext cx="275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Virtual Channel Router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432050" y="2179277"/>
            <a:ext cx="1509178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VC </a:t>
            </a: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llocation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2" name="Straight Arrow Connector 31"/>
          <p:cNvCxnSpPr>
            <a:stCxn id="26" idx="3"/>
            <a:endCxn id="17" idx="1"/>
          </p:cNvCxnSpPr>
          <p:nvPr/>
        </p:nvCxnSpPr>
        <p:spPr>
          <a:xfrm>
            <a:off x="3941228" y="2428551"/>
            <a:ext cx="3767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46101" y="3484969"/>
            <a:ext cx="1996064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Decode + Routing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09821" y="3769309"/>
            <a:ext cx="2973479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Speculative Switch Arbitration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41934" y="3459569"/>
            <a:ext cx="1942988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Crossbar Traversal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40" idx="3"/>
            <a:endCxn id="46" idx="1"/>
          </p:cNvCxnSpPr>
          <p:nvPr/>
        </p:nvCxnSpPr>
        <p:spPr>
          <a:xfrm flipV="1">
            <a:off x="2542165" y="3413213"/>
            <a:ext cx="567657" cy="321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3"/>
            <a:endCxn id="42" idx="1"/>
          </p:cNvCxnSpPr>
          <p:nvPr/>
        </p:nvCxnSpPr>
        <p:spPr>
          <a:xfrm flipV="1">
            <a:off x="6083300" y="3708843"/>
            <a:ext cx="658634" cy="3097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72431" y="4267853"/>
            <a:ext cx="340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Speculative Virtual Channel Router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109822" y="3163939"/>
            <a:ext cx="2973478" cy="498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VC Allocation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>
            <a:stCxn id="40" idx="3"/>
            <a:endCxn id="41" idx="1"/>
          </p:cNvCxnSpPr>
          <p:nvPr/>
        </p:nvCxnSpPr>
        <p:spPr>
          <a:xfrm>
            <a:off x="2542165" y="3734243"/>
            <a:ext cx="567656" cy="284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3"/>
            <a:endCxn id="42" idx="1"/>
          </p:cNvCxnSpPr>
          <p:nvPr/>
        </p:nvCxnSpPr>
        <p:spPr>
          <a:xfrm>
            <a:off x="6083300" y="3413213"/>
            <a:ext cx="658634" cy="2956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17" grpId="0" animBg="1"/>
      <p:bldP spid="18" grpId="0" animBg="1"/>
      <p:bldP spid="21" grpId="0"/>
      <p:bldP spid="26" grpId="0" animBg="1"/>
      <p:bldP spid="40" grpId="0" animBg="1"/>
      <p:bldP spid="41" grpId="0" animBg="1"/>
      <p:bldP spid="42" grpId="0" animBg="1"/>
      <p:bldP spid="45" grpId="0"/>
      <p:bldP spid="4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Optimizations: Speculation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Assume that Virtual Channel Allocation stage will be successful</a:t>
            </a:r>
          </a:p>
          <a:p>
            <a:pPr lvl="1"/>
            <a:r>
              <a:rPr lang="en-US" smtClean="0"/>
              <a:t>Valid under low to moderate loads</a:t>
            </a:r>
          </a:p>
          <a:p>
            <a:r>
              <a:rPr lang="en-US" smtClean="0"/>
              <a:t>Entire VA and SA in parallel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If VA unsuccessful (no virtual channel returned)</a:t>
            </a:r>
          </a:p>
          <a:p>
            <a:pPr lvl="1"/>
            <a:r>
              <a:rPr lang="en-US" smtClean="0"/>
              <a:t>Must repeat VA/SA in next cycle</a:t>
            </a:r>
          </a:p>
          <a:p>
            <a:r>
              <a:rPr lang="en-US" smtClean="0"/>
              <a:t>Prioritize non-speculative requests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3335632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BW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3335632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3335632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3335632"/>
            <a:ext cx="9144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Pipeline Optimizations: Bypassing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no flits in input buffer</a:t>
            </a:r>
          </a:p>
          <a:p>
            <a:pPr lvl="1"/>
            <a:r>
              <a:rPr lang="en-US" dirty="0" smtClean="0"/>
              <a:t>Speculatively enter ST</a:t>
            </a:r>
          </a:p>
          <a:p>
            <a:pPr lvl="1"/>
            <a:r>
              <a:rPr lang="en-US" dirty="0" smtClean="0"/>
              <a:t>On port conflict, speculation aborted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the first stage, a free VC is allocated, next routing is performed and the crossbar is setup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2862927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VA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RC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Setup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862927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862927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Arbiters and Allocators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Allocator matches N requests to M resources </a:t>
            </a:r>
          </a:p>
          <a:p>
            <a:endParaRPr lang="en-US" smtClean="0"/>
          </a:p>
          <a:p>
            <a:r>
              <a:rPr lang="en-US" smtClean="0"/>
              <a:t>Arbiter matches N requests to 1 resource</a:t>
            </a:r>
          </a:p>
          <a:p>
            <a:endParaRPr lang="en-US" smtClean="0"/>
          </a:p>
          <a:p>
            <a:r>
              <a:rPr lang="en-US" smtClean="0"/>
              <a:t>Resources are VCs (for virtual channel routers) and crossbar switch ports.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Arbiters and Allocators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Virtual-channel allocator (VA) </a:t>
            </a:r>
          </a:p>
          <a:p>
            <a:pPr lvl="1"/>
            <a:r>
              <a:rPr lang="en-US" smtClean="0"/>
              <a:t>Resolves contention for output virtual channels</a:t>
            </a:r>
          </a:p>
          <a:p>
            <a:pPr lvl="1"/>
            <a:r>
              <a:rPr lang="en-US" smtClean="0"/>
              <a:t>Grants them to input virtual channels</a:t>
            </a:r>
          </a:p>
          <a:p>
            <a:endParaRPr lang="en-US" smtClean="0"/>
          </a:p>
          <a:p>
            <a:r>
              <a:rPr lang="en-US" smtClean="0"/>
              <a:t>Switch allocator (SA) that grants crossbar switch ports to input virtual channels</a:t>
            </a:r>
          </a:p>
          <a:p>
            <a:endParaRPr lang="en-US" smtClean="0"/>
          </a:p>
          <a:p>
            <a:r>
              <a:rPr lang="en-US" smtClean="0"/>
              <a:t>Allocator/arbiter that delivers high matching probability translates to higher network throughput. </a:t>
            </a:r>
          </a:p>
          <a:p>
            <a:pPr lvl="1"/>
            <a:r>
              <a:rPr lang="en-US" smtClean="0"/>
              <a:t>Must also be fast and/or able to be pipelined</a:t>
            </a:r>
          </a:p>
          <a:p>
            <a:pPr lvl="1"/>
            <a:endParaRPr lang="en-US" smtClean="0"/>
          </a:p>
          <a:p>
            <a:r>
              <a:rPr lang="en-US" smtClean="0"/>
              <a:t>VC allocation typically determines cycle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Allocator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for </a:t>
            </a:r>
            <a:r>
              <a:rPr lang="en-US" dirty="0" err="1" smtClean="0"/>
              <a:t>pipelineable</a:t>
            </a:r>
            <a:r>
              <a:rPr lang="en-US" dirty="0" smtClean="0"/>
              <a:t> allocators</a:t>
            </a:r>
          </a:p>
          <a:p>
            <a:endParaRPr lang="en-US" dirty="0" smtClean="0"/>
          </a:p>
          <a:p>
            <a:r>
              <a:rPr lang="en-US" dirty="0" smtClean="0"/>
              <a:t>Allocator composed of arbiters</a:t>
            </a:r>
          </a:p>
          <a:p>
            <a:pPr lvl="1"/>
            <a:r>
              <a:rPr lang="en-US" dirty="0" smtClean="0"/>
              <a:t>Arbiter chooses one out of N requests to a single resource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Separable switch allocator</a:t>
            </a:r>
          </a:p>
          <a:p>
            <a:pPr lvl="1"/>
            <a:r>
              <a:rPr lang="en-US" dirty="0" smtClean="0"/>
              <a:t>First stage: select single request at each input port</a:t>
            </a:r>
          </a:p>
          <a:p>
            <a:pPr lvl="1"/>
            <a:r>
              <a:rPr lang="en-US" dirty="0" smtClean="0"/>
              <a:t>Second stage: selects single request for each output 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Separable Allocator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0072"/>
            <a:ext cx="8229600" cy="144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3:4 allocator</a:t>
            </a:r>
          </a:p>
          <a:p>
            <a:r>
              <a:rPr lang="en-US" dirty="0" smtClean="0"/>
              <a:t>First stage: 3:1 – ensures only one grant for each input</a:t>
            </a:r>
          </a:p>
          <a:p>
            <a:r>
              <a:rPr lang="en-US" dirty="0" smtClean="0"/>
              <a:t>Second stage: 4:1 – only one grant asserted for each output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1417638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36220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27660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19100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752600"/>
            <a:ext cx="838200" cy="868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743200"/>
            <a:ext cx="838200" cy="868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779838"/>
            <a:ext cx="838200" cy="9140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2438400" y="16002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438400" y="182721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438400" y="205581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438401" y="251460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438401" y="274161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2438399" y="2971798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438399" y="3429000"/>
            <a:ext cx="45720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438401" y="365601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438401" y="388461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438400" y="434340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438400" y="457041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2438400" y="479901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2" y="1292423"/>
            <a:ext cx="2819398" cy="3093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Requestor 1 requesting resource A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2" y="17526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Requestor 1 requesting resource C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202" y="4035623"/>
            <a:ext cx="28955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Requestor 4 requesting resource A</a:t>
            </a:r>
            <a:endParaRPr lang="en-US" sz="14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733800" y="1524000"/>
            <a:ext cx="1752600" cy="4556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9" idx="1"/>
          </p:cNvCxnSpPr>
          <p:nvPr/>
        </p:nvCxnSpPr>
        <p:spPr>
          <a:xfrm>
            <a:off x="3733800" y="2743200"/>
            <a:ext cx="1752600" cy="4341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733800" y="2362200"/>
            <a:ext cx="1752600" cy="11041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3"/>
          </p:cNvCxnSpPr>
          <p:nvPr/>
        </p:nvCxnSpPr>
        <p:spPr>
          <a:xfrm>
            <a:off x="3733800" y="1813719"/>
            <a:ext cx="1752600" cy="11580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3696495" y="2094705"/>
            <a:ext cx="1827211" cy="1752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733800" y="2133600"/>
            <a:ext cx="1752600" cy="365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33800" y="2971798"/>
            <a:ext cx="1752601" cy="10300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3687366" y="2545955"/>
            <a:ext cx="1845469" cy="1752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" idx="3"/>
          </p:cNvCxnSpPr>
          <p:nvPr/>
        </p:nvCxnSpPr>
        <p:spPr>
          <a:xfrm flipV="1">
            <a:off x="3733800" y="3276600"/>
            <a:ext cx="1752600" cy="3960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733800" y="3429001"/>
            <a:ext cx="1752600" cy="10667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0" idx="1"/>
          </p:cNvCxnSpPr>
          <p:nvPr/>
        </p:nvCxnSpPr>
        <p:spPr>
          <a:xfrm>
            <a:off x="3733800" y="3962400"/>
            <a:ext cx="1752600" cy="274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733800" y="4343401"/>
            <a:ext cx="1752601" cy="350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6324602" y="182880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>
            <a:off x="6324602" y="205740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 flipV="1">
            <a:off x="6324600" y="2286000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0800000" flipV="1">
            <a:off x="6324600" y="251459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>
            <a:off x="6324602" y="281940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>
            <a:off x="6324602" y="3047999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V="1">
            <a:off x="6324600" y="327659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10800000" flipV="1">
            <a:off x="6324600" y="3505198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>
            <a:off x="6324602" y="388620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0800000">
            <a:off x="6324602" y="4114799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10800000" flipV="1">
            <a:off x="6324600" y="434339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10800000" flipV="1">
            <a:off x="6324600" y="4571998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324602" y="1521023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A granted to Requestor 1</a:t>
            </a:r>
            <a:endParaRPr lang="en-US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6324602" y="17526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A granted to Requestor 2</a:t>
            </a:r>
            <a:endParaRPr lang="en-US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6324600" y="19812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A granted to Requestor 3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6324600" y="2206823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A granted to Requestor 4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6324602" y="35814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C granted to Requestor 1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6324600" y="42672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C granted to Requestor 4</a:t>
            </a:r>
            <a:endParaRPr lang="en-US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6324600" y="3810000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C granted to Requestor 2</a:t>
            </a:r>
            <a:endParaRPr lang="en-US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4035623"/>
            <a:ext cx="2819398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C granted to Requestor 3</a:t>
            </a:r>
            <a:endParaRPr lang="en-US" sz="1400" dirty="0"/>
          </a:p>
        </p:txBody>
      </p: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166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95"/>
            <a:ext cx="8229600" cy="990600"/>
          </a:xfrm>
        </p:spPr>
        <p:txBody>
          <a:bodyPr/>
          <a:lstStyle/>
          <a:p>
            <a:r>
              <a:rPr lang="en-US" dirty="0" smtClean="0"/>
              <a:t>Separable Allocator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61966"/>
            <a:ext cx="8229600" cy="13731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Input-first allocator</a:t>
            </a:r>
          </a:p>
          <a:p>
            <a:r>
              <a:rPr lang="en-US" dirty="0" smtClean="0"/>
              <a:t>4 requestors, 3 resources</a:t>
            </a:r>
          </a:p>
          <a:p>
            <a:r>
              <a:rPr lang="en-US" dirty="0" smtClean="0"/>
              <a:t>Arbitrate locally among requests</a:t>
            </a:r>
          </a:p>
          <a:p>
            <a:pPr lvl="1"/>
            <a:r>
              <a:rPr lang="en-US" dirty="0" smtClean="0"/>
              <a:t>Local winners passed to second stage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1281088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22565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314005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4054450"/>
            <a:ext cx="838200" cy="7921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1616050"/>
            <a:ext cx="838200" cy="868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2606650"/>
            <a:ext cx="838200" cy="8683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3643288"/>
            <a:ext cx="838200" cy="91400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4:1 arbiter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438400" y="146365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2438400" y="169066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438400" y="191926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2438401" y="237805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2438401" y="260506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438399" y="2835248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2438399" y="3292450"/>
            <a:ext cx="45720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438401" y="351946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2438401" y="374806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2438400" y="4206851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438400" y="443386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438400" y="4662462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1387450"/>
            <a:ext cx="1752600" cy="4556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9" idx="1"/>
          </p:cNvCxnSpPr>
          <p:nvPr/>
        </p:nvCxnSpPr>
        <p:spPr>
          <a:xfrm>
            <a:off x="3733800" y="2606650"/>
            <a:ext cx="1752600" cy="4341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733800" y="2225650"/>
            <a:ext cx="1752600" cy="110410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3"/>
          </p:cNvCxnSpPr>
          <p:nvPr/>
        </p:nvCxnSpPr>
        <p:spPr>
          <a:xfrm>
            <a:off x="3733800" y="1677169"/>
            <a:ext cx="1752600" cy="115807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696495" y="1958155"/>
            <a:ext cx="1827211" cy="1752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733800" y="1997050"/>
            <a:ext cx="1752600" cy="3659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33800" y="2835248"/>
            <a:ext cx="1752601" cy="10300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687366" y="2409405"/>
            <a:ext cx="1845469" cy="1752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3"/>
          </p:cNvCxnSpPr>
          <p:nvPr/>
        </p:nvCxnSpPr>
        <p:spPr>
          <a:xfrm flipV="1">
            <a:off x="3733800" y="3140050"/>
            <a:ext cx="1752600" cy="3960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733800" y="3292451"/>
            <a:ext cx="1752600" cy="106679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" idx="1"/>
          </p:cNvCxnSpPr>
          <p:nvPr/>
        </p:nvCxnSpPr>
        <p:spPr>
          <a:xfrm>
            <a:off x="3733800" y="3825850"/>
            <a:ext cx="1752600" cy="274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733800" y="4206851"/>
            <a:ext cx="1752601" cy="3504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324602" y="1692251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6324602" y="192085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324600" y="2149450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 flipV="1">
            <a:off x="6324600" y="237804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6324602" y="268285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6324602" y="2911449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6324600" y="314004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6324600" y="3368648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6324602" y="3749650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6324602" y="3978249"/>
            <a:ext cx="45720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6324600" y="4206849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9E48-BFEA-1C47-8D5E-5D08B2FDC8D2}" type="slidenum">
              <a:rPr lang="en-US" smtClean="0"/>
              <a:pPr/>
              <a:t>167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81200" y="11588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981200" y="14636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1981200" y="17684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1981200" y="21494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1981200" y="24542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1981200" y="30638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981200" y="39782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1981200" y="4435450"/>
            <a:ext cx="457198" cy="381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3733800" y="1387450"/>
            <a:ext cx="1752600" cy="455611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733800" y="1997050"/>
            <a:ext cx="1752600" cy="365920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733800" y="2225650"/>
            <a:ext cx="1752600" cy="1104107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733799" y="4206850"/>
            <a:ext cx="1752601" cy="350439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0800000">
            <a:off x="6324600" y="1692251"/>
            <a:ext cx="457201" cy="1588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0800000" flipV="1">
            <a:off x="6324600" y="4435450"/>
            <a:ext cx="457202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 flipV="1">
            <a:off x="6324600" y="4435448"/>
            <a:ext cx="457202" cy="1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ular Callout 79"/>
          <p:cNvSpPr/>
          <p:nvPr/>
        </p:nvSpPr>
        <p:spPr>
          <a:xfrm>
            <a:off x="7162800" y="867705"/>
            <a:ext cx="1828800" cy="611189"/>
          </a:xfrm>
          <a:prstGeom prst="wedgeRoundRectCallout">
            <a:avLst>
              <a:gd name="adj1" fmla="val -61724"/>
              <a:gd name="adj2" fmla="val 81125"/>
              <a:gd name="adj3" fmla="val 16667"/>
            </a:avLst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Requestor 1 wins 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7162800" y="3533117"/>
            <a:ext cx="1524000" cy="685800"/>
          </a:xfrm>
          <a:prstGeom prst="wedgeRoundRectCallout">
            <a:avLst>
              <a:gd name="adj1" fmla="val -65196"/>
              <a:gd name="adj2" fmla="val 85507"/>
              <a:gd name="adj3" fmla="val 16667"/>
            </a:avLst>
          </a:prstGeom>
          <a:solidFill>
            <a:srgbClr val="F2F2F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Requestor 4 wins C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separable allocation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18099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Inputs</a:t>
            </a:r>
            <a:endParaRPr lang="el-GR" sz="22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590800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34101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17900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23122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Outputs</a:t>
            </a:r>
            <a:endParaRPr lang="el-GR" sz="2200" dirty="0"/>
          </a:p>
        </p:txBody>
      </p:sp>
      <p:sp>
        <p:nvSpPr>
          <p:cNvPr id="10" name="Oval 9"/>
          <p:cNvSpPr/>
          <p:nvPr/>
        </p:nvSpPr>
        <p:spPr bwMode="auto">
          <a:xfrm>
            <a:off x="4038600" y="2570922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3902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output-first separable allocator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110758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1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Requests propagate to output arbiters</a:t>
            </a:r>
            <a:endParaRPr lang="el-GR" sz="22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981200" y="2057400"/>
            <a:ext cx="190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057400" y="2865783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2057400" y="2133600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2133600"/>
            <a:ext cx="19050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1905000" y="3485322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05000" y="266700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905000" y="198120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charset="0"/>
              </a:rPr>
              <a:t>1,2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160020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168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"/>
          </p:nvPr>
        </p:nvSpPr>
        <p:spPr>
          <a:xfrm>
            <a:off x="457200" y="4641292"/>
            <a:ext cx="8229600" cy="1515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55138" y="6042878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324 L 0.15938 -0.0166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7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39 L 0.16146 0.07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3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7037E-7 L 0.16146 -0.088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4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4.07407E-6 L 0.15938 -0.11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 animBg="1"/>
      <p:bldP spid="2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2" y="1170723"/>
            <a:ext cx="7471900" cy="506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Performance (Multi-Core)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692" y="6035243"/>
            <a:ext cx="29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courtesy of Chris Batten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50566" y="21686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2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Both output arbiters pick the same input (1)</a:t>
            </a:r>
            <a:endParaRPr lang="el-GR" sz="2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separable allocation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18099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Inputs</a:t>
            </a:r>
            <a:endParaRPr lang="el-GR" sz="22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590800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34101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17900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23122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Outputs</a:t>
            </a:r>
            <a:endParaRPr lang="el-GR" sz="2200" dirty="0"/>
          </a:p>
        </p:txBody>
      </p:sp>
      <p:sp>
        <p:nvSpPr>
          <p:cNvPr id="10" name="Oval 9"/>
          <p:cNvSpPr/>
          <p:nvPr/>
        </p:nvSpPr>
        <p:spPr bwMode="auto">
          <a:xfrm>
            <a:off x="4038600" y="2570922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3902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output-first separable allocator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110758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1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Requests propagate to output arbiters</a:t>
            </a:r>
            <a:endParaRPr lang="el-GR" sz="22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00400" y="2219739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205701" y="1229139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981200" y="2057400"/>
            <a:ext cx="190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057400" y="2865783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2057400" y="2133600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2133600"/>
            <a:ext cx="19050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3386760" y="2834518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383040" y="183005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83040" y="2462117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charset="0"/>
              </a:rPr>
              <a:t>1,2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83040" y="1451497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169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"/>
          </p:nvPr>
        </p:nvSpPr>
        <p:spPr>
          <a:xfrm>
            <a:off x="457200" y="4958774"/>
            <a:ext cx="8229600" cy="11981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55138" y="6042878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7" grpId="1" animBg="1"/>
      <p:bldP spid="28" grpId="0" animBg="1"/>
      <p:bldP spid="28" grpId="1" animBg="1"/>
      <p:bldP spid="24" grpId="1" animBg="1"/>
      <p:bldP spid="25" grpId="1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350566" y="21686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2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Both output arbiters pick the same input (1)</a:t>
            </a:r>
            <a:endParaRPr lang="el-GR" sz="2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60505" y="326924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3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Input 1 can only pick one output</a:t>
            </a:r>
            <a:endParaRPr lang="el-GR" sz="2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separable allocation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18099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Inputs</a:t>
            </a:r>
            <a:endParaRPr lang="el-GR" sz="22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590800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34101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17900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23122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Outputs</a:t>
            </a:r>
            <a:endParaRPr lang="el-GR" sz="2200" dirty="0"/>
          </a:p>
        </p:txBody>
      </p:sp>
      <p:sp>
        <p:nvSpPr>
          <p:cNvPr id="10" name="Oval 9"/>
          <p:cNvSpPr/>
          <p:nvPr/>
        </p:nvSpPr>
        <p:spPr bwMode="auto">
          <a:xfrm>
            <a:off x="4038600" y="2570922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3902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4419600"/>
            <a:ext cx="7924800" cy="1981200"/>
          </a:xfrm>
        </p:spPr>
        <p:txBody>
          <a:bodyPr/>
          <a:lstStyle/>
          <a:p>
            <a:r>
              <a:rPr lang="en-US" sz="2600" dirty="0" smtClean="0"/>
              <a:t>Arbitrating independently at each port degrades matching efficiency</a:t>
            </a:r>
          </a:p>
          <a:p>
            <a:pPr lvl="1"/>
            <a:r>
              <a:rPr lang="en-US" sz="2400" dirty="0" smtClean="0"/>
              <a:t>If output 2 was aware of output 1’s decision, it would have picked input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output-first separable allocator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110758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Step 1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Requests propagate to output arbiters</a:t>
            </a:r>
            <a:endParaRPr lang="el-GR" sz="2200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981200" y="2057400"/>
            <a:ext cx="190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2057400" y="2865783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2057400" y="2133600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1981200" y="2133600"/>
            <a:ext cx="19050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383040" y="2462117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charset="0"/>
              </a:rPr>
              <a:t>1,2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83040" y="1451497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762539" y="1371600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170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355138" y="6042878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9316E-6 1.83164E-6 L -0.15723 -0.065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33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7 -4.51434E-6 L -0.15515 0.025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 build="p"/>
      <p:bldP spid="23" grpId="0" animBg="1"/>
      <p:bldP spid="23" grpId="1" animBg="1"/>
      <p:bldP spid="15" grpId="0" animBg="1"/>
      <p:bldP spid="30" grpId="0" animBg="1"/>
      <p:bldP spid="30" grpId="1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allocation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Increasing the number of iterations</a:t>
            </a:r>
          </a:p>
          <a:p>
            <a:endParaRPr lang="en-US" sz="2600" dirty="0" smtClean="0"/>
          </a:p>
          <a:p>
            <a:r>
              <a:rPr lang="en-US" sz="2600" dirty="0" smtClean="0"/>
              <a:t>Incremental allocation</a:t>
            </a:r>
          </a:p>
          <a:p>
            <a:pPr lvl="1"/>
            <a:r>
              <a:rPr lang="en-US" sz="2200" dirty="0" smtClean="0"/>
              <a:t>Ineffective for single-flit packets</a:t>
            </a:r>
          </a:p>
          <a:p>
            <a:pPr lvl="1"/>
            <a:r>
              <a:rPr lang="en-US" sz="2200" dirty="0" smtClean="0"/>
              <a:t>Single-flit packets common in </a:t>
            </a:r>
            <a:r>
              <a:rPr lang="en-US" sz="2200" dirty="0" err="1" smtClean="0"/>
              <a:t>NoCs</a:t>
            </a:r>
            <a:endParaRPr lang="en-US" sz="2200" dirty="0" smtClean="0"/>
          </a:p>
          <a:p>
            <a:endParaRPr lang="en-US" sz="2600" dirty="0" smtClean="0"/>
          </a:p>
          <a:p>
            <a:r>
              <a:rPr lang="en-US" sz="2600" dirty="0" smtClean="0"/>
              <a:t>More complex allocators</a:t>
            </a:r>
          </a:p>
          <a:p>
            <a:pPr lvl="1"/>
            <a:r>
              <a:rPr lang="en-US" sz="2200" u="sng" dirty="0" err="1" smtClean="0"/>
              <a:t>Wavefront</a:t>
            </a:r>
            <a:r>
              <a:rPr lang="en-US" sz="2200" dirty="0" smtClean="0"/>
              <a:t>: </a:t>
            </a:r>
          </a:p>
          <a:p>
            <a:pPr lvl="2"/>
            <a:r>
              <a:rPr lang="en-US" dirty="0" smtClean="0"/>
              <a:t>3x power and 20% more delay compared to a separable allocator</a:t>
            </a:r>
          </a:p>
          <a:p>
            <a:pPr lvl="1"/>
            <a:r>
              <a:rPr lang="en-US" sz="2200" u="sng" dirty="0" smtClean="0"/>
              <a:t>Augmenting paths</a:t>
            </a:r>
            <a:r>
              <a:rPr lang="en-US" sz="2200" dirty="0" smtClean="0"/>
              <a:t>: </a:t>
            </a:r>
          </a:p>
          <a:p>
            <a:pPr lvl="2"/>
            <a:r>
              <a:rPr lang="en-US" dirty="0" smtClean="0"/>
              <a:t>Infeasible in a single cycle (approximately 10ns delay)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57800" y="10668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Starting from previous</a:t>
            </a:r>
          </a:p>
          <a:p>
            <a:r>
              <a:rPr lang="en-US" sz="2200" u="sng" dirty="0" smtClean="0"/>
              <a:t>Example</a:t>
            </a:r>
            <a:r>
              <a:rPr lang="en-US" sz="2200" dirty="0" smtClean="0"/>
              <a:t>: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Input 1 granted output 1.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This forms a connection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chaining operation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18099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Inputs</a:t>
            </a:r>
            <a:endParaRPr lang="el-GR" sz="22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590800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34101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17900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23122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Outputs</a:t>
            </a:r>
            <a:endParaRPr lang="el-GR" sz="2200" dirty="0"/>
          </a:p>
        </p:txBody>
      </p:sp>
      <p:sp>
        <p:nvSpPr>
          <p:cNvPr id="10" name="Oval 9"/>
          <p:cNvSpPr/>
          <p:nvPr/>
        </p:nvSpPr>
        <p:spPr bwMode="auto">
          <a:xfrm>
            <a:off x="4038600" y="2570922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3902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output-first separable allocator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904461" y="1696278"/>
            <a:ext cx="4114800" cy="685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981200" y="2057400"/>
            <a:ext cx="190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057400" y="2880901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057400" y="2133600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981200" y="2133600"/>
            <a:ext cx="19050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762539" y="1443162"/>
            <a:ext cx="822960" cy="82296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167640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1,1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05000" y="2057400"/>
            <a:ext cx="533400" cy="33855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Arial" charset="0"/>
              </a:rPr>
              <a:t>1,2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>
          <a:xfrm>
            <a:off x="457200" y="5004128"/>
            <a:ext cx="8229600" cy="1152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55138" y="6152118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0" grpId="0" animBg="1"/>
      <p:bldP spid="19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257800" y="10668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Starting from previous</a:t>
            </a:r>
          </a:p>
          <a:p>
            <a:r>
              <a:rPr lang="en-US" sz="2200" u="sng" dirty="0" smtClean="0"/>
              <a:t>Example</a:t>
            </a:r>
            <a:r>
              <a:rPr lang="en-US" sz="2200" dirty="0" smtClean="0"/>
              <a:t>: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Input 1 granted output 1.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This forms a connection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chaining operation</a:t>
            </a:r>
            <a:endParaRPr lang="el-GR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18099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143000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Inputs</a:t>
            </a:r>
            <a:endParaRPr lang="el-GR" sz="2200" dirty="0"/>
          </a:p>
        </p:txBody>
      </p:sp>
      <p:sp>
        <p:nvSpPr>
          <p:cNvPr id="6" name="Oval 5"/>
          <p:cNvSpPr/>
          <p:nvPr/>
        </p:nvSpPr>
        <p:spPr bwMode="auto">
          <a:xfrm>
            <a:off x="1143000" y="2590800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143000" y="3410129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17900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1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1123122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Outputs</a:t>
            </a:r>
            <a:endParaRPr lang="el-GR" sz="2200" dirty="0"/>
          </a:p>
        </p:txBody>
      </p:sp>
      <p:sp>
        <p:nvSpPr>
          <p:cNvPr id="10" name="Oval 9"/>
          <p:cNvSpPr/>
          <p:nvPr/>
        </p:nvSpPr>
        <p:spPr bwMode="auto">
          <a:xfrm>
            <a:off x="4038600" y="2570922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2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38600" y="3390251"/>
            <a:ext cx="685800" cy="476071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3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4419600"/>
            <a:ext cx="7924800" cy="1981200"/>
          </a:xfrm>
        </p:spPr>
        <p:txBody>
          <a:bodyPr>
            <a:normAutofit/>
          </a:bodyPr>
          <a:lstStyle/>
          <a:p>
            <a:r>
              <a:rPr lang="en-US" sz="2600" u="sng" dirty="0" smtClean="0"/>
              <a:t>Key</a:t>
            </a:r>
            <a:r>
              <a:rPr lang="en-US" sz="2600" dirty="0" smtClean="0"/>
              <a:t>: packet chaining enables connection reuse between different packets destined to the same output as departing packets</a:t>
            </a:r>
          </a:p>
          <a:p>
            <a:pPr lvl="1"/>
            <a:r>
              <a:rPr lang="en-US" sz="2400" dirty="0" smtClean="0"/>
              <a:t>The packets do </a:t>
            </a:r>
            <a:r>
              <a:rPr lang="en-US" sz="2400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/>
              <a:t> have to be in the same input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output-first separable allocator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904461" y="1696278"/>
            <a:ext cx="4114800" cy="685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4244" y="266700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Next clock cycle</a:t>
            </a:r>
            <a:r>
              <a:rPr lang="en-US" sz="2200" dirty="0" smtClean="0"/>
              <a:t>: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Input 1 sends another packet to output 1.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Output 2 grants input 3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981200" y="2895600"/>
            <a:ext cx="1905000" cy="76200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Rectangle 16"/>
          <p:cNvSpPr/>
          <p:nvPr/>
        </p:nvSpPr>
        <p:spPr bwMode="auto">
          <a:xfrm rot="20687219">
            <a:off x="856081" y="2086127"/>
            <a:ext cx="4114800" cy="6858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981200" y="2057400"/>
            <a:ext cx="1905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2057400" y="2865783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057400" y="2133600"/>
            <a:ext cx="1828800" cy="7620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981200" y="2133600"/>
            <a:ext cx="1905000" cy="68580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55138" y="6152118"/>
            <a:ext cx="479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1" grpId="0" animBg="1"/>
      <p:bldP spid="32" grpId="0"/>
      <p:bldP spid="17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157827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Chaining is performed in the PC stage, before SA</a:t>
            </a:r>
          </a:p>
          <a:p>
            <a:pPr lvl="1"/>
            <a:r>
              <a:rPr lang="en-US" sz="2200" dirty="0" smtClean="0"/>
              <a:t>Newly-arrived flits skip PC if SA does not have another flit. Thus, zero-load latency does not increase</a:t>
            </a:r>
          </a:p>
          <a:p>
            <a:pPr lvl="1"/>
            <a:r>
              <a:rPr lang="en-US" sz="2200" dirty="0" smtClean="0"/>
              <a:t>Connections released if they cannot be used productively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828800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Tail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51829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Cycle 2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At the end of cycle 2, the chaining logic selects packet 2.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Packet 2 will reuse packet 1’s connection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28800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2 Head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chaining pipeline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52600" y="2924758"/>
            <a:ext cx="1527048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76600" y="2924758"/>
            <a:ext cx="1527048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00600" y="2924758"/>
            <a:ext cx="1524000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66091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PC: packet chaining</a:t>
            </a:r>
          </a:p>
          <a:p>
            <a:r>
              <a:rPr lang="en-US" sz="1600" dirty="0" smtClean="0"/>
              <a:t>SA: switch allocation</a:t>
            </a:r>
          </a:p>
          <a:p>
            <a:r>
              <a:rPr lang="en-US" sz="1600" dirty="0" smtClean="0"/>
              <a:t>ST:  switch traversal</a:t>
            </a:r>
            <a:endParaRPr lang="el-GR" sz="16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909312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Head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52800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Body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3463052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Cycle 2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the tail flit enters the SA stage, the chaining logic considers eligible chaining requests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288231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1076960" y="33702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919472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Body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352800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Tail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7120" y="38723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37" name="Oval 36"/>
          <p:cNvSpPr/>
          <p:nvPr/>
        </p:nvSpPr>
        <p:spPr bwMode="auto">
          <a:xfrm>
            <a:off x="1620520" y="3623230"/>
            <a:ext cx="1752600" cy="8382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174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55138" y="6152118"/>
            <a:ext cx="47902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build="allAtOnce"/>
      <p:bldP spid="27" grpId="0" animBg="1"/>
      <p:bldP spid="21" grpId="0" animBg="1"/>
      <p:bldP spid="23" grpId="0" animBg="1"/>
      <p:bldP spid="25" grpId="0" build="allAtOnce"/>
      <p:bldP spid="32" grpId="0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157827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Chaining is performed in the PC stage, before SA</a:t>
            </a:r>
          </a:p>
          <a:p>
            <a:pPr lvl="1"/>
            <a:r>
              <a:rPr lang="en-US" sz="2200" dirty="0" smtClean="0"/>
              <a:t>Newly-arrived flits skip PC if SA does not have another flit. Thus, zero-load latency does not increase</a:t>
            </a:r>
          </a:p>
          <a:p>
            <a:pPr lvl="1"/>
            <a:r>
              <a:rPr lang="en-US" sz="2200" dirty="0" smtClean="0"/>
              <a:t>Connections released if they cannot be used productively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828800" y="43435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2 Body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828800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Tail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4851829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Cycle 2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At the end of cycle 2, the chaining logic selects packet 2.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Packet 2 will reuse packet 1’s connection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0" y="5534267"/>
            <a:ext cx="5918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Cycle 3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Packet 2 does not participate in SA. Its inputs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and outputs remain connected, blocking other requests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828800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2 Head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chaining pipeline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752600" y="2924758"/>
            <a:ext cx="1527048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PC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76600" y="2924758"/>
            <a:ext cx="1527048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SA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00600" y="2924758"/>
            <a:ext cx="1524000" cy="338554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</a:t>
            </a:r>
            <a:endParaRPr kumimoji="0" lang="el-G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9400" y="266091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PC: packet chaining</a:t>
            </a:r>
          </a:p>
          <a:p>
            <a:r>
              <a:rPr lang="en-US" sz="1600" dirty="0" smtClean="0"/>
              <a:t>SA: switch allocation</a:t>
            </a:r>
          </a:p>
          <a:p>
            <a:r>
              <a:rPr lang="en-US" sz="1600" dirty="0" smtClean="0"/>
              <a:t>ST:  switch traversal</a:t>
            </a:r>
            <a:endParaRPr lang="el-GR" sz="16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4909312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Head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352800" y="34210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Body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3463052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Cycle 2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When the tail flit enters the SA stage, the chaining logic considers eligible chaining requests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2882312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1076960" y="33702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919472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Body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352800" y="388231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Tail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87120" y="38723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37" name="Oval 36"/>
          <p:cNvSpPr/>
          <p:nvPr/>
        </p:nvSpPr>
        <p:spPr bwMode="auto">
          <a:xfrm>
            <a:off x="1620520" y="3623230"/>
            <a:ext cx="1752600" cy="8382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352800" y="43435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2 Head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929632" y="4343560"/>
            <a:ext cx="1374648" cy="30777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Packet 1 Tail</a:t>
            </a:r>
            <a:endParaRPr kumimoji="0" lang="el-GR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5077" y="43353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175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355138" y="6152118"/>
            <a:ext cx="479026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Michelogiannakis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MICRO 2011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0" grpId="0"/>
      <p:bldP spid="37" grpId="1" animBg="1"/>
      <p:bldP spid="38" grpId="0" animBg="1"/>
      <p:bldP spid="39" grpId="0" animBg="1"/>
      <p:bldP spid="26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Chaining Summary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Packet chaining outperforms other allocators – even ones that are slower or infeasible in one clock cycle</a:t>
            </a:r>
          </a:p>
          <a:p>
            <a:pPr lvl="1"/>
            <a:r>
              <a:rPr lang="en-US" sz="2200" dirty="0" smtClean="0"/>
              <a:t>True for packets of any length</a:t>
            </a:r>
          </a:p>
          <a:p>
            <a:pPr lvl="1"/>
            <a:r>
              <a:rPr lang="en-US" sz="2200" dirty="0" smtClean="0"/>
              <a:t>Throughput gains increase with single-flit packets</a:t>
            </a:r>
          </a:p>
          <a:p>
            <a:pPr lvl="1"/>
            <a:endParaRPr lang="en-US" sz="2200" dirty="0" smtClean="0"/>
          </a:p>
          <a:p>
            <a:r>
              <a:rPr lang="en-US" sz="2500" dirty="0" smtClean="0"/>
              <a:t>Optimization result of</a:t>
            </a:r>
          </a:p>
          <a:p>
            <a:pPr lvl="1"/>
            <a:r>
              <a:rPr lang="en-US" sz="2200" dirty="0" smtClean="0"/>
              <a:t>Aggressive clock frequency + need for single cycle allocation</a:t>
            </a:r>
          </a:p>
          <a:p>
            <a:pPr lvl="1"/>
            <a:r>
              <a:rPr lang="en-US" sz="2200" dirty="0" smtClean="0"/>
              <a:t>Presence of large fraction of single-flit packet in </a:t>
            </a:r>
            <a:r>
              <a:rPr lang="en-US" sz="2200" dirty="0" err="1" smtClean="0"/>
              <a:t>NoCs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</a:p>
          <a:p>
            <a:pPr lvl="1"/>
            <a:r>
              <a:rPr lang="en-US" dirty="0" smtClean="0"/>
              <a:t>Reduce number of pipeline stages</a:t>
            </a:r>
          </a:p>
          <a:p>
            <a:pPr lvl="2"/>
            <a:r>
              <a:rPr lang="en-US" dirty="0" smtClean="0"/>
              <a:t>Improve zero-load latency</a:t>
            </a:r>
          </a:p>
          <a:p>
            <a:pPr lvl="1"/>
            <a:r>
              <a:rPr lang="en-US" dirty="0" smtClean="0"/>
              <a:t>Increase efficiency of hardware structures</a:t>
            </a:r>
          </a:p>
          <a:p>
            <a:pPr lvl="2"/>
            <a:r>
              <a:rPr lang="en-US" dirty="0" smtClean="0"/>
              <a:t>Improved allocation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Focused on virtual channel routers</a:t>
            </a:r>
          </a:p>
          <a:p>
            <a:pPr lvl="1"/>
            <a:r>
              <a:rPr lang="en-US" dirty="0" smtClean="0"/>
              <a:t>Virtual channels useful in separately classes of cache coherence traffic</a:t>
            </a:r>
          </a:p>
          <a:p>
            <a:pPr lvl="2"/>
            <a:r>
              <a:rPr lang="en-US" dirty="0" smtClean="0"/>
              <a:t>Prevent protocol-level deadlock</a:t>
            </a:r>
          </a:p>
          <a:p>
            <a:r>
              <a:rPr lang="en-US" dirty="0" smtClean="0"/>
              <a:t>Next…</a:t>
            </a:r>
          </a:p>
          <a:p>
            <a:pPr lvl="1"/>
            <a:r>
              <a:rPr lang="en-US" dirty="0" smtClean="0"/>
              <a:t>Consider system-level issues/design considerations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Multiplane</a:t>
            </a:r>
            <a:r>
              <a:rPr lang="en-US" dirty="0" smtClean="0"/>
              <a:t> Networks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parallel networks</a:t>
            </a:r>
          </a:p>
          <a:p>
            <a:pPr lvl="1"/>
            <a:r>
              <a:rPr lang="en-US" dirty="0" smtClean="0"/>
              <a:t>Provide isolation of traffic</a:t>
            </a:r>
          </a:p>
          <a:p>
            <a:pPr lvl="1"/>
            <a:r>
              <a:rPr lang="en-US" dirty="0" smtClean="0"/>
              <a:t>Differentiated service</a:t>
            </a:r>
          </a:p>
          <a:p>
            <a:pPr lvl="1"/>
            <a:r>
              <a:rPr lang="en-US" dirty="0" smtClean="0"/>
              <a:t>Make use of abundant wiring without large routers</a:t>
            </a:r>
          </a:p>
          <a:p>
            <a:pPr lvl="1"/>
            <a:r>
              <a:rPr lang="en-US" dirty="0" smtClean="0"/>
              <a:t>May offer simplified 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Heterogeneous networks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Physical channels versus virtual channels</a:t>
            </a:r>
          </a:p>
          <a:p>
            <a:r>
              <a:rPr lang="en-US" dirty="0" smtClean="0"/>
              <a:t>Several example designs</a:t>
            </a:r>
          </a:p>
          <a:p>
            <a:pPr lvl="1"/>
            <a:r>
              <a:rPr lang="en-US" dirty="0" err="1" smtClean="0"/>
              <a:t>CCNoC</a:t>
            </a:r>
            <a:endParaRPr lang="en-US" dirty="0" smtClean="0"/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err="1" smtClean="0"/>
              <a:t>Tilera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5573"/>
            <a:ext cx="7746482" cy="506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Performance (Many-Core)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692" y="6035243"/>
            <a:ext cx="29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courtesy of Chris Batten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Level Deadlock (revisited)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179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Virtual channels</a:t>
            </a:r>
          </a:p>
          <a:p>
            <a:pPr lvl="1"/>
            <a:r>
              <a:rPr lang="en-US" dirty="0" smtClean="0"/>
              <a:t>Used to improve throughput</a:t>
            </a:r>
          </a:p>
          <a:p>
            <a:pPr lvl="1"/>
            <a:r>
              <a:rPr lang="en-US" dirty="0" smtClean="0"/>
              <a:t>Reduce/eliminate head-of-line (HOL) blocking</a:t>
            </a:r>
          </a:p>
          <a:p>
            <a:pPr lvl="1"/>
            <a:r>
              <a:rPr lang="en-US" dirty="0" smtClean="0"/>
              <a:t>Used to avoid protocol-level deadlock</a:t>
            </a:r>
          </a:p>
          <a:p>
            <a:pPr lvl="2"/>
            <a:r>
              <a:rPr lang="en-US" dirty="0" smtClean="0"/>
              <a:t>Break end-to-end cyclic dependences between requests and responses</a:t>
            </a:r>
          </a:p>
          <a:p>
            <a:pPr lvl="2"/>
            <a:r>
              <a:rPr lang="en-US" dirty="0" smtClean="0"/>
              <a:t>Different types of coherence messages assigned to different virtual channels (virtual networks)</a:t>
            </a:r>
          </a:p>
          <a:p>
            <a:pPr lvl="1"/>
            <a:r>
              <a:rPr lang="en-US" dirty="0" smtClean="0"/>
              <a:t>But virtual channels increase the area/complexity/power of the 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But wires are abundant on chip!</a:t>
            </a:r>
          </a:p>
          <a:p>
            <a:pPr lvl="1"/>
            <a:r>
              <a:rPr lang="en-US" dirty="0" smtClean="0"/>
              <a:t>Separate coherence traffic on multiple physical networks?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Virtual Channels vs. Multiple Physical Networks</a:t>
            </a:r>
            <a:endParaRPr lang="en-US" sz="2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Virtual Channels</a:t>
            </a:r>
          </a:p>
          <a:p>
            <a:pPr lvl="1"/>
            <a:r>
              <a:rPr lang="en-US" dirty="0" smtClean="0"/>
              <a:t>Offer higher throughput</a:t>
            </a:r>
          </a:p>
          <a:p>
            <a:pPr lvl="1"/>
            <a:r>
              <a:rPr lang="en-US" dirty="0" smtClean="0"/>
              <a:t>Better efficiency for larger buffer sizes</a:t>
            </a:r>
          </a:p>
          <a:p>
            <a:pPr lvl="1"/>
            <a:r>
              <a:rPr lang="en-US" dirty="0" smtClean="0"/>
              <a:t>“Swiss army knife” of interconnection networks</a:t>
            </a:r>
          </a:p>
          <a:p>
            <a:endParaRPr lang="en-US" dirty="0" smtClean="0"/>
          </a:p>
          <a:p>
            <a:r>
              <a:rPr lang="en-US" dirty="0" smtClean="0"/>
              <a:t>Multiple Physical Networks</a:t>
            </a:r>
          </a:p>
          <a:p>
            <a:pPr lvl="1"/>
            <a:r>
              <a:rPr lang="en-US" dirty="0" smtClean="0"/>
              <a:t>Wormhole routers can be clocked faster</a:t>
            </a:r>
          </a:p>
          <a:p>
            <a:pPr lvl="2"/>
            <a:r>
              <a:rPr lang="en-US" dirty="0" smtClean="0"/>
              <a:t>25-35% faster than a 4 VC router*</a:t>
            </a:r>
          </a:p>
          <a:p>
            <a:pPr lvl="1"/>
            <a:r>
              <a:rPr lang="en-US" dirty="0" smtClean="0"/>
              <a:t>Require less area/power</a:t>
            </a:r>
          </a:p>
          <a:p>
            <a:pPr lvl="2"/>
            <a:r>
              <a:rPr lang="en-US" dirty="0" smtClean="0"/>
              <a:t>With shallow buffer depths, VC incur substantial overhead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sz="2378" dirty="0" smtClean="0">
                <a:solidFill>
                  <a:srgbClr val="A6A6A6"/>
                </a:solidFill>
              </a:rPr>
              <a:t>* See Yoon et al., “Virtual Channels vs. Multiple Physical Networks: a Comparative Study” DAC 2010</a:t>
            </a:r>
            <a:endParaRPr lang="en-US" sz="2378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47" y="2902662"/>
            <a:ext cx="6747169" cy="3328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CCNoC</a:t>
            </a:r>
            <a:r>
              <a:rPr lang="en-US" dirty="0" smtClean="0"/>
              <a:t>: Cache-Coherence Network-on-Chip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3001"/>
            <a:ext cx="8229600" cy="2087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Multiple networks</a:t>
            </a:r>
          </a:p>
          <a:p>
            <a:pPr lvl="1"/>
            <a:r>
              <a:rPr lang="en-US" dirty="0" smtClean="0"/>
              <a:t>Practical way to improve performance, power and area</a:t>
            </a:r>
          </a:p>
          <a:p>
            <a:r>
              <a:rPr lang="en-US" dirty="0" smtClean="0"/>
              <a:t>Traffic highly skewed among short and long messages</a:t>
            </a:r>
          </a:p>
          <a:p>
            <a:r>
              <a:rPr lang="en-US" dirty="0" smtClean="0"/>
              <a:t>Advocate heterogeneous dual-network architecture</a:t>
            </a:r>
          </a:p>
          <a:p>
            <a:pPr lvl="1"/>
            <a:r>
              <a:rPr lang="en-US" dirty="0" smtClean="0"/>
              <a:t>Asymmetric in </a:t>
            </a:r>
            <a:r>
              <a:rPr lang="en-US" dirty="0" err="1" smtClean="0"/>
              <a:t>datapath</a:t>
            </a:r>
            <a:r>
              <a:rPr lang="en-US" dirty="0" smtClean="0"/>
              <a:t> width and router 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0977" y="431179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Requests: 94% short</a:t>
            </a:r>
          </a:p>
          <a:p>
            <a:r>
              <a:rPr lang="en-US" dirty="0" smtClean="0"/>
              <a:t>Responses: 95% long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7793" y="6124644"/>
            <a:ext cx="35962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Courtesy of Volos et al., NOCS 2012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CCNoC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Request network</a:t>
            </a:r>
          </a:p>
          <a:p>
            <a:pPr lvl="1"/>
            <a:r>
              <a:rPr lang="en-US" dirty="0" smtClean="0"/>
              <a:t>Optimized for short messages</a:t>
            </a:r>
          </a:p>
          <a:p>
            <a:pPr lvl="1"/>
            <a:r>
              <a:rPr lang="en-US" dirty="0" smtClean="0"/>
              <a:t>Multiple virtual channels </a:t>
            </a:r>
          </a:p>
          <a:p>
            <a:pPr lvl="2"/>
            <a:r>
              <a:rPr lang="en-US" dirty="0" smtClean="0"/>
              <a:t>Segregate message classes for deadlock avoidance</a:t>
            </a:r>
          </a:p>
          <a:p>
            <a:r>
              <a:rPr lang="en-US" dirty="0" smtClean="0"/>
              <a:t>Response network</a:t>
            </a:r>
          </a:p>
          <a:p>
            <a:pPr lvl="1"/>
            <a:r>
              <a:rPr lang="en-US" dirty="0" smtClean="0"/>
              <a:t>No virtual channels</a:t>
            </a:r>
          </a:p>
          <a:p>
            <a:pPr lvl="1"/>
            <a:r>
              <a:rPr lang="en-US" dirty="0" smtClean="0"/>
              <a:t>Wide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Low-complexity wormhole routers</a:t>
            </a:r>
          </a:p>
          <a:p>
            <a:r>
              <a:rPr lang="en-US" dirty="0" smtClean="0"/>
              <a:t>Same performance, more energy-efficient compared to a single mesh network with same bisection bandwidth</a:t>
            </a:r>
          </a:p>
          <a:p>
            <a:pPr lvl="1"/>
            <a:r>
              <a:rPr lang="en-US" dirty="0" smtClean="0"/>
              <a:t>Offers improvements over homogeneous dual-network design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AAB0C8"/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rgbClr val="AAB0C8"/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System-level Overview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Topology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Routing Algorithms 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Flow Control 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Router </a:t>
            </a:r>
            <a:r>
              <a:rPr lang="en-US" dirty="0" err="1" smtClean="0">
                <a:solidFill>
                  <a:srgbClr val="AAB0C8"/>
                </a:solidFill>
              </a:rPr>
              <a:t>Microarchitecture</a:t>
            </a:r>
            <a:endParaRPr lang="en-US" dirty="0" smtClean="0">
              <a:solidFill>
                <a:srgbClr val="AAB0C8"/>
              </a:solidFill>
            </a:endParaRP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Technology and </a:t>
            </a:r>
            <a:r>
              <a:rPr lang="en-US" dirty="0" err="1" smtClean="0"/>
              <a:t>NoCs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Challenges facing electrical interconnects as technology scales</a:t>
            </a:r>
          </a:p>
          <a:p>
            <a:pPr lvl="1"/>
            <a:r>
              <a:rPr lang="en-US" dirty="0" smtClean="0"/>
              <a:t>Limited bandwidth and latency (due to RC delay)</a:t>
            </a:r>
          </a:p>
          <a:p>
            <a:pPr lvl="1"/>
            <a:r>
              <a:rPr lang="en-US" dirty="0" smtClean="0"/>
              <a:t>High power dissipation (scales with frequency)</a:t>
            </a:r>
          </a:p>
          <a:p>
            <a:pPr lvl="2"/>
            <a:r>
              <a:rPr lang="en-US" dirty="0" smtClean="0"/>
              <a:t>Heat dissipation exacerbated by increased chip power</a:t>
            </a:r>
          </a:p>
          <a:p>
            <a:pPr lvl="1"/>
            <a:r>
              <a:rPr lang="en-US" dirty="0" smtClean="0"/>
              <a:t>Crosstalk and EMI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Demand for </a:t>
            </a:r>
          </a:p>
          <a:p>
            <a:pPr lvl="1"/>
            <a:r>
              <a:rPr lang="en-US" dirty="0" smtClean="0"/>
              <a:t>Higher frequency</a:t>
            </a:r>
          </a:p>
          <a:p>
            <a:pPr lvl="1"/>
            <a:r>
              <a:rPr lang="en-US" dirty="0" smtClean="0"/>
              <a:t>Higher bandwidth</a:t>
            </a:r>
          </a:p>
          <a:p>
            <a:pPr lvl="1"/>
            <a:r>
              <a:rPr lang="en-US" dirty="0" smtClean="0"/>
              <a:t>Lower latency</a:t>
            </a:r>
          </a:p>
          <a:p>
            <a:pPr lvl="1"/>
            <a:r>
              <a:rPr lang="en-US" dirty="0" smtClean="0"/>
              <a:t>Can electrical interconnects satisfy these demands within package power budget?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Novel Interconnect Paradigms for Many-core</a:t>
            </a:r>
            <a:endParaRPr lang="en-US" dirty="0"/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A6B5353-2E20-FC40-8DAB-FC19E41BDC62}" type="slidenum">
              <a:rPr lang="en-US" smtClean="0"/>
              <a:pPr/>
              <a:t>185</a:t>
            </a:fld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2580" name="Oval 6"/>
          <p:cNvSpPr>
            <a:spLocks noChangeArrowheads="1"/>
          </p:cNvSpPr>
          <p:nvPr/>
        </p:nvSpPr>
        <p:spPr bwMode="auto">
          <a:xfrm>
            <a:off x="5518150" y="2438400"/>
            <a:ext cx="3397249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/>
              <a:t>Wireless/RF</a:t>
            </a:r>
          </a:p>
          <a:p>
            <a:pPr algn="ctr" eaLnBrk="0" hangingPunct="0"/>
            <a:r>
              <a:rPr lang="en-US" b="1"/>
              <a:t>Interconnects</a:t>
            </a:r>
          </a:p>
        </p:txBody>
      </p:sp>
      <p:sp>
        <p:nvSpPr>
          <p:cNvPr id="152581" name="Oval 3"/>
          <p:cNvSpPr>
            <a:spLocks noChangeArrowheads="1"/>
          </p:cNvSpPr>
          <p:nvPr/>
        </p:nvSpPr>
        <p:spPr bwMode="auto">
          <a:xfrm>
            <a:off x="3135534" y="1442551"/>
            <a:ext cx="3182716" cy="115301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Optical Interconnects</a:t>
            </a:r>
          </a:p>
          <a:p>
            <a:pPr algn="ctr" eaLnBrk="0" hangingPunct="0"/>
            <a:endParaRPr lang="en-US"/>
          </a:p>
        </p:txBody>
      </p:sp>
      <p:sp>
        <p:nvSpPr>
          <p:cNvPr id="152582" name="Oval 5"/>
          <p:cNvSpPr>
            <a:spLocks noChangeArrowheads="1"/>
          </p:cNvSpPr>
          <p:nvPr/>
        </p:nvSpPr>
        <p:spPr bwMode="auto">
          <a:xfrm>
            <a:off x="304800" y="2478770"/>
            <a:ext cx="3352800" cy="1384301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/>
              <a:t>Three Dimensional</a:t>
            </a:r>
          </a:p>
          <a:p>
            <a:pPr algn="ctr" eaLnBrk="0" hangingPunct="0"/>
            <a:r>
              <a:rPr lang="en-US" b="1" dirty="0"/>
              <a:t>Integration</a:t>
            </a:r>
          </a:p>
        </p:txBody>
      </p:sp>
      <p:pic>
        <p:nvPicPr>
          <p:cNvPr id="152589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230594"/>
            <a:ext cx="22288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0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608388"/>
            <a:ext cx="25685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1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3599546"/>
            <a:ext cx="21209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2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1575" y="1822450"/>
            <a:ext cx="21526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94" name="Oval 3"/>
          <p:cNvSpPr>
            <a:spLocks noChangeArrowheads="1"/>
          </p:cNvSpPr>
          <p:nvPr/>
        </p:nvSpPr>
        <p:spPr bwMode="auto">
          <a:xfrm>
            <a:off x="2605087" y="4252661"/>
            <a:ext cx="3933825" cy="19335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/>
              <a:t>High Bandwidth and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b="1" dirty="0"/>
              <a:t>Low Energy Dissipation</a:t>
            </a:r>
          </a:p>
          <a:p>
            <a:pPr algn="ctr" eaLnBrk="0" hangingPunct="0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75638" y="6038064"/>
            <a:ext cx="380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Ganguly</a:t>
            </a:r>
            <a:r>
              <a:rPr lang="en-US" dirty="0" smtClean="0">
                <a:solidFill>
                  <a:srgbClr val="A6A6A6"/>
                </a:solidFill>
              </a:rPr>
              <a:t>, NOCS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 animBg="1"/>
      <p:bldP spid="152594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3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State-of-the-art in emerging NoCs</a:t>
            </a:r>
          </a:p>
        </p:txBody>
      </p:sp>
      <p:sp>
        <p:nvSpPr>
          <p:cNvPr id="80940" name="Rectangle 6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7326756-0E0E-2146-AF85-7AE98A676B8A}" type="slidenum">
              <a:rPr lang="en-US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186</a:t>
            </a:fld>
            <a:endParaRPr lang="en-US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graphicFrame>
        <p:nvGraphicFramePr>
          <p:cNvPr id="21553" name="Group 49"/>
          <p:cNvGraphicFramePr>
            <a:graphicFrameLocks noGrp="1"/>
          </p:cNvGraphicFramePr>
          <p:nvPr>
            <p:ph sz="quarter" idx="1"/>
          </p:nvPr>
        </p:nvGraphicFramePr>
        <p:xfrm>
          <a:off x="188132" y="1219200"/>
          <a:ext cx="8879668" cy="5137149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26057"/>
                <a:gridCol w="1252479"/>
                <a:gridCol w="1984226"/>
                <a:gridCol w="2130576"/>
                <a:gridCol w="2086330"/>
              </a:tblGrid>
              <a:tr h="67304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rgbClr val="C60C30"/>
                        </a:buClr>
                        <a:buSzPct val="100000"/>
                        <a:buFont typeface="Arial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Lucida Sans" pitchFamily="34" charset="0"/>
                      </a:endParaRPr>
                    </a:p>
                  </a:txBody>
                  <a:tcPr marL="90844" marR="90844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3D NoC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B051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Photonic NoC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B051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NoC with RF-I/Wireless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B051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  <a:tr h="719407">
                <a:tc gridSpan="2"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Design Requirements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Multiple layers with active devices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Silicon photonic components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On-chip waveguide/Antennas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  <a:tr h="717690">
                <a:tc rowSpan="2"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Performance Gains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Bandwidth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Higher connectivity &amp; less hop count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speed optical devices and links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bandwidth waveguide/links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  <a:tr h="1153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Lower</a:t>
                      </a:r>
                    </a:p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Power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Shorter average path length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Negligible power dissipation in optical data transport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Low power dissipation in RF-I/wireless links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  <a:tr h="719407">
                <a:tc gridSpan="2"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Reliability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Vertical Via Failure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Crosstalk in photonic waveguides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Signal interference in the wireless medium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  <a:tr h="1153798">
                <a:tc gridSpan="2"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Challenges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Heat dissipation due to higher power density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Integration of on-chip photonic components/Area overheads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  <a:tc>
                  <a:txBody>
                    <a:bodyPr/>
                    <a:lstStyle/>
                    <a:p>
                      <a:pPr marL="165100" marR="0" lvl="0" indent="-165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CA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Precision Transceivers and/or Antennas</a:t>
                      </a:r>
                      <a:endParaRPr kumimoji="0" lang="en-C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844" marR="90844" anchor="ctr" horzOverflow="overflow"/>
                </a:tc>
              </a:tr>
            </a:tbl>
          </a:graphicData>
        </a:graphic>
      </p:graphicFrame>
      <p:sp>
        <p:nvSpPr>
          <p:cNvPr id="80942" name="Line 549"/>
          <p:cNvSpPr>
            <a:spLocks noChangeShapeType="1"/>
          </p:cNvSpPr>
          <p:nvPr/>
        </p:nvSpPr>
        <p:spPr bwMode="auto">
          <a:xfrm flipV="1">
            <a:off x="1557130" y="3710210"/>
            <a:ext cx="0" cy="46513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43" name="Line 550"/>
          <p:cNvSpPr>
            <a:spLocks noChangeShapeType="1"/>
          </p:cNvSpPr>
          <p:nvPr/>
        </p:nvSpPr>
        <p:spPr bwMode="auto">
          <a:xfrm>
            <a:off x="940660" y="4621073"/>
            <a:ext cx="0" cy="3619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44" name="Line 552"/>
          <p:cNvSpPr>
            <a:spLocks noChangeShapeType="1"/>
          </p:cNvSpPr>
          <p:nvPr/>
        </p:nvSpPr>
        <p:spPr bwMode="auto">
          <a:xfrm flipV="1">
            <a:off x="1557130" y="2760690"/>
            <a:ext cx="0" cy="466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79518" y="6532830"/>
            <a:ext cx="380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Ganguly</a:t>
            </a:r>
            <a:r>
              <a:rPr lang="en-US" dirty="0" smtClean="0">
                <a:solidFill>
                  <a:srgbClr val="A6A6A6"/>
                </a:solidFill>
              </a:rPr>
              <a:t>, NOCS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Photonics for Many-Core </a:t>
            </a:r>
            <a:r>
              <a:rPr lang="en-US" dirty="0" err="1" smtClean="0"/>
              <a:t>NoCs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Optics</a:t>
            </a:r>
          </a:p>
          <a:p>
            <a:pPr lvl="1"/>
            <a:r>
              <a:rPr lang="en-US" dirty="0" smtClean="0"/>
              <a:t>Modulate/receive ultra-high bandwidth data stream </a:t>
            </a:r>
            <a:r>
              <a:rPr lang="en-US" b="1" dirty="0" smtClean="0">
                <a:solidFill>
                  <a:srgbClr val="FF0000"/>
                </a:solidFill>
              </a:rPr>
              <a:t>once </a:t>
            </a:r>
            <a:r>
              <a:rPr lang="en-US" dirty="0" smtClean="0"/>
              <a:t>per communication event</a:t>
            </a:r>
          </a:p>
          <a:p>
            <a:pPr lvl="1"/>
            <a:r>
              <a:rPr lang="en-US" dirty="0" smtClean="0"/>
              <a:t>Low power switch fabric, scalable</a:t>
            </a:r>
          </a:p>
          <a:p>
            <a:pPr lvl="1"/>
            <a:r>
              <a:rPr lang="en-US" dirty="0" smtClean="0"/>
              <a:t>Off-chip and on-chip can essentially use the same technology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Electronics</a:t>
            </a:r>
          </a:p>
          <a:p>
            <a:pPr lvl="1"/>
            <a:r>
              <a:rPr lang="en-US" dirty="0" smtClean="0"/>
              <a:t>Buffer, receive and retransmit at </a:t>
            </a:r>
            <a:r>
              <a:rPr lang="en-US" b="1" dirty="0" smtClean="0">
                <a:solidFill>
                  <a:srgbClr val="FF0000"/>
                </a:solidFill>
              </a:rPr>
              <a:t>every switch</a:t>
            </a:r>
          </a:p>
          <a:p>
            <a:pPr lvl="1"/>
            <a:r>
              <a:rPr lang="en-US" dirty="0" smtClean="0"/>
              <a:t>Off-chip is pin-limited and power hungry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546" y="5400495"/>
            <a:ext cx="4648200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5400495"/>
            <a:ext cx="3263900" cy="66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Photonics: Advantages and Disadvantages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Low power:</a:t>
            </a:r>
          </a:p>
          <a:p>
            <a:pPr lvl="2"/>
            <a:r>
              <a:rPr lang="en-US" dirty="0" smtClean="0"/>
              <a:t>Bit rate transparency: transmission/switching power independent of bandwidth</a:t>
            </a:r>
          </a:p>
          <a:p>
            <a:pPr lvl="2"/>
            <a:r>
              <a:rPr lang="en-US" dirty="0" smtClean="0"/>
              <a:t>Low propagation loss: power independent of distance (at chip-scale)</a:t>
            </a:r>
          </a:p>
          <a:p>
            <a:pPr lvl="1"/>
            <a:r>
              <a:rPr lang="en-US" dirty="0" smtClean="0"/>
              <a:t>High bandwidth</a:t>
            </a:r>
          </a:p>
          <a:p>
            <a:pPr lvl="2"/>
            <a:r>
              <a:rPr lang="en-US" dirty="0" smtClean="0"/>
              <a:t>Wavelength division multiplexing (WDM)</a:t>
            </a:r>
          </a:p>
          <a:p>
            <a:pPr lvl="3"/>
            <a:r>
              <a:rPr lang="en-US" dirty="0" smtClean="0"/>
              <a:t>Huge transmission bandwidth</a:t>
            </a:r>
          </a:p>
          <a:p>
            <a:pPr lvl="1"/>
            <a:r>
              <a:rPr lang="en-US" dirty="0" smtClean="0"/>
              <a:t>Immune to EMI, low crosstalk</a:t>
            </a:r>
          </a:p>
          <a:p>
            <a:pPr lvl="1"/>
            <a:r>
              <a:rPr lang="en-US" dirty="0" smtClean="0"/>
              <a:t>Compatible to CMOS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No buffers</a:t>
            </a:r>
          </a:p>
          <a:p>
            <a:pPr lvl="1"/>
            <a:r>
              <a:rPr lang="en-US" dirty="0" smtClean="0"/>
              <a:t>No in-flight processing</a:t>
            </a:r>
          </a:p>
          <a:p>
            <a:pPr lvl="1"/>
            <a:r>
              <a:rPr lang="en-US" dirty="0" smtClean="0"/>
              <a:t>Implementation cost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8" y="1158423"/>
            <a:ext cx="7591034" cy="5074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Performance (Many-Core)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692" y="6035243"/>
            <a:ext cx="299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Slide courtesy of Chris Batten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Photonic </a:t>
            </a:r>
            <a:r>
              <a:rPr lang="en-US" dirty="0" err="1" smtClean="0"/>
              <a:t>NoC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189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3D integration of photonic elements with standard CMOS processors</a:t>
            </a:r>
          </a:p>
          <a:p>
            <a:pPr lvl="2"/>
            <a:r>
              <a:rPr lang="en-US" dirty="0" smtClean="0"/>
              <a:t>Modulators, receivers, waveguides, switches</a:t>
            </a:r>
          </a:p>
          <a:p>
            <a:pPr lvl="1"/>
            <a:r>
              <a:rPr lang="en-US" dirty="0" smtClean="0"/>
              <a:t>Getting light onto the silicon chip</a:t>
            </a:r>
          </a:p>
          <a:p>
            <a:pPr lvl="1"/>
            <a:r>
              <a:rPr lang="en-US" dirty="0" smtClean="0"/>
              <a:t>Simplifying fabrication to lower cost</a:t>
            </a:r>
          </a:p>
          <a:p>
            <a:r>
              <a:rPr lang="en-US" dirty="0" smtClean="0"/>
              <a:t>Immense bandwidth + no buffering = new architectures</a:t>
            </a:r>
          </a:p>
          <a:p>
            <a:pPr lvl="1"/>
            <a:r>
              <a:rPr lang="en-US" dirty="0" smtClean="0"/>
              <a:t>Topology, Routing and Flow Control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Photonic Devices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Passive elements</a:t>
            </a:r>
          </a:p>
          <a:p>
            <a:pPr lvl="1"/>
            <a:r>
              <a:rPr lang="en-US" dirty="0" smtClean="0"/>
              <a:t>Flow of light predetermined by structure design and cannot be modified once fabricated</a:t>
            </a:r>
          </a:p>
          <a:p>
            <a:pPr lvl="1"/>
            <a:r>
              <a:rPr lang="en-US" dirty="0" smtClean="0"/>
              <a:t>Dense waveguides</a:t>
            </a:r>
          </a:p>
          <a:p>
            <a:pPr lvl="1"/>
            <a:r>
              <a:rPr lang="en-US" dirty="0" smtClean="0"/>
              <a:t>Detectors</a:t>
            </a:r>
          </a:p>
          <a:p>
            <a:r>
              <a:rPr lang="en-US" dirty="0" smtClean="0"/>
              <a:t>Active elements</a:t>
            </a:r>
          </a:p>
          <a:p>
            <a:pPr lvl="1"/>
            <a:r>
              <a:rPr lang="en-US" dirty="0" smtClean="0"/>
              <a:t>Change in refractive index induces change in transmission properties of device</a:t>
            </a:r>
          </a:p>
          <a:p>
            <a:pPr lvl="1"/>
            <a:r>
              <a:rPr lang="en-US" dirty="0" smtClean="0"/>
              <a:t>Switches</a:t>
            </a:r>
          </a:p>
          <a:p>
            <a:pPr lvl="1"/>
            <a:r>
              <a:rPr lang="en-US" dirty="0" smtClean="0"/>
              <a:t>Modulators</a:t>
            </a:r>
          </a:p>
          <a:p>
            <a:pPr lvl="2"/>
            <a:r>
              <a:rPr lang="en-US" dirty="0" smtClean="0"/>
              <a:t>Encode a high-speed electronic signal on constant-wave laser light</a:t>
            </a:r>
          </a:p>
          <a:p>
            <a:pPr lvl="3"/>
            <a:r>
              <a:rPr lang="en-US" dirty="0" smtClean="0"/>
              <a:t>Converting it to a stream of light pulses</a:t>
            </a:r>
          </a:p>
          <a:p>
            <a:pPr lvl="1"/>
            <a:r>
              <a:rPr lang="en-US" dirty="0" smtClean="0"/>
              <a:t>Light sources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Blocks: Modulators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7216" y="1219200"/>
            <a:ext cx="5262834" cy="513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Off-resonance modulator</a:t>
            </a:r>
          </a:p>
          <a:p>
            <a:pPr lvl="1"/>
            <a:r>
              <a:rPr lang="en-US" dirty="0" smtClean="0"/>
              <a:t>Ring resonator is coupled to a waveguide through evanescent coupling</a:t>
            </a:r>
          </a:p>
          <a:p>
            <a:pPr lvl="1"/>
            <a:r>
              <a:rPr lang="en-US" dirty="0" smtClean="0"/>
              <a:t>Off-resonance wavelengths are transmitted through</a:t>
            </a:r>
          </a:p>
          <a:p>
            <a:r>
              <a:rPr lang="en-US" dirty="0" smtClean="0"/>
              <a:t>On-resonance modulator</a:t>
            </a:r>
          </a:p>
          <a:p>
            <a:pPr lvl="1"/>
            <a:r>
              <a:rPr lang="en-US" dirty="0" smtClean="0"/>
              <a:t>Resonant wavelength is coupled in the ring and eventually gets attenuated by losses</a:t>
            </a:r>
          </a:p>
          <a:p>
            <a:pPr lvl="1"/>
            <a:r>
              <a:rPr lang="en-US" dirty="0" smtClean="0"/>
              <a:t>Negligible amount of light is transmitted through</a:t>
            </a:r>
          </a:p>
          <a:p>
            <a:r>
              <a:rPr lang="en-US" dirty="0" smtClean="0"/>
              <a:t>By switching between on- and off-resonance state</a:t>
            </a:r>
          </a:p>
          <a:p>
            <a:pPr lvl="1"/>
            <a:r>
              <a:rPr lang="en-US" dirty="0" smtClean="0"/>
              <a:t>Achieve modulation of a continuous-wave laser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264" y="2419350"/>
            <a:ext cx="3516130" cy="216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Blocks (cont)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419472"/>
            <a:ext cx="8229600" cy="2737488"/>
          </a:xfrm>
        </p:spPr>
        <p:txBody>
          <a:bodyPr/>
          <a:lstStyle/>
          <a:p>
            <a:r>
              <a:rPr lang="en-US" dirty="0" smtClean="0"/>
              <a:t>Injector</a:t>
            </a:r>
          </a:p>
          <a:p>
            <a:pPr lvl="1"/>
            <a:r>
              <a:rPr lang="en-US" dirty="0" smtClean="0"/>
              <a:t>Resonant wavelength in the input waveguide coupled into right and out through output waveguide</a:t>
            </a:r>
          </a:p>
          <a:p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Resonant wavelength is coupled in ring and absorbed by </a:t>
            </a:r>
            <a:r>
              <a:rPr lang="en-US" dirty="0" err="1" smtClean="0"/>
              <a:t>SiGe</a:t>
            </a:r>
            <a:r>
              <a:rPr lang="en-US" dirty="0" smtClean="0"/>
              <a:t> detector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31" y="1143000"/>
            <a:ext cx="4182356" cy="2276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Topologies and Optics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942347" cy="4937760"/>
          </a:xfrm>
        </p:spPr>
        <p:txBody>
          <a:bodyPr/>
          <a:lstStyle/>
          <a:p>
            <a:r>
              <a:rPr lang="en-US" dirty="0" smtClean="0"/>
              <a:t>Many examples of bus-based optical architectures</a:t>
            </a:r>
          </a:p>
          <a:p>
            <a:pPr lvl="1"/>
            <a:r>
              <a:rPr lang="en-US" dirty="0" smtClean="0"/>
              <a:t>Cornell’s hybrid electrical/optical interconnect</a:t>
            </a:r>
          </a:p>
          <a:p>
            <a:pPr lvl="1"/>
            <a:r>
              <a:rPr lang="en-US" dirty="0" smtClean="0"/>
              <a:t>Firefly: hybrid electrical/optical network</a:t>
            </a:r>
          </a:p>
          <a:p>
            <a:pPr lvl="2"/>
            <a:r>
              <a:rPr lang="en-US" dirty="0" smtClean="0"/>
              <a:t>Reservation-assisted single-writer, multiple-reader buses</a:t>
            </a:r>
          </a:p>
          <a:p>
            <a:pPr lvl="1"/>
            <a:r>
              <a:rPr lang="en-US" dirty="0" smtClean="0"/>
              <a:t>Corona</a:t>
            </a:r>
          </a:p>
          <a:p>
            <a:pPr lvl="2"/>
            <a:r>
              <a:rPr lang="en-US" dirty="0" smtClean="0"/>
              <a:t>Crossbar architecture</a:t>
            </a:r>
          </a:p>
          <a:p>
            <a:pPr lvl="2"/>
            <a:r>
              <a:rPr lang="en-US" dirty="0" smtClean="0"/>
              <a:t>Multiple-writer, single-reader buses</a:t>
            </a:r>
          </a:p>
          <a:p>
            <a:pPr lvl="2"/>
            <a:r>
              <a:rPr lang="en-US" dirty="0" smtClean="0"/>
              <a:t>Requires token-based arbitration scheme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0" y="152400"/>
            <a:ext cx="2520950" cy="2450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35" y="2603324"/>
            <a:ext cx="2017652" cy="2048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81" y="4685633"/>
            <a:ext cx="2161194" cy="194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Optical </a:t>
            </a:r>
            <a:r>
              <a:rPr lang="en-US" sz="2800" dirty="0" err="1" smtClean="0"/>
              <a:t>NoCs</a:t>
            </a:r>
            <a:r>
              <a:rPr lang="en-US" sz="2800" dirty="0" smtClean="0"/>
              <a:t> based on Traditional Topologies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Torus-based optical data network</a:t>
            </a:r>
          </a:p>
          <a:p>
            <a:pPr lvl="1"/>
            <a:r>
              <a:rPr lang="en-US" dirty="0" smtClean="0"/>
              <a:t>Electronic packet-switched control network</a:t>
            </a:r>
          </a:p>
          <a:p>
            <a:pPr lvl="2"/>
            <a:r>
              <a:rPr lang="en-US" dirty="0" smtClean="0"/>
              <a:t>High path-setup latency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Phastlane</a:t>
            </a:r>
            <a:endParaRPr lang="en-US" dirty="0" smtClean="0"/>
          </a:p>
          <a:p>
            <a:pPr lvl="1"/>
            <a:r>
              <a:rPr lang="en-US" dirty="0" smtClean="0"/>
              <a:t>Under contention-less conditions</a:t>
            </a:r>
          </a:p>
          <a:p>
            <a:pPr lvl="2"/>
            <a:r>
              <a:rPr lang="en-US" dirty="0" smtClean="0"/>
              <a:t>Low latency optical crossbar</a:t>
            </a:r>
          </a:p>
          <a:p>
            <a:pPr lvl="1"/>
            <a:r>
              <a:rPr lang="en-US" dirty="0" smtClean="0"/>
              <a:t>In event of contention</a:t>
            </a:r>
          </a:p>
          <a:p>
            <a:pPr lvl="2"/>
            <a:r>
              <a:rPr lang="en-US" dirty="0" smtClean="0"/>
              <a:t>Electrical buffers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Opportunity?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Customize topology for optical interconnects?</a:t>
            </a:r>
          </a:p>
          <a:p>
            <a:pPr lvl="1"/>
            <a:r>
              <a:rPr lang="en-US" dirty="0" smtClean="0"/>
              <a:t>Most recent optical architectures are built upon topologies originally introduced for electrical networks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Electrically-assisted optical </a:t>
            </a:r>
            <a:r>
              <a:rPr lang="en-US" dirty="0" err="1" smtClean="0"/>
              <a:t>NoCs</a:t>
            </a:r>
            <a:endParaRPr lang="en-US" dirty="0" smtClean="0"/>
          </a:p>
          <a:p>
            <a:pPr lvl="1"/>
            <a:r>
              <a:rPr lang="en-US" dirty="0" smtClean="0"/>
              <a:t>High latency and power overheads for optical resource reservation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All-optical, scalable architectures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Novel Optical Network Example: 2D HERT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631963"/>
            <a:ext cx="8229600" cy="1605205"/>
          </a:xfrm>
        </p:spPr>
        <p:txBody>
          <a:bodyPr>
            <a:normAutofit/>
          </a:bodyPr>
          <a:lstStyle/>
          <a:p>
            <a:r>
              <a:rPr lang="en-US" dirty="0" smtClean="0"/>
              <a:t>Small node degree</a:t>
            </a:r>
          </a:p>
          <a:p>
            <a:pPr lvl="1"/>
            <a:r>
              <a:rPr lang="en-US" dirty="0" smtClean="0"/>
              <a:t>Facilitates simpler router design and fabrication</a:t>
            </a:r>
          </a:p>
          <a:p>
            <a:pPr lvl="1"/>
            <a:r>
              <a:rPr lang="en-US" dirty="0" smtClean="0"/>
              <a:t>Maintains small diameter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0" y="1209255"/>
            <a:ext cx="7871274" cy="3342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875" y="5969000"/>
            <a:ext cx="370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A6A6A6"/>
                </a:solidFill>
              </a:rPr>
              <a:t>Courtsey</a:t>
            </a:r>
            <a:r>
              <a:rPr lang="en-US" dirty="0" smtClean="0">
                <a:solidFill>
                  <a:srgbClr val="A6A6A6"/>
                </a:solidFill>
              </a:rPr>
              <a:t> of </a:t>
            </a:r>
            <a:r>
              <a:rPr lang="en-US" dirty="0" err="1" smtClean="0">
                <a:solidFill>
                  <a:srgbClr val="A6A6A6"/>
                </a:solidFill>
              </a:rPr>
              <a:t>Koohi</a:t>
            </a:r>
            <a:r>
              <a:rPr lang="en-US" dirty="0" smtClean="0">
                <a:solidFill>
                  <a:srgbClr val="A6A6A6"/>
                </a:solidFill>
              </a:rPr>
              <a:t> et al., NOCS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Optical Routing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390468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Wavelength routing</a:t>
            </a:r>
          </a:p>
          <a:p>
            <a:pPr lvl="1"/>
            <a:r>
              <a:rPr lang="en-US" dirty="0" smtClean="0"/>
              <a:t>Pre-receiver wavelengths in data network</a:t>
            </a:r>
          </a:p>
          <a:p>
            <a:pPr lvl="1"/>
            <a:r>
              <a:rPr lang="en-US" dirty="0" smtClean="0"/>
              <a:t>Per-sender wavelengths in control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Passive optical switches</a:t>
            </a:r>
          </a:p>
          <a:p>
            <a:endParaRPr lang="en-US" dirty="0" smtClean="0"/>
          </a:p>
          <a:p>
            <a:r>
              <a:rPr lang="en-US" dirty="0" smtClean="0"/>
              <a:t>No need for electrical reservation</a:t>
            </a:r>
          </a:p>
          <a:p>
            <a:pPr lvl="1"/>
            <a:r>
              <a:rPr lang="en-US" dirty="0" smtClean="0"/>
              <a:t>Power, latency and area savings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668" y="1342028"/>
            <a:ext cx="4189202" cy="4158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5125" y="5989210"/>
            <a:ext cx="370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A6A6A6"/>
                </a:solidFill>
              </a:rPr>
              <a:t>Courtsey</a:t>
            </a:r>
            <a:r>
              <a:rPr lang="en-US" dirty="0" smtClean="0">
                <a:solidFill>
                  <a:srgbClr val="A6A6A6"/>
                </a:solidFill>
              </a:rPr>
              <a:t> of </a:t>
            </a:r>
            <a:r>
              <a:rPr lang="en-US" dirty="0" err="1" smtClean="0">
                <a:solidFill>
                  <a:srgbClr val="A6A6A6"/>
                </a:solidFill>
              </a:rPr>
              <a:t>Koohi</a:t>
            </a:r>
            <a:r>
              <a:rPr lang="en-US" dirty="0" smtClean="0">
                <a:solidFill>
                  <a:srgbClr val="A6A6A6"/>
                </a:solidFill>
              </a:rPr>
              <a:t> et al., NOCS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Photonic Network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Leveraging photonics for novel coherence protocol implementation</a:t>
            </a:r>
          </a:p>
          <a:p>
            <a:pPr lvl="1"/>
            <a:r>
              <a:rPr lang="en-US" dirty="0" smtClean="0"/>
              <a:t>Reduce complexity of protocol without performance loss</a:t>
            </a:r>
          </a:p>
          <a:p>
            <a:pPr lvl="1"/>
            <a:r>
              <a:rPr lang="en-US" dirty="0" smtClean="0"/>
              <a:t>Enable further optimizations</a:t>
            </a:r>
          </a:p>
          <a:p>
            <a:r>
              <a:rPr lang="en-US" dirty="0" smtClean="0"/>
              <a:t>Novel network designs based on photonics</a:t>
            </a:r>
          </a:p>
          <a:p>
            <a:pPr lvl="1"/>
            <a:r>
              <a:rPr lang="en-US" dirty="0" err="1" smtClean="0"/>
              <a:t>NoCs</a:t>
            </a:r>
            <a:r>
              <a:rPr lang="en-US" dirty="0" smtClean="0"/>
              <a:t> and chip-scale networks</a:t>
            </a:r>
          </a:p>
          <a:p>
            <a:pPr lvl="2"/>
            <a:r>
              <a:rPr lang="en-US" dirty="0" smtClean="0"/>
              <a:t>Reconsider design</a:t>
            </a:r>
          </a:p>
          <a:p>
            <a:pPr lvl="2"/>
            <a:r>
              <a:rPr lang="en-US" dirty="0" smtClean="0"/>
              <a:t>Opportunities beyond just converting electrical network into optical one</a:t>
            </a:r>
          </a:p>
          <a:p>
            <a:pPr lvl="1"/>
            <a:r>
              <a:rPr lang="en-US" dirty="0" smtClean="0"/>
              <a:t>High bandwidth, low power</a:t>
            </a:r>
          </a:p>
          <a:p>
            <a:pPr lvl="1"/>
            <a:r>
              <a:rPr lang="en-US" dirty="0" smtClean="0"/>
              <a:t>Buffering is challenging</a:t>
            </a:r>
          </a:p>
          <a:p>
            <a:pPr lvl="1"/>
            <a:r>
              <a:rPr lang="en-US" dirty="0" smtClean="0"/>
              <a:t>Reliability and manufacturing challenges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Instructor: Natalie </a:t>
            </a:r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PhD from University of Wisconsin-Madison (2008)</a:t>
            </a:r>
          </a:p>
          <a:p>
            <a:pPr lvl="1"/>
            <a:r>
              <a:rPr lang="en-US" dirty="0" smtClean="0"/>
              <a:t>Assistant Professor at University of Toronto (2009)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interests</a:t>
            </a:r>
          </a:p>
          <a:p>
            <a:pPr lvl="1"/>
            <a:r>
              <a:rPr lang="en-US" dirty="0" smtClean="0"/>
              <a:t>Many-core architecture</a:t>
            </a:r>
          </a:p>
          <a:p>
            <a:pPr lvl="1"/>
            <a:r>
              <a:rPr lang="en-US" dirty="0" smtClean="0"/>
              <a:t>Networks-on-Chip</a:t>
            </a:r>
          </a:p>
          <a:p>
            <a:pPr lvl="1"/>
            <a:r>
              <a:rPr lang="en-US" dirty="0" smtClean="0"/>
              <a:t>Heterogeneous/System-on-Chip/Mobile architectures</a:t>
            </a:r>
          </a:p>
          <a:p>
            <a:pPr lvl="1"/>
            <a:r>
              <a:rPr lang="en-US" dirty="0" smtClean="0"/>
              <a:t>Cache coherence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www.eecg.toronto.edu/~enright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enright@eecg.toronto.edu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0335" y="385773"/>
            <a:ext cx="8172000" cy="677108"/>
          </a:xfrm>
          <a:ln/>
        </p:spPr>
        <p:txBody>
          <a:bodyPr wrap="square" lIns="0" tIns="0" rIns="0" bIns="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 smtClean="0"/>
              <a:t>Why study interconnects?</a:t>
            </a:r>
            <a:endParaRPr lang="en-GB" dirty="0"/>
          </a:p>
        </p:txBody>
      </p:sp>
      <p:sp>
        <p:nvSpPr>
          <p:cNvPr id="1549315" name="Rectangle 3"/>
          <p:cNvSpPr>
            <a:spLocks noGrp="1" noChangeArrowheads="1"/>
          </p:cNvSpPr>
          <p:nvPr>
            <p:ph idx="1"/>
          </p:nvPr>
        </p:nvSpPr>
        <p:spPr>
          <a:xfrm>
            <a:off x="626400" y="1281976"/>
            <a:ext cx="8392320" cy="5044831"/>
          </a:xfrm>
          <a:ln/>
        </p:spPr>
        <p:txBody>
          <a:bodyPr lIns="0" tIns="0" rIns="0" bIns="0">
            <a:normAutofit fontScale="92500" lnSpcReduction="2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 smtClean="0"/>
              <a:t>They </a:t>
            </a:r>
            <a:r>
              <a:rPr lang="en-GB" dirty="0"/>
              <a:t>provide external connectivity from system to outside world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/>
              <a:t>Also, connectivity within a single computer system at many levels</a:t>
            </a:r>
          </a:p>
          <a:p>
            <a:pPr lvl="2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/>
              <a:t>I/O units, boards, chips, modules and blocks inside chips</a:t>
            </a: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endParaRPr lang="en-GB" i="1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b="1" i="1" dirty="0" smtClean="0"/>
              <a:t>Trends</a:t>
            </a:r>
            <a:r>
              <a:rPr lang="en-GB" b="1" i="1" dirty="0"/>
              <a:t>:</a:t>
            </a:r>
            <a:r>
              <a:rPr lang="en-GB" b="1" dirty="0"/>
              <a:t> high demand on communication bandwidth </a:t>
            </a:r>
            <a:endParaRPr lang="en-GB" b="1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/>
              <a:t>I</a:t>
            </a:r>
            <a:r>
              <a:rPr lang="en-GB" dirty="0" smtClean="0"/>
              <a:t>ncreased </a:t>
            </a:r>
            <a:r>
              <a:rPr lang="en-GB" dirty="0"/>
              <a:t>computing power and storage capacity</a:t>
            </a:r>
            <a:endParaRPr lang="en-GB" dirty="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/>
              <a:t>S</a:t>
            </a:r>
            <a:r>
              <a:rPr lang="en-GB" dirty="0" smtClean="0"/>
              <a:t>witched </a:t>
            </a:r>
            <a:r>
              <a:rPr lang="en-GB" dirty="0"/>
              <a:t>networks are replacing buses</a:t>
            </a:r>
            <a:endParaRPr lang="en-GB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endParaRPr lang="en-GB" i="1" dirty="0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b="1" i="1" dirty="0" smtClean="0"/>
              <a:t>Integral part of many-core architectures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 smtClean="0"/>
              <a:t>Energy consumed by communication will exceed that of computation in future systems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Lots of innovation needed!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endParaRPr lang="en-GB" i="1" dirty="0" smtClean="0">
              <a:solidFill>
                <a:schemeClr val="accent2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i="1" dirty="0" smtClean="0">
                <a:solidFill>
                  <a:srgbClr val="C70F0C"/>
                </a:solidFill>
              </a:rPr>
              <a:t>Computer architects/engineers </a:t>
            </a:r>
            <a:r>
              <a:rPr lang="en-GB" i="1" u="sng" dirty="0">
                <a:solidFill>
                  <a:srgbClr val="C70F0C"/>
                </a:solidFill>
              </a:rPr>
              <a:t>must understand interconnect problems and solutions</a:t>
            </a:r>
            <a:r>
              <a:rPr lang="en-GB" i="1" dirty="0">
                <a:solidFill>
                  <a:srgbClr val="C70F0C"/>
                </a:solidFill>
              </a:rPr>
              <a:t> in order to more effectively design and evaluate systems</a:t>
            </a:r>
            <a:endParaRPr lang="en-GB" i="1" dirty="0" smtClean="0">
              <a:solidFill>
                <a:srgbClr val="C70F0C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endParaRPr lang="en-GB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2604" y="6547060"/>
            <a:ext cx="4629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chemeClr val="tx2">
                    <a:lumMod val="50000"/>
                  </a:schemeClr>
                </a:solidFill>
              </a:rPr>
              <a:t>Slide courtesy Timothy Mark Pinkston and José </a:t>
            </a:r>
            <a:r>
              <a:rPr lang="en-CA" sz="1600" dirty="0" err="1" smtClean="0">
                <a:solidFill>
                  <a:schemeClr val="tx2">
                    <a:lumMod val="50000"/>
                  </a:schemeClr>
                </a:solidFill>
              </a:rPr>
              <a:t>Duato</a:t>
            </a:r>
            <a:endParaRPr lang="en-CA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opportunities in Networks-on-Chip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219200"/>
            <a:ext cx="5400968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Abundant wiring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Change in relative cost of wires and buffers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Many short flits</a:t>
            </a:r>
          </a:p>
          <a:p>
            <a:r>
              <a:rPr lang="en-US" dirty="0" smtClean="0"/>
              <a:t>Tightly integrated into system</a:t>
            </a:r>
          </a:p>
          <a:p>
            <a:pPr lvl="1"/>
            <a:r>
              <a:rPr lang="en-US" dirty="0" smtClean="0"/>
              <a:t>Not commodity – fully customized design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Allows for optimization with </a:t>
            </a:r>
            <a:r>
              <a:rPr lang="en-US" b="1" dirty="0" err="1" smtClean="0">
                <a:solidFill>
                  <a:srgbClr val="FF0000"/>
                </a:solidFill>
              </a:rPr>
              <a:t>uncore</a:t>
            </a: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Cache coherence</a:t>
            </a:r>
          </a:p>
          <a:p>
            <a:r>
              <a:rPr lang="en-US" dirty="0" smtClean="0"/>
              <a:t>Emerging technology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Optics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3D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199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43702" y="2334933"/>
            <a:ext cx="3239263" cy="48010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00196" y="2334933"/>
            <a:ext cx="3416038" cy="15019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00196" y="2678488"/>
            <a:ext cx="3168053" cy="13655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126153" y="2130119"/>
            <a:ext cx="2790825" cy="1119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dirty="0" smtClean="0"/>
              <a:t>Whole Packet Forwarding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Packet Chaining</a:t>
            </a:r>
          </a:p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843702" y="3836930"/>
            <a:ext cx="4714047" cy="1106019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757426" y="4451385"/>
            <a:ext cx="2810823" cy="29881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57426" y="3836930"/>
            <a:ext cx="2810823" cy="61445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843703" y="5345916"/>
            <a:ext cx="2092210" cy="3753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2649133" y="4465040"/>
            <a:ext cx="5175414" cy="1003772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460163" y="5455157"/>
            <a:ext cx="4599681" cy="156867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43703" y="5721259"/>
            <a:ext cx="2092210" cy="37534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16553" y="5921292"/>
            <a:ext cx="4599681" cy="17531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172243" y="5236676"/>
            <a:ext cx="2744736" cy="1119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dirty="0" smtClean="0"/>
              <a:t>2D </a:t>
            </a:r>
            <a:r>
              <a:rPr lang="en-US" dirty="0" err="1" smtClean="0"/>
              <a:t>Hert</a:t>
            </a:r>
            <a:r>
              <a:rPr lang="en-US" dirty="0" smtClean="0"/>
              <a:t> Optical </a:t>
            </a:r>
            <a:r>
              <a:rPr lang="en-US" dirty="0" err="1" smtClean="0"/>
              <a:t>NoC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Novel 3D topologies</a:t>
            </a:r>
          </a:p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840531" y="1657931"/>
            <a:ext cx="4717218" cy="67700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3909826" y="4191948"/>
            <a:ext cx="2810823" cy="41183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172243" y="3632111"/>
            <a:ext cx="2744736" cy="11196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dirty="0" smtClean="0"/>
              <a:t>Multicast/Reduction Routing</a:t>
            </a:r>
          </a:p>
          <a:p>
            <a:pPr algn="ctr"/>
            <a:r>
              <a:rPr lang="en-US" dirty="0" err="1" smtClean="0"/>
              <a:t>CCNoC</a:t>
            </a:r>
            <a:endParaRPr lang="en-US" dirty="0" smtClean="0"/>
          </a:p>
          <a:p>
            <a:pPr algn="ctr"/>
            <a:r>
              <a:rPr lang="en-US" dirty="0" smtClean="0"/>
              <a:t>Atomic Coherence</a:t>
            </a:r>
          </a:p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395090" y="1657931"/>
            <a:ext cx="3416038" cy="4721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6103109" y="1234644"/>
            <a:ext cx="2790825" cy="5598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dirty="0" smtClean="0"/>
              <a:t>Physical vs. Virtual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6" grpId="0" animBg="1"/>
      <p:bldP spid="24" grpId="0" animBg="1"/>
      <p:bldP spid="33" grpId="0" animBg="1"/>
      <p:bldP spid="9" grpId="0" animBg="1"/>
      <p:bldP spid="37" grpId="0" animBg="1"/>
      <p:bldP spid="37" grpId="1" animBg="1"/>
      <p:bldP spid="8" grpId="0" animBg="1"/>
      <p:bldP spid="38" grpId="0" animBg="1"/>
      <p:bldP spid="38" grpId="1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 of each aspect of network design</a:t>
            </a:r>
          </a:p>
          <a:p>
            <a:pPr lvl="1"/>
            <a:r>
              <a:rPr lang="en-US" dirty="0" smtClean="0"/>
              <a:t>Topology, Routing, Flow Control,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Design choices are tightly coupled</a:t>
            </a:r>
          </a:p>
          <a:p>
            <a:r>
              <a:rPr lang="en-US" dirty="0" smtClean="0"/>
              <a:t>Highlighted recent trends</a:t>
            </a:r>
          </a:p>
          <a:p>
            <a:pPr lvl="1"/>
            <a:r>
              <a:rPr lang="en-US" dirty="0" smtClean="0"/>
              <a:t>Focus on specific optimizations that exploit on-chip opportunities</a:t>
            </a:r>
          </a:p>
          <a:p>
            <a:r>
              <a:rPr lang="en-US" dirty="0" smtClean="0"/>
              <a:t>Vibrant community</a:t>
            </a:r>
          </a:p>
          <a:p>
            <a:pPr lvl="1"/>
            <a:r>
              <a:rPr lang="en-US" dirty="0" smtClean="0"/>
              <a:t>Lots of exciting research going on</a:t>
            </a:r>
          </a:p>
          <a:p>
            <a:r>
              <a:rPr lang="en-US" dirty="0" smtClean="0"/>
              <a:t>Interconnection networks</a:t>
            </a:r>
          </a:p>
          <a:p>
            <a:pPr lvl="1"/>
            <a:r>
              <a:rPr lang="en-US" dirty="0" smtClean="0"/>
              <a:t>First-class citizen of many-core era</a:t>
            </a:r>
          </a:p>
          <a:p>
            <a:pPr lvl="1"/>
            <a:r>
              <a:rPr lang="en-US" dirty="0" smtClean="0"/>
              <a:t>Even if you do not conduct research on </a:t>
            </a:r>
            <a:r>
              <a:rPr lang="en-US" dirty="0" err="1" smtClean="0"/>
              <a:t>NoCs</a:t>
            </a:r>
            <a:endParaRPr lang="en-US" dirty="0" smtClean="0"/>
          </a:p>
          <a:p>
            <a:pPr lvl="2"/>
            <a:r>
              <a:rPr lang="en-US" dirty="0" smtClean="0"/>
              <a:t>Likely to touch your research in some way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201</a:t>
            </a:fld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Submit to NOCS 2013</a:t>
            </a:r>
          </a:p>
          <a:p>
            <a:pPr lvl="1"/>
            <a:r>
              <a:rPr lang="en-US" dirty="0" smtClean="0"/>
              <a:t>Tempe, Arizona (USA), April 2013</a:t>
            </a:r>
          </a:p>
          <a:p>
            <a:pPr lvl="1"/>
            <a:r>
              <a:rPr lang="en-US" dirty="0" smtClean="0"/>
              <a:t>Abstract deadline: Nov 19, 2012</a:t>
            </a:r>
          </a:p>
          <a:p>
            <a:pPr lvl="1"/>
            <a:r>
              <a:rPr lang="en-US" dirty="0" smtClean="0"/>
              <a:t>Full paper deadline: Nov 26, 2012</a:t>
            </a:r>
          </a:p>
          <a:p>
            <a:pPr lvl="1"/>
            <a:r>
              <a:rPr lang="en-US" dirty="0" smtClean="0"/>
              <a:t>PC Chairs: Natalie </a:t>
            </a:r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 and John Bainbridge (Sonics)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Email:</a:t>
            </a:r>
          </a:p>
          <a:p>
            <a:pPr lvl="1"/>
            <a:r>
              <a:rPr lang="en-US" dirty="0" err="1" smtClean="0"/>
              <a:t>enright@eecg.toronto.edu</a:t>
            </a:r>
            <a:endParaRPr lang="en-US"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Material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be presented if time permits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Multi-plane Network Example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Multiplane</a:t>
            </a:r>
            <a:r>
              <a:rPr lang="en-US" dirty="0" smtClean="0"/>
              <a:t> Example: </a:t>
            </a:r>
            <a:r>
              <a:rPr lang="en-US" dirty="0" err="1" smtClean="0"/>
              <a:t>Tilera</a:t>
            </a:r>
            <a:r>
              <a:rPr lang="en-US" dirty="0" smtClean="0"/>
              <a:t> </a:t>
            </a:r>
            <a:r>
              <a:rPr lang="en-US" dirty="0" err="1" smtClean="0"/>
              <a:t>iMesh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50"/>
            <a:ext cx="5400675" cy="49117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2D Mesh</a:t>
            </a:r>
          </a:p>
          <a:p>
            <a:pPr lvl="1"/>
            <a:r>
              <a:rPr lang="en-US" dirty="0" smtClean="0"/>
              <a:t>2D torus increases wire length and wiring congestion by ~2x</a:t>
            </a:r>
          </a:p>
          <a:p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2Tbps bisection bandwidth</a:t>
            </a:r>
          </a:p>
          <a:p>
            <a:pPr lvl="1"/>
            <a:r>
              <a:rPr lang="en-US" dirty="0" smtClean="0"/>
              <a:t>32 </a:t>
            </a:r>
            <a:r>
              <a:rPr lang="en-US" dirty="0" err="1" smtClean="0"/>
              <a:t>Tbps</a:t>
            </a:r>
            <a:r>
              <a:rPr lang="en-US" dirty="0" smtClean="0"/>
              <a:t> interconnect bandwidth</a:t>
            </a:r>
          </a:p>
          <a:p>
            <a:r>
              <a:rPr lang="en-US" dirty="0" smtClean="0"/>
              <a:t>6 separate networks</a:t>
            </a:r>
          </a:p>
          <a:p>
            <a:r>
              <a:rPr lang="en-US" dirty="0" smtClean="0"/>
              <a:t>Each network</a:t>
            </a:r>
          </a:p>
          <a:p>
            <a:pPr lvl="1"/>
            <a:r>
              <a:rPr lang="en-US" dirty="0" smtClean="0"/>
              <a:t>Links consist of 2 32-bit wide unidirectional links</a:t>
            </a:r>
          </a:p>
          <a:p>
            <a:r>
              <a:rPr lang="en-US" dirty="0" smtClean="0"/>
              <a:t>Each packet</a:t>
            </a:r>
          </a:p>
          <a:p>
            <a:pPr lvl="1"/>
            <a:r>
              <a:rPr lang="en-US" dirty="0" smtClean="0"/>
              <a:t>Contains a header word denoting destination location, packet length</a:t>
            </a:r>
          </a:p>
          <a:p>
            <a:pPr lvl="1"/>
            <a:r>
              <a:rPr lang="en-US" dirty="0" smtClean="0"/>
              <a:t>Up to 128 words per packet</a:t>
            </a:r>
          </a:p>
          <a:p>
            <a:endParaRPr lang="en-US" dirty="0" smtClean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857875" y="3008325"/>
            <a:ext cx="2820988" cy="2862263"/>
            <a:chOff x="3640" y="1865"/>
            <a:chExt cx="1777" cy="180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556" y="2799"/>
              <a:ext cx="402" cy="40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56" y="2799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4566" y="2854"/>
              <a:ext cx="147" cy="136"/>
              <a:chOff x="2977" y="1999"/>
              <a:chExt cx="843" cy="785"/>
            </a:xfrm>
          </p:grpSpPr>
          <p:sp>
            <p:nvSpPr>
              <p:cNvPr id="396" name="Rectangle 8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7" name="Rectangle 9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8" name="Rectangle 10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9" name="Rectangle 11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00" name="Rectangle 12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4806" y="2855"/>
              <a:ext cx="146" cy="134"/>
              <a:chOff x="4350" y="2071"/>
              <a:chExt cx="796" cy="732"/>
            </a:xfrm>
          </p:grpSpPr>
          <p:sp>
            <p:nvSpPr>
              <p:cNvPr id="389" name="Rectangle 14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0" name="Rectangle 15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1" name="Rectangle 16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2" name="Rectangle 17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3" name="Rectangle 18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4" name="Rectangle 19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95" name="Rectangle 20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 rot="2700000">
              <a:off x="4598" y="3010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 rot="18900000" flipH="1">
              <a:off x="4821" y="3010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4681" y="3049"/>
              <a:ext cx="152" cy="141"/>
              <a:chOff x="3504" y="2928"/>
              <a:chExt cx="1032" cy="960"/>
            </a:xfrm>
          </p:grpSpPr>
          <p:sp>
            <p:nvSpPr>
              <p:cNvPr id="383" name="Rectangle 24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4" name="Rectangle 25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5" name="Rectangle 26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6" name="Rectangle 27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7" name="Rectangle 28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8" name="Rectangle 29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4100" y="2799"/>
              <a:ext cx="402" cy="40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4100" y="2799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4110" y="2854"/>
              <a:ext cx="147" cy="136"/>
              <a:chOff x="2977" y="1999"/>
              <a:chExt cx="843" cy="785"/>
            </a:xfrm>
          </p:grpSpPr>
          <p:sp>
            <p:nvSpPr>
              <p:cNvPr id="378" name="Rectangle 33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9" name="Rectangle 34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0" name="Rectangle 35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1" name="Rectangle 36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82" name="Rectangle 37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5" name="Group 38"/>
            <p:cNvGrpSpPr>
              <a:grpSpLocks/>
            </p:cNvGrpSpPr>
            <p:nvPr/>
          </p:nvGrpSpPr>
          <p:grpSpPr bwMode="auto">
            <a:xfrm>
              <a:off x="4350" y="2855"/>
              <a:ext cx="146" cy="134"/>
              <a:chOff x="4350" y="2071"/>
              <a:chExt cx="796" cy="732"/>
            </a:xfrm>
          </p:grpSpPr>
          <p:sp>
            <p:nvSpPr>
              <p:cNvPr id="371" name="Rectangle 39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2" name="Rectangle 40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3" name="Rectangle 41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4" name="Rectangle 42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5" name="Rectangle 43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6" name="Rectangle 44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7" name="Rectangle 45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6" name="AutoShape 46"/>
            <p:cNvSpPr>
              <a:spLocks noChangeArrowheads="1"/>
            </p:cNvSpPr>
            <p:nvPr/>
          </p:nvSpPr>
          <p:spPr bwMode="auto">
            <a:xfrm rot="2700000">
              <a:off x="4142" y="3010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Arrowheads="1"/>
            </p:cNvSpPr>
            <p:nvPr/>
          </p:nvSpPr>
          <p:spPr bwMode="auto">
            <a:xfrm rot="18900000" flipH="1">
              <a:off x="4365" y="3010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8" name="Group 48"/>
            <p:cNvGrpSpPr>
              <a:grpSpLocks/>
            </p:cNvGrpSpPr>
            <p:nvPr/>
          </p:nvGrpSpPr>
          <p:grpSpPr bwMode="auto">
            <a:xfrm>
              <a:off x="4225" y="3049"/>
              <a:ext cx="152" cy="141"/>
              <a:chOff x="3504" y="2928"/>
              <a:chExt cx="1032" cy="960"/>
            </a:xfrm>
          </p:grpSpPr>
          <p:sp>
            <p:nvSpPr>
              <p:cNvPr id="365" name="Rectangle 49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6" name="Rectangle 50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7" name="Rectangle 51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8" name="Rectangle 52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9" name="Rectangle 53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70" name="Rectangle 54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4556" y="3263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Text Box 56"/>
            <p:cNvSpPr txBox="1">
              <a:spLocks noChangeArrowheads="1"/>
            </p:cNvSpPr>
            <p:nvPr/>
          </p:nvSpPr>
          <p:spPr bwMode="auto">
            <a:xfrm>
              <a:off x="4556" y="3262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21" name="Group 57"/>
            <p:cNvGrpSpPr>
              <a:grpSpLocks/>
            </p:cNvGrpSpPr>
            <p:nvPr/>
          </p:nvGrpSpPr>
          <p:grpSpPr bwMode="auto">
            <a:xfrm>
              <a:off x="4566" y="3318"/>
              <a:ext cx="147" cy="137"/>
              <a:chOff x="2977" y="1999"/>
              <a:chExt cx="843" cy="785"/>
            </a:xfrm>
          </p:grpSpPr>
          <p:sp>
            <p:nvSpPr>
              <p:cNvPr id="360" name="Rectangle 58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1" name="Rectangle 59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2" name="Rectangle 60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3" name="Rectangle 61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64" name="Rectangle 62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22" name="Group 63"/>
            <p:cNvGrpSpPr>
              <a:grpSpLocks/>
            </p:cNvGrpSpPr>
            <p:nvPr/>
          </p:nvGrpSpPr>
          <p:grpSpPr bwMode="auto">
            <a:xfrm>
              <a:off x="4806" y="3319"/>
              <a:ext cx="146" cy="134"/>
              <a:chOff x="4350" y="2071"/>
              <a:chExt cx="796" cy="732"/>
            </a:xfrm>
          </p:grpSpPr>
          <p:sp>
            <p:nvSpPr>
              <p:cNvPr id="353" name="Rectangle 64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4" name="Rectangle 65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5" name="Rectangle 66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6" name="Rectangle 67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7" name="Rectangle 68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8" name="Rectangle 69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9" name="Rectangle 70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23" name="AutoShape 71"/>
            <p:cNvSpPr>
              <a:spLocks noChangeArrowheads="1"/>
            </p:cNvSpPr>
            <p:nvPr/>
          </p:nvSpPr>
          <p:spPr bwMode="auto">
            <a:xfrm rot="2700000">
              <a:off x="4598" y="3474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72"/>
            <p:cNvSpPr>
              <a:spLocks noChangeArrowheads="1"/>
            </p:cNvSpPr>
            <p:nvPr/>
          </p:nvSpPr>
          <p:spPr bwMode="auto">
            <a:xfrm rot="18900000" flipH="1">
              <a:off x="4821" y="3474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73"/>
            <p:cNvGrpSpPr>
              <a:grpSpLocks/>
            </p:cNvGrpSpPr>
            <p:nvPr/>
          </p:nvGrpSpPr>
          <p:grpSpPr bwMode="auto">
            <a:xfrm>
              <a:off x="4681" y="3514"/>
              <a:ext cx="152" cy="140"/>
              <a:chOff x="3504" y="2928"/>
              <a:chExt cx="1032" cy="960"/>
            </a:xfrm>
          </p:grpSpPr>
          <p:sp>
            <p:nvSpPr>
              <p:cNvPr id="347" name="Rectangle 74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8" name="Rectangle 75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9" name="Rectangle 76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0" name="Rectangle 77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1" name="Rectangle 78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52" name="Rectangle 79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26" name="Rectangle 80"/>
            <p:cNvSpPr>
              <a:spLocks noChangeArrowheads="1"/>
            </p:cNvSpPr>
            <p:nvPr/>
          </p:nvSpPr>
          <p:spPr bwMode="auto">
            <a:xfrm>
              <a:off x="5015" y="2799"/>
              <a:ext cx="402" cy="40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81"/>
            <p:cNvSpPr txBox="1">
              <a:spLocks noChangeArrowheads="1"/>
            </p:cNvSpPr>
            <p:nvPr/>
          </p:nvSpPr>
          <p:spPr bwMode="auto">
            <a:xfrm>
              <a:off x="5015" y="2799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28" name="Group 82"/>
            <p:cNvGrpSpPr>
              <a:grpSpLocks/>
            </p:cNvGrpSpPr>
            <p:nvPr/>
          </p:nvGrpSpPr>
          <p:grpSpPr bwMode="auto">
            <a:xfrm>
              <a:off x="5025" y="2854"/>
              <a:ext cx="147" cy="136"/>
              <a:chOff x="2977" y="1999"/>
              <a:chExt cx="843" cy="785"/>
            </a:xfrm>
          </p:grpSpPr>
          <p:sp>
            <p:nvSpPr>
              <p:cNvPr id="342" name="Rectangle 83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3" name="Rectangle 84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4" name="Rectangle 85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5" name="Rectangle 86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6" name="Rectangle 87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29" name="Group 88"/>
            <p:cNvGrpSpPr>
              <a:grpSpLocks/>
            </p:cNvGrpSpPr>
            <p:nvPr/>
          </p:nvGrpSpPr>
          <p:grpSpPr bwMode="auto">
            <a:xfrm>
              <a:off x="5265" y="2855"/>
              <a:ext cx="146" cy="134"/>
              <a:chOff x="4350" y="2071"/>
              <a:chExt cx="796" cy="732"/>
            </a:xfrm>
          </p:grpSpPr>
          <p:sp>
            <p:nvSpPr>
              <p:cNvPr id="335" name="Rectangle 89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6" name="Rectangle 90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7" name="Rectangle 91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8" name="Rectangle 92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9" name="Rectangle 93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0" name="Rectangle 94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41" name="Rectangle 95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30" name="AutoShape 96"/>
            <p:cNvSpPr>
              <a:spLocks noChangeArrowheads="1"/>
            </p:cNvSpPr>
            <p:nvPr/>
          </p:nvSpPr>
          <p:spPr bwMode="auto">
            <a:xfrm rot="2700000">
              <a:off x="5057" y="3010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97"/>
            <p:cNvSpPr>
              <a:spLocks noChangeArrowheads="1"/>
            </p:cNvSpPr>
            <p:nvPr/>
          </p:nvSpPr>
          <p:spPr bwMode="auto">
            <a:xfrm rot="18900000" flipH="1">
              <a:off x="5280" y="3010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4100" y="3263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99"/>
            <p:cNvSpPr txBox="1">
              <a:spLocks noChangeArrowheads="1"/>
            </p:cNvSpPr>
            <p:nvPr/>
          </p:nvSpPr>
          <p:spPr bwMode="auto">
            <a:xfrm>
              <a:off x="4100" y="3262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34" name="Group 100"/>
            <p:cNvGrpSpPr>
              <a:grpSpLocks/>
            </p:cNvGrpSpPr>
            <p:nvPr/>
          </p:nvGrpSpPr>
          <p:grpSpPr bwMode="auto">
            <a:xfrm>
              <a:off x="4110" y="3318"/>
              <a:ext cx="147" cy="137"/>
              <a:chOff x="2977" y="1999"/>
              <a:chExt cx="843" cy="785"/>
            </a:xfrm>
          </p:grpSpPr>
          <p:sp>
            <p:nvSpPr>
              <p:cNvPr id="330" name="Rectangle 101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1" name="Rectangle 102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2" name="Rectangle 103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3" name="Rectangle 104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34" name="Rectangle 105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35" name="Group 106"/>
            <p:cNvGrpSpPr>
              <a:grpSpLocks/>
            </p:cNvGrpSpPr>
            <p:nvPr/>
          </p:nvGrpSpPr>
          <p:grpSpPr bwMode="auto">
            <a:xfrm>
              <a:off x="4350" y="3319"/>
              <a:ext cx="146" cy="134"/>
              <a:chOff x="4350" y="2071"/>
              <a:chExt cx="796" cy="732"/>
            </a:xfrm>
          </p:grpSpPr>
          <p:sp>
            <p:nvSpPr>
              <p:cNvPr id="323" name="Rectangle 107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4" name="Rectangle 108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5" name="Rectangle 109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6" name="Rectangle 110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7" name="Rectangle 111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8" name="Rectangle 112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9" name="Rectangle 113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36" name="AutoShape 114"/>
            <p:cNvSpPr>
              <a:spLocks noChangeArrowheads="1"/>
            </p:cNvSpPr>
            <p:nvPr/>
          </p:nvSpPr>
          <p:spPr bwMode="auto">
            <a:xfrm rot="2700000">
              <a:off x="4142" y="3474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115"/>
            <p:cNvSpPr>
              <a:spLocks noChangeArrowheads="1"/>
            </p:cNvSpPr>
            <p:nvPr/>
          </p:nvSpPr>
          <p:spPr bwMode="auto">
            <a:xfrm rot="18900000" flipH="1">
              <a:off x="4365" y="3474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4225" y="3514"/>
              <a:ext cx="152" cy="140"/>
              <a:chOff x="3504" y="2928"/>
              <a:chExt cx="1032" cy="960"/>
            </a:xfrm>
          </p:grpSpPr>
          <p:sp>
            <p:nvSpPr>
              <p:cNvPr id="317" name="Rectangle 117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8" name="Rectangle 118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9" name="Rectangle 119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0" name="Rectangle 120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1" name="Rectangle 121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22" name="Rectangle 122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39" name="Rectangle 123"/>
            <p:cNvSpPr>
              <a:spLocks noChangeArrowheads="1"/>
            </p:cNvSpPr>
            <p:nvPr/>
          </p:nvSpPr>
          <p:spPr bwMode="auto">
            <a:xfrm>
              <a:off x="5015" y="3263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 Box 124"/>
            <p:cNvSpPr txBox="1">
              <a:spLocks noChangeArrowheads="1"/>
            </p:cNvSpPr>
            <p:nvPr/>
          </p:nvSpPr>
          <p:spPr bwMode="auto">
            <a:xfrm>
              <a:off x="5015" y="3262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41" name="Group 125"/>
            <p:cNvGrpSpPr>
              <a:grpSpLocks/>
            </p:cNvGrpSpPr>
            <p:nvPr/>
          </p:nvGrpSpPr>
          <p:grpSpPr bwMode="auto">
            <a:xfrm>
              <a:off x="5025" y="3318"/>
              <a:ext cx="147" cy="137"/>
              <a:chOff x="2977" y="1999"/>
              <a:chExt cx="843" cy="785"/>
            </a:xfrm>
          </p:grpSpPr>
          <p:sp>
            <p:nvSpPr>
              <p:cNvPr id="312" name="Rectangle 126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3" name="Rectangle 127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4" name="Rectangle 128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5" name="Rectangle 129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6" name="Rectangle 130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42" name="Group 131"/>
            <p:cNvGrpSpPr>
              <a:grpSpLocks/>
            </p:cNvGrpSpPr>
            <p:nvPr/>
          </p:nvGrpSpPr>
          <p:grpSpPr bwMode="auto">
            <a:xfrm>
              <a:off x="5265" y="3319"/>
              <a:ext cx="146" cy="134"/>
              <a:chOff x="4350" y="2071"/>
              <a:chExt cx="796" cy="732"/>
            </a:xfrm>
          </p:grpSpPr>
          <p:sp>
            <p:nvSpPr>
              <p:cNvPr id="305" name="Rectangle 132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6" name="Rectangle 133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7" name="Rectangle 134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8" name="Rectangle 135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9" name="Rectangle 136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0" name="Rectangle 137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11" name="Rectangle 138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43" name="AutoShape 139"/>
            <p:cNvSpPr>
              <a:spLocks noChangeArrowheads="1"/>
            </p:cNvSpPr>
            <p:nvPr/>
          </p:nvSpPr>
          <p:spPr bwMode="auto">
            <a:xfrm rot="2700000">
              <a:off x="5057" y="3474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140"/>
            <p:cNvSpPr>
              <a:spLocks noChangeArrowheads="1"/>
            </p:cNvSpPr>
            <p:nvPr/>
          </p:nvSpPr>
          <p:spPr bwMode="auto">
            <a:xfrm rot="18900000" flipH="1">
              <a:off x="5280" y="3474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41"/>
            <p:cNvSpPr>
              <a:spLocks noChangeArrowheads="1"/>
            </p:cNvSpPr>
            <p:nvPr/>
          </p:nvSpPr>
          <p:spPr bwMode="auto">
            <a:xfrm>
              <a:off x="4100" y="2336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Text Box 142"/>
            <p:cNvSpPr txBox="1">
              <a:spLocks noChangeArrowheads="1"/>
            </p:cNvSpPr>
            <p:nvPr/>
          </p:nvSpPr>
          <p:spPr bwMode="auto">
            <a:xfrm>
              <a:off x="4100" y="2336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47" name="Group 143"/>
            <p:cNvGrpSpPr>
              <a:grpSpLocks/>
            </p:cNvGrpSpPr>
            <p:nvPr/>
          </p:nvGrpSpPr>
          <p:grpSpPr bwMode="auto">
            <a:xfrm>
              <a:off x="4110" y="2391"/>
              <a:ext cx="147" cy="137"/>
              <a:chOff x="2977" y="1999"/>
              <a:chExt cx="843" cy="785"/>
            </a:xfrm>
          </p:grpSpPr>
          <p:sp>
            <p:nvSpPr>
              <p:cNvPr id="300" name="Rectangle 144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1" name="Rectangle 145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2" name="Rectangle 146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3" name="Rectangle 147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304" name="Rectangle 148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48" name="Group 149"/>
            <p:cNvGrpSpPr>
              <a:grpSpLocks/>
            </p:cNvGrpSpPr>
            <p:nvPr/>
          </p:nvGrpSpPr>
          <p:grpSpPr bwMode="auto">
            <a:xfrm>
              <a:off x="4350" y="2392"/>
              <a:ext cx="146" cy="134"/>
              <a:chOff x="4350" y="2071"/>
              <a:chExt cx="796" cy="732"/>
            </a:xfrm>
          </p:grpSpPr>
          <p:sp>
            <p:nvSpPr>
              <p:cNvPr id="293" name="Rectangle 150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4" name="Rectangle 151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5" name="Rectangle 152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6" name="Rectangle 153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7" name="Rectangle 154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8" name="Rectangle 155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9" name="Rectangle 156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49" name="AutoShape 157"/>
            <p:cNvSpPr>
              <a:spLocks noChangeArrowheads="1"/>
            </p:cNvSpPr>
            <p:nvPr/>
          </p:nvSpPr>
          <p:spPr bwMode="auto">
            <a:xfrm rot="2700000">
              <a:off x="4143" y="2547"/>
              <a:ext cx="92" cy="33"/>
            </a:xfrm>
            <a:prstGeom prst="leftRightArrow">
              <a:avLst>
                <a:gd name="adj1" fmla="val 50000"/>
                <a:gd name="adj2" fmla="val 557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158"/>
            <p:cNvSpPr>
              <a:spLocks noChangeArrowheads="1"/>
            </p:cNvSpPr>
            <p:nvPr/>
          </p:nvSpPr>
          <p:spPr bwMode="auto">
            <a:xfrm rot="18900000" flipH="1">
              <a:off x="4366" y="2547"/>
              <a:ext cx="92" cy="34"/>
            </a:xfrm>
            <a:prstGeom prst="leftRightArrow">
              <a:avLst>
                <a:gd name="adj1" fmla="val 50000"/>
                <a:gd name="adj2" fmla="val 5411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159"/>
            <p:cNvGrpSpPr>
              <a:grpSpLocks/>
            </p:cNvGrpSpPr>
            <p:nvPr/>
          </p:nvGrpSpPr>
          <p:grpSpPr bwMode="auto">
            <a:xfrm>
              <a:off x="4225" y="2587"/>
              <a:ext cx="152" cy="141"/>
              <a:chOff x="3504" y="2928"/>
              <a:chExt cx="1032" cy="960"/>
            </a:xfrm>
          </p:grpSpPr>
          <p:sp>
            <p:nvSpPr>
              <p:cNvPr id="287" name="Rectangle 160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8" name="Rectangle 161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9" name="Rectangle 162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0" name="Rectangle 163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1" name="Rectangle 164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92" name="Rectangle 165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52" name="Rectangle 166"/>
            <p:cNvSpPr>
              <a:spLocks noChangeArrowheads="1"/>
            </p:cNvSpPr>
            <p:nvPr/>
          </p:nvSpPr>
          <p:spPr bwMode="auto">
            <a:xfrm>
              <a:off x="4556" y="2336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Text Box 167"/>
            <p:cNvSpPr txBox="1">
              <a:spLocks noChangeArrowheads="1"/>
            </p:cNvSpPr>
            <p:nvPr/>
          </p:nvSpPr>
          <p:spPr bwMode="auto">
            <a:xfrm>
              <a:off x="4556" y="2336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54" name="Group 168"/>
            <p:cNvGrpSpPr>
              <a:grpSpLocks/>
            </p:cNvGrpSpPr>
            <p:nvPr/>
          </p:nvGrpSpPr>
          <p:grpSpPr bwMode="auto">
            <a:xfrm>
              <a:off x="4566" y="2391"/>
              <a:ext cx="147" cy="137"/>
              <a:chOff x="2977" y="1999"/>
              <a:chExt cx="843" cy="785"/>
            </a:xfrm>
          </p:grpSpPr>
          <p:sp>
            <p:nvSpPr>
              <p:cNvPr id="282" name="Rectangle 169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3" name="Rectangle 170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4" name="Rectangle 171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5" name="Rectangle 172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6" name="Rectangle 173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55" name="Group 174"/>
            <p:cNvGrpSpPr>
              <a:grpSpLocks/>
            </p:cNvGrpSpPr>
            <p:nvPr/>
          </p:nvGrpSpPr>
          <p:grpSpPr bwMode="auto">
            <a:xfrm>
              <a:off x="4806" y="2392"/>
              <a:ext cx="146" cy="134"/>
              <a:chOff x="4350" y="2071"/>
              <a:chExt cx="796" cy="732"/>
            </a:xfrm>
          </p:grpSpPr>
          <p:sp>
            <p:nvSpPr>
              <p:cNvPr id="275" name="Rectangle 175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6" name="Rectangle 176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7" name="Rectangle 177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8" name="Rectangle 178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9" name="Rectangle 179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0" name="Rectangle 180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81" name="Rectangle 181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56" name="AutoShape 182"/>
            <p:cNvSpPr>
              <a:spLocks noChangeArrowheads="1"/>
            </p:cNvSpPr>
            <p:nvPr/>
          </p:nvSpPr>
          <p:spPr bwMode="auto">
            <a:xfrm rot="2700000">
              <a:off x="4599" y="2547"/>
              <a:ext cx="92" cy="33"/>
            </a:xfrm>
            <a:prstGeom prst="leftRightArrow">
              <a:avLst>
                <a:gd name="adj1" fmla="val 50000"/>
                <a:gd name="adj2" fmla="val 557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183"/>
            <p:cNvSpPr>
              <a:spLocks noChangeArrowheads="1"/>
            </p:cNvSpPr>
            <p:nvPr/>
          </p:nvSpPr>
          <p:spPr bwMode="auto">
            <a:xfrm rot="18900000" flipH="1">
              <a:off x="4822" y="2547"/>
              <a:ext cx="92" cy="34"/>
            </a:xfrm>
            <a:prstGeom prst="leftRightArrow">
              <a:avLst>
                <a:gd name="adj1" fmla="val 50000"/>
                <a:gd name="adj2" fmla="val 5411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8" name="Group 184"/>
            <p:cNvGrpSpPr>
              <a:grpSpLocks/>
            </p:cNvGrpSpPr>
            <p:nvPr/>
          </p:nvGrpSpPr>
          <p:grpSpPr bwMode="auto">
            <a:xfrm>
              <a:off x="4681" y="2587"/>
              <a:ext cx="152" cy="141"/>
              <a:chOff x="3504" y="2928"/>
              <a:chExt cx="1032" cy="960"/>
            </a:xfrm>
          </p:grpSpPr>
          <p:sp>
            <p:nvSpPr>
              <p:cNvPr id="269" name="Rectangle 18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0" name="Rectangle 186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1" name="Rectangle 187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2" name="Rectangle 188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3" name="Rectangle 189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74" name="Rectangle 190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59" name="Rectangle 191"/>
            <p:cNvSpPr>
              <a:spLocks noChangeArrowheads="1"/>
            </p:cNvSpPr>
            <p:nvPr/>
          </p:nvSpPr>
          <p:spPr bwMode="auto">
            <a:xfrm>
              <a:off x="5015" y="2336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Text Box 192"/>
            <p:cNvSpPr txBox="1">
              <a:spLocks noChangeArrowheads="1"/>
            </p:cNvSpPr>
            <p:nvPr/>
          </p:nvSpPr>
          <p:spPr bwMode="auto">
            <a:xfrm>
              <a:off x="5015" y="2336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61" name="Group 193"/>
            <p:cNvGrpSpPr>
              <a:grpSpLocks/>
            </p:cNvGrpSpPr>
            <p:nvPr/>
          </p:nvGrpSpPr>
          <p:grpSpPr bwMode="auto">
            <a:xfrm>
              <a:off x="5025" y="2391"/>
              <a:ext cx="147" cy="137"/>
              <a:chOff x="2977" y="1999"/>
              <a:chExt cx="843" cy="785"/>
            </a:xfrm>
          </p:grpSpPr>
          <p:sp>
            <p:nvSpPr>
              <p:cNvPr id="264" name="Rectangle 194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5" name="Rectangle 195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6" name="Rectangle 196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7" name="Rectangle 197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8" name="Rectangle 198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62" name="Group 199"/>
            <p:cNvGrpSpPr>
              <a:grpSpLocks/>
            </p:cNvGrpSpPr>
            <p:nvPr/>
          </p:nvGrpSpPr>
          <p:grpSpPr bwMode="auto">
            <a:xfrm>
              <a:off x="5265" y="2392"/>
              <a:ext cx="146" cy="134"/>
              <a:chOff x="4350" y="2071"/>
              <a:chExt cx="796" cy="732"/>
            </a:xfrm>
          </p:grpSpPr>
          <p:sp>
            <p:nvSpPr>
              <p:cNvPr id="257" name="Rectangle 200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8" name="Rectangle 201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9" name="Rectangle 202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0" name="Rectangle 203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1" name="Rectangle 204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2" name="Rectangle 205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63" name="Rectangle 206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63" name="AutoShape 207"/>
            <p:cNvSpPr>
              <a:spLocks noChangeArrowheads="1"/>
            </p:cNvSpPr>
            <p:nvPr/>
          </p:nvSpPr>
          <p:spPr bwMode="auto">
            <a:xfrm rot="2700000">
              <a:off x="5058" y="2547"/>
              <a:ext cx="92" cy="33"/>
            </a:xfrm>
            <a:prstGeom prst="leftRightArrow">
              <a:avLst>
                <a:gd name="adj1" fmla="val 50000"/>
                <a:gd name="adj2" fmla="val 557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208"/>
            <p:cNvSpPr>
              <a:spLocks noChangeArrowheads="1"/>
            </p:cNvSpPr>
            <p:nvPr/>
          </p:nvSpPr>
          <p:spPr bwMode="auto">
            <a:xfrm rot="18900000" flipH="1">
              <a:off x="5281" y="2547"/>
              <a:ext cx="92" cy="34"/>
            </a:xfrm>
            <a:prstGeom prst="leftRightArrow">
              <a:avLst>
                <a:gd name="adj1" fmla="val 50000"/>
                <a:gd name="adj2" fmla="val 5411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09"/>
            <p:cNvSpPr>
              <a:spLocks noChangeArrowheads="1"/>
            </p:cNvSpPr>
            <p:nvPr/>
          </p:nvSpPr>
          <p:spPr bwMode="auto">
            <a:xfrm>
              <a:off x="3640" y="2336"/>
              <a:ext cx="403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6" name="Group 210"/>
            <p:cNvGrpSpPr>
              <a:grpSpLocks/>
            </p:cNvGrpSpPr>
            <p:nvPr/>
          </p:nvGrpSpPr>
          <p:grpSpPr bwMode="auto">
            <a:xfrm>
              <a:off x="3651" y="2391"/>
              <a:ext cx="147" cy="137"/>
              <a:chOff x="2977" y="1999"/>
              <a:chExt cx="843" cy="785"/>
            </a:xfrm>
          </p:grpSpPr>
          <p:sp>
            <p:nvSpPr>
              <p:cNvPr id="252" name="Rectangle 211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3" name="Rectangle 212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4" name="Rectangle 213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5" name="Rectangle 214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6" name="Rectangle 215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67" name="Group 216"/>
            <p:cNvGrpSpPr>
              <a:grpSpLocks/>
            </p:cNvGrpSpPr>
            <p:nvPr/>
          </p:nvGrpSpPr>
          <p:grpSpPr bwMode="auto">
            <a:xfrm>
              <a:off x="3891" y="2392"/>
              <a:ext cx="146" cy="134"/>
              <a:chOff x="4350" y="2071"/>
              <a:chExt cx="796" cy="732"/>
            </a:xfrm>
          </p:grpSpPr>
          <p:sp>
            <p:nvSpPr>
              <p:cNvPr id="245" name="Rectangle 217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6" name="Rectangle 218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7" name="Rectangle 219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8" name="Rectangle 220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9" name="Rectangle 221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0" name="Rectangle 222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51" name="Rectangle 223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68" name="AutoShape 224"/>
            <p:cNvSpPr>
              <a:spLocks noChangeArrowheads="1"/>
            </p:cNvSpPr>
            <p:nvPr/>
          </p:nvSpPr>
          <p:spPr bwMode="auto">
            <a:xfrm rot="2700000">
              <a:off x="3684" y="2547"/>
              <a:ext cx="92" cy="33"/>
            </a:xfrm>
            <a:prstGeom prst="leftRightArrow">
              <a:avLst>
                <a:gd name="adj1" fmla="val 50000"/>
                <a:gd name="adj2" fmla="val 557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225"/>
            <p:cNvSpPr>
              <a:spLocks noChangeArrowheads="1"/>
            </p:cNvSpPr>
            <p:nvPr/>
          </p:nvSpPr>
          <p:spPr bwMode="auto">
            <a:xfrm rot="18900000" flipH="1">
              <a:off x="3907" y="2547"/>
              <a:ext cx="92" cy="33"/>
            </a:xfrm>
            <a:prstGeom prst="leftRightArrow">
              <a:avLst>
                <a:gd name="adj1" fmla="val 50000"/>
                <a:gd name="adj2" fmla="val 55758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0" name="Group 226"/>
            <p:cNvGrpSpPr>
              <a:grpSpLocks/>
            </p:cNvGrpSpPr>
            <p:nvPr/>
          </p:nvGrpSpPr>
          <p:grpSpPr bwMode="auto">
            <a:xfrm>
              <a:off x="3766" y="2587"/>
              <a:ext cx="152" cy="141"/>
              <a:chOff x="3504" y="2928"/>
              <a:chExt cx="1032" cy="960"/>
            </a:xfrm>
          </p:grpSpPr>
          <p:sp>
            <p:nvSpPr>
              <p:cNvPr id="239" name="Rectangle 227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0" name="Rectangle 228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1" name="Rectangle 229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2" name="Rectangle 230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3" name="Rectangle 231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44" name="Rectangle 232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71" name="Rectangle 233"/>
            <p:cNvSpPr>
              <a:spLocks noChangeArrowheads="1"/>
            </p:cNvSpPr>
            <p:nvPr/>
          </p:nvSpPr>
          <p:spPr bwMode="auto">
            <a:xfrm>
              <a:off x="3640" y="2799"/>
              <a:ext cx="403" cy="40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2" name="Group 234"/>
            <p:cNvGrpSpPr>
              <a:grpSpLocks/>
            </p:cNvGrpSpPr>
            <p:nvPr/>
          </p:nvGrpSpPr>
          <p:grpSpPr bwMode="auto">
            <a:xfrm>
              <a:off x="3651" y="2854"/>
              <a:ext cx="147" cy="136"/>
              <a:chOff x="2977" y="1999"/>
              <a:chExt cx="843" cy="785"/>
            </a:xfrm>
          </p:grpSpPr>
          <p:sp>
            <p:nvSpPr>
              <p:cNvPr id="234" name="Rectangle 235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5" name="Rectangle 236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6" name="Rectangle 237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7" name="Rectangle 238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8" name="Rectangle 239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73" name="Group 240"/>
            <p:cNvGrpSpPr>
              <a:grpSpLocks/>
            </p:cNvGrpSpPr>
            <p:nvPr/>
          </p:nvGrpSpPr>
          <p:grpSpPr bwMode="auto">
            <a:xfrm>
              <a:off x="3891" y="2855"/>
              <a:ext cx="146" cy="134"/>
              <a:chOff x="4350" y="2071"/>
              <a:chExt cx="796" cy="732"/>
            </a:xfrm>
          </p:grpSpPr>
          <p:sp>
            <p:nvSpPr>
              <p:cNvPr id="227" name="Rectangle 241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8" name="Rectangle 242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9" name="Rectangle 243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0" name="Rectangle 244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1" name="Rectangle 245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2" name="Rectangle 246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33" name="Rectangle 247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74" name="AutoShape 248"/>
            <p:cNvSpPr>
              <a:spLocks noChangeArrowheads="1"/>
            </p:cNvSpPr>
            <p:nvPr/>
          </p:nvSpPr>
          <p:spPr bwMode="auto">
            <a:xfrm rot="2700000">
              <a:off x="3683" y="3010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249"/>
            <p:cNvSpPr>
              <a:spLocks noChangeArrowheads="1"/>
            </p:cNvSpPr>
            <p:nvPr/>
          </p:nvSpPr>
          <p:spPr bwMode="auto">
            <a:xfrm rot="18900000" flipH="1">
              <a:off x="3906" y="3010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" name="Group 250"/>
            <p:cNvGrpSpPr>
              <a:grpSpLocks/>
            </p:cNvGrpSpPr>
            <p:nvPr/>
          </p:nvGrpSpPr>
          <p:grpSpPr bwMode="auto">
            <a:xfrm>
              <a:off x="3766" y="3049"/>
              <a:ext cx="152" cy="141"/>
              <a:chOff x="3504" y="2928"/>
              <a:chExt cx="1032" cy="960"/>
            </a:xfrm>
          </p:grpSpPr>
          <p:sp>
            <p:nvSpPr>
              <p:cNvPr id="221" name="Rectangle 251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2" name="Rectangle 252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3" name="Rectangle 253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4" name="Rectangle 254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5" name="Rectangle 255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6" name="Rectangle 256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77" name="Rectangle 257"/>
            <p:cNvSpPr>
              <a:spLocks noChangeArrowheads="1"/>
            </p:cNvSpPr>
            <p:nvPr/>
          </p:nvSpPr>
          <p:spPr bwMode="auto">
            <a:xfrm>
              <a:off x="3640" y="3263"/>
              <a:ext cx="403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8" name="Group 258"/>
            <p:cNvGrpSpPr>
              <a:grpSpLocks/>
            </p:cNvGrpSpPr>
            <p:nvPr/>
          </p:nvGrpSpPr>
          <p:grpSpPr bwMode="auto">
            <a:xfrm>
              <a:off x="3651" y="3318"/>
              <a:ext cx="147" cy="137"/>
              <a:chOff x="2977" y="1999"/>
              <a:chExt cx="843" cy="785"/>
            </a:xfrm>
          </p:grpSpPr>
          <p:sp>
            <p:nvSpPr>
              <p:cNvPr id="216" name="Rectangle 259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7" name="Rectangle 260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8" name="Rectangle 261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9" name="Rectangle 262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20" name="Rectangle 263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79" name="Group 264"/>
            <p:cNvGrpSpPr>
              <a:grpSpLocks/>
            </p:cNvGrpSpPr>
            <p:nvPr/>
          </p:nvGrpSpPr>
          <p:grpSpPr bwMode="auto">
            <a:xfrm>
              <a:off x="3891" y="3319"/>
              <a:ext cx="146" cy="134"/>
              <a:chOff x="4350" y="2071"/>
              <a:chExt cx="796" cy="732"/>
            </a:xfrm>
          </p:grpSpPr>
          <p:sp>
            <p:nvSpPr>
              <p:cNvPr id="209" name="Rectangle 265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0" name="Rectangle 266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1" name="Rectangle 267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2" name="Rectangle 268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3" name="Rectangle 269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4" name="Rectangle 270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15" name="Rectangle 271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80" name="AutoShape 272"/>
            <p:cNvSpPr>
              <a:spLocks noChangeArrowheads="1"/>
            </p:cNvSpPr>
            <p:nvPr/>
          </p:nvSpPr>
          <p:spPr bwMode="auto">
            <a:xfrm rot="2700000">
              <a:off x="3683" y="3474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273"/>
            <p:cNvSpPr>
              <a:spLocks noChangeArrowheads="1"/>
            </p:cNvSpPr>
            <p:nvPr/>
          </p:nvSpPr>
          <p:spPr bwMode="auto">
            <a:xfrm rot="18900000" flipH="1">
              <a:off x="3906" y="3474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2" name="Group 274"/>
            <p:cNvGrpSpPr>
              <a:grpSpLocks/>
            </p:cNvGrpSpPr>
            <p:nvPr/>
          </p:nvGrpSpPr>
          <p:grpSpPr bwMode="auto">
            <a:xfrm>
              <a:off x="3766" y="3514"/>
              <a:ext cx="152" cy="140"/>
              <a:chOff x="3504" y="2928"/>
              <a:chExt cx="1032" cy="960"/>
            </a:xfrm>
          </p:grpSpPr>
          <p:sp>
            <p:nvSpPr>
              <p:cNvPr id="203" name="Rectangle 27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4" name="Rectangle 276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5" name="Rectangle 277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6" name="Rectangle 278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7" name="Rectangle 279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8" name="Rectangle 280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83" name="Rectangle 281"/>
            <p:cNvSpPr>
              <a:spLocks noChangeArrowheads="1"/>
            </p:cNvSpPr>
            <p:nvPr/>
          </p:nvSpPr>
          <p:spPr bwMode="auto">
            <a:xfrm>
              <a:off x="4100" y="1865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Text Box 282"/>
            <p:cNvSpPr txBox="1">
              <a:spLocks noChangeArrowheads="1"/>
            </p:cNvSpPr>
            <p:nvPr/>
          </p:nvSpPr>
          <p:spPr bwMode="auto">
            <a:xfrm>
              <a:off x="4100" y="1865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85" name="Group 283"/>
            <p:cNvGrpSpPr>
              <a:grpSpLocks/>
            </p:cNvGrpSpPr>
            <p:nvPr/>
          </p:nvGrpSpPr>
          <p:grpSpPr bwMode="auto">
            <a:xfrm>
              <a:off x="4110" y="1920"/>
              <a:ext cx="147" cy="137"/>
              <a:chOff x="2977" y="1999"/>
              <a:chExt cx="843" cy="785"/>
            </a:xfrm>
          </p:grpSpPr>
          <p:sp>
            <p:nvSpPr>
              <p:cNvPr id="198" name="Rectangle 284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9" name="Rectangle 285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0" name="Rectangle 286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1" name="Rectangle 287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202" name="Rectangle 288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86" name="Group 289"/>
            <p:cNvGrpSpPr>
              <a:grpSpLocks/>
            </p:cNvGrpSpPr>
            <p:nvPr/>
          </p:nvGrpSpPr>
          <p:grpSpPr bwMode="auto">
            <a:xfrm>
              <a:off x="4350" y="1921"/>
              <a:ext cx="146" cy="134"/>
              <a:chOff x="4350" y="2071"/>
              <a:chExt cx="796" cy="732"/>
            </a:xfrm>
          </p:grpSpPr>
          <p:sp>
            <p:nvSpPr>
              <p:cNvPr id="191" name="Rectangle 290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2" name="Rectangle 291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3" name="Rectangle 292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4" name="Rectangle 293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5" name="Rectangle 294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6" name="Rectangle 295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7" name="Rectangle 296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87" name="AutoShape 297"/>
            <p:cNvSpPr>
              <a:spLocks noChangeArrowheads="1"/>
            </p:cNvSpPr>
            <p:nvPr/>
          </p:nvSpPr>
          <p:spPr bwMode="auto">
            <a:xfrm rot="2700000">
              <a:off x="4142" y="2076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AutoShape 298"/>
            <p:cNvSpPr>
              <a:spLocks noChangeArrowheads="1"/>
            </p:cNvSpPr>
            <p:nvPr/>
          </p:nvSpPr>
          <p:spPr bwMode="auto">
            <a:xfrm rot="18900000" flipH="1">
              <a:off x="4365" y="2076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9" name="Group 299"/>
            <p:cNvGrpSpPr>
              <a:grpSpLocks/>
            </p:cNvGrpSpPr>
            <p:nvPr/>
          </p:nvGrpSpPr>
          <p:grpSpPr bwMode="auto">
            <a:xfrm>
              <a:off x="4225" y="2116"/>
              <a:ext cx="152" cy="140"/>
              <a:chOff x="3504" y="2928"/>
              <a:chExt cx="1032" cy="960"/>
            </a:xfrm>
          </p:grpSpPr>
          <p:sp>
            <p:nvSpPr>
              <p:cNvPr id="185" name="Rectangle 300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6" name="Rectangle 301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7" name="Rectangle 302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8" name="Rectangle 303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9" name="Rectangle 304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90" name="Rectangle 305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90" name="Rectangle 306"/>
            <p:cNvSpPr>
              <a:spLocks noChangeArrowheads="1"/>
            </p:cNvSpPr>
            <p:nvPr/>
          </p:nvSpPr>
          <p:spPr bwMode="auto">
            <a:xfrm>
              <a:off x="4556" y="1865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Text Box 307"/>
            <p:cNvSpPr txBox="1">
              <a:spLocks noChangeArrowheads="1"/>
            </p:cNvSpPr>
            <p:nvPr/>
          </p:nvSpPr>
          <p:spPr bwMode="auto">
            <a:xfrm>
              <a:off x="4556" y="1865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92" name="Group 308"/>
            <p:cNvGrpSpPr>
              <a:grpSpLocks/>
            </p:cNvGrpSpPr>
            <p:nvPr/>
          </p:nvGrpSpPr>
          <p:grpSpPr bwMode="auto">
            <a:xfrm>
              <a:off x="4566" y="1920"/>
              <a:ext cx="147" cy="137"/>
              <a:chOff x="2977" y="1999"/>
              <a:chExt cx="843" cy="785"/>
            </a:xfrm>
          </p:grpSpPr>
          <p:sp>
            <p:nvSpPr>
              <p:cNvPr id="180" name="Rectangle 309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1" name="Rectangle 310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2" name="Rectangle 311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3" name="Rectangle 312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84" name="Rectangle 313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93" name="Group 314"/>
            <p:cNvGrpSpPr>
              <a:grpSpLocks/>
            </p:cNvGrpSpPr>
            <p:nvPr/>
          </p:nvGrpSpPr>
          <p:grpSpPr bwMode="auto">
            <a:xfrm>
              <a:off x="4806" y="1921"/>
              <a:ext cx="146" cy="134"/>
              <a:chOff x="4350" y="2071"/>
              <a:chExt cx="796" cy="732"/>
            </a:xfrm>
          </p:grpSpPr>
          <p:sp>
            <p:nvSpPr>
              <p:cNvPr id="173" name="Rectangle 315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4" name="Rectangle 316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5" name="Rectangle 317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6" name="Rectangle 318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7" name="Rectangle 319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8" name="Rectangle 320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9" name="Rectangle 321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94" name="AutoShape 322"/>
            <p:cNvSpPr>
              <a:spLocks noChangeArrowheads="1"/>
            </p:cNvSpPr>
            <p:nvPr/>
          </p:nvSpPr>
          <p:spPr bwMode="auto">
            <a:xfrm rot="2700000">
              <a:off x="4598" y="2076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AutoShape 323"/>
            <p:cNvSpPr>
              <a:spLocks noChangeArrowheads="1"/>
            </p:cNvSpPr>
            <p:nvPr/>
          </p:nvSpPr>
          <p:spPr bwMode="auto">
            <a:xfrm rot="18900000" flipH="1">
              <a:off x="4821" y="2076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6" name="Group 324"/>
            <p:cNvGrpSpPr>
              <a:grpSpLocks/>
            </p:cNvGrpSpPr>
            <p:nvPr/>
          </p:nvGrpSpPr>
          <p:grpSpPr bwMode="auto">
            <a:xfrm>
              <a:off x="4681" y="2116"/>
              <a:ext cx="152" cy="140"/>
              <a:chOff x="3504" y="2928"/>
              <a:chExt cx="1032" cy="960"/>
            </a:xfrm>
          </p:grpSpPr>
          <p:sp>
            <p:nvSpPr>
              <p:cNvPr id="167" name="Rectangle 32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8" name="Rectangle 326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9" name="Rectangle 327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0" name="Rectangle 328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1" name="Rectangle 329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72" name="Rectangle 330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97" name="Rectangle 331"/>
            <p:cNvSpPr>
              <a:spLocks noChangeArrowheads="1"/>
            </p:cNvSpPr>
            <p:nvPr/>
          </p:nvSpPr>
          <p:spPr bwMode="auto">
            <a:xfrm>
              <a:off x="5015" y="1865"/>
              <a:ext cx="402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 Box 332"/>
            <p:cNvSpPr txBox="1">
              <a:spLocks noChangeArrowheads="1"/>
            </p:cNvSpPr>
            <p:nvPr/>
          </p:nvSpPr>
          <p:spPr bwMode="auto">
            <a:xfrm>
              <a:off x="5015" y="1865"/>
              <a:ext cx="16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  <a:p>
              <a:pPr eaLnBrk="1" hangingPunct="1"/>
              <a:endParaRPr lang="en-US" sz="1400" b="1">
                <a:solidFill>
                  <a:srgbClr val="009900"/>
                </a:solidFill>
                <a:latin typeface="Arial" charset="0"/>
                <a:ea typeface="Arial Unicode MS" charset="0"/>
                <a:cs typeface="Arial Unicode MS" charset="0"/>
              </a:endParaRPr>
            </a:p>
          </p:txBody>
        </p:sp>
        <p:grpSp>
          <p:nvGrpSpPr>
            <p:cNvPr id="99" name="Group 333"/>
            <p:cNvGrpSpPr>
              <a:grpSpLocks/>
            </p:cNvGrpSpPr>
            <p:nvPr/>
          </p:nvGrpSpPr>
          <p:grpSpPr bwMode="auto">
            <a:xfrm>
              <a:off x="5025" y="1920"/>
              <a:ext cx="147" cy="137"/>
              <a:chOff x="2977" y="1999"/>
              <a:chExt cx="843" cy="785"/>
            </a:xfrm>
          </p:grpSpPr>
          <p:sp>
            <p:nvSpPr>
              <p:cNvPr id="162" name="Rectangle 334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3" name="Rectangle 335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4" name="Rectangle 336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5" name="Rectangle 337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6" name="Rectangle 338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00" name="Group 339"/>
            <p:cNvGrpSpPr>
              <a:grpSpLocks/>
            </p:cNvGrpSpPr>
            <p:nvPr/>
          </p:nvGrpSpPr>
          <p:grpSpPr bwMode="auto">
            <a:xfrm>
              <a:off x="5265" y="1921"/>
              <a:ext cx="146" cy="134"/>
              <a:chOff x="4350" y="2071"/>
              <a:chExt cx="796" cy="732"/>
            </a:xfrm>
          </p:grpSpPr>
          <p:sp>
            <p:nvSpPr>
              <p:cNvPr id="155" name="Rectangle 340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6" name="Rectangle 341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7" name="Rectangle 342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8" name="Rectangle 343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9" name="Rectangle 344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0" name="Rectangle 345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61" name="Rectangle 346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01" name="AutoShape 347"/>
            <p:cNvSpPr>
              <a:spLocks noChangeArrowheads="1"/>
            </p:cNvSpPr>
            <p:nvPr/>
          </p:nvSpPr>
          <p:spPr bwMode="auto">
            <a:xfrm rot="2700000">
              <a:off x="5057" y="2076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AutoShape 348"/>
            <p:cNvSpPr>
              <a:spLocks noChangeArrowheads="1"/>
            </p:cNvSpPr>
            <p:nvPr/>
          </p:nvSpPr>
          <p:spPr bwMode="auto">
            <a:xfrm rot="18900000" flipH="1">
              <a:off x="5280" y="2076"/>
              <a:ext cx="93" cy="34"/>
            </a:xfrm>
            <a:prstGeom prst="leftRightArrow">
              <a:avLst>
                <a:gd name="adj1" fmla="val 50000"/>
                <a:gd name="adj2" fmla="val 54706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3" name="Group 349"/>
            <p:cNvGrpSpPr>
              <a:grpSpLocks/>
            </p:cNvGrpSpPr>
            <p:nvPr/>
          </p:nvGrpSpPr>
          <p:grpSpPr bwMode="auto">
            <a:xfrm>
              <a:off x="5141" y="2116"/>
              <a:ext cx="152" cy="140"/>
              <a:chOff x="3504" y="2928"/>
              <a:chExt cx="1032" cy="960"/>
            </a:xfrm>
          </p:grpSpPr>
          <p:sp>
            <p:nvSpPr>
              <p:cNvPr id="149" name="Rectangle 350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0" name="Rectangle 351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1" name="Rectangle 352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2" name="Rectangle 353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3" name="Rectangle 354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54" name="Rectangle 355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04" name="Rectangle 356"/>
            <p:cNvSpPr>
              <a:spLocks noChangeArrowheads="1"/>
            </p:cNvSpPr>
            <p:nvPr/>
          </p:nvSpPr>
          <p:spPr bwMode="auto">
            <a:xfrm>
              <a:off x="3640" y="1865"/>
              <a:ext cx="403" cy="405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rgbClr val="EAEAEA"/>
                </a:gs>
              </a:gsLst>
              <a:lin ang="2700000" scaled="1"/>
            </a:gra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5" name="Group 357"/>
            <p:cNvGrpSpPr>
              <a:grpSpLocks/>
            </p:cNvGrpSpPr>
            <p:nvPr/>
          </p:nvGrpSpPr>
          <p:grpSpPr bwMode="auto">
            <a:xfrm>
              <a:off x="3651" y="1920"/>
              <a:ext cx="147" cy="137"/>
              <a:chOff x="2977" y="1999"/>
              <a:chExt cx="843" cy="785"/>
            </a:xfrm>
          </p:grpSpPr>
          <p:sp>
            <p:nvSpPr>
              <p:cNvPr id="144" name="Rectangle 358"/>
              <p:cNvSpPr>
                <a:spLocks noChangeArrowheads="1"/>
              </p:cNvSpPr>
              <p:nvPr/>
            </p:nvSpPr>
            <p:spPr bwMode="auto">
              <a:xfrm>
                <a:off x="2977" y="1999"/>
                <a:ext cx="843" cy="785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solidFill>
                    <a:srgbClr val="33CC33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5" name="Rectangle 359"/>
              <p:cNvSpPr>
                <a:spLocks noChangeArrowheads="1"/>
              </p:cNvSpPr>
              <p:nvPr/>
            </p:nvSpPr>
            <p:spPr bwMode="auto">
              <a:xfrm>
                <a:off x="3006" y="2361"/>
                <a:ext cx="241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6" name="Rectangle 360"/>
              <p:cNvSpPr>
                <a:spLocks noChangeArrowheads="1"/>
              </p:cNvSpPr>
              <p:nvPr/>
            </p:nvSpPr>
            <p:spPr bwMode="auto">
              <a:xfrm>
                <a:off x="3148" y="2046"/>
                <a:ext cx="487" cy="216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7" name="Rectangle 361"/>
              <p:cNvSpPr>
                <a:spLocks noChangeArrowheads="1"/>
              </p:cNvSpPr>
              <p:nvPr/>
            </p:nvSpPr>
            <p:spPr bwMode="auto">
              <a:xfrm>
                <a:off x="326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8" name="Rectangle 362"/>
              <p:cNvSpPr>
                <a:spLocks noChangeArrowheads="1"/>
              </p:cNvSpPr>
              <p:nvPr/>
            </p:nvSpPr>
            <p:spPr bwMode="auto">
              <a:xfrm>
                <a:off x="3526" y="2361"/>
                <a:ext cx="240" cy="372"/>
              </a:xfrm>
              <a:prstGeom prst="rect">
                <a:avLst/>
              </a:prstGeom>
              <a:gradFill rotWithShape="1">
                <a:gsLst>
                  <a:gs pos="0">
                    <a:srgbClr val="33CC33">
                      <a:alpha val="50000"/>
                    </a:srgbClr>
                  </a:gs>
                  <a:gs pos="100000">
                    <a:srgbClr val="66FF66"/>
                  </a:gs>
                </a:gsLst>
                <a:lin ang="2700000" scaled="1"/>
              </a:gradFill>
              <a:ln w="12700">
                <a:solidFill>
                  <a:srgbClr val="00CC99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8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06" name="Group 363"/>
            <p:cNvGrpSpPr>
              <a:grpSpLocks/>
            </p:cNvGrpSpPr>
            <p:nvPr/>
          </p:nvGrpSpPr>
          <p:grpSpPr bwMode="auto">
            <a:xfrm>
              <a:off x="3891" y="1921"/>
              <a:ext cx="146" cy="134"/>
              <a:chOff x="4350" y="2071"/>
              <a:chExt cx="796" cy="732"/>
            </a:xfrm>
          </p:grpSpPr>
          <p:sp>
            <p:nvSpPr>
              <p:cNvPr id="137" name="Rectangle 364"/>
              <p:cNvSpPr>
                <a:spLocks noChangeArrowheads="1"/>
              </p:cNvSpPr>
              <p:nvPr/>
            </p:nvSpPr>
            <p:spPr bwMode="auto">
              <a:xfrm>
                <a:off x="4350" y="2071"/>
                <a:ext cx="796" cy="732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b="1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8" name="Rectangle 365"/>
              <p:cNvSpPr>
                <a:spLocks noChangeArrowheads="1"/>
              </p:cNvSpPr>
              <p:nvPr/>
            </p:nvSpPr>
            <p:spPr bwMode="auto">
              <a:xfrm>
                <a:off x="4368" y="2095"/>
                <a:ext cx="770" cy="19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9" name="Rectangle 366"/>
              <p:cNvSpPr>
                <a:spLocks noChangeArrowheads="1"/>
              </p:cNvSpPr>
              <p:nvPr/>
            </p:nvSpPr>
            <p:spPr bwMode="auto">
              <a:xfrm>
                <a:off x="4389" y="2311"/>
                <a:ext cx="339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0" name="Rectangle 367"/>
              <p:cNvSpPr>
                <a:spLocks noChangeArrowheads="1"/>
              </p:cNvSpPr>
              <p:nvPr/>
            </p:nvSpPr>
            <p:spPr bwMode="auto">
              <a:xfrm>
                <a:off x="4764" y="2311"/>
                <a:ext cx="338" cy="154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1" name="Rectangle 368"/>
              <p:cNvSpPr>
                <a:spLocks noChangeArrowheads="1"/>
              </p:cNvSpPr>
              <p:nvPr/>
            </p:nvSpPr>
            <p:spPr bwMode="auto">
              <a:xfrm>
                <a:off x="4389" y="2485"/>
                <a:ext cx="339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2" name="Rectangle 369"/>
              <p:cNvSpPr>
                <a:spLocks noChangeArrowheads="1"/>
              </p:cNvSpPr>
              <p:nvPr/>
            </p:nvSpPr>
            <p:spPr bwMode="auto">
              <a:xfrm>
                <a:off x="4764" y="2485"/>
                <a:ext cx="338" cy="118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43" name="Rectangle 370"/>
              <p:cNvSpPr>
                <a:spLocks noChangeArrowheads="1"/>
              </p:cNvSpPr>
              <p:nvPr/>
            </p:nvSpPr>
            <p:spPr bwMode="auto">
              <a:xfrm>
                <a:off x="4478" y="2631"/>
                <a:ext cx="551" cy="143"/>
              </a:xfrm>
              <a:prstGeom prst="rect">
                <a:avLst/>
              </a:prstGeom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33CCFF"/>
                  </a:gs>
                </a:gsLst>
                <a:lin ang="2700000" scaled="1"/>
              </a:gradFill>
              <a:ln w="12700">
                <a:solidFill>
                  <a:srgbClr val="66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0000CC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sp>
          <p:nvSpPr>
            <p:cNvPr id="107" name="AutoShape 371"/>
            <p:cNvSpPr>
              <a:spLocks noChangeArrowheads="1"/>
            </p:cNvSpPr>
            <p:nvPr/>
          </p:nvSpPr>
          <p:spPr bwMode="auto">
            <a:xfrm rot="2700000">
              <a:off x="3683" y="2076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utoShape 372"/>
            <p:cNvSpPr>
              <a:spLocks noChangeArrowheads="1"/>
            </p:cNvSpPr>
            <p:nvPr/>
          </p:nvSpPr>
          <p:spPr bwMode="auto">
            <a:xfrm rot="18900000" flipH="1">
              <a:off x="3906" y="2076"/>
              <a:ext cx="93" cy="33"/>
            </a:xfrm>
            <a:prstGeom prst="leftRightArrow">
              <a:avLst>
                <a:gd name="adj1" fmla="val 50000"/>
                <a:gd name="adj2" fmla="val 5636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9" name="Group 373"/>
            <p:cNvGrpSpPr>
              <a:grpSpLocks/>
            </p:cNvGrpSpPr>
            <p:nvPr/>
          </p:nvGrpSpPr>
          <p:grpSpPr bwMode="auto">
            <a:xfrm>
              <a:off x="3766" y="2116"/>
              <a:ext cx="152" cy="140"/>
              <a:chOff x="3504" y="2928"/>
              <a:chExt cx="1032" cy="960"/>
            </a:xfrm>
          </p:grpSpPr>
          <p:sp>
            <p:nvSpPr>
              <p:cNvPr id="131" name="Rectangle 374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2" name="Rectangle 375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3" name="Rectangle 376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4" name="Rectangle 377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5" name="Rectangle 378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6" name="Rectangle 379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10" name="Group 380"/>
            <p:cNvGrpSpPr>
              <a:grpSpLocks/>
            </p:cNvGrpSpPr>
            <p:nvPr/>
          </p:nvGrpSpPr>
          <p:grpSpPr bwMode="auto">
            <a:xfrm>
              <a:off x="5141" y="3049"/>
              <a:ext cx="152" cy="141"/>
              <a:chOff x="3504" y="2928"/>
              <a:chExt cx="1032" cy="960"/>
            </a:xfrm>
          </p:grpSpPr>
          <p:sp>
            <p:nvSpPr>
              <p:cNvPr id="125" name="Rectangle 381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6" name="Rectangle 382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7" name="Rectangle 383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8" name="Rectangle 384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9" name="Rectangle 385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30" name="Rectangle 386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11" name="Group 387"/>
            <p:cNvGrpSpPr>
              <a:grpSpLocks/>
            </p:cNvGrpSpPr>
            <p:nvPr/>
          </p:nvGrpSpPr>
          <p:grpSpPr bwMode="auto">
            <a:xfrm>
              <a:off x="5141" y="3514"/>
              <a:ext cx="152" cy="140"/>
              <a:chOff x="3504" y="2928"/>
              <a:chExt cx="1032" cy="960"/>
            </a:xfrm>
          </p:grpSpPr>
          <p:sp>
            <p:nvSpPr>
              <p:cNvPr id="119" name="Rectangle 388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0" name="Rectangle 389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1" name="Rectangle 390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2" name="Rectangle 391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3" name="Rectangle 392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24" name="Rectangle 393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112" name="Group 394"/>
            <p:cNvGrpSpPr>
              <a:grpSpLocks/>
            </p:cNvGrpSpPr>
            <p:nvPr/>
          </p:nvGrpSpPr>
          <p:grpSpPr bwMode="auto">
            <a:xfrm>
              <a:off x="5141" y="2587"/>
              <a:ext cx="152" cy="141"/>
              <a:chOff x="3504" y="2928"/>
              <a:chExt cx="1032" cy="960"/>
            </a:xfrm>
          </p:grpSpPr>
          <p:sp>
            <p:nvSpPr>
              <p:cNvPr id="113" name="Rectangle 395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4" name="Rectangle 396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5" name="Rectangle 397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6" name="Rectangle 398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7" name="Rectangle 399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118" name="Rectangle 400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0000">
                      <a:alpha val="50000"/>
                    </a:srgbClr>
                  </a:gs>
                  <a:gs pos="100000">
                    <a:srgbClr val="FF9966"/>
                  </a:gs>
                </a:gsLst>
                <a:lin ang="2700000" scaled="1"/>
              </a:gradFill>
              <a:ln w="12700">
                <a:solidFill>
                  <a:srgbClr val="FF505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 b="1">
                  <a:solidFill>
                    <a:srgbClr val="CC0000"/>
                  </a:solidFill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</p:grpSp>
      </p:grpSp>
      <p:grpSp>
        <p:nvGrpSpPr>
          <p:cNvPr id="401" name="Group 446"/>
          <p:cNvGrpSpPr>
            <a:grpSpLocks/>
          </p:cNvGrpSpPr>
          <p:nvPr/>
        </p:nvGrpSpPr>
        <p:grpSpPr bwMode="auto">
          <a:xfrm>
            <a:off x="6226175" y="1214450"/>
            <a:ext cx="1412875" cy="2436813"/>
            <a:chOff x="3922" y="684"/>
            <a:chExt cx="890" cy="1535"/>
          </a:xfrm>
        </p:grpSpPr>
        <p:grpSp>
          <p:nvGrpSpPr>
            <p:cNvPr id="402" name="Group 447"/>
            <p:cNvGrpSpPr>
              <a:grpSpLocks/>
            </p:cNvGrpSpPr>
            <p:nvPr/>
          </p:nvGrpSpPr>
          <p:grpSpPr bwMode="auto">
            <a:xfrm rot="-5400000">
              <a:off x="3941" y="1151"/>
              <a:ext cx="836" cy="213"/>
              <a:chOff x="3922" y="1183"/>
              <a:chExt cx="890" cy="213"/>
            </a:xfrm>
          </p:grpSpPr>
          <p:sp>
            <p:nvSpPr>
              <p:cNvPr id="420" name="Line 448"/>
              <p:cNvSpPr>
                <a:spLocks noChangeShapeType="1"/>
              </p:cNvSpPr>
              <p:nvPr/>
            </p:nvSpPr>
            <p:spPr bwMode="auto">
              <a:xfrm rot="10800000" flipV="1">
                <a:off x="3922" y="1183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Line 449"/>
              <p:cNvSpPr>
                <a:spLocks noChangeShapeType="1"/>
              </p:cNvSpPr>
              <p:nvPr/>
            </p:nvSpPr>
            <p:spPr bwMode="auto">
              <a:xfrm rot="10800000" flipV="1">
                <a:off x="3922" y="1236"/>
                <a:ext cx="89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Line 450"/>
              <p:cNvSpPr>
                <a:spLocks noChangeShapeType="1"/>
              </p:cNvSpPr>
              <p:nvPr/>
            </p:nvSpPr>
            <p:spPr bwMode="auto">
              <a:xfrm rot="10800000" flipV="1">
                <a:off x="3922" y="1290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451"/>
              <p:cNvSpPr>
                <a:spLocks noChangeShapeType="1"/>
              </p:cNvSpPr>
              <p:nvPr/>
            </p:nvSpPr>
            <p:spPr bwMode="auto">
              <a:xfrm rot="10800000" flipV="1">
                <a:off x="3922" y="1343"/>
                <a:ext cx="8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452"/>
              <p:cNvSpPr>
                <a:spLocks noChangeShapeType="1"/>
              </p:cNvSpPr>
              <p:nvPr/>
            </p:nvSpPr>
            <p:spPr bwMode="auto">
              <a:xfrm rot="10800000" flipV="1">
                <a:off x="3922" y="1396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3" name="Rectangle 453"/>
            <p:cNvSpPr>
              <a:spLocks noChangeArrowheads="1"/>
            </p:cNvSpPr>
            <p:nvPr/>
          </p:nvSpPr>
          <p:spPr bwMode="auto">
            <a:xfrm>
              <a:off x="4250" y="2063"/>
              <a:ext cx="202" cy="1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04" name="Group 454"/>
            <p:cNvGrpSpPr>
              <a:grpSpLocks/>
            </p:cNvGrpSpPr>
            <p:nvPr/>
          </p:nvGrpSpPr>
          <p:grpSpPr bwMode="auto">
            <a:xfrm>
              <a:off x="3922" y="1183"/>
              <a:ext cx="890" cy="213"/>
              <a:chOff x="3922" y="1183"/>
              <a:chExt cx="890" cy="213"/>
            </a:xfrm>
          </p:grpSpPr>
          <p:sp>
            <p:nvSpPr>
              <p:cNvPr id="415" name="Line 455"/>
              <p:cNvSpPr>
                <a:spLocks noChangeShapeType="1"/>
              </p:cNvSpPr>
              <p:nvPr/>
            </p:nvSpPr>
            <p:spPr bwMode="auto">
              <a:xfrm rot="10800000" flipV="1">
                <a:off x="3922" y="1183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Line 456"/>
              <p:cNvSpPr>
                <a:spLocks noChangeShapeType="1"/>
              </p:cNvSpPr>
              <p:nvPr/>
            </p:nvSpPr>
            <p:spPr bwMode="auto">
              <a:xfrm rot="10800000" flipV="1">
                <a:off x="3922" y="1236"/>
                <a:ext cx="89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Line 457"/>
              <p:cNvSpPr>
                <a:spLocks noChangeShapeType="1"/>
              </p:cNvSpPr>
              <p:nvPr/>
            </p:nvSpPr>
            <p:spPr bwMode="auto">
              <a:xfrm rot="10800000" flipV="1">
                <a:off x="3922" y="1290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Line 458"/>
              <p:cNvSpPr>
                <a:spLocks noChangeShapeType="1"/>
              </p:cNvSpPr>
              <p:nvPr/>
            </p:nvSpPr>
            <p:spPr bwMode="auto">
              <a:xfrm rot="10800000" flipV="1">
                <a:off x="3922" y="1343"/>
                <a:ext cx="8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Line 459"/>
              <p:cNvSpPr>
                <a:spLocks noChangeShapeType="1"/>
              </p:cNvSpPr>
              <p:nvPr/>
            </p:nvSpPr>
            <p:spPr bwMode="auto">
              <a:xfrm rot="10800000" flipV="1">
                <a:off x="3922" y="1396"/>
                <a:ext cx="890" cy="0"/>
              </a:xfrm>
              <a:prstGeom prst="line">
                <a:avLst/>
              </a:prstGeom>
              <a:noFill/>
              <a:ln w="28575">
                <a:solidFill>
                  <a:srgbClr val="00FF00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05" name="Group 460"/>
            <p:cNvGrpSpPr>
              <a:grpSpLocks/>
            </p:cNvGrpSpPr>
            <p:nvPr/>
          </p:nvGrpSpPr>
          <p:grpSpPr bwMode="auto">
            <a:xfrm>
              <a:off x="4101" y="1022"/>
              <a:ext cx="513" cy="477"/>
              <a:chOff x="3504" y="2928"/>
              <a:chExt cx="1032" cy="960"/>
            </a:xfrm>
          </p:grpSpPr>
          <p:sp>
            <p:nvSpPr>
              <p:cNvPr id="409" name="Rectangle 461"/>
              <p:cNvSpPr>
                <a:spLocks noChangeArrowheads="1"/>
              </p:cNvSpPr>
              <p:nvPr/>
            </p:nvSpPr>
            <p:spPr bwMode="auto">
              <a:xfrm>
                <a:off x="3504" y="2928"/>
                <a:ext cx="1032" cy="960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endParaRPr lang="en-US" sz="1200">
                  <a:latin typeface="Arial" charset="0"/>
                  <a:ea typeface="Arial Unicode MS" charset="0"/>
                  <a:cs typeface="Arial Unicode MS" charset="0"/>
                </a:endParaRPr>
              </a:p>
            </p:txBody>
          </p:sp>
          <p:sp>
            <p:nvSpPr>
              <p:cNvPr id="410" name="Rectangle 462"/>
              <p:cNvSpPr>
                <a:spLocks noChangeArrowheads="1"/>
              </p:cNvSpPr>
              <p:nvPr/>
            </p:nvSpPr>
            <p:spPr bwMode="auto">
              <a:xfrm rot="-16200000">
                <a:off x="3938" y="3438"/>
                <a:ext cx="180" cy="594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12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STN</a:t>
                </a:r>
              </a:p>
            </p:txBody>
          </p:sp>
          <p:sp>
            <p:nvSpPr>
              <p:cNvPr id="411" name="Rectangle 463"/>
              <p:cNvSpPr>
                <a:spLocks noChangeArrowheads="1"/>
              </p:cNvSpPr>
              <p:nvPr/>
            </p:nvSpPr>
            <p:spPr bwMode="auto">
              <a:xfrm rot="-16200000">
                <a:off x="3657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12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MDN</a:t>
                </a:r>
              </a:p>
            </p:txBody>
          </p:sp>
          <p:sp>
            <p:nvSpPr>
              <p:cNvPr id="412" name="Rectangle 464"/>
              <p:cNvSpPr>
                <a:spLocks noChangeArrowheads="1"/>
              </p:cNvSpPr>
              <p:nvPr/>
            </p:nvSpPr>
            <p:spPr bwMode="auto">
              <a:xfrm rot="-16200000">
                <a:off x="4133" y="293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12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TDN</a:t>
                </a:r>
              </a:p>
            </p:txBody>
          </p:sp>
          <p:sp>
            <p:nvSpPr>
              <p:cNvPr id="413" name="Rectangle 465"/>
              <p:cNvSpPr>
                <a:spLocks noChangeArrowheads="1"/>
              </p:cNvSpPr>
              <p:nvPr/>
            </p:nvSpPr>
            <p:spPr bwMode="auto">
              <a:xfrm rot="-16200000">
                <a:off x="3653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12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UDN</a:t>
                </a:r>
              </a:p>
            </p:txBody>
          </p:sp>
          <p:sp>
            <p:nvSpPr>
              <p:cNvPr id="414" name="Rectangle 466"/>
              <p:cNvSpPr>
                <a:spLocks noChangeArrowheads="1"/>
              </p:cNvSpPr>
              <p:nvPr/>
            </p:nvSpPr>
            <p:spPr bwMode="auto">
              <a:xfrm rot="-16200000">
                <a:off x="4129" y="3257"/>
                <a:ext cx="242" cy="394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9966"/>
                  </a:gs>
                </a:gsLst>
                <a:lin ang="2700000" scaled="1"/>
              </a:gradFill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rot="10800000" vert="eaVert" wrap="none" anchor="ctr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sz="1200" b="1">
                    <a:solidFill>
                      <a:srgbClr val="CC0000"/>
                    </a:solidFill>
                    <a:latin typeface="Arial" charset="0"/>
                    <a:ea typeface="Arial Unicode MS" charset="0"/>
                    <a:cs typeface="Arial Unicode MS" charset="0"/>
                  </a:rPr>
                  <a:t>IDN</a:t>
                </a:r>
              </a:p>
            </p:txBody>
          </p:sp>
        </p:grpSp>
        <p:sp>
          <p:nvSpPr>
            <p:cNvPr id="406" name="Text Box 467"/>
            <p:cNvSpPr txBox="1">
              <a:spLocks noChangeArrowheads="1"/>
            </p:cNvSpPr>
            <p:nvPr/>
          </p:nvSpPr>
          <p:spPr bwMode="auto">
            <a:xfrm>
              <a:off x="4109" y="684"/>
              <a:ext cx="5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  <a:ea typeface="Arial Unicode MS" charset="0"/>
                  <a:cs typeface="Arial Unicode MS" charset="0"/>
                </a:rPr>
                <a:t>SWITCH</a:t>
              </a:r>
            </a:p>
          </p:txBody>
        </p:sp>
        <p:sp>
          <p:nvSpPr>
            <p:cNvPr id="407" name="Line 468"/>
            <p:cNvSpPr>
              <a:spLocks noChangeShapeType="1"/>
            </p:cNvSpPr>
            <p:nvPr/>
          </p:nvSpPr>
          <p:spPr bwMode="auto">
            <a:xfrm flipH="1" flipV="1">
              <a:off x="4095" y="1500"/>
              <a:ext cx="159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08" name="Line 469"/>
            <p:cNvSpPr>
              <a:spLocks noChangeShapeType="1"/>
            </p:cNvSpPr>
            <p:nvPr/>
          </p:nvSpPr>
          <p:spPr bwMode="auto">
            <a:xfrm flipV="1">
              <a:off x="4464" y="1497"/>
              <a:ext cx="159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25" name="Date Placeholder 4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26" name="Slide Number Placeholder 4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204</a:t>
            </a:fld>
            <a:endParaRPr lang="en-US"/>
          </a:p>
        </p:txBody>
      </p:sp>
      <p:sp>
        <p:nvSpPr>
          <p:cNvPr id="427" name="Footer Placeholder 4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iMesh</a:t>
            </a:r>
            <a:r>
              <a:rPr lang="en-US" dirty="0" smtClean="0"/>
              <a:t> On Chip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networks (5)</a:t>
            </a:r>
          </a:p>
          <a:p>
            <a:pPr lvl="1"/>
            <a:r>
              <a:rPr lang="en-US" dirty="0" smtClean="0"/>
              <a:t>Dimension order routing</a:t>
            </a:r>
          </a:p>
          <a:p>
            <a:pPr lvl="1"/>
            <a:r>
              <a:rPr lang="en-US" dirty="0" smtClean="0"/>
              <a:t>1 cycle delay for straight packets</a:t>
            </a:r>
          </a:p>
          <a:p>
            <a:pPr lvl="1"/>
            <a:r>
              <a:rPr lang="en-US" dirty="0" smtClean="0"/>
              <a:t>2 cycle delay for turning packets (route calculation)</a:t>
            </a:r>
          </a:p>
          <a:p>
            <a:pPr lvl="1"/>
            <a:r>
              <a:rPr lang="en-US" dirty="0" smtClean="0"/>
              <a:t>Message ordering preserved between 2 nodes</a:t>
            </a:r>
          </a:p>
          <a:p>
            <a:pPr lvl="1"/>
            <a:r>
              <a:rPr lang="en-US" dirty="0" smtClean="0"/>
              <a:t>Guarantee reliable delivery</a:t>
            </a:r>
          </a:p>
          <a:p>
            <a:r>
              <a:rPr lang="en-US" dirty="0" smtClean="0"/>
              <a:t>Wormhole routed</a:t>
            </a:r>
          </a:p>
          <a:p>
            <a:pPr lvl="1"/>
            <a:r>
              <a:rPr lang="en-US" dirty="0" smtClean="0"/>
              <a:t>No virtual channels</a:t>
            </a:r>
          </a:p>
          <a:p>
            <a:pPr lvl="1"/>
            <a:r>
              <a:rPr lang="en-US" dirty="0" smtClean="0"/>
              <a:t>Minimal in-network buffering</a:t>
            </a:r>
          </a:p>
          <a:p>
            <a:pPr lvl="1"/>
            <a:r>
              <a:rPr lang="en-US" dirty="0" smtClean="0"/>
              <a:t>3-entry FIFO buffers (per port)</a:t>
            </a:r>
          </a:p>
          <a:p>
            <a:pPr lvl="2"/>
            <a:r>
              <a:rPr lang="en-US" dirty="0" smtClean="0"/>
              <a:t>Cover link-level flow control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Credit-based flow-control</a:t>
            </a:r>
          </a:p>
          <a:p>
            <a:pPr lvl="1"/>
            <a:r>
              <a:rPr lang="en-US" dirty="0" smtClean="0"/>
              <a:t>Link-level</a:t>
            </a:r>
          </a:p>
          <a:p>
            <a:pPr lvl="1"/>
            <a:r>
              <a:rPr lang="en-US" dirty="0" smtClean="0"/>
              <a:t>3 entries: minimum buffering needed to maintain full-bandwidth communication</a:t>
            </a:r>
          </a:p>
          <a:p>
            <a:r>
              <a:rPr lang="en-US" dirty="0" smtClean="0"/>
              <a:t>Higher-level/end-to-end flow control</a:t>
            </a:r>
          </a:p>
          <a:p>
            <a:pPr lvl="1"/>
            <a:r>
              <a:rPr lang="en-US" dirty="0" smtClean="0"/>
              <a:t>Prevent deadlock</a:t>
            </a:r>
          </a:p>
          <a:p>
            <a:pPr lvl="1"/>
            <a:r>
              <a:rPr lang="en-US" dirty="0" smtClean="0"/>
              <a:t>Equitably share network resources</a:t>
            </a:r>
          </a:p>
          <a:p>
            <a:pPr lvl="1"/>
            <a:r>
              <a:rPr lang="en-US" dirty="0" smtClean="0"/>
              <a:t>Different for each dynamic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iMesh</a:t>
            </a:r>
            <a:r>
              <a:rPr lang="en-US" dirty="0" smtClean="0"/>
              <a:t>: Network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UDN: Primarily serves </a:t>
            </a:r>
            <a:r>
              <a:rPr lang="en-US" dirty="0" err="1" smtClean="0"/>
              <a:t>userland</a:t>
            </a:r>
            <a:r>
              <a:rPr lang="en-US" dirty="0" smtClean="0"/>
              <a:t> processes</a:t>
            </a:r>
          </a:p>
          <a:p>
            <a:pPr lvl="1"/>
            <a:r>
              <a:rPr lang="en-US" dirty="0" smtClean="0"/>
              <a:t>Communicate between threads without going through shared memory or OS</a:t>
            </a:r>
          </a:p>
          <a:p>
            <a:r>
              <a:rPr lang="en-US" dirty="0" smtClean="0"/>
              <a:t>IDN: Used for OS and hypervisor communications, I/O</a:t>
            </a:r>
          </a:p>
          <a:p>
            <a:pPr lvl="1"/>
            <a:r>
              <a:rPr lang="en-US" dirty="0" smtClean="0"/>
              <a:t>Protect this traffic from </a:t>
            </a:r>
            <a:r>
              <a:rPr lang="en-US" dirty="0" err="1" smtClean="0"/>
              <a:t>userland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MDN: Used to communicate with off-chip DRAM (4 controllers)</a:t>
            </a:r>
          </a:p>
          <a:p>
            <a:pPr lvl="1"/>
            <a:r>
              <a:rPr lang="en-US" dirty="0" smtClean="0"/>
              <a:t>Used for both requests and replies</a:t>
            </a:r>
          </a:p>
          <a:p>
            <a:r>
              <a:rPr lang="en-US" dirty="0" smtClean="0"/>
              <a:t>TDN: tile-to-tile cache transfers</a:t>
            </a:r>
          </a:p>
          <a:p>
            <a:pPr lvl="1"/>
            <a:r>
              <a:rPr lang="en-US" dirty="0" smtClean="0"/>
              <a:t>Responses use MDN</a:t>
            </a:r>
          </a:p>
          <a:p>
            <a:pPr lvl="1"/>
            <a:r>
              <a:rPr lang="en-US" dirty="0" smtClean="0"/>
              <a:t>TDN necessary to prevent deadlock</a:t>
            </a:r>
          </a:p>
          <a:p>
            <a:r>
              <a:rPr lang="en-US" dirty="0" smtClean="0"/>
              <a:t>VDN: used for cache coherence </a:t>
            </a:r>
          </a:p>
          <a:p>
            <a:pPr lvl="1"/>
            <a:r>
              <a:rPr lang="en-US" dirty="0" smtClean="0"/>
              <a:t>Invalidation messages</a:t>
            </a:r>
          </a:p>
          <a:p>
            <a:r>
              <a:rPr lang="en-US" dirty="0" smtClean="0"/>
              <a:t>Static Network</a:t>
            </a:r>
          </a:p>
          <a:p>
            <a:pPr lvl="1"/>
            <a:r>
              <a:rPr lang="en-US" dirty="0" smtClean="0"/>
              <a:t>Static configuration of routing decisions at each switch</a:t>
            </a:r>
          </a:p>
          <a:p>
            <a:pPr lvl="2"/>
            <a:r>
              <a:rPr lang="en-US" dirty="0" smtClean="0"/>
              <a:t>Circuit-switched communication</a:t>
            </a:r>
          </a:p>
          <a:p>
            <a:pPr lvl="1"/>
            <a:r>
              <a:rPr lang="en-US" dirty="0" smtClean="0"/>
              <a:t>Auxiliary processor for reconfiguring routes</a:t>
            </a:r>
          </a:p>
          <a:p>
            <a:pPr lvl="2"/>
            <a:r>
              <a:rPr lang="en-US" dirty="0" smtClean="0"/>
              <a:t>Programmable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Optics and Cache Coherence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208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Focus: Network-on-Chip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Interconnection network introduction</a:t>
            </a:r>
          </a:p>
          <a:p>
            <a:r>
              <a:rPr lang="en-US" dirty="0" smtClean="0"/>
              <a:t>Network-on-chip overview</a:t>
            </a:r>
          </a:p>
          <a:p>
            <a:pPr lvl="1"/>
            <a:r>
              <a:rPr lang="en-US" dirty="0" smtClean="0"/>
              <a:t>New challenges and opportunities</a:t>
            </a:r>
          </a:p>
          <a:p>
            <a:pPr lvl="1"/>
            <a:r>
              <a:rPr lang="en-US" dirty="0" smtClean="0"/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/>
              <a:t>System-level Overview</a:t>
            </a:r>
          </a:p>
          <a:p>
            <a:pPr lvl="1"/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Routing Algorithms </a:t>
            </a:r>
          </a:p>
          <a:p>
            <a:pPr lvl="1"/>
            <a:r>
              <a:rPr lang="en-US" dirty="0" smtClean="0"/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7857" y="3356428"/>
            <a:ext cx="3878943" cy="2068285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Present recent research and in-depth discussion alongside introduction of each topic</a:t>
            </a:r>
            <a:endParaRPr lang="en-US" sz="2400" dirty="0"/>
          </a:p>
        </p:txBody>
      </p:sp>
      <p:sp>
        <p:nvSpPr>
          <p:cNvPr id="8" name="Action Button: End 7">
            <a:hlinkClick r:id="rId2" action="ppaction://hlinksldjump" highlightClick="1"/>
          </p:cNvPr>
          <p:cNvSpPr/>
          <p:nvPr/>
        </p:nvSpPr>
        <p:spPr>
          <a:xfrm>
            <a:off x="8419359" y="6156960"/>
            <a:ext cx="270489" cy="199390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2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Optics and Cache Coherence: Atomic Coherence</a:t>
            </a:r>
            <a:endParaRPr lang="en-US" sz="27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209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Cache coherence protocols</a:t>
            </a:r>
          </a:p>
          <a:p>
            <a:pPr lvl="1"/>
            <a:r>
              <a:rPr lang="en-US" dirty="0" smtClean="0"/>
              <a:t>Represented as state machines</a:t>
            </a:r>
          </a:p>
          <a:p>
            <a:pPr lvl="1"/>
            <a:r>
              <a:rPr lang="en-US" dirty="0" smtClean="0"/>
              <a:t>Atomic transitions between stable states (e.g. M, S, I)</a:t>
            </a:r>
          </a:p>
          <a:p>
            <a:r>
              <a:rPr lang="en-US" dirty="0" smtClean="0"/>
              <a:t>Early bus-based machines</a:t>
            </a:r>
          </a:p>
          <a:p>
            <a:pPr lvl="1"/>
            <a:r>
              <a:rPr lang="en-US" dirty="0" smtClean="0"/>
              <a:t>Blocking shared buses</a:t>
            </a:r>
          </a:p>
          <a:p>
            <a:pPr lvl="1"/>
            <a:r>
              <a:rPr lang="en-US" dirty="0" smtClean="0"/>
              <a:t>Once bus allocated, held until transition complete</a:t>
            </a:r>
          </a:p>
          <a:p>
            <a:pPr lvl="2"/>
            <a:r>
              <a:rPr lang="en-US" dirty="0" smtClean="0"/>
              <a:t>Bus serialized all racing requests</a:t>
            </a:r>
          </a:p>
          <a:p>
            <a:pPr lvl="2"/>
            <a:r>
              <a:rPr lang="en-US" dirty="0" smtClean="0"/>
              <a:t>Easy to accomplish atomic state transitions</a:t>
            </a:r>
          </a:p>
          <a:p>
            <a:pPr lvl="1"/>
            <a:r>
              <a:rPr lang="en-US" dirty="0" smtClean="0"/>
              <a:t>Poor performance</a:t>
            </a:r>
          </a:p>
          <a:p>
            <a:r>
              <a:rPr lang="en-US" dirty="0" smtClean="0"/>
              <a:t>Higher performance interconnects</a:t>
            </a:r>
          </a:p>
          <a:p>
            <a:pPr lvl="1"/>
            <a:r>
              <a:rPr lang="en-US" dirty="0" smtClean="0"/>
              <a:t>Separate request from associated response</a:t>
            </a:r>
          </a:p>
          <a:p>
            <a:pPr lvl="1"/>
            <a:r>
              <a:rPr lang="en-US" dirty="0" smtClean="0"/>
              <a:t>Transitions between stable states no longer occur atomically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Example: MSI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66" y="1209460"/>
            <a:ext cx="8234776" cy="5085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Example: MSI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8" y="1218589"/>
            <a:ext cx="8225352" cy="5045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Example: MSI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57014"/>
            <a:ext cx="8232648" cy="491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 Design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199"/>
            <a:ext cx="8229600" cy="28201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Significant design complexity</a:t>
            </a:r>
          </a:p>
          <a:p>
            <a:pPr lvl="1"/>
            <a:r>
              <a:rPr lang="en-US" dirty="0" smtClean="0"/>
              <a:t>Races represent unexpected interruption</a:t>
            </a:r>
          </a:p>
          <a:p>
            <a:r>
              <a:rPr lang="en-US" dirty="0" smtClean="0"/>
              <a:t>Verification challenges</a:t>
            </a:r>
          </a:p>
          <a:p>
            <a:pPr lvl="1"/>
            <a:r>
              <a:rPr lang="en-US" dirty="0" smtClean="0"/>
              <a:t>Race-induced bugs may be masked during most executions</a:t>
            </a:r>
          </a:p>
          <a:p>
            <a:pPr lvl="1"/>
            <a:r>
              <a:rPr lang="en-US" dirty="0" smtClean="0"/>
              <a:t>Formal verification: state space explosion consume large amounts of resources and time</a:t>
            </a:r>
          </a:p>
          <a:p>
            <a:r>
              <a:rPr lang="en-US" dirty="0" smtClean="0"/>
              <a:t>Races were easier to detect/</a:t>
            </a:r>
          </a:p>
          <a:p>
            <a:pPr>
              <a:buNone/>
            </a:pPr>
            <a:r>
              <a:rPr lang="en-US" dirty="0" smtClean="0"/>
              <a:t>resolve with </a:t>
            </a:r>
            <a:r>
              <a:rPr lang="en-US" b="1" dirty="0" smtClean="0">
                <a:solidFill>
                  <a:srgbClr val="FF0000"/>
                </a:solidFill>
              </a:rPr>
              <a:t>simpler </a:t>
            </a:r>
            <a:r>
              <a:rPr lang="en-US" dirty="0" smtClean="0"/>
              <a:t>interconnects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30" y="4442756"/>
            <a:ext cx="1879600" cy="134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960" y="3323291"/>
            <a:ext cx="2908300" cy="304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88133" y="4900707"/>
            <a:ext cx="707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vs.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Coherence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Argues for a return to atomic transitions</a:t>
            </a:r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One coherence request per address </a:t>
            </a:r>
            <a:r>
              <a:rPr lang="en-US" b="1" dirty="0" smtClean="0">
                <a:solidFill>
                  <a:srgbClr val="FF0000"/>
                </a:solidFill>
              </a:rPr>
              <a:t>active </a:t>
            </a:r>
            <a:r>
              <a:rPr lang="en-US" dirty="0" smtClean="0"/>
              <a:t>at a time</a:t>
            </a:r>
          </a:p>
          <a:p>
            <a:pPr lvl="1"/>
            <a:r>
              <a:rPr lang="en-US" dirty="0" err="1" smtClean="0"/>
              <a:t>Mutex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Separate atomic and coherence substrates</a:t>
            </a:r>
          </a:p>
          <a:p>
            <a:pPr lvl="1"/>
            <a:r>
              <a:rPr lang="en-US" dirty="0" smtClean="0"/>
              <a:t>Decoupled, Simpler</a:t>
            </a:r>
          </a:p>
          <a:p>
            <a:pPr lvl="1"/>
            <a:r>
              <a:rPr lang="en-US" dirty="0" smtClean="0"/>
              <a:t>Longer miss path, additional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Atomic Substrate Implementation: Aggressive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20" y="1313630"/>
            <a:ext cx="8540411" cy="4858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Aggressive Atomic Substrate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8826"/>
            <a:ext cx="8321488" cy="5013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Photonic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8" y="1158728"/>
            <a:ext cx="8008050" cy="5175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2695" y="6137602"/>
            <a:ext cx="392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Slide courtesy of </a:t>
            </a:r>
            <a:r>
              <a:rPr lang="en-US" dirty="0" err="1" smtClean="0">
                <a:solidFill>
                  <a:srgbClr val="A6A6A6"/>
                </a:solidFill>
              </a:rPr>
              <a:t>Vantrease</a:t>
            </a:r>
            <a:r>
              <a:rPr lang="en-US" dirty="0" smtClean="0">
                <a:solidFill>
                  <a:srgbClr val="A6A6A6"/>
                </a:solidFill>
              </a:rPr>
              <a:t>, HPCA 2011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9554" y="5748864"/>
            <a:ext cx="365154" cy="479444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152400"/>
            <a:ext cx="8908143" cy="990600"/>
          </a:xfrm>
        </p:spPr>
        <p:txBody>
          <a:bodyPr>
            <a:normAutofit/>
          </a:bodyPr>
          <a:lstStyle/>
          <a:p>
            <a:pPr lvl="0"/>
            <a:r>
              <a:rPr lang="en-US" sz="2700" dirty="0" smtClean="0"/>
              <a:t>Differences between on-chip and off-chip networks</a:t>
            </a:r>
            <a:endParaRPr lang="en-US" sz="27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Significant research in multi-chassis interconnection networks (off-chip)</a:t>
            </a:r>
          </a:p>
          <a:p>
            <a:pPr lvl="1"/>
            <a:r>
              <a:rPr lang="en-US" smtClean="0"/>
              <a:t>Supercomputers</a:t>
            </a:r>
          </a:p>
          <a:p>
            <a:pPr lvl="1"/>
            <a:r>
              <a:rPr lang="en-US" smtClean="0"/>
              <a:t>Clusters of workstations</a:t>
            </a:r>
          </a:p>
          <a:p>
            <a:pPr lvl="1"/>
            <a:r>
              <a:rPr lang="en-US" smtClean="0"/>
              <a:t>Internet routers</a:t>
            </a:r>
          </a:p>
          <a:p>
            <a:pPr lvl="1"/>
            <a:endParaRPr lang="en-US" smtClean="0"/>
          </a:p>
          <a:p>
            <a:r>
              <a:rPr lang="en-US" smtClean="0"/>
              <a:t>Leverage research and insight but…</a:t>
            </a:r>
          </a:p>
          <a:p>
            <a:pPr lvl="1"/>
            <a:r>
              <a:rPr lang="en-US" smtClean="0"/>
              <a:t>Constraints are different</a:t>
            </a:r>
          </a:p>
          <a:p>
            <a:pPr lvl="1"/>
            <a:r>
              <a:rPr lang="en-US" smtClean="0"/>
              <a:t>New opportunities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45" y="152400"/>
            <a:ext cx="848709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 (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indicates reference used in presentation)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Not in anyway exhaustive</a:t>
            </a:r>
          </a:p>
          <a:p>
            <a:pPr lvl="1"/>
            <a:r>
              <a:rPr lang="en-US" dirty="0" smtClean="0"/>
              <a:t>A sample of historical and recent papers along the themes presented during the course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General</a:t>
            </a:r>
          </a:p>
          <a:p>
            <a:pPr lvl="1"/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, N and </a:t>
            </a:r>
            <a:r>
              <a:rPr lang="en-US" dirty="0" err="1" smtClean="0"/>
              <a:t>Peh</a:t>
            </a:r>
            <a:r>
              <a:rPr lang="en-US" dirty="0" smtClean="0"/>
              <a:t>, L-S. On-Chip Networks. Morgan Claypool Publishers, 2009</a:t>
            </a:r>
          </a:p>
          <a:p>
            <a:pPr lvl="2">
              <a:spcAft>
                <a:spcPts val="600"/>
              </a:spcAft>
            </a:pPr>
            <a:r>
              <a:rPr lang="en-US" dirty="0" smtClean="0">
                <a:hlinkClick r:id="rId3"/>
              </a:rPr>
              <a:t>http://www.morganclaypool.com/doi/abs/10.2200/S00209ED1V01Y200907CAC008</a:t>
            </a:r>
            <a:endParaRPr lang="en-US" dirty="0" smtClean="0"/>
          </a:p>
          <a:p>
            <a:pPr lvl="1"/>
            <a:r>
              <a:rPr lang="en-US" dirty="0" smtClean="0"/>
              <a:t>Dally, W. and </a:t>
            </a:r>
            <a:r>
              <a:rPr lang="en-US" dirty="0" err="1" smtClean="0"/>
              <a:t>Towles</a:t>
            </a:r>
            <a:r>
              <a:rPr lang="en-US" dirty="0" smtClean="0"/>
              <a:t>, B. Principles and Practices of Interconnection Networks.  Morgan Kaufmann, 2004. </a:t>
            </a:r>
          </a:p>
          <a:p>
            <a:pPr lvl="1"/>
            <a:r>
              <a:rPr lang="en-US" dirty="0" err="1" smtClean="0"/>
              <a:t>Duato</a:t>
            </a:r>
            <a:r>
              <a:rPr lang="en-US" dirty="0" smtClean="0"/>
              <a:t>, J., </a:t>
            </a:r>
            <a:r>
              <a:rPr lang="en-US" dirty="0" err="1" smtClean="0"/>
              <a:t>Yalamanchili</a:t>
            </a:r>
            <a:r>
              <a:rPr lang="en-US" dirty="0" smtClean="0"/>
              <a:t>, S. and Ni, L.M. Interconnection Networks: An Engineering Approach. IEEE Computer Society, 1997. </a:t>
            </a:r>
          </a:p>
          <a:p>
            <a:pPr lvl="1"/>
            <a:r>
              <a:rPr lang="en-US" dirty="0" smtClean="0"/>
              <a:t>Pinkston, T. and </a:t>
            </a:r>
            <a:r>
              <a:rPr lang="en-US" dirty="0" err="1" smtClean="0"/>
              <a:t>Duato</a:t>
            </a:r>
            <a:r>
              <a:rPr lang="en-US" dirty="0" smtClean="0"/>
              <a:t>, J.  Appendix F: Interconnection Networks in Computer Architecture: A Quantitative Approach (5</a:t>
            </a:r>
            <a:r>
              <a:rPr lang="en-US" baseline="30000" dirty="0" smtClean="0"/>
              <a:t>th</a:t>
            </a:r>
            <a:r>
              <a:rPr lang="en-US" dirty="0" smtClean="0"/>
              <a:t> Edition). Morgan Kaufmann, 2012.</a:t>
            </a:r>
          </a:p>
          <a:p>
            <a:pPr lvl="1"/>
            <a:r>
              <a:rPr lang="en-US" dirty="0" err="1" smtClean="0"/>
              <a:t>Abts</a:t>
            </a:r>
            <a:r>
              <a:rPr lang="en-US" dirty="0" smtClean="0"/>
              <a:t>, D. and Kim, J. High Performance Datacenter Networks: Architecture, Algorithms, and Opportunities  Morgan Claypool Publishers, 2011.</a:t>
            </a:r>
          </a:p>
          <a:p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Balfour, J. and Dally, W. Design Tradeoffs for Tiled CMP On-Chip Networks. In Proceedings of the International Conference on Supercomputing, 2006.</a:t>
            </a:r>
          </a:p>
          <a:p>
            <a:pPr lvl="1"/>
            <a:r>
              <a:rPr lang="en-US" dirty="0" smtClean="0"/>
              <a:t>Dally, W. Performance Analysis of </a:t>
            </a:r>
            <a:r>
              <a:rPr lang="en-US" dirty="0" err="1" smtClean="0"/>
              <a:t>k-ary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-cubes. IEEE Transactions on Computers, 1990.</a:t>
            </a:r>
          </a:p>
          <a:p>
            <a:pPr lvl="1"/>
            <a:r>
              <a:rPr lang="en-US" dirty="0" smtClean="0"/>
              <a:t>Kim, J., Balfour, J. and Dally, W. Flattened Butterfly Topology for On-Chip Networks.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2007.</a:t>
            </a:r>
          </a:p>
          <a:p>
            <a:pPr lvl="1"/>
            <a:r>
              <a:rPr lang="en-US" dirty="0" smtClean="0"/>
              <a:t>Li, F., et al. Design and Management of 3D Chip Multiprocessors Using Network-in-Memory. In Proceedings of the International Symposium on Computer Architecture 2006.</a:t>
            </a:r>
          </a:p>
          <a:p>
            <a:pPr lvl="1"/>
            <a:r>
              <a:rPr lang="en-US" dirty="0" err="1" smtClean="0"/>
              <a:t>Madan</a:t>
            </a:r>
            <a:r>
              <a:rPr lang="en-US" dirty="0" smtClean="0"/>
              <a:t>, N., Zhao, L., </a:t>
            </a:r>
            <a:r>
              <a:rPr lang="en-US" dirty="0" err="1" smtClean="0"/>
              <a:t>Muralimanohar</a:t>
            </a:r>
            <a:r>
              <a:rPr lang="en-US" dirty="0" smtClean="0"/>
              <a:t>, N., </a:t>
            </a:r>
            <a:r>
              <a:rPr lang="en-US" dirty="0" err="1" smtClean="0"/>
              <a:t>Udipi</a:t>
            </a:r>
            <a:r>
              <a:rPr lang="en-US" dirty="0" smtClean="0"/>
              <a:t>, A., </a:t>
            </a:r>
            <a:r>
              <a:rPr lang="en-US" dirty="0" err="1" smtClean="0"/>
              <a:t>Balasubramonian</a:t>
            </a:r>
            <a:r>
              <a:rPr lang="en-US" dirty="0" smtClean="0"/>
              <a:t>, R. </a:t>
            </a:r>
            <a:r>
              <a:rPr lang="en-US" dirty="0" err="1" smtClean="0"/>
              <a:t>Iyer</a:t>
            </a:r>
            <a:r>
              <a:rPr lang="en-US" dirty="0" smtClean="0"/>
              <a:t>, R., </a:t>
            </a:r>
            <a:r>
              <a:rPr lang="en-US" dirty="0" err="1" smtClean="0"/>
              <a:t>Makineni</a:t>
            </a:r>
            <a:r>
              <a:rPr lang="en-US" dirty="0" smtClean="0"/>
              <a:t>, S. and Newell, D. Optimizing Capacity and Communication in a 3D Stacked Reconfigurable Hierarchy. In Proceedings of the International Symposium on High Performance Computer Architecture, 2009.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12648" y="1998087"/>
            <a:ext cx="8077200" cy="51573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631" y="5090656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62" y="5529643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Action Button: Beginning 10">
            <a:hlinkClick r:id="rId4" action="ppaction://hlinksldjump"/>
          </p:cNvPr>
          <p:cNvSpPr/>
          <p:nvPr/>
        </p:nvSpPr>
        <p:spPr>
          <a:xfrm>
            <a:off x="8475138" y="6078110"/>
            <a:ext cx="243835" cy="19643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Topology (cont).</a:t>
            </a:r>
          </a:p>
          <a:p>
            <a:pPr lvl="1"/>
            <a:r>
              <a:rPr lang="en-US" dirty="0" smtClean="0"/>
              <a:t>Park, D., et al. MIRA: A Multi-Layered On-Chip Interconnect Router Architecture. In Proceedings of the International Symposium on Computer Architecture, 2008.</a:t>
            </a:r>
          </a:p>
          <a:p>
            <a:pPr lvl="1"/>
            <a:r>
              <a:rPr lang="en-US" dirty="0" err="1" smtClean="0"/>
              <a:t>Udipi</a:t>
            </a:r>
            <a:r>
              <a:rPr lang="en-US" dirty="0" smtClean="0"/>
              <a:t>, A, </a:t>
            </a:r>
            <a:r>
              <a:rPr lang="en-US" dirty="0" err="1" smtClean="0"/>
              <a:t>Muralimanohar</a:t>
            </a:r>
            <a:r>
              <a:rPr lang="en-US" dirty="0" smtClean="0"/>
              <a:t>, N., and </a:t>
            </a:r>
            <a:r>
              <a:rPr lang="en-US" dirty="0" err="1" smtClean="0"/>
              <a:t>Balasubramoniam</a:t>
            </a:r>
            <a:r>
              <a:rPr lang="en-US" dirty="0" smtClean="0"/>
              <a:t>, R. Towards Scalable, Energy-Efficient, Bus-Based On-Chip Networks.  In Proceedings of the International Symposium on High Performance Computer Architecture, 2010.</a:t>
            </a:r>
          </a:p>
          <a:p>
            <a:pPr lvl="1"/>
            <a:r>
              <a:rPr lang="en-US" dirty="0" smtClean="0"/>
              <a:t>Das, R, </a:t>
            </a:r>
            <a:r>
              <a:rPr lang="en-US" dirty="0" err="1" smtClean="0"/>
              <a:t>Eachempati</a:t>
            </a:r>
            <a:r>
              <a:rPr lang="en-US" dirty="0" smtClean="0"/>
              <a:t>, S., </a:t>
            </a:r>
            <a:r>
              <a:rPr lang="en-US" dirty="0" err="1" smtClean="0"/>
              <a:t>Mishra</a:t>
            </a:r>
            <a:r>
              <a:rPr lang="en-US" dirty="0" smtClean="0"/>
              <a:t>, A., </a:t>
            </a:r>
            <a:r>
              <a:rPr lang="en-US" dirty="0" err="1" smtClean="0"/>
              <a:t>Vijaykrishnan</a:t>
            </a:r>
            <a:r>
              <a:rPr lang="en-US" dirty="0" smtClean="0"/>
              <a:t>, N. and Das, C. Design and Evaluation of Hierarchical On-Chip Network Topologies for Next Generation </a:t>
            </a:r>
            <a:r>
              <a:rPr lang="en-US" dirty="0" err="1" smtClean="0"/>
              <a:t>CMPs</a:t>
            </a:r>
            <a:r>
              <a:rPr lang="en-US" dirty="0" smtClean="0"/>
              <a:t>.  In Proceedings of the International Symposium on High Performance Computer Architecture, 2009.</a:t>
            </a:r>
          </a:p>
          <a:p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Glass, C.J. and Ni, L.M. The turn model for adaptive routing. Journal of the ACM, 1994.</a:t>
            </a:r>
          </a:p>
          <a:p>
            <a:pPr lvl="1"/>
            <a:r>
              <a:rPr lang="en-US" dirty="0" smtClean="0"/>
              <a:t>Dally, W. and Seitz, C. Deadlock-Free Message Routing in Multiprocessor Interconnection Networks. IEEE Transactions on Computers, 1987.</a:t>
            </a:r>
          </a:p>
          <a:p>
            <a:pPr lvl="1"/>
            <a:r>
              <a:rPr lang="en-US" dirty="0" smtClean="0"/>
              <a:t>Valiant, L. G. and </a:t>
            </a:r>
            <a:r>
              <a:rPr lang="en-US" dirty="0" err="1" smtClean="0"/>
              <a:t>Brebner</a:t>
            </a:r>
            <a:r>
              <a:rPr lang="en-US" dirty="0" smtClean="0"/>
              <a:t>, G.J. Universal schemes for parallel communication. In Proceedings of the ACM Symposium on the Theory of Computing, 1981.</a:t>
            </a:r>
          </a:p>
          <a:p>
            <a:pPr lvl="1"/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, N., </a:t>
            </a:r>
            <a:r>
              <a:rPr lang="en-US" dirty="0" err="1" smtClean="0"/>
              <a:t>Peh</a:t>
            </a:r>
            <a:r>
              <a:rPr lang="en-US" dirty="0" smtClean="0"/>
              <a:t>, L-S., and </a:t>
            </a:r>
            <a:r>
              <a:rPr lang="en-US" dirty="0" err="1" smtClean="0"/>
              <a:t>Lipasti</a:t>
            </a:r>
            <a:r>
              <a:rPr lang="en-US" dirty="0" smtClean="0"/>
              <a:t>, M. Virtual Circuit Tree Multicasting:  A Case for On-Chip Hardware Multicast Support. In Proceedings of the International Symposium on Computer Architecture, 2008. </a:t>
            </a:r>
          </a:p>
          <a:p>
            <a:pPr lvl="1"/>
            <a:r>
              <a:rPr lang="en-US" dirty="0" smtClean="0"/>
              <a:t>Krishna, T., </a:t>
            </a:r>
            <a:r>
              <a:rPr lang="en-US" dirty="0" err="1" smtClean="0"/>
              <a:t>Peh</a:t>
            </a:r>
            <a:r>
              <a:rPr lang="en-US" dirty="0" smtClean="0"/>
              <a:t>, L-S., Beckmann, B. and Reinhardt, S. Towards the Ideal On-chip Fabric for 1-to-Many and Many-to-1 Communication.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2011.</a:t>
            </a:r>
          </a:p>
          <a:p>
            <a:pPr lvl="1"/>
            <a:r>
              <a:rPr lang="en-US" dirty="0" smtClean="0"/>
              <a:t>Wang, L., Jin, Y., Kim, H. and Kim, E. J. Recursive Partitioning Multicast: A Bandwidth-Efficient Routing for Networks-on-Chip. In Proceedings of the International Network on Chip Symposium, 2009.</a:t>
            </a:r>
          </a:p>
          <a:p>
            <a:pPr lvl="1"/>
            <a:r>
              <a:rPr lang="en-US" dirty="0" smtClean="0"/>
              <a:t>Ma, S., </a:t>
            </a:r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, N. and Wang, Z. Supporting Efficient Collective Communication in </a:t>
            </a:r>
            <a:r>
              <a:rPr lang="en-US" dirty="0" err="1" smtClean="0"/>
              <a:t>NoCs</a:t>
            </a:r>
            <a:r>
              <a:rPr lang="en-US" dirty="0" smtClean="0"/>
              <a:t>. In Proceedings of the International Symposium on High Performance Computer Architecture</a:t>
            </a:r>
          </a:p>
          <a:p>
            <a:pPr lvl="1"/>
            <a:r>
              <a:rPr lang="en-US" dirty="0" smtClean="0"/>
              <a:t>Oh, J., </a:t>
            </a:r>
            <a:r>
              <a:rPr lang="en-US" dirty="0" err="1" smtClean="0"/>
              <a:t>Prvulovic</a:t>
            </a:r>
            <a:r>
              <a:rPr lang="en-US" dirty="0" smtClean="0"/>
              <a:t>, M. and </a:t>
            </a:r>
            <a:r>
              <a:rPr lang="en-US" dirty="0" err="1" smtClean="0"/>
              <a:t>Zajic</a:t>
            </a:r>
            <a:r>
              <a:rPr lang="en-US" dirty="0" smtClean="0"/>
              <a:t> A. </a:t>
            </a:r>
            <a:r>
              <a:rPr lang="en-US" dirty="0" err="1" smtClean="0"/>
              <a:t>TLSynC</a:t>
            </a:r>
            <a:r>
              <a:rPr lang="en-US" dirty="0" smtClean="0"/>
              <a:t>: Support for Multiple Fast Barriers Using On-Chip Transmission Lines. In Proceedings of the International Symposium on Computer Architecture, 2011. 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14296" y="4332377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170" y="4729400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170" y="5132559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Routing (Cont).</a:t>
            </a:r>
          </a:p>
          <a:p>
            <a:pPr lvl="1"/>
            <a:r>
              <a:rPr lang="en-US" dirty="0" err="1" smtClean="0"/>
              <a:t>Lodde</a:t>
            </a:r>
            <a:r>
              <a:rPr lang="en-US" dirty="0" smtClean="0"/>
              <a:t>, M., </a:t>
            </a:r>
            <a:r>
              <a:rPr lang="en-US" dirty="0" err="1" smtClean="0"/>
              <a:t>Flich</a:t>
            </a:r>
            <a:r>
              <a:rPr lang="en-US" dirty="0" smtClean="0"/>
              <a:t>, J. and </a:t>
            </a:r>
            <a:r>
              <a:rPr lang="en-US" dirty="0" err="1" smtClean="0"/>
              <a:t>Acacio</a:t>
            </a:r>
            <a:r>
              <a:rPr lang="en-US" dirty="0" smtClean="0"/>
              <a:t>, M. Heterogeneous </a:t>
            </a:r>
            <a:r>
              <a:rPr lang="en-US" dirty="0" err="1" smtClean="0"/>
              <a:t>NoC</a:t>
            </a:r>
            <a:r>
              <a:rPr lang="en-US" dirty="0" smtClean="0"/>
              <a:t> Design for Efficient Broadcast-based Coherence Protocol Support. In Proceedings of the International Network on Chip Symposium, 2012.</a:t>
            </a:r>
          </a:p>
          <a:p>
            <a:pPr lvl="1"/>
            <a:r>
              <a:rPr lang="en-US" dirty="0" smtClean="0"/>
              <a:t>Abad, P., Puente, V. and </a:t>
            </a:r>
            <a:r>
              <a:rPr lang="en-US" dirty="0" err="1" smtClean="0"/>
              <a:t>Gregoria</a:t>
            </a:r>
            <a:r>
              <a:rPr lang="en-US" dirty="0" smtClean="0"/>
              <a:t>, J. A. MRR: Enabling fully adaptive multicast routing for CMP interconnection networks, In Proceedings of the International Symposium on High Performance Computer Architecture, 2009.</a:t>
            </a:r>
          </a:p>
          <a:p>
            <a:pPr lvl="1"/>
            <a:r>
              <a:rPr lang="en-US" dirty="0" smtClean="0"/>
              <a:t>Rodrigo, S., </a:t>
            </a:r>
            <a:r>
              <a:rPr lang="en-US" dirty="0" err="1" smtClean="0"/>
              <a:t>Flich</a:t>
            </a:r>
            <a:r>
              <a:rPr lang="en-US" dirty="0" smtClean="0"/>
              <a:t>, J., </a:t>
            </a:r>
            <a:r>
              <a:rPr lang="en-US" dirty="0" err="1" smtClean="0"/>
              <a:t>Duato</a:t>
            </a:r>
            <a:r>
              <a:rPr lang="en-US" dirty="0" smtClean="0"/>
              <a:t>, J. and Hummel, M. Efficient </a:t>
            </a:r>
            <a:r>
              <a:rPr lang="en-US" dirty="0" err="1" smtClean="0"/>
              <a:t>unicast</a:t>
            </a:r>
            <a:r>
              <a:rPr lang="en-US" dirty="0" smtClean="0"/>
              <a:t> and multicast support for </a:t>
            </a:r>
            <a:r>
              <a:rPr lang="en-US" dirty="0" err="1" smtClean="0"/>
              <a:t>CMPs</a:t>
            </a:r>
            <a:r>
              <a:rPr lang="en-US" dirty="0" smtClean="0"/>
              <a:t>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2008.</a:t>
            </a:r>
          </a:p>
          <a:p>
            <a:r>
              <a:rPr lang="en-US" dirty="0" smtClean="0"/>
              <a:t>Flow Control</a:t>
            </a:r>
          </a:p>
          <a:p>
            <a:pPr lvl="1"/>
            <a:r>
              <a:rPr lang="en-US" dirty="0" smtClean="0"/>
              <a:t>Dally, W. and Seitz, C. The torus routing chip. Journal of Parallel and Distributed Computing. 1986.</a:t>
            </a:r>
          </a:p>
          <a:p>
            <a:pPr lvl="1"/>
            <a:r>
              <a:rPr lang="en-US" dirty="0" err="1" smtClean="0"/>
              <a:t>Kermani</a:t>
            </a:r>
            <a:r>
              <a:rPr lang="en-US" dirty="0" smtClean="0"/>
              <a:t>, P. and </a:t>
            </a:r>
            <a:r>
              <a:rPr lang="en-US" dirty="0" err="1" smtClean="0"/>
              <a:t>Kleinrock</a:t>
            </a:r>
            <a:r>
              <a:rPr lang="en-US" dirty="0" smtClean="0"/>
              <a:t>, L. Virtual-cut through: a new computer communications switching technique. Computer Networks, 1979. </a:t>
            </a:r>
          </a:p>
          <a:p>
            <a:pPr lvl="1"/>
            <a:r>
              <a:rPr lang="en-US" dirty="0" smtClean="0"/>
              <a:t>Dally, W. Virtual Channel Flow Control. IEEE Transactions on Parallel and Distributed Systems, 1992. </a:t>
            </a:r>
          </a:p>
          <a:p>
            <a:pPr lvl="1"/>
            <a:r>
              <a:rPr lang="en-US" dirty="0" smtClean="0"/>
              <a:t>Ma, S., </a:t>
            </a:r>
            <a:r>
              <a:rPr lang="en-US" dirty="0" err="1" smtClean="0"/>
              <a:t>Enright</a:t>
            </a:r>
            <a:r>
              <a:rPr lang="en-US" dirty="0" smtClean="0"/>
              <a:t> </a:t>
            </a:r>
            <a:r>
              <a:rPr lang="en-US" dirty="0" err="1" smtClean="0"/>
              <a:t>Jerger</a:t>
            </a:r>
            <a:r>
              <a:rPr lang="en-US" dirty="0" smtClean="0"/>
              <a:t>,  N., Wang, Z. Whole Packet Forwarding: Efficient Design of Fully Adaptive Routing Algorithms for Networks-on-Chip.  In Proceedings of the International Symposium on High Performance Computer Architecture, 2012.</a:t>
            </a:r>
          </a:p>
          <a:p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err="1" smtClean="0"/>
              <a:t>Peh</a:t>
            </a:r>
            <a:r>
              <a:rPr lang="en-US" dirty="0" smtClean="0"/>
              <a:t>, L-S. and Dally, W. A delay model and speculative architecture for pipelined routers. In Proceedings of the International Symposium on High-Performance Computer Architecture, 2001.  </a:t>
            </a:r>
          </a:p>
          <a:p>
            <a:pPr lvl="1"/>
            <a:r>
              <a:rPr lang="en-US" dirty="0" smtClean="0"/>
              <a:t>Mullins, R., West, A. and Moore, S. Low-Latency Virtual-Channel Routers for On-Chip Networks. In Proceedings of the International Symposium on Computer Architecture, 2004.  </a:t>
            </a:r>
          </a:p>
          <a:p>
            <a:pPr lvl="1"/>
            <a:r>
              <a:rPr lang="en-US" dirty="0" err="1" smtClean="0"/>
              <a:t>Michelogiannakis</a:t>
            </a:r>
            <a:r>
              <a:rPr lang="en-US" dirty="0" smtClean="0"/>
              <a:t>, G., Jiang, N., Becker, D. and Dally, W. Packet Chaining: Efficient Single-Cycle Allocation for On-Chip Networks.  In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2011.</a:t>
            </a:r>
          </a:p>
          <a:p>
            <a:pPr lvl="1"/>
            <a:r>
              <a:rPr lang="en-US" dirty="0" smtClean="0"/>
              <a:t>Yoon, Y.J., </a:t>
            </a:r>
            <a:r>
              <a:rPr lang="en-US" dirty="0" err="1" smtClean="0"/>
              <a:t>Concer</a:t>
            </a:r>
            <a:r>
              <a:rPr lang="en-US" dirty="0" smtClean="0"/>
              <a:t>, N., </a:t>
            </a:r>
            <a:r>
              <a:rPr lang="en-US" dirty="0" err="1" smtClean="0"/>
              <a:t>Petracca</a:t>
            </a:r>
            <a:r>
              <a:rPr lang="en-US" dirty="0" smtClean="0"/>
              <a:t>, M. and </a:t>
            </a:r>
            <a:r>
              <a:rPr lang="en-US" dirty="0" err="1" smtClean="0"/>
              <a:t>Carloni</a:t>
            </a:r>
            <a:r>
              <a:rPr lang="en-US" dirty="0" smtClean="0"/>
              <a:t>, L.. Virtual Channels vs. Multiple Physical Networks: a Comparative Study. In Proceedings of the Design Automation Conference, 2010.  </a:t>
            </a:r>
          </a:p>
          <a:p>
            <a:pPr lvl="1"/>
            <a:r>
              <a:rPr lang="en-US" dirty="0" err="1" smtClean="0"/>
              <a:t>Hayenga</a:t>
            </a:r>
            <a:r>
              <a:rPr lang="en-US" dirty="0" smtClean="0"/>
              <a:t>, M. and </a:t>
            </a:r>
            <a:r>
              <a:rPr lang="en-US" dirty="0" err="1" smtClean="0"/>
              <a:t>Lipasti</a:t>
            </a:r>
            <a:r>
              <a:rPr lang="en-US" dirty="0" smtClean="0"/>
              <a:t>, M. The </a:t>
            </a:r>
            <a:r>
              <a:rPr lang="en-US" dirty="0" err="1" smtClean="0"/>
              <a:t>NoX</a:t>
            </a:r>
            <a:r>
              <a:rPr lang="en-US" dirty="0" smtClean="0"/>
              <a:t> Router.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2011.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515" y="3185884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515" y="4370683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515" y="4669768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(4)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47050"/>
            <a:ext cx="8232648" cy="530225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Systems and System-level Issues</a:t>
            </a:r>
          </a:p>
          <a:p>
            <a:pPr lvl="1"/>
            <a:r>
              <a:rPr lang="en-US" dirty="0" err="1" smtClean="0"/>
              <a:t>Wentzlaff</a:t>
            </a:r>
            <a:r>
              <a:rPr lang="en-US" dirty="0" smtClean="0"/>
              <a:t>, D., Griffin, P., Hoffmann, H., </a:t>
            </a:r>
            <a:r>
              <a:rPr lang="en-US" dirty="0" err="1" smtClean="0"/>
              <a:t>Bao</a:t>
            </a:r>
            <a:r>
              <a:rPr lang="en-US" dirty="0" smtClean="0"/>
              <a:t>, L., Edwards, B., Ramey, C., </a:t>
            </a:r>
            <a:r>
              <a:rPr lang="en-US" dirty="0" err="1" smtClean="0"/>
              <a:t>Mattina</a:t>
            </a:r>
            <a:r>
              <a:rPr lang="en-US" dirty="0" smtClean="0"/>
              <a:t>, M., Miao, C-C., Brown, J. and </a:t>
            </a:r>
            <a:r>
              <a:rPr lang="en-US" dirty="0" err="1" smtClean="0"/>
              <a:t>Agarwal</a:t>
            </a:r>
            <a:r>
              <a:rPr lang="en-US" dirty="0" smtClean="0"/>
              <a:t>, A. On-Chip Interconnection Architecture of the Tile Processor.  IEEE Micro, 2007. </a:t>
            </a:r>
          </a:p>
          <a:p>
            <a:pPr lvl="1"/>
            <a:r>
              <a:rPr lang="en-US" dirty="0" smtClean="0"/>
              <a:t>Volos, S., </a:t>
            </a:r>
            <a:r>
              <a:rPr lang="en-US" dirty="0" err="1" smtClean="0"/>
              <a:t>Seiculescu</a:t>
            </a:r>
            <a:r>
              <a:rPr lang="en-US" dirty="0" smtClean="0"/>
              <a:t>, C., Grot, B., Pour, N. K., </a:t>
            </a:r>
            <a:r>
              <a:rPr lang="en-US" dirty="0" err="1" smtClean="0"/>
              <a:t>Falsafi</a:t>
            </a:r>
            <a:r>
              <a:rPr lang="en-US" dirty="0" smtClean="0"/>
              <a:t>, B. and De </a:t>
            </a:r>
            <a:r>
              <a:rPr lang="en-US" dirty="0" err="1" smtClean="0"/>
              <a:t>Micheli</a:t>
            </a:r>
            <a:r>
              <a:rPr lang="en-US" dirty="0" smtClean="0"/>
              <a:t>, G. </a:t>
            </a:r>
            <a:r>
              <a:rPr lang="en-US" dirty="0" err="1" smtClean="0"/>
              <a:t>CCNoC</a:t>
            </a:r>
            <a:r>
              <a:rPr lang="en-US" dirty="0" smtClean="0"/>
              <a:t>: Specializing On-Chip Interconnects for Energy Efficiency in Cache-Coherent Servers. In Proceedings of the International Symposium on Network-on-Chip, 2012.</a:t>
            </a:r>
          </a:p>
          <a:p>
            <a:pPr lvl="1"/>
            <a:r>
              <a:rPr lang="en-US" dirty="0" smtClean="0"/>
              <a:t>Howard, J., et al. A 48-Core IA-32 Processor in 45nm CMOS Using On-Die Message Passing and DVFS for Performance and Power Scaling. IEEE Journal of Solid-State Circuits, 2011.</a:t>
            </a:r>
          </a:p>
          <a:p>
            <a:pPr lvl="1"/>
            <a:r>
              <a:rPr lang="en-US" dirty="0" err="1" smtClean="0"/>
              <a:t>Hoskote</a:t>
            </a:r>
            <a:r>
              <a:rPr lang="en-US" dirty="0" smtClean="0"/>
              <a:t>, Y., et al.  A 5-GHz Mesh Interconnect for a Teraflops Processor. IEEE Micro, 2007.</a:t>
            </a:r>
          </a:p>
          <a:p>
            <a:pPr lvl="1"/>
            <a:r>
              <a:rPr lang="en-US" dirty="0" err="1" smtClean="0"/>
              <a:t>Abts</a:t>
            </a:r>
            <a:r>
              <a:rPr lang="en-US" dirty="0" smtClean="0"/>
              <a:t>, D, et al. Achieving Predictable Performance Through Better Memory Controller Placement in Many-Core </a:t>
            </a:r>
            <a:r>
              <a:rPr lang="en-US" dirty="0" err="1" smtClean="0"/>
              <a:t>CMPs</a:t>
            </a:r>
            <a:r>
              <a:rPr lang="en-US" dirty="0" smtClean="0"/>
              <a:t>.  In Proceedings of the International Symposium on Computer Architecture, 2009.</a:t>
            </a:r>
          </a:p>
          <a:p>
            <a:r>
              <a:rPr lang="en-US" dirty="0" smtClean="0"/>
              <a:t>Optics</a:t>
            </a:r>
          </a:p>
          <a:p>
            <a:pPr lvl="1"/>
            <a:r>
              <a:rPr lang="en-US" dirty="0" err="1" smtClean="0"/>
              <a:t>Kirman</a:t>
            </a:r>
            <a:r>
              <a:rPr lang="en-US" dirty="0" smtClean="0"/>
              <a:t>, N., et al. Leveraging Optical Technology in Future Bus-Based Chip Multiprocessors. 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2006.</a:t>
            </a:r>
          </a:p>
          <a:p>
            <a:pPr lvl="1"/>
            <a:r>
              <a:rPr lang="en-US" dirty="0" smtClean="0"/>
              <a:t>Pan, Y., et al. Firefly: Illuminating future network-on-chip with </a:t>
            </a:r>
            <a:r>
              <a:rPr lang="en-US" dirty="0" err="1" smtClean="0"/>
              <a:t>nanophotonics</a:t>
            </a:r>
            <a:r>
              <a:rPr lang="en-US" dirty="0" smtClean="0"/>
              <a:t>.  In Proceedings of the International Symposium on Computer Architecture, 2009.</a:t>
            </a:r>
          </a:p>
          <a:p>
            <a:pPr lvl="1"/>
            <a:r>
              <a:rPr lang="en-US" dirty="0" err="1" smtClean="0"/>
              <a:t>Vantrease</a:t>
            </a:r>
            <a:r>
              <a:rPr lang="en-US" dirty="0" smtClean="0"/>
              <a:t> D., et al. Corona: System Implications of Emerging </a:t>
            </a:r>
            <a:r>
              <a:rPr lang="en-US" dirty="0" err="1" smtClean="0"/>
              <a:t>Nanophotonic</a:t>
            </a:r>
            <a:r>
              <a:rPr lang="en-US" dirty="0" smtClean="0"/>
              <a:t> Technology, In Proceedings of the International Symposium on Computer Architecture, 2008</a:t>
            </a:r>
          </a:p>
          <a:p>
            <a:pPr lvl="1"/>
            <a:r>
              <a:rPr lang="en-US" dirty="0" err="1" smtClean="0"/>
              <a:t>Shacham</a:t>
            </a:r>
            <a:r>
              <a:rPr lang="en-US" dirty="0" smtClean="0"/>
              <a:t>, A., Bergman, K., and </a:t>
            </a:r>
            <a:r>
              <a:rPr lang="en-US" dirty="0" err="1" smtClean="0"/>
              <a:t>Carloni</a:t>
            </a:r>
            <a:r>
              <a:rPr lang="en-US" dirty="0" smtClean="0"/>
              <a:t>, L. On the Design of a Photonic Network-on-Chip. In Proceedings of the International Symposium on Networks-on-Chip, 2007.</a:t>
            </a:r>
          </a:p>
          <a:p>
            <a:pPr lvl="1"/>
            <a:r>
              <a:rPr lang="en-US" dirty="0" err="1" smtClean="0"/>
              <a:t>Cianchetti</a:t>
            </a:r>
            <a:r>
              <a:rPr lang="en-US" dirty="0" smtClean="0"/>
              <a:t>, M., </a:t>
            </a:r>
            <a:r>
              <a:rPr lang="en-US" dirty="0" err="1" smtClean="0"/>
              <a:t>Kerekes</a:t>
            </a:r>
            <a:r>
              <a:rPr lang="en-US" dirty="0" smtClean="0"/>
              <a:t>, J. and </a:t>
            </a:r>
            <a:r>
              <a:rPr lang="en-US" dirty="0" err="1" smtClean="0"/>
              <a:t>Albonesi</a:t>
            </a:r>
            <a:r>
              <a:rPr lang="en-US" dirty="0" smtClean="0"/>
              <a:t>, D. </a:t>
            </a:r>
            <a:r>
              <a:rPr lang="en-US" dirty="0" err="1" smtClean="0"/>
              <a:t>Phastlane</a:t>
            </a:r>
            <a:r>
              <a:rPr lang="en-US" dirty="0" smtClean="0"/>
              <a:t>: A Rapid Transit Optical Routing Network. In Proceedings of the International Symposium on Computer Architecture, 2009.</a:t>
            </a:r>
          </a:p>
          <a:p>
            <a:pPr lvl="1"/>
            <a:r>
              <a:rPr lang="en-US" dirty="0" err="1" smtClean="0"/>
              <a:t>Koohi</a:t>
            </a:r>
            <a:r>
              <a:rPr lang="en-US" dirty="0" smtClean="0"/>
              <a:t>, S., </a:t>
            </a:r>
            <a:r>
              <a:rPr lang="en-US" dirty="0" err="1" smtClean="0"/>
              <a:t>Abdollahi</a:t>
            </a:r>
            <a:r>
              <a:rPr lang="en-US" dirty="0" smtClean="0"/>
              <a:t>, M., and </a:t>
            </a:r>
            <a:r>
              <a:rPr lang="en-US" dirty="0" err="1" smtClean="0"/>
              <a:t>Hessabi</a:t>
            </a:r>
            <a:r>
              <a:rPr lang="en-US" dirty="0" smtClean="0"/>
              <a:t>, S. All-Optical Wavelength-Routed </a:t>
            </a:r>
            <a:r>
              <a:rPr lang="en-US" dirty="0" err="1" smtClean="0"/>
              <a:t>NoC</a:t>
            </a:r>
            <a:r>
              <a:rPr lang="en-US" dirty="0" smtClean="0"/>
              <a:t> based on a Novel Hierarchical Topology. In Proceedings of the International Symposium on Networks-on-Chip, 2011.</a:t>
            </a:r>
          </a:p>
          <a:p>
            <a:pPr lvl="1"/>
            <a:r>
              <a:rPr lang="en-US" dirty="0" err="1" smtClean="0"/>
              <a:t>Vantrease</a:t>
            </a:r>
            <a:r>
              <a:rPr lang="en-US" dirty="0" smtClean="0"/>
              <a:t>, D., </a:t>
            </a:r>
            <a:r>
              <a:rPr lang="en-US" dirty="0" err="1" smtClean="0"/>
              <a:t>Lipasti</a:t>
            </a:r>
            <a:r>
              <a:rPr lang="en-US" dirty="0" smtClean="0"/>
              <a:t>, M. and </a:t>
            </a:r>
            <a:r>
              <a:rPr lang="en-US" dirty="0" err="1" smtClean="0"/>
              <a:t>Binkert</a:t>
            </a:r>
            <a:r>
              <a:rPr lang="en-US" dirty="0" smtClean="0"/>
              <a:t>, N. Atomic Coherence: Leveraging </a:t>
            </a:r>
            <a:r>
              <a:rPr lang="en-US" dirty="0" err="1" smtClean="0"/>
              <a:t>nanophotonics</a:t>
            </a:r>
            <a:r>
              <a:rPr lang="en-US" dirty="0" smtClean="0"/>
              <a:t> to build race-free cache coherence protocols. In Proceedings of the International Symposium on High Performance Computer Architecture,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230" y="1707339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945" y="5410946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941" y="5841833"/>
            <a:ext cx="317051" cy="43088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*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topics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Cache coherence</a:t>
            </a:r>
          </a:p>
          <a:p>
            <a:pPr lvl="1"/>
            <a:r>
              <a:rPr lang="en-US" dirty="0" err="1" smtClean="0"/>
              <a:t>Sorin</a:t>
            </a:r>
            <a:r>
              <a:rPr lang="en-US" dirty="0" smtClean="0"/>
              <a:t>, D., Hill, M. and Wood, D. A Primer on Memory Consistency and Cache Coherence. Morgan Claypool Publishers, 2011.</a:t>
            </a:r>
          </a:p>
          <a:p>
            <a:pPr lvl="1"/>
            <a:r>
              <a:rPr lang="en-US" dirty="0" err="1" smtClean="0"/>
              <a:t>Agarwal</a:t>
            </a:r>
            <a:r>
              <a:rPr lang="en-US" dirty="0" smtClean="0"/>
              <a:t>, N., </a:t>
            </a:r>
            <a:r>
              <a:rPr lang="en-US" dirty="0" err="1" smtClean="0"/>
              <a:t>Peh</a:t>
            </a:r>
            <a:r>
              <a:rPr lang="en-US" dirty="0" smtClean="0"/>
              <a:t>, L-S. and </a:t>
            </a:r>
            <a:r>
              <a:rPr lang="en-US" dirty="0" err="1" smtClean="0"/>
              <a:t>Jha</a:t>
            </a:r>
            <a:r>
              <a:rPr lang="en-US" dirty="0" smtClean="0"/>
              <a:t>, N. In-Network Snoop Ordering (INSO): Snoopy Coherence on Unordered Interconnects.  In Proceedings of the International Conference on High Performance Computer Architecture, 2009. </a:t>
            </a:r>
          </a:p>
          <a:p>
            <a:pPr lvl="1"/>
            <a:r>
              <a:rPr lang="en-US" dirty="0" err="1" smtClean="0"/>
              <a:t>Agarwal</a:t>
            </a:r>
            <a:r>
              <a:rPr lang="en-US" dirty="0" smtClean="0"/>
              <a:t>, N., </a:t>
            </a:r>
            <a:r>
              <a:rPr lang="en-US" dirty="0" err="1" smtClean="0"/>
              <a:t>Peh</a:t>
            </a:r>
            <a:r>
              <a:rPr lang="en-US" dirty="0" smtClean="0"/>
              <a:t>, L-S. and </a:t>
            </a:r>
            <a:r>
              <a:rPr lang="en-US" dirty="0" err="1" smtClean="0"/>
              <a:t>Jha</a:t>
            </a:r>
            <a:r>
              <a:rPr lang="en-US" dirty="0" smtClean="0"/>
              <a:t>, N. In-Network Coherence Filtering: Snoopy Coherence Without Broadcasts.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2009.</a:t>
            </a:r>
          </a:p>
          <a:p>
            <a:pPr lvl="1"/>
            <a:r>
              <a:rPr lang="en-US" dirty="0" err="1" smtClean="0"/>
              <a:t>Eisley</a:t>
            </a:r>
            <a:r>
              <a:rPr lang="en-US" dirty="0" smtClean="0"/>
              <a:t>, N., </a:t>
            </a:r>
            <a:r>
              <a:rPr lang="en-US" dirty="0" err="1" smtClean="0"/>
              <a:t>Peh</a:t>
            </a:r>
            <a:r>
              <a:rPr lang="en-US" dirty="0" smtClean="0"/>
              <a:t> L-S. and Shang, Li. In-Network Cache Coherence.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2006. </a:t>
            </a:r>
          </a:p>
          <a:p>
            <a:pPr lvl="1"/>
            <a:r>
              <a:rPr lang="en-US" dirty="0" err="1" smtClean="0"/>
              <a:t>Bolotin</a:t>
            </a:r>
            <a:r>
              <a:rPr lang="en-US" dirty="0" smtClean="0"/>
              <a:t>, E., </a:t>
            </a:r>
            <a:r>
              <a:rPr lang="en-US" dirty="0" err="1" smtClean="0"/>
              <a:t>Guz</a:t>
            </a:r>
            <a:r>
              <a:rPr lang="en-US" dirty="0" smtClean="0"/>
              <a:t>, Z., </a:t>
            </a:r>
            <a:r>
              <a:rPr lang="en-US" dirty="0" err="1" smtClean="0"/>
              <a:t>Cidon</a:t>
            </a:r>
            <a:r>
              <a:rPr lang="en-US" dirty="0" smtClean="0"/>
              <a:t>, I., </a:t>
            </a:r>
            <a:r>
              <a:rPr lang="en-US" dirty="0" err="1" smtClean="0"/>
              <a:t>Ginosar</a:t>
            </a:r>
            <a:r>
              <a:rPr lang="en-US" dirty="0" smtClean="0"/>
              <a:t>, R. and </a:t>
            </a:r>
            <a:r>
              <a:rPr lang="en-US" dirty="0" err="1" smtClean="0"/>
              <a:t>Kolodny</a:t>
            </a:r>
            <a:r>
              <a:rPr lang="en-US" dirty="0" smtClean="0"/>
              <a:t>, A.  The Power of Priority: </a:t>
            </a:r>
            <a:r>
              <a:rPr lang="en-US" dirty="0" err="1" smtClean="0"/>
              <a:t>NoC</a:t>
            </a:r>
            <a:r>
              <a:rPr lang="en-US" dirty="0" smtClean="0"/>
              <a:t> Based Distributed Cache Coherence. In Proceedings of the International Symposium on Networks-on-Chip, 2007.</a:t>
            </a:r>
          </a:p>
          <a:p>
            <a:r>
              <a:rPr lang="en-US" dirty="0" smtClean="0"/>
              <a:t>Cache design</a:t>
            </a:r>
          </a:p>
          <a:p>
            <a:pPr lvl="1"/>
            <a:r>
              <a:rPr lang="en-US" dirty="0" err="1" smtClean="0"/>
              <a:t>Balasubramonian</a:t>
            </a:r>
            <a:r>
              <a:rPr lang="en-US" dirty="0" smtClean="0"/>
              <a:t>, R., </a:t>
            </a:r>
            <a:r>
              <a:rPr lang="en-US" dirty="0" err="1" smtClean="0"/>
              <a:t>Jouppi</a:t>
            </a:r>
            <a:r>
              <a:rPr lang="en-US" dirty="0" smtClean="0"/>
              <a:t>, N. and </a:t>
            </a:r>
            <a:r>
              <a:rPr lang="en-US" dirty="0" err="1" smtClean="0"/>
              <a:t>Muralimanohar</a:t>
            </a:r>
            <a:r>
              <a:rPr lang="en-US" dirty="0" smtClean="0"/>
              <a:t>, N. Multi-Core Cache Hierarchies. Morgan Claypool Publishers, 2011.</a:t>
            </a:r>
          </a:p>
          <a:p>
            <a:pPr lvl="1"/>
            <a:r>
              <a:rPr lang="en-US" dirty="0" smtClean="0"/>
              <a:t>Cho, S. and Jin L. Managing Distributed, Shared L2 Caches through OS-Level Page Allocation. In Proceedings of the International Symposium on </a:t>
            </a:r>
            <a:r>
              <a:rPr lang="en-US" dirty="0" err="1" smtClean="0"/>
              <a:t>Microarchitecture</a:t>
            </a:r>
            <a:r>
              <a:rPr lang="en-US" dirty="0" smtClean="0"/>
              <a:t>, 2006. </a:t>
            </a:r>
          </a:p>
          <a:p>
            <a:pPr lvl="1"/>
            <a:r>
              <a:rPr lang="en-US" dirty="0" err="1" smtClean="0"/>
              <a:t>Hardavellas</a:t>
            </a:r>
            <a:r>
              <a:rPr lang="en-US" dirty="0" smtClean="0"/>
              <a:t>, N., </a:t>
            </a:r>
            <a:r>
              <a:rPr lang="en-US" dirty="0" err="1" smtClean="0"/>
              <a:t>Ferdman</a:t>
            </a:r>
            <a:r>
              <a:rPr lang="en-US" dirty="0" smtClean="0"/>
              <a:t>, M., </a:t>
            </a:r>
            <a:r>
              <a:rPr lang="en-US" dirty="0" err="1" smtClean="0"/>
              <a:t>Falsafi</a:t>
            </a:r>
            <a:r>
              <a:rPr lang="en-US" dirty="0" smtClean="0"/>
              <a:t>, B. and </a:t>
            </a:r>
            <a:r>
              <a:rPr lang="en-US" dirty="0" err="1" smtClean="0"/>
              <a:t>Ailamaki</a:t>
            </a:r>
            <a:r>
              <a:rPr lang="en-US" dirty="0" smtClean="0"/>
              <a:t>, A. Reactive NUCA: Near-Optimal Block Placement and Replication in Distributed Caches. In Proceedings of the International Symposium on Computer Architecture, 2009.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Off-chip vs. on-chip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5213350"/>
          </a:xfrm>
        </p:spPr>
        <p:txBody>
          <a:bodyPr>
            <a:normAutofit/>
          </a:bodyPr>
          <a:lstStyle/>
          <a:p>
            <a:r>
              <a:rPr lang="en-US" dirty="0" smtClean="0"/>
              <a:t>Off-chip: I/O bottlenecks</a:t>
            </a:r>
          </a:p>
          <a:p>
            <a:pPr lvl="1"/>
            <a:r>
              <a:rPr lang="en-US" dirty="0" smtClean="0"/>
              <a:t>Pin-limited bandwidth</a:t>
            </a:r>
          </a:p>
          <a:p>
            <a:pPr lvl="2"/>
            <a:r>
              <a:rPr lang="en-US" dirty="0" smtClean="0"/>
              <a:t>Mix of short and long packets on-chip</a:t>
            </a:r>
          </a:p>
          <a:p>
            <a:pPr lvl="1"/>
            <a:r>
              <a:rPr lang="en-US" dirty="0" smtClean="0"/>
              <a:t>Inherent overheads of off-chip I/O transmission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On-chip</a:t>
            </a:r>
          </a:p>
          <a:p>
            <a:pPr lvl="1"/>
            <a:r>
              <a:rPr lang="en-US" dirty="0" smtClean="0"/>
              <a:t>Wiring constraints</a:t>
            </a:r>
          </a:p>
          <a:p>
            <a:pPr lvl="2"/>
            <a:r>
              <a:rPr lang="en-US" dirty="0" smtClean="0"/>
              <a:t>Metal layer limitations</a:t>
            </a:r>
          </a:p>
          <a:p>
            <a:pPr lvl="2"/>
            <a:r>
              <a:rPr lang="en-US" dirty="0" smtClean="0"/>
              <a:t>Horizontal and vertical layout</a:t>
            </a:r>
          </a:p>
          <a:p>
            <a:pPr lvl="2"/>
            <a:r>
              <a:rPr lang="en-US" dirty="0" smtClean="0"/>
              <a:t>Short, fixed length</a:t>
            </a:r>
          </a:p>
          <a:p>
            <a:pPr lvl="2"/>
            <a:r>
              <a:rPr lang="en-US" dirty="0" smtClean="0"/>
              <a:t>Repeater insertion limits routing of wires</a:t>
            </a:r>
          </a:p>
          <a:p>
            <a:pPr lvl="3"/>
            <a:r>
              <a:rPr lang="en-US" dirty="0" smtClean="0"/>
              <a:t>Avoid routing over dense logic</a:t>
            </a:r>
          </a:p>
          <a:p>
            <a:pPr lvl="3"/>
            <a:r>
              <a:rPr lang="en-US" dirty="0" smtClean="0"/>
              <a:t>Impact wiring density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Off-chip vs. on-chip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On-Chip</a:t>
            </a:r>
          </a:p>
          <a:p>
            <a:pPr lvl="1"/>
            <a:r>
              <a:rPr lang="en-US" dirty="0" smtClean="0"/>
              <a:t>Power</a:t>
            </a:r>
          </a:p>
          <a:p>
            <a:pPr lvl="2"/>
            <a:r>
              <a:rPr lang="en-US" dirty="0" smtClean="0"/>
              <a:t>Consume 10-15% or more of die power budget</a:t>
            </a:r>
          </a:p>
          <a:p>
            <a:pPr lvl="1"/>
            <a:r>
              <a:rPr lang="en-US" dirty="0" smtClean="0"/>
              <a:t>Latency</a:t>
            </a:r>
          </a:p>
          <a:p>
            <a:pPr lvl="2"/>
            <a:r>
              <a:rPr lang="en-US" dirty="0" smtClean="0"/>
              <a:t>Different order of magnitude</a:t>
            </a:r>
          </a:p>
          <a:p>
            <a:pPr lvl="2"/>
            <a:r>
              <a:rPr lang="en-US" dirty="0" smtClean="0"/>
              <a:t>Routers consume significant fraction of latency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1" y="1219200"/>
            <a:ext cx="5475514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Abundant wiring</a:t>
            </a:r>
          </a:p>
          <a:p>
            <a:pPr lvl="1"/>
            <a:r>
              <a:rPr lang="en-US" dirty="0" smtClean="0"/>
              <a:t>Change in relative cost of wires and buffers</a:t>
            </a:r>
          </a:p>
          <a:p>
            <a:pPr lvl="1"/>
            <a:r>
              <a:rPr lang="en-US" dirty="0" smtClean="0"/>
              <a:t>Many short flits</a:t>
            </a:r>
          </a:p>
          <a:p>
            <a:r>
              <a:rPr lang="en-US" dirty="0" smtClean="0"/>
              <a:t>Tightly integrated into system</a:t>
            </a:r>
          </a:p>
          <a:p>
            <a:pPr lvl="1"/>
            <a:r>
              <a:rPr lang="en-US" dirty="0" smtClean="0"/>
              <a:t>Not commodity – fully customized design</a:t>
            </a:r>
          </a:p>
          <a:p>
            <a:pPr lvl="1"/>
            <a:r>
              <a:rPr lang="en-US" dirty="0" smtClean="0"/>
              <a:t>Allows for optimization with </a:t>
            </a:r>
            <a:r>
              <a:rPr lang="en-US" dirty="0" err="1" smtClean="0"/>
              <a:t>uncore</a:t>
            </a:r>
            <a:endParaRPr lang="en-US" dirty="0" smtClean="0"/>
          </a:p>
          <a:p>
            <a:pPr lvl="2"/>
            <a:r>
              <a:rPr lang="en-US" dirty="0" smtClean="0"/>
              <a:t>Cache coherence</a:t>
            </a:r>
          </a:p>
          <a:p>
            <a:r>
              <a:rPr lang="en-US" dirty="0" smtClean="0"/>
              <a:t>Emerging technology</a:t>
            </a:r>
          </a:p>
          <a:p>
            <a:pPr lvl="1"/>
            <a:r>
              <a:rPr lang="en-US" dirty="0" smtClean="0"/>
              <a:t>Optics</a:t>
            </a:r>
          </a:p>
          <a:p>
            <a:pPr lvl="1"/>
            <a:r>
              <a:rPr lang="en-US" dirty="0" smtClean="0"/>
              <a:t>3D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932714" y="2521857"/>
            <a:ext cx="2993571" cy="1796142"/>
          </a:xfrm>
          <a:prstGeom prst="roundRect">
            <a:avLst/>
          </a:prstGeom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Introduce research in each of these areas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On-Chip Network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 hoc wiring</a:t>
            </a:r>
          </a:p>
          <a:p>
            <a:pPr lvl="1"/>
            <a:r>
              <a:rPr lang="en-US" dirty="0" smtClean="0"/>
              <a:t>Small number of nodes</a:t>
            </a:r>
          </a:p>
          <a:p>
            <a:endParaRPr lang="en-US" dirty="0" smtClean="0"/>
          </a:p>
          <a:p>
            <a:r>
              <a:rPr lang="en-US" dirty="0" smtClean="0"/>
              <a:t>Buses and Crossbars</a:t>
            </a:r>
          </a:p>
          <a:p>
            <a:pPr lvl="1"/>
            <a:r>
              <a:rPr lang="en-US" dirty="0" smtClean="0"/>
              <a:t>Simplest variant of on-chip networks</a:t>
            </a:r>
          </a:p>
          <a:p>
            <a:pPr lvl="1"/>
            <a:r>
              <a:rPr lang="en-US" dirty="0" smtClean="0"/>
              <a:t>Low core counts</a:t>
            </a:r>
          </a:p>
          <a:p>
            <a:pPr lvl="1"/>
            <a:r>
              <a:rPr lang="en-US" dirty="0" smtClean="0"/>
              <a:t>Like traditional multiprocessors</a:t>
            </a:r>
          </a:p>
          <a:p>
            <a:pPr lvl="2"/>
            <a:r>
              <a:rPr lang="en-US" dirty="0" smtClean="0"/>
              <a:t>Bus traffic quickly saturates with a modest number of cores</a:t>
            </a:r>
          </a:p>
          <a:p>
            <a:pPr lvl="1"/>
            <a:r>
              <a:rPr lang="en-US" dirty="0" smtClean="0"/>
              <a:t>Crossbars: higher bandwidth</a:t>
            </a:r>
          </a:p>
          <a:p>
            <a:pPr lvl="2"/>
            <a:r>
              <a:rPr lang="en-US" dirty="0" smtClean="0"/>
              <a:t>Poor area and power scaling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Multicore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9462" name="Content Placeholder 11" descr="ibmcellchips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t="-27047" b="-27047"/>
          <a:stretch>
            <a:fillRect/>
          </a:stretch>
        </p:blipFill>
        <p:spPr/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32198" y="2032000"/>
            <a:ext cx="4041648" cy="4121912"/>
          </a:xfrm>
        </p:spPr>
        <p:txBody>
          <a:bodyPr>
            <a:normAutofit/>
          </a:bodyPr>
          <a:lstStyle/>
          <a:p>
            <a:r>
              <a:rPr lang="en-US" dirty="0" smtClean="0"/>
              <a:t>IBM Cell</a:t>
            </a:r>
          </a:p>
          <a:p>
            <a:r>
              <a:rPr lang="en-US" dirty="0" smtClean="0"/>
              <a:t>Element Interconnect Bus</a:t>
            </a:r>
          </a:p>
          <a:p>
            <a:pPr lvl="1"/>
            <a:r>
              <a:rPr lang="en-US" dirty="0" smtClean="0"/>
              <a:t>12 elements</a:t>
            </a:r>
          </a:p>
          <a:p>
            <a:pPr lvl="1"/>
            <a:r>
              <a:rPr lang="en-US" dirty="0" smtClean="0"/>
              <a:t>4 unidirectional rings</a:t>
            </a:r>
          </a:p>
          <a:p>
            <a:pPr lvl="2"/>
            <a:r>
              <a:rPr lang="en-US" dirty="0" smtClean="0"/>
              <a:t>16 Bytes wide</a:t>
            </a:r>
          </a:p>
          <a:p>
            <a:pPr lvl="2"/>
            <a:r>
              <a:rPr lang="en-US" dirty="0" smtClean="0"/>
              <a:t>Operates at 1.6 GHz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838200" y="54102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IBM Cell</a:t>
            </a:r>
          </a:p>
        </p:txBody>
      </p:sp>
      <p:sp>
        <p:nvSpPr>
          <p:cNvPr id="19464" name="Oval 11"/>
          <p:cNvSpPr>
            <a:spLocks noChangeArrowheads="1"/>
          </p:cNvSpPr>
          <p:nvPr/>
        </p:nvSpPr>
        <p:spPr bwMode="auto">
          <a:xfrm>
            <a:off x="1717548" y="3429000"/>
            <a:ext cx="2362200" cy="609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1">
                <a:latin typeface="Tahoma" pitchFamily="-65" charset="0"/>
              </a:rPr>
              <a:t>RING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Many-Core Example: Intel SCC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37C4-C3B0-4C42-9779-175BA36BF7E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457200" y="5147678"/>
            <a:ext cx="8229600" cy="100928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2D mesh with state of the art  VC routers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92969" y="4813101"/>
            <a:ext cx="7358063" cy="146446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746" y="1660922"/>
            <a:ext cx="5031879" cy="287535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066" y="1732359"/>
            <a:ext cx="2592958" cy="29289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basic concepts of </a:t>
            </a:r>
            <a:r>
              <a:rPr lang="en-US" dirty="0" err="1" smtClean="0"/>
              <a:t>NoCs</a:t>
            </a:r>
            <a:endParaRPr lang="en-US" dirty="0" smtClean="0"/>
          </a:p>
          <a:p>
            <a:pPr lvl="1"/>
            <a:r>
              <a:rPr lang="en-US" dirty="0" smtClean="0"/>
              <a:t>Cover concepts as they relate to focus areas</a:t>
            </a:r>
          </a:p>
          <a:p>
            <a:r>
              <a:rPr lang="en-US" dirty="0" smtClean="0"/>
              <a:t>Understand where the field is headed</a:t>
            </a:r>
          </a:p>
          <a:p>
            <a:pPr lvl="1"/>
            <a:r>
              <a:rPr lang="en-US" dirty="0" smtClean="0"/>
              <a:t>Lots of interesting research spanning all facets of </a:t>
            </a:r>
            <a:r>
              <a:rPr lang="en-US" dirty="0" err="1" smtClean="0"/>
              <a:t>NoCs</a:t>
            </a:r>
            <a:endParaRPr lang="en-US" dirty="0" smtClean="0"/>
          </a:p>
          <a:p>
            <a:r>
              <a:rPr lang="en-US" dirty="0" smtClean="0"/>
              <a:t>Understand how </a:t>
            </a:r>
            <a:r>
              <a:rPr lang="en-US" dirty="0" err="1" smtClean="0"/>
              <a:t>NoCs</a:t>
            </a:r>
            <a:r>
              <a:rPr lang="en-US" dirty="0" smtClean="0"/>
              <a:t> relate to your research area</a:t>
            </a:r>
          </a:p>
          <a:p>
            <a:pPr lvl="1"/>
            <a:r>
              <a:rPr lang="en-US" dirty="0" smtClean="0"/>
              <a:t>Cross-layer optimizations</a:t>
            </a:r>
          </a:p>
          <a:p>
            <a:pPr lvl="1"/>
            <a:r>
              <a:rPr lang="en-US" dirty="0" smtClean="0"/>
              <a:t>Draw connections between </a:t>
            </a:r>
            <a:r>
              <a:rPr lang="en-US" dirty="0" err="1" smtClean="0"/>
              <a:t>NoCs</a:t>
            </a:r>
            <a:r>
              <a:rPr lang="en-US" dirty="0" smtClean="0"/>
              <a:t> and other areas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16200000" flipV="1">
            <a:off x="4889213" y="2406201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5819758" y="2406252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718014" y="2412498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7648559" y="2412549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4889212" y="3246303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5819757" y="3246354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6718013" y="3252600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7648558" y="3252651"/>
            <a:ext cx="35904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Interconnection Network?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5153276"/>
            <a:ext cx="8229600" cy="1003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84833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5603451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6522069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0" name="Oval 19"/>
          <p:cNvSpPr/>
          <p:nvPr/>
        </p:nvSpPr>
        <p:spPr>
          <a:xfrm>
            <a:off x="7440687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1" name="Oval 20"/>
          <p:cNvSpPr/>
          <p:nvPr/>
        </p:nvSpPr>
        <p:spPr>
          <a:xfrm>
            <a:off x="4684833" y="3431954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2" name="Oval 21"/>
          <p:cNvSpPr/>
          <p:nvPr/>
        </p:nvSpPr>
        <p:spPr>
          <a:xfrm>
            <a:off x="5603451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3" name="Oval 22"/>
          <p:cNvSpPr/>
          <p:nvPr/>
        </p:nvSpPr>
        <p:spPr>
          <a:xfrm>
            <a:off x="6522069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7440687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4684833" y="2592074"/>
            <a:ext cx="3522072" cy="4810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59688" y="1168401"/>
            <a:ext cx="3261145" cy="3175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59688" y="1485911"/>
            <a:ext cx="3261145" cy="3175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659688" y="1811598"/>
            <a:ext cx="3261145" cy="302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59688" y="2114517"/>
            <a:ext cx="3261145" cy="3186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59688" y="2433200"/>
            <a:ext cx="3261145" cy="3288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Instruction Set Architecture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59688" y="2762031"/>
            <a:ext cx="3261145" cy="3238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Microarchitecture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59688" y="3089721"/>
            <a:ext cx="3261145" cy="3422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Transfer Level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59688" y="3431954"/>
            <a:ext cx="3261145" cy="320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59688" y="3752851"/>
            <a:ext cx="3261145" cy="3052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659688" y="4058114"/>
            <a:ext cx="3261145" cy="336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0" name="Left Brace 49"/>
          <p:cNvSpPr/>
          <p:nvPr/>
        </p:nvSpPr>
        <p:spPr>
          <a:xfrm>
            <a:off x="4007983" y="1460509"/>
            <a:ext cx="699489" cy="2729093"/>
          </a:xfrm>
          <a:prstGeom prst="leftBrace">
            <a:avLst>
              <a:gd name="adj1" fmla="val 69095"/>
              <a:gd name="adj2" fmla="val 5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347133" y="2440690"/>
            <a:ext cx="265515" cy="991264"/>
          </a:xfrm>
          <a:prstGeom prst="leftBrace">
            <a:avLst>
              <a:gd name="adj1" fmla="val 1069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-989737" y="2723362"/>
            <a:ext cx="238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7CBDA"/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rgbClr val="C7CBDA"/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rgbClr val="C7CBDA"/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rgbClr val="C7CBDA"/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/>
              <a:t>System-level considerations</a:t>
            </a:r>
          </a:p>
          <a:p>
            <a:pPr lvl="1"/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Routing Algorithms </a:t>
            </a:r>
          </a:p>
          <a:p>
            <a:pPr lvl="1"/>
            <a:r>
              <a:rPr lang="en-US" dirty="0" smtClean="0"/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System-level considerations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how systems interact and interface with network</a:t>
            </a:r>
          </a:p>
          <a:p>
            <a:endParaRPr lang="en-US" dirty="0" smtClean="0"/>
          </a:p>
          <a:p>
            <a:r>
              <a:rPr lang="en-US" dirty="0" smtClean="0"/>
              <a:t>Two categories of systems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General-purpose multi-core/many-core</a:t>
            </a:r>
          </a:p>
          <a:p>
            <a:pPr lvl="2"/>
            <a:r>
              <a:rPr lang="en-US" dirty="0" smtClean="0"/>
              <a:t>Focus: Shared memory </a:t>
            </a:r>
          </a:p>
          <a:p>
            <a:pPr lvl="2"/>
            <a:r>
              <a:rPr lang="en-US" dirty="0" smtClean="0"/>
              <a:t>From high end servers to embedded products</a:t>
            </a:r>
          </a:p>
          <a:p>
            <a:pPr lvl="1"/>
            <a:r>
              <a:rPr lang="en-US" dirty="0" smtClean="0"/>
              <a:t>Multiprocessor System on Chip (</a:t>
            </a:r>
            <a:r>
              <a:rPr lang="en-US" dirty="0" err="1" smtClean="0"/>
              <a:t>MPSoC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Mobile/consumer market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Many more systems/applications for interconnects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Model in </a:t>
            </a:r>
            <a:r>
              <a:rPr lang="en-US" dirty="0" err="1" smtClean="0"/>
              <a:t>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Passing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Explicit </a:t>
            </a:r>
            <a:r>
              <a:rPr lang="en-US" dirty="0" smtClean="0"/>
              <a:t>movement of data between nodes and address spaces</a:t>
            </a:r>
          </a:p>
          <a:p>
            <a:pPr lvl="1"/>
            <a:r>
              <a:rPr lang="en-US" dirty="0" smtClean="0"/>
              <a:t>Programmers manage communication</a:t>
            </a:r>
          </a:p>
          <a:p>
            <a:endParaRPr lang="en-US" dirty="0" smtClean="0"/>
          </a:p>
          <a:p>
            <a:r>
              <a:rPr lang="en-US" dirty="0" smtClean="0"/>
              <a:t>Shared Memory </a:t>
            </a:r>
          </a:p>
          <a:p>
            <a:pPr lvl="1"/>
            <a:r>
              <a:rPr lang="en-US" dirty="0" smtClean="0"/>
              <a:t>Communication occurs </a:t>
            </a:r>
            <a:r>
              <a:rPr lang="en-US" b="1" dirty="0" smtClean="0">
                <a:solidFill>
                  <a:srgbClr val="FF0000"/>
                </a:solidFill>
              </a:rPr>
              <a:t>implicitly </a:t>
            </a:r>
            <a:r>
              <a:rPr lang="en-US" dirty="0" smtClean="0"/>
              <a:t>through loads/stores and accessing instructions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focus on </a:t>
            </a:r>
            <a:r>
              <a:rPr lang="en-US" b="1" dirty="0" smtClean="0">
                <a:solidFill>
                  <a:srgbClr val="FF0000"/>
                </a:solidFill>
              </a:rPr>
              <a:t>shared memory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Look at optimization for cache coherence protocols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CMP Architecture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02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70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338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752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68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336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7200" y="2286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668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336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670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004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2819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668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002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336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004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7338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67200" y="33528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4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668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36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6670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2004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338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67200" y="38862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0668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002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1336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670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004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338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67200" y="44196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334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668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6002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336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6670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2004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7338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67200" y="49530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334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0668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6002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1336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6670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2004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7338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267200" y="5486400"/>
            <a:ext cx="457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715000" y="2552700"/>
            <a:ext cx="2590800" cy="26670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791200" y="2667000"/>
            <a:ext cx="1371600" cy="8763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239000" y="2667000"/>
            <a:ext cx="990600" cy="8763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L1 I/D Cache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91200" y="3695700"/>
            <a:ext cx="1524000" cy="14478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L2 Cache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91400" y="3695700"/>
            <a:ext cx="838200" cy="1447800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Router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867400" y="4038600"/>
            <a:ext cx="533400" cy="8001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Tags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477000" y="4038600"/>
            <a:ext cx="762000" cy="8001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Data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867400" y="4876800"/>
            <a:ext cx="1371600" cy="2286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Controller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" name="Group 77"/>
          <p:cNvGrpSpPr/>
          <p:nvPr/>
        </p:nvGrpSpPr>
        <p:grpSpPr>
          <a:xfrm>
            <a:off x="7452360" y="4038600"/>
            <a:ext cx="243840" cy="77787"/>
            <a:chOff x="6477000" y="4875212"/>
            <a:chExt cx="1143000" cy="382589"/>
          </a:xfrm>
          <a:effectLst/>
        </p:grpSpPr>
        <p:sp>
          <p:nvSpPr>
            <p:cNvPr id="79" name="Rectangle 78"/>
            <p:cNvSpPr/>
            <p:nvPr/>
          </p:nvSpPr>
          <p:spPr>
            <a:xfrm>
              <a:off x="73914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56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6477000" y="4875212"/>
              <a:ext cx="2286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 flipV="1">
              <a:off x="6477000" y="5236976"/>
              <a:ext cx="228600" cy="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934200" y="4876801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1628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84"/>
          <p:cNvGrpSpPr/>
          <p:nvPr/>
        </p:nvGrpSpPr>
        <p:grpSpPr>
          <a:xfrm>
            <a:off x="7452360" y="4191000"/>
            <a:ext cx="243840" cy="77787"/>
            <a:chOff x="6477000" y="4875212"/>
            <a:chExt cx="1143000" cy="382589"/>
          </a:xfrm>
          <a:effectLst/>
        </p:grpSpPr>
        <p:sp>
          <p:nvSpPr>
            <p:cNvPr id="86" name="Rectangle 85"/>
            <p:cNvSpPr/>
            <p:nvPr/>
          </p:nvSpPr>
          <p:spPr>
            <a:xfrm>
              <a:off x="73914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7056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0800000">
              <a:off x="6477000" y="4875212"/>
              <a:ext cx="2286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0800000" flipV="1">
              <a:off x="6477000" y="5257798"/>
              <a:ext cx="228600" cy="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6934200" y="4876801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628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1"/>
          <p:cNvGrpSpPr/>
          <p:nvPr/>
        </p:nvGrpSpPr>
        <p:grpSpPr>
          <a:xfrm>
            <a:off x="7452360" y="4343400"/>
            <a:ext cx="243840" cy="77787"/>
            <a:chOff x="6477000" y="4875212"/>
            <a:chExt cx="1143000" cy="382589"/>
          </a:xfrm>
          <a:effectLst/>
        </p:grpSpPr>
        <p:sp>
          <p:nvSpPr>
            <p:cNvPr id="93" name="Rectangle 92"/>
            <p:cNvSpPr/>
            <p:nvPr/>
          </p:nvSpPr>
          <p:spPr>
            <a:xfrm>
              <a:off x="73914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056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rot="10800000">
              <a:off x="6477000" y="4875212"/>
              <a:ext cx="2286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0800000" flipV="1">
              <a:off x="6477000" y="5257798"/>
              <a:ext cx="228600" cy="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6934200" y="4876801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1628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98"/>
          <p:cNvGrpSpPr/>
          <p:nvPr/>
        </p:nvGrpSpPr>
        <p:grpSpPr>
          <a:xfrm>
            <a:off x="7452360" y="4495798"/>
            <a:ext cx="243840" cy="77787"/>
            <a:chOff x="6477000" y="4875212"/>
            <a:chExt cx="1143000" cy="382589"/>
          </a:xfrm>
          <a:effectLst/>
        </p:grpSpPr>
        <p:sp>
          <p:nvSpPr>
            <p:cNvPr id="100" name="Rectangle 99"/>
            <p:cNvSpPr/>
            <p:nvPr/>
          </p:nvSpPr>
          <p:spPr>
            <a:xfrm>
              <a:off x="73914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7056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0800000">
              <a:off x="6477000" y="4875212"/>
              <a:ext cx="228600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6477000" y="5257798"/>
              <a:ext cx="228600" cy="1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>
              <a:off x="6934200" y="4876801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62800" y="4876800"/>
              <a:ext cx="228600" cy="3810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 sz="2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5" name="Group 105"/>
          <p:cNvGrpSpPr/>
          <p:nvPr/>
        </p:nvGrpSpPr>
        <p:grpSpPr>
          <a:xfrm>
            <a:off x="7772400" y="4113536"/>
            <a:ext cx="381000" cy="381000"/>
            <a:chOff x="5943600" y="4876800"/>
            <a:chExt cx="762000" cy="609600"/>
          </a:xfrm>
          <a:effectLst/>
        </p:grpSpPr>
        <p:cxnSp>
          <p:nvCxnSpPr>
            <p:cNvPr id="107" name="Straight Connector 106"/>
            <p:cNvCxnSpPr/>
            <p:nvPr/>
          </p:nvCxnSpPr>
          <p:spPr>
            <a:xfrm rot="16200000" flipH="1">
              <a:off x="6096000" y="4953000"/>
              <a:ext cx="457200" cy="45720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6096000" y="4953000"/>
              <a:ext cx="457200" cy="457200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553200" y="4953000"/>
              <a:ext cx="7620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553200" y="5408612"/>
              <a:ext cx="7620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019800" y="4953000"/>
              <a:ext cx="7620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019800" y="5408612"/>
              <a:ext cx="76200" cy="1588"/>
            </a:xfrm>
            <a:prstGeom prst="line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5943600" y="4876800"/>
              <a:ext cx="762000" cy="609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7429500" y="4648200"/>
            <a:ext cx="7620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Logic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4724400" y="2552700"/>
            <a:ext cx="990600" cy="8001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6200000" flipH="1">
            <a:off x="4514850" y="4019550"/>
            <a:ext cx="1409700" cy="99060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Date Placeholder 1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122" name="Footer Placeholder 1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118" name="TextBox 117"/>
          <p:cNvSpPr txBox="1"/>
          <p:nvPr/>
        </p:nvSpPr>
        <p:spPr>
          <a:xfrm>
            <a:off x="7645400" y="4076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78"/>
            <a:ext cx="8229600" cy="1143000"/>
          </a:xfrm>
        </p:spPr>
        <p:txBody>
          <a:bodyPr/>
          <a:lstStyle/>
          <a:p>
            <a:r>
              <a:rPr lang="en-US" dirty="0" smtClean="0"/>
              <a:t>Shared Memory Network for </a:t>
            </a:r>
            <a:r>
              <a:rPr lang="en-US" dirty="0" err="1" smtClean="0"/>
              <a:t>CMPs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Logically…</a:t>
            </a:r>
          </a:p>
          <a:p>
            <a:pPr lvl="1"/>
            <a:r>
              <a:rPr lang="en-US" dirty="0" smtClean="0"/>
              <a:t>all processors access same shared memory</a:t>
            </a:r>
          </a:p>
          <a:p>
            <a:endParaRPr lang="en-US" dirty="0" smtClean="0"/>
          </a:p>
          <a:p>
            <a:r>
              <a:rPr lang="en-US" dirty="0" smtClean="0"/>
              <a:t>Practically…</a:t>
            </a:r>
          </a:p>
          <a:p>
            <a:pPr lvl="1"/>
            <a:r>
              <a:rPr lang="en-US" dirty="0" smtClean="0"/>
              <a:t>cache hierarchies reduce access latency to improve performance</a:t>
            </a:r>
          </a:p>
          <a:p>
            <a:endParaRPr lang="en-US" dirty="0" smtClean="0"/>
          </a:p>
          <a:p>
            <a:r>
              <a:rPr lang="en-US" dirty="0" smtClean="0"/>
              <a:t>Requires cache coherence protocol </a:t>
            </a:r>
          </a:p>
          <a:p>
            <a:pPr lvl="1"/>
            <a:r>
              <a:rPr lang="en-US" dirty="0" smtClean="0"/>
              <a:t>to maintain </a:t>
            </a:r>
            <a:r>
              <a:rPr lang="en-US" b="1" dirty="0" smtClean="0">
                <a:solidFill>
                  <a:srgbClr val="FF0000"/>
                </a:solidFill>
              </a:rPr>
              <a:t>coherent </a:t>
            </a:r>
            <a:r>
              <a:rPr lang="en-US" dirty="0" smtClean="0"/>
              <a:t>view in presence of </a:t>
            </a:r>
            <a:r>
              <a:rPr lang="en-US" b="1" dirty="0" smtClean="0">
                <a:solidFill>
                  <a:srgbClr val="FF0000"/>
                </a:solidFill>
              </a:rPr>
              <a:t>multiple </a:t>
            </a:r>
            <a:r>
              <a:rPr lang="en-US" dirty="0" smtClean="0"/>
              <a:t>shared copies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Coherence Protocol on Network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Coherence protocol shapes communication needed by system</a:t>
            </a:r>
          </a:p>
          <a:p>
            <a:endParaRPr lang="en-US" dirty="0" smtClean="0"/>
          </a:p>
          <a:p>
            <a:r>
              <a:rPr lang="en-US" dirty="0" smtClean="0"/>
              <a:t>Single writer, multiple reader invariant</a:t>
            </a:r>
          </a:p>
          <a:p>
            <a:endParaRPr lang="en-US" dirty="0" smtClean="0"/>
          </a:p>
          <a:p>
            <a:r>
              <a:rPr lang="en-US" dirty="0" smtClean="0"/>
              <a:t>Requires: </a:t>
            </a:r>
          </a:p>
          <a:p>
            <a:pPr lvl="1"/>
            <a:r>
              <a:rPr lang="en-US" dirty="0" smtClean="0"/>
              <a:t>Data requests</a:t>
            </a:r>
          </a:p>
          <a:p>
            <a:pPr lvl="1"/>
            <a:r>
              <a:rPr lang="en-US" dirty="0" smtClean="0"/>
              <a:t>Data responses</a:t>
            </a:r>
          </a:p>
          <a:p>
            <a:pPr lvl="1"/>
            <a:r>
              <a:rPr lang="en-US" dirty="0" smtClean="0"/>
              <a:t>Coherence permissions</a:t>
            </a:r>
          </a:p>
          <a:p>
            <a:endParaRPr lang="en-US" dirty="0" smtClean="0"/>
          </a:p>
          <a:p>
            <a:r>
              <a:rPr lang="en-US" dirty="0" smtClean="0"/>
              <a:t>Quick review of coherence</a:t>
            </a:r>
          </a:p>
          <a:p>
            <a:pPr lvl="1"/>
            <a:r>
              <a:rPr lang="en-US" dirty="0" smtClean="0"/>
              <a:t>Suggested reading:</a:t>
            </a:r>
          </a:p>
          <a:p>
            <a:pPr lvl="2"/>
            <a:r>
              <a:rPr lang="en-US" dirty="0" smtClean="0"/>
              <a:t>A Primer on Memory Consistency and Cache Coherence by Daniel </a:t>
            </a:r>
            <a:r>
              <a:rPr lang="en-US" dirty="0" err="1" smtClean="0"/>
              <a:t>Sorin</a:t>
            </a:r>
            <a:r>
              <a:rPr lang="en-US" dirty="0" smtClean="0"/>
              <a:t>, Mark Hill and David Wood. Morgan Claypool Publishers, 2011.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Hardware Cache Coherence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dirty="0"/>
              <a:t>Hardware cache coherence</a:t>
            </a:r>
          </a:p>
          <a:p>
            <a:pPr marL="742950" lvl="1"/>
            <a:r>
              <a:rPr lang="en-US" dirty="0"/>
              <a:t>Rough goal: all caches have same data at all times</a:t>
            </a:r>
          </a:p>
          <a:p>
            <a:pPr marL="742950" lvl="1"/>
            <a:r>
              <a:rPr lang="en-US" dirty="0"/>
              <a:t>Minimal flushing, maximum caches</a:t>
            </a:r>
            <a:r>
              <a:rPr lang="en-US" dirty="0" smtClean="0"/>
              <a:t> ➔ </a:t>
            </a:r>
            <a:r>
              <a:rPr lang="en-US" dirty="0"/>
              <a:t>best </a:t>
            </a:r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r>
              <a:rPr lang="en-US" dirty="0" smtClean="0"/>
              <a:t>Broadcast-based protocol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processors see all requests at the </a:t>
            </a:r>
            <a:r>
              <a:rPr lang="en-US" b="1" dirty="0" smtClean="0">
                <a:solidFill>
                  <a:srgbClr val="FF0000"/>
                </a:solidFill>
              </a:rPr>
              <a:t>same time, same order</a:t>
            </a:r>
          </a:p>
          <a:p>
            <a:pPr lvl="1"/>
            <a:r>
              <a:rPr lang="en-US" dirty="0" smtClean="0"/>
              <a:t>Often relies on bus</a:t>
            </a:r>
          </a:p>
          <a:p>
            <a:pPr lvl="2"/>
            <a:r>
              <a:rPr lang="en-US" dirty="0" smtClean="0"/>
              <a:t>But can broadcast on unordered interconnect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Broadcast-based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4025"/>
            <a:ext cx="8229600" cy="6421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7" name="Oval 5"/>
          <p:cNvSpPr>
            <a:spLocks/>
          </p:cNvSpPr>
          <p:nvPr/>
        </p:nvSpPr>
        <p:spPr bwMode="auto">
          <a:xfrm>
            <a:off x="2120900" y="1724645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P0</a:t>
            </a:r>
          </a:p>
        </p:txBody>
      </p:sp>
      <p:sp>
        <p:nvSpPr>
          <p:cNvPr id="8" name="Oval 6"/>
          <p:cNvSpPr>
            <a:spLocks/>
          </p:cNvSpPr>
          <p:nvPr/>
        </p:nvSpPr>
        <p:spPr bwMode="auto">
          <a:xfrm>
            <a:off x="3416300" y="1724645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P1</a:t>
            </a:r>
          </a:p>
        </p:txBody>
      </p:sp>
      <p:sp>
        <p:nvSpPr>
          <p:cNvPr id="9" name="Oval 7"/>
          <p:cNvSpPr>
            <a:spLocks/>
          </p:cNvSpPr>
          <p:nvPr/>
        </p:nvSpPr>
        <p:spPr bwMode="auto">
          <a:xfrm>
            <a:off x="4711700" y="1724645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P2</a:t>
            </a:r>
          </a:p>
        </p:txBody>
      </p:sp>
      <p:sp>
        <p:nvSpPr>
          <p:cNvPr id="10" name="Oval 8"/>
          <p:cNvSpPr>
            <a:spLocks/>
          </p:cNvSpPr>
          <p:nvPr/>
        </p:nvSpPr>
        <p:spPr bwMode="auto">
          <a:xfrm>
            <a:off x="6007100" y="1724645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P3</a:t>
            </a:r>
          </a:p>
        </p:txBody>
      </p:sp>
      <p:sp>
        <p:nvSpPr>
          <p:cNvPr id="11" name="Rectangle 9"/>
          <p:cNvSpPr>
            <a:spLocks/>
          </p:cNvSpPr>
          <p:nvPr/>
        </p:nvSpPr>
        <p:spPr bwMode="auto">
          <a:xfrm>
            <a:off x="2120900" y="2689845"/>
            <a:ext cx="685800" cy="54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$</a:t>
            </a:r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3416300" y="2689845"/>
            <a:ext cx="685800" cy="54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$</a:t>
            </a:r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4711700" y="2689845"/>
            <a:ext cx="685800" cy="54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$</a:t>
            </a:r>
          </a:p>
        </p:txBody>
      </p:sp>
      <p:sp>
        <p:nvSpPr>
          <p:cNvPr id="14" name="Rectangle 12"/>
          <p:cNvSpPr>
            <a:spLocks/>
          </p:cNvSpPr>
          <p:nvPr/>
        </p:nvSpPr>
        <p:spPr bwMode="auto">
          <a:xfrm>
            <a:off x="6007100" y="2689845"/>
            <a:ext cx="685800" cy="546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$</a:t>
            </a: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7833902" y="3413995"/>
            <a:ext cx="959727" cy="71120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Mem</a:t>
            </a:r>
            <a:endParaRPr lang="en-US" sz="3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7536330" y="3780096"/>
            <a:ext cx="29757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337300" y="23850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041900" y="23850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746500" y="23850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463800" y="23850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6350000" y="32359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5054600" y="32359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3759200" y="32359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2463800" y="323594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1456662" y="3413995"/>
            <a:ext cx="6230676" cy="990854"/>
          </a:xfrm>
          <a:prstGeom prst="cloud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urved Connector 35"/>
          <p:cNvCxnSpPr>
            <a:stCxn id="31" idx="0"/>
          </p:cNvCxnSpPr>
          <p:nvPr/>
        </p:nvCxnSpPr>
        <p:spPr>
          <a:xfrm rot="16200000" flipH="1">
            <a:off x="2380919" y="3318826"/>
            <a:ext cx="716827" cy="551064"/>
          </a:xfrm>
          <a:prstGeom prst="curvedConnector3">
            <a:avLst>
              <a:gd name="adj1" fmla="val 99678"/>
            </a:avLst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30" idx="0"/>
          </p:cNvCxnSpPr>
          <p:nvPr/>
        </p:nvCxnSpPr>
        <p:spPr>
          <a:xfrm flipV="1">
            <a:off x="3014865" y="3235945"/>
            <a:ext cx="744335" cy="716827"/>
          </a:xfrm>
          <a:prstGeom prst="curvedConnector2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39"/>
          <p:cNvCxnSpPr>
            <a:endCxn id="29" idx="0"/>
          </p:cNvCxnSpPr>
          <p:nvPr/>
        </p:nvCxnSpPr>
        <p:spPr>
          <a:xfrm flipV="1">
            <a:off x="3014865" y="3235945"/>
            <a:ext cx="2039735" cy="716827"/>
          </a:xfrm>
          <a:prstGeom prst="curvedConnector2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39"/>
          <p:cNvCxnSpPr>
            <a:endCxn id="14" idx="2"/>
          </p:cNvCxnSpPr>
          <p:nvPr/>
        </p:nvCxnSpPr>
        <p:spPr>
          <a:xfrm flipV="1">
            <a:off x="3014865" y="3235945"/>
            <a:ext cx="3335135" cy="716827"/>
          </a:xfrm>
          <a:prstGeom prst="curvedConnector2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39"/>
          <p:cNvCxnSpPr>
            <a:endCxn id="23" idx="0"/>
          </p:cNvCxnSpPr>
          <p:nvPr/>
        </p:nvCxnSpPr>
        <p:spPr>
          <a:xfrm flipV="1">
            <a:off x="3014865" y="3780096"/>
            <a:ext cx="4521465" cy="172676"/>
          </a:xfrm>
          <a:prstGeom prst="curvedConnector2">
            <a:avLst/>
          </a:prstGeom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854"/>
            <a:ext cx="8229600" cy="922338"/>
          </a:xfrm>
          <a:ln/>
        </p:spPr>
        <p:txBody>
          <a:bodyPr>
            <a:noAutofit/>
          </a:bodyPr>
          <a:lstStyle/>
          <a:p>
            <a:r>
              <a:rPr lang="en-US" sz="3500" dirty="0"/>
              <a:t>Coherence Bandwidth Requirements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1101"/>
            <a:ext cx="8229600" cy="5325230"/>
          </a:xfrm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/>
              <a:t>How much address bus bandwidth does snooping need</a:t>
            </a:r>
            <a:r>
              <a:rPr lang="en-US" sz="2400" dirty="0" smtClean="0"/>
              <a:t>?</a:t>
            </a:r>
          </a:p>
          <a:p>
            <a:pPr lvl="1">
              <a:spcBef>
                <a:spcPct val="0"/>
              </a:spcBef>
            </a:pPr>
            <a:r>
              <a:rPr lang="en-US" sz="2100" dirty="0" smtClean="0"/>
              <a:t>Well, coherence events generated on…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Misses (only in L2, not so bad)</a:t>
            </a:r>
          </a:p>
          <a:p>
            <a:pPr lvl="2">
              <a:spcBef>
                <a:spcPct val="0"/>
              </a:spcBef>
            </a:pPr>
            <a:r>
              <a:rPr lang="en-US" sz="1800" dirty="0" smtClean="0"/>
              <a:t>Dirty replacements</a:t>
            </a:r>
          </a:p>
          <a:p>
            <a:pPr>
              <a:spcBef>
                <a:spcPts val="463"/>
              </a:spcBef>
            </a:pPr>
            <a:r>
              <a:rPr lang="en-US" sz="2400" dirty="0"/>
              <a:t>Some </a:t>
            </a:r>
            <a:r>
              <a:rPr lang="en-US" sz="2400" dirty="0" smtClean="0"/>
              <a:t>parameters</a:t>
            </a:r>
          </a:p>
          <a:p>
            <a:pPr lvl="1">
              <a:spcBef>
                <a:spcPts val="463"/>
              </a:spcBef>
            </a:pPr>
            <a:r>
              <a:rPr lang="en-US" sz="2100" dirty="0" smtClean="0"/>
              <a:t>2 GHz CPUs, 2 IPC, 33% memory operations</a:t>
            </a:r>
          </a:p>
          <a:p>
            <a:pPr lvl="1">
              <a:spcBef>
                <a:spcPts val="463"/>
              </a:spcBef>
            </a:pPr>
            <a:r>
              <a:rPr lang="en-US" sz="2100" dirty="0" smtClean="0"/>
              <a:t>2% of which miss in L2, 50% of evictions are dirty</a:t>
            </a:r>
          </a:p>
          <a:p>
            <a:pPr lvl="1">
              <a:spcBef>
                <a:spcPts val="463"/>
              </a:spcBef>
            </a:pPr>
            <a:r>
              <a:rPr lang="en-US" sz="2100" dirty="0" smtClean="0"/>
              <a:t>(0.33 * 0.02) + (0.33 * 0.02 * 0.50)) = 0.01 events/</a:t>
            </a:r>
            <a:r>
              <a:rPr lang="en-US" sz="2100" dirty="0" err="1" smtClean="0"/>
              <a:t>insn</a:t>
            </a:r>
            <a:endParaRPr lang="en-US" sz="2100" dirty="0" smtClean="0"/>
          </a:p>
          <a:p>
            <a:pPr lvl="1">
              <a:spcBef>
                <a:spcPts val="463"/>
              </a:spcBef>
            </a:pPr>
            <a:r>
              <a:rPr lang="en-US" sz="2100" dirty="0" smtClean="0"/>
              <a:t>0.01 events/</a:t>
            </a:r>
            <a:r>
              <a:rPr lang="en-US" sz="2100" dirty="0" err="1" smtClean="0"/>
              <a:t>insns</a:t>
            </a:r>
            <a:r>
              <a:rPr lang="en-US" sz="2100" dirty="0" smtClean="0"/>
              <a:t> * 2 </a:t>
            </a:r>
            <a:r>
              <a:rPr lang="en-US" sz="2100" dirty="0" err="1" smtClean="0"/>
              <a:t>insn</a:t>
            </a:r>
            <a:r>
              <a:rPr lang="en-US" sz="2100" dirty="0" smtClean="0"/>
              <a:t>/cycle * 2 cycle/ns = 0.04 events/ns</a:t>
            </a:r>
          </a:p>
          <a:p>
            <a:pPr lvl="1">
              <a:spcBef>
                <a:spcPts val="463"/>
              </a:spcBef>
            </a:pPr>
            <a:r>
              <a:rPr lang="en-US" sz="2100" dirty="0" smtClean="0"/>
              <a:t>Request: 0.04 events/ns * 4B/event = 0.16 GB/</a:t>
            </a:r>
            <a:r>
              <a:rPr lang="en-US" sz="2100" dirty="0" err="1" smtClean="0"/>
              <a:t>s</a:t>
            </a:r>
            <a:r>
              <a:rPr lang="en-US" sz="2100" dirty="0" smtClean="0"/>
              <a:t> = 160 MB/</a:t>
            </a:r>
            <a:r>
              <a:rPr lang="en-US" sz="2100" dirty="0" err="1" smtClean="0"/>
              <a:t>s</a:t>
            </a:r>
            <a:endParaRPr lang="en-US" sz="2100" dirty="0" smtClean="0"/>
          </a:p>
          <a:p>
            <a:pPr lvl="1">
              <a:spcBef>
                <a:spcPts val="463"/>
              </a:spcBef>
            </a:pPr>
            <a:r>
              <a:rPr lang="en-US" sz="2100" dirty="0" smtClean="0"/>
              <a:t>Data response: 0.04 events/ns * 64 B/event = 2.56 GB/</a:t>
            </a:r>
            <a:r>
              <a:rPr lang="en-US" sz="2100" dirty="0" err="1" smtClean="0"/>
              <a:t>s</a:t>
            </a:r>
            <a:endParaRPr lang="en-US" sz="2100" dirty="0" smtClean="0"/>
          </a:p>
          <a:p>
            <a:pPr>
              <a:spcBef>
                <a:spcPts val="463"/>
              </a:spcBef>
            </a:pPr>
            <a:r>
              <a:rPr lang="en-US" dirty="0" smtClean="0"/>
              <a:t>That’s 2.5 GB/</a:t>
            </a:r>
            <a:r>
              <a:rPr lang="en-US" dirty="0" err="1" smtClean="0"/>
              <a:t>s</a:t>
            </a:r>
            <a:r>
              <a:rPr lang="en-US" dirty="0" smtClean="0"/>
              <a:t> … per processor</a:t>
            </a:r>
          </a:p>
          <a:p>
            <a:pPr lvl="1">
              <a:spcBef>
                <a:spcPts val="463"/>
              </a:spcBef>
            </a:pPr>
            <a:r>
              <a:rPr lang="en-US" dirty="0" smtClean="0"/>
              <a:t>With 16 processors, that 40 GB/</a:t>
            </a:r>
            <a:r>
              <a:rPr lang="en-US" dirty="0" err="1" smtClean="0"/>
              <a:t>s</a:t>
            </a:r>
            <a:r>
              <a:rPr lang="en-US" dirty="0" smtClean="0"/>
              <a:t>!</a:t>
            </a:r>
          </a:p>
          <a:p>
            <a:pPr lvl="1">
              <a:spcBef>
                <a:spcPts val="463"/>
              </a:spcBef>
            </a:pPr>
            <a:r>
              <a:rPr lang="en-US" dirty="0" smtClean="0"/>
              <a:t>With 128 processors, that’s 320 GB/</a:t>
            </a:r>
            <a:r>
              <a:rPr lang="en-US" dirty="0" err="1" smtClean="0"/>
              <a:t>s</a:t>
            </a:r>
            <a:r>
              <a:rPr lang="en-US" dirty="0" smtClean="0"/>
              <a:t>!!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p" bldLvl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31967"/>
          </a:xfrm>
          <a:ln/>
        </p:spPr>
        <p:txBody>
          <a:bodyPr/>
          <a:lstStyle/>
          <a:p>
            <a:r>
              <a:rPr lang="en-US" dirty="0"/>
              <a:t>Scalable Cache Coherence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82700"/>
            <a:ext cx="6703493" cy="5270500"/>
          </a:xfrm>
          <a:ln/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rgbClr val="FF0909"/>
              </a:buClr>
            </a:pPr>
            <a:r>
              <a:rPr lang="en-US" sz="2200" b="1" dirty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Scalable cache coherence</a:t>
            </a:r>
            <a:r>
              <a:rPr lang="en-US" sz="2200" b="1" dirty="0">
                <a:solidFill>
                  <a:srgbClr val="FF0000"/>
                </a:solidFill>
              </a:rPr>
              <a:t>: </a:t>
            </a:r>
            <a:r>
              <a:rPr lang="en-US" sz="2200" dirty="0"/>
              <a:t>two part solution</a:t>
            </a:r>
          </a:p>
          <a:p>
            <a:pPr marL="742950" lvl="1">
              <a:spcBef>
                <a:spcPts val="488"/>
              </a:spcBef>
            </a:pPr>
            <a:endParaRPr lang="en-US" sz="1900" dirty="0"/>
          </a:p>
          <a:p>
            <a:pPr>
              <a:spcBef>
                <a:spcPts val="563"/>
              </a:spcBef>
            </a:pPr>
            <a:r>
              <a:rPr lang="en-US" sz="2200" dirty="0"/>
              <a:t>Part I: </a:t>
            </a:r>
            <a:r>
              <a:rPr lang="en-US" sz="2200" b="1" dirty="0">
                <a:solidFill>
                  <a:srgbClr val="FF090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bus </a:t>
            </a:r>
            <a:r>
              <a:rPr lang="en-US" sz="2200" b="1" dirty="0" smtClean="0">
                <a:solidFill>
                  <a:srgbClr val="FF090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bandwidth</a:t>
            </a:r>
          </a:p>
          <a:p>
            <a:pPr lvl="1">
              <a:spcBef>
                <a:spcPts val="563"/>
              </a:spcBef>
            </a:pPr>
            <a:r>
              <a:rPr lang="en-US" sz="1900" dirty="0" smtClean="0">
                <a:solidFill>
                  <a:schemeClr val="tx1"/>
                </a:solidFill>
              </a:rPr>
              <a:t>Replace non-scalable bandwidth substrate (bus)…</a:t>
            </a:r>
          </a:p>
          <a:p>
            <a:pPr lvl="1">
              <a:spcBef>
                <a:spcPts val="563"/>
              </a:spcBef>
            </a:pPr>
            <a:r>
              <a:rPr lang="en-US" sz="1900" dirty="0" smtClean="0">
                <a:solidFill>
                  <a:schemeClr val="tx1"/>
                </a:solidFill>
              </a:rPr>
              <a:t>… with scalable bandwidth substrate (point-to-point network, e.g. mesh)</a:t>
            </a:r>
          </a:p>
          <a:p>
            <a:pPr marL="742950" lvl="1">
              <a:spcBef>
                <a:spcPts val="488"/>
              </a:spcBef>
            </a:pPr>
            <a:endParaRPr lang="en-US" sz="1900" dirty="0" smtClean="0"/>
          </a:p>
          <a:p>
            <a:pPr>
              <a:spcBef>
                <a:spcPts val="563"/>
              </a:spcBef>
            </a:pPr>
            <a:r>
              <a:rPr lang="en-US" sz="2200" dirty="0"/>
              <a:t>Part II: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90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processor snooping </a:t>
            </a:r>
            <a:r>
              <a:rPr lang="en-US" sz="2200" b="1" dirty="0" smtClean="0">
                <a:solidFill>
                  <a:srgbClr val="FF090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bandwidth</a:t>
            </a:r>
          </a:p>
          <a:p>
            <a:pPr lvl="1">
              <a:spcBef>
                <a:spcPts val="563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Interesting: most snoops result in no action</a:t>
            </a:r>
          </a:p>
          <a:p>
            <a:pPr lvl="1">
              <a:spcBef>
                <a:spcPts val="563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Replace non-scalable broadcast protocol (spam everyone)… </a:t>
            </a:r>
          </a:p>
          <a:p>
            <a:pPr lvl="1">
              <a:spcBef>
                <a:spcPts val="563"/>
              </a:spcBef>
            </a:pPr>
            <a:r>
              <a:rPr lang="en-US" sz="190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… with scalable </a:t>
            </a:r>
            <a:r>
              <a:rPr lang="en-US" sz="1900" b="1" dirty="0" smtClean="0">
                <a:solidFill>
                  <a:srgbClr val="FF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directory protocol</a:t>
            </a:r>
            <a:r>
              <a:rPr lang="en-US" sz="1900" dirty="0" smtClean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(only spam processors that care)</a:t>
            </a:r>
            <a:endParaRPr lang="en-US" sz="1900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266602" y="1739900"/>
            <a:ext cx="914400" cy="914400"/>
            <a:chOff x="0" y="0"/>
            <a:chExt cx="576" cy="576"/>
          </a:xfrm>
        </p:grpSpPr>
        <p:sp>
          <p:nvSpPr>
            <p:cNvPr id="69638" name="AutoShape 6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rgbClr val="F6FAD3"/>
            </a:solidFill>
            <a:ln w="2857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9" name="Rectangle 7"/>
            <p:cNvSpPr>
              <a:spLocks/>
            </p:cNvSpPr>
            <p:nvPr/>
          </p:nvSpPr>
          <p:spPr bwMode="auto">
            <a:xfrm>
              <a:off x="84" y="176"/>
              <a:ext cx="94" cy="224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I</a:t>
              </a:r>
            </a:p>
          </p:txBody>
        </p:sp>
      </p:grpSp>
      <p:sp>
        <p:nvSpPr>
          <p:cNvPr id="69640" name="Freeform 8"/>
          <p:cNvSpPr>
            <a:spLocks/>
          </p:cNvSpPr>
          <p:nvPr/>
        </p:nvSpPr>
        <p:spPr bwMode="auto">
          <a:xfrm>
            <a:off x="7571402" y="1282700"/>
            <a:ext cx="304800" cy="457200"/>
          </a:xfrm>
          <a:custGeom>
            <a:avLst/>
            <a:gdLst/>
            <a:ahLst/>
            <a:cxnLst>
              <a:cxn ang="0">
                <a:pos x="21600" y="21600"/>
              </a:cxn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Rectangle 9"/>
          <p:cNvSpPr>
            <a:spLocks/>
          </p:cNvSpPr>
          <p:nvPr/>
        </p:nvSpPr>
        <p:spPr bwMode="auto">
          <a:xfrm>
            <a:off x="7923238" y="1370658"/>
            <a:ext cx="10033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BR/BW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>
            <a:off x="7552352" y="2633663"/>
            <a:ext cx="0" cy="369887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7868265" y="2633663"/>
            <a:ext cx="0" cy="357187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0800000">
            <a:off x="7998440" y="2540000"/>
            <a:ext cx="403225" cy="40322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8120677" y="2393950"/>
            <a:ext cx="454025" cy="454025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Interconnection Network?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673600"/>
            <a:ext cx="8229600" cy="1685815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Application</a:t>
            </a:r>
            <a:r>
              <a:rPr lang="en-US" dirty="0" smtClean="0"/>
              <a:t>: Ideally wants low-latency, high-bandwidth, dedicated channels between logic and memory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Technology</a:t>
            </a:r>
            <a:r>
              <a:rPr lang="en-US" dirty="0" smtClean="0"/>
              <a:t>: Dedicated channels too expensive in terms of area and power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59688" y="1168401"/>
            <a:ext cx="3261145" cy="3175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9688" y="1485911"/>
            <a:ext cx="3261145" cy="3175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9688" y="1811598"/>
            <a:ext cx="3261145" cy="302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9688" y="2114517"/>
            <a:ext cx="3261145" cy="3186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59688" y="2433200"/>
            <a:ext cx="3261145" cy="3288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Instruction Set Architecture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59688" y="2762031"/>
            <a:ext cx="3261145" cy="3238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Microarchitecture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9688" y="3089721"/>
            <a:ext cx="3261145" cy="3422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Transfer Level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59688" y="3431954"/>
            <a:ext cx="3261145" cy="320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59688" y="3752851"/>
            <a:ext cx="3261145" cy="3052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59688" y="4058114"/>
            <a:ext cx="3261145" cy="336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84833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5603451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6522069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0" name="Oval 19"/>
          <p:cNvSpPr/>
          <p:nvPr/>
        </p:nvSpPr>
        <p:spPr>
          <a:xfrm>
            <a:off x="7440687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1" name="Oval 20"/>
          <p:cNvSpPr/>
          <p:nvPr/>
        </p:nvSpPr>
        <p:spPr>
          <a:xfrm>
            <a:off x="4684833" y="3431954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2" name="Oval 21"/>
          <p:cNvSpPr/>
          <p:nvPr/>
        </p:nvSpPr>
        <p:spPr>
          <a:xfrm>
            <a:off x="5603451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3" name="Oval 22"/>
          <p:cNvSpPr/>
          <p:nvPr/>
        </p:nvSpPr>
        <p:spPr>
          <a:xfrm>
            <a:off x="6522069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7440687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37" name="Left Brace 36"/>
          <p:cNvSpPr/>
          <p:nvPr/>
        </p:nvSpPr>
        <p:spPr>
          <a:xfrm>
            <a:off x="4007983" y="1460509"/>
            <a:ext cx="699489" cy="2729093"/>
          </a:xfrm>
          <a:prstGeom prst="leftBrace">
            <a:avLst>
              <a:gd name="adj1" fmla="val 69095"/>
              <a:gd name="adj2" fmla="val 5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>
            <a:off x="347133" y="2440690"/>
            <a:ext cx="265515" cy="991264"/>
          </a:xfrm>
          <a:prstGeom prst="leftBrace">
            <a:avLst>
              <a:gd name="adj1" fmla="val 1069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989737" y="2723362"/>
            <a:ext cx="238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17" idx="4"/>
            <a:endCxn id="21" idx="0"/>
          </p:cNvCxnSpPr>
          <p:nvPr/>
        </p:nvCxnSpPr>
        <p:spPr>
          <a:xfrm rot="5400000">
            <a:off x="4465329" y="2829341"/>
            <a:ext cx="120522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9" idx="4"/>
            <a:endCxn id="23" idx="0"/>
          </p:cNvCxnSpPr>
          <p:nvPr/>
        </p:nvCxnSpPr>
        <p:spPr>
          <a:xfrm rot="5400000">
            <a:off x="6302232" y="2829674"/>
            <a:ext cx="120589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5"/>
            <a:endCxn id="24" idx="1"/>
          </p:cNvCxnSpPr>
          <p:nvPr/>
        </p:nvCxnSpPr>
        <p:spPr>
          <a:xfrm rot="16200000" flipH="1">
            <a:off x="6649331" y="2641264"/>
            <a:ext cx="1430313" cy="376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0" idx="3"/>
            <a:endCxn id="23" idx="7"/>
          </p:cNvCxnSpPr>
          <p:nvPr/>
        </p:nvCxnSpPr>
        <p:spPr>
          <a:xfrm rot="5400000">
            <a:off x="6649331" y="2641264"/>
            <a:ext cx="1430313" cy="376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" idx="4"/>
            <a:endCxn id="24" idx="0"/>
          </p:cNvCxnSpPr>
          <p:nvPr/>
        </p:nvCxnSpPr>
        <p:spPr>
          <a:xfrm rot="5400000">
            <a:off x="7220850" y="2829674"/>
            <a:ext cx="120589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8" idx="3"/>
            <a:endCxn id="21" idx="7"/>
          </p:cNvCxnSpPr>
          <p:nvPr/>
        </p:nvCxnSpPr>
        <p:spPr>
          <a:xfrm rot="5400000">
            <a:off x="4812428" y="2640931"/>
            <a:ext cx="1429646" cy="376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2" idx="7"/>
            <a:endCxn id="23" idx="1"/>
          </p:cNvCxnSpPr>
          <p:nvPr/>
        </p:nvCxnSpPr>
        <p:spPr>
          <a:xfrm rot="5400000" flipH="1" flipV="1">
            <a:off x="6445869" y="3356421"/>
            <a:ext cx="1588" cy="376820"/>
          </a:xfrm>
          <a:prstGeom prst="curvedConnector3">
            <a:avLst>
              <a:gd name="adj1" fmla="val 21461587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7" idx="5"/>
            <a:endCxn id="18" idx="4"/>
          </p:cNvCxnSpPr>
          <p:nvPr/>
        </p:nvCxnSpPr>
        <p:spPr>
          <a:xfrm rot="16200000" flipH="1">
            <a:off x="5606595" y="1846763"/>
            <a:ext cx="112210" cy="647719"/>
          </a:xfrm>
          <a:prstGeom prst="curvedConnector3">
            <a:avLst>
              <a:gd name="adj1" fmla="val 303725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9" idx="3"/>
          </p:cNvCxnSpPr>
          <p:nvPr/>
        </p:nvCxnSpPr>
        <p:spPr>
          <a:xfrm rot="5400000">
            <a:off x="5651702" y="2449377"/>
            <a:ext cx="1317436" cy="6477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19066" y="2407800"/>
            <a:ext cx="114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Dedicated</a:t>
            </a:r>
          </a:p>
          <a:p>
            <a:r>
              <a:rPr lang="en-US" dirty="0" smtClean="0"/>
              <a:t>Channels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068930"/>
          </a:xfrm>
          <a:ln/>
        </p:spPr>
        <p:txBody>
          <a:bodyPr/>
          <a:lstStyle/>
          <a:p>
            <a:r>
              <a:rPr lang="en-US" dirty="0"/>
              <a:t>Directory Coherence Protocols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927350"/>
          </a:xfrm>
          <a:ln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2500" dirty="0"/>
              <a:t>Observe: physical address space statically partitioned (Still shared!!)</a:t>
            </a:r>
          </a:p>
          <a:p>
            <a:pPr marL="742950" lvl="1">
              <a:spcBef>
                <a:spcPts val="550"/>
              </a:spcBef>
              <a:buFont typeface="Calibri" charset="0"/>
              <a:buChar char="+"/>
            </a:pPr>
            <a:r>
              <a:rPr lang="en-US" sz="2200" dirty="0"/>
              <a:t>Can easily determine which memory module holds a given line</a:t>
            </a:r>
          </a:p>
          <a:p>
            <a:pPr marL="1143000" lvl="2">
              <a:spcBef>
                <a:spcPts val="463"/>
              </a:spcBef>
            </a:pPr>
            <a:r>
              <a:rPr lang="en-US" sz="1800" dirty="0"/>
              <a:t>That memory module sometimes called “</a:t>
            </a:r>
            <a:r>
              <a:rPr lang="en-US" sz="1800" dirty="0">
                <a:solidFill>
                  <a:srgbClr val="FF090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home</a:t>
            </a:r>
            <a:r>
              <a:rPr lang="en-US" sz="1800" dirty="0"/>
              <a:t>” </a:t>
            </a:r>
          </a:p>
          <a:p>
            <a:pPr marL="742950" lvl="1">
              <a:spcBef>
                <a:spcPts val="550"/>
              </a:spcBef>
              <a:buFont typeface="Calibri" charset="0"/>
              <a:buChar char="•"/>
            </a:pPr>
            <a:r>
              <a:rPr lang="en-US" sz="2200" dirty="0"/>
              <a:t>Can’t easily determine which processors have line in their caches</a:t>
            </a:r>
          </a:p>
          <a:p>
            <a:pPr marL="742950" lvl="1">
              <a:spcBef>
                <a:spcPts val="550"/>
              </a:spcBef>
            </a:pPr>
            <a:r>
              <a:rPr lang="en-US" sz="2200" dirty="0"/>
              <a:t>Bus-based protocol: broadcast events to all processors/caches</a:t>
            </a:r>
          </a:p>
          <a:p>
            <a:pPr marL="1143000" lvl="2">
              <a:spcBef>
                <a:spcPts val="463"/>
              </a:spcBef>
              <a:buFont typeface="Calibri" charset="0"/>
              <a:buChar char="±"/>
            </a:pPr>
            <a:r>
              <a:rPr lang="en-US" sz="1800" dirty="0"/>
              <a:t>Simple and fast, but non-</a:t>
            </a:r>
            <a:r>
              <a:rPr lang="en-US" sz="1800" dirty="0" smtClean="0"/>
              <a:t>scalable</a:t>
            </a:r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87437"/>
            <a:ext cx="2286000" cy="2270125"/>
          </a:xfrm>
          <a:prstGeom prst="rect">
            <a:avLst/>
          </a:prstGeom>
          <a:noFill/>
          <a:ln w="38100" cap="flat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/>
          </p:cNvSpPr>
          <p:nvPr/>
        </p:nvSpPr>
        <p:spPr bwMode="auto">
          <a:xfrm>
            <a:off x="1614488" y="1287462"/>
            <a:ext cx="901700" cy="393700"/>
          </a:xfrm>
          <a:prstGeom prst="rect">
            <a:avLst/>
          </a:prstGeom>
          <a:solidFill>
            <a:srgbClr val="F6FAD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CPU($)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608138" y="1630362"/>
            <a:ext cx="673100" cy="355600"/>
          </a:xfrm>
          <a:prstGeom prst="rect">
            <a:avLst/>
          </a:prstGeom>
          <a:solidFill>
            <a:srgbClr val="D5D5D5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Mem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2246313" y="1630362"/>
            <a:ext cx="266700" cy="355600"/>
          </a:xfrm>
          <a:prstGeom prst="rect">
            <a:avLst/>
          </a:prstGeom>
          <a:solidFill>
            <a:srgbClr val="52F4C2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</a:t>
            </a:r>
          </a:p>
        </p:txBody>
      </p:sp>
      <p:sp>
        <p:nvSpPr>
          <p:cNvPr id="14" name="Rectangle 9"/>
          <p:cNvSpPr>
            <a:spLocks/>
          </p:cNvSpPr>
          <p:nvPr/>
        </p:nvSpPr>
        <p:spPr bwMode="auto">
          <a:xfrm>
            <a:off x="1614488" y="2747962"/>
            <a:ext cx="901700" cy="419100"/>
          </a:xfrm>
          <a:prstGeom prst="rect">
            <a:avLst/>
          </a:prstGeom>
          <a:solidFill>
            <a:srgbClr val="F6FAD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CPU($)</a:t>
            </a:r>
          </a:p>
        </p:txBody>
      </p:sp>
      <p:sp>
        <p:nvSpPr>
          <p:cNvPr id="15" name="Rectangle 10"/>
          <p:cNvSpPr>
            <a:spLocks/>
          </p:cNvSpPr>
          <p:nvPr/>
        </p:nvSpPr>
        <p:spPr bwMode="auto">
          <a:xfrm>
            <a:off x="1608138" y="2443162"/>
            <a:ext cx="635000" cy="368300"/>
          </a:xfrm>
          <a:prstGeom prst="rect">
            <a:avLst/>
          </a:prstGeom>
          <a:solidFill>
            <a:srgbClr val="D5D5D5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Mem</a:t>
            </a:r>
          </a:p>
        </p:txBody>
      </p:sp>
      <p:sp>
        <p:nvSpPr>
          <p:cNvPr id="16" name="Rectangle 11"/>
          <p:cNvSpPr>
            <a:spLocks/>
          </p:cNvSpPr>
          <p:nvPr/>
        </p:nvSpPr>
        <p:spPr bwMode="auto">
          <a:xfrm>
            <a:off x="2195513" y="2443162"/>
            <a:ext cx="317500" cy="368300"/>
          </a:xfrm>
          <a:prstGeom prst="rect">
            <a:avLst/>
          </a:prstGeom>
          <a:solidFill>
            <a:srgbClr val="52F4C2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</a:t>
            </a: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374900" y="1985962"/>
            <a:ext cx="0" cy="4572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/>
          <p:cNvSpPr>
            <a:spLocks/>
          </p:cNvSpPr>
          <p:nvPr/>
        </p:nvSpPr>
        <p:spPr bwMode="auto">
          <a:xfrm>
            <a:off x="3011488" y="1287462"/>
            <a:ext cx="901700" cy="393700"/>
          </a:xfrm>
          <a:prstGeom prst="rect">
            <a:avLst/>
          </a:prstGeom>
          <a:solidFill>
            <a:srgbClr val="F6FAD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CPU($)</a:t>
            </a:r>
          </a:p>
        </p:txBody>
      </p:sp>
      <p:sp>
        <p:nvSpPr>
          <p:cNvPr id="19" name="Rectangle 14"/>
          <p:cNvSpPr>
            <a:spLocks/>
          </p:cNvSpPr>
          <p:nvPr/>
        </p:nvSpPr>
        <p:spPr bwMode="auto">
          <a:xfrm>
            <a:off x="3292475" y="1630362"/>
            <a:ext cx="622300" cy="355600"/>
          </a:xfrm>
          <a:prstGeom prst="rect">
            <a:avLst/>
          </a:prstGeom>
          <a:solidFill>
            <a:srgbClr val="D5D5D5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Mem</a:t>
            </a:r>
          </a:p>
        </p:txBody>
      </p:sp>
      <p:sp>
        <p:nvSpPr>
          <p:cNvPr id="20" name="Rectangle 15"/>
          <p:cNvSpPr>
            <a:spLocks/>
          </p:cNvSpPr>
          <p:nvPr/>
        </p:nvSpPr>
        <p:spPr bwMode="auto">
          <a:xfrm>
            <a:off x="3009900" y="1630362"/>
            <a:ext cx="317500" cy="355600"/>
          </a:xfrm>
          <a:prstGeom prst="rect">
            <a:avLst/>
          </a:prstGeom>
          <a:solidFill>
            <a:srgbClr val="52F4C2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</a:t>
            </a:r>
          </a:p>
        </p:txBody>
      </p:sp>
      <p:sp>
        <p:nvSpPr>
          <p:cNvPr id="21" name="Rectangle 16"/>
          <p:cNvSpPr>
            <a:spLocks/>
          </p:cNvSpPr>
          <p:nvPr/>
        </p:nvSpPr>
        <p:spPr bwMode="auto">
          <a:xfrm>
            <a:off x="3006725" y="2773362"/>
            <a:ext cx="901700" cy="381000"/>
          </a:xfrm>
          <a:prstGeom prst="rect">
            <a:avLst/>
          </a:prstGeom>
          <a:solidFill>
            <a:srgbClr val="F6FAD3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CPU($)</a:t>
            </a:r>
          </a:p>
        </p:txBody>
      </p:sp>
      <p:sp>
        <p:nvSpPr>
          <p:cNvPr id="22" name="Rectangle 17"/>
          <p:cNvSpPr>
            <a:spLocks/>
          </p:cNvSpPr>
          <p:nvPr/>
        </p:nvSpPr>
        <p:spPr bwMode="auto">
          <a:xfrm>
            <a:off x="3292475" y="2443162"/>
            <a:ext cx="622300" cy="368300"/>
          </a:xfrm>
          <a:prstGeom prst="rect">
            <a:avLst/>
          </a:prstGeom>
          <a:solidFill>
            <a:srgbClr val="D5D5D5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Mem</a:t>
            </a:r>
          </a:p>
        </p:txBody>
      </p:sp>
      <p:sp>
        <p:nvSpPr>
          <p:cNvPr id="23" name="Rectangle 18"/>
          <p:cNvSpPr>
            <a:spLocks/>
          </p:cNvSpPr>
          <p:nvPr/>
        </p:nvSpPr>
        <p:spPr bwMode="auto">
          <a:xfrm>
            <a:off x="3009900" y="2443162"/>
            <a:ext cx="317500" cy="368300"/>
          </a:xfrm>
          <a:prstGeom prst="rect">
            <a:avLst/>
          </a:prstGeom>
          <a:solidFill>
            <a:srgbClr val="52F4C2"/>
          </a:solidFill>
          <a:ln w="2857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R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136900" y="1985962"/>
            <a:ext cx="0" cy="45720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527300" y="2595562"/>
            <a:ext cx="457200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2527300" y="1833562"/>
            <a:ext cx="457200" cy="0"/>
          </a:xfrm>
          <a:prstGeom prst="line">
            <a:avLst/>
          </a:prstGeom>
          <a:noFill/>
          <a:ln w="28575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vs. Directory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7042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1" y="21151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1601" y="21151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001" y="21151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1" y="21151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1" y="21151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1" y="26485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71601" y="26485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05001" y="26485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1" y="26485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801" y="26485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1" y="31819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71601" y="31819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1" y="31819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8401" y="31819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71801" y="31819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1" y="37153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71601" y="37153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5001" y="37153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8401" y="37153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71801" y="37153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38201" y="42487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71601" y="42487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05001" y="42487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438401" y="42487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971801" y="4248705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1" y="2115105"/>
            <a:ext cx="457200" cy="25908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805933" y="322583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Memory Controller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2362201" y="1924605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1" y="16579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Cache miss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762001" y="2297138"/>
            <a:ext cx="1676400" cy="643467"/>
          </a:xfrm>
          <a:custGeom>
            <a:avLst/>
            <a:gdLst>
              <a:gd name="connsiteX0" fmla="*/ 1676400 w 1676400"/>
              <a:gd name="connsiteY0" fmla="*/ 59267 h 643467"/>
              <a:gd name="connsiteX1" fmla="*/ 393700 w 1676400"/>
              <a:gd name="connsiteY1" fmla="*/ 97367 h 643467"/>
              <a:gd name="connsiteX2" fmla="*/ 0 w 1676400"/>
              <a:gd name="connsiteY2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43467">
                <a:moveTo>
                  <a:pt x="1676400" y="59267"/>
                </a:moveTo>
                <a:cubicBezTo>
                  <a:pt x="1174750" y="29633"/>
                  <a:pt x="673100" y="0"/>
                  <a:pt x="393700" y="97367"/>
                </a:cubicBezTo>
                <a:cubicBezTo>
                  <a:pt x="114300" y="194734"/>
                  <a:pt x="0" y="643467"/>
                  <a:pt x="0" y="643467"/>
                </a:cubicBezTo>
              </a:path>
            </a:pathLst>
          </a:cu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2001" y="2496105"/>
            <a:ext cx="19050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3"/>
          </p:cNvCxnSpPr>
          <p:nvPr/>
        </p:nvCxnSpPr>
        <p:spPr>
          <a:xfrm flipV="1">
            <a:off x="762001" y="3029505"/>
            <a:ext cx="1905000" cy="3810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62001" y="3639105"/>
            <a:ext cx="144780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62001" y="3943905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47701" y="4172505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1" y="462970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broadcast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3314701" y="3562905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52801" y="384933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 rot="4411221">
            <a:off x="2202009" y="2945838"/>
            <a:ext cx="1573484" cy="175667"/>
          </a:xfrm>
          <a:custGeom>
            <a:avLst/>
            <a:gdLst>
              <a:gd name="connsiteX0" fmla="*/ 1676400 w 1676400"/>
              <a:gd name="connsiteY0" fmla="*/ 59267 h 643467"/>
              <a:gd name="connsiteX1" fmla="*/ 393700 w 1676400"/>
              <a:gd name="connsiteY1" fmla="*/ 97367 h 643467"/>
              <a:gd name="connsiteX2" fmla="*/ 0 w 1676400"/>
              <a:gd name="connsiteY2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43467">
                <a:moveTo>
                  <a:pt x="1676400" y="59267"/>
                </a:moveTo>
                <a:cubicBezTo>
                  <a:pt x="1174750" y="29633"/>
                  <a:pt x="673100" y="0"/>
                  <a:pt x="393700" y="97367"/>
                </a:cubicBezTo>
                <a:cubicBezTo>
                  <a:pt x="114300" y="194734"/>
                  <a:pt x="0" y="643467"/>
                  <a:pt x="0" y="643467"/>
                </a:cubicBezTo>
              </a:path>
            </a:pathLst>
          </a:cu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486400" y="21796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19800" y="21796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553200" y="21796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086600" y="21796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620000" y="21796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486400" y="27130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19800" y="27130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553200" y="27130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86600" y="27130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0000" y="27130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86400" y="32464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19800" y="32464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53200" y="32464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86600" y="32464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20000" y="32464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486400" y="37798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19800" y="37798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53200" y="37798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086600" y="37798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620000" y="37798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486400" y="43132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19800" y="43132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553200" y="43132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86600" y="43132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20000" y="4313237"/>
            <a:ext cx="457200" cy="457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010400" y="1989137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67600" y="172243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Cache miss</a:t>
            </a:r>
            <a:endParaRPr lang="en-US" dirty="0"/>
          </a:p>
        </p:txBody>
      </p:sp>
      <p:sp>
        <p:nvSpPr>
          <p:cNvPr id="76" name="Freeform 75"/>
          <p:cNvSpPr/>
          <p:nvPr/>
        </p:nvSpPr>
        <p:spPr>
          <a:xfrm>
            <a:off x="5486400" y="2361670"/>
            <a:ext cx="1600200" cy="643467"/>
          </a:xfrm>
          <a:custGeom>
            <a:avLst/>
            <a:gdLst>
              <a:gd name="connsiteX0" fmla="*/ 1676400 w 1676400"/>
              <a:gd name="connsiteY0" fmla="*/ 59267 h 643467"/>
              <a:gd name="connsiteX1" fmla="*/ 393700 w 1676400"/>
              <a:gd name="connsiteY1" fmla="*/ 97367 h 643467"/>
              <a:gd name="connsiteX2" fmla="*/ 0 w 1676400"/>
              <a:gd name="connsiteY2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43467">
                <a:moveTo>
                  <a:pt x="1676400" y="59267"/>
                </a:moveTo>
                <a:cubicBezTo>
                  <a:pt x="1174750" y="29633"/>
                  <a:pt x="673100" y="0"/>
                  <a:pt x="393700" y="97367"/>
                </a:cubicBezTo>
                <a:cubicBezTo>
                  <a:pt x="114300" y="194734"/>
                  <a:pt x="0" y="643467"/>
                  <a:pt x="0" y="643467"/>
                </a:cubicBezTo>
              </a:path>
            </a:pathLst>
          </a:cu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724400" y="1348639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Directory receives request</a:t>
            </a:r>
            <a:endParaRPr lang="en-US" sz="1600" dirty="0"/>
          </a:p>
        </p:txBody>
      </p:sp>
      <p:sp>
        <p:nvSpPr>
          <p:cNvPr id="79" name="Oval 78"/>
          <p:cNvSpPr/>
          <p:nvPr/>
        </p:nvSpPr>
        <p:spPr>
          <a:xfrm>
            <a:off x="7962900" y="3627437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01000" y="391387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  <p:sp>
        <p:nvSpPr>
          <p:cNvPr id="81" name="Freeform 80"/>
          <p:cNvSpPr/>
          <p:nvPr/>
        </p:nvSpPr>
        <p:spPr>
          <a:xfrm rot="4411221">
            <a:off x="6850208" y="3010370"/>
            <a:ext cx="1573484" cy="175667"/>
          </a:xfrm>
          <a:custGeom>
            <a:avLst/>
            <a:gdLst>
              <a:gd name="connsiteX0" fmla="*/ 1676400 w 1676400"/>
              <a:gd name="connsiteY0" fmla="*/ 59267 h 643467"/>
              <a:gd name="connsiteX1" fmla="*/ 393700 w 1676400"/>
              <a:gd name="connsiteY1" fmla="*/ 97367 h 643467"/>
              <a:gd name="connsiteX2" fmla="*/ 0 w 1676400"/>
              <a:gd name="connsiteY2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43467">
                <a:moveTo>
                  <a:pt x="1676400" y="59267"/>
                </a:moveTo>
                <a:cubicBezTo>
                  <a:pt x="1174750" y="29633"/>
                  <a:pt x="673100" y="0"/>
                  <a:pt x="393700" y="97367"/>
                </a:cubicBezTo>
                <a:cubicBezTo>
                  <a:pt x="114300" y="194734"/>
                  <a:pt x="0" y="643467"/>
                  <a:pt x="0" y="643467"/>
                </a:cubicBezTo>
              </a:path>
            </a:pathLst>
          </a:cu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 rot="13336915">
            <a:off x="5585948" y="3096466"/>
            <a:ext cx="2372533" cy="875436"/>
          </a:xfrm>
          <a:custGeom>
            <a:avLst/>
            <a:gdLst>
              <a:gd name="connsiteX0" fmla="*/ 1676400 w 1676400"/>
              <a:gd name="connsiteY0" fmla="*/ 59267 h 643467"/>
              <a:gd name="connsiteX1" fmla="*/ 393700 w 1676400"/>
              <a:gd name="connsiteY1" fmla="*/ 97367 h 643467"/>
              <a:gd name="connsiteX2" fmla="*/ 0 w 1676400"/>
              <a:gd name="connsiteY2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6400" h="643467">
                <a:moveTo>
                  <a:pt x="1676400" y="59267"/>
                </a:moveTo>
                <a:cubicBezTo>
                  <a:pt x="1174750" y="29633"/>
                  <a:pt x="673100" y="0"/>
                  <a:pt x="393700" y="97367"/>
                </a:cubicBezTo>
                <a:cubicBezTo>
                  <a:pt x="114300" y="194734"/>
                  <a:pt x="0" y="643467"/>
                  <a:pt x="0" y="643467"/>
                </a:cubicBezTo>
              </a:path>
            </a:pathLst>
          </a:custGeom>
          <a:ln>
            <a:solidFill>
              <a:schemeClr val="tx1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3842266" y="329037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Directory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4953000" y="2179637"/>
            <a:ext cx="457200" cy="25908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89" name="Slide Number Placeholder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77" name="Oval 76"/>
          <p:cNvSpPr/>
          <p:nvPr/>
        </p:nvSpPr>
        <p:spPr>
          <a:xfrm>
            <a:off x="5105400" y="2522537"/>
            <a:ext cx="381000" cy="3810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41" grpId="0" animBg="1"/>
      <p:bldP spid="42" grpId="0"/>
      <p:bldP spid="43" grpId="0" animBg="1"/>
      <p:bldP spid="44" grpId="0"/>
      <p:bldP spid="45" grpId="0" animBg="1"/>
      <p:bldP spid="74" grpId="0" animBg="1"/>
      <p:bldP spid="75" grpId="0"/>
      <p:bldP spid="76" grpId="0" animBg="1"/>
      <p:bldP spid="78" grpId="0"/>
      <p:bldP spid="79" grpId="0" animBg="1"/>
      <p:bldP spid="80" grpId="0"/>
      <p:bldP spid="81" grpId="0" animBg="1"/>
      <p:bldP spid="82" grpId="0" animBg="1"/>
      <p:bldP spid="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Coherence Protocol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message types</a:t>
            </a:r>
          </a:p>
          <a:p>
            <a:pPr lvl="1"/>
            <a:r>
              <a:rPr lang="en-US" dirty="0" err="1" smtClean="0"/>
              <a:t>Unicast</a:t>
            </a:r>
            <a:r>
              <a:rPr lang="en-US" dirty="0" smtClean="0"/>
              <a:t>, multicast, broadcast</a:t>
            </a:r>
          </a:p>
          <a:p>
            <a:r>
              <a:rPr lang="en-US" dirty="0" smtClean="0"/>
              <a:t>Directory protocol</a:t>
            </a:r>
          </a:p>
          <a:p>
            <a:pPr lvl="1"/>
            <a:r>
              <a:rPr lang="en-US" dirty="0" smtClean="0"/>
              <a:t>Majority of requests: </a:t>
            </a:r>
            <a:r>
              <a:rPr lang="en-US" dirty="0" err="1" smtClean="0"/>
              <a:t>Unicast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Lower bandwidth</a:t>
            </a:r>
            <a:r>
              <a:rPr lang="en-US" dirty="0" smtClean="0"/>
              <a:t> demands on network</a:t>
            </a:r>
          </a:p>
          <a:p>
            <a:pPr lvl="1"/>
            <a:r>
              <a:rPr lang="en-US" dirty="0" smtClean="0"/>
              <a:t>More scalable due to point-to-point communication</a:t>
            </a:r>
          </a:p>
          <a:p>
            <a:r>
              <a:rPr lang="en-US" dirty="0" smtClean="0"/>
              <a:t>Broadcast protocol</a:t>
            </a:r>
          </a:p>
          <a:p>
            <a:pPr lvl="1"/>
            <a:r>
              <a:rPr lang="en-US" dirty="0" smtClean="0"/>
              <a:t>Majority of requests: Broadcast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Higher bandwidth</a:t>
            </a:r>
            <a:r>
              <a:rPr lang="en-US" dirty="0" smtClean="0"/>
              <a:t> demands</a:t>
            </a:r>
          </a:p>
          <a:p>
            <a:pPr lvl="1"/>
            <a:r>
              <a:rPr lang="en-US" dirty="0" smtClean="0"/>
              <a:t>Often rely on </a:t>
            </a:r>
            <a:r>
              <a:rPr lang="en-US" b="1" dirty="0" smtClean="0">
                <a:solidFill>
                  <a:srgbClr val="FF0000"/>
                </a:solidFill>
              </a:rPr>
              <a:t>network ordering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Level Deadlock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2926"/>
            <a:ext cx="8229600" cy="2783424"/>
          </a:xfrm>
        </p:spPr>
        <p:txBody>
          <a:bodyPr>
            <a:normAutofit/>
          </a:bodyPr>
          <a:lstStyle/>
          <a:p>
            <a:r>
              <a:rPr lang="en-US" dirty="0" smtClean="0"/>
              <a:t>Request-Reply Dependency</a:t>
            </a:r>
          </a:p>
          <a:p>
            <a:pPr lvl="1"/>
            <a:r>
              <a:rPr lang="en-US" dirty="0" smtClean="0"/>
              <a:t>Network becomes flooded with requests that cannot be consumed until the network interface has generated a reply</a:t>
            </a:r>
          </a:p>
          <a:p>
            <a:endParaRPr lang="en-US" dirty="0" smtClean="0"/>
          </a:p>
          <a:p>
            <a:r>
              <a:rPr lang="en-US" dirty="0" smtClean="0"/>
              <a:t>Deadlock dependency between multiple message classes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42</a:t>
            </a:fld>
            <a:endParaRPr lang="en-CA"/>
          </a:p>
        </p:txBody>
      </p:sp>
      <p:grpSp>
        <p:nvGrpSpPr>
          <p:cNvPr id="7" name="Group 404"/>
          <p:cNvGrpSpPr>
            <a:grpSpLocks/>
          </p:cNvGrpSpPr>
          <p:nvPr/>
        </p:nvGrpSpPr>
        <p:grpSpPr bwMode="auto">
          <a:xfrm>
            <a:off x="673100" y="1493813"/>
            <a:ext cx="7391400" cy="1874837"/>
            <a:chOff x="349" y="1497"/>
            <a:chExt cx="4656" cy="118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ltGray">
            <a:xfrm>
              <a:off x="349" y="1718"/>
              <a:ext cx="1920" cy="86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ltGray">
            <a:xfrm>
              <a:off x="1597" y="1910"/>
              <a:ext cx="57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ltGray">
            <a:xfrm>
              <a:off x="1597" y="2246"/>
              <a:ext cx="57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ltGray">
            <a:xfrm>
              <a:off x="2029" y="1910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ltGray">
            <a:xfrm>
              <a:off x="1885" y="1910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ltGray">
            <a:xfrm>
              <a:off x="1741" y="2246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ltGray">
            <a:xfrm>
              <a:off x="1885" y="2246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ltGray">
            <a:xfrm>
              <a:off x="1181" y="2373"/>
              <a:ext cx="5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altLang="ko-KR" sz="1200" b="1">
                  <a:latin typeface="Helvetica" charset="0"/>
                  <a:ea typeface="굴림" charset="-127"/>
                  <a:cs typeface="굴림" charset="-127"/>
                </a:rPr>
                <a:t>Request Q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ltGray">
            <a:xfrm>
              <a:off x="1186" y="1797"/>
              <a:ext cx="4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altLang="ko-KR" sz="1200" b="1">
                  <a:latin typeface="Helvetica" charset="0"/>
                  <a:ea typeface="굴림" charset="-127"/>
                  <a:cs typeface="굴림" charset="-127"/>
                </a:rPr>
                <a:t>Reply Q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ltGray">
            <a:xfrm>
              <a:off x="445" y="1910"/>
              <a:ext cx="720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/>
              <a:r>
                <a:rPr lang="en-US" altLang="ko-KR" sz="1200" b="1" dirty="0">
                  <a:latin typeface="Helvetica" charset="0"/>
                  <a:ea typeface="굴림" charset="-127"/>
                  <a:cs typeface="굴림" charset="-127"/>
                </a:rPr>
                <a:t>Memory / Cache</a:t>
              </a:r>
            </a:p>
            <a:p>
              <a:pPr defTabSz="914400"/>
              <a:r>
                <a:rPr lang="en-US" altLang="ko-KR" sz="1200" b="1" dirty="0">
                  <a:latin typeface="Helvetica" charset="0"/>
                  <a:ea typeface="굴림" charset="-127"/>
                  <a:cs typeface="굴림" charset="-127"/>
                </a:rPr>
                <a:t>Controller</a:t>
              </a: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ltGray">
            <a:xfrm flipH="1">
              <a:off x="1165" y="2342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ltGray">
            <a:xfrm flipV="1">
              <a:off x="1165" y="1958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ltGray">
            <a:xfrm>
              <a:off x="2029" y="2246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ltGray">
            <a:xfrm>
              <a:off x="1741" y="1910"/>
              <a:ext cx="1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ltGray">
            <a:xfrm>
              <a:off x="2605" y="1670"/>
              <a:ext cx="2256" cy="100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/>
              <a:endParaRPr lang="ko-KR" altLang="en-US" sz="1400">
                <a:solidFill>
                  <a:srgbClr val="FF9933"/>
                </a:solidFill>
                <a:latin typeface="Helvetica" charset="0"/>
                <a:ea typeface="굴림" charset="-127"/>
                <a:cs typeface="굴림" charset="-127"/>
              </a:endParaRP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ltGray">
            <a:xfrm>
              <a:off x="2173" y="1958"/>
              <a:ext cx="8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ltGray">
            <a:xfrm flipH="1">
              <a:off x="2173" y="2342"/>
              <a:ext cx="8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ltGray">
            <a:xfrm>
              <a:off x="2989" y="1910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ltGray">
            <a:xfrm>
              <a:off x="3469" y="1910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ltGray">
            <a:xfrm>
              <a:off x="3949" y="1910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ltGray">
            <a:xfrm>
              <a:off x="4429" y="1910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ltGray">
            <a:xfrm>
              <a:off x="3133" y="1958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ltGray">
            <a:xfrm>
              <a:off x="3613" y="1958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ltGray">
            <a:xfrm>
              <a:off x="4093" y="1958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ltGray">
            <a:xfrm flipV="1">
              <a:off x="4573" y="1958"/>
              <a:ext cx="43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ltGray">
            <a:xfrm flipH="1" flipV="1">
              <a:off x="4573" y="2342"/>
              <a:ext cx="3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ltGray">
            <a:xfrm>
              <a:off x="3084" y="1497"/>
              <a:ext cx="14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ko-KR" sz="1400" b="1">
                  <a:latin typeface="Helvetica" charset="0"/>
                  <a:ea typeface="굴림" charset="-127"/>
                  <a:cs typeface="굴림" charset="-127"/>
                </a:rPr>
                <a:t>Interconnection Network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ltGray">
            <a:xfrm>
              <a:off x="2989" y="2246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ltGray">
            <a:xfrm>
              <a:off x="3469" y="2246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ltGray">
            <a:xfrm>
              <a:off x="3949" y="2246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ltGray">
            <a:xfrm>
              <a:off x="4429" y="2246"/>
              <a:ext cx="144" cy="14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ltGray">
            <a:xfrm flipV="1">
              <a:off x="3133" y="2342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ltGray">
            <a:xfrm>
              <a:off x="3613" y="2342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ltGray">
            <a:xfrm>
              <a:off x="4093" y="2342"/>
              <a:ext cx="33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ltGray">
            <a:xfrm>
              <a:off x="1195" y="1526"/>
              <a:ext cx="11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altLang="ko-KR" sz="1400" b="1">
                  <a:latin typeface="Helvetica" charset="0"/>
                  <a:ea typeface="굴림" charset="-127"/>
                  <a:cs typeface="굴림" charset="-127"/>
                </a:rPr>
                <a:t>Network End Node</a:t>
              </a:r>
            </a:p>
          </p:txBody>
        </p:sp>
      </p:grpSp>
      <p:sp>
        <p:nvSpPr>
          <p:cNvPr id="44" name="AutoShape 44"/>
          <p:cNvSpPr>
            <a:spLocks noChangeArrowheads="1"/>
          </p:cNvSpPr>
          <p:nvPr/>
        </p:nvSpPr>
        <p:spPr bwMode="auto">
          <a:xfrm rot="10800000" flipV="1">
            <a:off x="7412038" y="2270100"/>
            <a:ext cx="457200" cy="533400"/>
          </a:xfrm>
          <a:prstGeom prst="curvedRightArrow">
            <a:avLst>
              <a:gd name="adj1" fmla="val 25278"/>
              <a:gd name="adj2" fmla="val 48611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1"/>
          <p:cNvGrpSpPr>
            <a:grpSpLocks/>
          </p:cNvGrpSpPr>
          <p:nvPr/>
        </p:nvGrpSpPr>
        <p:grpSpPr bwMode="auto">
          <a:xfrm>
            <a:off x="2076875" y="2221260"/>
            <a:ext cx="1712912" cy="533400"/>
            <a:chOff x="1632" y="3120"/>
            <a:chExt cx="1079" cy="336"/>
          </a:xfrm>
        </p:grpSpPr>
        <p:sp>
          <p:nvSpPr>
            <p:cNvPr id="47" name="Text Box 42"/>
            <p:cNvSpPr txBox="1">
              <a:spLocks noChangeArrowheads="1"/>
            </p:cNvSpPr>
            <p:nvPr/>
          </p:nvSpPr>
          <p:spPr bwMode="auto">
            <a:xfrm>
              <a:off x="1747" y="3216"/>
              <a:ext cx="9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altLang="ko-KR" sz="1200" b="1" i="1" dirty="0">
                  <a:latin typeface="Helvetica" pitchFamily="1" charset="0"/>
                  <a:ea typeface="굴림" pitchFamily="1" charset="-127"/>
                  <a:cs typeface="굴림" pitchFamily="1" charset="-127"/>
                </a:rPr>
                <a:t>Message Coupling</a:t>
              </a: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 flipV="1">
              <a:off x="1632" y="3120"/>
              <a:ext cx="288" cy="336"/>
            </a:xfrm>
            <a:prstGeom prst="curvedRightArrow">
              <a:avLst>
                <a:gd name="adj1" fmla="val 25278"/>
                <a:gd name="adj2" fmla="val 48611"/>
                <a:gd name="adj3" fmla="val 33333"/>
              </a:avLst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398"/>
          <p:cNvGrpSpPr>
            <a:grpSpLocks/>
          </p:cNvGrpSpPr>
          <p:nvPr/>
        </p:nvGrpSpPr>
        <p:grpSpPr bwMode="auto">
          <a:xfrm>
            <a:off x="4309324" y="2214983"/>
            <a:ext cx="2305050" cy="533400"/>
            <a:chOff x="3152" y="1958"/>
            <a:chExt cx="1452" cy="336"/>
          </a:xfrm>
        </p:grpSpPr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3220" y="2063"/>
              <a:ext cx="1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/>
              <a:r>
                <a:rPr lang="en-US" altLang="ko-KR" sz="1200" b="1" i="1" dirty="0">
                  <a:latin typeface="Helvetica" pitchFamily="1" charset="0"/>
                  <a:ea typeface="굴림" pitchFamily="1" charset="-127"/>
                  <a:cs typeface="굴림" pitchFamily="1" charset="-127"/>
                </a:rPr>
                <a:t>Request-Reply Dependency</a:t>
              </a:r>
            </a:p>
          </p:txBody>
        </p:sp>
        <p:sp>
          <p:nvSpPr>
            <p:cNvPr id="51" name="AutoShape 40"/>
            <p:cNvSpPr>
              <a:spLocks noChangeArrowheads="1"/>
            </p:cNvSpPr>
            <p:nvPr/>
          </p:nvSpPr>
          <p:spPr bwMode="auto">
            <a:xfrm flipV="1">
              <a:off x="3152" y="1958"/>
              <a:ext cx="288" cy="336"/>
            </a:xfrm>
            <a:prstGeom prst="curvedRightArrow">
              <a:avLst>
                <a:gd name="adj1" fmla="val 25278"/>
                <a:gd name="adj2" fmla="val 48611"/>
                <a:gd name="adj3" fmla="val 3333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14207" y="6034846"/>
            <a:ext cx="4629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7F7F7F"/>
                </a:solidFill>
              </a:rPr>
              <a:t>Slide courtesy Timothy Mark Pinkston and José </a:t>
            </a:r>
            <a:r>
              <a:rPr lang="en-CA" sz="1600" dirty="0" err="1" smtClean="0">
                <a:solidFill>
                  <a:srgbClr val="7F7F7F"/>
                </a:solidFill>
              </a:rPr>
              <a:t>Duato</a:t>
            </a:r>
            <a:endParaRPr lang="en-CA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Protocol Level Deadlock: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56068"/>
            <a:ext cx="8229600" cy="2200891"/>
          </a:xfrm>
        </p:spPr>
        <p:txBody>
          <a:bodyPr/>
          <a:lstStyle/>
          <a:p>
            <a:r>
              <a:rPr lang="en-US" dirty="0" smtClean="0"/>
              <a:t>Consider the chain of dependencies between message types required to implement a transaction</a:t>
            </a:r>
          </a:p>
          <a:p>
            <a:r>
              <a:rPr lang="en-US" dirty="0" smtClean="0"/>
              <a:t>Key: dependencies prevent consumption</a:t>
            </a:r>
          </a:p>
          <a:p>
            <a:pPr lvl="1"/>
            <a:r>
              <a:rPr lang="en-US" dirty="0" smtClean="0"/>
              <a:t>I can’t respond to B until I get a response to my request which is trapped in the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38" y="1219200"/>
            <a:ext cx="7716838" cy="2697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25287" y="6046604"/>
            <a:ext cx="3191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7F7F7F"/>
                </a:solidFill>
              </a:rPr>
              <a:t>Slide courtesy </a:t>
            </a:r>
            <a:r>
              <a:rPr lang="en-CA" sz="1600" dirty="0" err="1" smtClean="0">
                <a:solidFill>
                  <a:srgbClr val="7F7F7F"/>
                </a:solidFill>
              </a:rPr>
              <a:t>Sudhakar</a:t>
            </a:r>
            <a:r>
              <a:rPr lang="en-CA" sz="1600" dirty="0" smtClean="0">
                <a:solidFill>
                  <a:srgbClr val="7F7F7F"/>
                </a:solidFill>
              </a:rPr>
              <a:t> </a:t>
            </a:r>
            <a:r>
              <a:rPr lang="en-CA" sz="1600" dirty="0" err="1" smtClean="0">
                <a:solidFill>
                  <a:srgbClr val="7F7F7F"/>
                </a:solidFill>
              </a:rPr>
              <a:t>Yalamanchili</a:t>
            </a:r>
            <a:endParaRPr lang="en-CA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dirty="0" smtClean="0"/>
              <a:t>Using Virtual Networks for Deadlock Avoidance</a:t>
            </a:r>
            <a:endParaRPr lang="en-US" sz="3000" dirty="0"/>
          </a:p>
        </p:txBody>
      </p:sp>
      <p:sp>
        <p:nvSpPr>
          <p:cNvPr id="23555" name="Parallelogram 37"/>
          <p:cNvSpPr>
            <a:spLocks noChangeArrowheads="1"/>
          </p:cNvSpPr>
          <p:nvPr/>
        </p:nvSpPr>
        <p:spPr bwMode="auto">
          <a:xfrm>
            <a:off x="2743200" y="1447800"/>
            <a:ext cx="3200400" cy="838200"/>
          </a:xfrm>
          <a:prstGeom prst="parallelogram">
            <a:avLst>
              <a:gd name="adj" fmla="val 12647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r>
              <a:rPr lang="en-US"/>
              <a:t>RQ/Reply</a:t>
            </a:r>
          </a:p>
        </p:txBody>
      </p:sp>
      <p:sp>
        <p:nvSpPr>
          <p:cNvPr id="40" name="Curved Left Arrow 39"/>
          <p:cNvSpPr>
            <a:spLocks noChangeArrowheads="1"/>
          </p:cNvSpPr>
          <p:nvPr/>
        </p:nvSpPr>
        <p:spPr bwMode="auto">
          <a:xfrm flipV="1">
            <a:off x="6553200" y="1295400"/>
            <a:ext cx="685800" cy="990600"/>
          </a:xfrm>
          <a:prstGeom prst="curvedLeftArrow">
            <a:avLst>
              <a:gd name="adj1" fmla="val 25004"/>
              <a:gd name="adj2" fmla="val 50001"/>
              <a:gd name="adj3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209800" y="1371600"/>
            <a:ext cx="457200" cy="228600"/>
            <a:chOff x="1447800" y="2057400"/>
            <a:chExt cx="914400" cy="762000"/>
          </a:xfrm>
        </p:grpSpPr>
        <p:sp>
          <p:nvSpPr>
            <p:cNvPr id="23641" name="Rectangle 41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2" name="Rectangle 42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3" name="Rectangle 43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4" name="Rectangle 44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2209800" y="2286000"/>
            <a:ext cx="457200" cy="228600"/>
            <a:chOff x="1447800" y="2057400"/>
            <a:chExt cx="914400" cy="762000"/>
          </a:xfrm>
        </p:grpSpPr>
        <p:sp>
          <p:nvSpPr>
            <p:cNvPr id="23637" name="Rectangle 46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8" name="Rectangle 47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9" name="Rectangle 48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40" name="Rectangle 49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943600" y="2133600"/>
            <a:ext cx="457200" cy="228600"/>
            <a:chOff x="1447800" y="2057400"/>
            <a:chExt cx="914400" cy="762000"/>
          </a:xfrm>
        </p:grpSpPr>
        <p:sp>
          <p:nvSpPr>
            <p:cNvPr id="23633" name="Rectangle 51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4" name="Rectangle 52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5" name="Rectangle 53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6" name="Rectangle 54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019800" y="1295400"/>
            <a:ext cx="457200" cy="228600"/>
            <a:chOff x="1447800" y="2057400"/>
            <a:chExt cx="914400" cy="762000"/>
          </a:xfrm>
        </p:grpSpPr>
        <p:sp>
          <p:nvSpPr>
            <p:cNvPr id="23629" name="Rectangle 56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0" name="Rectangle 57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1" name="Rectangle 58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32" name="Rectangle 59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Curved Left Arrow 60"/>
          <p:cNvSpPr>
            <a:spLocks noChangeArrowheads="1"/>
          </p:cNvSpPr>
          <p:nvPr/>
        </p:nvSpPr>
        <p:spPr bwMode="auto">
          <a:xfrm flipH="1">
            <a:off x="1447800" y="1371600"/>
            <a:ext cx="685800" cy="990600"/>
          </a:xfrm>
          <a:prstGeom prst="curvedLeftArrow">
            <a:avLst>
              <a:gd name="adj1" fmla="val 25004"/>
              <a:gd name="adj2" fmla="val 50001"/>
              <a:gd name="adj3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Parallelogram 61"/>
          <p:cNvSpPr>
            <a:spLocks noChangeArrowheads="1"/>
          </p:cNvSpPr>
          <p:nvPr/>
        </p:nvSpPr>
        <p:spPr bwMode="auto">
          <a:xfrm>
            <a:off x="2895600" y="3429000"/>
            <a:ext cx="3200400" cy="838200"/>
          </a:xfrm>
          <a:prstGeom prst="parallelogram">
            <a:avLst>
              <a:gd name="adj" fmla="val 12647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r>
              <a:rPr lang="en-US"/>
              <a:t>Reply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2362200" y="3352800"/>
            <a:ext cx="457200" cy="228600"/>
            <a:chOff x="1447800" y="2057400"/>
            <a:chExt cx="914400" cy="762000"/>
          </a:xfrm>
        </p:grpSpPr>
        <p:sp>
          <p:nvSpPr>
            <p:cNvPr id="23625" name="Rectangle 64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6" name="Rectangle 65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7" name="Rectangle 66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8" name="Rectangle 67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362200" y="3962400"/>
            <a:ext cx="457200" cy="228600"/>
            <a:chOff x="1447800" y="2057400"/>
            <a:chExt cx="914400" cy="762000"/>
          </a:xfrm>
        </p:grpSpPr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2" name="Rectangle 70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3" name="Rectangle 71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4" name="Rectangle 72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3"/>
          <p:cNvGrpSpPr>
            <a:grpSpLocks/>
          </p:cNvGrpSpPr>
          <p:nvPr/>
        </p:nvGrpSpPr>
        <p:grpSpPr bwMode="auto">
          <a:xfrm>
            <a:off x="6096000" y="3962400"/>
            <a:ext cx="457200" cy="228600"/>
            <a:chOff x="1447800" y="2057400"/>
            <a:chExt cx="914400" cy="762000"/>
          </a:xfrm>
        </p:grpSpPr>
        <p:sp>
          <p:nvSpPr>
            <p:cNvPr id="23617" name="Rectangle 74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8" name="Rectangle 75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9" name="Rectangle 76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20" name="Rectangle 77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6172200" y="3276600"/>
            <a:ext cx="457200" cy="228600"/>
            <a:chOff x="1447800" y="2057400"/>
            <a:chExt cx="914400" cy="762000"/>
          </a:xfrm>
        </p:grpSpPr>
        <p:sp>
          <p:nvSpPr>
            <p:cNvPr id="23613" name="Rectangle 79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4" name="Rectangle 80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5" name="Rectangle 81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6" name="Rectangle 82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Parallelogram 84"/>
          <p:cNvSpPr>
            <a:spLocks noChangeArrowheads="1"/>
          </p:cNvSpPr>
          <p:nvPr/>
        </p:nvSpPr>
        <p:spPr bwMode="auto">
          <a:xfrm>
            <a:off x="2819400" y="5057775"/>
            <a:ext cx="3200400" cy="838200"/>
          </a:xfrm>
          <a:prstGeom prst="parallelogram">
            <a:avLst>
              <a:gd name="adj" fmla="val 126477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r>
              <a:rPr lang="en-US"/>
              <a:t>RQ</a:t>
            </a:r>
          </a:p>
        </p:txBody>
      </p:sp>
      <p:sp>
        <p:nvSpPr>
          <p:cNvPr id="86" name="Curved Left Arrow 85"/>
          <p:cNvSpPr>
            <a:spLocks noChangeArrowheads="1"/>
          </p:cNvSpPr>
          <p:nvPr/>
        </p:nvSpPr>
        <p:spPr bwMode="auto">
          <a:xfrm flipV="1">
            <a:off x="6629400" y="3962400"/>
            <a:ext cx="685800" cy="1066800"/>
          </a:xfrm>
          <a:prstGeom prst="curvedLeftArrow">
            <a:avLst>
              <a:gd name="adj1" fmla="val 24997"/>
              <a:gd name="adj2" fmla="val 50001"/>
              <a:gd name="adj3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2286000" y="4981575"/>
            <a:ext cx="457200" cy="228600"/>
            <a:chOff x="1447800" y="2057400"/>
            <a:chExt cx="914400" cy="762000"/>
          </a:xfrm>
        </p:grpSpPr>
        <p:sp>
          <p:nvSpPr>
            <p:cNvPr id="23609" name="Rectangle 87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0" name="Rectangle 88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1" name="Rectangle 89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12" name="Rectangle 90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91"/>
          <p:cNvGrpSpPr>
            <a:grpSpLocks/>
          </p:cNvGrpSpPr>
          <p:nvPr/>
        </p:nvGrpSpPr>
        <p:grpSpPr bwMode="auto">
          <a:xfrm>
            <a:off x="2286000" y="5591175"/>
            <a:ext cx="457200" cy="228600"/>
            <a:chOff x="1447800" y="2057400"/>
            <a:chExt cx="914400" cy="762000"/>
          </a:xfrm>
        </p:grpSpPr>
        <p:sp>
          <p:nvSpPr>
            <p:cNvPr id="23605" name="Rectangle 92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6" name="Rectangle 93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7" name="Rectangle 94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8" name="Rectangle 95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6019800" y="5562600"/>
            <a:ext cx="457200" cy="228600"/>
            <a:chOff x="1447800" y="2057400"/>
            <a:chExt cx="914400" cy="762000"/>
          </a:xfrm>
        </p:grpSpPr>
        <p:sp>
          <p:nvSpPr>
            <p:cNvPr id="23601" name="Rectangle 97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2" name="Rectangle 98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3" name="Rectangle 99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4" name="Rectangle 100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6096000" y="4905375"/>
            <a:ext cx="457200" cy="228600"/>
            <a:chOff x="1447800" y="2057400"/>
            <a:chExt cx="914400" cy="762000"/>
          </a:xfrm>
        </p:grpSpPr>
        <p:sp>
          <p:nvSpPr>
            <p:cNvPr id="23597" name="Rectangle 102"/>
            <p:cNvSpPr>
              <a:spLocks noChangeArrowheads="1"/>
            </p:cNvSpPr>
            <p:nvPr/>
          </p:nvSpPr>
          <p:spPr bwMode="auto">
            <a:xfrm>
              <a:off x="14478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8" name="Rectangle 103"/>
            <p:cNvSpPr>
              <a:spLocks noChangeArrowheads="1"/>
            </p:cNvSpPr>
            <p:nvPr/>
          </p:nvSpPr>
          <p:spPr bwMode="auto">
            <a:xfrm>
              <a:off x="16764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99" name="Rectangle 104"/>
            <p:cNvSpPr>
              <a:spLocks noChangeArrowheads="1"/>
            </p:cNvSpPr>
            <p:nvPr/>
          </p:nvSpPr>
          <p:spPr bwMode="auto">
            <a:xfrm>
              <a:off x="19050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00" name="Rectangle 105"/>
            <p:cNvSpPr>
              <a:spLocks noChangeArrowheads="1"/>
            </p:cNvSpPr>
            <p:nvPr/>
          </p:nvSpPr>
          <p:spPr bwMode="auto">
            <a:xfrm>
              <a:off x="2133600" y="2057400"/>
              <a:ext cx="2286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46038" rIns="92075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7" name="Curved Left Arrow 106"/>
          <p:cNvSpPr>
            <a:spLocks noChangeArrowheads="1"/>
          </p:cNvSpPr>
          <p:nvPr/>
        </p:nvSpPr>
        <p:spPr bwMode="auto">
          <a:xfrm flipH="1" flipV="1">
            <a:off x="1524000" y="3352800"/>
            <a:ext cx="685800" cy="1828800"/>
          </a:xfrm>
          <a:prstGeom prst="curvedLeftArrow">
            <a:avLst>
              <a:gd name="adj1" fmla="val 25012"/>
              <a:gd name="adj2" fmla="val 50000"/>
              <a:gd name="adj3" fmla="val 25000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TextBox 107"/>
          <p:cNvSpPr txBox="1">
            <a:spLocks noChangeArrowheads="1"/>
          </p:cNvSpPr>
          <p:nvPr/>
        </p:nvSpPr>
        <p:spPr bwMode="auto">
          <a:xfrm>
            <a:off x="2286000" y="16002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sp>
        <p:nvSpPr>
          <p:cNvPr id="23575" name="TextBox 108"/>
          <p:cNvSpPr txBox="1">
            <a:spLocks noChangeArrowheads="1"/>
          </p:cNvSpPr>
          <p:nvPr/>
        </p:nvSpPr>
        <p:spPr bwMode="auto">
          <a:xfrm>
            <a:off x="2133600" y="2466975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sp>
        <p:nvSpPr>
          <p:cNvPr id="23576" name="TextBox 109"/>
          <p:cNvSpPr txBox="1">
            <a:spLocks noChangeArrowheads="1"/>
          </p:cNvSpPr>
          <p:nvPr/>
        </p:nvSpPr>
        <p:spPr bwMode="auto">
          <a:xfrm>
            <a:off x="6037263" y="23622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sp>
        <p:nvSpPr>
          <p:cNvPr id="23577" name="TextBox 110"/>
          <p:cNvSpPr txBox="1">
            <a:spLocks noChangeArrowheads="1"/>
          </p:cNvSpPr>
          <p:nvPr/>
        </p:nvSpPr>
        <p:spPr bwMode="auto">
          <a:xfrm>
            <a:off x="6019800" y="1524000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cxnSp>
        <p:nvCxnSpPr>
          <p:cNvPr id="23578" name="Straight Arrow Connector 112"/>
          <p:cNvCxnSpPr>
            <a:cxnSpLocks noChangeShapeType="1"/>
          </p:cNvCxnSpPr>
          <p:nvPr/>
        </p:nvCxnSpPr>
        <p:spPr bwMode="auto">
          <a:xfrm rot="10800000">
            <a:off x="6781800" y="1295400"/>
            <a:ext cx="9906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79" name="TextBox 113"/>
          <p:cNvSpPr txBox="1">
            <a:spLocks noChangeArrowheads="1"/>
          </p:cNvSpPr>
          <p:nvPr/>
        </p:nvSpPr>
        <p:spPr bwMode="auto">
          <a:xfrm>
            <a:off x="7848600" y="1143000"/>
            <a:ext cx="1177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RQ &amp; Reply</a:t>
            </a:r>
          </a:p>
        </p:txBody>
      </p:sp>
      <p:sp>
        <p:nvSpPr>
          <p:cNvPr id="23580" name="TextBox 114"/>
          <p:cNvSpPr txBox="1">
            <a:spLocks noChangeArrowheads="1"/>
          </p:cNvSpPr>
          <p:nvPr/>
        </p:nvSpPr>
        <p:spPr bwMode="auto">
          <a:xfrm>
            <a:off x="381000" y="2362200"/>
            <a:ext cx="11774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RQ &amp; Reply</a:t>
            </a:r>
          </a:p>
        </p:txBody>
      </p:sp>
      <p:cxnSp>
        <p:nvCxnSpPr>
          <p:cNvPr id="23581" name="Straight Arrow Connector 116"/>
          <p:cNvCxnSpPr>
            <a:cxnSpLocks noChangeShapeType="1"/>
          </p:cNvCxnSpPr>
          <p:nvPr/>
        </p:nvCxnSpPr>
        <p:spPr bwMode="auto">
          <a:xfrm>
            <a:off x="1600200" y="2514600"/>
            <a:ext cx="533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2211388" y="5819775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2284413" y="51816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2286000" y="3533775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438400" y="42672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6096000" y="4191000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1219200" y="5562600"/>
            <a:ext cx="477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RQ</a:t>
            </a:r>
          </a:p>
        </p:txBody>
      </p:sp>
      <p:cxnSp>
        <p:nvCxnSpPr>
          <p:cNvPr id="124" name="Straight Arrow Connector 123"/>
          <p:cNvCxnSpPr>
            <a:cxnSpLocks noChangeShapeType="1"/>
          </p:cNvCxnSpPr>
          <p:nvPr/>
        </p:nvCxnSpPr>
        <p:spPr bwMode="auto">
          <a:xfrm>
            <a:off x="1676400" y="5715000"/>
            <a:ext cx="5334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 rot="10800000">
            <a:off x="6629400" y="5638800"/>
            <a:ext cx="9906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620000" y="5486400"/>
            <a:ext cx="477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RQ 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6170613" y="35052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5943600" y="5791200"/>
            <a:ext cx="622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OUT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6172200" y="5181600"/>
            <a:ext cx="3961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IN</a:t>
            </a:r>
          </a:p>
        </p:txBody>
      </p:sp>
      <p:cxnSp>
        <p:nvCxnSpPr>
          <p:cNvPr id="23594" name="Straight Connector 130"/>
          <p:cNvCxnSpPr>
            <a:cxnSpLocks noChangeShapeType="1"/>
          </p:cNvCxnSpPr>
          <p:nvPr/>
        </p:nvCxnSpPr>
        <p:spPr bwMode="auto">
          <a:xfrm>
            <a:off x="228600" y="2819400"/>
            <a:ext cx="86868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>
            <a:off x="6781800" y="3352800"/>
            <a:ext cx="838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5" name="Straight Arrow Connector 134"/>
          <p:cNvCxnSpPr>
            <a:cxnSpLocks noChangeShapeType="1"/>
          </p:cNvCxnSpPr>
          <p:nvPr/>
        </p:nvCxnSpPr>
        <p:spPr bwMode="auto">
          <a:xfrm rot="10800000">
            <a:off x="1676400" y="4114800"/>
            <a:ext cx="6096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3" name="Date Placeholder 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937046" y="6046604"/>
            <a:ext cx="3191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7F7F7F"/>
                </a:solidFill>
              </a:rPr>
              <a:t>Slide courtesy </a:t>
            </a:r>
            <a:r>
              <a:rPr lang="en-CA" sz="1600" dirty="0" err="1" smtClean="0">
                <a:solidFill>
                  <a:srgbClr val="7F7F7F"/>
                </a:solidFill>
              </a:rPr>
              <a:t>Sudhakar</a:t>
            </a:r>
            <a:r>
              <a:rPr lang="en-CA" sz="1600" dirty="0" smtClean="0">
                <a:solidFill>
                  <a:srgbClr val="7F7F7F"/>
                </a:solidFill>
              </a:rPr>
              <a:t> </a:t>
            </a:r>
            <a:r>
              <a:rPr lang="en-CA" sz="1600" dirty="0" err="1" smtClean="0">
                <a:solidFill>
                  <a:srgbClr val="7F7F7F"/>
                </a:solidFill>
              </a:rPr>
              <a:t>Yalamanchili</a:t>
            </a:r>
            <a:endParaRPr lang="en-CA" sz="1600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 animBg="1"/>
      <p:bldP spid="62" grpId="0" animBg="1"/>
      <p:bldP spid="85" grpId="0" animBg="1"/>
      <p:bldP spid="107" grpId="0" animBg="1"/>
      <p:bldP spid="118" grpId="0"/>
      <p:bldP spid="119" grpId="0"/>
      <p:bldP spid="120" grpId="0"/>
      <p:bldP spid="121" grpId="0"/>
      <p:bldP spid="122" grpId="0"/>
      <p:bldP spid="126" grpId="0"/>
      <p:bldP spid="127" grpId="0"/>
      <p:bldP spid="128" grpId="0"/>
      <p:bldP spid="12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Impact of Cache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Sharing of injection/ejection port among cores and caches</a:t>
            </a:r>
          </a:p>
          <a:p>
            <a:endParaRPr lang="en-US" dirty="0" smtClean="0"/>
          </a:p>
          <a:p>
            <a:r>
              <a:rPr lang="en-US" dirty="0" smtClean="0"/>
              <a:t>Caches reduce average memory latency</a:t>
            </a:r>
          </a:p>
          <a:p>
            <a:pPr lvl="1"/>
            <a:r>
              <a:rPr lang="en-US" dirty="0" smtClean="0"/>
              <a:t>Private caches	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Multiple </a:t>
            </a:r>
            <a:r>
              <a:rPr lang="en-US" dirty="0" smtClean="0"/>
              <a:t>L2 copies</a:t>
            </a:r>
          </a:p>
          <a:p>
            <a:pPr lvl="2"/>
            <a:r>
              <a:rPr lang="en-US" dirty="0" smtClean="0"/>
              <a:t>Data can be replicated to be close to processor</a:t>
            </a:r>
          </a:p>
          <a:p>
            <a:pPr lvl="1"/>
            <a:r>
              <a:rPr lang="en-US" dirty="0" smtClean="0"/>
              <a:t>Shared caches</a:t>
            </a:r>
          </a:p>
          <a:p>
            <a:pPr lvl="2"/>
            <a:r>
              <a:rPr lang="en-US" dirty="0" smtClean="0"/>
              <a:t>Data can only exist in </a:t>
            </a:r>
            <a:r>
              <a:rPr lang="en-US" b="1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L2 to bank</a:t>
            </a:r>
          </a:p>
          <a:p>
            <a:pPr lvl="2"/>
            <a:r>
              <a:rPr lang="en-US" dirty="0" smtClean="0"/>
              <a:t>Addresses striped across banks</a:t>
            </a:r>
          </a:p>
          <a:p>
            <a:pPr lvl="3"/>
            <a:r>
              <a:rPr lang="en-US" dirty="0" smtClean="0"/>
              <a:t>(Lots of different ways to do this)</a:t>
            </a:r>
          </a:p>
          <a:p>
            <a:pPr lvl="1"/>
            <a:r>
              <a:rPr lang="en-US" dirty="0" smtClean="0"/>
              <a:t>Aside: lots of research on cache block placement, replication and migration</a:t>
            </a:r>
          </a:p>
          <a:p>
            <a:endParaRPr lang="en-US" dirty="0" smtClean="0"/>
          </a:p>
          <a:p>
            <a:r>
              <a:rPr lang="en-US" dirty="0" smtClean="0"/>
              <a:t>Serve as filter for interconnect traffic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45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vs. Shared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caches</a:t>
            </a:r>
          </a:p>
          <a:p>
            <a:pPr lvl="1"/>
            <a:r>
              <a:rPr lang="en-US" dirty="0" smtClean="0"/>
              <a:t>Reduce </a:t>
            </a:r>
            <a:r>
              <a:rPr lang="en-US" b="1" dirty="0" smtClean="0">
                <a:solidFill>
                  <a:srgbClr val="FF0000"/>
                </a:solidFill>
              </a:rPr>
              <a:t>latency </a:t>
            </a:r>
            <a:r>
              <a:rPr lang="en-US" dirty="0" smtClean="0"/>
              <a:t>of L2 cache hits</a:t>
            </a:r>
          </a:p>
          <a:p>
            <a:pPr lvl="2"/>
            <a:r>
              <a:rPr lang="en-US" dirty="0" smtClean="0"/>
              <a:t>keep frequently accessed data close to processor</a:t>
            </a:r>
          </a:p>
          <a:p>
            <a:pPr lvl="1"/>
            <a:r>
              <a:rPr lang="en-US" dirty="0" smtClean="0"/>
              <a:t>Increase </a:t>
            </a:r>
            <a:r>
              <a:rPr lang="en-US" b="1" dirty="0" smtClean="0">
                <a:solidFill>
                  <a:srgbClr val="FF0000"/>
                </a:solidFill>
              </a:rPr>
              <a:t>off-chip</a:t>
            </a:r>
            <a:r>
              <a:rPr lang="en-US" dirty="0" smtClean="0"/>
              <a:t> pressure</a:t>
            </a:r>
          </a:p>
          <a:p>
            <a:endParaRPr lang="en-US" dirty="0" smtClean="0"/>
          </a:p>
          <a:p>
            <a:r>
              <a:rPr lang="en-US" dirty="0" smtClean="0"/>
              <a:t>Shared caches</a:t>
            </a:r>
          </a:p>
          <a:p>
            <a:pPr lvl="1"/>
            <a:r>
              <a:rPr lang="en-US" dirty="0" smtClean="0"/>
              <a:t>Better use of storage</a:t>
            </a:r>
          </a:p>
          <a:p>
            <a:pPr lvl="1"/>
            <a:r>
              <a:rPr lang="en-US" dirty="0" smtClean="0"/>
              <a:t>Non-uniform L2 hit latency</a:t>
            </a:r>
          </a:p>
          <a:p>
            <a:pPr lvl="1"/>
            <a:r>
              <a:rPr lang="en-US" dirty="0" smtClean="0"/>
              <a:t>More on-chip network pressure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L1 misses</a:t>
            </a:r>
            <a:r>
              <a:rPr lang="en-US" dirty="0" smtClean="0"/>
              <a:t> go onto network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 Node/Memory Controller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Heterogeneity in network</a:t>
            </a:r>
          </a:p>
          <a:p>
            <a:pPr lvl="1"/>
            <a:r>
              <a:rPr lang="en-US" dirty="0" smtClean="0"/>
              <a:t>Some memory controller tiles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Co-located </a:t>
            </a:r>
            <a:r>
              <a:rPr lang="en-US" dirty="0" smtClean="0"/>
              <a:t>with processor/cache or </a:t>
            </a:r>
            <a:r>
              <a:rPr lang="en-US" b="1" dirty="0" smtClean="0">
                <a:solidFill>
                  <a:srgbClr val="FF0000"/>
                </a:solidFill>
              </a:rPr>
              <a:t>separate </a:t>
            </a:r>
            <a:r>
              <a:rPr lang="en-US" dirty="0" smtClean="0"/>
              <a:t>tile</a:t>
            </a:r>
          </a:p>
          <a:p>
            <a:pPr lvl="2"/>
            <a:r>
              <a:rPr lang="en-US" dirty="0" smtClean="0"/>
              <a:t>Share injection/ejection bandwidth?</a:t>
            </a:r>
          </a:p>
          <a:p>
            <a:pPr lvl="1"/>
            <a:r>
              <a:rPr lang="en-US" dirty="0" smtClean="0"/>
              <a:t>Different types of cores</a:t>
            </a:r>
          </a:p>
          <a:p>
            <a:r>
              <a:rPr lang="en-US" dirty="0" smtClean="0"/>
              <a:t>Home node</a:t>
            </a:r>
          </a:p>
          <a:p>
            <a:pPr lvl="1"/>
            <a:r>
              <a:rPr lang="en-US" dirty="0" smtClean="0"/>
              <a:t>Directory coherence information</a:t>
            </a:r>
          </a:p>
          <a:p>
            <a:pPr lvl="1"/>
            <a:r>
              <a:rPr lang="en-US" dirty="0" smtClean="0"/>
              <a:t>&lt;= number of tiles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Potential hot spots in network?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to consider traffic pattern </a:t>
            </a:r>
          </a:p>
          <a:p>
            <a:endParaRPr lang="en-US" dirty="0" smtClean="0"/>
          </a:p>
          <a:p>
            <a:r>
              <a:rPr lang="en-US" dirty="0" smtClean="0"/>
              <a:t>Talked about system architecture impact on traffic</a:t>
            </a:r>
          </a:p>
          <a:p>
            <a:pPr lvl="1"/>
            <a:r>
              <a:rPr lang="en-US" dirty="0" smtClean="0"/>
              <a:t>Full-system simulation will give you coherence and cache behavior</a:t>
            </a:r>
          </a:p>
          <a:p>
            <a:endParaRPr lang="en-US" dirty="0" smtClean="0"/>
          </a:p>
          <a:p>
            <a:r>
              <a:rPr lang="en-US" dirty="0" smtClean="0"/>
              <a:t>If actual traffic pattern unknown</a:t>
            </a:r>
          </a:p>
          <a:p>
            <a:pPr lvl="1"/>
            <a:r>
              <a:rPr lang="en-US" dirty="0" smtClean="0"/>
              <a:t>Synthetic traffic patterns</a:t>
            </a:r>
          </a:p>
          <a:p>
            <a:pPr lvl="2"/>
            <a:r>
              <a:rPr lang="en-US" dirty="0" smtClean="0"/>
              <a:t>Evaluate common scenarios</a:t>
            </a:r>
          </a:p>
          <a:p>
            <a:pPr lvl="2"/>
            <a:r>
              <a:rPr lang="en-US" dirty="0" smtClean="0"/>
              <a:t>Stress test network</a:t>
            </a:r>
          </a:p>
          <a:p>
            <a:pPr lvl="2"/>
            <a:r>
              <a:rPr lang="en-US" dirty="0" smtClean="0"/>
              <a:t>Derive various properties of network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 rot="16200000" flipV="1">
            <a:off x="4889213" y="2406201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V="1">
            <a:off x="5819758" y="2406252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6718014" y="2412498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7648559" y="2412549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V="1">
            <a:off x="4889212" y="3246303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5819757" y="3246354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V="1">
            <a:off x="6718013" y="3252600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7648558" y="3252651"/>
            <a:ext cx="359049" cy="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Interconnection Network?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4550445"/>
            <a:ext cx="8229600" cy="2102129"/>
          </a:xfrm>
          <a:solidFill>
            <a:srgbClr val="FFFFFF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FF0000"/>
                </a:solidFill>
              </a:rPr>
              <a:t>Interconnection Network</a:t>
            </a:r>
            <a:r>
              <a:rPr lang="en-US" dirty="0" smtClean="0"/>
              <a:t> is a programmable system that transports data between terminals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Technology</a:t>
            </a:r>
            <a:r>
              <a:rPr lang="en-US" dirty="0" smtClean="0"/>
              <a:t>: Interconnection network helps efficiently utilize scarce resources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Application</a:t>
            </a:r>
            <a:r>
              <a:rPr lang="en-US" dirty="0" smtClean="0"/>
              <a:t>: Managing communication can be critical to performance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684833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18" name="Oval 17"/>
          <p:cNvSpPr/>
          <p:nvPr/>
        </p:nvSpPr>
        <p:spPr>
          <a:xfrm>
            <a:off x="5603451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19" name="Oval 18"/>
          <p:cNvSpPr/>
          <p:nvPr/>
        </p:nvSpPr>
        <p:spPr>
          <a:xfrm>
            <a:off x="6522069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0" name="Oval 19"/>
          <p:cNvSpPr/>
          <p:nvPr/>
        </p:nvSpPr>
        <p:spPr>
          <a:xfrm>
            <a:off x="7440687" y="1460510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1" name="Oval 20"/>
          <p:cNvSpPr/>
          <p:nvPr/>
        </p:nvSpPr>
        <p:spPr>
          <a:xfrm>
            <a:off x="4684833" y="3431954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2" name="Oval 21"/>
          <p:cNvSpPr/>
          <p:nvPr/>
        </p:nvSpPr>
        <p:spPr>
          <a:xfrm>
            <a:off x="5603451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3" name="Oval 22"/>
          <p:cNvSpPr/>
          <p:nvPr/>
        </p:nvSpPr>
        <p:spPr>
          <a:xfrm>
            <a:off x="6522069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smtClean="0"/>
              <a:t>Logic</a:t>
            </a:r>
            <a:endParaRPr lang="en-US" sz="2200" dirty="0"/>
          </a:p>
        </p:txBody>
      </p:sp>
      <p:sp>
        <p:nvSpPr>
          <p:cNvPr id="24" name="Oval 23"/>
          <p:cNvSpPr/>
          <p:nvPr/>
        </p:nvSpPr>
        <p:spPr>
          <a:xfrm>
            <a:off x="7440687" y="3432621"/>
            <a:ext cx="766218" cy="7662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200" dirty="0" err="1" smtClean="0"/>
              <a:t>Mem</a:t>
            </a:r>
            <a:endParaRPr lang="en-US" sz="2200" dirty="0"/>
          </a:p>
        </p:txBody>
      </p:sp>
      <p:sp>
        <p:nvSpPr>
          <p:cNvPr id="25" name="Rounded Rectangle 24"/>
          <p:cNvSpPr/>
          <p:nvPr/>
        </p:nvSpPr>
        <p:spPr>
          <a:xfrm>
            <a:off x="4574385" y="2592074"/>
            <a:ext cx="4295880" cy="4810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/>
              <a:t>Interconnection Network</a:t>
            </a:r>
            <a:endParaRPr lang="en-US" dirty="0"/>
          </a:p>
        </p:txBody>
      </p:sp>
      <p:cxnSp>
        <p:nvCxnSpPr>
          <p:cNvPr id="41" name="Curved Connector 40"/>
          <p:cNvCxnSpPr/>
          <p:nvPr/>
        </p:nvCxnSpPr>
        <p:spPr>
          <a:xfrm rot="16200000" flipH="1">
            <a:off x="4934211" y="2367549"/>
            <a:ext cx="1199596" cy="93054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22" idx="0"/>
          </p:cNvCxnSpPr>
          <p:nvPr/>
        </p:nvCxnSpPr>
        <p:spPr>
          <a:xfrm rot="5400000">
            <a:off x="5877713" y="2412792"/>
            <a:ext cx="1128677" cy="910981"/>
          </a:xfrm>
          <a:prstGeom prst="curvedConnector3">
            <a:avLst>
              <a:gd name="adj1" fmla="val 36955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21" idx="0"/>
            <a:endCxn id="20" idx="4"/>
          </p:cNvCxnSpPr>
          <p:nvPr/>
        </p:nvCxnSpPr>
        <p:spPr>
          <a:xfrm rot="5400000" flipH="1" flipV="1">
            <a:off x="5843256" y="1451414"/>
            <a:ext cx="1205226" cy="2755854"/>
          </a:xfrm>
          <a:prstGeom prst="curvedConnector3">
            <a:avLst>
              <a:gd name="adj1" fmla="val 63744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23" idx="0"/>
            <a:endCxn id="24" idx="0"/>
          </p:cNvCxnSpPr>
          <p:nvPr/>
        </p:nvCxnSpPr>
        <p:spPr>
          <a:xfrm rot="5400000" flipH="1" flipV="1">
            <a:off x="7364487" y="2973312"/>
            <a:ext cx="1588" cy="918618"/>
          </a:xfrm>
          <a:prstGeom prst="curvedConnector3">
            <a:avLst>
              <a:gd name="adj1" fmla="val 25985202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9688" y="1168401"/>
            <a:ext cx="3261145" cy="31751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659688" y="1485911"/>
            <a:ext cx="3261145" cy="3175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59688" y="1811598"/>
            <a:ext cx="3261145" cy="3029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Programming Language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59688" y="2114517"/>
            <a:ext cx="3261145" cy="3186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59688" y="2433200"/>
            <a:ext cx="3261145" cy="3288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Instruction Set Architecture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659688" y="2762031"/>
            <a:ext cx="3261145" cy="3238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Microarchitecture</a:t>
            </a:r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659688" y="3089721"/>
            <a:ext cx="3261145" cy="3422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Register Transfer Level</a:t>
            </a:r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659688" y="3431954"/>
            <a:ext cx="3261145" cy="3208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59688" y="3752851"/>
            <a:ext cx="3261145" cy="3052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659688" y="4058114"/>
            <a:ext cx="3261145" cy="3360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55" name="Left Brace 54"/>
          <p:cNvSpPr/>
          <p:nvPr/>
        </p:nvSpPr>
        <p:spPr>
          <a:xfrm>
            <a:off x="4007983" y="1460509"/>
            <a:ext cx="699489" cy="2729093"/>
          </a:xfrm>
          <a:prstGeom prst="leftBrace">
            <a:avLst>
              <a:gd name="adj1" fmla="val 69095"/>
              <a:gd name="adj2" fmla="val 538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Left Brace 55"/>
          <p:cNvSpPr/>
          <p:nvPr/>
        </p:nvSpPr>
        <p:spPr>
          <a:xfrm>
            <a:off x="347133" y="2440690"/>
            <a:ext cx="265515" cy="991264"/>
          </a:xfrm>
          <a:prstGeom prst="leftBrace">
            <a:avLst>
              <a:gd name="adj1" fmla="val 106912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-989737" y="2723362"/>
            <a:ext cx="238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Traffic Patterns</a:t>
            </a:r>
            <a:endParaRPr lang="en-US" dirty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4" name="Footer Placeholder 5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derived from particular applications of interest</a:t>
            </a:r>
          </a:p>
          <a:p>
            <a:pPr lvl="1"/>
            <a:r>
              <a:rPr lang="en-US" dirty="0" smtClean="0"/>
              <a:t>Spatial distribution</a:t>
            </a:r>
          </a:p>
          <a:p>
            <a:pPr lvl="1"/>
            <a:r>
              <a:rPr lang="en-US" dirty="0" smtClean="0"/>
              <a:t>Matrix Transpose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Transpose traffic pattern</a:t>
            </a:r>
          </a:p>
          <a:p>
            <a:pPr lvl="2"/>
            <a:r>
              <a:rPr lang="en-US" sz="2200" dirty="0" err="1" smtClean="0">
                <a:sym typeface="Wingdings"/>
              </a:rPr>
              <a:t>d</a:t>
            </a:r>
            <a:r>
              <a:rPr lang="en-US" sz="2200" baseline="-25000" dirty="0" err="1" smtClean="0">
                <a:sym typeface="Wingdings"/>
              </a:rPr>
              <a:t>i</a:t>
            </a:r>
            <a:r>
              <a:rPr lang="en-US" sz="2200" dirty="0" smtClean="0">
                <a:sym typeface="Wingdings"/>
              </a:rPr>
              <a:t> = s</a:t>
            </a:r>
            <a:r>
              <a:rPr lang="en-US" sz="2200" baseline="-25000" dirty="0" smtClean="0">
                <a:sym typeface="Wingdings"/>
              </a:rPr>
              <a:t>i+b/2</a:t>
            </a:r>
            <a:r>
              <a:rPr lang="en-US" sz="2200" dirty="0" smtClean="0">
                <a:sym typeface="Wingdings"/>
              </a:rPr>
              <a:t> </a:t>
            </a:r>
            <a:r>
              <a:rPr lang="en-US" sz="2200" baseline="-25000" dirty="0" smtClean="0">
                <a:sym typeface="Wingdings"/>
              </a:rPr>
              <a:t>mod </a:t>
            </a:r>
            <a:r>
              <a:rPr lang="en-US" sz="2200" baseline="-25000" dirty="0" err="1" smtClean="0">
                <a:sym typeface="Wingdings"/>
              </a:rPr>
              <a:t>b</a:t>
            </a:r>
            <a:endParaRPr lang="en-US" sz="2200" baseline="-25000" dirty="0" smtClean="0">
              <a:sym typeface="Wingdings"/>
            </a:endParaRPr>
          </a:p>
          <a:p>
            <a:pPr lvl="2"/>
            <a:r>
              <a:rPr lang="en-US" sz="2200" dirty="0" err="1" smtClean="0">
                <a:sym typeface="Wingdings"/>
              </a:rPr>
              <a:t>b</a:t>
            </a:r>
            <a:r>
              <a:rPr lang="en-US" sz="2200" dirty="0" smtClean="0">
                <a:sym typeface="Wingdings"/>
              </a:rPr>
              <a:t>-bit address, </a:t>
            </a:r>
            <a:r>
              <a:rPr lang="en-US" sz="2200" dirty="0" err="1" smtClean="0">
                <a:sym typeface="Wingdings"/>
              </a:rPr>
              <a:t>d</a:t>
            </a:r>
            <a:r>
              <a:rPr lang="en-US" sz="2200" baseline="-25000" dirty="0" err="1" smtClean="0">
                <a:sym typeface="Wingdings"/>
              </a:rPr>
              <a:t>i</a:t>
            </a:r>
            <a:r>
              <a:rPr lang="en-US" sz="2200" dirty="0" smtClean="0">
                <a:sym typeface="Wingdings"/>
              </a:rPr>
              <a:t>: </a:t>
            </a:r>
            <a:r>
              <a:rPr lang="en-US" sz="2200" dirty="0" err="1" smtClean="0">
                <a:sym typeface="Wingdings"/>
              </a:rPr>
              <a:t>i</a:t>
            </a:r>
            <a:r>
              <a:rPr lang="en-US" sz="2200" baseline="30000" dirty="0" err="1" smtClean="0">
                <a:sym typeface="Wingdings"/>
              </a:rPr>
              <a:t>th</a:t>
            </a:r>
            <a:r>
              <a:rPr lang="en-US" sz="2200" dirty="0" smtClean="0">
                <a:sym typeface="Wingdings"/>
              </a:rPr>
              <a:t> bit of destination</a:t>
            </a:r>
            <a:endParaRPr lang="en-US" sz="2200" dirty="0"/>
          </a:p>
        </p:txBody>
      </p:sp>
      <p:sp>
        <p:nvSpPr>
          <p:cNvPr id="5" name="Oval 4"/>
          <p:cNvSpPr/>
          <p:nvPr/>
        </p:nvSpPr>
        <p:spPr>
          <a:xfrm>
            <a:off x="3526879" y="4601541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526879" y="51906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099006" y="4601541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99006" y="51906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671134" y="51906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671134" y="4601541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671134" y="404635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99006" y="404635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3526879" y="404635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>
            <a:stCxn id="6" idx="0"/>
            <a:endCxn id="5" idx="4"/>
          </p:cNvCxnSpPr>
          <p:nvPr/>
        </p:nvCxnSpPr>
        <p:spPr>
          <a:xfrm rot="5400000" flipH="1" flipV="1">
            <a:off x="3492401" y="5026106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4"/>
          </p:cNvCxnSpPr>
          <p:nvPr/>
        </p:nvCxnSpPr>
        <p:spPr>
          <a:xfrm rot="5400000" flipH="1" flipV="1">
            <a:off x="4064529" y="5026106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0"/>
            <a:endCxn id="10" idx="4"/>
          </p:cNvCxnSpPr>
          <p:nvPr/>
        </p:nvCxnSpPr>
        <p:spPr>
          <a:xfrm rot="5400000" flipH="1" flipV="1">
            <a:off x="4636656" y="5026106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  <a:endCxn id="8" idx="6"/>
          </p:cNvCxnSpPr>
          <p:nvPr/>
        </p:nvCxnSpPr>
        <p:spPr>
          <a:xfrm rot="10800000">
            <a:off x="4359064" y="5320642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6" idx="6"/>
          </p:cNvCxnSpPr>
          <p:nvPr/>
        </p:nvCxnSpPr>
        <p:spPr>
          <a:xfrm rot="10800000">
            <a:off x="3786937" y="5320642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2"/>
            <a:endCxn id="5" idx="6"/>
          </p:cNvCxnSpPr>
          <p:nvPr/>
        </p:nvCxnSpPr>
        <p:spPr>
          <a:xfrm rot="10800000">
            <a:off x="3786937" y="4731570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7" idx="6"/>
          </p:cNvCxnSpPr>
          <p:nvPr/>
        </p:nvCxnSpPr>
        <p:spPr>
          <a:xfrm rot="10800000">
            <a:off x="4359064" y="4731570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2"/>
            <a:endCxn id="12" idx="6"/>
          </p:cNvCxnSpPr>
          <p:nvPr/>
        </p:nvCxnSpPr>
        <p:spPr>
          <a:xfrm rot="10800000">
            <a:off x="4359064" y="4176386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3" idx="6"/>
          </p:cNvCxnSpPr>
          <p:nvPr/>
        </p:nvCxnSpPr>
        <p:spPr>
          <a:xfrm rot="10800000">
            <a:off x="3786937" y="4176386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0"/>
            <a:endCxn id="13" idx="4"/>
          </p:cNvCxnSpPr>
          <p:nvPr/>
        </p:nvCxnSpPr>
        <p:spPr>
          <a:xfrm rot="5400000" flipH="1" flipV="1">
            <a:off x="3509345" y="4453978"/>
            <a:ext cx="295126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0"/>
            <a:endCxn id="12" idx="4"/>
          </p:cNvCxnSpPr>
          <p:nvPr/>
        </p:nvCxnSpPr>
        <p:spPr>
          <a:xfrm rot="5400000" flipH="1" flipV="1">
            <a:off x="4081473" y="4453978"/>
            <a:ext cx="295126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rot="16200000" flipV="1">
            <a:off x="4653600" y="4453978"/>
            <a:ext cx="294584" cy="54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226342" y="5205430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226342" y="461635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226342" y="4061174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>
            <a:stCxn id="28" idx="0"/>
            <a:endCxn id="29" idx="4"/>
          </p:cNvCxnSpPr>
          <p:nvPr/>
        </p:nvCxnSpPr>
        <p:spPr>
          <a:xfrm rot="5400000" flipH="1" flipV="1">
            <a:off x="5191864" y="5040923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8" idx="2"/>
          </p:cNvCxnSpPr>
          <p:nvPr/>
        </p:nvCxnSpPr>
        <p:spPr>
          <a:xfrm rot="10800000">
            <a:off x="4914272" y="5335459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2"/>
          </p:cNvCxnSpPr>
          <p:nvPr/>
        </p:nvCxnSpPr>
        <p:spPr>
          <a:xfrm rot="10800000">
            <a:off x="4914272" y="4746387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2"/>
          </p:cNvCxnSpPr>
          <p:nvPr/>
        </p:nvCxnSpPr>
        <p:spPr>
          <a:xfrm rot="10800000">
            <a:off x="4914272" y="4191203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0"/>
          </p:cNvCxnSpPr>
          <p:nvPr/>
        </p:nvCxnSpPr>
        <p:spPr>
          <a:xfrm rot="16200000" flipV="1">
            <a:off x="5208808" y="4468795"/>
            <a:ext cx="294584" cy="54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526879" y="58002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099006" y="58002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671134" y="580021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>
            <a:stCxn id="36" idx="0"/>
            <a:endCxn id="6" idx="4"/>
          </p:cNvCxnSpPr>
          <p:nvPr/>
        </p:nvCxnSpPr>
        <p:spPr>
          <a:xfrm rot="5400000" flipH="1" flipV="1">
            <a:off x="3482137" y="5625442"/>
            <a:ext cx="34954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8" idx="4"/>
          </p:cNvCxnSpPr>
          <p:nvPr/>
        </p:nvCxnSpPr>
        <p:spPr>
          <a:xfrm rot="5400000" flipH="1" flipV="1">
            <a:off x="4053722" y="5625443"/>
            <a:ext cx="350084" cy="5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0"/>
            <a:endCxn id="9" idx="4"/>
          </p:cNvCxnSpPr>
          <p:nvPr/>
        </p:nvCxnSpPr>
        <p:spPr>
          <a:xfrm rot="5400000" flipH="1" flipV="1">
            <a:off x="4626392" y="5625442"/>
            <a:ext cx="34954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2"/>
            <a:endCxn id="37" idx="6"/>
          </p:cNvCxnSpPr>
          <p:nvPr/>
        </p:nvCxnSpPr>
        <p:spPr>
          <a:xfrm rot="10800000">
            <a:off x="4359064" y="5930242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7" idx="2"/>
            <a:endCxn id="36" idx="6"/>
          </p:cNvCxnSpPr>
          <p:nvPr/>
        </p:nvCxnSpPr>
        <p:spPr>
          <a:xfrm rot="10800000">
            <a:off x="3786937" y="5930242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226342" y="5815030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>
            <a:stCxn id="44" idx="0"/>
            <a:endCxn id="28" idx="4"/>
          </p:cNvCxnSpPr>
          <p:nvPr/>
        </p:nvCxnSpPr>
        <p:spPr>
          <a:xfrm rot="5400000" flipH="1" flipV="1">
            <a:off x="5181600" y="5640259"/>
            <a:ext cx="349542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2"/>
          </p:cNvCxnSpPr>
          <p:nvPr/>
        </p:nvCxnSpPr>
        <p:spPr>
          <a:xfrm rot="10800000">
            <a:off x="4914272" y="5945059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hape 51"/>
          <p:cNvCxnSpPr>
            <a:stCxn id="12" idx="4"/>
            <a:endCxn id="5" idx="6"/>
          </p:cNvCxnSpPr>
          <p:nvPr/>
        </p:nvCxnSpPr>
        <p:spPr>
          <a:xfrm rot="5400000">
            <a:off x="3795409" y="4297943"/>
            <a:ext cx="425155" cy="44209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11" idx="4"/>
            <a:endCxn id="6" idx="6"/>
          </p:cNvCxnSpPr>
          <p:nvPr/>
        </p:nvCxnSpPr>
        <p:spPr>
          <a:xfrm rot="5400000">
            <a:off x="3786937" y="4306415"/>
            <a:ext cx="1014227" cy="101422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30" idx="4"/>
            <a:endCxn id="36" idx="6"/>
          </p:cNvCxnSpPr>
          <p:nvPr/>
        </p:nvCxnSpPr>
        <p:spPr>
          <a:xfrm rot="5400000">
            <a:off x="3767149" y="4341020"/>
            <a:ext cx="1609010" cy="156943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hape 58"/>
          <p:cNvCxnSpPr>
            <a:stCxn id="10" idx="4"/>
            <a:endCxn id="8" idx="6"/>
          </p:cNvCxnSpPr>
          <p:nvPr/>
        </p:nvCxnSpPr>
        <p:spPr>
          <a:xfrm rot="5400000">
            <a:off x="4350593" y="4870071"/>
            <a:ext cx="459043" cy="44209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28" idx="4"/>
            <a:endCxn id="38" idx="6"/>
          </p:cNvCxnSpPr>
          <p:nvPr/>
        </p:nvCxnSpPr>
        <p:spPr>
          <a:xfrm rot="5400000">
            <a:off x="4911405" y="5485276"/>
            <a:ext cx="464754" cy="425179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29" idx="4"/>
            <a:endCxn id="37" idx="6"/>
          </p:cNvCxnSpPr>
          <p:nvPr/>
        </p:nvCxnSpPr>
        <p:spPr>
          <a:xfrm rot="5400000">
            <a:off x="4330805" y="4904676"/>
            <a:ext cx="1053826" cy="99730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Traffic Patterns (2)</a:t>
            </a:r>
            <a:endParaRPr lang="en-US" dirty="0"/>
          </a:p>
        </p:txBody>
      </p:sp>
      <p:sp>
        <p:nvSpPr>
          <p:cNvPr id="76" name="Date Placeholder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Fast Fourier Transform (FFT) or sorting application </a:t>
            </a:r>
            <a:r>
              <a:rPr lang="en-US" smtClean="0">
                <a:sym typeface="Wingdings"/>
              </a:rPr>
              <a:t> shuffle permutation</a:t>
            </a:r>
          </a:p>
          <a:p>
            <a:r>
              <a:rPr lang="en-US" smtClean="0">
                <a:sym typeface="Wingdings"/>
              </a:rPr>
              <a:t>Fluid dynamics  neighbor patterns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43" y="5534871"/>
            <a:ext cx="2175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Shuffle: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s</a:t>
            </a:r>
            <a:r>
              <a:rPr lang="en-US" sz="2000" baseline="-25000" dirty="0" smtClean="0"/>
              <a:t>i-1 mod </a:t>
            </a:r>
            <a:r>
              <a:rPr lang="en-US" sz="2000" baseline="-25000" dirty="0" err="1" smtClean="0"/>
              <a:t>b</a:t>
            </a:r>
            <a:endParaRPr lang="en-US" sz="2000" baseline="-25000" dirty="0"/>
          </a:p>
        </p:txBody>
      </p:sp>
      <p:sp>
        <p:nvSpPr>
          <p:cNvPr id="5" name="Oval 4"/>
          <p:cNvSpPr/>
          <p:nvPr/>
        </p:nvSpPr>
        <p:spPr>
          <a:xfrm>
            <a:off x="535642" y="361951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5642" y="42085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07769" y="361951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07769" y="42085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9897" y="42085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79897" y="3619517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79897" y="306433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107769" y="306433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35642" y="306433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>
            <a:stCxn id="6" idx="0"/>
            <a:endCxn id="5" idx="4"/>
          </p:cNvCxnSpPr>
          <p:nvPr/>
        </p:nvCxnSpPr>
        <p:spPr>
          <a:xfrm rot="5400000" flipH="1" flipV="1">
            <a:off x="501164" y="4044082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2"/>
            <a:endCxn id="12" idx="6"/>
          </p:cNvCxnSpPr>
          <p:nvPr/>
        </p:nvCxnSpPr>
        <p:spPr>
          <a:xfrm rot="10800000">
            <a:off x="1367827" y="3194362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35105" y="4223406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2235105" y="3634334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235105" y="3079150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/>
          <p:cNvCxnSpPr>
            <a:stCxn id="26" idx="0"/>
            <a:endCxn id="27" idx="4"/>
          </p:cNvCxnSpPr>
          <p:nvPr/>
        </p:nvCxnSpPr>
        <p:spPr>
          <a:xfrm rot="5400000" flipH="1" flipV="1">
            <a:off x="2200627" y="4058899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35642" y="48181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107769" y="48181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679897" y="481818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>
            <a:stCxn id="36" idx="2"/>
            <a:endCxn id="35" idx="6"/>
          </p:cNvCxnSpPr>
          <p:nvPr/>
        </p:nvCxnSpPr>
        <p:spPr>
          <a:xfrm rot="10800000">
            <a:off x="1367827" y="4948218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235105" y="4833006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hape 44"/>
          <p:cNvCxnSpPr>
            <a:stCxn id="12" idx="4"/>
            <a:endCxn id="6" idx="6"/>
          </p:cNvCxnSpPr>
          <p:nvPr/>
        </p:nvCxnSpPr>
        <p:spPr>
          <a:xfrm rot="5400000">
            <a:off x="509636" y="3610455"/>
            <a:ext cx="1014227" cy="442098"/>
          </a:xfrm>
          <a:prstGeom prst="curvedConnector2">
            <a:avLst/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063444" y="5534871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Neighbor: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x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+ 1 mod </a:t>
            </a:r>
            <a:r>
              <a:rPr lang="en-US" sz="2000" dirty="0" err="1" smtClean="0"/>
              <a:t>k</a:t>
            </a:r>
            <a:endParaRPr lang="en-US" sz="2000" dirty="0"/>
          </a:p>
        </p:txBody>
      </p:sp>
      <p:sp>
        <p:nvSpPr>
          <p:cNvPr id="52" name="Oval 51"/>
          <p:cNvSpPr/>
          <p:nvPr/>
        </p:nvSpPr>
        <p:spPr>
          <a:xfrm>
            <a:off x="3582026" y="3619516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3582026" y="42085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4154153" y="3619516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/>
          <p:cNvSpPr/>
          <p:nvPr/>
        </p:nvSpPr>
        <p:spPr>
          <a:xfrm>
            <a:off x="4154153" y="42085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4726281" y="42085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726281" y="3619516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4726281" y="3064332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4154153" y="3064332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582026" y="3064332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5281489" y="4223405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281489" y="3634333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5281489" y="3079149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3582026" y="48181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4154153" y="48181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4726281" y="4818188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5281489" y="4833005"/>
            <a:ext cx="260058" cy="260058"/>
          </a:xfrm>
          <a:prstGeom prst="ellipse">
            <a:avLst/>
          </a:prstGeom>
          <a:ln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Shape 100"/>
          <p:cNvCxnSpPr>
            <a:stCxn id="11" idx="2"/>
            <a:endCxn id="12" idx="6"/>
          </p:cNvCxnSpPr>
          <p:nvPr/>
        </p:nvCxnSpPr>
        <p:spPr>
          <a:xfrm rot="10800000">
            <a:off x="1367827" y="3194362"/>
            <a:ext cx="312070" cy="158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hape 100"/>
          <p:cNvCxnSpPr>
            <a:stCxn id="28" idx="4"/>
            <a:endCxn id="8" idx="6"/>
          </p:cNvCxnSpPr>
          <p:nvPr/>
        </p:nvCxnSpPr>
        <p:spPr>
          <a:xfrm rot="5400000">
            <a:off x="1366776" y="3340260"/>
            <a:ext cx="999410" cy="997307"/>
          </a:xfrm>
          <a:prstGeom prst="curvedConnector2">
            <a:avLst/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5" idx="6"/>
            <a:endCxn id="11" idx="4"/>
          </p:cNvCxnSpPr>
          <p:nvPr/>
        </p:nvCxnSpPr>
        <p:spPr>
          <a:xfrm flipV="1">
            <a:off x="795700" y="3324391"/>
            <a:ext cx="1014226" cy="425155"/>
          </a:xfrm>
          <a:prstGeom prst="curvedConnector2">
            <a:avLst/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0" name="Shape 100"/>
          <p:cNvCxnSpPr>
            <a:stCxn id="7" idx="4"/>
            <a:endCxn id="9" idx="2"/>
          </p:cNvCxnSpPr>
          <p:nvPr/>
        </p:nvCxnSpPr>
        <p:spPr>
          <a:xfrm rot="16200000" flipH="1">
            <a:off x="1229326" y="3888046"/>
            <a:ext cx="459043" cy="442099"/>
          </a:xfrm>
          <a:prstGeom prst="curvedConnector2">
            <a:avLst/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1" name="Shape 100"/>
          <p:cNvCxnSpPr>
            <a:stCxn id="27" idx="4"/>
            <a:endCxn id="26" idx="0"/>
          </p:cNvCxnSpPr>
          <p:nvPr/>
        </p:nvCxnSpPr>
        <p:spPr>
          <a:xfrm rot="5400000">
            <a:off x="2200627" y="4058899"/>
            <a:ext cx="329014" cy="158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4" name="Shape 100"/>
          <p:cNvCxnSpPr>
            <a:stCxn id="6" idx="0"/>
            <a:endCxn id="5" idx="4"/>
          </p:cNvCxnSpPr>
          <p:nvPr/>
        </p:nvCxnSpPr>
        <p:spPr>
          <a:xfrm rot="5400000" flipH="1" flipV="1">
            <a:off x="501164" y="4044082"/>
            <a:ext cx="329014" cy="158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1" name="Shape 100"/>
          <p:cNvCxnSpPr>
            <a:stCxn id="9" idx="0"/>
            <a:endCxn id="7" idx="6"/>
          </p:cNvCxnSpPr>
          <p:nvPr/>
        </p:nvCxnSpPr>
        <p:spPr>
          <a:xfrm rot="16200000" flipV="1">
            <a:off x="1359356" y="3758018"/>
            <a:ext cx="459043" cy="442099"/>
          </a:xfrm>
          <a:prstGeom prst="curvedConnector2">
            <a:avLst/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4" name="Shape 133"/>
          <p:cNvCxnSpPr>
            <a:stCxn id="26" idx="4"/>
            <a:endCxn id="35" idx="0"/>
          </p:cNvCxnSpPr>
          <p:nvPr/>
        </p:nvCxnSpPr>
        <p:spPr>
          <a:xfrm rot="5400000">
            <a:off x="1634104" y="4087158"/>
            <a:ext cx="334725" cy="1127336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hape 137"/>
          <p:cNvCxnSpPr>
            <a:stCxn id="34" idx="0"/>
            <a:endCxn id="10" idx="4"/>
          </p:cNvCxnSpPr>
          <p:nvPr/>
        </p:nvCxnSpPr>
        <p:spPr>
          <a:xfrm rot="5400000" flipH="1" flipV="1">
            <a:off x="768491" y="3776755"/>
            <a:ext cx="938614" cy="1144255"/>
          </a:xfrm>
          <a:prstGeom prst="curvedConnector3">
            <a:avLst>
              <a:gd name="adj1" fmla="val 60824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4" name="Shape 133"/>
          <p:cNvCxnSpPr>
            <a:stCxn id="35" idx="6"/>
            <a:endCxn id="36" idx="2"/>
          </p:cNvCxnSpPr>
          <p:nvPr/>
        </p:nvCxnSpPr>
        <p:spPr>
          <a:xfrm>
            <a:off x="1367827" y="4948218"/>
            <a:ext cx="312070" cy="1588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8" name="Shape 133"/>
          <p:cNvCxnSpPr>
            <a:endCxn id="27" idx="4"/>
          </p:cNvCxnSpPr>
          <p:nvPr/>
        </p:nvCxnSpPr>
        <p:spPr>
          <a:xfrm rot="5400000" flipH="1" flipV="1">
            <a:off x="1626029" y="4079083"/>
            <a:ext cx="923796" cy="554414"/>
          </a:xfrm>
          <a:prstGeom prst="curvedConnector3">
            <a:avLst>
              <a:gd name="adj1" fmla="val 50000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60" idx="5"/>
            <a:endCxn id="54" idx="1"/>
          </p:cNvCxnSpPr>
          <p:nvPr/>
        </p:nvCxnSpPr>
        <p:spPr>
          <a:xfrm rot="16200000" flipH="1">
            <a:off x="3812470" y="3277833"/>
            <a:ext cx="371296" cy="388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59" idx="5"/>
            <a:endCxn id="57" idx="1"/>
          </p:cNvCxnSpPr>
          <p:nvPr/>
        </p:nvCxnSpPr>
        <p:spPr>
          <a:xfrm rot="16200000" flipH="1">
            <a:off x="4384598" y="3277833"/>
            <a:ext cx="371296" cy="38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58" idx="5"/>
            <a:endCxn id="74" idx="1"/>
          </p:cNvCxnSpPr>
          <p:nvPr/>
        </p:nvCxnSpPr>
        <p:spPr>
          <a:xfrm rot="16200000" flipH="1">
            <a:off x="4940858" y="3293701"/>
            <a:ext cx="386113" cy="371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3" name="Shape 162"/>
          <p:cNvCxnSpPr>
            <a:stCxn id="75" idx="0"/>
            <a:endCxn id="52" idx="2"/>
          </p:cNvCxnSpPr>
          <p:nvPr/>
        </p:nvCxnSpPr>
        <p:spPr>
          <a:xfrm rot="16200000" flipH="1" flipV="1">
            <a:off x="4161574" y="2499601"/>
            <a:ext cx="670396" cy="1829492"/>
          </a:xfrm>
          <a:prstGeom prst="curvedConnector4">
            <a:avLst>
              <a:gd name="adj1" fmla="val -34099"/>
              <a:gd name="adj2" fmla="val 112495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stCxn id="52" idx="5"/>
            <a:endCxn id="55" idx="1"/>
          </p:cNvCxnSpPr>
          <p:nvPr/>
        </p:nvCxnSpPr>
        <p:spPr>
          <a:xfrm rot="16200000" flipH="1">
            <a:off x="3795526" y="3849961"/>
            <a:ext cx="405184" cy="388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54" idx="5"/>
            <a:endCxn id="56" idx="1"/>
          </p:cNvCxnSpPr>
          <p:nvPr/>
        </p:nvCxnSpPr>
        <p:spPr>
          <a:xfrm rot="16200000" flipH="1">
            <a:off x="4367654" y="3849961"/>
            <a:ext cx="405184" cy="38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57" idx="5"/>
            <a:endCxn id="73" idx="1"/>
          </p:cNvCxnSpPr>
          <p:nvPr/>
        </p:nvCxnSpPr>
        <p:spPr>
          <a:xfrm rot="16200000" flipH="1">
            <a:off x="4923914" y="3865829"/>
            <a:ext cx="420001" cy="371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9" name="Shape 178"/>
          <p:cNvCxnSpPr>
            <a:stCxn id="74" idx="0"/>
            <a:endCxn id="53" idx="2"/>
          </p:cNvCxnSpPr>
          <p:nvPr/>
        </p:nvCxnSpPr>
        <p:spPr>
          <a:xfrm rot="16200000" flipH="1" flipV="1">
            <a:off x="4144630" y="3071729"/>
            <a:ext cx="704284" cy="1829492"/>
          </a:xfrm>
          <a:prstGeom prst="curvedConnector4">
            <a:avLst>
              <a:gd name="adj1" fmla="val -32458"/>
              <a:gd name="adj2" fmla="val 112495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2" name="Straight Arrow Connector 181"/>
          <p:cNvCxnSpPr>
            <a:stCxn id="53" idx="5"/>
            <a:endCxn id="82" idx="1"/>
          </p:cNvCxnSpPr>
          <p:nvPr/>
        </p:nvCxnSpPr>
        <p:spPr>
          <a:xfrm rot="16200000" flipH="1">
            <a:off x="3785262" y="4449297"/>
            <a:ext cx="425712" cy="388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55" idx="5"/>
            <a:endCxn id="83" idx="1"/>
          </p:cNvCxnSpPr>
          <p:nvPr/>
        </p:nvCxnSpPr>
        <p:spPr>
          <a:xfrm rot="16200000" flipH="1">
            <a:off x="4357390" y="4449297"/>
            <a:ext cx="425712" cy="388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stCxn id="56" idx="5"/>
            <a:endCxn id="89" idx="1"/>
          </p:cNvCxnSpPr>
          <p:nvPr/>
        </p:nvCxnSpPr>
        <p:spPr>
          <a:xfrm rot="16200000" flipH="1">
            <a:off x="4913650" y="4465165"/>
            <a:ext cx="440529" cy="371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1" name="Shape 190"/>
          <p:cNvCxnSpPr>
            <a:stCxn id="81" idx="4"/>
            <a:endCxn id="59" idx="0"/>
          </p:cNvCxnSpPr>
          <p:nvPr/>
        </p:nvCxnSpPr>
        <p:spPr>
          <a:xfrm rot="5400000" flipH="1" flipV="1">
            <a:off x="2991161" y="3785225"/>
            <a:ext cx="2013914" cy="572127"/>
          </a:xfrm>
          <a:prstGeom prst="curvedConnector5">
            <a:avLst>
              <a:gd name="adj1" fmla="val -11351"/>
              <a:gd name="adj2" fmla="val 50000"/>
              <a:gd name="adj3" fmla="val 111351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4" name="Shape 193"/>
          <p:cNvCxnSpPr>
            <a:stCxn id="82" idx="4"/>
            <a:endCxn id="58" idx="0"/>
          </p:cNvCxnSpPr>
          <p:nvPr/>
        </p:nvCxnSpPr>
        <p:spPr>
          <a:xfrm rot="5400000" flipH="1" flipV="1">
            <a:off x="3563289" y="3785225"/>
            <a:ext cx="2013914" cy="572128"/>
          </a:xfrm>
          <a:prstGeom prst="curvedConnector5">
            <a:avLst>
              <a:gd name="adj1" fmla="val -11351"/>
              <a:gd name="adj2" fmla="val 50000"/>
              <a:gd name="adj3" fmla="val 111351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7" name="Shape 196"/>
          <p:cNvCxnSpPr>
            <a:stCxn id="83" idx="4"/>
            <a:endCxn id="75" idx="0"/>
          </p:cNvCxnSpPr>
          <p:nvPr/>
        </p:nvCxnSpPr>
        <p:spPr>
          <a:xfrm rot="5400000" flipH="1" flipV="1">
            <a:off x="4134365" y="3801094"/>
            <a:ext cx="1999097" cy="555208"/>
          </a:xfrm>
          <a:prstGeom prst="curvedConnector5">
            <a:avLst>
              <a:gd name="adj1" fmla="val -11435"/>
              <a:gd name="adj2" fmla="val 50000"/>
              <a:gd name="adj3" fmla="val 111435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1" name="Shape 200"/>
          <p:cNvCxnSpPr>
            <a:stCxn id="89" idx="4"/>
            <a:endCxn id="60" idx="0"/>
          </p:cNvCxnSpPr>
          <p:nvPr/>
        </p:nvCxnSpPr>
        <p:spPr>
          <a:xfrm rot="5400000" flipH="1">
            <a:off x="3547421" y="3228967"/>
            <a:ext cx="2028731" cy="1699463"/>
          </a:xfrm>
          <a:prstGeom prst="curvedConnector5">
            <a:avLst>
              <a:gd name="adj1" fmla="val -20304"/>
              <a:gd name="adj2" fmla="val 129355"/>
              <a:gd name="adj3" fmla="val 111268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0" idx="7"/>
            <a:endCxn id="28" idx="3"/>
          </p:cNvCxnSpPr>
          <p:nvPr/>
        </p:nvCxnSpPr>
        <p:spPr>
          <a:xfrm rot="5400000" flipH="1" flipV="1">
            <a:off x="1909291" y="3293703"/>
            <a:ext cx="356479" cy="37132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>
            <a:stCxn id="8" idx="3"/>
            <a:endCxn id="34" idx="7"/>
          </p:cNvCxnSpPr>
          <p:nvPr/>
        </p:nvCxnSpPr>
        <p:spPr>
          <a:xfrm rot="5400000">
            <a:off x="738879" y="4449299"/>
            <a:ext cx="425712" cy="388239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4" name="Shape 213"/>
          <p:cNvCxnSpPr>
            <a:stCxn id="13" idx="1"/>
            <a:endCxn id="13" idx="7"/>
          </p:cNvCxnSpPr>
          <p:nvPr/>
        </p:nvCxnSpPr>
        <p:spPr>
          <a:xfrm rot="5400000" flipH="1" flipV="1">
            <a:off x="665671" y="3010474"/>
            <a:ext cx="1588" cy="183888"/>
          </a:xfrm>
          <a:prstGeom prst="curvedConnector3">
            <a:avLst>
              <a:gd name="adj1" fmla="val 16793766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7" name="Shape 213"/>
          <p:cNvCxnSpPr>
            <a:stCxn id="42" idx="5"/>
            <a:endCxn id="42" idx="3"/>
          </p:cNvCxnSpPr>
          <p:nvPr/>
        </p:nvCxnSpPr>
        <p:spPr>
          <a:xfrm rot="5400000">
            <a:off x="2365134" y="4963035"/>
            <a:ext cx="1588" cy="183888"/>
          </a:xfrm>
          <a:prstGeom prst="curvedConnector3">
            <a:avLst>
              <a:gd name="adj1" fmla="val 16793766"/>
            </a:avLst>
          </a:prstGeom>
          <a:ln>
            <a:headEnd type="none"/>
            <a:tailEnd type="triangle" w="lg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107867" y="3064332"/>
            <a:ext cx="2828165" cy="20287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Need to ask yourself: Does this resemble my application?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Traffic Patterns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 random</a:t>
            </a:r>
          </a:p>
          <a:p>
            <a:pPr lvl="1"/>
            <a:r>
              <a:rPr lang="en-US" dirty="0" smtClean="0"/>
              <a:t>Each source equally likely to communication with each destination</a:t>
            </a:r>
          </a:p>
          <a:p>
            <a:pPr lvl="1"/>
            <a:r>
              <a:rPr lang="en-US" dirty="0" smtClean="0"/>
              <a:t>Most commonly used traffic pattern</a:t>
            </a:r>
          </a:p>
          <a:p>
            <a:pPr lvl="2"/>
            <a:r>
              <a:rPr lang="en-US" dirty="0" smtClean="0"/>
              <a:t>Very </a:t>
            </a:r>
            <a:r>
              <a:rPr lang="en-US" b="1" dirty="0" smtClean="0">
                <a:solidFill>
                  <a:srgbClr val="FF0000"/>
                </a:solidFill>
              </a:rPr>
              <a:t>benign</a:t>
            </a:r>
          </a:p>
          <a:p>
            <a:pPr lvl="2"/>
            <a:r>
              <a:rPr lang="en-US" dirty="0" smtClean="0"/>
              <a:t>Traffic is uniformly distributed</a:t>
            </a:r>
          </a:p>
          <a:p>
            <a:pPr lvl="3"/>
            <a:r>
              <a:rPr lang="en-US" dirty="0" smtClean="0"/>
              <a:t>Balances load even if topology/routing algorithm has very poor load balancing</a:t>
            </a:r>
          </a:p>
          <a:p>
            <a:pPr lvl="3"/>
            <a:r>
              <a:rPr lang="en-US" dirty="0" smtClean="0"/>
              <a:t>Need to be careful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But can be good for debugging/verifying implementation</a:t>
            </a:r>
          </a:p>
          <a:p>
            <a:pPr lvl="2"/>
            <a:r>
              <a:rPr lang="en-US" dirty="0" smtClean="0"/>
              <a:t>Well-understood pattern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Stress-testing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 random can make bad topologies look good</a:t>
            </a:r>
          </a:p>
          <a:p>
            <a:endParaRPr lang="en-US" dirty="0" smtClean="0"/>
          </a:p>
          <a:p>
            <a:r>
              <a:rPr lang="en-US" dirty="0" smtClean="0"/>
              <a:t>Permutation traffic will stress-test the network</a:t>
            </a:r>
          </a:p>
          <a:p>
            <a:pPr lvl="1"/>
            <a:r>
              <a:rPr lang="en-US" dirty="0" smtClean="0"/>
              <a:t>Many types of permutation (ex: shuffle, transpose, neighbor)</a:t>
            </a:r>
          </a:p>
          <a:p>
            <a:pPr lvl="1"/>
            <a:r>
              <a:rPr lang="en-US" dirty="0" smtClean="0"/>
              <a:t>Each source sends all traffic to single destination</a:t>
            </a:r>
          </a:p>
          <a:p>
            <a:pPr lvl="1"/>
            <a:r>
              <a:rPr lang="en-US" dirty="0" smtClean="0"/>
              <a:t>Concentration of load on individual pairs</a:t>
            </a:r>
          </a:p>
          <a:p>
            <a:pPr lvl="2"/>
            <a:r>
              <a:rPr lang="en-US" dirty="0" smtClean="0"/>
              <a:t>Stresses load balancing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Thoughts: Traffic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topology/routing discussion</a:t>
            </a:r>
          </a:p>
          <a:p>
            <a:pPr lvl="1"/>
            <a:r>
              <a:rPr lang="en-US" dirty="0" smtClean="0"/>
              <a:t>Focus on </a:t>
            </a:r>
            <a:r>
              <a:rPr lang="en-US" b="1" dirty="0" smtClean="0">
                <a:solidFill>
                  <a:srgbClr val="FF0000"/>
                </a:solidFill>
              </a:rPr>
              <a:t>spatial </a:t>
            </a:r>
            <a:r>
              <a:rPr lang="en-US" dirty="0" smtClean="0"/>
              <a:t>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Traffic patterns also have </a:t>
            </a:r>
            <a:r>
              <a:rPr lang="en-US" b="1" dirty="0" smtClean="0">
                <a:solidFill>
                  <a:srgbClr val="FF0000"/>
                </a:solidFill>
              </a:rPr>
              <a:t>temporal </a:t>
            </a:r>
            <a:r>
              <a:rPr lang="en-US" dirty="0" smtClean="0"/>
              <a:t>aspects</a:t>
            </a:r>
          </a:p>
          <a:p>
            <a:pPr lvl="1"/>
            <a:r>
              <a:rPr lang="en-US" dirty="0" err="1" smtClean="0"/>
              <a:t>Bursty</a:t>
            </a:r>
            <a:r>
              <a:rPr lang="en-US" dirty="0" smtClean="0"/>
              <a:t> behavior</a:t>
            </a:r>
          </a:p>
          <a:p>
            <a:pPr lvl="1"/>
            <a:r>
              <a:rPr lang="en-US" dirty="0" smtClean="0"/>
              <a:t>Important to capture temporal behavior as well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Distribution of packet sizes</a:t>
            </a:r>
          </a:p>
          <a:p>
            <a:endParaRPr lang="en-US" dirty="0" smtClean="0"/>
          </a:p>
          <a:p>
            <a:r>
              <a:rPr lang="en-US" dirty="0" smtClean="0"/>
              <a:t>Coherence traffic and packet sizes are key aspects of some of the research we will discuss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Architecture</a:t>
            </a:r>
          </a:p>
          <a:p>
            <a:pPr lvl="1"/>
            <a:r>
              <a:rPr lang="en-CA" dirty="0" smtClean="0"/>
              <a:t>Impacts communication requirements</a:t>
            </a:r>
          </a:p>
          <a:p>
            <a:pPr lvl="1"/>
            <a:r>
              <a:rPr lang="en-CA" dirty="0" smtClean="0"/>
              <a:t>Broadcast vs. Directory</a:t>
            </a:r>
          </a:p>
          <a:p>
            <a:pPr lvl="1"/>
            <a:r>
              <a:rPr lang="en-CA" dirty="0" smtClean="0"/>
              <a:t>Shared vs. Private Caches</a:t>
            </a:r>
            <a:endParaRPr lang="en-US" dirty="0" smtClean="0"/>
          </a:p>
          <a:p>
            <a:r>
              <a:rPr lang="en-US" dirty="0" smtClean="0"/>
              <a:t>Cache hierarchies and coherence protocols</a:t>
            </a:r>
          </a:p>
          <a:p>
            <a:pPr lvl="1"/>
            <a:r>
              <a:rPr lang="en-US" dirty="0" smtClean="0"/>
              <a:t>On-going areas of research for many-core</a:t>
            </a:r>
          </a:p>
          <a:p>
            <a:pPr lvl="2"/>
            <a:r>
              <a:rPr lang="en-US" dirty="0" smtClean="0"/>
              <a:t>Important for memory/coherence designers to understand interconnection network</a:t>
            </a:r>
          </a:p>
          <a:p>
            <a:pPr lvl="1"/>
            <a:r>
              <a:rPr lang="en-US" dirty="0" err="1" smtClean="0"/>
              <a:t>NoC</a:t>
            </a:r>
            <a:r>
              <a:rPr lang="en-US" dirty="0" smtClean="0"/>
              <a:t> cares about how various organizations impact traffic</a:t>
            </a:r>
          </a:p>
          <a:p>
            <a:pPr lvl="1"/>
            <a:r>
              <a:rPr lang="en-US" dirty="0" smtClean="0"/>
              <a:t>Explore opportunities to optimize </a:t>
            </a:r>
            <a:r>
              <a:rPr lang="en-US" dirty="0" err="1" smtClean="0"/>
              <a:t>NoC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For cache coherence protocol</a:t>
            </a:r>
          </a:p>
          <a:p>
            <a:pPr lvl="2"/>
            <a:r>
              <a:rPr lang="en-US" dirty="0" smtClean="0"/>
              <a:t>Based on characteristics of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EE20-4482-0846-A070-A613533742F2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>
                <a:solidFill>
                  <a:srgbClr val="C7CBDA"/>
                </a:solidFill>
              </a:rPr>
              <a:t>System-level Overview</a:t>
            </a:r>
          </a:p>
          <a:p>
            <a:pPr lvl="1"/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Routing Algorithms </a:t>
            </a:r>
          </a:p>
          <a:p>
            <a:pPr lvl="1"/>
            <a:r>
              <a:rPr lang="en-US" dirty="0" smtClean="0"/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Topology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Determines arrangement of channels and nodes in network</a:t>
            </a:r>
          </a:p>
          <a:p>
            <a:pPr lvl="1"/>
            <a:r>
              <a:rPr lang="en-US" dirty="0" smtClean="0"/>
              <a:t>Analogous to road map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Often first step in network design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impact on network cost-performance</a:t>
            </a:r>
          </a:p>
          <a:p>
            <a:pPr lvl="1"/>
            <a:r>
              <a:rPr lang="en-US" dirty="0" smtClean="0"/>
              <a:t>Determines number of hops</a:t>
            </a:r>
          </a:p>
          <a:p>
            <a:pPr lvl="2"/>
            <a:r>
              <a:rPr lang="en-US" dirty="0" smtClean="0"/>
              <a:t>Latency</a:t>
            </a:r>
          </a:p>
          <a:p>
            <a:pPr lvl="2"/>
            <a:r>
              <a:rPr lang="en-US" dirty="0" smtClean="0"/>
              <a:t>Network energy consumption</a:t>
            </a:r>
          </a:p>
          <a:p>
            <a:pPr lvl="1"/>
            <a:r>
              <a:rPr lang="en-US" dirty="0" smtClean="0"/>
              <a:t>Implementation complexity</a:t>
            </a:r>
          </a:p>
          <a:p>
            <a:pPr lvl="2"/>
            <a:r>
              <a:rPr lang="en-US" dirty="0" smtClean="0"/>
              <a:t>Node degree</a:t>
            </a:r>
          </a:p>
          <a:p>
            <a:pPr lvl="2"/>
            <a:r>
              <a:rPr lang="en-US" dirty="0" smtClean="0"/>
              <a:t>Ease of layout</a:t>
            </a:r>
          </a:p>
          <a:p>
            <a:pPr lvl="3"/>
            <a:r>
              <a:rPr lang="en-US" dirty="0" err="1" smtClean="0"/>
              <a:t>NoC</a:t>
            </a:r>
            <a:r>
              <a:rPr lang="en-US" dirty="0" smtClean="0"/>
              <a:t>: map to a 2D planar substrate</a:t>
            </a:r>
          </a:p>
          <a:p>
            <a:pPr lvl="3"/>
            <a:r>
              <a:rPr lang="en-US" dirty="0" smtClean="0"/>
              <a:t>Topologies for 3D stacked dies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 Metrics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Use abstract metrics to evaluate performance and cost of topology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Also influenced by routing/flow control</a:t>
            </a:r>
          </a:p>
          <a:p>
            <a:pPr lvl="1"/>
            <a:r>
              <a:rPr lang="en-US" dirty="0" smtClean="0"/>
              <a:t>At this stage</a:t>
            </a:r>
          </a:p>
          <a:p>
            <a:pPr lvl="2"/>
            <a:r>
              <a:rPr lang="en-US" dirty="0" smtClean="0"/>
              <a:t>Assume ideal routing (perfect load balancing)</a:t>
            </a:r>
          </a:p>
          <a:p>
            <a:pPr lvl="2"/>
            <a:r>
              <a:rPr lang="en-US" dirty="0" smtClean="0"/>
              <a:t>Assume ideal flow control (no idle cycles on any channel)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Abstract Metrics: Degree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Switch Degree: number of links at a node</a:t>
            </a:r>
          </a:p>
          <a:p>
            <a:pPr lvl="1"/>
            <a:r>
              <a:rPr lang="en-US" dirty="0" smtClean="0"/>
              <a:t>Proxy for estimating </a:t>
            </a:r>
            <a:r>
              <a:rPr lang="en-US" b="1" dirty="0" smtClean="0">
                <a:solidFill>
                  <a:srgbClr val="FF0000"/>
                </a:solidFill>
              </a:rPr>
              <a:t>cost</a:t>
            </a:r>
          </a:p>
          <a:p>
            <a:pPr lvl="2"/>
            <a:r>
              <a:rPr lang="en-US" dirty="0" smtClean="0"/>
              <a:t>Higher degree requires more links and port counts at each router</a:t>
            </a:r>
          </a:p>
          <a:p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767508" y="3336086"/>
            <a:ext cx="2388419" cy="122618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1356" y="3846995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32888" y="4255722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69800" y="4408995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359787" y="4357904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0547" y="4102449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890547" y="3540449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53635" y="3284995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032888" y="3387177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3918783" y="3743311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918783" y="4332383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490910" y="3743311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490910" y="4332383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063038" y="4332383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063038" y="3743311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063038" y="3188127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4490910" y="3188127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3918783" y="3188127"/>
            <a:ext cx="260058" cy="260058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>
            <a:stCxn id="18" idx="0"/>
            <a:endCxn id="17" idx="4"/>
          </p:cNvCxnSpPr>
          <p:nvPr/>
        </p:nvCxnSpPr>
        <p:spPr>
          <a:xfrm rot="5400000" flipH="1" flipV="1">
            <a:off x="3884305" y="4167876"/>
            <a:ext cx="329014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Connector 28"/>
          <p:cNvCxnSpPr>
            <a:endCxn id="19" idx="4"/>
          </p:cNvCxnSpPr>
          <p:nvPr/>
        </p:nvCxnSpPr>
        <p:spPr>
          <a:xfrm rot="5400000" flipH="1" flipV="1">
            <a:off x="4456433" y="4167876"/>
            <a:ext cx="329014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>
            <a:stCxn id="21" idx="0"/>
            <a:endCxn id="22" idx="4"/>
          </p:cNvCxnSpPr>
          <p:nvPr/>
        </p:nvCxnSpPr>
        <p:spPr>
          <a:xfrm rot="5400000" flipH="1" flipV="1">
            <a:off x="5028560" y="4167876"/>
            <a:ext cx="329014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>
            <a:stCxn id="21" idx="2"/>
            <a:endCxn id="20" idx="6"/>
          </p:cNvCxnSpPr>
          <p:nvPr/>
        </p:nvCxnSpPr>
        <p:spPr>
          <a:xfrm rot="10800000">
            <a:off x="4750968" y="4462412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>
            <a:stCxn id="20" idx="2"/>
            <a:endCxn id="18" idx="6"/>
          </p:cNvCxnSpPr>
          <p:nvPr/>
        </p:nvCxnSpPr>
        <p:spPr>
          <a:xfrm rot="10800000">
            <a:off x="4178841" y="4462412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>
            <a:stCxn id="19" idx="2"/>
            <a:endCxn id="17" idx="6"/>
          </p:cNvCxnSpPr>
          <p:nvPr/>
        </p:nvCxnSpPr>
        <p:spPr>
          <a:xfrm rot="10800000">
            <a:off x="4178841" y="3873340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>
            <a:stCxn id="22" idx="2"/>
            <a:endCxn id="19" idx="6"/>
          </p:cNvCxnSpPr>
          <p:nvPr/>
        </p:nvCxnSpPr>
        <p:spPr>
          <a:xfrm rot="10800000">
            <a:off x="4750968" y="3873340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>
            <a:stCxn id="23" idx="2"/>
            <a:endCxn id="24" idx="6"/>
          </p:cNvCxnSpPr>
          <p:nvPr/>
        </p:nvCxnSpPr>
        <p:spPr>
          <a:xfrm rot="10800000">
            <a:off x="4750968" y="3318156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>
            <a:stCxn id="24" idx="2"/>
            <a:endCxn id="25" idx="6"/>
          </p:cNvCxnSpPr>
          <p:nvPr/>
        </p:nvCxnSpPr>
        <p:spPr>
          <a:xfrm rot="10800000">
            <a:off x="4178841" y="3318156"/>
            <a:ext cx="312070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/>
          <p:cNvCxnSpPr>
            <a:stCxn id="17" idx="0"/>
            <a:endCxn id="25" idx="4"/>
          </p:cNvCxnSpPr>
          <p:nvPr/>
        </p:nvCxnSpPr>
        <p:spPr>
          <a:xfrm rot="5400000" flipH="1" flipV="1">
            <a:off x="3901249" y="3595748"/>
            <a:ext cx="295126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>
            <a:stCxn id="19" idx="0"/>
            <a:endCxn id="24" idx="4"/>
          </p:cNvCxnSpPr>
          <p:nvPr/>
        </p:nvCxnSpPr>
        <p:spPr>
          <a:xfrm rot="5400000" flipH="1" flipV="1">
            <a:off x="4473377" y="3595748"/>
            <a:ext cx="295126" cy="1084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>
            <a:stCxn id="22" idx="0"/>
          </p:cNvCxnSpPr>
          <p:nvPr/>
        </p:nvCxnSpPr>
        <p:spPr>
          <a:xfrm rot="16200000" flipV="1">
            <a:off x="5045504" y="3595748"/>
            <a:ext cx="294584" cy="542"/>
          </a:xfrm>
          <a:prstGeom prst="lin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0" name="Group 69"/>
          <p:cNvGrpSpPr/>
          <p:nvPr/>
        </p:nvGrpSpPr>
        <p:grpSpPr>
          <a:xfrm>
            <a:off x="6381750" y="3170171"/>
            <a:ext cx="1543050" cy="1543646"/>
            <a:chOff x="2667000" y="1981200"/>
            <a:chExt cx="2057400" cy="2058194"/>
          </a:xfrm>
        </p:grpSpPr>
        <p:sp>
          <p:nvSpPr>
            <p:cNvPr id="41" name="Oval 40"/>
            <p:cNvSpPr/>
            <p:nvPr/>
          </p:nvSpPr>
          <p:spPr>
            <a:xfrm>
              <a:off x="26670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6670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35052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35052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43434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43434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3434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5052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6670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42" idx="0"/>
              <a:endCxn id="41" idx="4"/>
            </p:cNvCxnSpPr>
            <p:nvPr/>
          </p:nvCxnSpPr>
          <p:spPr>
            <a:xfrm rot="5400000" flipH="1" flipV="1">
              <a:off x="26164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3" idx="4"/>
            </p:cNvCxnSpPr>
            <p:nvPr/>
          </p:nvCxnSpPr>
          <p:spPr>
            <a:xfrm rot="5400000" flipH="1" flipV="1">
              <a:off x="34546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5" idx="0"/>
              <a:endCxn id="46" idx="4"/>
            </p:cNvCxnSpPr>
            <p:nvPr/>
          </p:nvCxnSpPr>
          <p:spPr>
            <a:xfrm rot="5400000" flipH="1" flipV="1">
              <a:off x="42928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5" idx="2"/>
              <a:endCxn id="44" idx="6"/>
            </p:cNvCxnSpPr>
            <p:nvPr/>
          </p:nvCxnSpPr>
          <p:spPr>
            <a:xfrm rot="10800000">
              <a:off x="3886200" y="38481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4" idx="2"/>
              <a:endCxn id="42" idx="6"/>
            </p:cNvCxnSpPr>
            <p:nvPr/>
          </p:nvCxnSpPr>
          <p:spPr>
            <a:xfrm rot="10800000">
              <a:off x="3048000" y="38481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2"/>
              <a:endCxn id="41" idx="6"/>
            </p:cNvCxnSpPr>
            <p:nvPr/>
          </p:nvCxnSpPr>
          <p:spPr>
            <a:xfrm rot="10800000">
              <a:off x="3048000" y="298507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43" idx="6"/>
            </p:cNvCxnSpPr>
            <p:nvPr/>
          </p:nvCxnSpPr>
          <p:spPr>
            <a:xfrm rot="10800000">
              <a:off x="3886200" y="298507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7" idx="2"/>
              <a:endCxn id="48" idx="6"/>
            </p:cNvCxnSpPr>
            <p:nvPr/>
          </p:nvCxnSpPr>
          <p:spPr>
            <a:xfrm rot="10800000">
              <a:off x="3886200" y="21717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8" idx="2"/>
              <a:endCxn id="49" idx="6"/>
            </p:cNvCxnSpPr>
            <p:nvPr/>
          </p:nvCxnSpPr>
          <p:spPr>
            <a:xfrm rot="10800000">
              <a:off x="3048000" y="21717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1" idx="0"/>
              <a:endCxn id="49" idx="4"/>
            </p:cNvCxnSpPr>
            <p:nvPr/>
          </p:nvCxnSpPr>
          <p:spPr>
            <a:xfrm rot="5400000" flipH="1" flipV="1">
              <a:off x="2641312" y="2578388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3" idx="0"/>
              <a:endCxn id="48" idx="4"/>
            </p:cNvCxnSpPr>
            <p:nvPr/>
          </p:nvCxnSpPr>
          <p:spPr>
            <a:xfrm rot="5400000" flipH="1" flipV="1">
              <a:off x="3479512" y="2578388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6" idx="0"/>
            </p:cNvCxnSpPr>
            <p:nvPr/>
          </p:nvCxnSpPr>
          <p:spPr>
            <a:xfrm rot="16200000" flipV="1">
              <a:off x="4317712" y="2578388"/>
              <a:ext cx="431582" cy="79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urved Connector 26"/>
            <p:cNvCxnSpPr>
              <a:stCxn id="49" idx="0"/>
              <a:endCxn id="42" idx="4"/>
            </p:cNvCxnSpPr>
            <p:nvPr/>
          </p:nvCxnSpPr>
          <p:spPr>
            <a:xfrm rot="16200000" flipH="1">
              <a:off x="18288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urved Connector 26"/>
            <p:cNvCxnSpPr>
              <a:stCxn id="48" idx="0"/>
              <a:endCxn id="44" idx="4"/>
            </p:cNvCxnSpPr>
            <p:nvPr/>
          </p:nvCxnSpPr>
          <p:spPr>
            <a:xfrm rot="16200000" flipH="1">
              <a:off x="26670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26"/>
            <p:cNvCxnSpPr>
              <a:stCxn id="47" idx="0"/>
              <a:endCxn id="45" idx="4"/>
            </p:cNvCxnSpPr>
            <p:nvPr/>
          </p:nvCxnSpPr>
          <p:spPr>
            <a:xfrm rot="16200000" flipH="1">
              <a:off x="35052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26"/>
            <p:cNvCxnSpPr>
              <a:stCxn id="49" idx="2"/>
              <a:endCxn id="47" idx="6"/>
            </p:cNvCxnSpPr>
            <p:nvPr/>
          </p:nvCxnSpPr>
          <p:spPr>
            <a:xfrm rot="10800000" flipH="1">
              <a:off x="2667000" y="2171700"/>
              <a:ext cx="2057400" cy="1588"/>
            </a:xfrm>
            <a:prstGeom prst="curvedConnector5">
              <a:avLst>
                <a:gd name="adj1" fmla="val -11111"/>
                <a:gd name="adj2" fmla="val 17994332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26"/>
            <p:cNvCxnSpPr>
              <a:stCxn id="41" idx="2"/>
              <a:endCxn id="46" idx="6"/>
            </p:cNvCxnSpPr>
            <p:nvPr/>
          </p:nvCxnSpPr>
          <p:spPr>
            <a:xfrm rot="10800000" flipH="1">
              <a:off x="2667000" y="2985076"/>
              <a:ext cx="2057400" cy="1588"/>
            </a:xfrm>
            <a:prstGeom prst="curvedConnector5">
              <a:avLst>
                <a:gd name="adj1" fmla="val -11111"/>
                <a:gd name="adj2" fmla="val 18394207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26"/>
            <p:cNvCxnSpPr>
              <a:stCxn id="42" idx="2"/>
              <a:endCxn id="45" idx="6"/>
            </p:cNvCxnSpPr>
            <p:nvPr/>
          </p:nvCxnSpPr>
          <p:spPr>
            <a:xfrm rot="10800000" flipH="1">
              <a:off x="2667000" y="3848100"/>
              <a:ext cx="2057400" cy="1588"/>
            </a:xfrm>
            <a:prstGeom prst="curvedConnector5">
              <a:avLst>
                <a:gd name="adj1" fmla="val -11111"/>
                <a:gd name="adj2" fmla="val 19593829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le 71"/>
          <p:cNvSpPr/>
          <p:nvPr/>
        </p:nvSpPr>
        <p:spPr>
          <a:xfrm>
            <a:off x="1608280" y="5113959"/>
            <a:ext cx="751507" cy="639594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792293" y="5113959"/>
            <a:ext cx="751507" cy="639594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4263011" y="5113959"/>
            <a:ext cx="751507" cy="639594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2,3,4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584590" y="3232099"/>
            <a:ext cx="265380" cy="255454"/>
          </a:xfrm>
          <a:prstGeom prst="ellipse">
            <a:avLst/>
          </a:prstGeom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Interconnection Networks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Interconnection networks can be grouped into four domains</a:t>
            </a:r>
          </a:p>
          <a:p>
            <a:pPr lvl="1"/>
            <a:r>
              <a:rPr lang="en-US" dirty="0" smtClean="0"/>
              <a:t>Depending on number and proximity of devices to be connected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Networks on Chip (</a:t>
            </a:r>
            <a:r>
              <a:rPr lang="en-US" b="1" dirty="0" err="1" smtClean="0">
                <a:solidFill>
                  <a:schemeClr val="accent1"/>
                </a:solidFill>
              </a:rPr>
              <a:t>NoCs</a:t>
            </a:r>
            <a:r>
              <a:rPr lang="en-US" b="1" dirty="0" smtClean="0">
                <a:solidFill>
                  <a:schemeClr val="accent1"/>
                </a:solidFill>
              </a:rPr>
              <a:t> or </a:t>
            </a:r>
            <a:r>
              <a:rPr lang="en-US" b="1" dirty="0" err="1" smtClean="0">
                <a:solidFill>
                  <a:schemeClr val="accent1"/>
                </a:solidFill>
              </a:rPr>
              <a:t>OCNs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dirty="0" smtClean="0"/>
              <a:t>Devices include </a:t>
            </a:r>
            <a:r>
              <a:rPr lang="en-US" dirty="0" err="1" smtClean="0"/>
              <a:t>microarchitectural</a:t>
            </a:r>
            <a:r>
              <a:rPr lang="en-US" dirty="0" smtClean="0"/>
              <a:t> elements (functional units, register files), caches, directories, processors</a:t>
            </a:r>
          </a:p>
          <a:p>
            <a:pPr lvl="1"/>
            <a:r>
              <a:rPr lang="en-US" dirty="0" smtClean="0"/>
              <a:t>Current/Future systems: dozens, hundreds of devices</a:t>
            </a:r>
          </a:p>
          <a:p>
            <a:pPr lvl="2"/>
            <a:r>
              <a:rPr lang="en-US" dirty="0" smtClean="0"/>
              <a:t>Ex: Intel </a:t>
            </a:r>
            <a:r>
              <a:rPr lang="en-US" dirty="0" err="1" smtClean="0"/>
              <a:t>TeraFLOPS</a:t>
            </a:r>
            <a:r>
              <a:rPr lang="en-US" dirty="0" smtClean="0"/>
              <a:t> research prototypes – 80 cores</a:t>
            </a:r>
          </a:p>
          <a:p>
            <a:pPr lvl="2"/>
            <a:r>
              <a:rPr lang="en-US" dirty="0" smtClean="0"/>
              <a:t>Intel Single-chip Cloud Computer – 48 cores</a:t>
            </a:r>
          </a:p>
          <a:p>
            <a:pPr lvl="1"/>
            <a:r>
              <a:rPr lang="en-US" dirty="0" smtClean="0"/>
              <a:t>Proximity: millimeters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Abstract Metrics: Hop Count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/>
          </a:bodyPr>
          <a:lstStyle/>
          <a:p>
            <a:r>
              <a:rPr lang="en-CA" dirty="0" smtClean="0"/>
              <a:t>Path: ordered set of channels between source and destination</a:t>
            </a:r>
          </a:p>
          <a:p>
            <a:endParaRPr lang="en-CA" dirty="0" smtClean="0"/>
          </a:p>
          <a:p>
            <a:r>
              <a:rPr lang="en-CA" dirty="0" smtClean="0"/>
              <a:t>Hop Count: number of hops a message takes from source to destination</a:t>
            </a:r>
          </a:p>
          <a:p>
            <a:pPr lvl="1"/>
            <a:r>
              <a:rPr lang="en-CA" dirty="0" smtClean="0"/>
              <a:t>Simple, useful proxy for network </a:t>
            </a:r>
            <a:r>
              <a:rPr lang="en-CA" b="1" dirty="0" smtClean="0">
                <a:solidFill>
                  <a:srgbClr val="FF0000"/>
                </a:solidFill>
              </a:rPr>
              <a:t>latency</a:t>
            </a:r>
          </a:p>
          <a:p>
            <a:pPr lvl="2"/>
            <a:r>
              <a:rPr lang="en-CA" dirty="0" smtClean="0"/>
              <a:t>Every node, link incurs some propagation delay even when no contention</a:t>
            </a:r>
          </a:p>
          <a:p>
            <a:endParaRPr lang="en-CA" dirty="0" smtClean="0"/>
          </a:p>
          <a:p>
            <a:r>
              <a:rPr lang="en-CA" dirty="0" smtClean="0"/>
              <a:t>Minimal hop count: smallest hop count connecting two nodes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Network </a:t>
            </a:r>
            <a:r>
              <a:rPr lang="en-CA" b="1" dirty="0" smtClean="0">
                <a:solidFill>
                  <a:srgbClr val="FF0000"/>
                </a:solidFill>
              </a:rPr>
              <a:t>diameter</a:t>
            </a:r>
            <a:r>
              <a:rPr lang="en-CA" dirty="0" smtClean="0"/>
              <a:t>: large min hop count in network</a:t>
            </a:r>
          </a:p>
          <a:p>
            <a:endParaRPr lang="en-CA" dirty="0" smtClean="0"/>
          </a:p>
          <a:p>
            <a:r>
              <a:rPr lang="en-CA" dirty="0" smtClean="0"/>
              <a:t>Average minimum hop count: average across all source/destination pairs</a:t>
            </a:r>
          </a:p>
          <a:p>
            <a:pPr lvl="1"/>
            <a:r>
              <a:rPr lang="en-CA" dirty="0" smtClean="0"/>
              <a:t>Implementation may incorporate non-minimal paths</a:t>
            </a:r>
          </a:p>
          <a:p>
            <a:pPr lvl="2"/>
            <a:r>
              <a:rPr lang="en-CA" dirty="0" smtClean="0"/>
              <a:t>Increases average hop count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Hop Count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10" y="4557060"/>
            <a:ext cx="8229600" cy="1838171"/>
          </a:xfrm>
        </p:spPr>
        <p:txBody>
          <a:bodyPr>
            <a:normAutofit/>
          </a:bodyPr>
          <a:lstStyle/>
          <a:p>
            <a:r>
              <a:rPr lang="en-CA" dirty="0" smtClean="0"/>
              <a:t>Uniform random traffic</a:t>
            </a:r>
          </a:p>
          <a:p>
            <a:pPr lvl="1"/>
            <a:r>
              <a:rPr lang="en-CA" dirty="0" smtClean="0"/>
              <a:t>Ring &gt; Mesh &gt; Torus</a:t>
            </a:r>
          </a:p>
          <a:p>
            <a:r>
              <a:rPr lang="en-CA" dirty="0" smtClean="0"/>
              <a:t>Derivations (skip)</a:t>
            </a:r>
          </a:p>
          <a:p>
            <a:pPr lvl="1"/>
            <a:r>
              <a:rPr lang="en-CA" dirty="0" smtClean="0"/>
              <a:t>See General References for more details</a:t>
            </a:r>
            <a:endParaRPr lang="en-CA" dirty="0"/>
          </a:p>
        </p:txBody>
      </p:sp>
      <p:grpSp>
        <p:nvGrpSpPr>
          <p:cNvPr id="4" name="Group 14"/>
          <p:cNvGrpSpPr/>
          <p:nvPr/>
        </p:nvGrpSpPr>
        <p:grpSpPr>
          <a:xfrm>
            <a:off x="737556" y="1552007"/>
            <a:ext cx="2494571" cy="1379454"/>
            <a:chOff x="800100" y="3810000"/>
            <a:chExt cx="3581400" cy="2057400"/>
          </a:xfrm>
        </p:grpSpPr>
        <p:sp>
          <p:nvSpPr>
            <p:cNvPr id="7" name="Oval 6"/>
            <p:cNvSpPr/>
            <p:nvPr/>
          </p:nvSpPr>
          <p:spPr>
            <a:xfrm>
              <a:off x="952500" y="3886200"/>
              <a:ext cx="3429000" cy="18288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0100" y="4648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333500" y="52578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247900" y="54864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238500" y="5410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000500" y="5029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000500" y="41910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086100" y="38100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333500" y="39624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994984" y="1455142"/>
            <a:ext cx="1404313" cy="1404314"/>
            <a:chOff x="4572000" y="4016022"/>
            <a:chExt cx="2057400" cy="2057400"/>
          </a:xfrm>
        </p:grpSpPr>
        <p:sp>
          <p:nvSpPr>
            <p:cNvPr id="19" name="Oval 18"/>
            <p:cNvSpPr/>
            <p:nvPr/>
          </p:nvSpPr>
          <p:spPr>
            <a:xfrm>
              <a:off x="4572000" y="4829398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572000" y="56924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410200" y="4829398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410200" y="56924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248400" y="56924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248400" y="4829398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248400" y="40160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410200" y="40160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4016022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>
              <a:stCxn id="20" idx="0"/>
              <a:endCxn id="19" idx="4"/>
            </p:cNvCxnSpPr>
            <p:nvPr/>
          </p:nvCxnSpPr>
          <p:spPr>
            <a:xfrm rot="5400000" flipH="1" flipV="1">
              <a:off x="4521488" y="5451410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1" idx="4"/>
            </p:cNvCxnSpPr>
            <p:nvPr/>
          </p:nvCxnSpPr>
          <p:spPr>
            <a:xfrm rot="5400000" flipH="1" flipV="1">
              <a:off x="5359688" y="5451410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0"/>
              <a:endCxn id="24" idx="4"/>
            </p:cNvCxnSpPr>
            <p:nvPr/>
          </p:nvCxnSpPr>
          <p:spPr>
            <a:xfrm rot="5400000" flipH="1" flipV="1">
              <a:off x="6197888" y="5451410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3" idx="2"/>
              <a:endCxn id="22" idx="6"/>
            </p:cNvCxnSpPr>
            <p:nvPr/>
          </p:nvCxnSpPr>
          <p:spPr>
            <a:xfrm rot="10800000">
              <a:off x="5791200" y="5882922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2" idx="2"/>
              <a:endCxn id="20" idx="6"/>
            </p:cNvCxnSpPr>
            <p:nvPr/>
          </p:nvCxnSpPr>
          <p:spPr>
            <a:xfrm rot="10800000">
              <a:off x="4953000" y="5882922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1" idx="2"/>
              <a:endCxn id="19" idx="6"/>
            </p:cNvCxnSpPr>
            <p:nvPr/>
          </p:nvCxnSpPr>
          <p:spPr>
            <a:xfrm rot="10800000">
              <a:off x="4953000" y="5019898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4" idx="2"/>
              <a:endCxn id="21" idx="6"/>
            </p:cNvCxnSpPr>
            <p:nvPr/>
          </p:nvCxnSpPr>
          <p:spPr>
            <a:xfrm rot="10800000">
              <a:off x="5791200" y="5019898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5" idx="2"/>
              <a:endCxn id="26" idx="6"/>
            </p:cNvCxnSpPr>
            <p:nvPr/>
          </p:nvCxnSpPr>
          <p:spPr>
            <a:xfrm rot="10800000">
              <a:off x="5791200" y="4206522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6" idx="2"/>
              <a:endCxn id="27" idx="6"/>
            </p:cNvCxnSpPr>
            <p:nvPr/>
          </p:nvCxnSpPr>
          <p:spPr>
            <a:xfrm rot="10800000">
              <a:off x="4953000" y="4206522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0"/>
              <a:endCxn id="27" idx="4"/>
            </p:cNvCxnSpPr>
            <p:nvPr/>
          </p:nvCxnSpPr>
          <p:spPr>
            <a:xfrm rot="5400000" flipH="1" flipV="1">
              <a:off x="4546312" y="4613210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1" idx="0"/>
              <a:endCxn id="26" idx="4"/>
            </p:cNvCxnSpPr>
            <p:nvPr/>
          </p:nvCxnSpPr>
          <p:spPr>
            <a:xfrm rot="5400000" flipH="1" flipV="1">
              <a:off x="5384512" y="4613210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4" idx="0"/>
            </p:cNvCxnSpPr>
            <p:nvPr/>
          </p:nvCxnSpPr>
          <p:spPr>
            <a:xfrm rot="16200000" flipV="1">
              <a:off x="6222712" y="4613210"/>
              <a:ext cx="431582" cy="79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1"/>
          <p:cNvGrpSpPr/>
          <p:nvPr/>
        </p:nvGrpSpPr>
        <p:grpSpPr>
          <a:xfrm>
            <a:off x="6457950" y="1413668"/>
            <a:ext cx="1543050" cy="1543646"/>
            <a:chOff x="2667000" y="1981200"/>
            <a:chExt cx="2057400" cy="2058194"/>
          </a:xfrm>
        </p:grpSpPr>
        <p:sp>
          <p:nvSpPr>
            <p:cNvPr id="43" name="Oval 42"/>
            <p:cNvSpPr/>
            <p:nvPr/>
          </p:nvSpPr>
          <p:spPr>
            <a:xfrm>
              <a:off x="26670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26670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35052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35052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343400" y="36576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4343400" y="2794576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43434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35052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667000" y="1981200"/>
              <a:ext cx="381000" cy="381000"/>
            </a:xfrm>
            <a:prstGeom prst="ellipse">
              <a:avLst/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/>
            <p:cNvCxnSpPr>
              <a:stCxn id="44" idx="0"/>
              <a:endCxn id="43" idx="4"/>
            </p:cNvCxnSpPr>
            <p:nvPr/>
          </p:nvCxnSpPr>
          <p:spPr>
            <a:xfrm rot="5400000" flipH="1" flipV="1">
              <a:off x="26164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45" idx="4"/>
            </p:cNvCxnSpPr>
            <p:nvPr/>
          </p:nvCxnSpPr>
          <p:spPr>
            <a:xfrm rot="5400000" flipH="1" flipV="1">
              <a:off x="34546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7" idx="0"/>
              <a:endCxn id="48" idx="4"/>
            </p:cNvCxnSpPr>
            <p:nvPr/>
          </p:nvCxnSpPr>
          <p:spPr>
            <a:xfrm rot="5400000" flipH="1" flipV="1">
              <a:off x="4292888" y="3416588"/>
              <a:ext cx="48202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7" idx="2"/>
              <a:endCxn id="46" idx="6"/>
            </p:cNvCxnSpPr>
            <p:nvPr/>
          </p:nvCxnSpPr>
          <p:spPr>
            <a:xfrm rot="10800000">
              <a:off x="3886200" y="38481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6" idx="2"/>
              <a:endCxn id="44" idx="6"/>
            </p:cNvCxnSpPr>
            <p:nvPr/>
          </p:nvCxnSpPr>
          <p:spPr>
            <a:xfrm rot="10800000">
              <a:off x="3048000" y="38481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5" idx="2"/>
              <a:endCxn id="43" idx="6"/>
            </p:cNvCxnSpPr>
            <p:nvPr/>
          </p:nvCxnSpPr>
          <p:spPr>
            <a:xfrm rot="10800000">
              <a:off x="3048000" y="298507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8" idx="2"/>
              <a:endCxn id="45" idx="6"/>
            </p:cNvCxnSpPr>
            <p:nvPr/>
          </p:nvCxnSpPr>
          <p:spPr>
            <a:xfrm rot="10800000">
              <a:off x="3886200" y="2985076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49" idx="2"/>
              <a:endCxn id="50" idx="6"/>
            </p:cNvCxnSpPr>
            <p:nvPr/>
          </p:nvCxnSpPr>
          <p:spPr>
            <a:xfrm rot="10800000">
              <a:off x="3886200" y="21717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0" idx="2"/>
              <a:endCxn id="51" idx="6"/>
            </p:cNvCxnSpPr>
            <p:nvPr/>
          </p:nvCxnSpPr>
          <p:spPr>
            <a:xfrm rot="10800000">
              <a:off x="3048000" y="2171700"/>
              <a:ext cx="4572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3" idx="0"/>
              <a:endCxn id="51" idx="4"/>
            </p:cNvCxnSpPr>
            <p:nvPr/>
          </p:nvCxnSpPr>
          <p:spPr>
            <a:xfrm rot="5400000" flipH="1" flipV="1">
              <a:off x="2641312" y="2578388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5" idx="0"/>
              <a:endCxn id="50" idx="4"/>
            </p:cNvCxnSpPr>
            <p:nvPr/>
          </p:nvCxnSpPr>
          <p:spPr>
            <a:xfrm rot="5400000" flipH="1" flipV="1">
              <a:off x="3479512" y="2578388"/>
              <a:ext cx="43237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48" idx="0"/>
            </p:cNvCxnSpPr>
            <p:nvPr/>
          </p:nvCxnSpPr>
          <p:spPr>
            <a:xfrm rot="16200000" flipV="1">
              <a:off x="4317712" y="2578388"/>
              <a:ext cx="431582" cy="79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26"/>
            <p:cNvCxnSpPr>
              <a:stCxn id="51" idx="0"/>
              <a:endCxn id="44" idx="4"/>
            </p:cNvCxnSpPr>
            <p:nvPr/>
          </p:nvCxnSpPr>
          <p:spPr>
            <a:xfrm rot="16200000" flipH="1">
              <a:off x="18288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26"/>
            <p:cNvCxnSpPr>
              <a:stCxn id="50" idx="0"/>
              <a:endCxn id="46" idx="4"/>
            </p:cNvCxnSpPr>
            <p:nvPr/>
          </p:nvCxnSpPr>
          <p:spPr>
            <a:xfrm rot="16200000" flipH="1">
              <a:off x="26670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26"/>
            <p:cNvCxnSpPr>
              <a:stCxn id="49" idx="0"/>
              <a:endCxn id="47" idx="4"/>
            </p:cNvCxnSpPr>
            <p:nvPr/>
          </p:nvCxnSpPr>
          <p:spPr>
            <a:xfrm rot="16200000" flipH="1">
              <a:off x="3505200" y="3009900"/>
              <a:ext cx="2057400" cy="1588"/>
            </a:xfrm>
            <a:prstGeom prst="curvedConnector5">
              <a:avLst>
                <a:gd name="adj1" fmla="val -11111"/>
                <a:gd name="adj2" fmla="val 17594458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urved Connector 26"/>
            <p:cNvCxnSpPr>
              <a:stCxn id="51" idx="2"/>
              <a:endCxn id="49" idx="6"/>
            </p:cNvCxnSpPr>
            <p:nvPr/>
          </p:nvCxnSpPr>
          <p:spPr>
            <a:xfrm rot="10800000" flipH="1">
              <a:off x="2667000" y="2171700"/>
              <a:ext cx="2057400" cy="1588"/>
            </a:xfrm>
            <a:prstGeom prst="curvedConnector5">
              <a:avLst>
                <a:gd name="adj1" fmla="val -11111"/>
                <a:gd name="adj2" fmla="val 17994332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urved Connector 26"/>
            <p:cNvCxnSpPr>
              <a:stCxn id="43" idx="2"/>
              <a:endCxn id="48" idx="6"/>
            </p:cNvCxnSpPr>
            <p:nvPr/>
          </p:nvCxnSpPr>
          <p:spPr>
            <a:xfrm rot="10800000" flipH="1">
              <a:off x="2667000" y="2985076"/>
              <a:ext cx="2057400" cy="1588"/>
            </a:xfrm>
            <a:prstGeom prst="curvedConnector5">
              <a:avLst>
                <a:gd name="adj1" fmla="val -11111"/>
                <a:gd name="adj2" fmla="val 18394207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urved Connector 26"/>
            <p:cNvCxnSpPr>
              <a:stCxn id="44" idx="2"/>
              <a:endCxn id="47" idx="6"/>
            </p:cNvCxnSpPr>
            <p:nvPr/>
          </p:nvCxnSpPr>
          <p:spPr>
            <a:xfrm rot="10800000" flipH="1">
              <a:off x="2667000" y="3848100"/>
              <a:ext cx="2057400" cy="1588"/>
            </a:xfrm>
            <a:prstGeom prst="curvedConnector5">
              <a:avLst>
                <a:gd name="adj1" fmla="val -11111"/>
                <a:gd name="adj2" fmla="val 19593829"/>
                <a:gd name="adj3" fmla="val 111111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ounded Rectangle 71"/>
          <p:cNvSpPr/>
          <p:nvPr/>
        </p:nvSpPr>
        <p:spPr>
          <a:xfrm>
            <a:off x="1109088" y="3350278"/>
            <a:ext cx="2123039" cy="776998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Max = 4</a:t>
            </a:r>
          </a:p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Avg. = 2.2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477000" y="3337435"/>
            <a:ext cx="1763243" cy="871164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Max = 2</a:t>
            </a:r>
          </a:p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Avg. = 1.33</a:t>
            </a: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810000" y="3337435"/>
            <a:ext cx="1697365" cy="820073"/>
          </a:xfrm>
          <a:prstGeom prst="roundRect">
            <a:avLst/>
          </a:prstGeom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Max = 4</a:t>
            </a:r>
          </a:p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Avg. = 1.77</a:t>
            </a: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696400" y="1518147"/>
            <a:ext cx="265380" cy="255454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Time for packet to traverse network</a:t>
            </a:r>
          </a:p>
          <a:p>
            <a:pPr lvl="1"/>
            <a:r>
              <a:rPr lang="en-US" dirty="0" smtClean="0"/>
              <a:t>Start: head arrives at input port</a:t>
            </a:r>
          </a:p>
          <a:p>
            <a:pPr lvl="1"/>
            <a:r>
              <a:rPr lang="en-US" dirty="0" smtClean="0"/>
              <a:t>End: tail departs output port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Latency = Head latency + serialization latency</a:t>
            </a:r>
          </a:p>
          <a:p>
            <a:pPr lvl="1"/>
            <a:r>
              <a:rPr lang="en-US" dirty="0" smtClean="0"/>
              <a:t>Serialization latency: time for packet with Length L to cross channel with bandwidth </a:t>
            </a:r>
            <a:r>
              <a:rPr lang="en-US" dirty="0" err="1" smtClean="0"/>
              <a:t>b</a:t>
            </a:r>
            <a:r>
              <a:rPr lang="en-US" dirty="0" smtClean="0"/>
              <a:t>: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Approximate with hop count</a:t>
            </a:r>
          </a:p>
          <a:p>
            <a:pPr lvl="1"/>
            <a:r>
              <a:rPr lang="en-US" dirty="0" smtClean="0"/>
              <a:t>Other design choices (routing, flow control) impact latency</a:t>
            </a:r>
          </a:p>
          <a:p>
            <a:pPr lvl="2"/>
            <a:r>
              <a:rPr lang="en-US" dirty="0" smtClean="0"/>
              <a:t>Unknown at this stage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553" y="3915495"/>
          <a:ext cx="456893" cy="5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3" imgW="152400" imgH="355600" progId="Equation.3">
                  <p:embed/>
                </p:oleObj>
              </mc:Choice>
              <mc:Fallback>
                <p:oleObj name="Equation" r:id="rId3" imgW="1524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553" y="3915495"/>
                        <a:ext cx="456893" cy="58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CA" sz="3000" dirty="0" smtClean="0"/>
              <a:t>Abstract Metrics: Maximum Channel Load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CA" dirty="0" smtClean="0"/>
              <a:t>Estimate max </a:t>
            </a:r>
            <a:r>
              <a:rPr lang="en-CA" b="1" dirty="0" smtClean="0">
                <a:solidFill>
                  <a:srgbClr val="FF0000"/>
                </a:solidFill>
              </a:rPr>
              <a:t>bandwidth </a:t>
            </a:r>
            <a:r>
              <a:rPr lang="en-CA" dirty="0" smtClean="0"/>
              <a:t>the network can support</a:t>
            </a:r>
          </a:p>
          <a:p>
            <a:pPr lvl="1"/>
            <a:r>
              <a:rPr lang="en-CA" dirty="0" smtClean="0"/>
              <a:t>Max bits per second (bps) that can be injected by every node before it saturates</a:t>
            </a:r>
          </a:p>
          <a:p>
            <a:pPr lvl="2"/>
            <a:r>
              <a:rPr lang="en-CA" b="1" dirty="0" smtClean="0">
                <a:solidFill>
                  <a:srgbClr val="FF0000"/>
                </a:solidFill>
              </a:rPr>
              <a:t>Saturation</a:t>
            </a:r>
            <a:r>
              <a:rPr lang="en-CA" dirty="0" smtClean="0"/>
              <a:t>: network cannot accept any more traffic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Determine most congested link</a:t>
            </a:r>
          </a:p>
          <a:p>
            <a:pPr lvl="2"/>
            <a:r>
              <a:rPr lang="en-CA" dirty="0" smtClean="0"/>
              <a:t>For given traffic pattern</a:t>
            </a:r>
          </a:p>
          <a:p>
            <a:pPr lvl="2"/>
            <a:r>
              <a:rPr lang="en-CA" dirty="0" smtClean="0"/>
              <a:t>Will limit overall network bandwidth</a:t>
            </a:r>
          </a:p>
          <a:p>
            <a:pPr lvl="2"/>
            <a:r>
              <a:rPr lang="en-CA" dirty="0" smtClean="0"/>
              <a:t>Estimate load on this channel</a:t>
            </a:r>
          </a:p>
          <a:p>
            <a:pPr lvl="3"/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Bisection Bandwidth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Common off-chip metric</a:t>
            </a:r>
          </a:p>
          <a:p>
            <a:pPr lvl="1"/>
            <a:r>
              <a:rPr lang="en-US" smtClean="0"/>
              <a:t>Proxy for cost</a:t>
            </a:r>
          </a:p>
          <a:p>
            <a:pPr lvl="1"/>
            <a:r>
              <a:rPr lang="en-US" smtClean="0"/>
              <a:t>Amount of global wiring that will be necessary</a:t>
            </a:r>
          </a:p>
          <a:p>
            <a:pPr lvl="1"/>
            <a:r>
              <a:rPr lang="en-US" smtClean="0"/>
              <a:t>Less useful for on-chip</a:t>
            </a:r>
          </a:p>
          <a:p>
            <a:pPr lvl="2"/>
            <a:r>
              <a:rPr lang="en-US" smtClean="0"/>
              <a:t>Global on-chip wiring considered abundant</a:t>
            </a:r>
          </a:p>
          <a:p>
            <a:endParaRPr lang="en-US" smtClean="0"/>
          </a:p>
          <a:p>
            <a:r>
              <a:rPr lang="en-US" smtClean="0"/>
              <a:t>Cuts: partition all the nodes into two disjoint sets </a:t>
            </a:r>
          </a:p>
          <a:p>
            <a:pPr lvl="1"/>
            <a:r>
              <a:rPr lang="en-US" smtClean="0"/>
              <a:t>Bandwidth of a cut </a:t>
            </a:r>
          </a:p>
          <a:p>
            <a:endParaRPr lang="en-US" smtClean="0"/>
          </a:p>
          <a:p>
            <a:r>
              <a:rPr lang="en-US" smtClean="0"/>
              <a:t>Bisection </a:t>
            </a:r>
          </a:p>
          <a:p>
            <a:pPr lvl="1"/>
            <a:r>
              <a:rPr lang="en-US" smtClean="0"/>
              <a:t>A cut which divides all nodes into nearly half</a:t>
            </a:r>
          </a:p>
          <a:p>
            <a:pPr lvl="1"/>
            <a:r>
              <a:rPr lang="en-US" smtClean="0"/>
              <a:t>Channel bisection </a:t>
            </a:r>
            <a:r>
              <a:rPr lang="en-US" smtClean="0">
                <a:sym typeface="Wingdings"/>
              </a:rPr>
              <a:t></a:t>
            </a:r>
            <a:r>
              <a:rPr lang="en-US" smtClean="0"/>
              <a:t> min. channel count over all bisections </a:t>
            </a:r>
          </a:p>
          <a:p>
            <a:pPr lvl="1"/>
            <a:r>
              <a:rPr lang="en-US" smtClean="0"/>
              <a:t>Bisection bandwidth </a:t>
            </a:r>
            <a:r>
              <a:rPr lang="en-US" smtClean="0">
                <a:sym typeface="Wingdings"/>
              </a:rPr>
              <a:t> </a:t>
            </a:r>
            <a:r>
              <a:rPr lang="en-US" smtClean="0"/>
              <a:t>min. bandwidth over all bisections 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With uniform traffic</a:t>
            </a:r>
          </a:p>
          <a:p>
            <a:pPr lvl="1"/>
            <a:r>
              <a:rPr lang="en-US" smtClean="0"/>
              <a:t>½ of traffic crosses bisection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  <a:r>
              <a:rPr lang="en-US" baseline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81000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Bisection = 4 (2 in each direction)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7620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2057400"/>
            <a:ext cx="533400" cy="533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7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4" idx="6"/>
            <a:endCxn id="5" idx="2"/>
          </p:cNvCxnSpPr>
          <p:nvPr/>
        </p:nvCxnSpPr>
        <p:spPr>
          <a:xfrm>
            <a:off x="12954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22860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7" idx="2"/>
          </p:cNvCxnSpPr>
          <p:nvPr/>
        </p:nvCxnSpPr>
        <p:spPr>
          <a:xfrm>
            <a:off x="32766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6"/>
            <a:endCxn id="8" idx="2"/>
          </p:cNvCxnSpPr>
          <p:nvPr/>
        </p:nvCxnSpPr>
        <p:spPr>
          <a:xfrm>
            <a:off x="42672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9" idx="2"/>
          </p:cNvCxnSpPr>
          <p:nvPr/>
        </p:nvCxnSpPr>
        <p:spPr>
          <a:xfrm>
            <a:off x="52578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6"/>
            <a:endCxn id="10" idx="2"/>
          </p:cNvCxnSpPr>
          <p:nvPr/>
        </p:nvCxnSpPr>
        <p:spPr>
          <a:xfrm>
            <a:off x="62484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6"/>
            <a:endCxn id="11" idx="2"/>
          </p:cNvCxnSpPr>
          <p:nvPr/>
        </p:nvCxnSpPr>
        <p:spPr>
          <a:xfrm>
            <a:off x="7239000" y="23241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4" idx="2"/>
            <a:endCxn id="11" idx="6"/>
          </p:cNvCxnSpPr>
          <p:nvPr/>
        </p:nvCxnSpPr>
        <p:spPr>
          <a:xfrm rot="10800000" flipH="1">
            <a:off x="762000" y="2324100"/>
            <a:ext cx="7467600" cy="1588"/>
          </a:xfrm>
          <a:prstGeom prst="curvedConnector5">
            <a:avLst>
              <a:gd name="adj1" fmla="val -3061"/>
              <a:gd name="adj2" fmla="val 51450504"/>
              <a:gd name="adj3" fmla="val 10306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73488" y="2018506"/>
            <a:ext cx="144780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38600" y="2894012"/>
            <a:ext cx="9144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038600" y="2970212"/>
            <a:ext cx="1981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3046412"/>
            <a:ext cx="2971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38600" y="3122612"/>
            <a:ext cx="38862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71800" y="3198812"/>
            <a:ext cx="1981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71800" y="3275012"/>
            <a:ext cx="3048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971800" y="3351212"/>
            <a:ext cx="40386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57400" y="3427412"/>
            <a:ext cx="2895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057400" y="3503612"/>
            <a:ext cx="39624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066800" y="3579812"/>
            <a:ext cx="38862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" idx="6"/>
            <a:endCxn id="8" idx="2"/>
          </p:cNvCxnSpPr>
          <p:nvPr/>
        </p:nvCxnSpPr>
        <p:spPr>
          <a:xfrm>
            <a:off x="4267200" y="2324100"/>
            <a:ext cx="457200" cy="1588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"/>
          <p:cNvSpPr txBox="1">
            <a:spLocks/>
          </p:cNvSpPr>
          <p:nvPr/>
        </p:nvSpPr>
        <p:spPr>
          <a:xfrm>
            <a:off x="457200" y="4114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uniform random traffic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sends 1/8 of its traffic to 4,5,6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sends 1/16 of its traffic to 7 (2 possible shortest paths)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sends 1/8 of its traffic to 4,5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Etc</a:t>
            </a: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457200" y="5715000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Channel load = 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6" grpId="0" build="p"/>
      <p:bldP spid="7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6457950" y="5124882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6457950" y="57721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086600" y="5124882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086600" y="57721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715250" y="57721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/>
          <p:cNvSpPr/>
          <p:nvPr/>
        </p:nvSpPr>
        <p:spPr>
          <a:xfrm>
            <a:off x="7715250" y="5124882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7715250" y="45148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086600" y="45148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457950" y="4514850"/>
            <a:ext cx="285750" cy="28575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172200" y="5905068"/>
            <a:ext cx="45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8001000" y="4114800"/>
            <a:ext cx="45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57" name="Straight Connector 56"/>
          <p:cNvCxnSpPr>
            <a:stCxn id="47" idx="0"/>
            <a:endCxn id="46" idx="4"/>
          </p:cNvCxnSpPr>
          <p:nvPr/>
        </p:nvCxnSpPr>
        <p:spPr>
          <a:xfrm rot="5400000" flipH="1" flipV="1">
            <a:off x="6420066" y="5591391"/>
            <a:ext cx="361518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8" idx="4"/>
          </p:cNvCxnSpPr>
          <p:nvPr/>
        </p:nvCxnSpPr>
        <p:spPr>
          <a:xfrm rot="5400000" flipH="1" flipV="1">
            <a:off x="7048716" y="5591391"/>
            <a:ext cx="361518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0" idx="0"/>
            <a:endCxn id="51" idx="4"/>
          </p:cNvCxnSpPr>
          <p:nvPr/>
        </p:nvCxnSpPr>
        <p:spPr>
          <a:xfrm rot="5400000" flipH="1" flipV="1">
            <a:off x="7677366" y="5591391"/>
            <a:ext cx="361518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2"/>
            <a:endCxn id="49" idx="6"/>
          </p:cNvCxnSpPr>
          <p:nvPr/>
        </p:nvCxnSpPr>
        <p:spPr>
          <a:xfrm rot="10800000">
            <a:off x="7372350" y="5915025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9" idx="2"/>
            <a:endCxn id="47" idx="6"/>
          </p:cNvCxnSpPr>
          <p:nvPr/>
        </p:nvCxnSpPr>
        <p:spPr>
          <a:xfrm rot="10800000">
            <a:off x="6743700" y="5915025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2"/>
            <a:endCxn id="46" idx="6"/>
          </p:cNvCxnSpPr>
          <p:nvPr/>
        </p:nvCxnSpPr>
        <p:spPr>
          <a:xfrm rot="10800000">
            <a:off x="6743700" y="5267757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1" idx="2"/>
            <a:endCxn id="48" idx="6"/>
          </p:cNvCxnSpPr>
          <p:nvPr/>
        </p:nvCxnSpPr>
        <p:spPr>
          <a:xfrm rot="10800000">
            <a:off x="7372350" y="5267757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2" idx="2"/>
            <a:endCxn id="53" idx="6"/>
          </p:cNvCxnSpPr>
          <p:nvPr/>
        </p:nvCxnSpPr>
        <p:spPr>
          <a:xfrm rot="10800000">
            <a:off x="7372350" y="4657725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3" idx="2"/>
            <a:endCxn id="54" idx="6"/>
          </p:cNvCxnSpPr>
          <p:nvPr/>
        </p:nvCxnSpPr>
        <p:spPr>
          <a:xfrm rot="10800000">
            <a:off x="6743700" y="4657725"/>
            <a:ext cx="342900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6" idx="0"/>
            <a:endCxn id="54" idx="4"/>
          </p:cNvCxnSpPr>
          <p:nvPr/>
        </p:nvCxnSpPr>
        <p:spPr>
          <a:xfrm rot="5400000" flipH="1" flipV="1">
            <a:off x="6438684" y="4962741"/>
            <a:ext cx="324282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8" idx="0"/>
            <a:endCxn id="53" idx="4"/>
          </p:cNvCxnSpPr>
          <p:nvPr/>
        </p:nvCxnSpPr>
        <p:spPr>
          <a:xfrm rot="5400000" flipH="1" flipV="1">
            <a:off x="7067334" y="4962741"/>
            <a:ext cx="324282" cy="11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1" idx="0"/>
          </p:cNvCxnSpPr>
          <p:nvPr/>
        </p:nvCxnSpPr>
        <p:spPr>
          <a:xfrm rot="16200000" flipV="1">
            <a:off x="7695984" y="4962741"/>
            <a:ext cx="323687" cy="5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26"/>
          <p:cNvCxnSpPr>
            <a:stCxn id="54" idx="0"/>
            <a:endCxn id="47" idx="4"/>
          </p:cNvCxnSpPr>
          <p:nvPr/>
        </p:nvCxnSpPr>
        <p:spPr>
          <a:xfrm rot="16200000" flipH="1">
            <a:off x="5829300" y="5286375"/>
            <a:ext cx="1543050" cy="1191"/>
          </a:xfrm>
          <a:prstGeom prst="curvedConnector5">
            <a:avLst>
              <a:gd name="adj1" fmla="val -11111"/>
              <a:gd name="adj2" fmla="val 17594458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26"/>
          <p:cNvCxnSpPr>
            <a:stCxn id="53" idx="0"/>
            <a:endCxn id="49" idx="4"/>
          </p:cNvCxnSpPr>
          <p:nvPr/>
        </p:nvCxnSpPr>
        <p:spPr>
          <a:xfrm rot="16200000" flipH="1">
            <a:off x="6457950" y="5286375"/>
            <a:ext cx="1543050" cy="1191"/>
          </a:xfrm>
          <a:prstGeom prst="curvedConnector5">
            <a:avLst>
              <a:gd name="adj1" fmla="val -11111"/>
              <a:gd name="adj2" fmla="val 17594458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26"/>
          <p:cNvCxnSpPr>
            <a:stCxn id="52" idx="0"/>
            <a:endCxn id="50" idx="4"/>
          </p:cNvCxnSpPr>
          <p:nvPr/>
        </p:nvCxnSpPr>
        <p:spPr>
          <a:xfrm rot="16200000" flipH="1">
            <a:off x="7086600" y="5286375"/>
            <a:ext cx="1543050" cy="1191"/>
          </a:xfrm>
          <a:prstGeom prst="curvedConnector5">
            <a:avLst>
              <a:gd name="adj1" fmla="val -11111"/>
              <a:gd name="adj2" fmla="val 17594458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26"/>
          <p:cNvCxnSpPr>
            <a:stCxn id="54" idx="2"/>
            <a:endCxn id="52" idx="6"/>
          </p:cNvCxnSpPr>
          <p:nvPr/>
        </p:nvCxnSpPr>
        <p:spPr>
          <a:xfrm rot="10800000" flipH="1">
            <a:off x="6457950" y="4657725"/>
            <a:ext cx="1543050" cy="1191"/>
          </a:xfrm>
          <a:prstGeom prst="curvedConnector5">
            <a:avLst>
              <a:gd name="adj1" fmla="val -11111"/>
              <a:gd name="adj2" fmla="val 17994332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26"/>
          <p:cNvCxnSpPr>
            <a:stCxn id="46" idx="2"/>
            <a:endCxn id="51" idx="6"/>
          </p:cNvCxnSpPr>
          <p:nvPr/>
        </p:nvCxnSpPr>
        <p:spPr>
          <a:xfrm rot="10800000" flipH="1">
            <a:off x="6457950" y="5267757"/>
            <a:ext cx="1543050" cy="1191"/>
          </a:xfrm>
          <a:prstGeom prst="curvedConnector5">
            <a:avLst>
              <a:gd name="adj1" fmla="val -11111"/>
              <a:gd name="adj2" fmla="val 18394207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26"/>
          <p:cNvCxnSpPr>
            <a:stCxn id="47" idx="2"/>
            <a:endCxn id="50" idx="6"/>
          </p:cNvCxnSpPr>
          <p:nvPr/>
        </p:nvCxnSpPr>
        <p:spPr>
          <a:xfrm rot="10800000" flipH="1">
            <a:off x="6457950" y="5915025"/>
            <a:ext cx="1543050" cy="1191"/>
          </a:xfrm>
          <a:prstGeom prst="curvedConnector5">
            <a:avLst>
              <a:gd name="adj1" fmla="val -11111"/>
              <a:gd name="adj2" fmla="val 19593829"/>
              <a:gd name="adj3" fmla="val 111111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Path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49893"/>
            <a:ext cx="8267700" cy="286490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Multiple shortest paths between source/destination pair (R)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Fault tolerance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Better </a:t>
            </a:r>
            <a:r>
              <a:rPr lang="en-US" b="1" dirty="0" smtClean="0">
                <a:solidFill>
                  <a:srgbClr val="FF0000"/>
                </a:solidFill>
              </a:rPr>
              <a:t>load balancing </a:t>
            </a:r>
            <a:r>
              <a:rPr lang="en-US" dirty="0" smtClean="0"/>
              <a:t>in network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Routing algorithm should be able to exploit path diversity</a:t>
            </a:r>
          </a:p>
        </p:txBody>
      </p:sp>
      <p:sp>
        <p:nvSpPr>
          <p:cNvPr id="7" name="Oval 6"/>
          <p:cNvSpPr/>
          <p:nvPr/>
        </p:nvSpPr>
        <p:spPr>
          <a:xfrm>
            <a:off x="843708" y="4775602"/>
            <a:ext cx="2388419" cy="1226181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7556" y="5286511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09088" y="5695238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46000" y="5848511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35987" y="5797420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66747" y="5541965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66747" y="4979965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329835" y="4724511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109088" y="4826693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" y="5082147"/>
            <a:ext cx="424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85204" y="4724511"/>
            <a:ext cx="424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3994983" y="5182830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994983" y="5771902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567110" y="5182830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567110" y="5771902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139238" y="5771902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139238" y="5182830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139238" y="4627646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4567110" y="4627646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994983" y="4627646"/>
            <a:ext cx="260058" cy="26005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34925" y="5892869"/>
            <a:ext cx="4160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5451307" y="4419600"/>
            <a:ext cx="4160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30" name="Straight Connector 29"/>
          <p:cNvCxnSpPr>
            <a:stCxn id="20" idx="0"/>
            <a:endCxn id="19" idx="4"/>
          </p:cNvCxnSpPr>
          <p:nvPr/>
        </p:nvCxnSpPr>
        <p:spPr>
          <a:xfrm rot="5400000" flipH="1" flipV="1">
            <a:off x="3960505" y="5607395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4"/>
          </p:cNvCxnSpPr>
          <p:nvPr/>
        </p:nvCxnSpPr>
        <p:spPr>
          <a:xfrm rot="5400000" flipH="1" flipV="1">
            <a:off x="4532633" y="5607395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0"/>
            <a:endCxn id="24" idx="4"/>
          </p:cNvCxnSpPr>
          <p:nvPr/>
        </p:nvCxnSpPr>
        <p:spPr>
          <a:xfrm rot="5400000" flipH="1" flipV="1">
            <a:off x="5104760" y="5607395"/>
            <a:ext cx="329014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22" idx="6"/>
          </p:cNvCxnSpPr>
          <p:nvPr/>
        </p:nvCxnSpPr>
        <p:spPr>
          <a:xfrm rot="10800000">
            <a:off x="4827168" y="5901931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2"/>
            <a:endCxn id="20" idx="6"/>
          </p:cNvCxnSpPr>
          <p:nvPr/>
        </p:nvCxnSpPr>
        <p:spPr>
          <a:xfrm rot="10800000">
            <a:off x="4255041" y="5901931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1" idx="2"/>
            <a:endCxn id="19" idx="6"/>
          </p:cNvCxnSpPr>
          <p:nvPr/>
        </p:nvCxnSpPr>
        <p:spPr>
          <a:xfrm rot="10800000">
            <a:off x="4255041" y="5312859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2"/>
            <a:endCxn id="21" idx="6"/>
          </p:cNvCxnSpPr>
          <p:nvPr/>
        </p:nvCxnSpPr>
        <p:spPr>
          <a:xfrm rot="10800000">
            <a:off x="4827168" y="5312859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5" idx="2"/>
            <a:endCxn id="26" idx="6"/>
          </p:cNvCxnSpPr>
          <p:nvPr/>
        </p:nvCxnSpPr>
        <p:spPr>
          <a:xfrm rot="10800000">
            <a:off x="4827168" y="4757675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6" idx="2"/>
            <a:endCxn id="27" idx="6"/>
          </p:cNvCxnSpPr>
          <p:nvPr/>
        </p:nvCxnSpPr>
        <p:spPr>
          <a:xfrm rot="10800000">
            <a:off x="4255041" y="4757675"/>
            <a:ext cx="312070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0"/>
            <a:endCxn id="27" idx="4"/>
          </p:cNvCxnSpPr>
          <p:nvPr/>
        </p:nvCxnSpPr>
        <p:spPr>
          <a:xfrm rot="5400000" flipH="1" flipV="1">
            <a:off x="3977449" y="5035267"/>
            <a:ext cx="295126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1" idx="0"/>
            <a:endCxn id="26" idx="4"/>
          </p:cNvCxnSpPr>
          <p:nvPr/>
        </p:nvCxnSpPr>
        <p:spPr>
          <a:xfrm rot="5400000" flipH="1" flipV="1">
            <a:off x="4549577" y="5035267"/>
            <a:ext cx="295126" cy="1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0"/>
          </p:cNvCxnSpPr>
          <p:nvPr/>
        </p:nvCxnSpPr>
        <p:spPr>
          <a:xfrm rot="16200000" flipV="1">
            <a:off x="5121704" y="5035267"/>
            <a:ext cx="294584" cy="54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1734130" y="4673468"/>
            <a:ext cx="265380" cy="25545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Topologies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Focus on switched topologies</a:t>
            </a:r>
          </a:p>
          <a:p>
            <a:pPr lvl="1"/>
            <a:r>
              <a:rPr lang="en-CA" dirty="0" smtClean="0"/>
              <a:t>Alternatives: </a:t>
            </a:r>
            <a:r>
              <a:rPr lang="en-CA" b="1" dirty="0" smtClean="0">
                <a:solidFill>
                  <a:srgbClr val="FF0000"/>
                </a:solidFill>
              </a:rPr>
              <a:t>bus </a:t>
            </a:r>
            <a:r>
              <a:rPr lang="en-CA" dirty="0" smtClean="0"/>
              <a:t>and </a:t>
            </a:r>
            <a:r>
              <a:rPr lang="en-CA" b="1" dirty="0" smtClean="0">
                <a:solidFill>
                  <a:srgbClr val="FF0000"/>
                </a:solidFill>
              </a:rPr>
              <a:t>crossbar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Bus</a:t>
            </a:r>
          </a:p>
          <a:p>
            <a:pPr lvl="2"/>
            <a:r>
              <a:rPr lang="en-CA" dirty="0" smtClean="0"/>
              <a:t>Connects a set of components to a single shared channel</a:t>
            </a:r>
          </a:p>
          <a:p>
            <a:pPr lvl="2"/>
            <a:r>
              <a:rPr lang="en-CA" dirty="0" smtClean="0"/>
              <a:t>Effective broadcast medium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Crossbar</a:t>
            </a:r>
          </a:p>
          <a:p>
            <a:pPr lvl="2"/>
            <a:r>
              <a:rPr lang="en-CA" dirty="0" smtClean="0"/>
              <a:t>Directly connects </a:t>
            </a:r>
            <a:r>
              <a:rPr lang="en-CA" b="1" i="1" dirty="0" err="1" smtClean="0"/>
              <a:t>n</a:t>
            </a:r>
            <a:r>
              <a:rPr lang="en-CA" b="1" i="1" dirty="0" smtClean="0"/>
              <a:t> </a:t>
            </a:r>
            <a:r>
              <a:rPr lang="en-CA" dirty="0" smtClean="0"/>
              <a:t>inputs to </a:t>
            </a:r>
            <a:r>
              <a:rPr lang="en-CA" b="1" i="1" dirty="0" err="1" smtClean="0"/>
              <a:t>m</a:t>
            </a:r>
            <a:r>
              <a:rPr lang="en-CA" b="1" i="1" dirty="0" smtClean="0"/>
              <a:t> </a:t>
            </a:r>
            <a:r>
              <a:rPr lang="en-CA" dirty="0" smtClean="0"/>
              <a:t>outputs without intermediate stages</a:t>
            </a:r>
          </a:p>
          <a:p>
            <a:pPr lvl="2"/>
            <a:r>
              <a:rPr lang="en-CA" dirty="0" smtClean="0"/>
              <a:t>Fully connected, single hop network</a:t>
            </a:r>
          </a:p>
          <a:p>
            <a:pPr lvl="2"/>
            <a:r>
              <a:rPr lang="en-CA" dirty="0" smtClean="0"/>
              <a:t>Component of routers	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38"/>
            <a:ext cx="8229600" cy="1143000"/>
          </a:xfrm>
        </p:spPr>
        <p:txBody>
          <a:bodyPr/>
          <a:lstStyle/>
          <a:p>
            <a:r>
              <a:rPr lang="en-CA" dirty="0" smtClean="0"/>
              <a:t>Types of Topologies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238"/>
            <a:ext cx="8229600" cy="4945925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Direct</a:t>
            </a:r>
          </a:p>
          <a:p>
            <a:pPr lvl="1"/>
            <a:r>
              <a:rPr lang="en-CA" dirty="0" smtClean="0"/>
              <a:t>Each router is associated with a terminal node</a:t>
            </a:r>
          </a:p>
          <a:p>
            <a:pPr lvl="1"/>
            <a:r>
              <a:rPr lang="en-CA" dirty="0" smtClean="0"/>
              <a:t>All routers are sources and destinations of traffic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Indirect</a:t>
            </a:r>
          </a:p>
          <a:p>
            <a:pPr lvl="1"/>
            <a:r>
              <a:rPr lang="en-CA" dirty="0" smtClean="0"/>
              <a:t>Routers are distinct from terminal nodes</a:t>
            </a:r>
          </a:p>
          <a:p>
            <a:pPr lvl="1"/>
            <a:r>
              <a:rPr lang="en-CA" dirty="0" smtClean="0"/>
              <a:t>Terminal nodes can source/sink traffic</a:t>
            </a:r>
          </a:p>
          <a:p>
            <a:pPr lvl="1"/>
            <a:r>
              <a:rPr lang="en-CA" dirty="0" smtClean="0"/>
              <a:t>Intermediate nodes switch traffic between terminal nodes</a:t>
            </a:r>
          </a:p>
          <a:p>
            <a:endParaRPr lang="en-CA" dirty="0" smtClean="0"/>
          </a:p>
          <a:p>
            <a:r>
              <a:rPr lang="en-CA" dirty="0" smtClean="0"/>
              <a:t>Most </a:t>
            </a:r>
            <a:r>
              <a:rPr lang="en-CA" dirty="0" err="1" smtClean="0"/>
              <a:t>NoCs</a:t>
            </a:r>
            <a:r>
              <a:rPr lang="en-CA" dirty="0" smtClean="0"/>
              <a:t> use direct topologies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Interconnection Networks 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System/Storage Area Networks (</a:t>
            </a:r>
            <a:r>
              <a:rPr lang="en-US" dirty="0" err="1" smtClean="0"/>
              <a:t>SANs</a:t>
            </a:r>
            <a:r>
              <a:rPr lang="en-US" dirty="0" smtClean="0"/>
              <a:t>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Multiprocessor and multicomputer systems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err="1" smtClean="0"/>
              <a:t>Interprocessor</a:t>
            </a:r>
            <a:r>
              <a:rPr lang="en-GB" dirty="0" smtClean="0"/>
              <a:t> and processor-memory interconnections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Server and data </a:t>
            </a:r>
            <a:r>
              <a:rPr lang="en-GB" dirty="0" err="1" smtClean="0"/>
              <a:t>center</a:t>
            </a:r>
            <a:r>
              <a:rPr lang="en-GB" dirty="0" smtClean="0"/>
              <a:t> environments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Storage and I/O components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Hundreds to thousands of devices interconnected 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IBM Blue Gene/L supercomputer (64K nodes, each with 2 processors)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Maximum interconnect distance: tens of meters (typical) to a few hundred meters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Examples (standards and proprietary)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err="1" smtClean="0"/>
              <a:t>InfiniBand</a:t>
            </a:r>
            <a:r>
              <a:rPr lang="en-GB" dirty="0" smtClean="0"/>
              <a:t>, </a:t>
            </a:r>
            <a:r>
              <a:rPr lang="en-GB" dirty="0" err="1" smtClean="0"/>
              <a:t>Myrinet</a:t>
            </a:r>
            <a:r>
              <a:rPr lang="en-GB" dirty="0" smtClean="0"/>
              <a:t>, Quadrics, Advanced Switching Interconnect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Torus (1)</a:t>
            </a:r>
            <a:endParaRPr lang="en-US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22" name="Footer Placeholder 1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k-ary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-cube: 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network nodes</a:t>
            </a:r>
          </a:p>
          <a:p>
            <a:r>
              <a:rPr lang="en-US" dirty="0" smtClean="0"/>
              <a:t>n-Dimensional grid with </a:t>
            </a:r>
            <a:r>
              <a:rPr lang="en-US" dirty="0" err="1" smtClean="0"/>
              <a:t>k</a:t>
            </a:r>
            <a:r>
              <a:rPr lang="en-US" dirty="0" smtClean="0"/>
              <a:t> nodes in each dimension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>
          <a:xfrm>
            <a:off x="1295400" y="3252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1295400" y="40908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>
          <a:xfrm>
            <a:off x="1295400" y="49290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2" idx="2"/>
          </p:cNvCxnSpPr>
          <p:nvPr/>
        </p:nvCxnSpPr>
        <p:spPr>
          <a:xfrm>
            <a:off x="2209800" y="49290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9" idx="2"/>
          </p:cNvCxnSpPr>
          <p:nvPr/>
        </p:nvCxnSpPr>
        <p:spPr>
          <a:xfrm>
            <a:off x="2209800" y="40908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6"/>
            <a:endCxn id="6" idx="2"/>
          </p:cNvCxnSpPr>
          <p:nvPr/>
        </p:nvCxnSpPr>
        <p:spPr>
          <a:xfrm>
            <a:off x="2209800" y="3252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7" idx="0"/>
          </p:cNvCxnSpPr>
          <p:nvPr/>
        </p:nvCxnSpPr>
        <p:spPr>
          <a:xfrm rot="5400000">
            <a:off x="8763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9" idx="0"/>
          </p:cNvCxnSpPr>
          <p:nvPr/>
        </p:nvCxnSpPr>
        <p:spPr>
          <a:xfrm rot="5400000">
            <a:off x="27051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4"/>
            <a:endCxn id="8" idx="0"/>
          </p:cNvCxnSpPr>
          <p:nvPr/>
        </p:nvCxnSpPr>
        <p:spPr>
          <a:xfrm rot="5400000">
            <a:off x="17907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4"/>
            <a:endCxn id="11" idx="0"/>
          </p:cNvCxnSpPr>
          <p:nvPr/>
        </p:nvCxnSpPr>
        <p:spPr>
          <a:xfrm rot="5400000">
            <a:off x="17907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4"/>
            <a:endCxn id="12" idx="0"/>
          </p:cNvCxnSpPr>
          <p:nvPr/>
        </p:nvCxnSpPr>
        <p:spPr>
          <a:xfrm rot="5400000">
            <a:off x="27051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4"/>
            <a:endCxn id="10" idx="0"/>
          </p:cNvCxnSpPr>
          <p:nvPr/>
        </p:nvCxnSpPr>
        <p:spPr>
          <a:xfrm rot="5400000">
            <a:off x="8763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4" idx="2"/>
            <a:endCxn id="6" idx="6"/>
          </p:cNvCxnSpPr>
          <p:nvPr/>
        </p:nvCxnSpPr>
        <p:spPr>
          <a:xfrm rot="10800000" flipH="1">
            <a:off x="914400" y="3252616"/>
            <a:ext cx="2209800" cy="1588"/>
          </a:xfrm>
          <a:prstGeom prst="curvedConnector5">
            <a:avLst>
              <a:gd name="adj1" fmla="val -10345"/>
              <a:gd name="adj2" fmla="val 26391688"/>
              <a:gd name="adj3" fmla="val 1103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7" idx="2"/>
            <a:endCxn id="9" idx="6"/>
          </p:cNvCxnSpPr>
          <p:nvPr/>
        </p:nvCxnSpPr>
        <p:spPr>
          <a:xfrm rot="10800000" flipH="1">
            <a:off x="914400" y="4090816"/>
            <a:ext cx="2209800" cy="1588"/>
          </a:xfrm>
          <a:prstGeom prst="curvedConnector5">
            <a:avLst>
              <a:gd name="adj1" fmla="val -10345"/>
              <a:gd name="adj2" fmla="val 26391688"/>
              <a:gd name="adj3" fmla="val 1103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/>
          <p:nvPr/>
        </p:nvCxnSpPr>
        <p:spPr>
          <a:xfrm rot="10800000" flipH="1">
            <a:off x="914400" y="4965528"/>
            <a:ext cx="2209800" cy="1588"/>
          </a:xfrm>
          <a:prstGeom prst="curvedConnector5">
            <a:avLst>
              <a:gd name="adj1" fmla="val -10345"/>
              <a:gd name="adj2" fmla="val 26391688"/>
              <a:gd name="adj3" fmla="val 11034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hape 57"/>
          <p:cNvCxnSpPr>
            <a:stCxn id="10" idx="4"/>
            <a:endCxn id="4" idx="0"/>
          </p:cNvCxnSpPr>
          <p:nvPr/>
        </p:nvCxnSpPr>
        <p:spPr>
          <a:xfrm rot="5400000" flipH="1">
            <a:off x="76200" y="4090816"/>
            <a:ext cx="2057400" cy="1588"/>
          </a:xfrm>
          <a:prstGeom prst="curvedConnector5">
            <a:avLst>
              <a:gd name="adj1" fmla="val -11111"/>
              <a:gd name="adj2" fmla="val -27991184"/>
              <a:gd name="adj3" fmla="val 11913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11" idx="4"/>
            <a:endCxn id="5" idx="0"/>
          </p:cNvCxnSpPr>
          <p:nvPr/>
        </p:nvCxnSpPr>
        <p:spPr>
          <a:xfrm rot="5400000" flipH="1">
            <a:off x="990600" y="4090816"/>
            <a:ext cx="2057400" cy="1588"/>
          </a:xfrm>
          <a:prstGeom prst="curvedConnector5">
            <a:avLst>
              <a:gd name="adj1" fmla="val -11111"/>
              <a:gd name="adj2" fmla="val -23192695"/>
              <a:gd name="adj3" fmla="val 1197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hape 67"/>
          <p:cNvCxnSpPr/>
          <p:nvPr/>
        </p:nvCxnSpPr>
        <p:spPr>
          <a:xfrm rot="5400000" flipH="1">
            <a:off x="1942306" y="4090022"/>
            <a:ext cx="2057400" cy="1588"/>
          </a:xfrm>
          <a:prstGeom prst="curvedConnector5">
            <a:avLst>
              <a:gd name="adj1" fmla="val -11111"/>
              <a:gd name="adj2" fmla="val -15195214"/>
              <a:gd name="adj3" fmla="val 11975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14400" y="557671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3-ary 2-cube</a:t>
            </a:r>
            <a:endParaRPr lang="en-US" sz="2800" dirty="0"/>
          </a:p>
        </p:txBody>
      </p:sp>
      <p:sp>
        <p:nvSpPr>
          <p:cNvPr id="72" name="Oval 71"/>
          <p:cNvSpPr/>
          <p:nvPr/>
        </p:nvSpPr>
        <p:spPr>
          <a:xfrm>
            <a:off x="44196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4102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4008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196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102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4008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4196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102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4008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2" idx="6"/>
            <a:endCxn id="73" idx="2"/>
          </p:cNvCxnSpPr>
          <p:nvPr/>
        </p:nvCxnSpPr>
        <p:spPr>
          <a:xfrm>
            <a:off x="4800600" y="3405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5" idx="6"/>
            <a:endCxn id="76" idx="2"/>
          </p:cNvCxnSpPr>
          <p:nvPr/>
        </p:nvCxnSpPr>
        <p:spPr>
          <a:xfrm>
            <a:off x="4800600" y="4319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8" idx="6"/>
            <a:endCxn id="79" idx="2"/>
          </p:cNvCxnSpPr>
          <p:nvPr/>
        </p:nvCxnSpPr>
        <p:spPr>
          <a:xfrm>
            <a:off x="4800600" y="5233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6"/>
            <a:endCxn id="80" idx="2"/>
          </p:cNvCxnSpPr>
          <p:nvPr/>
        </p:nvCxnSpPr>
        <p:spPr>
          <a:xfrm>
            <a:off x="5791200" y="5233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6"/>
            <a:endCxn id="77" idx="2"/>
          </p:cNvCxnSpPr>
          <p:nvPr/>
        </p:nvCxnSpPr>
        <p:spPr>
          <a:xfrm>
            <a:off x="5791200" y="4319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3" idx="6"/>
            <a:endCxn id="74" idx="2"/>
          </p:cNvCxnSpPr>
          <p:nvPr/>
        </p:nvCxnSpPr>
        <p:spPr>
          <a:xfrm>
            <a:off x="5791200" y="3405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2" idx="4"/>
            <a:endCxn id="75" idx="0"/>
          </p:cNvCxnSpPr>
          <p:nvPr/>
        </p:nvCxnSpPr>
        <p:spPr>
          <a:xfrm rot="5400000">
            <a:off x="43434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4"/>
            <a:endCxn id="77" idx="0"/>
          </p:cNvCxnSpPr>
          <p:nvPr/>
        </p:nvCxnSpPr>
        <p:spPr>
          <a:xfrm rot="5400000">
            <a:off x="63246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3" idx="4"/>
            <a:endCxn id="76" idx="0"/>
          </p:cNvCxnSpPr>
          <p:nvPr/>
        </p:nvCxnSpPr>
        <p:spPr>
          <a:xfrm rot="5400000">
            <a:off x="53340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6" idx="4"/>
            <a:endCxn id="79" idx="0"/>
          </p:cNvCxnSpPr>
          <p:nvPr/>
        </p:nvCxnSpPr>
        <p:spPr>
          <a:xfrm rot="5400000">
            <a:off x="53340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4"/>
            <a:endCxn id="80" idx="0"/>
          </p:cNvCxnSpPr>
          <p:nvPr/>
        </p:nvCxnSpPr>
        <p:spPr>
          <a:xfrm rot="5400000">
            <a:off x="63246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5" idx="4"/>
            <a:endCxn id="78" idx="0"/>
          </p:cNvCxnSpPr>
          <p:nvPr/>
        </p:nvCxnSpPr>
        <p:spPr>
          <a:xfrm rot="5400000">
            <a:off x="43434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49530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9436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9342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9530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436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9342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9436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9342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99" idx="6"/>
            <a:endCxn id="100" idx="2"/>
          </p:cNvCxnSpPr>
          <p:nvPr/>
        </p:nvCxnSpPr>
        <p:spPr>
          <a:xfrm>
            <a:off x="5334000" y="3024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6"/>
            <a:endCxn id="103" idx="2"/>
          </p:cNvCxnSpPr>
          <p:nvPr/>
        </p:nvCxnSpPr>
        <p:spPr>
          <a:xfrm>
            <a:off x="5334000" y="3938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6"/>
            <a:endCxn id="106" idx="2"/>
          </p:cNvCxnSpPr>
          <p:nvPr/>
        </p:nvCxnSpPr>
        <p:spPr>
          <a:xfrm>
            <a:off x="5334000" y="4852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7" idx="2"/>
          </p:cNvCxnSpPr>
          <p:nvPr/>
        </p:nvCxnSpPr>
        <p:spPr>
          <a:xfrm>
            <a:off x="6324600" y="4852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4" idx="2"/>
          </p:cNvCxnSpPr>
          <p:nvPr/>
        </p:nvCxnSpPr>
        <p:spPr>
          <a:xfrm>
            <a:off x="6324600" y="3938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1" idx="2"/>
          </p:cNvCxnSpPr>
          <p:nvPr/>
        </p:nvCxnSpPr>
        <p:spPr>
          <a:xfrm>
            <a:off x="6324600" y="3024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9" idx="4"/>
            <a:endCxn id="102" idx="0"/>
          </p:cNvCxnSpPr>
          <p:nvPr/>
        </p:nvCxnSpPr>
        <p:spPr>
          <a:xfrm rot="5400000">
            <a:off x="48768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1" idx="4"/>
            <a:endCxn id="104" idx="0"/>
          </p:cNvCxnSpPr>
          <p:nvPr/>
        </p:nvCxnSpPr>
        <p:spPr>
          <a:xfrm rot="5400000">
            <a:off x="68580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0" idx="4"/>
            <a:endCxn id="103" idx="0"/>
          </p:cNvCxnSpPr>
          <p:nvPr/>
        </p:nvCxnSpPr>
        <p:spPr>
          <a:xfrm rot="5400000">
            <a:off x="58674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3" idx="4"/>
            <a:endCxn id="106" idx="0"/>
          </p:cNvCxnSpPr>
          <p:nvPr/>
        </p:nvCxnSpPr>
        <p:spPr>
          <a:xfrm rot="5400000">
            <a:off x="58674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4" idx="4"/>
            <a:endCxn id="107" idx="0"/>
          </p:cNvCxnSpPr>
          <p:nvPr/>
        </p:nvCxnSpPr>
        <p:spPr>
          <a:xfrm rot="5400000">
            <a:off x="68580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2" idx="4"/>
            <a:endCxn id="105" idx="0"/>
          </p:cNvCxnSpPr>
          <p:nvPr/>
        </p:nvCxnSpPr>
        <p:spPr>
          <a:xfrm rot="5400000">
            <a:off x="48768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72" idx="7"/>
            <a:endCxn id="99" idx="3"/>
          </p:cNvCxnSpPr>
          <p:nvPr/>
        </p:nvCxnSpPr>
        <p:spPr>
          <a:xfrm rot="5400000" flipH="1" flipV="1">
            <a:off x="48210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73" idx="7"/>
            <a:endCxn id="100" idx="3"/>
          </p:cNvCxnSpPr>
          <p:nvPr/>
        </p:nvCxnSpPr>
        <p:spPr>
          <a:xfrm rot="5400000" flipH="1" flipV="1">
            <a:off x="58116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75" idx="7"/>
            <a:endCxn id="102" idx="3"/>
          </p:cNvCxnSpPr>
          <p:nvPr/>
        </p:nvCxnSpPr>
        <p:spPr>
          <a:xfrm rot="5400000" flipH="1" flipV="1">
            <a:off x="48210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8" idx="7"/>
            <a:endCxn id="105" idx="3"/>
          </p:cNvCxnSpPr>
          <p:nvPr/>
        </p:nvCxnSpPr>
        <p:spPr>
          <a:xfrm rot="5400000" flipH="1" flipV="1">
            <a:off x="48210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79" idx="7"/>
            <a:endCxn id="106" idx="3"/>
          </p:cNvCxnSpPr>
          <p:nvPr/>
        </p:nvCxnSpPr>
        <p:spPr>
          <a:xfrm rot="5400000" flipH="1" flipV="1">
            <a:off x="58116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80" idx="7"/>
            <a:endCxn id="107" idx="3"/>
          </p:cNvCxnSpPr>
          <p:nvPr/>
        </p:nvCxnSpPr>
        <p:spPr>
          <a:xfrm rot="5400000" flipH="1" flipV="1">
            <a:off x="68022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77" idx="7"/>
            <a:endCxn id="104" idx="3"/>
          </p:cNvCxnSpPr>
          <p:nvPr/>
        </p:nvCxnSpPr>
        <p:spPr>
          <a:xfrm rot="5400000" flipH="1" flipV="1">
            <a:off x="68022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74" idx="7"/>
            <a:endCxn id="101" idx="3"/>
          </p:cNvCxnSpPr>
          <p:nvPr/>
        </p:nvCxnSpPr>
        <p:spPr>
          <a:xfrm rot="5400000" flipH="1" flipV="1">
            <a:off x="68022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76" idx="7"/>
            <a:endCxn id="103" idx="3"/>
          </p:cNvCxnSpPr>
          <p:nvPr/>
        </p:nvCxnSpPr>
        <p:spPr>
          <a:xfrm rot="5400000" flipH="1" flipV="1">
            <a:off x="58116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7391400" y="32028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7391400" y="41172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7391400" y="50316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>
            <a:stCxn id="206" idx="4"/>
            <a:endCxn id="207" idx="0"/>
          </p:cNvCxnSpPr>
          <p:nvPr/>
        </p:nvCxnSpPr>
        <p:spPr>
          <a:xfrm rot="5400000">
            <a:off x="7315200" y="38505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7" idx="4"/>
            <a:endCxn id="208" idx="0"/>
          </p:cNvCxnSpPr>
          <p:nvPr/>
        </p:nvCxnSpPr>
        <p:spPr>
          <a:xfrm rot="5400000">
            <a:off x="7315200" y="47649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7924800" y="28599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924800" y="37362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924800" y="46506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>
            <a:endCxn id="213" idx="2"/>
          </p:cNvCxnSpPr>
          <p:nvPr/>
        </p:nvCxnSpPr>
        <p:spPr>
          <a:xfrm>
            <a:off x="7315200" y="48411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endCxn id="212" idx="2"/>
          </p:cNvCxnSpPr>
          <p:nvPr/>
        </p:nvCxnSpPr>
        <p:spPr>
          <a:xfrm>
            <a:off x="7315200" y="39267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7315200" y="30123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endCxn id="212" idx="0"/>
          </p:cNvCxnSpPr>
          <p:nvPr/>
        </p:nvCxnSpPr>
        <p:spPr>
          <a:xfrm rot="5400000">
            <a:off x="7848600" y="34695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212" idx="4"/>
            <a:endCxn id="213" idx="0"/>
          </p:cNvCxnSpPr>
          <p:nvPr/>
        </p:nvCxnSpPr>
        <p:spPr>
          <a:xfrm rot="5400000">
            <a:off x="7848600" y="43839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08" idx="7"/>
            <a:endCxn id="213" idx="3"/>
          </p:cNvCxnSpPr>
          <p:nvPr/>
        </p:nvCxnSpPr>
        <p:spPr>
          <a:xfrm rot="5400000" flipH="1" flipV="1">
            <a:off x="7792804" y="48996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07" idx="7"/>
            <a:endCxn id="212" idx="3"/>
          </p:cNvCxnSpPr>
          <p:nvPr/>
        </p:nvCxnSpPr>
        <p:spPr>
          <a:xfrm rot="5400000" flipH="1" flipV="1">
            <a:off x="7792804" y="39852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06" idx="7"/>
          </p:cNvCxnSpPr>
          <p:nvPr/>
        </p:nvCxnSpPr>
        <p:spPr>
          <a:xfrm rot="5400000" flipH="1" flipV="1">
            <a:off x="7792804" y="30708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77" idx="6"/>
            <a:endCxn id="207" idx="2"/>
          </p:cNvCxnSpPr>
          <p:nvPr/>
        </p:nvCxnSpPr>
        <p:spPr>
          <a:xfrm flipV="1">
            <a:off x="6781800" y="43077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80" idx="6"/>
            <a:endCxn id="208" idx="2"/>
          </p:cNvCxnSpPr>
          <p:nvPr/>
        </p:nvCxnSpPr>
        <p:spPr>
          <a:xfrm flipV="1">
            <a:off x="6781800" y="52221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74" idx="6"/>
            <a:endCxn id="206" idx="2"/>
          </p:cNvCxnSpPr>
          <p:nvPr/>
        </p:nvCxnSpPr>
        <p:spPr>
          <a:xfrm flipV="1">
            <a:off x="6781800" y="33933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4800600" y="5569826"/>
            <a:ext cx="291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2,3,4-ary 3-mesh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Torus (1)</a:t>
            </a:r>
            <a:endParaRPr lang="en-US" dirty="0"/>
          </a:p>
        </p:txBody>
      </p:sp>
      <p:sp>
        <p:nvSpPr>
          <p:cNvPr id="120" name="Date Placeholder 1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22" name="Footer Placeholder 1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 dirty="0"/>
          </a:p>
        </p:txBody>
      </p:sp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k-ary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-cube: 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network nodes</a:t>
            </a:r>
          </a:p>
          <a:p>
            <a:r>
              <a:rPr lang="en-US" dirty="0" smtClean="0"/>
              <a:t>n-Dimensional grid with </a:t>
            </a:r>
            <a:r>
              <a:rPr lang="en-US" dirty="0" err="1" smtClean="0"/>
              <a:t>k</a:t>
            </a:r>
            <a:r>
              <a:rPr lang="en-US" dirty="0" smtClean="0"/>
              <a:t> nodes in each dimension</a:t>
            </a:r>
          </a:p>
        </p:txBody>
      </p:sp>
      <p:sp>
        <p:nvSpPr>
          <p:cNvPr id="4" name="Oval 3"/>
          <p:cNvSpPr/>
          <p:nvPr/>
        </p:nvSpPr>
        <p:spPr>
          <a:xfrm>
            <a:off x="9144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0621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44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288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3900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44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288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43200" y="4738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4" idx="6"/>
            <a:endCxn id="5" idx="2"/>
          </p:cNvCxnSpPr>
          <p:nvPr/>
        </p:nvCxnSpPr>
        <p:spPr>
          <a:xfrm>
            <a:off x="1295400" y="3252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1295400" y="40908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>
          <a:xfrm>
            <a:off x="1295400" y="49290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6"/>
            <a:endCxn id="12" idx="2"/>
          </p:cNvCxnSpPr>
          <p:nvPr/>
        </p:nvCxnSpPr>
        <p:spPr>
          <a:xfrm>
            <a:off x="2209800" y="49290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6"/>
            <a:endCxn id="9" idx="2"/>
          </p:cNvCxnSpPr>
          <p:nvPr/>
        </p:nvCxnSpPr>
        <p:spPr>
          <a:xfrm>
            <a:off x="2209800" y="40908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6"/>
            <a:endCxn id="6" idx="2"/>
          </p:cNvCxnSpPr>
          <p:nvPr/>
        </p:nvCxnSpPr>
        <p:spPr>
          <a:xfrm>
            <a:off x="2209800" y="3252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4" idx="4"/>
            <a:endCxn id="7" idx="0"/>
          </p:cNvCxnSpPr>
          <p:nvPr/>
        </p:nvCxnSpPr>
        <p:spPr>
          <a:xfrm rot="5400000">
            <a:off x="8763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9" idx="0"/>
          </p:cNvCxnSpPr>
          <p:nvPr/>
        </p:nvCxnSpPr>
        <p:spPr>
          <a:xfrm rot="5400000">
            <a:off x="27051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4"/>
            <a:endCxn id="8" idx="0"/>
          </p:cNvCxnSpPr>
          <p:nvPr/>
        </p:nvCxnSpPr>
        <p:spPr>
          <a:xfrm rot="5400000">
            <a:off x="1790700" y="36717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4"/>
            <a:endCxn id="11" idx="0"/>
          </p:cNvCxnSpPr>
          <p:nvPr/>
        </p:nvCxnSpPr>
        <p:spPr>
          <a:xfrm rot="5400000">
            <a:off x="17907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4"/>
            <a:endCxn id="12" idx="0"/>
          </p:cNvCxnSpPr>
          <p:nvPr/>
        </p:nvCxnSpPr>
        <p:spPr>
          <a:xfrm rot="5400000">
            <a:off x="27051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4"/>
            <a:endCxn id="10" idx="0"/>
          </p:cNvCxnSpPr>
          <p:nvPr/>
        </p:nvCxnSpPr>
        <p:spPr>
          <a:xfrm rot="5400000">
            <a:off x="876300" y="4509916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14400" y="557671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3-ary 2-mesh</a:t>
            </a:r>
            <a:endParaRPr lang="en-US" sz="2800" dirty="0"/>
          </a:p>
        </p:txBody>
      </p:sp>
      <p:sp>
        <p:nvSpPr>
          <p:cNvPr id="72" name="Oval 71"/>
          <p:cNvSpPr/>
          <p:nvPr/>
        </p:nvSpPr>
        <p:spPr>
          <a:xfrm>
            <a:off x="44196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4102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400800" y="3214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4196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4102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400800" y="4128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4196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4102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400800" y="5043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2" idx="6"/>
            <a:endCxn id="73" idx="2"/>
          </p:cNvCxnSpPr>
          <p:nvPr/>
        </p:nvCxnSpPr>
        <p:spPr>
          <a:xfrm>
            <a:off x="4800600" y="3405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5" idx="6"/>
            <a:endCxn id="76" idx="2"/>
          </p:cNvCxnSpPr>
          <p:nvPr/>
        </p:nvCxnSpPr>
        <p:spPr>
          <a:xfrm>
            <a:off x="4800600" y="4319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8" idx="6"/>
            <a:endCxn id="79" idx="2"/>
          </p:cNvCxnSpPr>
          <p:nvPr/>
        </p:nvCxnSpPr>
        <p:spPr>
          <a:xfrm>
            <a:off x="4800600" y="5233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9" idx="6"/>
            <a:endCxn id="80" idx="2"/>
          </p:cNvCxnSpPr>
          <p:nvPr/>
        </p:nvCxnSpPr>
        <p:spPr>
          <a:xfrm>
            <a:off x="5791200" y="5233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6" idx="6"/>
            <a:endCxn id="77" idx="2"/>
          </p:cNvCxnSpPr>
          <p:nvPr/>
        </p:nvCxnSpPr>
        <p:spPr>
          <a:xfrm>
            <a:off x="5791200" y="4319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73" idx="6"/>
            <a:endCxn id="74" idx="2"/>
          </p:cNvCxnSpPr>
          <p:nvPr/>
        </p:nvCxnSpPr>
        <p:spPr>
          <a:xfrm>
            <a:off x="5791200" y="3405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2" idx="4"/>
            <a:endCxn id="75" idx="0"/>
          </p:cNvCxnSpPr>
          <p:nvPr/>
        </p:nvCxnSpPr>
        <p:spPr>
          <a:xfrm rot="5400000">
            <a:off x="43434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4" idx="4"/>
            <a:endCxn id="77" idx="0"/>
          </p:cNvCxnSpPr>
          <p:nvPr/>
        </p:nvCxnSpPr>
        <p:spPr>
          <a:xfrm rot="5400000">
            <a:off x="63246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3" idx="4"/>
            <a:endCxn id="76" idx="0"/>
          </p:cNvCxnSpPr>
          <p:nvPr/>
        </p:nvCxnSpPr>
        <p:spPr>
          <a:xfrm rot="5400000">
            <a:off x="5334000" y="3862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6" idx="4"/>
            <a:endCxn id="79" idx="0"/>
          </p:cNvCxnSpPr>
          <p:nvPr/>
        </p:nvCxnSpPr>
        <p:spPr>
          <a:xfrm rot="5400000">
            <a:off x="53340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77" idx="4"/>
            <a:endCxn id="80" idx="0"/>
          </p:cNvCxnSpPr>
          <p:nvPr/>
        </p:nvCxnSpPr>
        <p:spPr>
          <a:xfrm rot="5400000">
            <a:off x="63246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5" idx="4"/>
            <a:endCxn id="78" idx="0"/>
          </p:cNvCxnSpPr>
          <p:nvPr/>
        </p:nvCxnSpPr>
        <p:spPr>
          <a:xfrm rot="5400000">
            <a:off x="4343400" y="4776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49530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9436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934200" y="28335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9530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9436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934200" y="37479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9530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9436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934200" y="4662316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99" idx="6"/>
            <a:endCxn id="100" idx="2"/>
          </p:cNvCxnSpPr>
          <p:nvPr/>
        </p:nvCxnSpPr>
        <p:spPr>
          <a:xfrm>
            <a:off x="5334000" y="3024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6"/>
            <a:endCxn id="103" idx="2"/>
          </p:cNvCxnSpPr>
          <p:nvPr/>
        </p:nvCxnSpPr>
        <p:spPr>
          <a:xfrm>
            <a:off x="5334000" y="3938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5" idx="6"/>
            <a:endCxn id="106" idx="2"/>
          </p:cNvCxnSpPr>
          <p:nvPr/>
        </p:nvCxnSpPr>
        <p:spPr>
          <a:xfrm>
            <a:off x="5334000" y="4852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07" idx="2"/>
          </p:cNvCxnSpPr>
          <p:nvPr/>
        </p:nvCxnSpPr>
        <p:spPr>
          <a:xfrm>
            <a:off x="6324600" y="48528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endCxn id="104" idx="2"/>
          </p:cNvCxnSpPr>
          <p:nvPr/>
        </p:nvCxnSpPr>
        <p:spPr>
          <a:xfrm>
            <a:off x="6324600" y="39384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1" idx="2"/>
          </p:cNvCxnSpPr>
          <p:nvPr/>
        </p:nvCxnSpPr>
        <p:spPr>
          <a:xfrm>
            <a:off x="6324600" y="3024016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9" idx="4"/>
            <a:endCxn id="102" idx="0"/>
          </p:cNvCxnSpPr>
          <p:nvPr/>
        </p:nvCxnSpPr>
        <p:spPr>
          <a:xfrm rot="5400000">
            <a:off x="48768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1" idx="4"/>
            <a:endCxn id="104" idx="0"/>
          </p:cNvCxnSpPr>
          <p:nvPr/>
        </p:nvCxnSpPr>
        <p:spPr>
          <a:xfrm rot="5400000">
            <a:off x="68580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00" idx="4"/>
            <a:endCxn id="103" idx="0"/>
          </p:cNvCxnSpPr>
          <p:nvPr/>
        </p:nvCxnSpPr>
        <p:spPr>
          <a:xfrm rot="5400000">
            <a:off x="5867400" y="34812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3" idx="4"/>
            <a:endCxn id="106" idx="0"/>
          </p:cNvCxnSpPr>
          <p:nvPr/>
        </p:nvCxnSpPr>
        <p:spPr>
          <a:xfrm rot="5400000">
            <a:off x="58674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4" idx="4"/>
            <a:endCxn id="107" idx="0"/>
          </p:cNvCxnSpPr>
          <p:nvPr/>
        </p:nvCxnSpPr>
        <p:spPr>
          <a:xfrm rot="5400000">
            <a:off x="68580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02" idx="4"/>
            <a:endCxn id="105" idx="0"/>
          </p:cNvCxnSpPr>
          <p:nvPr/>
        </p:nvCxnSpPr>
        <p:spPr>
          <a:xfrm rot="5400000">
            <a:off x="4876800" y="4395616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72" idx="7"/>
            <a:endCxn id="99" idx="3"/>
          </p:cNvCxnSpPr>
          <p:nvPr/>
        </p:nvCxnSpPr>
        <p:spPr>
          <a:xfrm rot="5400000" flipH="1" flipV="1">
            <a:off x="48210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73" idx="7"/>
            <a:endCxn id="100" idx="3"/>
          </p:cNvCxnSpPr>
          <p:nvPr/>
        </p:nvCxnSpPr>
        <p:spPr>
          <a:xfrm rot="5400000" flipH="1" flipV="1">
            <a:off x="58116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75" idx="7"/>
            <a:endCxn id="102" idx="3"/>
          </p:cNvCxnSpPr>
          <p:nvPr/>
        </p:nvCxnSpPr>
        <p:spPr>
          <a:xfrm rot="5400000" flipH="1" flipV="1">
            <a:off x="48210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78" idx="7"/>
            <a:endCxn id="105" idx="3"/>
          </p:cNvCxnSpPr>
          <p:nvPr/>
        </p:nvCxnSpPr>
        <p:spPr>
          <a:xfrm rot="5400000" flipH="1" flipV="1">
            <a:off x="48210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79" idx="7"/>
            <a:endCxn id="106" idx="3"/>
          </p:cNvCxnSpPr>
          <p:nvPr/>
        </p:nvCxnSpPr>
        <p:spPr>
          <a:xfrm rot="5400000" flipH="1" flipV="1">
            <a:off x="58116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80" idx="7"/>
            <a:endCxn id="107" idx="3"/>
          </p:cNvCxnSpPr>
          <p:nvPr/>
        </p:nvCxnSpPr>
        <p:spPr>
          <a:xfrm rot="5400000" flipH="1" flipV="1">
            <a:off x="6802204" y="49113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77" idx="7"/>
            <a:endCxn id="104" idx="3"/>
          </p:cNvCxnSpPr>
          <p:nvPr/>
        </p:nvCxnSpPr>
        <p:spPr>
          <a:xfrm rot="5400000" flipH="1" flipV="1">
            <a:off x="68022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74" idx="7"/>
            <a:endCxn id="101" idx="3"/>
          </p:cNvCxnSpPr>
          <p:nvPr/>
        </p:nvCxnSpPr>
        <p:spPr>
          <a:xfrm rot="5400000" flipH="1" flipV="1">
            <a:off x="6802204" y="30825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76" idx="7"/>
            <a:endCxn id="103" idx="3"/>
          </p:cNvCxnSpPr>
          <p:nvPr/>
        </p:nvCxnSpPr>
        <p:spPr>
          <a:xfrm rot="5400000" flipH="1" flipV="1">
            <a:off x="5811604" y="3996920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Oval 205"/>
          <p:cNvSpPr/>
          <p:nvPr/>
        </p:nvSpPr>
        <p:spPr>
          <a:xfrm>
            <a:off x="7391400" y="32028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7391400" y="41172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7391400" y="50316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Connector 208"/>
          <p:cNvCxnSpPr>
            <a:stCxn id="206" idx="4"/>
            <a:endCxn id="207" idx="0"/>
          </p:cNvCxnSpPr>
          <p:nvPr/>
        </p:nvCxnSpPr>
        <p:spPr>
          <a:xfrm rot="5400000">
            <a:off x="7315200" y="38505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207" idx="4"/>
            <a:endCxn id="208" idx="0"/>
          </p:cNvCxnSpPr>
          <p:nvPr/>
        </p:nvCxnSpPr>
        <p:spPr>
          <a:xfrm rot="5400000">
            <a:off x="7315200" y="47649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Oval 210"/>
          <p:cNvSpPr/>
          <p:nvPr/>
        </p:nvSpPr>
        <p:spPr>
          <a:xfrm>
            <a:off x="7924800" y="28599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7924800" y="37362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7924800" y="4650648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4" name="Straight Connector 213"/>
          <p:cNvCxnSpPr>
            <a:endCxn id="213" idx="2"/>
          </p:cNvCxnSpPr>
          <p:nvPr/>
        </p:nvCxnSpPr>
        <p:spPr>
          <a:xfrm>
            <a:off x="7315200" y="48411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endCxn id="212" idx="2"/>
          </p:cNvCxnSpPr>
          <p:nvPr/>
        </p:nvCxnSpPr>
        <p:spPr>
          <a:xfrm>
            <a:off x="7315200" y="39267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7315200" y="3012348"/>
            <a:ext cx="609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endCxn id="212" idx="0"/>
          </p:cNvCxnSpPr>
          <p:nvPr/>
        </p:nvCxnSpPr>
        <p:spPr>
          <a:xfrm rot="5400000">
            <a:off x="7848600" y="34695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>
            <a:stCxn id="212" idx="4"/>
            <a:endCxn id="213" idx="0"/>
          </p:cNvCxnSpPr>
          <p:nvPr/>
        </p:nvCxnSpPr>
        <p:spPr>
          <a:xfrm rot="5400000">
            <a:off x="7848600" y="4383948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208" idx="7"/>
            <a:endCxn id="213" idx="3"/>
          </p:cNvCxnSpPr>
          <p:nvPr/>
        </p:nvCxnSpPr>
        <p:spPr>
          <a:xfrm rot="5400000" flipH="1" flipV="1">
            <a:off x="7792804" y="48996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07" idx="7"/>
            <a:endCxn id="212" idx="3"/>
          </p:cNvCxnSpPr>
          <p:nvPr/>
        </p:nvCxnSpPr>
        <p:spPr>
          <a:xfrm rot="5400000" flipH="1" flipV="1">
            <a:off x="7792804" y="39852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206" idx="7"/>
          </p:cNvCxnSpPr>
          <p:nvPr/>
        </p:nvCxnSpPr>
        <p:spPr>
          <a:xfrm rot="5400000" flipH="1" flipV="1">
            <a:off x="7792804" y="3070852"/>
            <a:ext cx="111592" cy="2639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77" idx="6"/>
            <a:endCxn id="207" idx="2"/>
          </p:cNvCxnSpPr>
          <p:nvPr/>
        </p:nvCxnSpPr>
        <p:spPr>
          <a:xfrm flipV="1">
            <a:off x="6781800" y="43077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80" idx="6"/>
            <a:endCxn id="208" idx="2"/>
          </p:cNvCxnSpPr>
          <p:nvPr/>
        </p:nvCxnSpPr>
        <p:spPr>
          <a:xfrm flipV="1">
            <a:off x="6781800" y="52221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74" idx="6"/>
            <a:endCxn id="206" idx="2"/>
          </p:cNvCxnSpPr>
          <p:nvPr/>
        </p:nvCxnSpPr>
        <p:spPr>
          <a:xfrm flipV="1">
            <a:off x="6781800" y="3393348"/>
            <a:ext cx="609600" cy="116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4800600" y="5569826"/>
            <a:ext cx="2916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2,3,4-ary 3-mesh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Hop Count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shortest distance over all pairs of nodes</a:t>
            </a:r>
          </a:p>
          <a:p>
            <a:r>
              <a:rPr lang="en-US" dirty="0" smtClean="0"/>
              <a:t>Torus: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For uniform random traffic</a:t>
            </a:r>
          </a:p>
          <a:p>
            <a:pPr lvl="2"/>
            <a:r>
              <a:rPr lang="en-US" dirty="0" smtClean="0"/>
              <a:t>Packet travels k/4 hops in each of </a:t>
            </a:r>
            <a:r>
              <a:rPr lang="en-US" dirty="0" err="1" smtClean="0"/>
              <a:t>n</a:t>
            </a:r>
            <a:r>
              <a:rPr lang="en-US" dirty="0" smtClean="0"/>
              <a:t> dimensions</a:t>
            </a:r>
          </a:p>
          <a:p>
            <a:endParaRPr lang="en-US" dirty="0" smtClean="0"/>
          </a:p>
          <a:p>
            <a:r>
              <a:rPr lang="en-US" dirty="0" smtClean="0"/>
              <a:t>Mesh: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78726" y="2057400"/>
          <a:ext cx="298654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Equation" r:id="rId3" imgW="1714500" imgH="787400" progId="Equation.3">
                  <p:embed/>
                </p:oleObj>
              </mc:Choice>
              <mc:Fallback>
                <p:oleObj name="Equation" r:id="rId3" imgW="1714500" imgH="787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726" y="2057400"/>
                        <a:ext cx="298654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101412" y="4807585"/>
          <a:ext cx="29638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name="Equation" r:id="rId5" imgW="1701800" imgH="774700" progId="Equation.3">
                  <p:embed/>
                </p:oleObj>
              </mc:Choice>
              <mc:Fallback>
                <p:oleObj name="Equation" r:id="rId5" imgW="1701800" imgH="774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412" y="4807585"/>
                        <a:ext cx="2963862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Torus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Degree = 2n</a:t>
            </a:r>
          </a:p>
          <a:p>
            <a:pPr lvl="1"/>
            <a:r>
              <a:rPr lang="en-US" dirty="0" smtClean="0"/>
              <a:t>2 channels per dimension</a:t>
            </a:r>
          </a:p>
          <a:p>
            <a:pPr lvl="1"/>
            <a:r>
              <a:rPr lang="en-US" dirty="0" smtClean="0"/>
              <a:t>All nodes have same degree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Total channels = 2nN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mtClean="0"/>
              <a:t>Channel Load for Torus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number of </a:t>
            </a:r>
            <a:r>
              <a:rPr lang="en-US" dirty="0" err="1" smtClean="0"/>
              <a:t>k-ary</a:t>
            </a:r>
            <a:r>
              <a:rPr lang="en-US" dirty="0" smtClean="0"/>
              <a:t> (n-1)-cubes in outer dimension</a:t>
            </a:r>
          </a:p>
          <a:p>
            <a:endParaRPr lang="en-US" dirty="0" smtClean="0"/>
          </a:p>
          <a:p>
            <a:r>
              <a:rPr lang="en-US" dirty="0" smtClean="0"/>
              <a:t>Dividing these </a:t>
            </a:r>
            <a:r>
              <a:rPr lang="en-US" dirty="0" err="1" smtClean="0"/>
              <a:t>k-ary</a:t>
            </a:r>
            <a:r>
              <a:rPr lang="en-US" dirty="0" smtClean="0"/>
              <a:t> (n-1)-cubes gives a 2 sets of k</a:t>
            </a:r>
            <a:r>
              <a:rPr lang="en-US" baseline="30000" dirty="0" smtClean="0"/>
              <a:t>n-1</a:t>
            </a:r>
            <a:r>
              <a:rPr lang="en-US" dirty="0" smtClean="0"/>
              <a:t> bidirectional channels or 4k</a:t>
            </a:r>
            <a:r>
              <a:rPr lang="en-US" baseline="30000" dirty="0" smtClean="0"/>
              <a:t>n-1</a:t>
            </a:r>
          </a:p>
          <a:p>
            <a:endParaRPr lang="en-US" dirty="0" smtClean="0"/>
          </a:p>
          <a:p>
            <a:r>
              <a:rPr lang="en-US" dirty="0" smtClean="0"/>
              <a:t>½ Traffic from each node cross bisection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362200" y="4191000"/>
          <a:ext cx="4318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name="Equation" r:id="rId4" imgW="1727200" imgH="368300" progId="Equation.3">
                  <p:embed/>
                </p:oleObj>
              </mc:Choice>
              <mc:Fallback>
                <p:oleObj name="Equation" r:id="rId4" imgW="17272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91000"/>
                        <a:ext cx="43180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410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Mesh has ½ the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bisection bandwidth of torus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Deriving Channel Load: 4-ary 2-cube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399133" cy="49377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Divide network in half</a:t>
            </a:r>
          </a:p>
          <a:p>
            <a:r>
              <a:rPr lang="en-US" dirty="0" smtClean="0"/>
              <a:t>Number of bisection channels</a:t>
            </a:r>
          </a:p>
          <a:p>
            <a:pPr lvl="1"/>
            <a:r>
              <a:rPr lang="en-US" dirty="0" smtClean="0"/>
              <a:t>8 links, bidirectional = 16 channels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½ traffic crosses bisection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N/2 traffic distributed over 16 links</a:t>
            </a:r>
          </a:p>
          <a:p>
            <a:r>
              <a:rPr lang="en-US" dirty="0" smtClean="0"/>
              <a:t>Channel load = ½</a:t>
            </a:r>
          </a:p>
          <a:p>
            <a:pPr lvl="1"/>
            <a:r>
              <a:rPr lang="en-US" dirty="0" smtClean="0"/>
              <a:t>Loaded at twice injection bandwidth</a:t>
            </a:r>
          </a:p>
        </p:txBody>
      </p:sp>
      <p:sp>
        <p:nvSpPr>
          <p:cNvPr id="7" name="Oval 6"/>
          <p:cNvSpPr/>
          <p:nvPr/>
        </p:nvSpPr>
        <p:spPr>
          <a:xfrm>
            <a:off x="5087389" y="26214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01789" y="26214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16189" y="26214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7389" y="34596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01789" y="34596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16189" y="34596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87389" y="42978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01789" y="42978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16189" y="42978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7" idx="6"/>
            <a:endCxn id="8" idx="2"/>
          </p:cNvCxnSpPr>
          <p:nvPr/>
        </p:nvCxnSpPr>
        <p:spPr>
          <a:xfrm>
            <a:off x="5468389" y="28119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6"/>
            <a:endCxn id="11" idx="2"/>
          </p:cNvCxnSpPr>
          <p:nvPr/>
        </p:nvCxnSpPr>
        <p:spPr>
          <a:xfrm>
            <a:off x="5468389" y="36501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6"/>
            <a:endCxn id="14" idx="2"/>
          </p:cNvCxnSpPr>
          <p:nvPr/>
        </p:nvCxnSpPr>
        <p:spPr>
          <a:xfrm>
            <a:off x="5468389" y="44883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6"/>
            <a:endCxn id="15" idx="2"/>
          </p:cNvCxnSpPr>
          <p:nvPr/>
        </p:nvCxnSpPr>
        <p:spPr>
          <a:xfrm>
            <a:off x="6382789" y="44883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  <a:endCxn id="12" idx="2"/>
          </p:cNvCxnSpPr>
          <p:nvPr/>
        </p:nvCxnSpPr>
        <p:spPr>
          <a:xfrm>
            <a:off x="6382789" y="36501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6"/>
            <a:endCxn id="9" idx="2"/>
          </p:cNvCxnSpPr>
          <p:nvPr/>
        </p:nvCxnSpPr>
        <p:spPr>
          <a:xfrm>
            <a:off x="6382789" y="28119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4"/>
            <a:endCxn id="10" idx="0"/>
          </p:cNvCxnSpPr>
          <p:nvPr/>
        </p:nvCxnSpPr>
        <p:spPr>
          <a:xfrm rot="5400000">
            <a:off x="5049289" y="32310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4"/>
            <a:endCxn id="12" idx="0"/>
          </p:cNvCxnSpPr>
          <p:nvPr/>
        </p:nvCxnSpPr>
        <p:spPr>
          <a:xfrm rot="5400000">
            <a:off x="6878089" y="32310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5963689" y="32310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4"/>
            <a:endCxn id="14" idx="0"/>
          </p:cNvCxnSpPr>
          <p:nvPr/>
        </p:nvCxnSpPr>
        <p:spPr>
          <a:xfrm rot="5400000">
            <a:off x="5963689" y="40692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4"/>
            <a:endCxn id="15" idx="0"/>
          </p:cNvCxnSpPr>
          <p:nvPr/>
        </p:nvCxnSpPr>
        <p:spPr>
          <a:xfrm rot="5400000">
            <a:off x="6878089" y="40692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4"/>
          </p:cNvCxnSpPr>
          <p:nvPr/>
        </p:nvCxnSpPr>
        <p:spPr>
          <a:xfrm rot="5400000">
            <a:off x="5049289" y="40692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7" idx="2"/>
            <a:endCxn id="34" idx="6"/>
          </p:cNvCxnSpPr>
          <p:nvPr/>
        </p:nvCxnSpPr>
        <p:spPr>
          <a:xfrm rot="10800000" flipH="1">
            <a:off x="5087389" y="2811930"/>
            <a:ext cx="3124200" cy="1588"/>
          </a:xfrm>
          <a:prstGeom prst="curvedConnector5">
            <a:avLst>
              <a:gd name="adj1" fmla="val -7317"/>
              <a:gd name="adj2" fmla="val 26391688"/>
              <a:gd name="adj3" fmla="val 1073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stCxn id="10" idx="2"/>
            <a:endCxn id="35" idx="6"/>
          </p:cNvCxnSpPr>
          <p:nvPr/>
        </p:nvCxnSpPr>
        <p:spPr>
          <a:xfrm rot="10800000" flipH="1">
            <a:off x="5087389" y="3650130"/>
            <a:ext cx="3124200" cy="1588"/>
          </a:xfrm>
          <a:prstGeom prst="curvedConnector5">
            <a:avLst>
              <a:gd name="adj1" fmla="val -7317"/>
              <a:gd name="adj2" fmla="val 26391688"/>
              <a:gd name="adj3" fmla="val 1073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endCxn id="36" idx="6"/>
          </p:cNvCxnSpPr>
          <p:nvPr/>
        </p:nvCxnSpPr>
        <p:spPr>
          <a:xfrm flipV="1">
            <a:off x="5087389" y="4488330"/>
            <a:ext cx="3124200" cy="38100"/>
          </a:xfrm>
          <a:prstGeom prst="curvedConnector5">
            <a:avLst>
              <a:gd name="adj1" fmla="val -7657"/>
              <a:gd name="adj2" fmla="val 1200000"/>
              <a:gd name="adj3" fmla="val 1073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3" idx="4"/>
            <a:endCxn id="43" idx="0"/>
          </p:cNvCxnSpPr>
          <p:nvPr/>
        </p:nvCxnSpPr>
        <p:spPr>
          <a:xfrm rot="5400000" flipH="1" flipV="1">
            <a:off x="3830089" y="3231029"/>
            <a:ext cx="2895600" cy="1"/>
          </a:xfrm>
          <a:prstGeom prst="curvedConnector5">
            <a:avLst>
              <a:gd name="adj1" fmla="val -6290"/>
              <a:gd name="adj2" fmla="val 41910100000"/>
              <a:gd name="adj3" fmla="val 11110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14" idx="4"/>
            <a:endCxn id="44" idx="0"/>
          </p:cNvCxnSpPr>
          <p:nvPr/>
        </p:nvCxnSpPr>
        <p:spPr>
          <a:xfrm rot="5400000" flipH="1" flipV="1">
            <a:off x="4744489" y="3231029"/>
            <a:ext cx="2895600" cy="1"/>
          </a:xfrm>
          <a:prstGeom prst="curvedConnector5">
            <a:avLst>
              <a:gd name="adj1" fmla="val -6290"/>
              <a:gd name="adj2" fmla="val 41910100000"/>
              <a:gd name="adj3" fmla="val 11164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45" idx="0"/>
          </p:cNvCxnSpPr>
          <p:nvPr/>
        </p:nvCxnSpPr>
        <p:spPr>
          <a:xfrm rot="16200000" flipV="1">
            <a:off x="5677940" y="3211980"/>
            <a:ext cx="2895600" cy="38099"/>
          </a:xfrm>
          <a:prstGeom prst="curvedConnector5">
            <a:avLst>
              <a:gd name="adj1" fmla="val -6328"/>
              <a:gd name="adj2" fmla="val -913943"/>
              <a:gd name="adj3" fmla="val 11217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30589" y="26214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830589" y="34596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30589" y="42978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4" idx="4"/>
            <a:endCxn id="35" idx="0"/>
          </p:cNvCxnSpPr>
          <p:nvPr/>
        </p:nvCxnSpPr>
        <p:spPr>
          <a:xfrm rot="5400000">
            <a:off x="7792489" y="32310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4"/>
            <a:endCxn id="36" idx="0"/>
          </p:cNvCxnSpPr>
          <p:nvPr/>
        </p:nvCxnSpPr>
        <p:spPr>
          <a:xfrm rot="5400000">
            <a:off x="7792489" y="406923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endCxn id="49" idx="0"/>
          </p:cNvCxnSpPr>
          <p:nvPr/>
        </p:nvCxnSpPr>
        <p:spPr>
          <a:xfrm rot="16200000" flipV="1">
            <a:off x="6592340" y="3211980"/>
            <a:ext cx="2895600" cy="38099"/>
          </a:xfrm>
          <a:prstGeom prst="curvedConnector5">
            <a:avLst>
              <a:gd name="adj1" fmla="val -5258"/>
              <a:gd name="adj2" fmla="val -751327"/>
              <a:gd name="adj3" fmla="val 11003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5" idx="6"/>
            <a:endCxn id="36" idx="2"/>
          </p:cNvCxnSpPr>
          <p:nvPr/>
        </p:nvCxnSpPr>
        <p:spPr>
          <a:xfrm>
            <a:off x="7297189" y="44883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35" idx="2"/>
          </p:cNvCxnSpPr>
          <p:nvPr/>
        </p:nvCxnSpPr>
        <p:spPr>
          <a:xfrm>
            <a:off x="7297189" y="36501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9" idx="6"/>
            <a:endCxn id="34" idx="2"/>
          </p:cNvCxnSpPr>
          <p:nvPr/>
        </p:nvCxnSpPr>
        <p:spPr>
          <a:xfrm>
            <a:off x="7297189" y="28119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087390" y="17832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01790" y="17832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16190" y="17832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3" idx="6"/>
            <a:endCxn id="44" idx="2"/>
          </p:cNvCxnSpPr>
          <p:nvPr/>
        </p:nvCxnSpPr>
        <p:spPr>
          <a:xfrm>
            <a:off x="5468390" y="19737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6"/>
            <a:endCxn id="45" idx="2"/>
          </p:cNvCxnSpPr>
          <p:nvPr/>
        </p:nvCxnSpPr>
        <p:spPr>
          <a:xfrm>
            <a:off x="6382790" y="19737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hape 47"/>
          <p:cNvCxnSpPr>
            <a:stCxn id="43" idx="2"/>
            <a:endCxn id="49" idx="6"/>
          </p:cNvCxnSpPr>
          <p:nvPr/>
        </p:nvCxnSpPr>
        <p:spPr>
          <a:xfrm rot="10800000" flipH="1">
            <a:off x="5087390" y="1973730"/>
            <a:ext cx="3124200" cy="1588"/>
          </a:xfrm>
          <a:prstGeom prst="curvedConnector5">
            <a:avLst>
              <a:gd name="adj1" fmla="val -7317"/>
              <a:gd name="adj2" fmla="val 26391688"/>
              <a:gd name="adj3" fmla="val 10731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830590" y="1783230"/>
            <a:ext cx="381000" cy="3810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5" idx="6"/>
            <a:endCxn id="49" idx="2"/>
          </p:cNvCxnSpPr>
          <p:nvPr/>
        </p:nvCxnSpPr>
        <p:spPr>
          <a:xfrm>
            <a:off x="7297190" y="197373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7" idx="0"/>
          </p:cNvCxnSpPr>
          <p:nvPr/>
        </p:nvCxnSpPr>
        <p:spPr>
          <a:xfrm rot="5400000">
            <a:off x="5049290" y="2392830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8" idx="0"/>
          </p:cNvCxnSpPr>
          <p:nvPr/>
        </p:nvCxnSpPr>
        <p:spPr>
          <a:xfrm rot="5400000">
            <a:off x="5963690" y="2392830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4"/>
            <a:endCxn id="9" idx="0"/>
          </p:cNvCxnSpPr>
          <p:nvPr/>
        </p:nvCxnSpPr>
        <p:spPr>
          <a:xfrm rot="5400000">
            <a:off x="6878090" y="2392830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4"/>
            <a:endCxn id="34" idx="0"/>
          </p:cNvCxnSpPr>
          <p:nvPr/>
        </p:nvCxnSpPr>
        <p:spPr>
          <a:xfrm rot="5400000">
            <a:off x="7792490" y="2392830"/>
            <a:ext cx="4572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5025438" y="3154078"/>
            <a:ext cx="3472882" cy="2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680855" y="2573950"/>
          <a:ext cx="1405226" cy="61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4" imgW="812800" imgH="355600" progId="Equation.3">
                  <p:embed/>
                </p:oleObj>
              </mc:Choice>
              <mc:Fallback>
                <p:oleObj name="Equation" r:id="rId4" imgW="8128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0855" y="2573950"/>
                        <a:ext cx="1405226" cy="614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070931" y="3687820"/>
          <a:ext cx="601252" cy="52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6" imgW="406400" imgH="355600" progId="Equation.3">
                  <p:embed/>
                </p:oleObj>
              </mc:Choice>
              <mc:Fallback>
                <p:oleObj name="Equation" r:id="rId6" imgW="4064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931" y="3687820"/>
                        <a:ext cx="601252" cy="526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torus with end-around connection removed</a:t>
            </a:r>
          </a:p>
          <a:p>
            <a:endParaRPr lang="en-US" smtClean="0"/>
          </a:p>
          <a:p>
            <a:r>
              <a:rPr lang="en-US" smtClean="0"/>
              <a:t>Same node degree</a:t>
            </a:r>
          </a:p>
          <a:p>
            <a:endParaRPr lang="en-US" smtClean="0"/>
          </a:p>
          <a:p>
            <a:r>
              <a:rPr lang="en-US" smtClean="0"/>
              <a:t>Bisection channels halved</a:t>
            </a:r>
          </a:p>
          <a:p>
            <a:pPr lvl="1"/>
            <a:r>
              <a:rPr lang="en-US" smtClean="0"/>
              <a:t>Max channel load = k/4</a:t>
            </a:r>
          </a:p>
          <a:p>
            <a:endParaRPr lang="en-US" smtClean="0"/>
          </a:p>
          <a:p>
            <a:r>
              <a:rPr lang="en-US" smtClean="0"/>
              <a:t>Higher demand for central channels</a:t>
            </a:r>
          </a:p>
          <a:p>
            <a:pPr lvl="1"/>
            <a:r>
              <a:rPr lang="en-US" smtClean="0"/>
              <a:t>Load imbalance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1148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Indirect network</a:t>
            </a:r>
          </a:p>
          <a:p>
            <a:endParaRPr lang="en-US" dirty="0" smtClean="0"/>
          </a:p>
          <a:p>
            <a:r>
              <a:rPr lang="en-US" dirty="0" err="1" smtClean="0"/>
              <a:t>k-ary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-fly: </a:t>
            </a:r>
            <a:r>
              <a:rPr lang="en-US" dirty="0" err="1" smtClean="0"/>
              <a:t>k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network nodes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Routing from 000 to 010</a:t>
            </a:r>
          </a:p>
          <a:p>
            <a:pPr lvl="1"/>
            <a:r>
              <a:rPr lang="en-US" dirty="0" smtClean="0"/>
              <a:t>Destination address used to directly route packet</a:t>
            </a:r>
          </a:p>
          <a:p>
            <a:pPr lvl="1"/>
            <a:r>
              <a:rPr lang="en-US" dirty="0" smtClean="0"/>
              <a:t>Bit 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used to select output port at stage </a:t>
            </a:r>
            <a:r>
              <a:rPr lang="en-US" i="1" dirty="0" err="1" smtClean="0"/>
              <a:t>n</a:t>
            </a:r>
            <a:endParaRPr lang="en-US" i="1" dirty="0" smtClean="0"/>
          </a:p>
        </p:txBody>
      </p:sp>
      <p:sp>
        <p:nvSpPr>
          <p:cNvPr id="4" name="Oval 3"/>
          <p:cNvSpPr/>
          <p:nvPr/>
        </p:nvSpPr>
        <p:spPr>
          <a:xfrm>
            <a:off x="4724400" y="48690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44118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724400" y="39546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34974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30402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25830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724400" y="21258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16686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1897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/>
          <p:cNvCxnSpPr>
            <a:stCxn id="11" idx="6"/>
          </p:cNvCxnSpPr>
          <p:nvPr/>
        </p:nvCxnSpPr>
        <p:spPr>
          <a:xfrm>
            <a:off x="5029200" y="1821080"/>
            <a:ext cx="5334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1"/>
          </p:cNvCxnSpPr>
          <p:nvPr/>
        </p:nvCxnSpPr>
        <p:spPr>
          <a:xfrm flipV="1">
            <a:off x="5029200" y="2087780"/>
            <a:ext cx="533400" cy="19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2735479"/>
            <a:ext cx="5334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29200" y="3002179"/>
            <a:ext cx="533400" cy="19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29200" y="3649879"/>
            <a:ext cx="5334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916580"/>
            <a:ext cx="533400" cy="19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4564279"/>
            <a:ext cx="5334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029200" y="4830979"/>
            <a:ext cx="533400" cy="19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19800" y="197348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10400" y="197348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9800" y="28862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10400" y="31148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9800" y="40292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10400" y="38006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9800" y="48674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10400" y="4867492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372100" y="2735480"/>
            <a:ext cx="18288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429250" y="3630830"/>
            <a:ext cx="17145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5410200" y="2697380"/>
            <a:ext cx="1752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5410200" y="3573680"/>
            <a:ext cx="17526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6838950" y="2297330"/>
            <a:ext cx="8763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6838950" y="4088030"/>
            <a:ext cx="8763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010400" y="3916580"/>
            <a:ext cx="533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0400" y="2125880"/>
            <a:ext cx="533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01000" y="1821080"/>
            <a:ext cx="3810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01000" y="2087780"/>
            <a:ext cx="381000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001000" y="2735480"/>
            <a:ext cx="3810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01000" y="3002180"/>
            <a:ext cx="381000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001000" y="3649880"/>
            <a:ext cx="3810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01000" y="3916580"/>
            <a:ext cx="381000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8001000" y="4564280"/>
            <a:ext cx="381000" cy="152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01000" y="4830980"/>
            <a:ext cx="381000" cy="19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724400" y="21258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4724400" y="25830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724400" y="30402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24400" y="34974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24400" y="39546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24400" y="44118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24400" y="48690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8382000" y="48690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382000" y="44118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8382000" y="39546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382000" y="34974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8382000" y="30402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382000" y="25830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82000" y="2125880"/>
            <a:ext cx="304800" cy="304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8382000" y="16686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8382000" y="21258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8382000" y="25830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382000" y="30402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8382000" y="34974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8382000" y="39546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8382000" y="44118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6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8382000" y="4869080"/>
            <a:ext cx="304800" cy="3048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62600" y="28116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562600" y="37260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62600" y="4564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03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53200" y="1897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553200" y="28116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53200" y="37260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553200" y="4564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543800" y="1897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43800" y="28116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543800" y="37260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543800" y="4564280"/>
            <a:ext cx="457200" cy="3810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23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4" name="Straight Arrow Connector 83"/>
          <p:cNvCxnSpPr>
            <a:stCxn id="11" idx="6"/>
          </p:cNvCxnSpPr>
          <p:nvPr/>
        </p:nvCxnSpPr>
        <p:spPr>
          <a:xfrm>
            <a:off x="5029200" y="1821080"/>
            <a:ext cx="838200" cy="153988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867400" y="1973480"/>
            <a:ext cx="990600" cy="1588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75" idx="1"/>
          </p:cNvCxnSpPr>
          <p:nvPr/>
        </p:nvCxnSpPr>
        <p:spPr>
          <a:xfrm rot="16200000" flipH="1">
            <a:off x="6657975" y="2116355"/>
            <a:ext cx="1009650" cy="76200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61" idx="2"/>
          </p:cNvCxnSpPr>
          <p:nvPr/>
        </p:nvCxnSpPr>
        <p:spPr>
          <a:xfrm flipV="1">
            <a:off x="7543800" y="2735480"/>
            <a:ext cx="838200" cy="171450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638800" y="13638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6553200" y="13638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620000" y="13638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4724400" y="5195728"/>
            <a:ext cx="3962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2-ary 3-fly</a:t>
            </a:r>
          </a:p>
          <a:p>
            <a:pPr algn="ctr"/>
            <a:r>
              <a:rPr lang="en-US" sz="2600" dirty="0" smtClean="0"/>
              <a:t>2 input switch, 3 stages</a:t>
            </a:r>
            <a:endParaRPr lang="en-US" sz="2600" dirty="0"/>
          </a:p>
        </p:txBody>
      </p:sp>
      <p:sp>
        <p:nvSpPr>
          <p:cNvPr id="87" name="Date Placeholder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Butterfly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path diversity</a:t>
            </a:r>
          </a:p>
          <a:p>
            <a:endParaRPr lang="en-US" dirty="0" smtClean="0"/>
          </a:p>
          <a:p>
            <a:r>
              <a:rPr lang="en-US" dirty="0" smtClean="0"/>
              <a:t>Hop Count</a:t>
            </a:r>
          </a:p>
          <a:p>
            <a:pPr lvl="1"/>
            <a:r>
              <a:rPr lang="en-US" dirty="0" err="1" smtClean="0"/>
              <a:t>Log</a:t>
            </a:r>
            <a:r>
              <a:rPr lang="en-US" baseline="-25000" dirty="0" err="1" smtClean="0"/>
              <a:t>k</a:t>
            </a:r>
            <a:r>
              <a:rPr lang="en-US" dirty="0" err="1" smtClean="0"/>
              <a:t>N</a:t>
            </a:r>
            <a:r>
              <a:rPr lang="en-US" dirty="0" smtClean="0"/>
              <a:t> + 1</a:t>
            </a:r>
          </a:p>
          <a:p>
            <a:pPr lvl="1"/>
            <a:r>
              <a:rPr lang="en-US" dirty="0" smtClean="0"/>
              <a:t>Does </a:t>
            </a:r>
            <a:r>
              <a:rPr lang="en-US" b="1" dirty="0" smtClean="0">
                <a:solidFill>
                  <a:srgbClr val="FF0000"/>
                </a:solidFill>
              </a:rPr>
              <a:t>not </a:t>
            </a:r>
            <a:r>
              <a:rPr lang="en-US" dirty="0" smtClean="0"/>
              <a:t>exploit </a:t>
            </a:r>
            <a:r>
              <a:rPr lang="en-US" b="1" dirty="0" smtClean="0">
                <a:solidFill>
                  <a:srgbClr val="FF0000"/>
                </a:solidFill>
              </a:rPr>
              <a:t>locality</a:t>
            </a:r>
          </a:p>
          <a:p>
            <a:pPr lvl="2"/>
            <a:r>
              <a:rPr lang="en-US" dirty="0" smtClean="0"/>
              <a:t>Hop count same regardless of location </a:t>
            </a:r>
          </a:p>
          <a:p>
            <a:endParaRPr lang="en-US" dirty="0" smtClean="0"/>
          </a:p>
          <a:p>
            <a:r>
              <a:rPr lang="en-US" dirty="0" smtClean="0"/>
              <a:t>Switch Degree = 2k</a:t>
            </a:r>
          </a:p>
          <a:p>
            <a:endParaRPr lang="en-US" dirty="0" smtClean="0"/>
          </a:p>
          <a:p>
            <a:r>
              <a:rPr lang="en-US" dirty="0" smtClean="0"/>
              <a:t>Requires long wires to implement</a:t>
            </a:r>
          </a:p>
          <a:p>
            <a:endParaRPr lang="en-US" dirty="0" smtClean="0"/>
          </a:p>
          <a:p>
            <a:r>
              <a:rPr lang="en-US" dirty="0" smtClean="0"/>
              <a:t>Channel load = 1</a:t>
            </a:r>
          </a:p>
          <a:p>
            <a:pPr lvl="1"/>
            <a:r>
              <a:rPr lang="en-US" dirty="0" smtClean="0"/>
              <a:t>Uniform random traffic equal loads all channels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Clos</a:t>
            </a:r>
            <a:endParaRPr lang="en-US" dirty="0" smtClean="0"/>
          </a:p>
          <a:p>
            <a:r>
              <a:rPr lang="en-US" dirty="0" smtClean="0"/>
              <a:t>Fat tree</a:t>
            </a:r>
          </a:p>
          <a:p>
            <a:r>
              <a:rPr lang="en-US" dirty="0" smtClean="0"/>
              <a:t>Irregular networks</a:t>
            </a:r>
          </a:p>
          <a:p>
            <a:r>
              <a:rPr lang="en-US" dirty="0" smtClean="0"/>
              <a:t>Hierarchical networks </a:t>
            </a:r>
          </a:p>
          <a:p>
            <a:pPr lvl="1"/>
            <a:r>
              <a:rPr lang="en-US" dirty="0" smtClean="0"/>
              <a:t>Scalable solutions will need to emphasize/exploit locality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Interconnection Networks (3)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Local Area Networks (LANs)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Interconnect autonomous computer systems 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Machine room or throughout a building or campus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Hundreds of devices interconnected (1,000s with bridging)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Maximum interconnect distance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few </a:t>
            </a:r>
            <a:r>
              <a:rPr lang="en-GB" dirty="0" err="1" smtClean="0"/>
              <a:t>kilometers</a:t>
            </a:r>
            <a:r>
              <a:rPr lang="en-GB" dirty="0" smtClean="0"/>
              <a:t> to few tens of </a:t>
            </a:r>
            <a:r>
              <a:rPr lang="en-GB" dirty="0" err="1" smtClean="0"/>
              <a:t>kilometers</a:t>
            </a:r>
            <a:endParaRPr lang="en-GB" dirty="0" smtClean="0"/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Example (most popular): Ethernet, with 10 </a:t>
            </a:r>
            <a:r>
              <a:rPr lang="en-GB" dirty="0" err="1" smtClean="0"/>
              <a:t>Gbps</a:t>
            </a:r>
            <a:r>
              <a:rPr lang="en-GB" dirty="0" smtClean="0"/>
              <a:t> over 40Km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Wide Area Networks (WANs)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Interconnect systems distributed across globe</a:t>
            </a:r>
          </a:p>
          <a:p>
            <a:pPr lvl="2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Internetworking support required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Many millions of devices interconnected</a:t>
            </a:r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Max distance: many thousands of </a:t>
            </a:r>
            <a:r>
              <a:rPr lang="en-GB" dirty="0" err="1" smtClean="0"/>
              <a:t>kilometers</a:t>
            </a:r>
            <a:endParaRPr lang="en-GB" dirty="0" smtClean="0"/>
          </a:p>
          <a:p>
            <a:pPr lvl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5825" algn="l"/>
                <a:tab pos="7958138" algn="l"/>
                <a:tab pos="8686800" algn="l"/>
                <a:tab pos="9405938" algn="l"/>
              </a:tabLst>
            </a:pPr>
            <a:r>
              <a:rPr lang="en-GB" dirty="0" smtClean="0"/>
              <a:t>Example: ATM (asynchronous transfer mode)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57" y="152400"/>
            <a:ext cx="8721221" cy="990600"/>
          </a:xfrm>
        </p:spPr>
        <p:txBody>
          <a:bodyPr>
            <a:normAutofit/>
          </a:bodyPr>
          <a:lstStyle/>
          <a:p>
            <a:r>
              <a:rPr lang="en-CA" sz="2700" dirty="0" smtClean="0"/>
              <a:t>Implication of Abstract Metrics on Implementation</a:t>
            </a:r>
            <a:endParaRPr lang="en-CA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Degree: useful proxy for router complexity</a:t>
            </a:r>
          </a:p>
          <a:p>
            <a:pPr lvl="1"/>
            <a:r>
              <a:rPr lang="en-CA" smtClean="0"/>
              <a:t>Increasing ports requires additional buffer queues, requestors to allocators, ports to crossbar</a:t>
            </a:r>
          </a:p>
          <a:p>
            <a:pPr lvl="1"/>
            <a:endParaRPr lang="en-CA" smtClean="0"/>
          </a:p>
          <a:p>
            <a:pPr lvl="1"/>
            <a:r>
              <a:rPr lang="en-CA" smtClean="0"/>
              <a:t>All contribute to critical path delay, area and power</a:t>
            </a:r>
          </a:p>
          <a:p>
            <a:pPr lvl="1"/>
            <a:endParaRPr lang="en-CA" smtClean="0"/>
          </a:p>
          <a:p>
            <a:pPr lvl="1"/>
            <a:r>
              <a:rPr lang="en-CA" smtClean="0"/>
              <a:t>Link complexity does not correlate with degree</a:t>
            </a:r>
          </a:p>
          <a:p>
            <a:pPr lvl="2"/>
            <a:r>
              <a:rPr lang="en-CA" smtClean="0"/>
              <a:t>Link complexity depends on link width</a:t>
            </a:r>
          </a:p>
          <a:p>
            <a:pPr lvl="2"/>
            <a:r>
              <a:rPr lang="en-CA" smtClean="0"/>
              <a:t>Fixed number of wires, link complexity for 2-port vs 3-port is same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Implications (2)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9607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Hop Count: useful proxy for overall latency and power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Does not always correlate with latency</a:t>
            </a:r>
          </a:p>
          <a:p>
            <a:pPr lvl="2"/>
            <a:r>
              <a:rPr lang="en-CA" dirty="0" smtClean="0"/>
              <a:t>Depends heavily on router pipeline and link propagation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Example:</a:t>
            </a:r>
          </a:p>
          <a:p>
            <a:pPr lvl="2"/>
            <a:r>
              <a:rPr lang="en-CA" dirty="0" smtClean="0"/>
              <a:t>Network A with 2 hops, 5 stage pipeline, 4 cycle link traversal vs.</a:t>
            </a:r>
          </a:p>
          <a:p>
            <a:pPr lvl="2"/>
            <a:r>
              <a:rPr lang="en-CA" dirty="0" smtClean="0"/>
              <a:t>Network B with 3 hops, 1 stage pipeline, 1 cycle link traversal </a:t>
            </a:r>
          </a:p>
          <a:p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1806573" y="4479895"/>
            <a:ext cx="5562600" cy="1711844"/>
          </a:xfrm>
          <a:prstGeom prst="roundRect">
            <a:avLst/>
          </a:prstGeom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smtClean="0"/>
              <a:t>Hop Count says A is better than B</a:t>
            </a:r>
          </a:p>
          <a:p>
            <a:pPr algn="ctr"/>
            <a:r>
              <a:rPr lang="en-CA" sz="2400" dirty="0" smtClean="0"/>
              <a:t>But A has 18 cycle latency vs. 6 cycle latency for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Implications (3)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Topologies typically trade-off hop count and node degree</a:t>
            </a:r>
          </a:p>
          <a:p>
            <a:endParaRPr lang="en-CA" smtClean="0"/>
          </a:p>
          <a:p>
            <a:r>
              <a:rPr lang="en-CA" smtClean="0"/>
              <a:t>Max channel load useful proxy for network saturation and max power</a:t>
            </a:r>
          </a:p>
          <a:p>
            <a:pPr lvl="1"/>
            <a:r>
              <a:rPr lang="en-CA" smtClean="0"/>
              <a:t>Higher max channel load </a:t>
            </a:r>
            <a:r>
              <a:rPr lang="en-US" smtClean="0">
                <a:sym typeface="Wingdings"/>
              </a:rPr>
              <a:t> greater network congestion</a:t>
            </a:r>
          </a:p>
          <a:p>
            <a:pPr lvl="1"/>
            <a:r>
              <a:rPr lang="en-US" smtClean="0">
                <a:sym typeface="Wingdings"/>
              </a:rPr>
              <a:t>Traffic pattern impacts max channel load</a:t>
            </a:r>
          </a:p>
          <a:p>
            <a:pPr lvl="2"/>
            <a:r>
              <a:rPr lang="en-US" smtClean="0">
                <a:sym typeface="Wingdings"/>
              </a:rPr>
              <a:t>Representative traffic patterns important</a:t>
            </a:r>
          </a:p>
          <a:p>
            <a:pPr lvl="1"/>
            <a:r>
              <a:rPr lang="en-US" smtClean="0">
                <a:sym typeface="Wingdings"/>
              </a:rPr>
              <a:t>Max power: dynamic power is highest with peak switching activity and utilization in network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Topologies and 3D Stacking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36896" y="1233706"/>
            <a:ext cx="4976453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3D stacked dies offer several advantages</a:t>
            </a:r>
          </a:p>
          <a:p>
            <a:pPr lvl="1"/>
            <a:r>
              <a:rPr lang="en-US" dirty="0" smtClean="0"/>
              <a:t>Low latency between vertical layers</a:t>
            </a:r>
          </a:p>
          <a:p>
            <a:pPr lvl="1"/>
            <a:r>
              <a:rPr lang="en-US" dirty="0" smtClean="0"/>
              <a:t>High bandwidth connections between layers</a:t>
            </a:r>
          </a:p>
          <a:p>
            <a:pPr lvl="2"/>
            <a:r>
              <a:rPr lang="en-US" dirty="0" smtClean="0"/>
              <a:t>Facilitated by through silicon </a:t>
            </a:r>
            <a:r>
              <a:rPr lang="en-US" dirty="0" err="1" smtClean="0"/>
              <a:t>vias</a:t>
            </a:r>
            <a:r>
              <a:rPr lang="en-US" dirty="0" smtClean="0"/>
              <a:t> (</a:t>
            </a:r>
            <a:r>
              <a:rPr lang="en-US" dirty="0" err="1" smtClean="0"/>
              <a:t>TSVs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Provide much higher bandwidth to memory than off-chip</a:t>
            </a:r>
          </a:p>
          <a:p>
            <a:pPr lvl="1"/>
            <a:r>
              <a:rPr lang="en-US" dirty="0" smtClean="0"/>
              <a:t>Opportunities to integrate heterogeneous technologies</a:t>
            </a:r>
          </a:p>
          <a:p>
            <a:pPr lvl="2"/>
            <a:r>
              <a:rPr lang="en-US" dirty="0" smtClean="0"/>
              <a:t>DRAM, photonics, analog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251" y="1866900"/>
            <a:ext cx="3475464" cy="3018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0118" y="4975855"/>
            <a:ext cx="316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Li et al., ISCA 2006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3349" y="3807944"/>
            <a:ext cx="16151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Inter-layer distance </a:t>
            </a:r>
            <a:r>
              <a:rPr lang="en-US" sz="1400" b="1" dirty="0" smtClean="0"/>
              <a:t>negligible</a:t>
            </a:r>
            <a:r>
              <a:rPr lang="en-US" sz="1400" dirty="0" smtClean="0"/>
              <a:t> compared to intra-layer distance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choices for 3D dies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14073" y="1219200"/>
            <a:ext cx="4338047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3D stacking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3D topology</a:t>
            </a:r>
          </a:p>
          <a:p>
            <a:endParaRPr lang="en-US" dirty="0" smtClean="0"/>
          </a:p>
          <a:p>
            <a:r>
              <a:rPr lang="en-US" dirty="0" smtClean="0"/>
              <a:t>Simply move from a 2D mesh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 3D mesh?</a:t>
            </a:r>
          </a:p>
          <a:p>
            <a:pPr lvl="1"/>
            <a:r>
              <a:rPr lang="en-US" dirty="0" smtClean="0"/>
              <a:t>Problem: Inter-layer distances are small</a:t>
            </a:r>
          </a:p>
          <a:p>
            <a:pPr lvl="1"/>
            <a:r>
              <a:rPr lang="en-US" dirty="0" smtClean="0"/>
              <a:t>High overhead of routers will dominate</a:t>
            </a:r>
          </a:p>
          <a:p>
            <a:pPr lvl="1"/>
            <a:r>
              <a:rPr lang="en-US" dirty="0" smtClean="0"/>
              <a:t>Alternative: Consider vertical dimension as buses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475" y="1406419"/>
            <a:ext cx="4318565" cy="4596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86200" y="6012934"/>
            <a:ext cx="3160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Li et al., ISCA 2006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Stacked Die Topology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69096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Consider context</a:t>
            </a:r>
          </a:p>
          <a:p>
            <a:pPr lvl="1"/>
            <a:r>
              <a:rPr lang="en-US" dirty="0" smtClean="0"/>
              <a:t>Typical design: </a:t>
            </a:r>
          </a:p>
          <a:p>
            <a:pPr lvl="2"/>
            <a:r>
              <a:rPr lang="en-US" dirty="0" smtClean="0"/>
              <a:t>I layer = cores</a:t>
            </a:r>
          </a:p>
          <a:p>
            <a:pPr lvl="2"/>
            <a:r>
              <a:rPr lang="en-US" dirty="0" smtClean="0"/>
              <a:t>Other layers = memory</a:t>
            </a:r>
          </a:p>
          <a:p>
            <a:pPr lvl="1"/>
            <a:r>
              <a:rPr lang="en-US" dirty="0" smtClean="0"/>
              <a:t>Access patterns, communication behavior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Architecture with SRAM and DRAM die</a:t>
            </a:r>
          </a:p>
          <a:p>
            <a:pPr lvl="1"/>
            <a:r>
              <a:rPr lang="en-US" dirty="0" smtClean="0"/>
              <a:t>Shared data placed in center banks of SRAM die</a:t>
            </a:r>
          </a:p>
          <a:p>
            <a:pPr lvl="2"/>
            <a:r>
              <a:rPr lang="en-US" dirty="0" smtClean="0"/>
              <a:t>Most cores will access the bank directly above them or the center banks</a:t>
            </a:r>
          </a:p>
          <a:p>
            <a:pPr lvl="2"/>
            <a:r>
              <a:rPr lang="en-US" dirty="0" smtClean="0"/>
              <a:t>Mesh topology not a good match</a:t>
            </a:r>
          </a:p>
          <a:p>
            <a:pPr lvl="2"/>
            <a:r>
              <a:rPr lang="en-US" dirty="0" smtClean="0"/>
              <a:t>Tree will provide needed connectivity without extra overhead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04" y="1143000"/>
            <a:ext cx="3257190" cy="521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26296" y="4756577"/>
            <a:ext cx="311819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On-Chip tree network implemented on the SRAM die to connect 16 sectors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35020" y="5779251"/>
            <a:ext cx="372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Courtesy of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Madan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et al., HPCA 2009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placement and </a:t>
            </a:r>
            <a:r>
              <a:rPr lang="en-US" dirty="0" err="1" smtClean="0"/>
              <a:t>NoCs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Locality optimizations influence </a:t>
            </a:r>
            <a:r>
              <a:rPr lang="en-US" dirty="0" err="1" smtClean="0"/>
              <a:t>NoC</a:t>
            </a:r>
            <a:r>
              <a:rPr lang="en-US" dirty="0" smtClean="0"/>
              <a:t> design choices</a:t>
            </a:r>
          </a:p>
          <a:p>
            <a:r>
              <a:rPr lang="en-US" dirty="0" smtClean="0"/>
              <a:t>Intelligent data placement a must for large scale systems</a:t>
            </a:r>
          </a:p>
          <a:p>
            <a:pPr lvl="1"/>
            <a:r>
              <a:rPr lang="en-US" dirty="0" smtClean="0"/>
              <a:t>Cannot afford cost of random communication across entire die</a:t>
            </a:r>
          </a:p>
          <a:p>
            <a:r>
              <a:rPr lang="en-US" dirty="0" smtClean="0"/>
              <a:t>Page coloring</a:t>
            </a:r>
          </a:p>
          <a:p>
            <a:pPr lvl="1"/>
            <a:r>
              <a:rPr lang="en-US" dirty="0" smtClean="0"/>
              <a:t>Previous example assumes shared data mapped to central banks</a:t>
            </a:r>
          </a:p>
          <a:p>
            <a:r>
              <a:rPr lang="en-US" dirty="0" smtClean="0"/>
              <a:t>Cross-layer optimizations</a:t>
            </a:r>
          </a:p>
          <a:p>
            <a:pPr lvl="1"/>
            <a:r>
              <a:rPr lang="en-US" dirty="0" err="1" smtClean="0"/>
              <a:t>NoCs</a:t>
            </a:r>
            <a:r>
              <a:rPr lang="en-US" dirty="0" smtClean="0"/>
              <a:t> cannot solve all communication problems</a:t>
            </a:r>
          </a:p>
          <a:p>
            <a:pPr lvl="1"/>
            <a:r>
              <a:rPr lang="en-US" dirty="0" smtClean="0"/>
              <a:t>Consider data placement, sharing, etc.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Topology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BCBF8-892A-1A4D-B72D-E4EDE483AF60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network design decision</a:t>
            </a:r>
          </a:p>
          <a:p>
            <a:endParaRPr lang="en-US" dirty="0" smtClean="0"/>
          </a:p>
          <a:p>
            <a:r>
              <a:rPr lang="en-US" dirty="0" smtClean="0"/>
              <a:t>Critical impact on network latency and throughput</a:t>
            </a:r>
          </a:p>
          <a:p>
            <a:pPr lvl="1"/>
            <a:r>
              <a:rPr lang="en-US" dirty="0" smtClean="0"/>
              <a:t>Hop count provides first order approximation of message latency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Bottleneck channels determine saturation throughput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Topologies for 3D stacking</a:t>
            </a:r>
          </a:p>
          <a:p>
            <a:r>
              <a:rPr lang="en-US" dirty="0" smtClean="0"/>
              <a:t>Optics leads to novel topologies (more later)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Interconnection network introduction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Network-on-chip overview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New challenges and opportunities</a:t>
            </a:r>
          </a:p>
          <a:p>
            <a:pPr lv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Recent products/prototypes</a:t>
            </a:r>
          </a:p>
          <a:p>
            <a:r>
              <a:rPr lang="en-US" dirty="0" smtClean="0"/>
              <a:t>Network-on-chip subtopics + Recent research trends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System-level Overview</a:t>
            </a:r>
          </a:p>
          <a:p>
            <a:pPr lvl="1"/>
            <a:r>
              <a:rPr lang="en-US" dirty="0" smtClean="0">
                <a:solidFill>
                  <a:srgbClr val="AAB0C8"/>
                </a:solidFill>
              </a:rPr>
              <a:t>Topology</a:t>
            </a:r>
          </a:p>
          <a:p>
            <a:pPr lvl="1"/>
            <a:r>
              <a:rPr lang="en-US" dirty="0" smtClean="0"/>
              <a:t>Routing Algorithms </a:t>
            </a:r>
          </a:p>
          <a:p>
            <a:pPr lvl="1"/>
            <a:r>
              <a:rPr lang="en-US" dirty="0" smtClean="0"/>
              <a:t>Flow Control </a:t>
            </a:r>
          </a:p>
          <a:p>
            <a:pPr lvl="1"/>
            <a:r>
              <a:rPr lang="en-US" dirty="0" smtClean="0"/>
              <a:t>Router </a:t>
            </a:r>
            <a:r>
              <a:rPr lang="en-US" dirty="0" err="1" smtClean="0"/>
              <a:t>Microarchitecture</a:t>
            </a:r>
            <a:endParaRPr lang="en-US" dirty="0" smtClean="0"/>
          </a:p>
          <a:p>
            <a:pPr lvl="1"/>
            <a:r>
              <a:rPr lang="en-US" dirty="0" smtClean="0"/>
              <a:t>System-level Design</a:t>
            </a:r>
          </a:p>
          <a:p>
            <a:pPr lvl="1"/>
            <a:r>
              <a:rPr lang="en-US" dirty="0" smtClean="0"/>
              <a:t>Emerging Technology</a:t>
            </a:r>
          </a:p>
          <a:p>
            <a:r>
              <a:rPr lang="en-US" dirty="0" smtClean="0"/>
              <a:t>Discussion of recent trends and 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C695-CC90-7E4B-86A0-82C575E373C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topologies assumed ideal routing</a:t>
            </a:r>
          </a:p>
          <a:p>
            <a:endParaRPr lang="en-US" dirty="0" smtClean="0"/>
          </a:p>
          <a:p>
            <a:r>
              <a:rPr lang="en-US" dirty="0" smtClean="0"/>
              <a:t>In practice…</a:t>
            </a:r>
          </a:p>
          <a:p>
            <a:pPr lvl="1"/>
            <a:r>
              <a:rPr lang="en-US" dirty="0" smtClean="0"/>
              <a:t>Routing algorithms are not ideal</a:t>
            </a:r>
          </a:p>
          <a:p>
            <a:endParaRPr lang="en-US" dirty="0" smtClean="0"/>
          </a:p>
          <a:p>
            <a:r>
              <a:rPr lang="en-US" dirty="0" smtClean="0"/>
              <a:t>Goal:  distribute traffic </a:t>
            </a:r>
            <a:r>
              <a:rPr lang="en-US" b="1" dirty="0" smtClean="0">
                <a:solidFill>
                  <a:srgbClr val="FF0000"/>
                </a:solidFill>
              </a:rPr>
              <a:t>evenly </a:t>
            </a:r>
            <a:r>
              <a:rPr lang="en-US" dirty="0" smtClean="0"/>
              <a:t>among paths</a:t>
            </a:r>
          </a:p>
          <a:p>
            <a:pPr lvl="1"/>
            <a:r>
              <a:rPr lang="en-US" dirty="0" smtClean="0"/>
              <a:t>Avoid hot spots, contention</a:t>
            </a:r>
          </a:p>
          <a:p>
            <a:pPr lvl="1"/>
            <a:r>
              <a:rPr lang="en-US" dirty="0" smtClean="0"/>
              <a:t>More balanced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closer throughput is to ideal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complexity in mind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wrap="square" lIns="0" tIns="0" rIns="0" bIns="0">
            <a:sp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18827" algn="l"/>
                <a:tab pos="7879796" algn="l"/>
                <a:tab pos="8532126" algn="l"/>
              </a:tabLst>
            </a:pPr>
            <a:r>
              <a:rPr lang="en-GB" dirty="0" smtClean="0"/>
              <a:t>Interconnection Network Domains</a:t>
            </a:r>
            <a:endParaRPr lang="en-GB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CA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448EE-B45F-6646-A673-B7007F42067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"/>
          </p:nvPr>
        </p:nvSpPr>
        <p:spPr>
          <a:xfrm>
            <a:off x="457200" y="6019800"/>
            <a:ext cx="8229600" cy="137160"/>
          </a:xfrm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1557506" name="Oval 2"/>
          <p:cNvSpPr>
            <a:spLocks noChangeArrowheads="1"/>
          </p:cNvSpPr>
          <p:nvPr/>
        </p:nvSpPr>
        <p:spPr bwMode="auto">
          <a:xfrm>
            <a:off x="1471202" y="2515463"/>
            <a:ext cx="4572000" cy="979303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81639" tIns="42452" rIns="81639" bIns="42452" anchor="ctr">
            <a:prstTxWarp prst="textNoShape">
              <a:avLst/>
            </a:prstTxWarp>
          </a:bodyPr>
          <a:lstStyle/>
          <a:p>
            <a:pPr defTabSz="829452"/>
            <a:endParaRPr lang="es-ES" sz="2200" dirty="0"/>
          </a:p>
        </p:txBody>
      </p:sp>
      <p:sp>
        <p:nvSpPr>
          <p:cNvPr id="1557507" name="Oval 3"/>
          <p:cNvSpPr>
            <a:spLocks noChangeArrowheads="1"/>
          </p:cNvSpPr>
          <p:nvPr/>
        </p:nvSpPr>
        <p:spPr bwMode="auto">
          <a:xfrm>
            <a:off x="2515202" y="2515464"/>
            <a:ext cx="2547360" cy="10455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sz="2200" dirty="0" smtClean="0"/>
              <a:t>Local Area Networks</a:t>
            </a:r>
            <a:endParaRPr lang="es-ES" sz="2200" dirty="0"/>
          </a:p>
        </p:txBody>
      </p:sp>
      <p:sp>
        <p:nvSpPr>
          <p:cNvPr id="1557509" name="Line 5"/>
          <p:cNvSpPr>
            <a:spLocks noChangeShapeType="1"/>
          </p:cNvSpPr>
          <p:nvPr/>
        </p:nvSpPr>
        <p:spPr bwMode="auto">
          <a:xfrm flipV="1">
            <a:off x="845976" y="1534720"/>
            <a:ext cx="0" cy="3789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81639" tIns="42452" rIns="81639" bIns="42452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7510" name="Line 6"/>
          <p:cNvSpPr>
            <a:spLocks noChangeShapeType="1"/>
          </p:cNvSpPr>
          <p:nvPr/>
        </p:nvSpPr>
        <p:spPr bwMode="auto">
          <a:xfrm flipV="1">
            <a:off x="845976" y="5323758"/>
            <a:ext cx="65318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81639" tIns="42452" rIns="81639" bIns="42452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57511" name="Text Box 7"/>
          <p:cNvSpPr txBox="1">
            <a:spLocks noChangeArrowheads="1"/>
          </p:cNvSpPr>
          <p:nvPr/>
        </p:nvSpPr>
        <p:spPr bwMode="auto">
          <a:xfrm rot="-5400000">
            <a:off x="-663176" y="3006608"/>
            <a:ext cx="1848101" cy="3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b="1" dirty="0"/>
              <a:t>Distance (meters)</a:t>
            </a:r>
          </a:p>
        </p:txBody>
      </p:sp>
      <p:sp>
        <p:nvSpPr>
          <p:cNvPr id="1557512" name="Text Box 8"/>
          <p:cNvSpPr txBox="1">
            <a:spLocks noChangeArrowheads="1"/>
          </p:cNvSpPr>
          <p:nvPr/>
        </p:nvSpPr>
        <p:spPr bwMode="auto">
          <a:xfrm>
            <a:off x="389869" y="4795223"/>
            <a:ext cx="49060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/>
              <a:t>-3</a:t>
            </a:r>
          </a:p>
        </p:txBody>
      </p:sp>
      <p:sp>
        <p:nvSpPr>
          <p:cNvPr id="1557513" name="Text Box 9"/>
          <p:cNvSpPr txBox="1">
            <a:spLocks noChangeArrowheads="1"/>
          </p:cNvSpPr>
          <p:nvPr/>
        </p:nvSpPr>
        <p:spPr bwMode="auto">
          <a:xfrm>
            <a:off x="389868" y="3690627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0</a:t>
            </a:r>
            <a:endParaRPr lang="es-ES" sz="1500" b="1" baseline="30000" dirty="0"/>
          </a:p>
        </p:txBody>
      </p:sp>
      <p:sp>
        <p:nvSpPr>
          <p:cNvPr id="1557514" name="Text Box 10"/>
          <p:cNvSpPr txBox="1">
            <a:spLocks noChangeArrowheads="1"/>
          </p:cNvSpPr>
          <p:nvPr/>
        </p:nvSpPr>
        <p:spPr bwMode="auto">
          <a:xfrm>
            <a:off x="389868" y="2645077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3</a:t>
            </a:r>
            <a:endParaRPr lang="es-ES" sz="1500" b="1" baseline="30000" dirty="0"/>
          </a:p>
        </p:txBody>
      </p:sp>
      <p:sp>
        <p:nvSpPr>
          <p:cNvPr id="1557515" name="Text Box 11"/>
          <p:cNvSpPr txBox="1">
            <a:spLocks noChangeArrowheads="1"/>
          </p:cNvSpPr>
          <p:nvPr/>
        </p:nvSpPr>
        <p:spPr bwMode="auto">
          <a:xfrm>
            <a:off x="389868" y="1665774"/>
            <a:ext cx="44790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 smtClean="0"/>
              <a:t>10</a:t>
            </a:r>
            <a:r>
              <a:rPr lang="es-ES" sz="1500" b="1" baseline="30000" dirty="0" smtClean="0"/>
              <a:t>6</a:t>
            </a:r>
            <a:endParaRPr lang="es-ES" sz="1500" b="1" baseline="30000" dirty="0"/>
          </a:p>
        </p:txBody>
      </p:sp>
      <p:sp>
        <p:nvSpPr>
          <p:cNvPr id="1557516" name="Text Box 12"/>
          <p:cNvSpPr txBox="1">
            <a:spLocks noChangeArrowheads="1"/>
          </p:cNvSpPr>
          <p:nvPr/>
        </p:nvSpPr>
        <p:spPr bwMode="auto">
          <a:xfrm>
            <a:off x="2087256" y="5657068"/>
            <a:ext cx="3462124" cy="36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b="1" dirty="0"/>
              <a:t>Number of devices interconnected</a:t>
            </a:r>
            <a:endParaRPr lang="es-ES" b="1" baseline="30000" dirty="0"/>
          </a:p>
        </p:txBody>
      </p:sp>
      <p:sp>
        <p:nvSpPr>
          <p:cNvPr id="1557517" name="Text Box 13"/>
          <p:cNvSpPr txBox="1">
            <a:spLocks noChangeArrowheads="1"/>
          </p:cNvSpPr>
          <p:nvPr/>
        </p:nvSpPr>
        <p:spPr bwMode="auto">
          <a:xfrm>
            <a:off x="1050456" y="5349681"/>
            <a:ext cx="26236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</a:t>
            </a:r>
            <a:endParaRPr lang="es-ES" sz="1500" b="1" baseline="30000" dirty="0"/>
          </a:p>
        </p:txBody>
      </p:sp>
      <p:sp>
        <p:nvSpPr>
          <p:cNvPr id="1557518" name="Text Box 14"/>
          <p:cNvSpPr txBox="1">
            <a:spLocks noChangeArrowheads="1"/>
          </p:cNvSpPr>
          <p:nvPr/>
        </p:nvSpPr>
        <p:spPr bwMode="auto">
          <a:xfrm>
            <a:off x="2095896" y="5349681"/>
            <a:ext cx="35986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</a:t>
            </a:r>
            <a:endParaRPr lang="es-ES" sz="1500" b="1" baseline="30000" dirty="0"/>
          </a:p>
        </p:txBody>
      </p:sp>
      <p:sp>
        <p:nvSpPr>
          <p:cNvPr id="1557519" name="Text Box 15"/>
          <p:cNvSpPr txBox="1">
            <a:spLocks noChangeArrowheads="1"/>
          </p:cNvSpPr>
          <p:nvPr/>
        </p:nvSpPr>
        <p:spPr bwMode="auto">
          <a:xfrm>
            <a:off x="3197496" y="5349681"/>
            <a:ext cx="457358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100</a:t>
            </a:r>
            <a:endParaRPr lang="es-ES" sz="1500" b="1" baseline="30000" dirty="0"/>
          </a:p>
        </p:txBody>
      </p:sp>
      <p:sp>
        <p:nvSpPr>
          <p:cNvPr id="1557520" name="Text Box 16"/>
          <p:cNvSpPr txBox="1">
            <a:spLocks noChangeArrowheads="1"/>
          </p:cNvSpPr>
          <p:nvPr/>
        </p:nvSpPr>
        <p:spPr bwMode="auto">
          <a:xfrm>
            <a:off x="4316376" y="5349681"/>
            <a:ext cx="604446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1,000</a:t>
            </a:r>
            <a:endParaRPr lang="es-ES" sz="1500" b="1" baseline="30000" dirty="0"/>
          </a:p>
        </p:txBody>
      </p:sp>
      <p:sp>
        <p:nvSpPr>
          <p:cNvPr id="1557521" name="Text Box 17"/>
          <p:cNvSpPr txBox="1">
            <a:spLocks noChangeArrowheads="1"/>
          </p:cNvSpPr>
          <p:nvPr/>
        </p:nvSpPr>
        <p:spPr bwMode="auto">
          <a:xfrm>
            <a:off x="5297016" y="5349681"/>
            <a:ext cx="701941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10,000</a:t>
            </a:r>
            <a:endParaRPr lang="es-ES" sz="1500" b="1" baseline="30000" dirty="0"/>
          </a:p>
        </p:txBody>
      </p:sp>
      <p:sp>
        <p:nvSpPr>
          <p:cNvPr id="1557522" name="Text Box 18"/>
          <p:cNvSpPr txBox="1">
            <a:spLocks noChangeArrowheads="1"/>
          </p:cNvSpPr>
          <p:nvPr/>
        </p:nvSpPr>
        <p:spPr bwMode="auto">
          <a:xfrm>
            <a:off x="6538296" y="5349681"/>
            <a:ext cx="895241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639" tIns="42452" rIns="81639" bIns="42452">
            <a:prstTxWarp prst="textNoShape">
              <a:avLst/>
            </a:prstTxWarp>
            <a:spAutoFit/>
          </a:bodyPr>
          <a:lstStyle/>
          <a:p>
            <a:pPr defTabSz="829452"/>
            <a:r>
              <a:rPr lang="es-ES" sz="1500" b="1" dirty="0"/>
              <a:t>&gt;100,000</a:t>
            </a:r>
            <a:endParaRPr lang="es-ES" sz="1500" b="1" baseline="30000" dirty="0"/>
          </a:p>
        </p:txBody>
      </p:sp>
      <p:sp>
        <p:nvSpPr>
          <p:cNvPr id="1557524" name="Oval 20"/>
          <p:cNvSpPr>
            <a:spLocks noChangeArrowheads="1"/>
          </p:cNvSpPr>
          <p:nvPr/>
        </p:nvSpPr>
        <p:spPr bwMode="auto">
          <a:xfrm>
            <a:off x="2216856" y="3429960"/>
            <a:ext cx="2547360" cy="914496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sz="2000" dirty="0" smtClean="0"/>
              <a:t>System/Storage Area Networks</a:t>
            </a:r>
            <a:endParaRPr lang="es-ES" sz="2000" dirty="0"/>
          </a:p>
        </p:txBody>
      </p:sp>
      <p:sp>
        <p:nvSpPr>
          <p:cNvPr id="1557525" name="Oval 21"/>
          <p:cNvSpPr>
            <a:spLocks noChangeArrowheads="1"/>
          </p:cNvSpPr>
          <p:nvPr/>
        </p:nvSpPr>
        <p:spPr bwMode="auto">
          <a:xfrm>
            <a:off x="1172856" y="3429960"/>
            <a:ext cx="4572000" cy="914496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81639" tIns="42452" rIns="81639" bIns="42452" anchor="ctr">
            <a:prstTxWarp prst="textNoShape">
              <a:avLst/>
            </a:prstTxWarp>
          </a:bodyPr>
          <a:lstStyle/>
          <a:p>
            <a:pPr defTabSz="829452"/>
            <a:endParaRPr lang="es-ES" sz="2200" dirty="0"/>
          </a:p>
        </p:txBody>
      </p:sp>
      <p:sp>
        <p:nvSpPr>
          <p:cNvPr id="1557526" name="Oval 22"/>
          <p:cNvSpPr>
            <a:spLocks noChangeArrowheads="1"/>
          </p:cNvSpPr>
          <p:nvPr/>
        </p:nvSpPr>
        <p:spPr bwMode="auto">
          <a:xfrm>
            <a:off x="5104050" y="1373728"/>
            <a:ext cx="2329487" cy="104555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r" defTabSz="829452"/>
            <a:r>
              <a:rPr lang="es-ES" sz="2000" dirty="0" smtClean="0"/>
              <a:t>Wide Area Networks</a:t>
            </a:r>
            <a:endParaRPr lang="es-E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514207" y="6552198"/>
            <a:ext cx="4629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solidFill>
                  <a:srgbClr val="7F7F7F"/>
                </a:solidFill>
              </a:rPr>
              <a:t>Slide courtesy Timothy Mark Pinkston and José </a:t>
            </a:r>
            <a:r>
              <a:rPr lang="en-CA" sz="1600" dirty="0" err="1" smtClean="0">
                <a:solidFill>
                  <a:srgbClr val="7F7F7F"/>
                </a:solidFill>
              </a:rPr>
              <a:t>Duato</a:t>
            </a:r>
            <a:endParaRPr lang="en-CA" sz="1600" dirty="0">
              <a:solidFill>
                <a:srgbClr val="7F7F7F"/>
              </a:solidFill>
            </a:endParaRP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3785016" y="2057496"/>
            <a:ext cx="2547360" cy="587581"/>
          </a:xfrm>
          <a:prstGeom prst="ellipse">
            <a:avLst/>
          </a:prstGeom>
          <a:ln>
            <a:solidFill>
              <a:srgbClr val="000000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1639" tIns="42452" rIns="81639" bIns="42452" anchor="ctr">
            <a:prstTxWarp prst="textNoShape">
              <a:avLst/>
            </a:prstTxWarp>
          </a:bodyPr>
          <a:lstStyle/>
          <a:p>
            <a:pPr algn="ctr" defTabSz="829452"/>
            <a:r>
              <a:rPr lang="es-ES" dirty="0" smtClean="0"/>
              <a:t>Metropolitan Area Networks</a:t>
            </a:r>
            <a:endParaRPr lang="es-E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7266602" y="1988690"/>
            <a:ext cx="674593" cy="1588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764216" y="2646666"/>
            <a:ext cx="2828310" cy="490234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673600" y="3690627"/>
            <a:ext cx="2940050" cy="81273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821656" y="4210050"/>
            <a:ext cx="4791994" cy="371334"/>
          </a:xfrm>
          <a:prstGeom prst="line">
            <a:avLst/>
          </a:prstGeom>
          <a:ln>
            <a:solidFill>
              <a:schemeClr val="tx1"/>
            </a:solidFill>
            <a:headEnd type="oval"/>
            <a:tailEnd type="none"/>
          </a:ln>
          <a:effectLst>
            <a:outerShdw blurRad="38100" dist="88900" dir="54000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432" y="1302176"/>
            <a:ext cx="1657682" cy="40572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5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5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5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5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5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5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5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6" grpId="0" animBg="1"/>
      <p:bldP spid="1557507" grpId="0" animBg="1"/>
      <p:bldP spid="1557524" grpId="0" animBg="1"/>
      <p:bldP spid="1557525" grpId="0" animBg="1"/>
      <p:bldP spid="1557526" grpId="0" animBg="1"/>
      <p:bldP spid="3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>
            <a:stCxn id="6" idx="4"/>
            <a:endCxn id="10" idx="0"/>
          </p:cNvCxnSpPr>
          <p:nvPr/>
        </p:nvCxnSpPr>
        <p:spPr>
          <a:xfrm rot="5400000">
            <a:off x="5715001" y="4169857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0" idx="4"/>
            <a:endCxn id="13" idx="0"/>
          </p:cNvCxnSpPr>
          <p:nvPr/>
        </p:nvCxnSpPr>
        <p:spPr>
          <a:xfrm rot="5400000">
            <a:off x="5676901" y="5274756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4"/>
            <a:endCxn id="11" idx="0"/>
          </p:cNvCxnSpPr>
          <p:nvPr/>
        </p:nvCxnSpPr>
        <p:spPr>
          <a:xfrm rot="5400000">
            <a:off x="3086101" y="5274755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6"/>
            <a:endCxn id="6" idx="2"/>
          </p:cNvCxnSpPr>
          <p:nvPr/>
        </p:nvCxnSpPr>
        <p:spPr>
          <a:xfrm>
            <a:off x="4953000" y="3636458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6"/>
            <a:endCxn id="13" idx="2"/>
          </p:cNvCxnSpPr>
          <p:nvPr/>
        </p:nvCxnSpPr>
        <p:spPr>
          <a:xfrm>
            <a:off x="4953000" y="5846257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7600" y="5846256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6999"/>
          </a:xfrm>
        </p:spPr>
        <p:txBody>
          <a:bodyPr/>
          <a:lstStyle/>
          <a:p>
            <a:r>
              <a:rPr lang="en-US" dirty="0" smtClean="0"/>
              <a:t>Once topology is fixed</a:t>
            </a:r>
          </a:p>
          <a:p>
            <a:endParaRPr lang="en-US" dirty="0" smtClean="0"/>
          </a:p>
          <a:p>
            <a:r>
              <a:rPr lang="en-US" dirty="0" smtClean="0"/>
              <a:t>Routing algorithm determines </a:t>
            </a:r>
            <a:r>
              <a:rPr lang="en-US" dirty="0" err="1" smtClean="0"/>
              <a:t>path(s</a:t>
            </a:r>
            <a:r>
              <a:rPr lang="en-US" dirty="0" smtClean="0"/>
              <a:t>) from source to destination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3369756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3369757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3369757"/>
            <a:ext cx="533400" cy="533401"/>
          </a:xfrm>
          <a:prstGeom prst="ellipse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4200" y="4436555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4436556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4436556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24200" y="5579555"/>
            <a:ext cx="533400" cy="533401"/>
          </a:xfrm>
          <a:prstGeom prst="ellipse">
            <a:avLst/>
          </a:prstGeom>
          <a:solidFill>
            <a:schemeClr val="accent2"/>
          </a:solidFill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419600" y="5579556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5000" y="5579556"/>
            <a:ext cx="533400" cy="533401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1" idx="6"/>
            <a:endCxn id="6" idx="4"/>
          </p:cNvCxnSpPr>
          <p:nvPr/>
        </p:nvCxnSpPr>
        <p:spPr>
          <a:xfrm flipV="1">
            <a:off x="3657600" y="3903158"/>
            <a:ext cx="2324100" cy="194309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4"/>
          <p:cNvCxnSpPr>
            <a:stCxn id="11" idx="0"/>
          </p:cNvCxnSpPr>
          <p:nvPr/>
        </p:nvCxnSpPr>
        <p:spPr>
          <a:xfrm rot="5400000" flipH="1" flipV="1">
            <a:off x="3638552" y="4493705"/>
            <a:ext cx="838198" cy="1333502"/>
          </a:xfrm>
          <a:prstGeom prst="bentConnector2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4"/>
          <p:cNvCxnSpPr>
            <a:endCxn id="6" idx="2"/>
          </p:cNvCxnSpPr>
          <p:nvPr/>
        </p:nvCxnSpPr>
        <p:spPr>
          <a:xfrm rot="5400000" flipH="1" flipV="1">
            <a:off x="4667252" y="3693609"/>
            <a:ext cx="1104899" cy="990598"/>
          </a:xfrm>
          <a:prstGeom prst="bentConnector2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4"/>
            <a:endCxn id="8" idx="0"/>
          </p:cNvCxnSpPr>
          <p:nvPr/>
        </p:nvCxnSpPr>
        <p:spPr>
          <a:xfrm rot="5400000">
            <a:off x="3124201" y="4169856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5400000">
            <a:off x="4419601" y="4169857"/>
            <a:ext cx="53339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6"/>
            <a:endCxn id="5" idx="2"/>
          </p:cNvCxnSpPr>
          <p:nvPr/>
        </p:nvCxnSpPr>
        <p:spPr>
          <a:xfrm>
            <a:off x="3657600" y="3636457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6"/>
            <a:endCxn id="9" idx="2"/>
          </p:cNvCxnSpPr>
          <p:nvPr/>
        </p:nvCxnSpPr>
        <p:spPr>
          <a:xfrm>
            <a:off x="3657600" y="4703256"/>
            <a:ext cx="762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9" idx="6"/>
            <a:endCxn id="10" idx="2"/>
          </p:cNvCxnSpPr>
          <p:nvPr/>
        </p:nvCxnSpPr>
        <p:spPr>
          <a:xfrm>
            <a:off x="4953000" y="4703257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9" idx="4"/>
            <a:endCxn id="12" idx="0"/>
          </p:cNvCxnSpPr>
          <p:nvPr/>
        </p:nvCxnSpPr>
        <p:spPr>
          <a:xfrm rot="5400000">
            <a:off x="4381501" y="5274756"/>
            <a:ext cx="6095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458"/>
            <a:ext cx="8229600" cy="996818"/>
          </a:xfrm>
        </p:spPr>
        <p:txBody>
          <a:bodyPr/>
          <a:lstStyle/>
          <a:p>
            <a:r>
              <a:rPr lang="en-US" dirty="0" smtClean="0"/>
              <a:t>Routing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67666"/>
            <a:ext cx="8229600" cy="29541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routing options:</a:t>
            </a:r>
          </a:p>
          <a:p>
            <a:pPr lvl="1"/>
            <a:r>
              <a:rPr lang="en-US" dirty="0" smtClean="0"/>
              <a:t>Greedy: shortest path</a:t>
            </a:r>
          </a:p>
          <a:p>
            <a:pPr lvl="1"/>
            <a:r>
              <a:rPr lang="en-US" dirty="0" smtClean="0"/>
              <a:t>Uniform random: randomly pick direction</a:t>
            </a:r>
          </a:p>
          <a:p>
            <a:pPr lvl="1"/>
            <a:r>
              <a:rPr lang="en-US" dirty="0" smtClean="0"/>
              <a:t>Adaptive: send packet in direction with lowest local channel load</a:t>
            </a:r>
          </a:p>
          <a:p>
            <a:endParaRPr lang="en-US" dirty="0" smtClean="0"/>
          </a:p>
          <a:p>
            <a:r>
              <a:rPr lang="en-US" dirty="0" smtClean="0"/>
              <a:t>Which gives best worst-case throughput?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6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7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4" idx="6"/>
            <a:endCxn id="5" idx="2"/>
          </p:cNvCxnSpPr>
          <p:nvPr/>
        </p:nvCxnSpPr>
        <p:spPr>
          <a:xfrm>
            <a:off x="12954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>
          <a:xfrm>
            <a:off x="22860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>
          <a:xfrm>
            <a:off x="32766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42672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9" idx="2"/>
          </p:cNvCxnSpPr>
          <p:nvPr/>
        </p:nvCxnSpPr>
        <p:spPr>
          <a:xfrm>
            <a:off x="52578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>
            <a:off x="62484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>
          <a:xfrm>
            <a:off x="72390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4" idx="2"/>
            <a:endCxn id="11" idx="6"/>
          </p:cNvCxnSpPr>
          <p:nvPr/>
        </p:nvCxnSpPr>
        <p:spPr>
          <a:xfrm rot="10800000" flipH="1">
            <a:off x="762000" y="2553128"/>
            <a:ext cx="7467600" cy="1588"/>
          </a:xfrm>
          <a:prstGeom prst="curvedConnector5">
            <a:avLst>
              <a:gd name="adj1" fmla="val -3061"/>
              <a:gd name="adj2" fmla="val 64643514"/>
              <a:gd name="adj3" fmla="val 1055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18"/>
            <a:ext cx="8229600" cy="1143000"/>
          </a:xfrm>
        </p:spPr>
        <p:txBody>
          <a:bodyPr/>
          <a:lstStyle/>
          <a:p>
            <a:r>
              <a:rPr lang="en-US" dirty="0" smtClean="0"/>
              <a:t>Routing 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01785"/>
            <a:ext cx="8229600" cy="2412597"/>
          </a:xfrm>
        </p:spPr>
        <p:txBody>
          <a:bodyPr>
            <a:normAutofit/>
          </a:bodyPr>
          <a:lstStyle/>
          <a:p>
            <a:r>
              <a:rPr lang="en-US" dirty="0" smtClean="0"/>
              <a:t>Consider tornado traffic</a:t>
            </a:r>
          </a:p>
          <a:p>
            <a:pPr lvl="1"/>
            <a:r>
              <a:rPr lang="en-US" dirty="0" smtClean="0"/>
              <a:t>node </a:t>
            </a:r>
            <a:r>
              <a:rPr lang="en-US" i="1" dirty="0" err="1" smtClean="0"/>
              <a:t>i</a:t>
            </a:r>
            <a:r>
              <a:rPr lang="en-US" dirty="0" smtClean="0"/>
              <a:t> sends to </a:t>
            </a:r>
            <a:r>
              <a:rPr lang="en-US" i="1" dirty="0" smtClean="0"/>
              <a:t>i+3 mod 8</a:t>
            </a:r>
          </a:p>
        </p:txBody>
      </p:sp>
      <p:sp>
        <p:nvSpPr>
          <p:cNvPr id="4" name="Oval 3"/>
          <p:cNvSpPr/>
          <p:nvPr/>
        </p:nvSpPr>
        <p:spPr>
          <a:xfrm>
            <a:off x="7620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0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7526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5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056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6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96200" y="2286428"/>
            <a:ext cx="533400" cy="533400"/>
          </a:xfrm>
          <a:prstGeom prst="ellipse">
            <a:avLst/>
          </a:prstGeom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7</a:t>
            </a:r>
            <a:endParaRPr lang="en-US" sz="2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/>
          <p:cNvCxnSpPr>
            <a:stCxn id="4" idx="6"/>
            <a:endCxn id="5" idx="2"/>
          </p:cNvCxnSpPr>
          <p:nvPr/>
        </p:nvCxnSpPr>
        <p:spPr>
          <a:xfrm>
            <a:off x="12954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6" idx="2"/>
          </p:cNvCxnSpPr>
          <p:nvPr/>
        </p:nvCxnSpPr>
        <p:spPr>
          <a:xfrm>
            <a:off x="22860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7" idx="2"/>
          </p:cNvCxnSpPr>
          <p:nvPr/>
        </p:nvCxnSpPr>
        <p:spPr>
          <a:xfrm>
            <a:off x="32766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6"/>
            <a:endCxn id="8" idx="2"/>
          </p:cNvCxnSpPr>
          <p:nvPr/>
        </p:nvCxnSpPr>
        <p:spPr>
          <a:xfrm>
            <a:off x="42672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6"/>
            <a:endCxn id="9" idx="2"/>
          </p:cNvCxnSpPr>
          <p:nvPr/>
        </p:nvCxnSpPr>
        <p:spPr>
          <a:xfrm>
            <a:off x="52578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>
            <a:off x="62484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6"/>
            <a:endCxn id="11" idx="2"/>
          </p:cNvCxnSpPr>
          <p:nvPr/>
        </p:nvCxnSpPr>
        <p:spPr>
          <a:xfrm>
            <a:off x="7239000" y="2553128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4" idx="2"/>
            <a:endCxn id="11" idx="6"/>
          </p:cNvCxnSpPr>
          <p:nvPr/>
        </p:nvCxnSpPr>
        <p:spPr>
          <a:xfrm rot="10800000" flipH="1">
            <a:off x="762000" y="2553128"/>
            <a:ext cx="7467600" cy="1588"/>
          </a:xfrm>
          <a:prstGeom prst="curvedConnector5">
            <a:avLst>
              <a:gd name="adj1" fmla="val -3061"/>
              <a:gd name="adj2" fmla="val 64643514"/>
              <a:gd name="adj3" fmla="val 10551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028700" y="3108401"/>
            <a:ext cx="2983206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23844" y="3262389"/>
            <a:ext cx="2983206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80397" y="3413201"/>
            <a:ext cx="2983206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11906" y="3567189"/>
            <a:ext cx="2983206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7050" y="3721177"/>
            <a:ext cx="2983206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63603" y="3875165"/>
            <a:ext cx="2458730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" y="3871989"/>
            <a:ext cx="571500" cy="476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95112" y="4027565"/>
            <a:ext cx="1527221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" y="4027565"/>
            <a:ext cx="1566644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990256" y="4181553"/>
            <a:ext cx="532077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7200" y="4179965"/>
            <a:ext cx="2623197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Routing Example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4194"/>
          </a:xfrm>
        </p:spPr>
        <p:txBody>
          <a:bodyPr>
            <a:normAutofit/>
          </a:bodyPr>
          <a:lstStyle/>
          <a:p>
            <a:r>
              <a:rPr lang="en-US" dirty="0" smtClean="0"/>
              <a:t>Greedy:</a:t>
            </a:r>
          </a:p>
          <a:p>
            <a:pPr lvl="1"/>
            <a:r>
              <a:rPr lang="en-US" dirty="0" smtClean="0"/>
              <a:t>All traffic moves counterclockwise</a:t>
            </a:r>
          </a:p>
          <a:p>
            <a:pPr lvl="2"/>
            <a:r>
              <a:rPr lang="en-US" dirty="0" smtClean="0"/>
              <a:t>Loads counterclockwise with 3 units of traffic</a:t>
            </a:r>
          </a:p>
          <a:p>
            <a:pPr lvl="3"/>
            <a:r>
              <a:rPr lang="en-US" dirty="0" smtClean="0"/>
              <a:t>Each node gets 1/3 throughput</a:t>
            </a:r>
          </a:p>
          <a:p>
            <a:pPr lvl="2"/>
            <a:r>
              <a:rPr lang="en-US" dirty="0" smtClean="0"/>
              <a:t>Clockwise channels are idle</a:t>
            </a:r>
          </a:p>
          <a:p>
            <a:endParaRPr lang="en-US" dirty="0" smtClean="0"/>
          </a:p>
          <a:p>
            <a:r>
              <a:rPr lang="en-US" dirty="0" smtClean="0"/>
              <a:t>Random:</a:t>
            </a:r>
          </a:p>
          <a:p>
            <a:pPr lvl="1"/>
            <a:r>
              <a:rPr lang="en-US" dirty="0" smtClean="0"/>
              <a:t>Clockwise channels become bottleneck</a:t>
            </a:r>
          </a:p>
          <a:p>
            <a:pPr lvl="2"/>
            <a:r>
              <a:rPr lang="en-US" dirty="0" smtClean="0"/>
              <a:t>Load of 5/2</a:t>
            </a:r>
          </a:p>
          <a:p>
            <a:pPr lvl="3"/>
            <a:r>
              <a:rPr lang="en-US" dirty="0" smtClean="0"/>
              <a:t>Half of traffic traverses 5 links in clockwise direction</a:t>
            </a:r>
          </a:p>
          <a:p>
            <a:pPr lvl="3"/>
            <a:r>
              <a:rPr lang="en-US" dirty="0" smtClean="0"/>
              <a:t>Gives throughput of 2/5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Example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Adaptive:</a:t>
            </a:r>
          </a:p>
          <a:p>
            <a:pPr lvl="1"/>
            <a:r>
              <a:rPr lang="en-US" dirty="0" smtClean="0"/>
              <a:t>Perfect load balancing (some assumptions about implementation)</a:t>
            </a:r>
          </a:p>
          <a:p>
            <a:pPr lvl="1"/>
            <a:r>
              <a:rPr lang="en-US" dirty="0" smtClean="0"/>
              <a:t>Sends 5/8 of traffic over 3 links, sends 3/8 over 5 links</a:t>
            </a:r>
          </a:p>
          <a:p>
            <a:pPr lvl="2"/>
            <a:r>
              <a:rPr lang="en-US" dirty="0" smtClean="0"/>
              <a:t>Channel load is 15/8, throughput of 8/15</a:t>
            </a:r>
          </a:p>
          <a:p>
            <a:endParaRPr lang="en-US" dirty="0" smtClean="0"/>
          </a:p>
          <a:p>
            <a:r>
              <a:rPr lang="en-US" dirty="0" smtClean="0"/>
              <a:t>Note: worst case throughput is just 1 metric designer might optimize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Routing Algorithm Attributes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Deterministic, Oblivious, Adaptive</a:t>
            </a:r>
          </a:p>
          <a:p>
            <a:endParaRPr lang="en-US" dirty="0" smtClean="0"/>
          </a:p>
          <a:p>
            <a:r>
              <a:rPr lang="en-US" dirty="0" smtClean="0"/>
              <a:t>Number of destinations</a:t>
            </a:r>
          </a:p>
          <a:p>
            <a:pPr lvl="1"/>
            <a:r>
              <a:rPr lang="en-US" dirty="0" err="1" smtClean="0"/>
              <a:t>Unicast</a:t>
            </a:r>
            <a:r>
              <a:rPr lang="en-US" dirty="0" smtClean="0"/>
              <a:t>, Multicast, Broadcast?</a:t>
            </a:r>
          </a:p>
          <a:p>
            <a:endParaRPr lang="en-US" dirty="0" smtClean="0"/>
          </a:p>
          <a:p>
            <a:r>
              <a:rPr lang="en-US" dirty="0" err="1" smtClean="0"/>
              <a:t>Adaptivity</a:t>
            </a:r>
            <a:endParaRPr lang="en-US" dirty="0" smtClean="0"/>
          </a:p>
          <a:p>
            <a:pPr lvl="1"/>
            <a:r>
              <a:rPr lang="en-US" dirty="0" smtClean="0"/>
              <a:t>Oblivious or Adaptive?  Local or Global knowledge?</a:t>
            </a:r>
          </a:p>
          <a:p>
            <a:pPr lvl="1"/>
            <a:r>
              <a:rPr lang="en-US" dirty="0" smtClean="0"/>
              <a:t>Minimal or non-minimal?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Deadlock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0420"/>
            <a:ext cx="8229600" cy="1746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packet is occupying a link and waiting for a link</a:t>
            </a:r>
          </a:p>
          <a:p>
            <a:r>
              <a:rPr lang="en-US" dirty="0" smtClean="0"/>
              <a:t>Without routing restrictions, a </a:t>
            </a:r>
            <a:r>
              <a:rPr lang="en-US" b="1" dirty="0" smtClean="0">
                <a:solidFill>
                  <a:srgbClr val="FF0000"/>
                </a:solidFill>
              </a:rPr>
              <a:t>resource cycle</a:t>
            </a:r>
            <a:r>
              <a:rPr lang="en-US" dirty="0" smtClean="0"/>
              <a:t> can occur</a:t>
            </a:r>
          </a:p>
          <a:p>
            <a:pPr lvl="1"/>
            <a:r>
              <a:rPr lang="en-US" dirty="0" smtClean="0"/>
              <a:t>Leads to deadlock</a:t>
            </a:r>
          </a:p>
        </p:txBody>
      </p:sp>
      <p:sp>
        <p:nvSpPr>
          <p:cNvPr id="4" name="Oval 3"/>
          <p:cNvSpPr/>
          <p:nvPr/>
        </p:nvSpPr>
        <p:spPr>
          <a:xfrm>
            <a:off x="3296110" y="1610160"/>
            <a:ext cx="685800" cy="609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A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29710" y="1610160"/>
            <a:ext cx="685800" cy="609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B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96110" y="3057960"/>
            <a:ext cx="685800" cy="609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D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429710" y="3057960"/>
            <a:ext cx="685800" cy="609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</a:rPr>
              <a:t>C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>
            <a:stCxn id="4" idx="6"/>
            <a:endCxn id="5" idx="2"/>
          </p:cNvCxnSpPr>
          <p:nvPr/>
        </p:nvCxnSpPr>
        <p:spPr>
          <a:xfrm>
            <a:off x="3981910" y="1914960"/>
            <a:ext cx="1447800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  <a:endCxn id="6" idx="0"/>
          </p:cNvCxnSpPr>
          <p:nvPr/>
        </p:nvCxnSpPr>
        <p:spPr>
          <a:xfrm rot="5400000">
            <a:off x="3219910" y="2638860"/>
            <a:ext cx="838200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4"/>
          </p:cNvCxnSpPr>
          <p:nvPr/>
        </p:nvCxnSpPr>
        <p:spPr>
          <a:xfrm rot="5400000">
            <a:off x="5353113" y="2639257"/>
            <a:ext cx="838994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6"/>
            <a:endCxn id="7" idx="2"/>
          </p:cNvCxnSpPr>
          <p:nvPr/>
        </p:nvCxnSpPr>
        <p:spPr>
          <a:xfrm>
            <a:off x="3981910" y="3362760"/>
            <a:ext cx="1447800" cy="158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Bent Arrow 20"/>
          <p:cNvSpPr/>
          <p:nvPr/>
        </p:nvSpPr>
        <p:spPr>
          <a:xfrm rot="16200000">
            <a:off x="3315558" y="1590712"/>
            <a:ext cx="2133599" cy="2782093"/>
          </a:xfrm>
          <a:prstGeom prst="bentArrow">
            <a:avLst>
              <a:gd name="adj1" fmla="val 3589"/>
              <a:gd name="adj2" fmla="val 8222"/>
              <a:gd name="adj3" fmla="val 10766"/>
              <a:gd name="adj4" fmla="val 19193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2915110" y="1152960"/>
            <a:ext cx="2856706" cy="2211388"/>
          </a:xfrm>
          <a:prstGeom prst="bentArrow">
            <a:avLst>
              <a:gd name="adj1" fmla="val 3313"/>
              <a:gd name="adj2" fmla="val 6904"/>
              <a:gd name="adj3" fmla="val 9816"/>
              <a:gd name="adj4" fmla="val 2069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22"/>
          <p:cNvSpPr/>
          <p:nvPr/>
        </p:nvSpPr>
        <p:spPr>
          <a:xfrm rot="5400000">
            <a:off x="4077160" y="1019610"/>
            <a:ext cx="1905794" cy="2780506"/>
          </a:xfrm>
          <a:prstGeom prst="bentArrow">
            <a:avLst>
              <a:gd name="adj1" fmla="val 4476"/>
              <a:gd name="adj2" fmla="val 6887"/>
              <a:gd name="adj3" fmla="val 8096"/>
              <a:gd name="adj4" fmla="val 2895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10800000">
            <a:off x="3639804" y="1840349"/>
            <a:ext cx="2895600" cy="2132010"/>
          </a:xfrm>
          <a:prstGeom prst="bentArrow">
            <a:avLst>
              <a:gd name="adj1" fmla="val 4759"/>
              <a:gd name="adj2" fmla="val 6987"/>
              <a:gd name="adj3" fmla="val 10211"/>
              <a:gd name="adj4" fmla="val 2210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Deterministic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messages from </a:t>
            </a:r>
            <a:r>
              <a:rPr lang="en-US" i="1" dirty="0" smtClean="0"/>
              <a:t>Source </a:t>
            </a:r>
            <a:r>
              <a:rPr lang="en-US" dirty="0" smtClean="0"/>
              <a:t>to </a:t>
            </a:r>
            <a:r>
              <a:rPr lang="en-US" i="1" dirty="0" smtClean="0"/>
              <a:t>Destination </a:t>
            </a:r>
            <a:r>
              <a:rPr lang="en-US" dirty="0" smtClean="0"/>
              <a:t>traverse the same path</a:t>
            </a:r>
          </a:p>
          <a:p>
            <a:endParaRPr lang="en-US" dirty="0" smtClean="0"/>
          </a:p>
          <a:p>
            <a:r>
              <a:rPr lang="en-US" dirty="0" smtClean="0"/>
              <a:t>Common example: Dimension Order Routing (DOR)</a:t>
            </a:r>
          </a:p>
          <a:p>
            <a:pPr lvl="1"/>
            <a:r>
              <a:rPr lang="en-US" dirty="0" smtClean="0"/>
              <a:t>Message traverses network dimension by dimension </a:t>
            </a:r>
          </a:p>
          <a:p>
            <a:pPr lvl="1"/>
            <a:r>
              <a:rPr lang="en-US" dirty="0" smtClean="0"/>
              <a:t>Aka XY routing</a:t>
            </a:r>
          </a:p>
          <a:p>
            <a:endParaRPr lang="en-US" dirty="0" smtClean="0"/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Eliminates any path diversity provided by topology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Poor load balancing</a:t>
            </a:r>
          </a:p>
          <a:p>
            <a:endParaRPr lang="en-US" dirty="0" smtClean="0"/>
          </a:p>
          <a:p>
            <a:r>
              <a:rPr lang="en-US" dirty="0" smtClean="0"/>
              <a:t>Pros: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Simple </a:t>
            </a:r>
            <a:r>
              <a:rPr lang="en-US" dirty="0" smtClean="0"/>
              <a:t>and inexpensive to implement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Deadlock-free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Dimension Order Routing: Cube networks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27960"/>
          </a:xfrm>
        </p:spPr>
        <p:txBody>
          <a:bodyPr/>
          <a:lstStyle/>
          <a:p>
            <a:r>
              <a:rPr lang="en-US" dirty="0" smtClean="0"/>
              <a:t>aka X-Y Routing</a:t>
            </a:r>
          </a:p>
          <a:p>
            <a:pPr lvl="1"/>
            <a:r>
              <a:rPr lang="en-US" dirty="0" smtClean="0"/>
              <a:t>Traverse network dimension by dimension</a:t>
            </a:r>
          </a:p>
          <a:p>
            <a:pPr lvl="1"/>
            <a:r>
              <a:rPr lang="en-US" dirty="0" smtClean="0"/>
              <a:t>Can only turn to Y dimension after finished X</a:t>
            </a:r>
            <a:endParaRPr lang="en-US" dirty="0"/>
          </a:p>
        </p:txBody>
      </p:sp>
      <p:sp>
        <p:nvSpPr>
          <p:cNvPr id="4" name="Bent Arrow 3"/>
          <p:cNvSpPr/>
          <p:nvPr/>
        </p:nvSpPr>
        <p:spPr>
          <a:xfrm rot="16200000">
            <a:off x="2895600" y="243840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3810000" y="167640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rot="16200000">
            <a:off x="4648200" y="167640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829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5400000">
            <a:off x="5562600" y="2438400"/>
            <a:ext cx="762000" cy="762000"/>
          </a:xfrm>
          <a:prstGeom prst="bentArrow">
            <a:avLst>
              <a:gd name="adj1" fmla="val 7142"/>
              <a:gd name="adj2" fmla="val 15327"/>
              <a:gd name="adj3" fmla="val 20536"/>
              <a:gd name="adj4" fmla="val 46726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Routing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July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ACACES 2012: Network-on-Chips (Enright Jerger)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09CF-971D-EA41-9CA7-026AA663FCDF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Routing decisions are made without regard to network state</a:t>
            </a:r>
          </a:p>
          <a:p>
            <a:pPr lvl="1"/>
            <a:r>
              <a:rPr lang="en-US" smtClean="0"/>
              <a:t>Keeps algorithms simple</a:t>
            </a:r>
          </a:p>
          <a:p>
            <a:pPr lvl="1"/>
            <a:r>
              <a:rPr lang="en-US" smtClean="0"/>
              <a:t>Unable to adapt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Deterministic algorithms are a subset of oblivious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21762</TotalTime>
  <Words>16535</Words>
  <Application>Microsoft Macintosh PowerPoint</Application>
  <PresentationFormat>On-screen Show (4:3)</PresentationFormat>
  <Paragraphs>3315</Paragraphs>
  <Slides>224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224</vt:i4>
      </vt:variant>
    </vt:vector>
  </HeadingPairs>
  <TitlesOfParts>
    <vt:vector size="226" baseType="lpstr">
      <vt:lpstr>Origin</vt:lpstr>
      <vt:lpstr>Equation</vt:lpstr>
      <vt:lpstr>Networks-on-Chip:  Communication Challenges for Many-Core Architectures</vt:lpstr>
      <vt:lpstr>Introductions</vt:lpstr>
      <vt:lpstr>What is an Interconnection Network?</vt:lpstr>
      <vt:lpstr>What is an Interconnection Network?</vt:lpstr>
      <vt:lpstr>What is an Interconnection Network?</vt:lpstr>
      <vt:lpstr>Types of Interconnection Networks</vt:lpstr>
      <vt:lpstr>Types of Interconnection Networks (2)</vt:lpstr>
      <vt:lpstr>Types of Interconnection Networks (3)</vt:lpstr>
      <vt:lpstr>Interconnection Network Domains</vt:lpstr>
      <vt:lpstr>Interconnection Network Domains</vt:lpstr>
      <vt:lpstr>Why Study Networks on Chip? </vt:lpstr>
      <vt:lpstr>Why Study Networks on Chip? </vt:lpstr>
      <vt:lpstr>Increasing Computing Demands</vt:lpstr>
      <vt:lpstr>Example of Multi- and Many-Core Architectures</vt:lpstr>
      <vt:lpstr>Energy and Performance (Single Core)</vt:lpstr>
      <vt:lpstr>Energy and Performance (Single Core)</vt:lpstr>
      <vt:lpstr>Energy and Performance (Multi-Core)</vt:lpstr>
      <vt:lpstr>Energy and Performance (Many-Core)</vt:lpstr>
      <vt:lpstr>Energy and Performance (Many-Core)</vt:lpstr>
      <vt:lpstr>Why study interconnects?</vt:lpstr>
      <vt:lpstr>Course Focus: Network-on-Chip</vt:lpstr>
      <vt:lpstr>Differences between on-chip and off-chip networks</vt:lpstr>
      <vt:lpstr>Off-chip vs. on-chip</vt:lpstr>
      <vt:lpstr>Off-chip vs. on-chip</vt:lpstr>
      <vt:lpstr>New opportunities</vt:lpstr>
      <vt:lpstr>On-Chip Network Evolution</vt:lpstr>
      <vt:lpstr>Multicore Example</vt:lpstr>
      <vt:lpstr>Many-Core Example: Intel SCC</vt:lpstr>
      <vt:lpstr>Goals of course</vt:lpstr>
      <vt:lpstr>Outline</vt:lpstr>
      <vt:lpstr>System-level considerations</vt:lpstr>
      <vt:lpstr>Memory Model in CMPs</vt:lpstr>
      <vt:lpstr>Shared Memory CMP Architecture</vt:lpstr>
      <vt:lpstr>Shared Memory Network for CMPs</vt:lpstr>
      <vt:lpstr>Impact of Coherence Protocol on Network Performance</vt:lpstr>
      <vt:lpstr>Hardware Cache Coherence</vt:lpstr>
      <vt:lpstr>Broadcast-based Coherence</vt:lpstr>
      <vt:lpstr>Coherence Bandwidth Requirements</vt:lpstr>
      <vt:lpstr>Scalable Cache Coherence</vt:lpstr>
      <vt:lpstr>Directory Coherence Protocols</vt:lpstr>
      <vt:lpstr>Broadcast vs. Directory</vt:lpstr>
      <vt:lpstr>Coherence Protocol Requirements</vt:lpstr>
      <vt:lpstr>Protocol Level Deadlock</vt:lpstr>
      <vt:lpstr>Protocol Level Deadlock: Example</vt:lpstr>
      <vt:lpstr>Using Virtual Networks for Deadlock Avoidance</vt:lpstr>
      <vt:lpstr>Impact of Cache Hierarchy</vt:lpstr>
      <vt:lpstr>Private vs. Shared Caches</vt:lpstr>
      <vt:lpstr>Home Node/Memory Controller Issues</vt:lpstr>
      <vt:lpstr>Evaluating Networks</vt:lpstr>
      <vt:lpstr>Synthetic Traffic Patterns</vt:lpstr>
      <vt:lpstr>Synthetic Traffic Patterns (2)</vt:lpstr>
      <vt:lpstr>Synthetic Traffic Patterns (3)</vt:lpstr>
      <vt:lpstr>Stress-testing Network</vt:lpstr>
      <vt:lpstr>Final Thoughts: Traffic Patterns</vt:lpstr>
      <vt:lpstr>CMP Summary</vt:lpstr>
      <vt:lpstr>Outline</vt:lpstr>
      <vt:lpstr>Topology Overview</vt:lpstr>
      <vt:lpstr>Abstract Metrics</vt:lpstr>
      <vt:lpstr>Abstract Metrics: Degree</vt:lpstr>
      <vt:lpstr>Abstract Metrics: Hop Count</vt:lpstr>
      <vt:lpstr>Hop Count</vt:lpstr>
      <vt:lpstr>Hop Count</vt:lpstr>
      <vt:lpstr>Latency</vt:lpstr>
      <vt:lpstr>Abstract Metrics: Maximum Channel Load</vt:lpstr>
      <vt:lpstr>Bisection Bandwidth</vt:lpstr>
      <vt:lpstr>Throughput Example</vt:lpstr>
      <vt:lpstr>Path Diversity</vt:lpstr>
      <vt:lpstr>Types of Topologies</vt:lpstr>
      <vt:lpstr>Types of Topologies</vt:lpstr>
      <vt:lpstr>Torus (1)</vt:lpstr>
      <vt:lpstr>Torus (1)</vt:lpstr>
      <vt:lpstr>Hop Count</vt:lpstr>
      <vt:lpstr>Torus (4)</vt:lpstr>
      <vt:lpstr>Channel Load for Torus </vt:lpstr>
      <vt:lpstr>Deriving Channel Load: 4-ary 2-cube</vt:lpstr>
      <vt:lpstr>Mesh</vt:lpstr>
      <vt:lpstr>Butterfly</vt:lpstr>
      <vt:lpstr>Butterfly (2)</vt:lpstr>
      <vt:lpstr>Other topologies</vt:lpstr>
      <vt:lpstr>Implication of Abstract Metrics on Implementation</vt:lpstr>
      <vt:lpstr>Implications (2)</vt:lpstr>
      <vt:lpstr>Implications (3)</vt:lpstr>
      <vt:lpstr>Topologies and 3D Stacking</vt:lpstr>
      <vt:lpstr>Topology choices for 3D dies</vt:lpstr>
      <vt:lpstr>3D Stacked Die Topology Example</vt:lpstr>
      <vt:lpstr>Data placement and NoCs</vt:lpstr>
      <vt:lpstr>Topology Summary</vt:lpstr>
      <vt:lpstr>Outline</vt:lpstr>
      <vt:lpstr>Routing Overview</vt:lpstr>
      <vt:lpstr>Routing Basics</vt:lpstr>
      <vt:lpstr>Routing Example</vt:lpstr>
      <vt:lpstr>Routing Example (2)</vt:lpstr>
      <vt:lpstr>Routing Example (3)</vt:lpstr>
      <vt:lpstr>Routing Example (4)</vt:lpstr>
      <vt:lpstr>Routing Algorithm Attributes</vt:lpstr>
      <vt:lpstr>Routing Deadlock</vt:lpstr>
      <vt:lpstr>Deterministic Routing</vt:lpstr>
      <vt:lpstr>Dimension Order Routing: Cube networks</vt:lpstr>
      <vt:lpstr>Oblivious Routing</vt:lpstr>
      <vt:lpstr>Adaptive Routing</vt:lpstr>
      <vt:lpstr>Minimal Adaptive Routing</vt:lpstr>
      <vt:lpstr>Non-minimal adaptive routing</vt:lpstr>
      <vt:lpstr>Adaptive Routing Example</vt:lpstr>
      <vt:lpstr>Adaptive Routing: Turn Model</vt:lpstr>
      <vt:lpstr>Adaptive Routing and Deadlock</vt:lpstr>
      <vt:lpstr>Routing and Cache Coherence</vt:lpstr>
      <vt:lpstr>Cache Coherence Characterization</vt:lpstr>
      <vt:lpstr>One-to-Many Routing</vt:lpstr>
      <vt:lpstr>Problem: How to route broadcasts?</vt:lpstr>
      <vt:lpstr>Recursive Partitioning Multicast (RPM)</vt:lpstr>
      <vt:lpstr>Basic Routing Rules</vt:lpstr>
      <vt:lpstr>Optimized Routing Rules</vt:lpstr>
      <vt:lpstr>Whirl Multicast Routing</vt:lpstr>
      <vt:lpstr>Whirl: load-balanced routing</vt:lpstr>
      <vt:lpstr>Whirl: load-balanced routing</vt:lpstr>
      <vt:lpstr>Many-to-One Routing</vt:lpstr>
      <vt:lpstr>Paired Multicast-Reduction Routing</vt:lpstr>
      <vt:lpstr>Reduction Implementation</vt:lpstr>
      <vt:lpstr>Route: reverse Whirl</vt:lpstr>
      <vt:lpstr>Aggregation mechanism: master ACKs</vt:lpstr>
      <vt:lpstr>Aggregation mechanism: master ACKs</vt:lpstr>
      <vt:lpstr>Routing Summary</vt:lpstr>
      <vt:lpstr>Outline</vt:lpstr>
      <vt:lpstr>Switching/Flow Control Overview</vt:lpstr>
      <vt:lpstr>Flow Control</vt:lpstr>
      <vt:lpstr>Packets</vt:lpstr>
      <vt:lpstr>Packets (2)</vt:lpstr>
      <vt:lpstr>Packets(3)</vt:lpstr>
      <vt:lpstr>Switching</vt:lpstr>
      <vt:lpstr>Packet-based Flow Control</vt:lpstr>
      <vt:lpstr>Packet-based: Virtual Cut Through</vt:lpstr>
      <vt:lpstr>Virtual Cut Through Example</vt:lpstr>
      <vt:lpstr>Virtual Cut Through</vt:lpstr>
      <vt:lpstr>Flit-Level Flow Control</vt:lpstr>
      <vt:lpstr>Wormhole Flow Control</vt:lpstr>
      <vt:lpstr>Wormhole Example</vt:lpstr>
      <vt:lpstr>Virtual Channels</vt:lpstr>
      <vt:lpstr>Virtual Channel Flow Control</vt:lpstr>
      <vt:lpstr>Virtual Channel Example</vt:lpstr>
      <vt:lpstr>Summary of techniques</vt:lpstr>
      <vt:lpstr>Deadlock</vt:lpstr>
      <vt:lpstr>Deadlock: Enforce Order</vt:lpstr>
      <vt:lpstr>Deadlock: Escape VCs</vt:lpstr>
      <vt:lpstr>Virtual Channel Reallocation</vt:lpstr>
      <vt:lpstr>VC Reallocation: Adaptive Routing</vt:lpstr>
      <vt:lpstr>VC Reallocation: Aggressive</vt:lpstr>
      <vt:lpstr>Observation: Many single-flit packets</vt:lpstr>
      <vt:lpstr>Whole Packet Forwarding</vt:lpstr>
      <vt:lpstr>WPF vs. Existing Flow Control Techniques</vt:lpstr>
      <vt:lpstr>WPF Summary</vt:lpstr>
      <vt:lpstr>Buffer Backpressure</vt:lpstr>
      <vt:lpstr>Flow Control Summary</vt:lpstr>
      <vt:lpstr>Outline</vt:lpstr>
      <vt:lpstr>Router Microarchitecture Overview</vt:lpstr>
      <vt:lpstr>Virtual Channel Router</vt:lpstr>
      <vt:lpstr>Router Components</vt:lpstr>
      <vt:lpstr>Baseline Router Pipeline</vt:lpstr>
      <vt:lpstr>Baseline Router Pipeline (2)</vt:lpstr>
      <vt:lpstr>Router Pipeline Performance</vt:lpstr>
      <vt:lpstr>Pipeline Optimizations: Lookahead Routing</vt:lpstr>
      <vt:lpstr>Atomic Modules and Dependencies in Router</vt:lpstr>
      <vt:lpstr>Pipeline Optimizations: Speculation</vt:lpstr>
      <vt:lpstr>Pipeline Optimizations: Bypassing</vt:lpstr>
      <vt:lpstr>Arbiters and Allocators</vt:lpstr>
      <vt:lpstr>Arbiters and Allocators (2)</vt:lpstr>
      <vt:lpstr>Separable Allocator</vt:lpstr>
      <vt:lpstr>Separable Allocator</vt:lpstr>
      <vt:lpstr>Separable Allocator Example</vt:lpstr>
      <vt:lpstr>Conventional separable allocation</vt:lpstr>
      <vt:lpstr>Conventional separable allocation</vt:lpstr>
      <vt:lpstr>Conventional separable allocation</vt:lpstr>
      <vt:lpstr>Ways to improve allocation</vt:lpstr>
      <vt:lpstr>Packet chaining operation</vt:lpstr>
      <vt:lpstr>Packet chaining operation</vt:lpstr>
      <vt:lpstr>Packet chaining pipeline</vt:lpstr>
      <vt:lpstr>Packet chaining pipeline</vt:lpstr>
      <vt:lpstr>Packet Chaining Summary</vt:lpstr>
      <vt:lpstr>Router Microarchitecture Summary</vt:lpstr>
      <vt:lpstr>Multiplane Networks</vt:lpstr>
      <vt:lpstr>Protocol Level Deadlock (revisited)</vt:lpstr>
      <vt:lpstr>Virtual Channels vs. Multiple Physical Networks</vt:lpstr>
      <vt:lpstr>CCNoC: Cache-Coherence Network-on-Chip</vt:lpstr>
      <vt:lpstr>CCNoC</vt:lpstr>
      <vt:lpstr>Outline</vt:lpstr>
      <vt:lpstr>Emerging Technology and NoCs</vt:lpstr>
      <vt:lpstr>Novel Interconnect Paradigms for Many-core</vt:lpstr>
      <vt:lpstr>State-of-the-art in emerging NoCs</vt:lpstr>
      <vt:lpstr>Why Photonics for Many-Core NoCs?</vt:lpstr>
      <vt:lpstr>Photonics: Advantages and Disadvantages</vt:lpstr>
      <vt:lpstr>Photonic NoC</vt:lpstr>
      <vt:lpstr>Silicon Photonic Devices</vt:lpstr>
      <vt:lpstr>Building Blocks: Modulators</vt:lpstr>
      <vt:lpstr>Building Blocks (cont)</vt:lpstr>
      <vt:lpstr>Topologies and Optics</vt:lpstr>
      <vt:lpstr>Optical NoCs based on Traditional Topologies</vt:lpstr>
      <vt:lpstr>New Opportunity?</vt:lpstr>
      <vt:lpstr>Novel Optical Network Example: 2D HERT </vt:lpstr>
      <vt:lpstr>All Optical Routing</vt:lpstr>
      <vt:lpstr>Photonic Network Summary</vt:lpstr>
      <vt:lpstr>New opportunities in Networks-on-Chip</vt:lpstr>
      <vt:lpstr>Conclusions</vt:lpstr>
      <vt:lpstr>Questions?</vt:lpstr>
      <vt:lpstr>Additional Material</vt:lpstr>
      <vt:lpstr>Additional Multi-plane Network Example</vt:lpstr>
      <vt:lpstr>Multiplane Example: Tilera iMesh</vt:lpstr>
      <vt:lpstr>iMesh On Chip Network Architecture</vt:lpstr>
      <vt:lpstr>Flow Control</vt:lpstr>
      <vt:lpstr>iMesh: Network Uses</vt:lpstr>
      <vt:lpstr>Optics and Cache Coherence</vt:lpstr>
      <vt:lpstr>Optics and Cache Coherence: Atomic Coherence</vt:lpstr>
      <vt:lpstr>Coherence Example: MSI</vt:lpstr>
      <vt:lpstr>Coherence Example: MSI</vt:lpstr>
      <vt:lpstr>Coherence Example: MSI</vt:lpstr>
      <vt:lpstr>Coherence Protocol Design</vt:lpstr>
      <vt:lpstr>Atomic Coherence</vt:lpstr>
      <vt:lpstr>Atomic Substrate Implementation: Aggressive</vt:lpstr>
      <vt:lpstr>Aggressive Atomic Substrate</vt:lpstr>
      <vt:lpstr>Photonic Implementation</vt:lpstr>
      <vt:lpstr>References</vt:lpstr>
      <vt:lpstr>References (* indicates reference used in presentation)</vt:lpstr>
      <vt:lpstr>References (2)</vt:lpstr>
      <vt:lpstr>References (3)</vt:lpstr>
      <vt:lpstr>References (4)</vt:lpstr>
      <vt:lpstr>Related topics</vt:lpstr>
    </vt:vector>
  </TitlesOfParts>
  <Company>University of Toronto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Networks-on-Chip: Communication Challenges for Many-Core Architectures</dc:title>
  <dc:creator>Natalie Enright Jerger</dc:creator>
  <cp:lastModifiedBy>Natalie Enright Jerger</cp:lastModifiedBy>
  <cp:revision>257</cp:revision>
  <dcterms:created xsi:type="dcterms:W3CDTF">2012-07-15T21:01:41Z</dcterms:created>
  <dcterms:modified xsi:type="dcterms:W3CDTF">2014-01-04T18:06:02Z</dcterms:modified>
</cp:coreProperties>
</file>