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310" r:id="rId4"/>
    <p:sldId id="258" r:id="rId5"/>
    <p:sldId id="260" r:id="rId6"/>
    <p:sldId id="319" r:id="rId7"/>
    <p:sldId id="308" r:id="rId8"/>
    <p:sldId id="261" r:id="rId9"/>
    <p:sldId id="304" r:id="rId10"/>
    <p:sldId id="277" r:id="rId11"/>
    <p:sldId id="305" r:id="rId12"/>
    <p:sldId id="276" r:id="rId13"/>
    <p:sldId id="294" r:id="rId14"/>
    <p:sldId id="313" r:id="rId15"/>
    <p:sldId id="315" r:id="rId16"/>
    <p:sldId id="312" r:id="rId17"/>
    <p:sldId id="295" r:id="rId18"/>
    <p:sldId id="301" r:id="rId19"/>
    <p:sldId id="302" r:id="rId20"/>
    <p:sldId id="303" r:id="rId21"/>
    <p:sldId id="264" r:id="rId22"/>
    <p:sldId id="280" r:id="rId23"/>
    <p:sldId id="274" r:id="rId24"/>
    <p:sldId id="317" r:id="rId25"/>
    <p:sldId id="318" r:id="rId26"/>
    <p:sldId id="292" r:id="rId27"/>
    <p:sldId id="306" r:id="rId28"/>
    <p:sldId id="289" r:id="rId29"/>
    <p:sldId id="290" r:id="rId30"/>
    <p:sldId id="309" r:id="rId31"/>
    <p:sldId id="316" r:id="rId32"/>
    <p:sldId id="28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69BF6"/>
    <a:srgbClr val="476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86736" autoAdjust="0"/>
  </p:normalViewPr>
  <p:slideViewPr>
    <p:cSldViewPr>
      <p:cViewPr>
        <p:scale>
          <a:sx n="60" d="100"/>
          <a:sy n="60" d="100"/>
        </p:scale>
        <p:origin x="-3072" y="-10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85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EAF86-DE03-43AE-9B8A-07C78E0254A2}" type="datetimeFigureOut">
              <a:rPr lang="en-US" smtClean="0"/>
              <a:t>9/25/2011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C99A9-51B0-4FF6-9712-119406E22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95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BEFE7-A95B-4E05-9727-7D401989E791}" type="datetimeFigureOut">
              <a:rPr lang="en-US" smtClean="0"/>
              <a:t>9/25/2011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5E519-6643-48D7-A0C3-9034C8C4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71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I’ll start off</a:t>
            </a:r>
            <a:r>
              <a:rPr lang="en-US" baseline="0" dirty="0" smtClean="0"/>
              <a:t> by presenting an overview of the various non-WiFi devices that co-exist with WiFi deployments and why are they an issue to the wireless deployments?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5E519-6643-48D7-A0C3-9034C8C4C6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71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can’t decode pulses unlike WiFi</a:t>
            </a:r>
            <a:r>
              <a:rPr lang="en-US" baseline="0" dirty="0" smtClean="0"/>
              <a:t> pulses, where we can easily figure out the packet source and destination. Pulses are just time-energy blocks of transmissions….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Suppose there</a:t>
            </a:r>
            <a:r>
              <a:rPr lang="en-US" baseline="0" dirty="0" smtClean="0"/>
              <a:t> is one phone at one end of the room and a another phone at another end of the room… How do the controller segregate these pulses? This is a pre-requisite for localization. We need to know the number of active devices operating simultaneously, so that we can locate each one of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5E519-6643-48D7-A0C3-9034C8C4C61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99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- Timing</a:t>
            </a:r>
            <a:r>
              <a:rPr lang="en-US" baseline="0" dirty="0" smtClean="0"/>
              <a:t> based properties work really well…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- RSSI based properties work well unless the two devices are very to each other…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5E519-6643-48D7-A0C3-9034C8C4C61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39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I’ll start off</a:t>
            </a:r>
            <a:r>
              <a:rPr lang="en-US" baseline="0" dirty="0" smtClean="0"/>
              <a:t> by presenting an overview of the various non-WiFi devices that co-exist with WiFi deployments and why are they an issue to the wireless deployments?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5E519-6643-48D7-A0C3-9034C8C4C61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71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r>
              <a:rPr lang="en-US" baseline="0" dirty="0" smtClean="0"/>
              <a:t> we just create a software based solution, it can be easily deployed in enterprise WLANs.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5E519-6643-48D7-A0C3-9034C8C4C6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85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5E519-6643-48D7-A0C3-9034C8C4C6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39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guaranteed</a:t>
            </a:r>
            <a:r>
              <a:rPr lang="en-US" baseline="0" dirty="0" smtClean="0"/>
              <a:t> to capture all WiFi samples. Thus, we can occasionally miss non-WiFi device transmissions.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5E519-6643-48D7-A0C3-9034C8C4C6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13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I’ll start off</a:t>
            </a:r>
            <a:r>
              <a:rPr lang="en-US" baseline="0" dirty="0" smtClean="0"/>
              <a:t> by presenting an overview of the various non-WiFi devices that co-exist with WiFi deployments and why are they an issue to the wireless deployments?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5E519-6643-48D7-A0C3-9034C8C4C6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71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5E519-6643-48D7-A0C3-9034C8C4C6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39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I’ll start off</a:t>
            </a:r>
            <a:r>
              <a:rPr lang="en-US" baseline="0" dirty="0" smtClean="0"/>
              <a:t> by presenting an overview of the various non-WiFi devices that co-exist with WiFi deployments and why are they an issue to the wireless deployments?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5E519-6643-48D7-A0C3-9034C8C4C6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71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5E519-6643-48D7-A0C3-9034C8C4C6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85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5E519-6643-48D7-A0C3-9034C8C4C61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71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2011 / Mobicom 2011 SRC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4B154-1DEE-49E0-BB53-393B49C2806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2011 / Mobicom 2011 SRC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4B154-1DEE-49E0-BB53-393B49C280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2011 / Mobicom 2011 SRC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4B154-1DEE-49E0-BB53-393B49C280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2011 / Mobicom 2011 SRC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4B154-1DEE-49E0-BB53-393B49C280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2011 / Mobicom 2011 SRC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4B154-1DEE-49E0-BB53-393B49C2806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2011 / Mobicom 2011 SRC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4B154-1DEE-49E0-BB53-393B49C280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2011 / Mobicom 2011 SRC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4B154-1DEE-49E0-BB53-393B49C2806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2011 / Mobicom 2011 SRC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4B154-1DEE-49E0-BB53-393B49C280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2011 / Mobicom 2011 SRC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4B154-1DEE-49E0-BB53-393B49C280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2011 / Mobicom 2011 SRC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4B154-1DEE-49E0-BB53-393B49C2806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2011 / Mobicom 2011 SRC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4B154-1DEE-49E0-BB53-393B49C280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Sep 20, 2011 / Mobicom 2011 SRC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254B154-1DEE-49E0-BB53-393B49C280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21.png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8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23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371600"/>
            <a:ext cx="8610600" cy="1927225"/>
          </a:xfrm>
        </p:spPr>
        <p:txBody>
          <a:bodyPr>
            <a:noAutofit/>
          </a:bodyPr>
          <a:lstStyle/>
          <a:p>
            <a:pPr algn="ctr"/>
            <a:r>
              <a:rPr lang="en-US" sz="4000" cap="none" dirty="0" smtClean="0"/>
              <a:t>AirTrack: </a:t>
            </a:r>
            <a:r>
              <a:rPr lang="en-US" sz="4000" cap="none" dirty="0"/>
              <a:t>L</a:t>
            </a:r>
            <a:r>
              <a:rPr lang="en-US" sz="4000" cap="none" dirty="0" smtClean="0"/>
              <a:t>ocating </a:t>
            </a:r>
            <a:r>
              <a:rPr lang="en-US" sz="4000" cap="none" dirty="0"/>
              <a:t>N</a:t>
            </a:r>
            <a:r>
              <a:rPr lang="en-US" sz="4000" cap="none" dirty="0" smtClean="0"/>
              <a:t>on-WiFi Interferers using Commodity WiFi Hardware</a:t>
            </a:r>
            <a:endParaRPr lang="en-US" sz="40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67200"/>
            <a:ext cx="7162800" cy="1752600"/>
          </a:xfrm>
        </p:spPr>
        <p:txBody>
          <a:bodyPr>
            <a:norm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Ashish Patro, Shravan Rayanchu, Suman Banerjee </a:t>
            </a:r>
          </a:p>
          <a:p>
            <a:pPr algn="ctr"/>
            <a:r>
              <a:rPr lang="en-US" dirty="0" smtClean="0"/>
              <a:t>University of Wisconsin-Madison</a:t>
            </a:r>
            <a:endParaRPr lang="en-US" dirty="0"/>
          </a:p>
        </p:txBody>
      </p:sp>
      <p:pic>
        <p:nvPicPr>
          <p:cNvPr id="2050" name="Picture 2" descr="http://t0.gstatic.com/images?q=tbn:ANd9GcQfWN_TuHwpVRsdv8H6iKiDGU9sS9ZrIiLpGSTVnHTfiD-JTBY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86400"/>
            <a:ext cx="1143000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s.wisc.edu/wings/images/wings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86400"/>
            <a:ext cx="1419225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2011 / Mobicom 2011 SRC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4B154-1DEE-49E0-BB53-393B49C280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93"/>
    </mc:Choice>
    <mc:Fallback xmlns="">
      <p:transition spd="slow" advTm="2079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detect non-WiFi devices?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927" y="2010963"/>
            <a:ext cx="1429767" cy="895826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(Body)"/>
              </a:rPr>
              <a:t>Capture energy samples</a:t>
            </a:r>
            <a:endParaRPr lang="en-US" sz="1600" b="1" dirty="0">
              <a:solidFill>
                <a:schemeClr val="tx1"/>
              </a:solidFill>
              <a:latin typeface="Arial (Body)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2328354" y="4092299"/>
            <a:ext cx="1073583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52185" y="4629090"/>
            <a:ext cx="1100141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1955788" y="3882342"/>
            <a:ext cx="1060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(Body)"/>
              </a:rPr>
              <a:t>Power</a:t>
            </a:r>
            <a:endParaRPr lang="en-US" b="1" dirty="0">
              <a:latin typeface="Arial (Body)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1131" y="4923380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 (Body)"/>
              </a:rPr>
              <a:t>Frequency</a:t>
            </a:r>
            <a:endParaRPr lang="en-US" sz="2000" b="1" dirty="0">
              <a:latin typeface="Arial (Body)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954504" y="3788984"/>
            <a:ext cx="686813" cy="786116"/>
          </a:xfrm>
          <a:custGeom>
            <a:avLst/>
            <a:gdLst>
              <a:gd name="connsiteX0" fmla="*/ 0 w 686813"/>
              <a:gd name="connsiteY0" fmla="*/ 671654 h 786116"/>
              <a:gd name="connsiteX1" fmla="*/ 103670 w 686813"/>
              <a:gd name="connsiteY1" fmla="*/ 762360 h 786116"/>
              <a:gd name="connsiteX2" fmla="*/ 233257 w 686813"/>
              <a:gd name="connsiteY2" fmla="*/ 529116 h 786116"/>
              <a:gd name="connsiteX3" fmla="*/ 311009 w 686813"/>
              <a:gd name="connsiteY3" fmla="*/ 49672 h 786116"/>
              <a:gd name="connsiteX4" fmla="*/ 453555 w 686813"/>
              <a:gd name="connsiteY4" fmla="*/ 231083 h 786116"/>
              <a:gd name="connsiteX5" fmla="*/ 492432 w 686813"/>
              <a:gd name="connsiteY5" fmla="*/ 684612 h 786116"/>
              <a:gd name="connsiteX6" fmla="*/ 686813 w 686813"/>
              <a:gd name="connsiteY6" fmla="*/ 723486 h 78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813" h="786116">
                <a:moveTo>
                  <a:pt x="0" y="671654"/>
                </a:moveTo>
                <a:cubicBezTo>
                  <a:pt x="32397" y="728885"/>
                  <a:pt x="64794" y="786116"/>
                  <a:pt x="103670" y="762360"/>
                </a:cubicBezTo>
                <a:cubicBezTo>
                  <a:pt x="142546" y="738604"/>
                  <a:pt x="198701" y="647897"/>
                  <a:pt x="233257" y="529116"/>
                </a:cubicBezTo>
                <a:cubicBezTo>
                  <a:pt x="267813" y="410335"/>
                  <a:pt x="274293" y="99344"/>
                  <a:pt x="311009" y="49672"/>
                </a:cubicBezTo>
                <a:cubicBezTo>
                  <a:pt x="347725" y="0"/>
                  <a:pt x="423318" y="125260"/>
                  <a:pt x="453555" y="231083"/>
                </a:cubicBezTo>
                <a:cubicBezTo>
                  <a:pt x="483792" y="336906"/>
                  <a:pt x="453556" y="602545"/>
                  <a:pt x="492432" y="684612"/>
                </a:cubicBezTo>
                <a:cubicBezTo>
                  <a:pt x="531308" y="766679"/>
                  <a:pt x="686813" y="723486"/>
                  <a:pt x="686813" y="723486"/>
                </a:cubicBezTo>
              </a:path>
            </a:pathLst>
          </a:custGeom>
          <a:ln w="349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 (Body)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24400" y="4951824"/>
            <a:ext cx="323968" cy="22025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(Body)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06968" y="5418546"/>
            <a:ext cx="323968" cy="22025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(Body)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19694" y="4930914"/>
            <a:ext cx="14526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 (Body)"/>
              </a:rPr>
              <a:t>Timing</a:t>
            </a:r>
          </a:p>
          <a:p>
            <a:r>
              <a:rPr lang="en-US" sz="2000" b="1" dirty="0" smtClean="0">
                <a:latin typeface="Arial (Body)"/>
              </a:rPr>
              <a:t>Properties</a:t>
            </a:r>
            <a:endParaRPr lang="en-US" sz="2000" b="1" dirty="0">
              <a:latin typeface="Arial (Body)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5126683" y="5245828"/>
            <a:ext cx="345435" cy="158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790299" y="3276600"/>
            <a:ext cx="508495" cy="63275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(Body)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5212734" y="3615948"/>
            <a:ext cx="585213" cy="15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4790299" y="4061754"/>
            <a:ext cx="548959" cy="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06136" y="3421147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 (Body)"/>
              </a:rPr>
              <a:t>Duration</a:t>
            </a:r>
            <a:endParaRPr lang="en-US" b="1" dirty="0">
              <a:latin typeface="Arial (Body)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51422" y="4121969"/>
            <a:ext cx="149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 (Body)"/>
              </a:rPr>
              <a:t>Bandwidth</a:t>
            </a:r>
            <a:endParaRPr lang="en-US" b="1" dirty="0">
              <a:latin typeface="Arial (Body)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820737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44987"/>
            <a:ext cx="668337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7612138" y="3344193"/>
            <a:ext cx="1046314" cy="1168536"/>
            <a:chOff x="7065846" y="5167906"/>
            <a:chExt cx="1046314" cy="1168536"/>
          </a:xfrm>
        </p:grpSpPr>
        <p:grpSp>
          <p:nvGrpSpPr>
            <p:cNvPr id="28" name="Group 27"/>
            <p:cNvGrpSpPr/>
            <p:nvPr/>
          </p:nvGrpSpPr>
          <p:grpSpPr>
            <a:xfrm>
              <a:off x="7156559" y="5219738"/>
              <a:ext cx="863425" cy="992544"/>
              <a:chOff x="7512359" y="4723466"/>
              <a:chExt cx="1109646" cy="1335444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7969621" y="5219738"/>
                <a:ext cx="228600" cy="228600"/>
              </a:xfrm>
              <a:prstGeom prst="ellipse">
                <a:avLst/>
              </a:prstGeom>
              <a:solidFill>
                <a:srgbClr val="31859C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 (Body)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8393405" y="5716010"/>
                <a:ext cx="228600" cy="228600"/>
              </a:xfrm>
              <a:prstGeom prst="ellipse">
                <a:avLst/>
              </a:prstGeom>
              <a:solidFill>
                <a:srgbClr val="31859C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 (Body)"/>
                </a:endParaRPr>
              </a:p>
            </p:txBody>
          </p:sp>
          <p:cxnSp>
            <p:nvCxnSpPr>
              <p:cNvPr id="32" name="Straight Arrow Connector 31"/>
              <p:cNvCxnSpPr>
                <a:stCxn id="30" idx="5"/>
                <a:endCxn id="31" idx="1"/>
              </p:cNvCxnSpPr>
              <p:nvPr/>
            </p:nvCxnSpPr>
            <p:spPr>
              <a:xfrm rot="16200000" flipH="1">
                <a:off x="8128499" y="5451104"/>
                <a:ext cx="334628" cy="2621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Oval 32"/>
              <p:cNvSpPr/>
              <p:nvPr/>
            </p:nvSpPr>
            <p:spPr>
              <a:xfrm>
                <a:off x="7741021" y="5830310"/>
                <a:ext cx="228600" cy="228600"/>
              </a:xfrm>
              <a:prstGeom prst="ellipse">
                <a:avLst/>
              </a:prstGeom>
              <a:solidFill>
                <a:srgbClr val="31859C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 (Body)"/>
                </a:endParaRPr>
              </a:p>
            </p:txBody>
          </p:sp>
          <p:cxnSp>
            <p:nvCxnSpPr>
              <p:cNvPr id="34" name="Straight Arrow Connector 33"/>
              <p:cNvCxnSpPr>
                <a:stCxn id="30" idx="3"/>
                <a:endCxn id="33" idx="0"/>
              </p:cNvCxnSpPr>
              <p:nvPr/>
            </p:nvCxnSpPr>
            <p:spPr>
              <a:xfrm rot="5400000">
                <a:off x="7721485" y="5548696"/>
                <a:ext cx="415450" cy="14777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Oval 34"/>
              <p:cNvSpPr/>
              <p:nvPr/>
            </p:nvSpPr>
            <p:spPr>
              <a:xfrm>
                <a:off x="7512359" y="4723466"/>
                <a:ext cx="228600" cy="228600"/>
              </a:xfrm>
              <a:prstGeom prst="ellipse">
                <a:avLst/>
              </a:prstGeom>
              <a:solidFill>
                <a:srgbClr val="31859C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 (Body)"/>
                </a:endParaRPr>
              </a:p>
            </p:txBody>
          </p:sp>
          <p:cxnSp>
            <p:nvCxnSpPr>
              <p:cNvPr id="36" name="Straight Arrow Connector 35"/>
              <p:cNvCxnSpPr>
                <a:stCxn id="35" idx="5"/>
              </p:cNvCxnSpPr>
              <p:nvPr/>
            </p:nvCxnSpPr>
            <p:spPr>
              <a:xfrm rot="16200000" flipH="1">
                <a:off x="7671237" y="4954832"/>
                <a:ext cx="334628" cy="2621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ounded Rectangle 28"/>
            <p:cNvSpPr/>
            <p:nvPr/>
          </p:nvSpPr>
          <p:spPr>
            <a:xfrm>
              <a:off x="7065846" y="5167906"/>
              <a:ext cx="1046314" cy="116853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19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19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(Body)"/>
              </a:endParaRPr>
            </a:p>
          </p:txBody>
        </p:sp>
      </p:grpSp>
      <p:sp>
        <p:nvSpPr>
          <p:cNvPr id="37" name="Right Arrow 36"/>
          <p:cNvSpPr/>
          <p:nvPr/>
        </p:nvSpPr>
        <p:spPr>
          <a:xfrm>
            <a:off x="1947530" y="2291128"/>
            <a:ext cx="400537" cy="309219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(Body)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4343400" y="2288983"/>
            <a:ext cx="400537" cy="309219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(Body)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6781800" y="2304266"/>
            <a:ext cx="400537" cy="309219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(Body)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086600" y="4724644"/>
            <a:ext cx="1961662" cy="99035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(Body)"/>
              </a:rPr>
              <a:t>“Tagged Pulses”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(Body)"/>
              </a:rPr>
              <a:t>e.g., Bluetooth</a:t>
            </a:r>
            <a:endParaRPr lang="en-US" sz="1600" b="1" dirty="0">
              <a:solidFill>
                <a:schemeClr val="tx1"/>
              </a:solidFill>
              <a:latin typeface="Arial (Body)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467600" y="2057400"/>
            <a:ext cx="1429767" cy="895826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(Body)"/>
              </a:rPr>
              <a:t>“Classify”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(Body)"/>
              </a:rPr>
              <a:t>Pulses</a:t>
            </a:r>
            <a:endParaRPr lang="en-US" sz="1600" b="1" dirty="0">
              <a:solidFill>
                <a:schemeClr val="tx1"/>
              </a:solidFill>
              <a:latin typeface="Arial (Body)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047233" y="2057400"/>
            <a:ext cx="1429767" cy="895826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(Body)"/>
              </a:rPr>
              <a:t>Extract ``Features’’ 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2590800" y="2035416"/>
            <a:ext cx="1429767" cy="895826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(Body)"/>
              </a:rPr>
              <a:t>Identify ``Pulses”</a:t>
            </a:r>
            <a:endParaRPr lang="en-US" sz="1600" b="1" dirty="0">
              <a:solidFill>
                <a:schemeClr val="tx1"/>
              </a:solidFill>
              <a:latin typeface="Arial (Body)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5530752"/>
            <a:ext cx="533500" cy="53794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38300" y="5311639"/>
            <a:ext cx="797946" cy="860561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88304" y="3247893"/>
            <a:ext cx="1710928" cy="3450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Sniffer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2011 / Mobicom 2011 SRC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4B154-1DEE-49E0-BB53-393B49C28065}" type="slidenum">
              <a:rPr lang="en-US" smtClean="0"/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661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716"/>
    </mc:Choice>
    <mc:Fallback xmlns="">
      <p:transition spd="slow" advTm="457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/>
      <p:bldP spid="14" grpId="0" animBg="1"/>
      <p:bldP spid="15" grpId="0" animBg="1"/>
      <p:bldP spid="16" grpId="0" animBg="1"/>
      <p:bldP spid="17" grpId="0"/>
      <p:bldP spid="19" grpId="0" animBg="1"/>
      <p:bldP spid="22" grpId="0"/>
      <p:bldP spid="23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How non-WiFi devices affect WiFi traffic?</a:t>
            </a:r>
          </a:p>
          <a:p>
            <a:endParaRPr lang="en-US" dirty="0"/>
          </a:p>
          <a:p>
            <a:r>
              <a:rPr lang="en-US" dirty="0" smtClean="0"/>
              <a:t>How to detect non-WiFi transmissions using “commodity” WiFi cards?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How to physically locate these non-WiFi devices?</a:t>
            </a:r>
          </a:p>
          <a:p>
            <a:endParaRPr lang="en-US" dirty="0"/>
          </a:p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2011 / Mobicom 2011 SRC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4B154-1DEE-49E0-BB53-393B49C280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1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07"/>
    </mc:Choice>
    <mc:Fallback xmlns="">
      <p:transition spd="slow" advTm="860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AirTrack </a:t>
            </a:r>
            <a:r>
              <a:rPr lang="en-US" dirty="0"/>
              <a:t>O</a:t>
            </a:r>
            <a:r>
              <a:rPr lang="en-US" dirty="0" smtClean="0"/>
              <a:t>verview</a:t>
            </a:r>
            <a:endParaRPr lang="en-US" dirty="0"/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766762" cy="1518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1998663"/>
            <a:ext cx="820737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844" y="3652420"/>
            <a:ext cx="820737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998663"/>
            <a:ext cx="820737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1" name="Elbow Connector 40"/>
          <p:cNvCxnSpPr/>
          <p:nvPr/>
        </p:nvCxnSpPr>
        <p:spPr>
          <a:xfrm flipV="1">
            <a:off x="1600200" y="1752600"/>
            <a:ext cx="2895601" cy="454612"/>
          </a:xfrm>
          <a:prstGeom prst="bentConnector3">
            <a:avLst>
              <a:gd name="adj1" fmla="val 50000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 rot="10800000">
            <a:off x="5504182" y="1934683"/>
            <a:ext cx="2268218" cy="474348"/>
          </a:xfrm>
          <a:prstGeom prst="bentConnector3">
            <a:avLst>
              <a:gd name="adj1" fmla="val 64885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/>
          <p:nvPr/>
        </p:nvCxnSpPr>
        <p:spPr>
          <a:xfrm rot="5400000" flipH="1" flipV="1">
            <a:off x="4270982" y="2891820"/>
            <a:ext cx="985421" cy="535782"/>
          </a:xfrm>
          <a:prstGeom prst="bentConnector3">
            <a:avLst>
              <a:gd name="adj1" fmla="val 99965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6855348" y="914400"/>
            <a:ext cx="2226788" cy="10842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Access </a:t>
            </a:r>
            <a:r>
              <a:rPr lang="en-US" sz="2400" b="1" dirty="0" smtClean="0">
                <a:solidFill>
                  <a:schemeClr val="tx1"/>
                </a:solidFill>
              </a:rPr>
              <a:t>Point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(with Sniffer)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38830"/>
            <a:ext cx="387162" cy="656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79352"/>
            <a:ext cx="461743" cy="63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277" y="5046184"/>
            <a:ext cx="485977" cy="663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248" y="5720249"/>
            <a:ext cx="365918" cy="446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164678"/>
            <a:ext cx="387162" cy="656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505200"/>
            <a:ext cx="461743" cy="63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943" y="4908534"/>
            <a:ext cx="409873" cy="55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 descr="http://bargainoffers.com/phones/panasonic_kx-tg2343w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696937"/>
            <a:ext cx="620216" cy="62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457200" y="2842016"/>
            <a:ext cx="1447800" cy="2110984"/>
          </a:xfrm>
          <a:prstGeom prst="ellipse">
            <a:avLst/>
          </a:prstGeom>
          <a:solidFill>
            <a:schemeClr val="tx2">
              <a:lumMod val="60000"/>
              <a:lumOff val="40000"/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359462" y="3007296"/>
            <a:ext cx="1447800" cy="2110984"/>
          </a:xfrm>
          <a:prstGeom prst="ellipse">
            <a:avLst/>
          </a:prstGeom>
          <a:solidFill>
            <a:schemeClr val="tx2">
              <a:lumMod val="60000"/>
              <a:lumOff val="40000"/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1666189" y="4724400"/>
            <a:ext cx="1447800" cy="2110984"/>
          </a:xfrm>
          <a:prstGeom prst="ellipse">
            <a:avLst/>
          </a:prstGeom>
          <a:solidFill>
            <a:srgbClr val="00B05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562600" y="4594616"/>
            <a:ext cx="1447800" cy="2110984"/>
          </a:xfrm>
          <a:prstGeom prst="ellipse">
            <a:avLst/>
          </a:prstGeom>
          <a:solidFill>
            <a:srgbClr val="00206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nt Arrow 5"/>
          <p:cNvSpPr/>
          <p:nvPr/>
        </p:nvSpPr>
        <p:spPr>
          <a:xfrm rot="16200000" flipH="1">
            <a:off x="3431469" y="2030488"/>
            <a:ext cx="1323162" cy="1110302"/>
          </a:xfrm>
          <a:prstGeom prst="ben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906749" y="1984669"/>
            <a:ext cx="934244" cy="848724"/>
          </a:xfrm>
          <a:prstGeom prst="ellipse">
            <a:avLst/>
          </a:prstGeom>
          <a:noFill/>
          <a:ln w="39116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171156" y="3624433"/>
            <a:ext cx="934244" cy="848724"/>
          </a:xfrm>
          <a:prstGeom prst="ellipse">
            <a:avLst/>
          </a:prstGeom>
          <a:noFill/>
          <a:ln w="39116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563246" y="1956183"/>
            <a:ext cx="934244" cy="848724"/>
          </a:xfrm>
          <a:prstGeom prst="ellipse">
            <a:avLst/>
          </a:prstGeom>
          <a:noFill/>
          <a:ln w="39116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2540154" y="3387711"/>
            <a:ext cx="3022446" cy="1717689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Culprit Device Locations:</a:t>
            </a: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  <a:p>
            <a:pPr marL="342900" indent="-342900" algn="ctr">
              <a:buAutoNum type="arabicPeriod"/>
            </a:pPr>
            <a:r>
              <a:rPr lang="en-US" sz="1400" b="1" dirty="0" smtClean="0">
                <a:solidFill>
                  <a:schemeClr val="tx1"/>
                </a:solidFill>
              </a:rPr>
              <a:t>Analogphone @ Room 104</a:t>
            </a:r>
          </a:p>
          <a:p>
            <a:pPr marL="342900" indent="-342900" algn="ctr">
              <a:buFontTx/>
              <a:buAutoNum type="arabicPeriod"/>
            </a:pPr>
            <a:r>
              <a:rPr lang="en-US" sz="1400" b="1" dirty="0" smtClean="0">
                <a:solidFill>
                  <a:schemeClr val="tx1"/>
                </a:solidFill>
              </a:rPr>
              <a:t>Analogphone @ Room 110</a:t>
            </a:r>
          </a:p>
          <a:p>
            <a:pPr marL="342900" indent="-342900" algn="ctr">
              <a:buFontTx/>
              <a:buAutoNum type="arabicPeriod"/>
            </a:pPr>
            <a:r>
              <a:rPr lang="en-US" sz="1400" b="1" dirty="0" smtClean="0">
                <a:solidFill>
                  <a:schemeClr val="tx1"/>
                </a:solidFill>
              </a:rPr>
              <a:t>FHSS Phone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 @ Room 105</a:t>
            </a:r>
          </a:p>
          <a:p>
            <a:pPr marL="342900" indent="-342900" algn="ctr">
              <a:buFontTx/>
              <a:buAutoNum type="arabicPeriod"/>
            </a:pPr>
            <a:r>
              <a:rPr lang="en-US" sz="1400" b="1" dirty="0" smtClean="0">
                <a:solidFill>
                  <a:schemeClr val="tx1"/>
                </a:solidFill>
              </a:rPr>
              <a:t>ZigBee            @ Room 108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2011 / Mobicom 2011 SRC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4B154-1DEE-49E0-BB53-393B49C28065}" type="slidenum">
              <a:rPr lang="en-US" smtClean="0"/>
              <a:t>12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544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55"/>
    </mc:Choice>
    <mc:Fallback xmlns="">
      <p:transition spd="slow" advTm="418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4" grpId="0" animBg="1"/>
      <p:bldP spid="47" grpId="0" animBg="1"/>
      <p:bldP spid="49" grpId="0" animBg="1"/>
      <p:bldP spid="6" grpId="0" animBg="1"/>
      <p:bldP spid="7" grpId="0" animBg="1"/>
      <p:bldP spid="52" grpId="0" animBg="1"/>
      <p:bldP spid="53" grpId="0" animBg="1"/>
      <p:bldP spid="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Localization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34" y="1981200"/>
            <a:ext cx="820737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139" y="2004342"/>
            <a:ext cx="820737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556" y="5461533"/>
            <a:ext cx="820737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0034" y="2700947"/>
            <a:ext cx="992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S1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465634" y="2724090"/>
            <a:ext cx="992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S2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0" y="6153090"/>
            <a:ext cx="992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S3</a:t>
            </a:r>
            <a:endParaRPr lang="en-US" sz="2000" dirty="0"/>
          </a:p>
        </p:txBody>
      </p:sp>
      <p:sp>
        <p:nvSpPr>
          <p:cNvPr id="13" name="Rounded Rectangle 12"/>
          <p:cNvSpPr/>
          <p:nvPr/>
        </p:nvSpPr>
        <p:spPr>
          <a:xfrm>
            <a:off x="2464464" y="3461969"/>
            <a:ext cx="1223273" cy="106951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S1: -40db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S2: -70db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S3: -75db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00200" y="3198355"/>
            <a:ext cx="2481704" cy="157386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 descr="http://bargainoffers.com/phones/panasonic_kx-tg2343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222" y="3657600"/>
            <a:ext cx="644611" cy="64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524838" y="4648201"/>
            <a:ext cx="6285706" cy="76199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Use RSSI vector to localize each device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2011 / Mobicom 2011 SRC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4B154-1DEE-49E0-BB53-393B49C28065}" type="slidenum">
              <a:rPr lang="en-US" smtClean="0"/>
              <a:t>13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889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55"/>
    </mc:Choice>
    <mc:Fallback xmlns="">
      <p:transition spd="slow" advTm="25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382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How to create RSSI vectors?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990600" y="1752600"/>
            <a:ext cx="6463371" cy="699655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Same pulse caught by multiple sniffers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385" y="2895600"/>
            <a:ext cx="820737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385" y="4200220"/>
            <a:ext cx="820737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158" y="5458162"/>
            <a:ext cx="820737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57400" y="3704334"/>
            <a:ext cx="223403" cy="314087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http://bargainoffers.com/phones/panasonic_kx-tg2343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98563"/>
            <a:ext cx="795636" cy="79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7" y="3352800"/>
            <a:ext cx="474663" cy="648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ight Arrow 12"/>
          <p:cNvSpPr/>
          <p:nvPr/>
        </p:nvSpPr>
        <p:spPr>
          <a:xfrm>
            <a:off x="1524000" y="4098563"/>
            <a:ext cx="1447800" cy="397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524000" y="4571450"/>
            <a:ext cx="1297389" cy="99035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FHSS Pulse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97985" y="5364647"/>
            <a:ext cx="223403" cy="314087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14800" y="4119648"/>
            <a:ext cx="223403" cy="314087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14800" y="2907779"/>
            <a:ext cx="223403" cy="314087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134470" y="3701642"/>
            <a:ext cx="992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S1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296585" y="4953000"/>
            <a:ext cx="665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S2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124200" y="6229290"/>
            <a:ext cx="992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S3</a:t>
            </a:r>
            <a:endParaRPr lang="en-US" sz="2000" dirty="0"/>
          </a:p>
        </p:txBody>
      </p:sp>
      <p:sp>
        <p:nvSpPr>
          <p:cNvPr id="24" name="Rectangle 23"/>
          <p:cNvSpPr/>
          <p:nvPr/>
        </p:nvSpPr>
        <p:spPr>
          <a:xfrm>
            <a:off x="7968830" y="3924906"/>
            <a:ext cx="223403" cy="314087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7468894" y="4416886"/>
            <a:ext cx="1223273" cy="106951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S1: -70db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S2: -60db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S3: -45db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495800" y="2874134"/>
            <a:ext cx="1223273" cy="40246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S1: -70db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495800" y="4093334"/>
            <a:ext cx="1223273" cy="40246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S2: -</a:t>
            </a:r>
            <a:r>
              <a:rPr lang="en-US" sz="1600" b="1" dirty="0">
                <a:solidFill>
                  <a:schemeClr val="tx1"/>
                </a:solidFill>
              </a:rPr>
              <a:t>6</a:t>
            </a:r>
            <a:r>
              <a:rPr lang="en-US" sz="1600" b="1" dirty="0" smtClean="0">
                <a:solidFill>
                  <a:schemeClr val="tx1"/>
                </a:solidFill>
              </a:rPr>
              <a:t>0db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491727" y="5334000"/>
            <a:ext cx="1223273" cy="40246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S1: -45db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5867400" y="4038600"/>
            <a:ext cx="1447800" cy="397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5865411" y="3429000"/>
            <a:ext cx="1297389" cy="495178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“Merge”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2011 / Mobicom 2011 SRC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4B154-1DEE-49E0-BB53-393B49C28065}" type="slidenum">
              <a:rPr lang="en-US" smtClean="0"/>
              <a:t>14</a:t>
            </a:fld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1070131" y="5153055"/>
            <a:ext cx="7010400" cy="84274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Merge pulses using matching start/end times and center frequency + bandwidth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586895" y="3694597"/>
            <a:ext cx="5976871" cy="833835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Synchronize the APs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177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29"/>
    </mc:Choice>
    <mc:Fallback xmlns="">
      <p:transition spd="slow" advTm="301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/>
      <p:bldP spid="21" grpId="0"/>
      <p:bldP spid="22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Arc 66"/>
          <p:cNvSpPr/>
          <p:nvPr/>
        </p:nvSpPr>
        <p:spPr bwMode="auto">
          <a:xfrm rot="10800000">
            <a:off x="2967631" y="1752600"/>
            <a:ext cx="3509369" cy="1828181"/>
          </a:xfrm>
          <a:prstGeom prst="arc">
            <a:avLst>
              <a:gd name="adj1" fmla="val 11943844"/>
              <a:gd name="adj2" fmla="val 20664941"/>
            </a:avLst>
          </a:prstGeom>
          <a:solidFill>
            <a:schemeClr val="bg1"/>
          </a:solidFill>
          <a:ln w="22225" cap="flat" cmpd="sng" algn="ctr">
            <a:solidFill>
              <a:srgbClr val="FF0000"/>
            </a:solidFill>
            <a:prstDash val="sysDot"/>
            <a:round/>
            <a:headEnd type="triangl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929" y="5334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How to synchronize APs?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953000" y="3141663"/>
            <a:ext cx="1617663" cy="1307224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922742" y="3141663"/>
            <a:ext cx="1115858" cy="1178491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661" y="2369183"/>
            <a:ext cx="820737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3" y="4284663"/>
            <a:ext cx="820737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3" y="2524196"/>
            <a:ext cx="820737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503234" y="3576935"/>
            <a:ext cx="992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+5 </a:t>
            </a:r>
            <a:r>
              <a:rPr lang="en-US" sz="2000" b="1" dirty="0"/>
              <a:t>µ</a:t>
            </a:r>
            <a:r>
              <a:rPr lang="en-US" sz="2000" b="1" dirty="0" smtClean="0"/>
              <a:t>s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646234" y="3638490"/>
            <a:ext cx="992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-</a:t>
            </a:r>
            <a:r>
              <a:rPr lang="en-US" sz="2000" b="1" dirty="0"/>
              <a:t>9</a:t>
            </a:r>
            <a:r>
              <a:rPr lang="en-US" sz="2000" b="1" dirty="0" smtClean="0"/>
              <a:t> </a:t>
            </a:r>
            <a:r>
              <a:rPr lang="en-US" sz="2000" b="1" dirty="0"/>
              <a:t>µ</a:t>
            </a:r>
            <a:r>
              <a:rPr lang="en-US" sz="2000" b="1" dirty="0" smtClean="0"/>
              <a:t>s</a:t>
            </a:r>
            <a:endParaRPr lang="en-US" sz="2000" b="1" dirty="0"/>
          </a:p>
        </p:txBody>
      </p:sp>
      <p:sp>
        <p:nvSpPr>
          <p:cNvPr id="22" name="Rectangle 21"/>
          <p:cNvSpPr/>
          <p:nvPr/>
        </p:nvSpPr>
        <p:spPr>
          <a:xfrm>
            <a:off x="1219200" y="2003566"/>
            <a:ext cx="2639856" cy="3760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Reference AP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1329" y="4771642"/>
            <a:ext cx="571500" cy="21710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57200" y="4481321"/>
            <a:ext cx="1447800" cy="1233679"/>
          </a:xfrm>
          <a:prstGeom prst="ellipse">
            <a:avLst/>
          </a:prstGeom>
          <a:noFill/>
          <a:ln w="39116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772400" y="4983861"/>
            <a:ext cx="457200" cy="18326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467600" y="4709922"/>
            <a:ext cx="1447800" cy="1233678"/>
          </a:xfrm>
          <a:prstGeom prst="ellipse">
            <a:avLst/>
          </a:prstGeom>
          <a:noFill/>
          <a:ln w="39116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19904222">
            <a:off x="1866623" y="4205546"/>
            <a:ext cx="1556806" cy="9363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924800" y="5136261"/>
            <a:ext cx="457200" cy="18326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8077200" y="5288661"/>
            <a:ext cx="457200" cy="18326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8229600" y="5441061"/>
            <a:ext cx="457200" cy="18326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13729" y="4924042"/>
            <a:ext cx="571500" cy="21710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966129" y="5076442"/>
            <a:ext cx="571500" cy="21710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118529" y="5228842"/>
            <a:ext cx="571500" cy="21710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 rot="12677794">
            <a:off x="5944759" y="4331402"/>
            <a:ext cx="1693952" cy="160859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52400" y="3891103"/>
            <a:ext cx="1936880" cy="3760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Common Packets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086600" y="4114800"/>
            <a:ext cx="1936880" cy="3760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Common Packets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886200" y="2988916"/>
            <a:ext cx="1732406" cy="3760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Transitive sync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232829" y="3977045"/>
            <a:ext cx="6844371" cy="794597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Use Breadth First Search over clock offsets to synchronize APs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2011 / Mobicom 2011 SRC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4B154-1DEE-49E0-BB53-393B49C28065}" type="slidenum">
              <a:rPr lang="en-US" smtClean="0"/>
              <a:t>15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287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04"/>
    </mc:Choice>
    <mc:Fallback xmlns="">
      <p:transition spd="slow" advTm="33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17" grpId="0"/>
      <p:bldP spid="20" grpId="0"/>
      <p:bldP spid="22" grpId="0" animBg="1"/>
      <p:bldP spid="23" grpId="0" animBg="1"/>
      <p:bldP spid="31" grpId="0" animBg="1"/>
      <p:bldP spid="33" grpId="0" animBg="1"/>
      <p:bldP spid="36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68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estion mar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583" y="4076926"/>
            <a:ext cx="1024740" cy="158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problem…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24401" y="4706829"/>
            <a:ext cx="223403" cy="314087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http://bargainoffers.com/phones/panasonic_kx-tg2343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867852"/>
            <a:ext cx="620216" cy="62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bargainoffers.com/phones/panasonic_kx-tg2343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35259"/>
            <a:ext cx="620216" cy="62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258039" y="4392742"/>
            <a:ext cx="223403" cy="314087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46337" y="3696528"/>
            <a:ext cx="223403" cy="314087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24400" y="5305603"/>
            <a:ext cx="223403" cy="314087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784592" y="4068623"/>
            <a:ext cx="223403" cy="314087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315394" y="5177960"/>
            <a:ext cx="223403" cy="314087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2286000" y="4225666"/>
            <a:ext cx="1981200" cy="4811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28600" y="3716981"/>
            <a:ext cx="1219200" cy="703283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FHSS 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Device </a:t>
            </a:r>
            <a:r>
              <a:rPr lang="en-US" sz="1600" b="1" dirty="0">
                <a:solidFill>
                  <a:schemeClr val="tx1"/>
                </a:solidFill>
              </a:rPr>
              <a:t>1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28600" y="4811811"/>
            <a:ext cx="1219200" cy="703283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FHSS 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Device 2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62000" y="1828800"/>
            <a:ext cx="5976871" cy="833835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We can’t decode non-WiFi pulses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5919797" y="4330648"/>
            <a:ext cx="707653" cy="4811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614783" y="1828800"/>
            <a:ext cx="223403" cy="314087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157583" y="2145352"/>
            <a:ext cx="223403" cy="314087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581643" y="2591935"/>
            <a:ext cx="223403" cy="314087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071983" y="2088673"/>
            <a:ext cx="223403" cy="314087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928983" y="1447800"/>
            <a:ext cx="1676400" cy="1676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2011 / Mobicom 2011 SRC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4B154-1DEE-49E0-BB53-393B49C28065}" type="slidenum">
              <a:rPr lang="en-US" smtClean="0"/>
              <a:t>16</a:t>
            </a:fld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1930347" y="5739478"/>
            <a:ext cx="5907839" cy="889922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How many devices?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Which pulse belongs to what device?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018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475"/>
    </mc:Choice>
    <mc:Fallback xmlns="">
      <p:transition spd="slow" advTm="644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challenges need to be solved…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2011 / Mobicom 2011 SRC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4B154-1DEE-49E0-BB53-393B49C28065}" type="slidenum">
              <a:rPr lang="en-US" smtClean="0"/>
              <a:t>17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24000" y="1752600"/>
            <a:ext cx="5976871" cy="833835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Airshark only identifies pulse types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http://bargainoffers.com/phones/panasonic_kx-tg2343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70" y="3200400"/>
            <a:ext cx="644611" cy="64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646" y="4400407"/>
            <a:ext cx="533500" cy="53794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146" y="2673926"/>
            <a:ext cx="552554" cy="75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3741123"/>
            <a:ext cx="552554" cy="75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595997" y="2881668"/>
            <a:ext cx="223403" cy="314087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76997" y="2886313"/>
            <a:ext cx="223403" cy="314087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74788" y="2881669"/>
            <a:ext cx="223403" cy="314087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548997" y="4024668"/>
            <a:ext cx="223403" cy="31408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29997" y="4029313"/>
            <a:ext cx="223403" cy="31408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127788" y="4024669"/>
            <a:ext cx="223403" cy="31408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2095501" y="4473686"/>
            <a:ext cx="1295400" cy="25071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422" y="3028212"/>
            <a:ext cx="820737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695700" y="3980788"/>
            <a:ext cx="1905000" cy="8960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Access Point (with Airshark  sniffer)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2095500" y="3276600"/>
            <a:ext cx="1295400" cy="25071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5829300" y="3615766"/>
            <a:ext cx="647700" cy="25071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472797" y="2895600"/>
            <a:ext cx="223403" cy="314087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853797" y="2900245"/>
            <a:ext cx="223403" cy="314087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051588" y="2895601"/>
            <a:ext cx="223403" cy="314087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557897" y="4038600"/>
            <a:ext cx="223403" cy="31408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938897" y="4043245"/>
            <a:ext cx="223403" cy="31408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136688" y="4038601"/>
            <a:ext cx="223403" cy="31408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689148" y="3334656"/>
            <a:ext cx="1719697" cy="3760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FHSS Phone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705600" y="4500703"/>
            <a:ext cx="1719697" cy="3760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Bluetooth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524000" y="5338365"/>
            <a:ext cx="5976871" cy="833835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How can we create the RSSI vector?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866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28"/>
    </mc:Choice>
    <mc:Fallback xmlns="">
      <p:transition spd="slow" advTm="334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segregate pulses?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26143" y="3163735"/>
            <a:ext cx="223403" cy="314087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18170" y="3572113"/>
            <a:ext cx="223403" cy="314087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3397" y="3634221"/>
            <a:ext cx="223403" cy="314087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00597" y="3733639"/>
            <a:ext cx="223403" cy="314087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71601" y="4334113"/>
            <a:ext cx="223403" cy="314087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43398" y="4190839"/>
            <a:ext cx="223403" cy="314087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7197" y="2872221"/>
            <a:ext cx="223403" cy="314087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9198" y="2819239"/>
            <a:ext cx="223403" cy="314087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941573" y="3043356"/>
            <a:ext cx="223403" cy="314087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63429" y="2576708"/>
            <a:ext cx="223403" cy="314087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04800" y="2286000"/>
            <a:ext cx="2171699" cy="2671482"/>
          </a:xfrm>
          <a:prstGeom prst="ellipse">
            <a:avLst/>
          </a:prstGeom>
          <a:noFill/>
          <a:ln w="39116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49272" y="5186082"/>
            <a:ext cx="1698627" cy="52891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FHSS phone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Merged Pulses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195745" y="2652908"/>
            <a:ext cx="223403" cy="31408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737970" y="4433531"/>
            <a:ext cx="223403" cy="314087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863197" y="4495639"/>
            <a:ext cx="223403" cy="314087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320397" y="4595057"/>
            <a:ext cx="223403" cy="314087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391401" y="5195531"/>
            <a:ext cx="223403" cy="314087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863198" y="5052257"/>
            <a:ext cx="223403" cy="314087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788566" y="2262621"/>
            <a:ext cx="223403" cy="31408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550567" y="2209639"/>
            <a:ext cx="223403" cy="31408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962942" y="2433756"/>
            <a:ext cx="223403" cy="31408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184798" y="1967108"/>
            <a:ext cx="223403" cy="31408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400800" y="1600200"/>
            <a:ext cx="2171699" cy="1761726"/>
          </a:xfrm>
          <a:prstGeom prst="ellipse">
            <a:avLst/>
          </a:prstGeom>
          <a:noFill/>
          <a:ln w="39116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6400800" y="5867400"/>
            <a:ext cx="2286000" cy="3810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FHSS Pulse Cluster 2</a:t>
            </a:r>
          </a:p>
        </p:txBody>
      </p:sp>
      <p:sp>
        <p:nvSpPr>
          <p:cNvPr id="33" name="Oval 32"/>
          <p:cNvSpPr/>
          <p:nvPr/>
        </p:nvSpPr>
        <p:spPr>
          <a:xfrm>
            <a:off x="6362701" y="4038600"/>
            <a:ext cx="2171699" cy="1761726"/>
          </a:xfrm>
          <a:prstGeom prst="ellipse">
            <a:avLst/>
          </a:prstGeom>
          <a:noFill/>
          <a:ln w="39116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6400800" y="3505200"/>
            <a:ext cx="2286000" cy="3810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FHSS Pulse Cluster 1</a:t>
            </a:r>
          </a:p>
        </p:txBody>
      </p:sp>
      <p:sp>
        <p:nvSpPr>
          <p:cNvPr id="35" name="Right Arrow 34"/>
          <p:cNvSpPr/>
          <p:nvPr/>
        </p:nvSpPr>
        <p:spPr>
          <a:xfrm>
            <a:off x="2743200" y="2819239"/>
            <a:ext cx="3276600" cy="381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2667001" y="3352800"/>
            <a:ext cx="3276599" cy="21568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Cluster using</a:t>
            </a:r>
          </a:p>
          <a:p>
            <a:pPr marL="800100" lvl="2" indent="-342900"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RSSI </a:t>
            </a:r>
            <a:r>
              <a:rPr lang="en-US" b="1" dirty="0" smtClean="0">
                <a:solidFill>
                  <a:schemeClr val="tx1"/>
                </a:solidFill>
              </a:rPr>
              <a:t>vector</a:t>
            </a:r>
            <a:endParaRPr lang="en-US" sz="2200" b="1" dirty="0" smtClean="0">
              <a:solidFill>
                <a:schemeClr val="tx1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Timing properties</a:t>
            </a:r>
          </a:p>
          <a:p>
            <a:pPr lvl="1"/>
            <a:endParaRPr lang="en-US" b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Algorithms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DBSCAN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EM + k-Means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442277" y="4042965"/>
            <a:ext cx="5976871" cy="833835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Clustering process segregates pulses belonging to different device instances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2011 / Mobicom 2011 SRC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4B154-1DEE-49E0-BB53-393B49C28065}" type="slidenum">
              <a:rPr lang="en-US" smtClean="0"/>
              <a:t>18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762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49"/>
    </mc:Choice>
    <mc:Fallback xmlns="">
      <p:transition spd="slow" advTm="216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Each “Pulse Cluster” is a device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80745" y="3110108"/>
            <a:ext cx="223403" cy="31408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22970" y="4890731"/>
            <a:ext cx="223403" cy="314087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8197" y="4952839"/>
            <a:ext cx="223403" cy="314087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5397" y="5052257"/>
            <a:ext cx="223403" cy="314087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76401" y="5652731"/>
            <a:ext cx="223403" cy="314087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48198" y="5509457"/>
            <a:ext cx="223403" cy="314087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73566" y="2719821"/>
            <a:ext cx="223403" cy="31408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35567" y="2666839"/>
            <a:ext cx="223403" cy="31408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47942" y="2890956"/>
            <a:ext cx="223403" cy="31408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69798" y="2424308"/>
            <a:ext cx="223403" cy="31408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85800" y="2057400"/>
            <a:ext cx="2171699" cy="1761726"/>
          </a:xfrm>
          <a:prstGeom prst="ellipse">
            <a:avLst/>
          </a:prstGeom>
          <a:noFill/>
          <a:ln w="39116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57200" y="6324600"/>
            <a:ext cx="2438400" cy="3810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FHSS Pulse </a:t>
            </a:r>
            <a:r>
              <a:rPr lang="en-US" sz="1600" b="1" dirty="0">
                <a:solidFill>
                  <a:schemeClr val="tx1"/>
                </a:solidFill>
              </a:rPr>
              <a:t>Cluster </a:t>
            </a:r>
            <a:r>
              <a:rPr lang="en-US" sz="1600" b="1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647701" y="4495800"/>
            <a:ext cx="2171699" cy="1761726"/>
          </a:xfrm>
          <a:prstGeom prst="ellipse">
            <a:avLst/>
          </a:prstGeom>
          <a:noFill/>
          <a:ln w="39116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57200" y="3962400"/>
            <a:ext cx="2438400" cy="3810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FHSS Pulse Cluster 1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3222009" y="2728948"/>
            <a:ext cx="2492991" cy="3190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3200400" y="5186083"/>
            <a:ext cx="2514600" cy="381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7297960" y="2664286"/>
            <a:ext cx="1223273" cy="106951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S1: -40db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S2: -70db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S3: -75db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242924" y="4777783"/>
            <a:ext cx="1223273" cy="106951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S1: -70db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S2: -60db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S3: -45db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23" name="Picture 2" descr="http://bargainoffers.com/phones/panasonic_kx-tg2343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189" y="2860589"/>
            <a:ext cx="644611" cy="64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bargainoffers.com/phones/panasonic_kx-tg2343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994189"/>
            <a:ext cx="644611" cy="64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6400800" y="3962400"/>
            <a:ext cx="2209800" cy="3810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FHSS Device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400800" y="6019800"/>
            <a:ext cx="2209800" cy="3810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FHSS Device 2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454587" y="4419601"/>
            <a:ext cx="6940160" cy="76199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Each cluster is represented by an RSSI Vector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2011 / Mobicom 2011 SRC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4B154-1DEE-49E0-BB53-393B49C28065}" type="slidenum">
              <a:rPr lang="en-US" smtClean="0"/>
              <a:t>19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495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30"/>
    </mc:Choice>
    <mc:Fallback xmlns="">
      <p:transition spd="slow" advTm="167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 animBg="1"/>
      <p:bldP spid="26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How non-WiFi devices affect WiFi traffic?</a:t>
            </a:r>
          </a:p>
          <a:p>
            <a:endParaRPr lang="en-US" dirty="0"/>
          </a:p>
          <a:p>
            <a:r>
              <a:rPr lang="en-US" dirty="0" smtClean="0"/>
              <a:t>How to detect non-WiFi transmissions using “commodity” WiFi cards?</a:t>
            </a:r>
          </a:p>
          <a:p>
            <a:endParaRPr lang="en-US" dirty="0"/>
          </a:p>
          <a:p>
            <a:r>
              <a:rPr lang="en-US" dirty="0" smtClean="0"/>
              <a:t>How to physically locate these non-WiFi devices?</a:t>
            </a:r>
          </a:p>
          <a:p>
            <a:endParaRPr lang="en-US" dirty="0"/>
          </a:p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2011 / Mobicom 2011 SRC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4B154-1DEE-49E0-BB53-393B49C280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6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61"/>
    </mc:Choice>
    <mc:Fallback xmlns="">
      <p:transition spd="slow" advTm="4306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perform localization now?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2011 / Mobicom 2011 SRC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4B154-1DEE-49E0-BB53-393B49C28065}" type="slidenum">
              <a:rPr lang="en-US" smtClean="0"/>
              <a:t>20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90600" y="2819400"/>
            <a:ext cx="6940160" cy="99060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The answer is ‘Yes’. But, few challenges in localizing non-WiFi devices….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9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together…</a:t>
            </a:r>
            <a:endParaRPr lang="en-US" dirty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23" y="4704612"/>
            <a:ext cx="820737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87" y="3883875"/>
            <a:ext cx="820737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88" y="3048000"/>
            <a:ext cx="820737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3124168" y="3762427"/>
            <a:ext cx="1524032" cy="1114374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Synchronize </a:t>
            </a:r>
            <a:r>
              <a:rPr lang="en-US" sz="1600" b="1" dirty="0">
                <a:solidFill>
                  <a:schemeClr val="tx1"/>
                </a:solidFill>
              </a:rPr>
              <a:t>a</a:t>
            </a:r>
            <a:r>
              <a:rPr lang="en-US" sz="1600" b="1" dirty="0" smtClean="0">
                <a:solidFill>
                  <a:schemeClr val="tx1"/>
                </a:solidFill>
              </a:rPr>
              <a:t>ccess </a:t>
            </a:r>
            <a:r>
              <a:rPr lang="en-US" sz="1600" b="1" dirty="0">
                <a:solidFill>
                  <a:schemeClr val="tx1"/>
                </a:solidFill>
              </a:rPr>
              <a:t>p</a:t>
            </a:r>
            <a:r>
              <a:rPr lang="en-US" sz="1600" b="1" dirty="0" smtClean="0">
                <a:solidFill>
                  <a:schemeClr val="tx1"/>
                </a:solidFill>
              </a:rPr>
              <a:t>oints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1399756" y="4309571"/>
            <a:ext cx="1661787" cy="25071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ight Arrow 25"/>
          <p:cNvSpPr/>
          <p:nvPr/>
        </p:nvSpPr>
        <p:spPr>
          <a:xfrm>
            <a:off x="4781063" y="4224667"/>
            <a:ext cx="400537" cy="309219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>
            <a:off x="6990863" y="4239845"/>
            <a:ext cx="400537" cy="309219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1522011" y="3200644"/>
            <a:ext cx="1297389" cy="99035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“Tagged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 Pulses”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201" y="5657188"/>
            <a:ext cx="1905000" cy="8960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Access Point (with Sniffer)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30791" y="1600200"/>
            <a:ext cx="2390658" cy="762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 (Body)"/>
              </a:rPr>
              <a:t>AirTrack</a:t>
            </a:r>
            <a:endParaRPr lang="en-US" sz="4000" b="1" dirty="0">
              <a:solidFill>
                <a:schemeClr val="tx1"/>
              </a:solidFill>
              <a:latin typeface="Arial (Body)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966397" y="1528365"/>
            <a:ext cx="5976871" cy="833835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Locate non-WiFi devices using multiple </a:t>
            </a:r>
            <a:r>
              <a:rPr lang="en-US" sz="2400" b="1" dirty="0">
                <a:solidFill>
                  <a:schemeClr val="tx1"/>
                </a:solidFill>
              </a:rPr>
              <a:t>S</a:t>
            </a:r>
            <a:r>
              <a:rPr lang="en-US" sz="2400" b="1" dirty="0" smtClean="0">
                <a:solidFill>
                  <a:schemeClr val="tx1"/>
                </a:solidFill>
              </a:rPr>
              <a:t>niffers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467600" y="3733800"/>
            <a:ext cx="1524032" cy="1114374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Localize each device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(Pulse Cluster)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257800" y="3733800"/>
            <a:ext cx="1524032" cy="1114374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Merge + Cluster pulses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2011 / Mobicom 2011 SRC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4B154-1DEE-49E0-BB53-393B49C28065}" type="slidenum">
              <a:rPr lang="en-US" smtClean="0"/>
              <a:t>21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722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04"/>
    </mc:Choice>
    <mc:Fallback xmlns="">
      <p:transition spd="slow" advTm="21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together…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23" y="4704612"/>
            <a:ext cx="820737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87" y="3883875"/>
            <a:ext cx="820737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88" y="3048000"/>
            <a:ext cx="820737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3124168" y="3762427"/>
            <a:ext cx="1524032" cy="1114374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Synchronize </a:t>
            </a:r>
            <a:r>
              <a:rPr lang="en-US" sz="1600" b="1" dirty="0">
                <a:solidFill>
                  <a:schemeClr val="tx1"/>
                </a:solidFill>
              </a:rPr>
              <a:t>a</a:t>
            </a:r>
            <a:r>
              <a:rPr lang="en-US" sz="1600" b="1" dirty="0" smtClean="0">
                <a:solidFill>
                  <a:schemeClr val="tx1"/>
                </a:solidFill>
              </a:rPr>
              <a:t>ccess </a:t>
            </a:r>
            <a:r>
              <a:rPr lang="en-US" sz="1600" b="1" dirty="0">
                <a:solidFill>
                  <a:schemeClr val="tx1"/>
                </a:solidFill>
              </a:rPr>
              <a:t>p</a:t>
            </a:r>
            <a:r>
              <a:rPr lang="en-US" sz="1600" b="1" dirty="0" smtClean="0">
                <a:solidFill>
                  <a:schemeClr val="tx1"/>
                </a:solidFill>
              </a:rPr>
              <a:t>oints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1399756" y="4309571"/>
            <a:ext cx="1661787" cy="25071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ight Arrow 25"/>
          <p:cNvSpPr/>
          <p:nvPr/>
        </p:nvSpPr>
        <p:spPr>
          <a:xfrm>
            <a:off x="4781063" y="4224667"/>
            <a:ext cx="400537" cy="309219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>
            <a:off x="6990863" y="4239845"/>
            <a:ext cx="400537" cy="309219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1522011" y="3200644"/>
            <a:ext cx="1297389" cy="99035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“Tagged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 Pulses”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201" y="5657188"/>
            <a:ext cx="1905000" cy="8960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Access Point (with Sniffer)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30791" y="1600200"/>
            <a:ext cx="2390658" cy="762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 (Body)"/>
              </a:rPr>
              <a:t>AirTrack</a:t>
            </a:r>
            <a:endParaRPr lang="en-US" sz="4000" b="1" dirty="0">
              <a:solidFill>
                <a:schemeClr val="tx1"/>
              </a:solidFill>
              <a:latin typeface="Arial (Body)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966397" y="1528365"/>
            <a:ext cx="5976871" cy="833835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Locate non-WiFi devices using multiple sniffers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467600" y="3733800"/>
            <a:ext cx="1524032" cy="1114374"/>
          </a:xfrm>
          <a:prstGeom prst="roundRect">
            <a:avLst/>
          </a:prstGeom>
          <a:solidFill>
            <a:schemeClr val="tx2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Localize each device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(Pulse Cluster)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257800" y="3733800"/>
            <a:ext cx="1524032" cy="1114374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Merge + Cluster pulses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2011 / Mobicom 2011 SRC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4B154-1DEE-49E0-BB53-393B49C2806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4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"/>
    </mc:Choice>
    <mc:Fallback xmlns="">
      <p:transition spd="slow" advTm="575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Localization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 locations are known</a:t>
            </a:r>
          </a:p>
          <a:p>
            <a:endParaRPr lang="en-US" dirty="0" smtClean="0"/>
          </a:p>
          <a:p>
            <a:r>
              <a:rPr lang="en-US" dirty="0" smtClean="0"/>
              <a:t>Tested various algorithms with different requirements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940242"/>
              </p:ext>
            </p:extLst>
          </p:nvPr>
        </p:nvGraphicFramePr>
        <p:xfrm>
          <a:off x="685800" y="3876040"/>
          <a:ext cx="7848600" cy="91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5181600"/>
              </a:tblGrid>
              <a:tr h="4597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Algorithm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Input Parameters</a:t>
                      </a:r>
                      <a:endParaRPr lang="en-US" dirty="0"/>
                    </a:p>
                  </a:txBody>
                  <a:tcPr/>
                </a:tc>
              </a:tr>
              <a:tr h="4597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Fingerprint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Known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Fingerprints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2011 / Mobicom 2011 SRC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4B154-1DEE-49E0-BB53-393B49C28065}" type="slidenum">
              <a:rPr lang="en-US" smtClean="0"/>
              <a:t>23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713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14"/>
    </mc:Choice>
    <mc:Fallback xmlns="">
      <p:transition spd="slow" advTm="49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Localization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 locations are known</a:t>
            </a:r>
          </a:p>
          <a:p>
            <a:endParaRPr lang="en-US" dirty="0" smtClean="0"/>
          </a:p>
          <a:p>
            <a:r>
              <a:rPr lang="en-US" dirty="0" smtClean="0"/>
              <a:t>Tested various algorithms with different requirements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567809"/>
              </p:ext>
            </p:extLst>
          </p:nvPr>
        </p:nvGraphicFramePr>
        <p:xfrm>
          <a:off x="685800" y="3876040"/>
          <a:ext cx="7848600" cy="1379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5181600"/>
              </a:tblGrid>
              <a:tr h="4597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Algorithm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Input Parameters</a:t>
                      </a:r>
                      <a:endParaRPr lang="en-US" dirty="0"/>
                    </a:p>
                  </a:txBody>
                  <a:tcPr/>
                </a:tc>
              </a:tr>
              <a:tr h="4597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Fingerprint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Known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Fingerprints</a:t>
                      </a:r>
                    </a:p>
                  </a:txBody>
                  <a:tcPr/>
                </a:tc>
              </a:tr>
              <a:tr h="4597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RSS Triangulation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Device Transmit Power + Propagation Model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2011 / Mobicom 2011 SRC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4B154-1DEE-49E0-BB53-393B49C28065}" type="slidenum">
              <a:rPr lang="en-US" smtClean="0"/>
              <a:t>24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58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14"/>
    </mc:Choice>
    <mc:Fallback xmlns="">
      <p:transition spd="slow" advTm="4914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Localization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 locations are known</a:t>
            </a:r>
          </a:p>
          <a:p>
            <a:endParaRPr lang="en-US" dirty="0" smtClean="0"/>
          </a:p>
          <a:p>
            <a:r>
              <a:rPr lang="en-US" dirty="0" smtClean="0"/>
              <a:t>Tested various algorithms with different requirements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577347"/>
              </p:ext>
            </p:extLst>
          </p:nvPr>
        </p:nvGraphicFramePr>
        <p:xfrm>
          <a:off x="685800" y="3876040"/>
          <a:ext cx="7848600" cy="183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5181600"/>
              </a:tblGrid>
              <a:tr h="4597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Algorithm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Input Parameters</a:t>
                      </a:r>
                      <a:endParaRPr lang="en-US" dirty="0"/>
                    </a:p>
                  </a:txBody>
                  <a:tcPr/>
                </a:tc>
              </a:tr>
              <a:tr h="4597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Fingerprint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Known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Fingerprints</a:t>
                      </a:r>
                    </a:p>
                  </a:txBody>
                  <a:tcPr/>
                </a:tc>
              </a:tr>
              <a:tr h="4597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RSS Triangulation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Device Transmit Power + Propagation Model</a:t>
                      </a:r>
                      <a:endParaRPr lang="en-US" dirty="0"/>
                    </a:p>
                  </a:txBody>
                  <a:tcPr/>
                </a:tc>
              </a:tr>
              <a:tr h="4597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Pairwise AP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Propagation</a:t>
                      </a:r>
                      <a:r>
                        <a:rPr lang="en-US" baseline="0" dirty="0" smtClean="0"/>
                        <a:t> Model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2011 / Mobicom 2011 SRC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4B154-1DEE-49E0-BB53-393B49C28065}" type="slidenum">
              <a:rPr lang="en-US" smtClean="0"/>
              <a:t>25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58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14"/>
    </mc:Choice>
    <mc:Fallback xmlns="">
      <p:transition spd="slow" advTm="4914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Pairwise AP algorithm</a:t>
            </a:r>
            <a:endParaRPr lang="en-US" dirty="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4114800" cy="325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43377" y="4311912"/>
            <a:ext cx="2069740" cy="3251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Pairwise AP: S0,S2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4876800" y="2590800"/>
            <a:ext cx="90193" cy="93761"/>
          </a:xfrm>
          <a:prstGeom prst="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83417"/>
            <a:ext cx="3051695" cy="210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15200"/>
            <a:ext cx="3258505" cy="224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309382" y="4265283"/>
            <a:ext cx="2069740" cy="3251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Pairwise AP: S3,S5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876800" y="2209800"/>
            <a:ext cx="1265141" cy="2055483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032958" y="2895600"/>
            <a:ext cx="1691442" cy="1532271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2785624" y="2590800"/>
            <a:ext cx="338576" cy="17526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958640" y="3183756"/>
            <a:ext cx="350742" cy="100724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838200" y="3276601"/>
            <a:ext cx="7838715" cy="91440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We can localize without knowing device transmit power</a:t>
            </a:r>
            <a:endParaRPr lang="en-US" sz="2200" b="1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044241" y="2637680"/>
            <a:ext cx="1585159" cy="992"/>
          </a:xfrm>
          <a:prstGeom prst="straightConnector1">
            <a:avLst/>
          </a:prstGeom>
          <a:ln w="222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6781800" y="2514600"/>
            <a:ext cx="2172902" cy="249139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FHSS Cordless Phone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2011 / Mobicom 2011 SRC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4B154-1DEE-49E0-BB53-393B49C28065}" type="slidenum">
              <a:rPr lang="en-US" smtClean="0"/>
              <a:t>26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140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733"/>
    </mc:Choice>
    <mc:Fallback xmlns="">
      <p:transition spd="slow" advTm="857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1" grpId="0" animBg="1"/>
      <p:bldP spid="46" grpId="0" animBg="1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How non-WiFi devices affect WiFi traffic?</a:t>
            </a:r>
          </a:p>
          <a:p>
            <a:endParaRPr lang="en-US" dirty="0"/>
          </a:p>
          <a:p>
            <a:r>
              <a:rPr lang="en-US" dirty="0" smtClean="0"/>
              <a:t>How to detect non-WiFi transmissions using “commodity” WiFi cards?</a:t>
            </a:r>
          </a:p>
          <a:p>
            <a:endParaRPr lang="en-US" dirty="0"/>
          </a:p>
          <a:p>
            <a:r>
              <a:rPr lang="en-US" dirty="0" smtClean="0"/>
              <a:t>How to physically locate these non-WiFi devices?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Evaluation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2011 / Mobicom 2011 SRC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4B154-1DEE-49E0-BB53-393B49C2806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1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"/>
    </mc:Choice>
    <mc:Fallback xmlns="">
      <p:transition spd="slow" advTm="92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results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895" y="2209800"/>
            <a:ext cx="3352336" cy="191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080" y="4897827"/>
            <a:ext cx="2096623" cy="3760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FHSS Phones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87741" y="4875323"/>
            <a:ext cx="2359220" cy="392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Microwave Oven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28267" y="4875323"/>
            <a:ext cx="2667000" cy="3333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FHSS Phones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3400" y="5541642"/>
            <a:ext cx="3691466" cy="47815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Time domain </a:t>
            </a:r>
            <a:r>
              <a:rPr lang="en-US" sz="2000" b="1" dirty="0">
                <a:solidFill>
                  <a:schemeClr val="tx1"/>
                </a:solidFill>
              </a:rPr>
              <a:t>c</a:t>
            </a:r>
            <a:r>
              <a:rPr lang="en-US" sz="2000" b="1" dirty="0" smtClean="0">
                <a:solidFill>
                  <a:schemeClr val="tx1"/>
                </a:solidFill>
              </a:rPr>
              <a:t>lustering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18667" y="5541642"/>
            <a:ext cx="3691466" cy="47815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RSS domain clustering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03" y="2057400"/>
            <a:ext cx="4535875" cy="216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762000" y="3276600"/>
            <a:ext cx="7859742" cy="1191927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Each cluster is a unique active device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AirTrack can differentiate between multiple devices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2011 / Mobicom 2011 SRC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4B154-1DEE-49E0-BB53-393B49C28065}" type="slidenum">
              <a:rPr lang="en-US" smtClean="0"/>
              <a:t>28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597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38"/>
    </mc:Choice>
    <mc:Fallback xmlns="">
      <p:transition spd="slow" advTm="59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Localization </a:t>
            </a:r>
            <a:r>
              <a:rPr lang="en-US" dirty="0" smtClean="0"/>
              <a:t>Accuracy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6477000" cy="454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143000" y="3380073"/>
            <a:ext cx="7620000" cy="1191927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chemeClr val="tx1"/>
                </a:solidFill>
              </a:rPr>
              <a:t>Localization error &lt; 6 </a:t>
            </a:r>
            <a:r>
              <a:rPr lang="en-US" sz="2200" b="1" dirty="0" err="1">
                <a:solidFill>
                  <a:schemeClr val="tx1"/>
                </a:solidFill>
              </a:rPr>
              <a:t>metres</a:t>
            </a:r>
            <a:r>
              <a:rPr lang="en-US" sz="2200" b="1" dirty="0">
                <a:solidFill>
                  <a:schemeClr val="tx1"/>
                </a:solidFill>
              </a:rPr>
              <a:t> for 80% of the locations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2011 / Mobicom 2011 SRC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4B154-1DEE-49E0-BB53-393B49C28065}" type="slidenum">
              <a:rPr lang="en-US" smtClean="0"/>
              <a:t>29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591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79"/>
    </mc:Choice>
    <mc:Fallback xmlns="">
      <p:transition spd="slow" advTm="468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5112"/>
            <a:ext cx="8229600" cy="990600"/>
          </a:xfrm>
        </p:spPr>
        <p:txBody>
          <a:bodyPr/>
          <a:lstStyle/>
          <a:p>
            <a:r>
              <a:rPr lang="en-US" dirty="0" smtClean="0"/>
              <a:t>Some Non-WiFi devices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538" y="1886712"/>
            <a:ext cx="1590102" cy="868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859" y="4299437"/>
            <a:ext cx="841789" cy="841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844316">
            <a:off x="2898505" y="1505202"/>
            <a:ext cx="757610" cy="8417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7212" y="4380040"/>
            <a:ext cx="706855" cy="6436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8904" y="4382119"/>
            <a:ext cx="533500" cy="5379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642404" y="4163006"/>
            <a:ext cx="797946" cy="8605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06000" y="4366352"/>
            <a:ext cx="598703" cy="7608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6077" y="1710387"/>
            <a:ext cx="733187" cy="89571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2611538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Analog Cordless Phone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8400" y="2705802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Video Camera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77000" y="2809346"/>
            <a:ext cx="2231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Microwave Oven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5800" y="2705802"/>
            <a:ext cx="106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ZigBee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3154" y="511927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FHSS Cordless Phone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8" name="Picture 2" descr="http://bargainoffers.com/phones/panasonic_kx-tg2343w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89" y="4018259"/>
            <a:ext cx="1046897" cy="104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06" y="1505712"/>
            <a:ext cx="560387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965012" y="5119270"/>
            <a:ext cx="1475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Bluetooth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SCO/ACL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93286" y="5293626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Game Controllers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97243" y="5293626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Audio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Transmitter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4871" y="3388973"/>
            <a:ext cx="4737799" cy="4027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Narrowband/High-duty devices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67781" y="3388973"/>
            <a:ext cx="3233265" cy="4027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Broadband devices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057400" y="5979773"/>
            <a:ext cx="4737799" cy="4027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Frequency-hopping devices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0"/>
            <a:ext cx="2895600" cy="329184"/>
          </a:xfrm>
        </p:spPr>
        <p:txBody>
          <a:bodyPr/>
          <a:lstStyle/>
          <a:p>
            <a:r>
              <a:rPr lang="en-US" smtClean="0"/>
              <a:t>Sep 20, 2011 / Mobicom 2011 SRC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620000" y="0"/>
            <a:ext cx="1066800" cy="329184"/>
          </a:xfrm>
        </p:spPr>
        <p:txBody>
          <a:bodyPr/>
          <a:lstStyle/>
          <a:p>
            <a:fld id="{1254B154-1DEE-49E0-BB53-393B49C28065}" type="slidenum">
              <a:rPr lang="en-US" smtClean="0"/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431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21"/>
    </mc:Choice>
    <mc:Fallback xmlns="">
      <p:transition spd="slow" advTm="31121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Presented a system for real-time localization of non-WiFi devices using commodity WiFi cards.</a:t>
            </a:r>
          </a:p>
          <a:p>
            <a:endParaRPr lang="en-US" dirty="0"/>
          </a:p>
          <a:p>
            <a:r>
              <a:rPr lang="en-US" dirty="0" smtClean="0"/>
              <a:t>Localization works in the presence of multiple device instances.</a:t>
            </a:r>
          </a:p>
          <a:p>
            <a:endParaRPr lang="en-US" dirty="0" smtClean="0"/>
          </a:p>
          <a:p>
            <a:r>
              <a:rPr lang="en-US" dirty="0" smtClean="0"/>
              <a:t>Don’t require to know the device transmit power for localization.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2011 / Mobicom 2011 SRC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4B154-1DEE-49E0-BB53-393B49C2806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1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47"/>
    </mc:Choice>
    <mc:Fallback xmlns="">
      <p:transition spd="slow" advTm="12347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2011 / Mobicom 2011 SRC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4B154-1DEE-49E0-BB53-393B49C28065}" type="slidenum">
              <a:rPr lang="en-US" smtClean="0"/>
              <a:t>31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741732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57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90667" y="2971800"/>
            <a:ext cx="41218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You!!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2011 / Mobicom 2011 SRC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4B154-1DEE-49E0-BB53-393B49C2806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6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46"/>
    </mc:Choice>
    <mc:Fallback xmlns="">
      <p:transition spd="slow" advTm="794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1524000"/>
            <a:ext cx="5653241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2011 / Mobicom 2011 SRC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4B154-1DEE-49E0-BB53-393B49C28065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4072232"/>
            <a:ext cx="5333999" cy="215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143000" y="3048000"/>
            <a:ext cx="6934200" cy="1143000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Non-WiFi devices exist in 2.4GHz/5.8GHz spectrum and impact WiFi performance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029200" y="4572000"/>
            <a:ext cx="1905000" cy="16568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724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68"/>
    </mc:Choice>
    <mc:Fallback xmlns="">
      <p:transition spd="slow" advTm="504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</a:t>
            </a:r>
            <a:endParaRPr lang="en-US" dirty="0"/>
          </a:p>
        </p:txBody>
      </p:sp>
      <p:pic>
        <p:nvPicPr>
          <p:cNvPr id="12" name="Picture 11" descr="MPj0433050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059" y="5715000"/>
            <a:ext cx="8413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1998663"/>
            <a:ext cx="820737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844" y="3652420"/>
            <a:ext cx="820737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998663"/>
            <a:ext cx="820737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 descr="MPj0433050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954" y="5608993"/>
            <a:ext cx="8413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MPj0433050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15" y="4078592"/>
            <a:ext cx="8413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Elbow Connector 40"/>
          <p:cNvCxnSpPr/>
          <p:nvPr/>
        </p:nvCxnSpPr>
        <p:spPr>
          <a:xfrm flipV="1">
            <a:off x="1600200" y="1934682"/>
            <a:ext cx="3276602" cy="272530"/>
          </a:xfrm>
          <a:prstGeom prst="bentConnector3">
            <a:avLst>
              <a:gd name="adj1" fmla="val 50000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MPj0433050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182" y="5608993"/>
            <a:ext cx="8413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6" name="Elbow Connector 45"/>
          <p:cNvCxnSpPr/>
          <p:nvPr/>
        </p:nvCxnSpPr>
        <p:spPr>
          <a:xfrm rot="10800000">
            <a:off x="4876802" y="1934683"/>
            <a:ext cx="2895598" cy="474349"/>
          </a:xfrm>
          <a:prstGeom prst="bentConnector3">
            <a:avLst>
              <a:gd name="adj1" fmla="val 50000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/>
          <p:nvPr/>
        </p:nvCxnSpPr>
        <p:spPr>
          <a:xfrm rot="5400000" flipH="1" flipV="1">
            <a:off x="3827432" y="2603052"/>
            <a:ext cx="1717740" cy="381000"/>
          </a:xfrm>
          <a:prstGeom prst="bentConnector3">
            <a:avLst>
              <a:gd name="adj1" fmla="val 50000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1124802" y="2966622"/>
            <a:ext cx="220604" cy="99577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8030368" y="2966622"/>
            <a:ext cx="282971" cy="245123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031581" y="4501808"/>
            <a:ext cx="782986" cy="99577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3048000" y="4473157"/>
            <a:ext cx="1066800" cy="113583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58" y="5140427"/>
            <a:ext cx="420687" cy="574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Rectangle 68"/>
          <p:cNvSpPr/>
          <p:nvPr/>
        </p:nvSpPr>
        <p:spPr>
          <a:xfrm>
            <a:off x="6855348" y="1549257"/>
            <a:ext cx="2226788" cy="4306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Access Point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73" name="Picture 2" descr="http://bargainoffers.com/phones/panasonic_kx-tg2343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15" y="5768180"/>
            <a:ext cx="795636" cy="79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ross Clip A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401291" y="3453511"/>
            <a:ext cx="397818" cy="39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Cross Clip A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81400" y="5183719"/>
            <a:ext cx="397818" cy="39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tautobuys.com/images/sad_smiley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610" y="4229753"/>
            <a:ext cx="414447" cy="4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 descr="http://www.ctautobuys.com/images/sad_smiley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878" y="5958774"/>
            <a:ext cx="414447" cy="4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Rounded Rectangle 66"/>
          <p:cNvSpPr/>
          <p:nvPr/>
        </p:nvSpPr>
        <p:spPr>
          <a:xfrm>
            <a:off x="533401" y="3576153"/>
            <a:ext cx="8310928" cy="1300647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GOALS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How do we detect and locate these non-WiFi devices?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How to do this in real time using commodity WiFi cards?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2011 / Mobicom 2011 SRC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4B154-1DEE-49E0-BB53-393B49C28065}" type="slidenum">
              <a:rPr lang="en-US" smtClean="0"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686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60"/>
    </mc:Choice>
    <mc:Fallback xmlns="">
      <p:transition spd="slow" advTm="487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commodity WiFi cards?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Software-only solution that works on top of the cards</a:t>
            </a:r>
          </a:p>
          <a:p>
            <a:endParaRPr lang="en-US" dirty="0"/>
          </a:p>
          <a:p>
            <a:r>
              <a:rPr lang="en-US" dirty="0" smtClean="0"/>
              <a:t>Can easily deploy this software solution in current WLANs</a:t>
            </a:r>
          </a:p>
          <a:p>
            <a:endParaRPr lang="en-US" dirty="0"/>
          </a:p>
          <a:p>
            <a:r>
              <a:rPr lang="en-US" dirty="0"/>
              <a:t>No additional expensive hardware needed</a:t>
            </a:r>
          </a:p>
          <a:p>
            <a:pPr lvl="1"/>
            <a:r>
              <a:rPr lang="en-US" dirty="0"/>
              <a:t>e.g. spectrum </a:t>
            </a:r>
            <a:r>
              <a:rPr lang="en-US" dirty="0" smtClean="0"/>
              <a:t>analyzers</a:t>
            </a:r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2011 / Mobicom 2011 SRC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4B154-1DEE-49E0-BB53-393B49C28065}" type="slidenum">
              <a:rPr lang="en-US" smtClean="0"/>
              <a:t>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712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91"/>
    </mc:Choice>
    <mc:Fallback xmlns="">
      <p:transition spd="slow" advTm="621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commodity WiFi cards provide?</a:t>
            </a:r>
            <a:endParaRPr lang="en-US" dirty="0"/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968" y="3729824"/>
            <a:ext cx="820737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4323548"/>
            <a:ext cx="668337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Rectangle 45"/>
          <p:cNvSpPr/>
          <p:nvPr/>
        </p:nvSpPr>
        <p:spPr>
          <a:xfrm>
            <a:off x="4004072" y="3396317"/>
            <a:ext cx="1710928" cy="3450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Wireless Card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4399" y="5023316"/>
            <a:ext cx="733187" cy="895716"/>
          </a:xfrm>
          <a:prstGeom prst="rect">
            <a:avLst/>
          </a:prstGeom>
        </p:spPr>
      </p:pic>
      <p:pic>
        <p:nvPicPr>
          <p:cNvPr id="4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4916487"/>
            <a:ext cx="560387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Rectangle 55"/>
          <p:cNvSpPr/>
          <p:nvPr/>
        </p:nvSpPr>
        <p:spPr>
          <a:xfrm>
            <a:off x="609600" y="1828800"/>
            <a:ext cx="1710928" cy="3450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WiFi Packets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721449" y="3457787"/>
            <a:ext cx="1088551" cy="9229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Arrow 56"/>
          <p:cNvSpPr/>
          <p:nvPr/>
        </p:nvSpPr>
        <p:spPr>
          <a:xfrm>
            <a:off x="5943600" y="3475251"/>
            <a:ext cx="1088551" cy="9229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7467600" y="2914174"/>
            <a:ext cx="1429767" cy="895826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(Body)"/>
              </a:rPr>
              <a:t>Packet Capture</a:t>
            </a:r>
            <a:endParaRPr lang="en-US" sz="1600" b="1" dirty="0">
              <a:solidFill>
                <a:schemeClr val="tx1"/>
              </a:solidFill>
              <a:latin typeface="Arial (Body)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7467600" y="4308269"/>
            <a:ext cx="1429767" cy="895826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(Body)"/>
              </a:rPr>
              <a:t>FFT Samples</a:t>
            </a:r>
            <a:endParaRPr lang="en-US" sz="1600" b="1" dirty="0">
              <a:solidFill>
                <a:schemeClr val="tx1"/>
              </a:solidFill>
              <a:latin typeface="Arial (Body)"/>
            </a:endParaRPr>
          </a:p>
        </p:txBody>
      </p:sp>
      <p:pic>
        <p:nvPicPr>
          <p:cNvPr id="61" name="Picture 60" descr="MPj0433050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05" y="2340761"/>
            <a:ext cx="8413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62"/>
          <p:cNvSpPr/>
          <p:nvPr/>
        </p:nvSpPr>
        <p:spPr>
          <a:xfrm>
            <a:off x="1752600" y="2501305"/>
            <a:ext cx="571500" cy="21710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492240" y="2504656"/>
            <a:ext cx="571500" cy="21710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22672" y="3693518"/>
            <a:ext cx="1939528" cy="3450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Non-WiFi devices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467600" y="4303014"/>
            <a:ext cx="1429767" cy="895826"/>
          </a:xfrm>
          <a:prstGeom prst="roundRect">
            <a:avLst/>
          </a:prstGeom>
          <a:solidFill>
            <a:srgbClr val="FFC0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(Body)"/>
              </a:rPr>
              <a:t>Sub-carrier energy samples</a:t>
            </a:r>
            <a:endParaRPr lang="en-US" sz="1600" b="1" dirty="0">
              <a:solidFill>
                <a:schemeClr val="tx1"/>
              </a:solidFill>
              <a:latin typeface="Arial (Body)"/>
            </a:endParaRPr>
          </a:p>
        </p:txBody>
      </p:sp>
      <p:pic>
        <p:nvPicPr>
          <p:cNvPr id="5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05" y="4304497"/>
            <a:ext cx="668337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2011 / Mobicom 2011 SRC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4B154-1DEE-49E0-BB53-393B49C28065}" type="slidenum">
              <a:rPr lang="en-US" smtClean="0"/>
              <a:t>7</a:t>
            </a:fld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391400" y="2420170"/>
            <a:ext cx="571500" cy="21710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191500" y="2420170"/>
            <a:ext cx="571500" cy="21710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222123" y="5421868"/>
            <a:ext cx="1845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-73, -65, -72, …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7162800" y="5421868"/>
            <a:ext cx="192187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056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02"/>
    </mc:Choice>
    <mc:Fallback xmlns="">
      <p:transition spd="slow" advTm="470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6" grpId="0" animBg="1"/>
      <p:bldP spid="3" grpId="0" animBg="1"/>
      <p:bldP spid="57" grpId="0" animBg="1"/>
      <p:bldP spid="58" grpId="0" animBg="1"/>
      <p:bldP spid="59" grpId="0" animBg="1"/>
      <p:bldP spid="63" grpId="0" animBg="1"/>
      <p:bldP spid="65" grpId="0" animBg="1"/>
      <p:bldP spid="68" grpId="0" animBg="1"/>
      <p:bldP spid="19" grpId="0" animBg="1"/>
      <p:bldP spid="22" grpId="0" animBg="1"/>
      <p:bldP spid="23" grpId="0" animBg="1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 resolution of FFT samples compared to specialized hardware</a:t>
            </a:r>
          </a:p>
          <a:p>
            <a:pPr lvl="1"/>
            <a:r>
              <a:rPr lang="en-US" dirty="0" smtClean="0"/>
              <a:t>4 us for Bandspeed </a:t>
            </a:r>
            <a:r>
              <a:rPr lang="en-US" dirty="0" err="1" smtClean="0"/>
              <a:t>AirMaestro</a:t>
            </a:r>
            <a:r>
              <a:rPr lang="en-US" dirty="0" smtClean="0"/>
              <a:t>   </a:t>
            </a:r>
            <a:r>
              <a:rPr lang="en-US" dirty="0" err="1" smtClean="0"/>
              <a:t>vs</a:t>
            </a:r>
            <a:r>
              <a:rPr lang="en-US" dirty="0" smtClean="0"/>
              <a:t>  116us for Atheros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 smtClean="0"/>
              <a:t>Missing FFT Samples in presence of WiFi transmissions</a:t>
            </a:r>
          </a:p>
          <a:p>
            <a:pPr lvl="1"/>
            <a:r>
              <a:rPr lang="en-US" dirty="0" smtClean="0"/>
              <a:t>We can miss some non-WiFi device transmissions</a:t>
            </a:r>
          </a:p>
          <a:p>
            <a:pPr lvl="1"/>
            <a:endParaRPr lang="en-US" dirty="0"/>
          </a:p>
          <a:p>
            <a:r>
              <a:rPr lang="en-US" dirty="0" smtClean="0"/>
              <a:t>Narrowband mode of operation</a:t>
            </a:r>
          </a:p>
          <a:p>
            <a:pPr lvl="1"/>
            <a:r>
              <a:rPr lang="en-US" dirty="0" smtClean="0"/>
              <a:t>Atheros card scans only 20Mhz band at a time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2011 / Mobicom 2011 SRC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4B154-1DEE-49E0-BB53-393B49C28065}" type="slidenum">
              <a:rPr lang="en-US" smtClean="0"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492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"/>
    </mc:Choice>
    <mc:Fallback xmlns="">
      <p:transition spd="slow" advTm="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How non-WiFi devices affect WiFi traffic?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How to detect non-WiFi transmissions using “commodity” WiFi cards?</a:t>
            </a:r>
          </a:p>
          <a:p>
            <a:endParaRPr lang="en-US" dirty="0"/>
          </a:p>
          <a:p>
            <a:r>
              <a:rPr lang="en-US" dirty="0" smtClean="0"/>
              <a:t>How to physically locate these non-WiFi devices?</a:t>
            </a:r>
          </a:p>
          <a:p>
            <a:endParaRPr lang="en-US" dirty="0"/>
          </a:p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2011 / Mobicom 2011 SRC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4B154-1DEE-49E0-BB53-393B49C280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1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00"/>
    </mc:Choice>
    <mc:Fallback xmlns="">
      <p:transition spd="slow" advTm="123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1.9|3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3.6|0.8|2.7|0.8|1.1|3.3|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2|7.7|5.8|0.7|3.1|2.1|2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9|4.3|6.5|4.6|1.3|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4.8|0.6|5.6|1.2|5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7|10|0.8|7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0.4|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7|8.8|0.8|1.1|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3|0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3|0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3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1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6|17.5|36.7|20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.3|0.4|0.6|2|15|1.5|7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0.5|19.9|19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|0.5|0.8|0.3|6.4|0.3|3.3|5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2.3|6.8|8.4|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6|4.8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4.3|11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3549</TotalTime>
  <Words>1463</Words>
  <Application>Microsoft Office PowerPoint</Application>
  <PresentationFormat>On-screen Show (4:3)</PresentationFormat>
  <Paragraphs>342</Paragraphs>
  <Slides>32</Slides>
  <Notes>12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Clarity</vt:lpstr>
      <vt:lpstr>AirTrack: Locating Non-WiFi Interferers using Commodity WiFi Hardware</vt:lpstr>
      <vt:lpstr>Talk Outline</vt:lpstr>
      <vt:lpstr>Some Non-WiFi devices</vt:lpstr>
      <vt:lpstr>Problem</vt:lpstr>
      <vt:lpstr>Scenario </vt:lpstr>
      <vt:lpstr>Why use commodity WiFi cards?</vt:lpstr>
      <vt:lpstr>What do commodity WiFi cards provide?</vt:lpstr>
      <vt:lpstr>Challenges?</vt:lpstr>
      <vt:lpstr>Talk Outline</vt:lpstr>
      <vt:lpstr>How to detect non-WiFi devices?</vt:lpstr>
      <vt:lpstr>Talk Outline</vt:lpstr>
      <vt:lpstr>AirTrack Overview</vt:lpstr>
      <vt:lpstr>Device Localization</vt:lpstr>
      <vt:lpstr>How to create RSSI vectors?</vt:lpstr>
      <vt:lpstr>How to synchronize APs?</vt:lpstr>
      <vt:lpstr>A problem…</vt:lpstr>
      <vt:lpstr>Some challenges need to be solved…</vt:lpstr>
      <vt:lpstr>How to segregate pulses?</vt:lpstr>
      <vt:lpstr>Each “Pulse Cluster” is a device</vt:lpstr>
      <vt:lpstr>Can we perform localization now?</vt:lpstr>
      <vt:lpstr>Putting it together…</vt:lpstr>
      <vt:lpstr>Putting it together…</vt:lpstr>
      <vt:lpstr>Localization algorithms</vt:lpstr>
      <vt:lpstr>Localization algorithms</vt:lpstr>
      <vt:lpstr>Localization algorithms</vt:lpstr>
      <vt:lpstr>Pairwise AP algorithm</vt:lpstr>
      <vt:lpstr>Talk Outline</vt:lpstr>
      <vt:lpstr>Clustering results</vt:lpstr>
      <vt:lpstr>Localization Accuracy</vt:lpstr>
      <vt:lpstr>Summary</vt:lpstr>
      <vt:lpstr>Demo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Ashish</dc:creator>
  <cp:lastModifiedBy>Ashish</cp:lastModifiedBy>
  <cp:revision>327</cp:revision>
  <dcterms:created xsi:type="dcterms:W3CDTF">2011-09-16T00:12:25Z</dcterms:created>
  <dcterms:modified xsi:type="dcterms:W3CDTF">2011-09-25T06:16:08Z</dcterms:modified>
</cp:coreProperties>
</file>