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84" r:id="rId3"/>
    <p:sldId id="260" r:id="rId4"/>
    <p:sldId id="289" r:id="rId5"/>
    <p:sldId id="258" r:id="rId6"/>
    <p:sldId id="262" r:id="rId7"/>
    <p:sldId id="263" r:id="rId8"/>
    <p:sldId id="264" r:id="rId9"/>
    <p:sldId id="266" r:id="rId10"/>
    <p:sldId id="285" r:id="rId11"/>
    <p:sldId id="265" r:id="rId12"/>
    <p:sldId id="296" r:id="rId13"/>
    <p:sldId id="267" r:id="rId14"/>
    <p:sldId id="268" r:id="rId15"/>
    <p:sldId id="297" r:id="rId16"/>
    <p:sldId id="293" r:id="rId17"/>
    <p:sldId id="261" r:id="rId18"/>
    <p:sldId id="281" r:id="rId19"/>
    <p:sldId id="288" r:id="rId20"/>
    <p:sldId id="282" r:id="rId21"/>
    <p:sldId id="295" r:id="rId22"/>
    <p:sldId id="290" r:id="rId23"/>
    <p:sldId id="269" r:id="rId24"/>
    <p:sldId id="270" r:id="rId25"/>
    <p:sldId id="271" r:id="rId26"/>
    <p:sldId id="272" r:id="rId27"/>
    <p:sldId id="273" r:id="rId28"/>
    <p:sldId id="294" r:id="rId29"/>
    <p:sldId id="291" r:id="rId30"/>
    <p:sldId id="276" r:id="rId31"/>
    <p:sldId id="280" r:id="rId32"/>
    <p:sldId id="278" r:id="rId33"/>
    <p:sldId id="292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5E8F74-35D6-4CCE-9149-6B539C427995}">
          <p14:sldIdLst>
            <p14:sldId id="257"/>
            <p14:sldId id="284"/>
            <p14:sldId id="260"/>
            <p14:sldId id="289"/>
            <p14:sldId id="258"/>
          </p14:sldIdLst>
        </p14:section>
        <p14:section name="Background" id="{E7905B96-9996-4BDB-8F42-0C76843D834C}">
          <p14:sldIdLst>
            <p14:sldId id="262"/>
            <p14:sldId id="263"/>
            <p14:sldId id="264"/>
            <p14:sldId id="266"/>
            <p14:sldId id="285"/>
            <p14:sldId id="265"/>
            <p14:sldId id="296"/>
            <p14:sldId id="267"/>
          </p14:sldIdLst>
        </p14:section>
        <p14:section name="BitWarp Algorithm" id="{B5FFB965-2257-462D-B46C-C1103F510900}">
          <p14:sldIdLst>
            <p14:sldId id="268"/>
            <p14:sldId id="297"/>
          </p14:sldIdLst>
        </p14:section>
        <p14:section name="GPU Info" id="{72E3BDEA-78A6-4F85-A75B-DA3B26E292D4}">
          <p14:sldIdLst>
            <p14:sldId id="293"/>
            <p14:sldId id="261"/>
            <p14:sldId id="281"/>
            <p14:sldId id="288"/>
            <p14:sldId id="282"/>
            <p14:sldId id="295"/>
          </p14:sldIdLst>
        </p14:section>
        <p14:section name="Results" id="{D3BC9045-E1FD-4407-A6BE-8B88180429B0}">
          <p14:sldIdLst>
            <p14:sldId id="290"/>
            <p14:sldId id="269"/>
            <p14:sldId id="270"/>
            <p14:sldId id="271"/>
            <p14:sldId id="272"/>
            <p14:sldId id="273"/>
            <p14:sldId id="294"/>
            <p14:sldId id="291"/>
            <p14:sldId id="276"/>
            <p14:sldId id="280"/>
            <p14:sldId id="278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000"/>
    <a:srgbClr val="EFA100"/>
    <a:srgbClr val="538094"/>
    <a:srgbClr val="9BBCC6"/>
    <a:srgbClr val="D8CFA7"/>
    <a:srgbClr val="CAC29C"/>
    <a:srgbClr val="B70014"/>
    <a:srgbClr val="7B0000"/>
    <a:srgbClr val="DB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2" autoAdjust="0"/>
    <p:restoredTop sz="88988" autoAdjust="0"/>
  </p:normalViewPr>
  <p:slideViewPr>
    <p:cSldViewPr snapToGrid="0" snapToObjects="1">
      <p:cViewPr varScale="1">
        <p:scale>
          <a:sx n="82" d="100"/>
          <a:sy n="82" d="100"/>
        </p:scale>
        <p:origin x="1194" y="84"/>
      </p:cViewPr>
      <p:guideLst>
        <p:guide orient="horz" pos="536"/>
        <p:guide pos="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91EE64-1735-1541-8151-20E238C7E146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77619D-E0AE-0543-BAED-0ECD28330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08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860EBB-26C7-6345-80CE-534A418F0ADF}" type="datetimeFigureOut">
              <a:rPr lang="en-US" smtClean="0"/>
              <a:t>10/10/2014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5C22B3-9772-9449-9DDD-A8A895C87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16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:</a:t>
            </a:r>
          </a:p>
          <a:p>
            <a:r>
              <a:rPr lang="en-US" baseline="0" dirty="0" smtClean="0"/>
              <a:t> - Put in overhead data (time per number of columns)</a:t>
            </a:r>
          </a:p>
          <a:p>
            <a:r>
              <a:rPr lang="en-US" baseline="0" dirty="0" smtClean="0"/>
              <a:t>   - Might be interesting to show seconds per column entry instead of seconds per scan</a:t>
            </a:r>
          </a:p>
          <a:p>
            <a:r>
              <a:rPr lang="en-US" baseline="0" dirty="0" smtClean="0"/>
              <a:t> - Talk about 1 TPC-H query (Q 12?)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C22B3-9772-9449-9DDD-A8A895C87C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89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“Now I’m going to discuss some of the characteristics of the 3</a:t>
            </a:r>
            <a:r>
              <a:rPr lang="en-US" baseline="0" dirty="0" smtClean="0"/>
              <a:t> GPGPU generations we evaluated </a:t>
            </a:r>
            <a:r>
              <a:rPr lang="en-US" baseline="0" dirty="0" err="1" smtClean="0"/>
              <a:t>BitWarp</a:t>
            </a:r>
            <a:r>
              <a:rPr lang="en-US" baseline="0" dirty="0" smtClean="0"/>
              <a:t> with.”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C22B3-9772-9449-9DDD-A8A895C87C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8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billion</a:t>
            </a:r>
            <a:r>
              <a:rPr lang="en-US" baseline="0" dirty="0" smtClean="0"/>
              <a:t> codes (~ 1 GB)</a:t>
            </a:r>
          </a:p>
          <a:p>
            <a:r>
              <a:rPr lang="en-US" baseline="0" dirty="0" smtClean="0"/>
              <a:t>Ignores the cost to migrate data to/from the GPU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C22B3-9772-9449-9DDD-A8A895C87C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94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1000 scans of 10-bit codes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C22B3-9772-9449-9DDD-A8A895C87C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9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perf</a:t>
            </a:r>
            <a:r>
              <a:rPr lang="en-US" dirty="0" smtClean="0"/>
              <a:t> in terms of both low-latency (i.e. near real time)</a:t>
            </a:r>
            <a:r>
              <a:rPr lang="en-US" baseline="0" dirty="0" smtClean="0"/>
              <a:t> and high throughput (e.g. concurrency)</a:t>
            </a:r>
          </a:p>
          <a:p>
            <a:r>
              <a:rPr lang="en-US" baseline="0" dirty="0" smtClean="0"/>
              <a:t>Datacenters use 1-2% of all energy, depending on how you look at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C22B3-9772-9449-9DDD-A8A895C87C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7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Percent of all processors</a:t>
            </a:r>
            <a:r>
              <a:rPr lang="en-US" baseline="0" smtClean="0"/>
              <a:t> shipping with GPUs?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C22B3-9772-9449-9DDD-A8A895C87C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4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GPGPU generations?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C22B3-9772-9449-9DDD-A8A895C87C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3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just going to discuss a couple of these details important to the</a:t>
            </a:r>
            <a:r>
              <a:rPr lang="en-US" baseline="0" dirty="0" smtClean="0"/>
              <a:t> GPU</a:t>
            </a:r>
            <a:endParaRPr lang="en-US" dirty="0" smtClean="0"/>
          </a:p>
          <a:p>
            <a:r>
              <a:rPr lang="en-US" dirty="0" smtClean="0"/>
              <a:t>Be clear this is on CPU</a:t>
            </a:r>
            <a:endParaRPr lang="en-US" baseline="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C22B3-9772-9449-9DDD-A8A895C87C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8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C22B3-9772-9449-9DDD-A8A895C87C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49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Find all the green shirts</a:t>
            </a:r>
          </a:p>
          <a:p>
            <a:r>
              <a:rPr lang="en-US" smtClean="0"/>
              <a:t>Or all</a:t>
            </a:r>
            <a:r>
              <a:rPr lang="en-US" baseline="0" smtClean="0"/>
              <a:t> the time &gt; 5 of some shirt is ordered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C22B3-9772-9449-9DDD-A8A895C87C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41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Find all the green shirts</a:t>
            </a:r>
          </a:p>
          <a:p>
            <a:r>
              <a:rPr lang="en-US" smtClean="0"/>
              <a:t>Or all</a:t>
            </a:r>
            <a:r>
              <a:rPr lang="en-US" baseline="0" smtClean="0"/>
              <a:t> the time &gt; 5 of some shirt is ordered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C22B3-9772-9449-9DDD-A8A895C87C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58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Find all the green shirts</a:t>
            </a:r>
          </a:p>
          <a:p>
            <a:r>
              <a:rPr lang="en-US" smtClean="0"/>
              <a:t>Or all</a:t>
            </a:r>
            <a:r>
              <a:rPr lang="en-US" baseline="0" smtClean="0"/>
              <a:t> the time &gt; 5 of some shirt is ordered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C22B3-9772-9449-9DDD-A8A895C87C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9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8C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pattFill prst="narHorz">
            <a:fgClr>
              <a:schemeClr val="bg2"/>
            </a:fgClr>
            <a:bgClr>
              <a:srgbClr val="D8CFA7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uwlogo_web_lrg_ct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08" y="1130300"/>
            <a:ext cx="592398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A04-0B0B-7D41-A794-C8C0900C279C}" type="datetime1">
              <a:rPr lang="en-US" smtClean="0"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4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850900"/>
            <a:ext cx="2832100" cy="5842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850900"/>
            <a:ext cx="4584700" cy="5275263"/>
          </a:xfrm>
        </p:spPr>
        <p:txBody>
          <a:bodyPr/>
          <a:lstStyle>
            <a:lvl1pPr marL="228600" indent="-228600">
              <a:defRPr sz="2800" baseline="0"/>
            </a:lvl1pPr>
            <a:lvl2pPr marL="685800" indent="-228600">
              <a:spcBef>
                <a:spcPts val="1176"/>
              </a:spcBef>
              <a:defRPr sz="2400" baseline="0"/>
            </a:lvl2pPr>
            <a:lvl3pPr marL="1005840" indent="-182880">
              <a:spcBef>
                <a:spcPts val="1080"/>
              </a:spcBef>
              <a:defRPr sz="2000"/>
            </a:lvl3pPr>
            <a:lvl4pPr marL="1371600" indent="-182880">
              <a:spcBef>
                <a:spcPts val="1032"/>
              </a:spcBef>
              <a:defRPr sz="1800"/>
            </a:lvl4pPr>
            <a:lvl5pPr marL="1600200" indent="-182880">
              <a:spcBef>
                <a:spcPts val="984"/>
              </a:spcBef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1549400"/>
            <a:ext cx="2832100" cy="45767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8659-8215-9E4E-ADBA-5733C87DFF1E}" type="datetime1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4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6858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23CB2-4118-2A49-8675-BE35D1BD7473}" type="datetime1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8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7323"/>
            <a:ext cx="7772400" cy="1470025"/>
          </a:xfrm>
        </p:spPr>
        <p:txBody>
          <a:bodyPr anchor="ctr" anchorCtr="0"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8148"/>
            <a:ext cx="6400800" cy="100457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4813-09D2-C540-A507-9CBBCBB06524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dirty="0" err="1" smtClean="0"/>
            </a:lvl1pPr>
          </a:lstStyle>
          <a:p>
            <a:r>
              <a:rPr lang="en-US" dirty="0" smtClean="0"/>
              <a:t>UNIVERSITY OF WISCONSIN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443372"/>
            <a:ext cx="7772400" cy="8375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B70000"/>
                </a:solidFill>
              </a:defRPr>
            </a:lvl1pPr>
          </a:lstStyle>
          <a:p>
            <a:pPr lvl="0"/>
            <a:r>
              <a:rPr lang="en-US" dirty="0" smtClean="0"/>
              <a:t>First line</a:t>
            </a:r>
          </a:p>
          <a:p>
            <a:pPr lvl="0"/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391150"/>
            <a:ext cx="6400800" cy="854075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More placeholder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7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 userDrawn="1"/>
        </p:nvSpPr>
        <p:spPr>
          <a:xfrm>
            <a:off x="381000" y="381000"/>
            <a:ext cx="8343900" cy="5981700"/>
          </a:xfrm>
          <a:prstGeom prst="snip1Rect">
            <a:avLst/>
          </a:prstGeom>
          <a:gradFill flip="none" rotWithShape="1">
            <a:gsLst>
              <a:gs pos="30000">
                <a:srgbClr val="B70000"/>
              </a:gs>
              <a:gs pos="100000">
                <a:srgbClr val="7B0000"/>
              </a:gs>
            </a:gsLst>
            <a:lin ang="6900000" scaled="0"/>
            <a:tileRect/>
          </a:gradFill>
          <a:ln w="3175" cmpd="sng">
            <a:noFill/>
          </a:ln>
          <a:effectLst>
            <a:outerShdw blurRad="76200" dist="25400" dir="48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125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4813-09D2-C540-A507-9CBBCBB06524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8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WISCONSIN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1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84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ctr">
              <a:defRPr sz="3000" b="0" i="0" kern="1200" cap="all" spc="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305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7D68-77DF-C540-811C-6229D4C967FD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6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362974"/>
            <a:ext cx="3632200" cy="4763189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buClr>
                <a:srgbClr val="B70000"/>
              </a:buClr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984"/>
              </a:spcBef>
              <a:defRPr sz="1700"/>
            </a:lvl4pPr>
            <a:lvl5pPr marL="1417320" indent="-137160">
              <a:spcBef>
                <a:spcPts val="984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1362974"/>
            <a:ext cx="3619500" cy="4763189"/>
          </a:xfrm>
        </p:spPr>
        <p:txBody>
          <a:bodyPr/>
          <a:lstStyle>
            <a:lvl1pPr marL="182880" indent="-182880">
              <a:defRPr sz="2200"/>
            </a:lvl1pPr>
            <a:lvl2pPr marL="548640" indent="-182880">
              <a:spcBef>
                <a:spcPts val="1080"/>
              </a:spcBef>
              <a:defRPr sz="2000"/>
            </a:lvl2pPr>
            <a:lvl3pPr marL="822960" indent="-182880">
              <a:spcBef>
                <a:spcPts val="1032"/>
              </a:spcBef>
              <a:defRPr sz="1800"/>
            </a:lvl3pPr>
            <a:lvl4pPr marL="1143000" indent="-182880">
              <a:spcBef>
                <a:spcPts val="1008"/>
              </a:spcBef>
              <a:defRPr sz="1700"/>
            </a:lvl4pPr>
            <a:lvl5pPr marL="1417320" indent="-137160">
              <a:spcBef>
                <a:spcPts val="1008"/>
              </a:spcBef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9DCB-3A6E-BB4B-8F8E-DC261F32ECF0}" type="datetime1">
              <a:rPr lang="en-US" smtClean="0"/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84700" y="1362974"/>
            <a:ext cx="0" cy="4763189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20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428748"/>
            <a:ext cx="3632200" cy="571501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000250"/>
            <a:ext cx="3632200" cy="4125913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 baseline="0"/>
            </a:lvl1pPr>
            <a:lvl2pPr marL="502920" indent="-182880">
              <a:spcBef>
                <a:spcPts val="1008"/>
              </a:spcBef>
              <a:defRPr sz="1700" baseline="0"/>
            </a:lvl2pPr>
            <a:lvl3pPr marL="822960" indent="-182880">
              <a:spcBef>
                <a:spcPts val="960"/>
              </a:spcBef>
              <a:defRPr sz="1600"/>
            </a:lvl3pPr>
            <a:lvl4pPr marL="1097280" indent="-182880">
              <a:spcBef>
                <a:spcPts val="960"/>
              </a:spcBef>
              <a:defRPr sz="1600"/>
            </a:lvl4pPr>
            <a:lvl5pPr marL="1371600" indent="-182880">
              <a:spcBef>
                <a:spcPts val="96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428748"/>
            <a:ext cx="3683000" cy="57150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>
                <a:solidFill>
                  <a:srgbClr val="B7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000251"/>
            <a:ext cx="3683000" cy="4125912"/>
          </a:xfrm>
        </p:spPr>
        <p:txBody>
          <a:bodyPr/>
          <a:lstStyle>
            <a:lvl1pPr marL="182880" indent="-182880">
              <a:spcBef>
                <a:spcPts val="1032"/>
              </a:spcBef>
              <a:defRPr sz="1800"/>
            </a:lvl1pPr>
            <a:lvl2pPr marL="502920" indent="-182880">
              <a:spcBef>
                <a:spcPts val="984"/>
              </a:spcBef>
              <a:defRPr sz="1600"/>
            </a:lvl2pPr>
            <a:lvl3pPr marL="822960" indent="-182880">
              <a:spcBef>
                <a:spcPts val="984"/>
              </a:spcBef>
              <a:defRPr sz="1600"/>
            </a:lvl3pPr>
            <a:lvl4pPr marL="1143000" indent="-182880">
              <a:spcBef>
                <a:spcPts val="984"/>
              </a:spcBef>
              <a:defRPr sz="1600"/>
            </a:lvl4pPr>
            <a:lvl5pPr marL="1371600" indent="-182880">
              <a:spcBef>
                <a:spcPts val="984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CBDB-3C0F-E84A-A1F1-C2F9FBF126D6}" type="datetime1">
              <a:rPr lang="en-US" smtClean="0"/>
              <a:t>10/10/2014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4700" y="1428748"/>
            <a:ext cx="0" cy="4697415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057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8F4-A2FB-7146-9F6F-62975B95C72E}" type="datetime1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6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bg2"/>
          </a:fgClr>
          <a:bgClr>
            <a:srgbClr val="D8CFA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nip Single Corner Rectangle 61"/>
          <p:cNvSpPr/>
          <p:nvPr/>
        </p:nvSpPr>
        <p:spPr>
          <a:xfrm>
            <a:off x="381000" y="381000"/>
            <a:ext cx="8343900" cy="5981700"/>
          </a:xfrm>
          <a:prstGeom prst="snip1Rect">
            <a:avLst/>
          </a:prstGeom>
          <a:solidFill>
            <a:srgbClr val="FFFFFF"/>
          </a:solidFill>
          <a:ln w="3175" cmpd="sng">
            <a:solidFill>
              <a:srgbClr val="D8CFA7"/>
            </a:solidFill>
          </a:ln>
          <a:effectLst>
            <a:outerShdw blurRad="76200" dist="25400" dir="4800000" algn="tl" rotWithShape="0">
              <a:prstClr val="black">
                <a:alpha val="22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545867"/>
            <a:ext cx="8331200" cy="67333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2" y="1371600"/>
            <a:ext cx="7645475" cy="45640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This is another thing</a:t>
            </a:r>
          </a:p>
          <a:p>
            <a:pPr lvl="0"/>
            <a:r>
              <a:rPr lang="en-US" dirty="0" smtClean="0"/>
              <a:t>So is this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465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A28E45D1-02A6-8A4A-9435-3F7535D9836F}" type="datetime1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52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B70000"/>
                </a:solidFill>
                <a:latin typeface="+mn-lt"/>
              </a:defRPr>
            </a:lvl1pPr>
          </a:lstStyle>
          <a:p>
            <a:r>
              <a:rPr lang="en-US" dirty="0" smtClean="0"/>
              <a:t>UNIVERSITY OF WISCONSIN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64452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A9B6F24-B152-E34C-9FEA-21E4BFD4CB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8" name="Picture 67" descr="uwcrest_web_lrg_noshad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75" y="187727"/>
            <a:ext cx="5207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800" kern="1200">
          <a:solidFill>
            <a:srgbClr val="B70000"/>
          </a:solidFill>
          <a:effectLst>
            <a:outerShdw blurRad="57150" dist="25400" dir="27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2400"/>
        </a:spcBef>
        <a:buClr>
          <a:srgbClr val="B70000"/>
        </a:buClr>
        <a:buSzPct val="90000"/>
        <a:buFont typeface="Wingdings" charset="2"/>
        <a:buChar char="§"/>
        <a:defRPr sz="2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70000"/>
        </a:buClr>
        <a:buSzPct val="90000"/>
        <a:buFont typeface="Wingdings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BitWarp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Energy Efficient Analytic Data Processing on Next Generation General Purpose GPUs</a:t>
            </a:r>
            <a:endParaRPr lang="en-US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4813-09D2-C540-A507-9CBBCBB06524}" type="datetime1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Jason Power </a:t>
            </a:r>
            <a:r>
              <a:rPr lang="en-US" dirty="0" smtClean="0"/>
              <a:t>||</a:t>
            </a:r>
            <a:r>
              <a:rPr lang="en-US" b="1" dirty="0" smtClean="0"/>
              <a:t> </a:t>
            </a:r>
            <a:r>
              <a:rPr lang="en-US" dirty="0" err="1" smtClean="0"/>
              <a:t>Yinan</a:t>
            </a:r>
            <a:r>
              <a:rPr lang="en-US" dirty="0" smtClean="0"/>
              <a:t> Li || Mark D. Hill || </a:t>
            </a:r>
            <a:br>
              <a:rPr lang="en-US" dirty="0" smtClean="0"/>
            </a:br>
            <a:r>
              <a:rPr lang="en-US" dirty="0" err="1" smtClean="0"/>
              <a:t>Jignesh</a:t>
            </a:r>
            <a:r>
              <a:rPr lang="en-US" dirty="0" smtClean="0"/>
              <a:t> M. Patel || David A. Wood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architecture affiliates meeting</a:t>
            </a:r>
            <a:br>
              <a:rPr lang="en-US" dirty="0" smtClean="0"/>
            </a:br>
            <a:r>
              <a:rPr lang="en-US" dirty="0" smtClean="0"/>
              <a:t>10/10/2014</a:t>
            </a:r>
          </a:p>
        </p:txBody>
      </p:sp>
    </p:spTree>
    <p:extLst>
      <p:ext uri="{BB962C8B-B14F-4D97-AF65-F5344CB8AC3E}">
        <p14:creationId xmlns:p14="http://schemas.microsoft.com/office/powerpoint/2010/main" val="14860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Scan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8F4-A2FB-7146-9F6F-62975B95C72E}" type="datetime1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70320" y="2702080"/>
            <a:ext cx="3956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10100110 11001101 1100…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86327" y="2683494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Data: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324" y="3605325"/>
            <a:ext cx="265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code: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0320" y="3651492"/>
            <a:ext cx="7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642" y="4527157"/>
            <a:ext cx="2805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 bitvector:</a:t>
            </a: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723900" y="1545978"/>
            <a:ext cx="6063762" cy="5715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2400"/>
              </a:spcBef>
              <a:buClr>
                <a:srgbClr val="B70000"/>
              </a:buClr>
              <a:buSzPct val="90000"/>
              <a:buFont typeface="Wingdings" charset="2"/>
              <a:buChar char="§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B70000"/>
              </a:buClr>
              <a:buSzPct val="90000"/>
              <a:buFont typeface="Wingdings" charset="2"/>
              <a:buChar char="§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70000"/>
              </a:buClr>
              <a:buSzPct val="90000"/>
              <a:buFont typeface="Wingdings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Find all green shirt orders amount</a:t>
            </a:r>
          </a:p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438218" y="2714272"/>
            <a:ext cx="348336" cy="1414273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370320" y="4557935"/>
            <a:ext cx="7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370320" y="4557935"/>
            <a:ext cx="7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370320" y="4557935"/>
            <a:ext cx="7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110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702551" y="3651492"/>
            <a:ext cx="7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034783" y="3651492"/>
            <a:ext cx="7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40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03437 0.0007 " pathEditMode="relative" rAng="0" ptsTypes="AA">
                                      <p:cBhvr>
                                        <p:cTn id="1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7 0.0007 L 0.0717 0.0007 " pathEditMode="relative" rAng="0" ptsTypes="AA">
                                      <p:cBhvr>
                                        <p:cTn id="27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 animBg="1"/>
      <p:bldP spid="28" grpId="1" animBg="1"/>
      <p:bldP spid="28" grpId="2" animBg="1"/>
      <p:bldP spid="32" grpId="0"/>
      <p:bldP spid="35" grpId="0"/>
      <p:bldP spid="36" grpId="0"/>
      <p:bldP spid="37" grpId="0"/>
      <p:bldP spid="37" grpId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BitWeaving</a:t>
            </a:r>
            <a:r>
              <a:rPr lang="en-US" dirty="0" smtClean="0"/>
              <a:t>—Layout (Vertical)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78768"/>
              </p:ext>
            </p:extLst>
          </p:nvPr>
        </p:nvGraphicFramePr>
        <p:xfrm>
          <a:off x="627171" y="1823283"/>
          <a:ext cx="144177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774"/>
                <a:gridCol w="10159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230188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defTabSz="230188"/>
                      <a:r>
                        <a:rPr lang="en-US" dirty="0" smtClean="0"/>
                        <a:t>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192537"/>
              </p:ext>
            </p:extLst>
          </p:nvPr>
        </p:nvGraphicFramePr>
        <p:xfrm>
          <a:off x="3124200" y="1823283"/>
          <a:ext cx="4599018" cy="2225040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868266"/>
                <a:gridCol w="466344"/>
                <a:gridCol w="466344"/>
                <a:gridCol w="466344"/>
                <a:gridCol w="466344"/>
                <a:gridCol w="466344"/>
                <a:gridCol w="466344"/>
                <a:gridCol w="466344"/>
                <a:gridCol w="4663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w2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426118"/>
              </p:ext>
            </p:extLst>
          </p:nvPr>
        </p:nvGraphicFramePr>
        <p:xfrm>
          <a:off x="3124200" y="1823283"/>
          <a:ext cx="1334610" cy="1112520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868266"/>
                <a:gridCol w="4663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8236"/>
              </p:ext>
            </p:extLst>
          </p:nvPr>
        </p:nvGraphicFramePr>
        <p:xfrm>
          <a:off x="3124200" y="1823283"/>
          <a:ext cx="1800954" cy="1112520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868266"/>
                <a:gridCol w="466344"/>
                <a:gridCol w="4663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911927" y="2392218"/>
            <a:ext cx="2055639" cy="149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11927" y="2541722"/>
            <a:ext cx="2546883" cy="2245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967566" y="2239108"/>
            <a:ext cx="358249" cy="696695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58810" y="2239108"/>
            <a:ext cx="358249" cy="696695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2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BitWeaving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8F4-A2FB-7146-9F6F-62975B95C72E}" type="datetime1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70320" y="2702080"/>
            <a:ext cx="3956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11011010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00101011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6327" y="2683494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Data: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324" y="3605325"/>
            <a:ext cx="265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code: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0320" y="3651492"/>
            <a:ext cx="139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</a:p>
          <a:p>
            <a:r>
              <a:rPr lang="en-US" sz="2400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642" y="4527157"/>
            <a:ext cx="2805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 bitvector:</a:t>
            </a: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723900" y="1545978"/>
            <a:ext cx="6063762" cy="5715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2400"/>
              </a:spcBef>
              <a:buClr>
                <a:srgbClr val="B70000"/>
              </a:buClr>
              <a:buSzPct val="90000"/>
              <a:buFont typeface="Wingdings" charset="2"/>
              <a:buChar char="§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B70000"/>
              </a:buClr>
              <a:buSzPct val="90000"/>
              <a:buFont typeface="Wingdings" charset="2"/>
              <a:buChar char="§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70000"/>
              </a:buClr>
              <a:buSzPct val="90000"/>
              <a:buFont typeface="Wingdings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Find all green shirt orders amount</a:t>
            </a:r>
          </a:p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365274" y="2765178"/>
            <a:ext cx="1426390" cy="33633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370320" y="4557935"/>
            <a:ext cx="168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11001000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438218" y="3699575"/>
            <a:ext cx="219382" cy="38723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00018 0.05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8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8.33333E-7 0.06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6" grpId="0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BitWeaving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on codes</a:t>
            </a:r>
          </a:p>
          <a:p>
            <a:pPr lvl="1"/>
            <a:r>
              <a:rPr lang="en-US" dirty="0" smtClean="0"/>
              <a:t>No need to decode</a:t>
            </a:r>
          </a:p>
          <a:p>
            <a:pPr lvl="1"/>
            <a:r>
              <a:rPr lang="en-US" dirty="0" smtClean="0"/>
              <a:t>Multiple codes per operation</a:t>
            </a:r>
          </a:p>
          <a:p>
            <a:r>
              <a:rPr lang="en-US" dirty="0" smtClean="0"/>
              <a:t>Horizontal</a:t>
            </a:r>
          </a:p>
          <a:p>
            <a:pPr lvl="1"/>
            <a:r>
              <a:rPr lang="en-US" dirty="0" smtClean="0"/>
              <a:t>Better for retrieving data</a:t>
            </a:r>
          </a:p>
          <a:p>
            <a:r>
              <a:rPr lang="en-US" dirty="0" smtClean="0"/>
              <a:t>Vertical</a:t>
            </a:r>
          </a:p>
          <a:p>
            <a:pPr lvl="1"/>
            <a:r>
              <a:rPr lang="en-US" dirty="0" smtClean="0"/>
              <a:t>More compact</a:t>
            </a:r>
          </a:p>
          <a:p>
            <a:pPr lvl="1"/>
            <a:r>
              <a:rPr lang="en-US" dirty="0" smtClean="0"/>
              <a:t>Can use “early pruning”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95273" y="4027054"/>
            <a:ext cx="3602182" cy="9605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See Li and Patel SIGMOD ‘13 for details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606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BitWarp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Scan: data parallel</a:t>
            </a:r>
          </a:p>
          <a:p>
            <a:r>
              <a:rPr lang="en-US" dirty="0" smtClean="0"/>
              <a:t>CPU: 10’s of parallel execution units</a:t>
            </a:r>
          </a:p>
          <a:p>
            <a:r>
              <a:rPr lang="en-US" dirty="0" smtClean="0"/>
              <a:t>GPUs: 1000’s of parallel execution units</a:t>
            </a:r>
          </a:p>
          <a:p>
            <a:r>
              <a:rPr lang="en-US" dirty="0" smtClean="0"/>
              <a:t>Low computational intensity</a:t>
            </a:r>
          </a:p>
          <a:p>
            <a:pPr lvl="1"/>
            <a:r>
              <a:rPr lang="en-US" dirty="0" smtClean="0"/>
              <a:t>Bandwidth-bound on CPU at 2+ cores</a:t>
            </a:r>
          </a:p>
          <a:p>
            <a:pPr lvl="1"/>
            <a:r>
              <a:rPr lang="en-US" dirty="0" smtClean="0"/>
              <a:t>GPUs high memory bandwidth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BitWarp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8F4-A2FB-7146-9F6F-62975B95C72E}" type="datetime1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WISCONSIN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70321" y="2702080"/>
            <a:ext cx="1616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11011010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00101011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6327" y="2683494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Data: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324" y="3605325"/>
            <a:ext cx="265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code: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0320" y="3651492"/>
            <a:ext cx="139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</a:p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642" y="4527157"/>
            <a:ext cx="2805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 bitvector:</a:t>
            </a:r>
            <a:endParaRPr lang="en-US" sz="2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0320" y="4557935"/>
            <a:ext cx="4842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11001000 0000100 11000010 …</a:t>
            </a:r>
            <a:endParaRPr lang="en-US" sz="2400" dirty="0"/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723900" y="1545978"/>
            <a:ext cx="6063762" cy="5715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2400"/>
              </a:spcBef>
              <a:buClr>
                <a:srgbClr val="B70000"/>
              </a:buClr>
              <a:buSzPct val="90000"/>
              <a:buFont typeface="Wingdings" charset="2"/>
              <a:buChar char="§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B70000"/>
              </a:buClr>
              <a:buSzPct val="90000"/>
              <a:buFont typeface="Wingdings" charset="2"/>
              <a:buChar char="§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70000"/>
              </a:buClr>
              <a:buSzPct val="90000"/>
              <a:buFont typeface="Wingdings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90000"/>
              <a:buFont typeface="Wingdings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Find all green shirt orders amount</a:t>
            </a:r>
          </a:p>
          <a:p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365274" y="2765178"/>
            <a:ext cx="4266918" cy="33633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438218" y="3699575"/>
            <a:ext cx="219382" cy="38723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61080" y="2702080"/>
            <a:ext cx="1616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11011010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00101011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2423" y="2702080"/>
            <a:ext cx="1616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11011010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00101011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4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00035 0.055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00017 0.06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 animBg="1"/>
      <p:bldP spid="28" grpId="1" animBg="1"/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GPGPU Generations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 (Gen 1)</a:t>
            </a:r>
          </a:p>
          <a:p>
            <a:r>
              <a:rPr lang="en-US" dirty="0" smtClean="0"/>
              <a:t>Integrated (Gen 2)</a:t>
            </a:r>
          </a:p>
          <a:p>
            <a:pPr lvl="1"/>
            <a:r>
              <a:rPr lang="en-US" dirty="0" smtClean="0"/>
              <a:t>Logically integrated (Gen 2.1)</a:t>
            </a:r>
          </a:p>
          <a:p>
            <a:r>
              <a:rPr lang="en-US" dirty="0" smtClean="0"/>
              <a:t>Integrated+3D-stacked (Gen 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499101" y="3047610"/>
            <a:ext cx="1201880" cy="1459737"/>
          </a:xfrm>
          <a:custGeom>
            <a:avLst/>
            <a:gdLst/>
            <a:ahLst/>
            <a:cxnLst/>
            <a:rect l="l" t="t" r="r" b="b"/>
            <a:pathLst>
              <a:path w="1201880" h="1459737">
                <a:moveTo>
                  <a:pt x="0" y="0"/>
                </a:moveTo>
                <a:lnTo>
                  <a:pt x="1201880" y="0"/>
                </a:lnTo>
                <a:lnTo>
                  <a:pt x="1201880" y="235526"/>
                </a:lnTo>
                <a:lnTo>
                  <a:pt x="1201879" y="235526"/>
                </a:lnTo>
                <a:lnTo>
                  <a:pt x="1201879" y="1459737"/>
                </a:lnTo>
                <a:lnTo>
                  <a:pt x="966353" y="1459737"/>
                </a:lnTo>
                <a:lnTo>
                  <a:pt x="966353" y="235526"/>
                </a:lnTo>
                <a:lnTo>
                  <a:pt x="0" y="235526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768109" y="2189021"/>
            <a:ext cx="1856509" cy="4710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 Bus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447906" y="1366548"/>
            <a:ext cx="1571894" cy="25440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chip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5615709" y="4913749"/>
            <a:ext cx="1856509" cy="8127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Memory Bus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47906" y="1362972"/>
            <a:ext cx="1571894" cy="25440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600" dirty="0" smtClean="0"/>
              <a:t>Heterogeneous</a:t>
            </a:r>
          </a:p>
          <a:p>
            <a:pPr algn="ctr"/>
            <a:r>
              <a:rPr lang="en-US" sz="1600" dirty="0" smtClean="0"/>
              <a:t>chip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1 &amp; 2 GPGPUs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36563" y="1371600"/>
            <a:ext cx="3571048" cy="4564063"/>
          </a:xfrm>
        </p:spPr>
        <p:txBody>
          <a:bodyPr>
            <a:normAutofit/>
          </a:bodyPr>
          <a:lstStyle/>
          <a:p>
            <a:r>
              <a:rPr lang="en-US" dirty="0" smtClean="0"/>
              <a:t>Discrete </a:t>
            </a:r>
            <a:r>
              <a:rPr lang="en-US" sz="2000" dirty="0" smtClean="0">
                <a:solidFill>
                  <a:srgbClr val="B70000"/>
                </a:solidFill>
              </a:rPr>
              <a:t>(Gen 1)</a:t>
            </a:r>
            <a:endParaRPr lang="en-US" dirty="0" smtClean="0">
              <a:solidFill>
                <a:srgbClr val="B70000"/>
              </a:solidFill>
            </a:endParaRPr>
          </a:p>
          <a:p>
            <a:pPr lvl="1"/>
            <a:r>
              <a:rPr lang="en-US" dirty="0" smtClean="0"/>
              <a:t>High </a:t>
            </a:r>
            <a:r>
              <a:rPr lang="en-US" dirty="0" err="1" smtClean="0"/>
              <a:t>mem</a:t>
            </a:r>
            <a:r>
              <a:rPr lang="en-US" dirty="0" smtClean="0"/>
              <a:t>. B/W</a:t>
            </a:r>
          </a:p>
          <a:p>
            <a:pPr lvl="1"/>
            <a:r>
              <a:rPr lang="en-US" dirty="0" smtClean="0"/>
              <a:t>Low comm. B/W</a:t>
            </a:r>
          </a:p>
          <a:p>
            <a:pPr lvl="1"/>
            <a:r>
              <a:rPr lang="en-US" dirty="0" smtClean="0"/>
              <a:t>Low </a:t>
            </a:r>
            <a:r>
              <a:rPr lang="en-US" dirty="0" err="1" smtClean="0"/>
              <a:t>mem</a:t>
            </a:r>
            <a:r>
              <a:rPr lang="en-US" dirty="0" smtClean="0"/>
              <a:t>. capacity</a:t>
            </a:r>
          </a:p>
          <a:p>
            <a:r>
              <a:rPr lang="en-US" dirty="0" smtClean="0"/>
              <a:t>Integrated </a:t>
            </a:r>
            <a:r>
              <a:rPr lang="en-US" sz="2000" dirty="0" smtClean="0">
                <a:solidFill>
                  <a:srgbClr val="B70000"/>
                </a:solidFill>
              </a:rPr>
              <a:t>(Gen 2)</a:t>
            </a:r>
            <a:endParaRPr lang="en-US" dirty="0" smtClean="0">
              <a:solidFill>
                <a:srgbClr val="B70000"/>
              </a:solidFill>
            </a:endParaRPr>
          </a:p>
          <a:p>
            <a:pPr lvl="1"/>
            <a:r>
              <a:rPr lang="en-US" dirty="0" smtClean="0"/>
              <a:t>Low </a:t>
            </a:r>
            <a:r>
              <a:rPr lang="en-US" dirty="0" err="1" smtClean="0"/>
              <a:t>mem</a:t>
            </a:r>
            <a:r>
              <a:rPr lang="en-US" dirty="0" smtClean="0"/>
              <a:t>. B/W</a:t>
            </a:r>
          </a:p>
          <a:p>
            <a:pPr lvl="1"/>
            <a:r>
              <a:rPr lang="en-US" dirty="0" smtClean="0"/>
              <a:t>High comm. B/W</a:t>
            </a:r>
          </a:p>
          <a:p>
            <a:pPr lvl="1"/>
            <a:r>
              <a:rPr lang="en-US" dirty="0" smtClean="0"/>
              <a:t>High </a:t>
            </a:r>
            <a:r>
              <a:rPr lang="en-US" dirty="0" err="1" smtClean="0"/>
              <a:t>mem</a:t>
            </a:r>
            <a:r>
              <a:rPr lang="en-US" dirty="0" smtClean="0"/>
              <a:t>. capacity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17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4307610" y="1362972"/>
            <a:ext cx="0" cy="4763189"/>
          </a:xfrm>
          <a:prstGeom prst="line">
            <a:avLst/>
          </a:prstGeom>
          <a:ln w="6350" cmpd="sng">
            <a:solidFill>
              <a:srgbClr val="CAC29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47906" y="4063999"/>
            <a:ext cx="4197350" cy="8866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Discrete GPU (Gen 1)</a:t>
            </a:r>
          </a:p>
          <a:p>
            <a:pPr algn="ctr"/>
            <a:r>
              <a:rPr lang="en-US" dirty="0" smtClean="0"/>
              <a:t>32 CUs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683862" y="1971181"/>
            <a:ext cx="1099983" cy="698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CPU</a:t>
            </a:r>
          </a:p>
          <a:p>
            <a:pPr algn="ctr"/>
            <a:r>
              <a:rPr lang="en-US" dirty="0" smtClean="0"/>
              <a:t>4 cores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4683862" y="2821706"/>
            <a:ext cx="1099983" cy="9967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GPU (Gen 2)</a:t>
            </a:r>
          </a:p>
          <a:p>
            <a:pPr algn="ctr"/>
            <a:r>
              <a:rPr lang="en-US" dirty="0" smtClean="0"/>
              <a:t>8 CUs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98327" y="1283855"/>
            <a:ext cx="1246929" cy="2493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7524184" y="1377839"/>
            <a:ext cx="995215" cy="2305655"/>
            <a:chOff x="7532257" y="1412875"/>
            <a:chExt cx="995215" cy="2305655"/>
          </a:xfrm>
          <a:solidFill>
            <a:schemeClr val="bg1">
              <a:lumMod val="65000"/>
            </a:schemeClr>
          </a:solidFill>
        </p:grpSpPr>
        <p:sp>
          <p:nvSpPr>
            <p:cNvPr id="27" name="Rectangle 26"/>
            <p:cNvSpPr/>
            <p:nvPr/>
          </p:nvSpPr>
          <p:spPr>
            <a:xfrm>
              <a:off x="8294252" y="1412875"/>
              <a:ext cx="230909" cy="484418"/>
            </a:xfrm>
            <a:prstGeom prst="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13255" y="1412875"/>
              <a:ext cx="230909" cy="484418"/>
            </a:xfrm>
            <a:prstGeom prst="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32257" y="1412875"/>
              <a:ext cx="230909" cy="484418"/>
            </a:xfrm>
            <a:prstGeom prst="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296563" y="2004146"/>
              <a:ext cx="230909" cy="484418"/>
            </a:xfrm>
            <a:prstGeom prst="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15566" y="2004146"/>
              <a:ext cx="230909" cy="484418"/>
            </a:xfrm>
            <a:prstGeom prst="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34568" y="2004146"/>
              <a:ext cx="230909" cy="484418"/>
            </a:xfrm>
            <a:prstGeom prst="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296563" y="2617729"/>
              <a:ext cx="230909" cy="484418"/>
            </a:xfrm>
            <a:prstGeom prst="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915566" y="2617729"/>
              <a:ext cx="230909" cy="484418"/>
            </a:xfrm>
            <a:prstGeom prst="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534568" y="2617729"/>
              <a:ext cx="230909" cy="484418"/>
            </a:xfrm>
            <a:prstGeom prst="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296563" y="3234112"/>
              <a:ext cx="230909" cy="484418"/>
            </a:xfrm>
            <a:prstGeom prst="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915566" y="3234112"/>
              <a:ext cx="230909" cy="484418"/>
            </a:xfrm>
            <a:prstGeom prst="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534568" y="3234112"/>
              <a:ext cx="230909" cy="484418"/>
            </a:xfrm>
            <a:prstGeom prst="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 rot="16200000">
            <a:off x="6318849" y="4820391"/>
            <a:ext cx="515090" cy="2096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731758" y="5752005"/>
            <a:ext cx="1689272" cy="233220"/>
            <a:chOff x="5768021" y="5728855"/>
            <a:chExt cx="1689272" cy="233220"/>
          </a:xfrm>
          <a:solidFill>
            <a:schemeClr val="bg1">
              <a:lumMod val="65000"/>
            </a:schemeClr>
          </a:solidFill>
        </p:grpSpPr>
        <p:sp>
          <p:nvSpPr>
            <p:cNvPr id="44" name="Rectangle 43"/>
            <p:cNvSpPr/>
            <p:nvPr/>
          </p:nvSpPr>
          <p:spPr>
            <a:xfrm rot="16200000">
              <a:off x="5894775" y="5604412"/>
              <a:ext cx="230909" cy="484418"/>
            </a:xfrm>
            <a:prstGeom prst="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6200000">
              <a:off x="6486046" y="5602101"/>
              <a:ext cx="230909" cy="484418"/>
            </a:xfrm>
            <a:prstGeom prst="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7099629" y="5602101"/>
              <a:ext cx="230909" cy="484418"/>
            </a:xfrm>
            <a:prstGeom prst="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664037" y="304761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PCI-e</a:t>
            </a:r>
          </a:p>
        </p:txBody>
      </p:sp>
    </p:spTree>
    <p:extLst>
      <p:ext uri="{BB962C8B-B14F-4D97-AF65-F5344CB8AC3E}">
        <p14:creationId xmlns:p14="http://schemas.microsoft.com/office/powerpoint/2010/main" val="36303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10" grpId="0" uiExpand="1" build="p"/>
      <p:bldP spid="16" grpId="0" animBg="1"/>
      <p:bldP spid="23" grpId="0" animBg="1"/>
      <p:bldP spid="43" grpId="0" animBg="1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GPGPU Trends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Tight physical &amp; </a:t>
            </a:r>
            <a:r>
              <a:rPr lang="en-US" smtClean="0"/>
              <a:t>logical integration</a:t>
            </a:r>
          </a:p>
          <a:p>
            <a:pPr lvl="1"/>
            <a:r>
              <a:rPr lang="en-US" smtClean="0">
                <a:solidFill>
                  <a:schemeClr val="accent3">
                    <a:lumMod val="75000"/>
                  </a:schemeClr>
                </a:solidFill>
              </a:rPr>
              <a:t>High memory capacity for GPU</a:t>
            </a:r>
          </a:p>
          <a:p>
            <a:pPr lvl="1"/>
            <a:r>
              <a:rPr lang="en-US" smtClean="0">
                <a:solidFill>
                  <a:schemeClr val="accent3">
                    <a:lumMod val="75000"/>
                  </a:schemeClr>
                </a:solidFill>
              </a:rPr>
              <a:t>Lower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GPU overheads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Lower compute capability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Lower memory bandwidth</a:t>
            </a:r>
            <a:endParaRPr lang="en-US" dirty="0" smtClean="0"/>
          </a:p>
          <a:p>
            <a:r>
              <a:rPr lang="en-US" dirty="0" smtClean="0"/>
              <a:t>3D die-stacking (soon)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Increased compute capability (GPU on CPU)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Increased memory bandwidth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5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 2.1 GPGPUs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HSA: Heterogeneous system architecture</a:t>
            </a:r>
          </a:p>
          <a:p>
            <a:r>
              <a:rPr lang="en-US" dirty="0" smtClean="0"/>
              <a:t>Tightly logically integrated</a:t>
            </a:r>
          </a:p>
          <a:p>
            <a:pPr lvl="1"/>
            <a:r>
              <a:rPr lang="en-US" dirty="0" smtClean="0"/>
              <a:t>Shared virtual address space</a:t>
            </a:r>
          </a:p>
          <a:p>
            <a:pPr lvl="1"/>
            <a:r>
              <a:rPr lang="en-US" dirty="0" smtClean="0"/>
              <a:t>Cache coherent</a:t>
            </a:r>
          </a:p>
          <a:p>
            <a:pPr lvl="1"/>
            <a:r>
              <a:rPr lang="en-US" dirty="0" smtClean="0"/>
              <a:t>“Pointer-is-a-pointer”</a:t>
            </a:r>
          </a:p>
          <a:p>
            <a:r>
              <a:rPr lang="en-US" dirty="0" smtClean="0"/>
              <a:t>Very low communication overhead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40664" y="1371600"/>
            <a:ext cx="3731872" cy="4762500"/>
          </a:xfrm>
        </p:spPr>
        <p:txBody>
          <a:bodyPr/>
          <a:lstStyle/>
          <a:p>
            <a:r>
              <a:rPr lang="en-US" dirty="0" smtClean="0"/>
              <a:t>Data is growing rapidly</a:t>
            </a:r>
          </a:p>
          <a:p>
            <a:r>
              <a:rPr lang="en-US" dirty="0" smtClean="0"/>
              <a:t>Analytic DBs </a:t>
            </a:r>
            <a:r>
              <a:rPr lang="en-US" smtClean="0"/>
              <a:t>increasingly important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35" y="1519096"/>
            <a:ext cx="3994683" cy="2890684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440" y="5066071"/>
            <a:ext cx="4777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spcBef>
                <a:spcPts val="2400"/>
              </a:spcBef>
              <a:buClr>
                <a:srgbClr val="B70000"/>
              </a:buClr>
              <a:buSzPct val="90000"/>
              <a:buFont typeface="Wingdings" charset="2"/>
              <a:buChar char="§"/>
            </a:pPr>
            <a:r>
              <a:rPr lang="en-US" sz="2400">
                <a:solidFill>
                  <a:prstClr val="black">
                    <a:lumMod val="75000"/>
                    <a:lumOff val="25000"/>
                  </a:prstClr>
                </a:solidFill>
              </a:rPr>
              <a:t>Want: </a:t>
            </a:r>
            <a:r>
              <a:rPr lang="en-US" sz="2400" b="1">
                <a:solidFill>
                  <a:srgbClr val="B70000"/>
                </a:solidFill>
              </a:rPr>
              <a:t>High </a:t>
            </a:r>
            <a:r>
              <a:rPr lang="en-US" sz="2400" b="1" smtClean="0">
                <a:solidFill>
                  <a:srgbClr val="B70000"/>
                </a:solidFill>
              </a:rPr>
              <a:t>performance</a:t>
            </a:r>
            <a:endParaRPr lang="en-US" sz="24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4322" y="5066071"/>
            <a:ext cx="324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spcBef>
                <a:spcPts val="2400"/>
              </a:spcBef>
              <a:buClr>
                <a:srgbClr val="B70000"/>
              </a:buClr>
              <a:buSzPct val="90000"/>
              <a:buFont typeface="Wingdings" charset="2"/>
              <a:buChar char="§"/>
            </a:pPr>
            <a:r>
              <a:rPr lang="en-US" sz="2400">
                <a:solidFill>
                  <a:prstClr val="black">
                    <a:lumMod val="75000"/>
                    <a:lumOff val="25000"/>
                  </a:prstClr>
                </a:solidFill>
              </a:rPr>
              <a:t>Need: </a:t>
            </a:r>
            <a:r>
              <a:rPr lang="en-US" sz="2400" b="1">
                <a:solidFill>
                  <a:srgbClr val="B70000"/>
                </a:solidFill>
              </a:rPr>
              <a:t>Low energy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9800" y="2832652"/>
            <a:ext cx="897835" cy="447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2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GPGPUs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Gen 2.2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Increased bandwidth to DRAM</a:t>
            </a:r>
          </a:p>
          <a:p>
            <a:r>
              <a:rPr lang="en-US" dirty="0" smtClean="0"/>
              <a:t>Physical and logical integration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Gen 3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Increased compute capability</a:t>
            </a:r>
          </a:p>
          <a:p>
            <a:r>
              <a:rPr lang="en-US" dirty="0" smtClean="0"/>
              <a:t>High bandwidth to DRAM</a:t>
            </a:r>
          </a:p>
          <a:p>
            <a:r>
              <a:rPr lang="en-US" dirty="0"/>
              <a:t>Physical and logical integration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80391" y="3609914"/>
            <a:ext cx="2519219" cy="2516249"/>
            <a:chOff x="888999" y="2617647"/>
            <a:chExt cx="2519219" cy="2516249"/>
          </a:xfrm>
        </p:grpSpPr>
        <p:grpSp>
          <p:nvGrpSpPr>
            <p:cNvPr id="13" name="Group 12"/>
            <p:cNvGrpSpPr/>
            <p:nvPr/>
          </p:nvGrpSpPr>
          <p:grpSpPr>
            <a:xfrm>
              <a:off x="888999" y="2617647"/>
              <a:ext cx="2516249" cy="2516249"/>
              <a:chOff x="958850" y="1955800"/>
              <a:chExt cx="1828800" cy="18288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958850" y="1955800"/>
                <a:ext cx="1828800" cy="18288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117600" y="2120900"/>
                <a:ext cx="1511300" cy="1498600"/>
                <a:chOff x="1295400" y="2184400"/>
                <a:chExt cx="1511300" cy="1498600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1295400" y="2184400"/>
                  <a:ext cx="685800" cy="6858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mtClean="0"/>
                    <a:t>CPU</a:t>
                  </a:r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295400" y="2184400"/>
                  <a:ext cx="1511300" cy="149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300" h="1498600">
                      <a:moveTo>
                        <a:pt x="825500" y="0"/>
                      </a:moveTo>
                      <a:lnTo>
                        <a:pt x="1511300" y="0"/>
                      </a:lnTo>
                      <a:lnTo>
                        <a:pt x="1511300" y="812800"/>
                      </a:lnTo>
                      <a:lnTo>
                        <a:pt x="1511300" y="1333500"/>
                      </a:lnTo>
                      <a:lnTo>
                        <a:pt x="1511300" y="1498600"/>
                      </a:lnTo>
                      <a:lnTo>
                        <a:pt x="0" y="1498600"/>
                      </a:lnTo>
                      <a:lnTo>
                        <a:pt x="0" y="812800"/>
                      </a:lnTo>
                      <a:lnTo>
                        <a:pt x="825500" y="812800"/>
                      </a:lnTo>
                      <a:close/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717465" y="3162300"/>
                  <a:ext cx="6671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mtClean="0"/>
                    <a:t>GPU</a:t>
                  </a:r>
                  <a:endParaRPr lang="en-US"/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1206500" y="2663819"/>
              <a:ext cx="2201718" cy="2122375"/>
              <a:chOff x="1276350" y="2307630"/>
              <a:chExt cx="1600200" cy="154253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276350" y="2707164"/>
                <a:ext cx="11430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28750" y="2573986"/>
                <a:ext cx="11430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581150" y="2440808"/>
                <a:ext cx="11430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733550" y="2307630"/>
                <a:ext cx="11430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DRAM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919930" y="3673658"/>
            <a:ext cx="3406241" cy="2452505"/>
            <a:chOff x="4978400" y="1313661"/>
            <a:chExt cx="2882900" cy="2075698"/>
          </a:xfrm>
        </p:grpSpPr>
        <p:sp>
          <p:nvSpPr>
            <p:cNvPr id="35" name="Rounded Rectangle 34"/>
            <p:cNvSpPr/>
            <p:nvPr/>
          </p:nvSpPr>
          <p:spPr>
            <a:xfrm>
              <a:off x="4978400" y="3041657"/>
              <a:ext cx="2882900" cy="34770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Board</a:t>
              </a:r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240020" y="2276694"/>
              <a:ext cx="2359660" cy="753672"/>
              <a:chOff x="5181600" y="2276694"/>
              <a:chExt cx="2359660" cy="753672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181600" y="2664606"/>
                <a:ext cx="2359660" cy="3657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CPU</a:t>
                </a:r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181600" y="2276694"/>
                <a:ext cx="2359660" cy="3657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GPU</a:t>
                </a:r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541091" y="1313661"/>
              <a:ext cx="1752600" cy="956958"/>
              <a:chOff x="5541091" y="1313661"/>
              <a:chExt cx="1752600" cy="956958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5541091" y="1313661"/>
                <a:ext cx="1752600" cy="956958"/>
                <a:chOff x="5435600" y="1313661"/>
                <a:chExt cx="1752600" cy="956958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5435600" y="2062961"/>
                  <a:ext cx="1752600" cy="20765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5435600" y="1813195"/>
                  <a:ext cx="1752600" cy="20765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5435600" y="1563428"/>
                  <a:ext cx="1752600" cy="20765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5435600" y="1313661"/>
                  <a:ext cx="1752600" cy="20765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5931327" y="1607474"/>
                <a:ext cx="972128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 smtClean="0"/>
                  <a:t>DRAM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019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GPGPUs (Gen 3)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bandwidth to DRAM</a:t>
            </a:r>
          </a:p>
          <a:p>
            <a:r>
              <a:rPr lang="en-US" dirty="0" smtClean="0"/>
              <a:t>Physical and logical integration</a:t>
            </a:r>
          </a:p>
          <a:p>
            <a:r>
              <a:rPr lang="en-US" dirty="0"/>
              <a:t>Increased compute </a:t>
            </a:r>
            <a:r>
              <a:rPr lang="en-US" dirty="0" smtClean="0"/>
              <a:t>capability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pPr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68880" y="3578082"/>
            <a:ext cx="3406241" cy="2452505"/>
            <a:chOff x="4978400" y="1313661"/>
            <a:chExt cx="2882900" cy="2075698"/>
          </a:xfrm>
        </p:grpSpPr>
        <p:sp>
          <p:nvSpPr>
            <p:cNvPr id="35" name="Rounded Rectangle 34"/>
            <p:cNvSpPr/>
            <p:nvPr/>
          </p:nvSpPr>
          <p:spPr>
            <a:xfrm>
              <a:off x="4978400" y="3041657"/>
              <a:ext cx="2882900" cy="34770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Board</a:t>
              </a:r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240020" y="2276694"/>
              <a:ext cx="2359660" cy="753672"/>
              <a:chOff x="5181600" y="2276694"/>
              <a:chExt cx="2359660" cy="753672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181600" y="2664606"/>
                <a:ext cx="2359660" cy="3657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CPU</a:t>
                </a:r>
                <a:endParaRPr lang="en-US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181600" y="2276694"/>
                <a:ext cx="2359660" cy="3657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/>
                  <a:t>GPU</a:t>
                </a:r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541091" y="1313661"/>
              <a:ext cx="1752600" cy="956958"/>
              <a:chOff x="5541091" y="1313661"/>
              <a:chExt cx="1752600" cy="956958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5541091" y="1313661"/>
                <a:ext cx="1752600" cy="956958"/>
                <a:chOff x="5435600" y="1313661"/>
                <a:chExt cx="1752600" cy="956958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5435600" y="2062961"/>
                  <a:ext cx="1752600" cy="20765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5435600" y="1813195"/>
                  <a:ext cx="1752600" cy="20765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5435600" y="1563428"/>
                  <a:ext cx="1752600" cy="20765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5435600" y="1313661"/>
                  <a:ext cx="1752600" cy="20765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" name="TextBox 2"/>
              <p:cNvSpPr txBox="1"/>
              <p:nvPr/>
            </p:nvSpPr>
            <p:spPr>
              <a:xfrm>
                <a:off x="5931327" y="1607474"/>
                <a:ext cx="972128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dirty="0" smtClean="0"/>
                  <a:t>DRAM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676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Motivation</a:t>
            </a:r>
          </a:p>
          <a:p>
            <a:r>
              <a:rPr lang="en-US" smtClean="0"/>
              <a:t>Background</a:t>
            </a:r>
          </a:p>
          <a:p>
            <a:r>
              <a:rPr lang="en-US" b="1" smtClean="0"/>
              <a:t>Results</a:t>
            </a:r>
          </a:p>
          <a:p>
            <a:pPr lvl="1"/>
            <a:r>
              <a:rPr lang="en-US" smtClean="0"/>
              <a:t>Scan performance</a:t>
            </a:r>
          </a:p>
          <a:p>
            <a:pPr lvl="1"/>
            <a:r>
              <a:rPr lang="en-US" smtClean="0"/>
              <a:t>Scan energy</a:t>
            </a:r>
          </a:p>
          <a:p>
            <a:pPr lvl="1"/>
            <a:r>
              <a:rPr lang="en-US" smtClean="0"/>
              <a:t>TPC-H performance</a:t>
            </a:r>
          </a:p>
          <a:p>
            <a:r>
              <a:rPr lang="en-US" smtClean="0"/>
              <a:t>Conclusion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System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AMD </a:t>
            </a:r>
            <a:r>
              <a:rPr lang="en-US" dirty="0"/>
              <a:t>HD7970 Discrete GPU (Gen 1)</a:t>
            </a:r>
          </a:p>
          <a:p>
            <a:pPr lvl="1"/>
            <a:r>
              <a:rPr lang="en-US" dirty="0"/>
              <a:t>32 CU @ 1125 MHz</a:t>
            </a:r>
          </a:p>
          <a:p>
            <a:pPr lvl="1"/>
            <a:r>
              <a:rPr lang="en-US" dirty="0"/>
              <a:t>3 GB memory, 264 GB/s peak B/W</a:t>
            </a:r>
          </a:p>
          <a:p>
            <a:pPr lvl="1"/>
            <a:r>
              <a:rPr lang="en-US" dirty="0"/>
              <a:t>225 W TDP (including memory</a:t>
            </a:r>
            <a:r>
              <a:rPr lang="en-US" dirty="0" smtClean="0"/>
              <a:t>)</a:t>
            </a:r>
          </a:p>
          <a:p>
            <a:r>
              <a:rPr lang="en-US" dirty="0" smtClean="0"/>
              <a:t>AMD </a:t>
            </a:r>
            <a:r>
              <a:rPr lang="en-US" dirty="0" err="1" smtClean="0"/>
              <a:t>Kaveri</a:t>
            </a:r>
            <a:r>
              <a:rPr lang="en-US" dirty="0" smtClean="0"/>
              <a:t> A10-7850K (Gen 2 and Gen 2.1)</a:t>
            </a:r>
          </a:p>
          <a:p>
            <a:pPr lvl="1"/>
            <a:r>
              <a:rPr lang="en-US" dirty="0" smtClean="0"/>
              <a:t>4-Core CPU @ 3.7 GHz</a:t>
            </a:r>
          </a:p>
          <a:p>
            <a:pPr lvl="1"/>
            <a:r>
              <a:rPr lang="en-US" dirty="0" smtClean="0"/>
              <a:t>8-CU GPU @ 720 MHz</a:t>
            </a:r>
          </a:p>
          <a:p>
            <a:pPr lvl="1"/>
            <a:r>
              <a:rPr lang="en-US" dirty="0" smtClean="0"/>
              <a:t>16 GB memory, 21 GB/s peak B/W</a:t>
            </a:r>
          </a:p>
          <a:p>
            <a:pPr lvl="1"/>
            <a:r>
              <a:rPr lang="en-US" dirty="0" smtClean="0"/>
              <a:t>95 W TDP</a:t>
            </a:r>
          </a:p>
          <a:p>
            <a:r>
              <a:rPr lang="en-US" dirty="0" smtClean="0"/>
              <a:t>Energy measured with </a:t>
            </a:r>
            <a:r>
              <a:rPr lang="en-US" dirty="0" err="1" smtClean="0"/>
              <a:t>WattsUp</a:t>
            </a:r>
            <a:r>
              <a:rPr lang="en-US" dirty="0" smtClean="0"/>
              <a:t> meter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Scan Time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24</a:t>
            </a:fld>
            <a:endParaRPr lang="en-US"/>
          </a:p>
        </p:txBody>
      </p:sp>
      <p:pic>
        <p:nvPicPr>
          <p:cNvPr id="1027" name="Picture 3" descr="Z:\multifacet\bitwarp-paper\figures\scan-10-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4" y="1372807"/>
            <a:ext cx="6166022" cy="456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73" y="1371600"/>
            <a:ext cx="6167653" cy="4564062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4" y="1372807"/>
            <a:ext cx="6166022" cy="45628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4" y="1372807"/>
            <a:ext cx="6166022" cy="45628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4" y="1372807"/>
            <a:ext cx="6166022" cy="45628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7232" y="1372807"/>
            <a:ext cx="6165765" cy="456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50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Scan Energy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73" y="1371600"/>
            <a:ext cx="6167653" cy="45640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4" y="1372807"/>
            <a:ext cx="6166022" cy="4562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4" y="1372807"/>
            <a:ext cx="6166022" cy="456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4" y="1371600"/>
            <a:ext cx="6166022" cy="4562855"/>
          </a:xfrm>
          <a:prstGeom prst="rect">
            <a:avLst/>
          </a:prstGeom>
        </p:spPr>
      </p:pic>
      <p:pic>
        <p:nvPicPr>
          <p:cNvPr id="2050" name="Picture 2" descr="Z:\multifacet\bitwarp-paper\figures\scan-power-10-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4" y="1371600"/>
            <a:ext cx="6166022" cy="456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4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Energy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73" y="1371600"/>
            <a:ext cx="6167653" cy="45640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4" y="1372807"/>
            <a:ext cx="6166022" cy="4562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04" y="1371600"/>
            <a:ext cx="6166022" cy="4562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73" y="1372807"/>
            <a:ext cx="6166022" cy="45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7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TPC-H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 DB benchmark</a:t>
            </a:r>
          </a:p>
          <a:p>
            <a:r>
              <a:rPr lang="en-US" dirty="0" smtClean="0"/>
              <a:t>Evaluated @ 10 GB</a:t>
            </a:r>
          </a:p>
          <a:p>
            <a:r>
              <a:rPr lang="en-US" dirty="0" smtClean="0"/>
              <a:t>16/22 queries</a:t>
            </a:r>
          </a:p>
          <a:p>
            <a:r>
              <a:rPr lang="en-US" dirty="0" smtClean="0"/>
              <a:t>Two main components</a:t>
            </a:r>
          </a:p>
          <a:p>
            <a:pPr lvl="1"/>
            <a:r>
              <a:rPr lang="en-US" dirty="0" smtClean="0"/>
              <a:t>Scan time</a:t>
            </a:r>
          </a:p>
          <a:p>
            <a:pPr lvl="1"/>
            <a:r>
              <a:rPr lang="en-US" dirty="0" smtClean="0"/>
              <a:t>Other: aggregate, group-by</a:t>
            </a:r>
          </a:p>
        </p:txBody>
      </p:sp>
    </p:spTree>
    <p:extLst>
      <p:ext uri="{BB962C8B-B14F-4D97-AF65-F5344CB8AC3E}">
        <p14:creationId xmlns:p14="http://schemas.microsoft.com/office/powerpoint/2010/main" val="35268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2719293"/>
            <a:ext cx="3683000" cy="2725419"/>
          </a:xfr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TPC-H Performance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Query 12</a:t>
            </a:r>
            <a:br>
              <a:rPr lang="en-US" dirty="0" smtClean="0"/>
            </a:br>
            <a:r>
              <a:rPr lang="en-US" dirty="0" smtClean="0"/>
              <a:t>(scan bottom, other top)</a:t>
            </a:r>
          </a:p>
          <a:p>
            <a:endParaRPr lang="en-US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2719293"/>
            <a:ext cx="3632200" cy="2687827"/>
          </a:xfrm>
        </p:spPr>
      </p:pic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Query 7</a:t>
            </a:r>
            <a:br>
              <a:rPr lang="en-US" dirty="0" smtClean="0"/>
            </a:br>
            <a:r>
              <a:rPr lang="en-US" dirty="0" smtClean="0"/>
              <a:t>(scan bottom, other top)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2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TPC-H </a:t>
            </a:r>
            <a:r>
              <a:rPr lang="en-US" dirty="0"/>
              <a:t>A</a:t>
            </a:r>
            <a:r>
              <a:rPr lang="en-US" dirty="0" smtClean="0"/>
              <a:t>verages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query time</a:t>
            </a:r>
            <a:br>
              <a:rPr lang="en-US" dirty="0" smtClean="0"/>
            </a:br>
            <a:r>
              <a:rPr lang="en-US" dirty="0" smtClean="0"/>
              <a:t>(scan bottom, other top)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2719293"/>
            <a:ext cx="3632198" cy="2687827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Scan-only time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1" y="2700497"/>
            <a:ext cx="3682998" cy="272541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29</a:t>
            </a:fld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995530" y="2941983"/>
            <a:ext cx="934279" cy="1868556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95530" y="5078896"/>
            <a:ext cx="934279" cy="89452"/>
          </a:xfrm>
          <a:prstGeom prst="line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82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GPUs to the Rescue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GPUs are becoming more general</a:t>
            </a:r>
          </a:p>
          <a:p>
            <a:pPr lvl="1"/>
            <a:r>
              <a:rPr lang="en-US" dirty="0" smtClean="0"/>
              <a:t>Easier to program</a:t>
            </a:r>
          </a:p>
          <a:p>
            <a:pPr lvl="1"/>
            <a:r>
              <a:rPr lang="en-US" dirty="0" smtClean="0"/>
              <a:t>Pervasive</a:t>
            </a:r>
          </a:p>
          <a:p>
            <a:r>
              <a:rPr lang="en-US" dirty="0" smtClean="0"/>
              <a:t>GPUs show great promise</a:t>
            </a:r>
          </a:p>
          <a:p>
            <a:pPr lvl="1"/>
            <a:r>
              <a:rPr lang="en-US" dirty="0" smtClean="0"/>
              <a:t>Higher performance than CPUs</a:t>
            </a:r>
          </a:p>
          <a:p>
            <a:pPr lvl="1"/>
            <a:r>
              <a:rPr lang="en-US" dirty="0" smtClean="0"/>
              <a:t>Better energy efficiency</a:t>
            </a:r>
          </a:p>
          <a:p>
            <a:r>
              <a:rPr lang="en-US" dirty="0" smtClean="0"/>
              <a:t>Analytic DBs look like GPU workloads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4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 3 Energy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27" y="1371600"/>
            <a:ext cx="6174346" cy="456406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D8F4-A2FB-7146-9F6F-62975B95C72E}" type="datetime1">
              <a:rPr lang="en-US" smtClean="0"/>
              <a:t>10/10/2014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30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59" y="1372806"/>
            <a:ext cx="6172715" cy="45628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59" y="1372806"/>
            <a:ext cx="6172715" cy="456285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59" y="1372806"/>
            <a:ext cx="6172715" cy="4562855"/>
          </a:xfrm>
          <a:prstGeom prst="rect">
            <a:avLst/>
          </a:prstGeom>
        </p:spPr>
      </p:pic>
      <p:sp>
        <p:nvSpPr>
          <p:cNvPr id="33" name="Flowchart: Punched Tape 32"/>
          <p:cNvSpPr/>
          <p:nvPr/>
        </p:nvSpPr>
        <p:spPr>
          <a:xfrm>
            <a:off x="5426075" y="3754040"/>
            <a:ext cx="850900" cy="155973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28 w 10000"/>
              <a:gd name="connsiteY6" fmla="*/ 4635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472 w 10000"/>
              <a:gd name="connsiteY6" fmla="*/ 5757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2243"/>
              <a:gd name="connsiteX1" fmla="*/ 2500 w 10000"/>
              <a:gd name="connsiteY1" fmla="*/ 2000 h 12243"/>
              <a:gd name="connsiteX2" fmla="*/ 5000 w 10000"/>
              <a:gd name="connsiteY2" fmla="*/ 1000 h 12243"/>
              <a:gd name="connsiteX3" fmla="*/ 7500 w 10000"/>
              <a:gd name="connsiteY3" fmla="*/ 0 h 12243"/>
              <a:gd name="connsiteX4" fmla="*/ 10000 w 10000"/>
              <a:gd name="connsiteY4" fmla="*/ 1000 h 12243"/>
              <a:gd name="connsiteX5" fmla="*/ 10000 w 10000"/>
              <a:gd name="connsiteY5" fmla="*/ 9000 h 12243"/>
              <a:gd name="connsiteX6" fmla="*/ 7472 w 10000"/>
              <a:gd name="connsiteY6" fmla="*/ 5757 h 12243"/>
              <a:gd name="connsiteX7" fmla="*/ 5000 w 10000"/>
              <a:gd name="connsiteY7" fmla="*/ 9000 h 12243"/>
              <a:gd name="connsiteX8" fmla="*/ 2500 w 10000"/>
              <a:gd name="connsiteY8" fmla="*/ 12243 h 12243"/>
              <a:gd name="connsiteX9" fmla="*/ 0 w 10000"/>
              <a:gd name="connsiteY9" fmla="*/ 9000 h 12243"/>
              <a:gd name="connsiteX10" fmla="*/ 0 w 10000"/>
              <a:gd name="connsiteY10" fmla="*/ 1000 h 12243"/>
              <a:gd name="connsiteX0" fmla="*/ 0 w 10000"/>
              <a:gd name="connsiteY0" fmla="*/ 1000 h 12243"/>
              <a:gd name="connsiteX1" fmla="*/ 2500 w 10000"/>
              <a:gd name="connsiteY1" fmla="*/ 2000 h 12243"/>
              <a:gd name="connsiteX2" fmla="*/ 5000 w 10000"/>
              <a:gd name="connsiteY2" fmla="*/ 1000 h 12243"/>
              <a:gd name="connsiteX3" fmla="*/ 7500 w 10000"/>
              <a:gd name="connsiteY3" fmla="*/ 0 h 12243"/>
              <a:gd name="connsiteX4" fmla="*/ 10000 w 10000"/>
              <a:gd name="connsiteY4" fmla="*/ 1000 h 12243"/>
              <a:gd name="connsiteX5" fmla="*/ 10000 w 10000"/>
              <a:gd name="connsiteY5" fmla="*/ 9000 h 12243"/>
              <a:gd name="connsiteX6" fmla="*/ 7500 w 10000"/>
              <a:gd name="connsiteY6" fmla="*/ 7065 h 12243"/>
              <a:gd name="connsiteX7" fmla="*/ 5000 w 10000"/>
              <a:gd name="connsiteY7" fmla="*/ 9000 h 12243"/>
              <a:gd name="connsiteX8" fmla="*/ 2500 w 10000"/>
              <a:gd name="connsiteY8" fmla="*/ 12243 h 12243"/>
              <a:gd name="connsiteX9" fmla="*/ 0 w 10000"/>
              <a:gd name="connsiteY9" fmla="*/ 9000 h 12243"/>
              <a:gd name="connsiteX10" fmla="*/ 0 w 10000"/>
              <a:gd name="connsiteY10" fmla="*/ 1000 h 12243"/>
              <a:gd name="connsiteX0" fmla="*/ 0 w 10000"/>
              <a:gd name="connsiteY0" fmla="*/ 1000 h 12243"/>
              <a:gd name="connsiteX1" fmla="*/ 2500 w 10000"/>
              <a:gd name="connsiteY1" fmla="*/ 2000 h 12243"/>
              <a:gd name="connsiteX2" fmla="*/ 5000 w 10000"/>
              <a:gd name="connsiteY2" fmla="*/ 1000 h 12243"/>
              <a:gd name="connsiteX3" fmla="*/ 7500 w 10000"/>
              <a:gd name="connsiteY3" fmla="*/ 0 h 12243"/>
              <a:gd name="connsiteX4" fmla="*/ 10000 w 10000"/>
              <a:gd name="connsiteY4" fmla="*/ 1000 h 12243"/>
              <a:gd name="connsiteX5" fmla="*/ 10000 w 10000"/>
              <a:gd name="connsiteY5" fmla="*/ 9000 h 12243"/>
              <a:gd name="connsiteX6" fmla="*/ 7584 w 10000"/>
              <a:gd name="connsiteY6" fmla="*/ 6317 h 12243"/>
              <a:gd name="connsiteX7" fmla="*/ 5000 w 10000"/>
              <a:gd name="connsiteY7" fmla="*/ 9000 h 12243"/>
              <a:gd name="connsiteX8" fmla="*/ 2500 w 10000"/>
              <a:gd name="connsiteY8" fmla="*/ 12243 h 12243"/>
              <a:gd name="connsiteX9" fmla="*/ 0 w 10000"/>
              <a:gd name="connsiteY9" fmla="*/ 9000 h 12243"/>
              <a:gd name="connsiteX10" fmla="*/ 0 w 10000"/>
              <a:gd name="connsiteY10" fmla="*/ 1000 h 1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2243">
                <a:moveTo>
                  <a:pt x="0" y="1000"/>
                </a:moveTo>
                <a:cubicBezTo>
                  <a:pt x="0" y="1552"/>
                  <a:pt x="1119" y="2000"/>
                  <a:pt x="2500" y="2000"/>
                </a:cubicBezTo>
                <a:cubicBezTo>
                  <a:pt x="3881" y="2000"/>
                  <a:pt x="5000" y="1552"/>
                  <a:pt x="5000" y="1000"/>
                </a:cubicBezTo>
                <a:cubicBezTo>
                  <a:pt x="5000" y="448"/>
                  <a:pt x="6119" y="0"/>
                  <a:pt x="7500" y="0"/>
                </a:cubicBezTo>
                <a:cubicBezTo>
                  <a:pt x="8881" y="0"/>
                  <a:pt x="10000" y="448"/>
                  <a:pt x="10000" y="1000"/>
                </a:cubicBezTo>
                <a:lnTo>
                  <a:pt x="10000" y="9000"/>
                </a:lnTo>
                <a:cubicBezTo>
                  <a:pt x="10000" y="8448"/>
                  <a:pt x="8965" y="6317"/>
                  <a:pt x="7584" y="6317"/>
                </a:cubicBezTo>
                <a:cubicBezTo>
                  <a:pt x="6203" y="6317"/>
                  <a:pt x="5847" y="8012"/>
                  <a:pt x="5000" y="9000"/>
                </a:cubicBezTo>
                <a:cubicBezTo>
                  <a:pt x="4153" y="9988"/>
                  <a:pt x="3881" y="12243"/>
                  <a:pt x="2500" y="12243"/>
                </a:cubicBezTo>
                <a:cubicBezTo>
                  <a:pt x="1119" y="12243"/>
                  <a:pt x="0" y="9552"/>
                  <a:pt x="0" y="9000"/>
                </a:cubicBezTo>
                <a:lnTo>
                  <a:pt x="0" y="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562100" y="2735263"/>
            <a:ext cx="3181350" cy="503237"/>
            <a:chOff x="1562100" y="2735263"/>
            <a:chExt cx="3181350" cy="503237"/>
          </a:xfrm>
        </p:grpSpPr>
        <p:sp>
          <p:nvSpPr>
            <p:cNvPr id="21" name="Line Callout 1 (Border and Accent Bar) 20"/>
            <p:cNvSpPr/>
            <p:nvPr/>
          </p:nvSpPr>
          <p:spPr>
            <a:xfrm>
              <a:off x="1562100" y="2735263"/>
              <a:ext cx="3181350" cy="503237"/>
            </a:xfrm>
            <a:prstGeom prst="accentBorderCallout1">
              <a:avLst>
                <a:gd name="adj1" fmla="val 18750"/>
                <a:gd name="adj2" fmla="val 104242"/>
                <a:gd name="adj3" fmla="val 131909"/>
                <a:gd name="adj4" fmla="val 121493"/>
              </a:avLst>
            </a:prstGeom>
            <a:ln w="381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457200" rtlCol="0" anchor="ctr"/>
            <a:lstStyle/>
            <a:p>
              <a:pPr>
                <a:spcBef>
                  <a:spcPts val="1200"/>
                </a:spcBef>
              </a:pPr>
              <a:r>
                <a:rPr lang="en-US" sz="2400" smtClean="0">
                  <a:solidFill>
                    <a:schemeClr val="accent3">
                      <a:lumMod val="50000"/>
                    </a:schemeClr>
                  </a:solidFill>
                </a:rPr>
                <a:t>Compute capability</a:t>
              </a:r>
            </a:p>
          </p:txBody>
        </p:sp>
        <p:sp>
          <p:nvSpPr>
            <p:cNvPr id="24" name="Up Arrow 23"/>
            <p:cNvSpPr/>
            <p:nvPr/>
          </p:nvSpPr>
          <p:spPr>
            <a:xfrm>
              <a:off x="1695450" y="2798763"/>
              <a:ext cx="254000" cy="336550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92300" y="3150997"/>
            <a:ext cx="3524250" cy="503237"/>
            <a:chOff x="1892300" y="3150997"/>
            <a:chExt cx="3524250" cy="503237"/>
          </a:xfrm>
        </p:grpSpPr>
        <p:sp>
          <p:nvSpPr>
            <p:cNvPr id="27" name="Line Callout 1 (Border and Accent Bar) 26"/>
            <p:cNvSpPr/>
            <p:nvPr/>
          </p:nvSpPr>
          <p:spPr>
            <a:xfrm>
              <a:off x="1892300" y="3150997"/>
              <a:ext cx="3524250" cy="503237"/>
            </a:xfrm>
            <a:prstGeom prst="accentBorderCallout1">
              <a:avLst>
                <a:gd name="adj1" fmla="val 46510"/>
                <a:gd name="adj2" fmla="val 104099"/>
                <a:gd name="adj3" fmla="val 240426"/>
                <a:gd name="adj4" fmla="val 126713"/>
              </a:avLst>
            </a:prstGeom>
            <a:ln w="381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457200" rtlCol="0" anchor="ctr"/>
            <a:lstStyle/>
            <a:p>
              <a:pPr>
                <a:spcBef>
                  <a:spcPts val="1200"/>
                </a:spcBef>
              </a:pPr>
              <a:r>
                <a:rPr lang="en-US" sz="2400" smtClean="0">
                  <a:solidFill>
                    <a:schemeClr val="accent3">
                      <a:lumMod val="50000"/>
                    </a:schemeClr>
                  </a:solidFill>
                </a:rPr>
                <a:t>Memory bandwidth</a:t>
              </a:r>
            </a:p>
          </p:txBody>
        </p:sp>
        <p:sp>
          <p:nvSpPr>
            <p:cNvPr id="30" name="Up Arrow 29"/>
            <p:cNvSpPr/>
            <p:nvPr/>
          </p:nvSpPr>
          <p:spPr>
            <a:xfrm>
              <a:off x="2025650" y="3227197"/>
              <a:ext cx="254000" cy="336550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70550" y="2117725"/>
            <a:ext cx="3181350" cy="530225"/>
            <a:chOff x="5670550" y="2117725"/>
            <a:chExt cx="3181350" cy="530225"/>
          </a:xfrm>
        </p:grpSpPr>
        <p:sp>
          <p:nvSpPr>
            <p:cNvPr id="15" name="Line Callout 1 (Border and Accent Bar) 14"/>
            <p:cNvSpPr/>
            <p:nvPr/>
          </p:nvSpPr>
          <p:spPr>
            <a:xfrm>
              <a:off x="5670550" y="2117725"/>
              <a:ext cx="3181350" cy="530225"/>
            </a:xfrm>
            <a:prstGeom prst="accentBorderCallout1">
              <a:avLst>
                <a:gd name="adj1" fmla="val 18750"/>
                <a:gd name="adj2" fmla="val -8333"/>
                <a:gd name="adj3" fmla="val 110837"/>
                <a:gd name="adj4" fmla="val -39784"/>
              </a:avLst>
            </a:prstGeom>
            <a:ln w="381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457200" rtlCol="0" anchor="ctr"/>
            <a:lstStyle/>
            <a:p>
              <a:pPr>
                <a:spcBef>
                  <a:spcPts val="1200"/>
                </a:spcBef>
              </a:pPr>
              <a:r>
                <a:rPr lang="en-US" sz="2400" smtClean="0">
                  <a:solidFill>
                    <a:schemeClr val="accent3">
                      <a:lumMod val="50000"/>
                    </a:schemeClr>
                  </a:solidFill>
                </a:rPr>
                <a:t>Overheads</a:t>
              </a:r>
              <a:endParaRPr lang="en-US" sz="2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5803900" y="2206625"/>
              <a:ext cx="254000" cy="33655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43450" y="1727200"/>
            <a:ext cx="3181350" cy="1600200"/>
            <a:chOff x="4743450" y="1727200"/>
            <a:chExt cx="3181350" cy="1600200"/>
          </a:xfrm>
        </p:grpSpPr>
        <p:sp>
          <p:nvSpPr>
            <p:cNvPr id="9" name="Line Callout 1 (Border and Accent Bar) 8"/>
            <p:cNvSpPr/>
            <p:nvPr/>
          </p:nvSpPr>
          <p:spPr>
            <a:xfrm>
              <a:off x="4743450" y="1727200"/>
              <a:ext cx="3181350" cy="1600200"/>
            </a:xfrm>
            <a:prstGeom prst="accentBorderCallout1">
              <a:avLst>
                <a:gd name="adj1" fmla="val 18750"/>
                <a:gd name="adj2" fmla="val -8333"/>
                <a:gd name="adj3" fmla="val 63770"/>
                <a:gd name="adj4" fmla="val -43377"/>
              </a:avLst>
            </a:prstGeom>
            <a:ln w="381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457200" rtlCol="0" anchor="ctr"/>
            <a:lstStyle/>
            <a:p>
              <a:pPr>
                <a:spcBef>
                  <a:spcPts val="1200"/>
                </a:spcBef>
              </a:pPr>
              <a:r>
                <a:rPr lang="en-US" sz="2400" smtClean="0">
                  <a:solidFill>
                    <a:schemeClr val="accent3">
                      <a:lumMod val="50000"/>
                    </a:schemeClr>
                  </a:solidFill>
                </a:rPr>
                <a:t>Memory capacity</a:t>
              </a:r>
            </a:p>
            <a:p>
              <a:pPr>
                <a:spcBef>
                  <a:spcPts val="1200"/>
                </a:spcBef>
              </a:pPr>
              <a:r>
                <a:rPr lang="en-US" sz="2400" smtClean="0">
                  <a:solidFill>
                    <a:schemeClr val="accent1">
                      <a:lumMod val="75000"/>
                    </a:schemeClr>
                  </a:solidFill>
                </a:rPr>
                <a:t>Performance</a:t>
              </a:r>
            </a:p>
            <a:p>
              <a:pPr>
                <a:spcBef>
                  <a:spcPts val="1200"/>
                </a:spcBef>
              </a:pPr>
              <a:r>
                <a:rPr lang="en-US" sz="2400" smtClean="0">
                  <a:solidFill>
                    <a:schemeClr val="accent1">
                      <a:lumMod val="75000"/>
                    </a:schemeClr>
                  </a:solidFill>
                </a:rPr>
                <a:t>Energy</a:t>
              </a:r>
              <a:endParaRPr lang="en-US" sz="24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876800" y="2374900"/>
              <a:ext cx="254000" cy="3365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4876800" y="2901950"/>
              <a:ext cx="254000" cy="33655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Up Arrow 11"/>
            <p:cNvSpPr/>
            <p:nvPr/>
          </p:nvSpPr>
          <p:spPr>
            <a:xfrm>
              <a:off x="4876800" y="1816100"/>
              <a:ext cx="254000" cy="336550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lowchart: Punched Tape 32"/>
          <p:cNvSpPr/>
          <p:nvPr/>
        </p:nvSpPr>
        <p:spPr>
          <a:xfrm>
            <a:off x="6410325" y="4504771"/>
            <a:ext cx="850900" cy="119817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28 w 10000"/>
              <a:gd name="connsiteY6" fmla="*/ 4635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472 w 10000"/>
              <a:gd name="connsiteY6" fmla="*/ 5757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" fmla="*/ 0 w 10000"/>
              <a:gd name="connsiteY0" fmla="*/ 1000 h 12243"/>
              <a:gd name="connsiteX1" fmla="*/ 2500 w 10000"/>
              <a:gd name="connsiteY1" fmla="*/ 2000 h 12243"/>
              <a:gd name="connsiteX2" fmla="*/ 5000 w 10000"/>
              <a:gd name="connsiteY2" fmla="*/ 1000 h 12243"/>
              <a:gd name="connsiteX3" fmla="*/ 7500 w 10000"/>
              <a:gd name="connsiteY3" fmla="*/ 0 h 12243"/>
              <a:gd name="connsiteX4" fmla="*/ 10000 w 10000"/>
              <a:gd name="connsiteY4" fmla="*/ 1000 h 12243"/>
              <a:gd name="connsiteX5" fmla="*/ 10000 w 10000"/>
              <a:gd name="connsiteY5" fmla="*/ 9000 h 12243"/>
              <a:gd name="connsiteX6" fmla="*/ 7472 w 10000"/>
              <a:gd name="connsiteY6" fmla="*/ 5757 h 12243"/>
              <a:gd name="connsiteX7" fmla="*/ 5000 w 10000"/>
              <a:gd name="connsiteY7" fmla="*/ 9000 h 12243"/>
              <a:gd name="connsiteX8" fmla="*/ 2500 w 10000"/>
              <a:gd name="connsiteY8" fmla="*/ 12243 h 12243"/>
              <a:gd name="connsiteX9" fmla="*/ 0 w 10000"/>
              <a:gd name="connsiteY9" fmla="*/ 9000 h 12243"/>
              <a:gd name="connsiteX10" fmla="*/ 0 w 10000"/>
              <a:gd name="connsiteY10" fmla="*/ 1000 h 12243"/>
              <a:gd name="connsiteX0" fmla="*/ 0 w 10000"/>
              <a:gd name="connsiteY0" fmla="*/ 1000 h 12243"/>
              <a:gd name="connsiteX1" fmla="*/ 2500 w 10000"/>
              <a:gd name="connsiteY1" fmla="*/ 2000 h 12243"/>
              <a:gd name="connsiteX2" fmla="*/ 5000 w 10000"/>
              <a:gd name="connsiteY2" fmla="*/ 1000 h 12243"/>
              <a:gd name="connsiteX3" fmla="*/ 7500 w 10000"/>
              <a:gd name="connsiteY3" fmla="*/ 0 h 12243"/>
              <a:gd name="connsiteX4" fmla="*/ 10000 w 10000"/>
              <a:gd name="connsiteY4" fmla="*/ 1000 h 12243"/>
              <a:gd name="connsiteX5" fmla="*/ 10000 w 10000"/>
              <a:gd name="connsiteY5" fmla="*/ 9000 h 12243"/>
              <a:gd name="connsiteX6" fmla="*/ 7500 w 10000"/>
              <a:gd name="connsiteY6" fmla="*/ 7065 h 12243"/>
              <a:gd name="connsiteX7" fmla="*/ 5000 w 10000"/>
              <a:gd name="connsiteY7" fmla="*/ 9000 h 12243"/>
              <a:gd name="connsiteX8" fmla="*/ 2500 w 10000"/>
              <a:gd name="connsiteY8" fmla="*/ 12243 h 12243"/>
              <a:gd name="connsiteX9" fmla="*/ 0 w 10000"/>
              <a:gd name="connsiteY9" fmla="*/ 9000 h 12243"/>
              <a:gd name="connsiteX10" fmla="*/ 0 w 10000"/>
              <a:gd name="connsiteY10" fmla="*/ 1000 h 12243"/>
              <a:gd name="connsiteX0" fmla="*/ 0 w 10000"/>
              <a:gd name="connsiteY0" fmla="*/ 1000 h 12243"/>
              <a:gd name="connsiteX1" fmla="*/ 2500 w 10000"/>
              <a:gd name="connsiteY1" fmla="*/ 2000 h 12243"/>
              <a:gd name="connsiteX2" fmla="*/ 5000 w 10000"/>
              <a:gd name="connsiteY2" fmla="*/ 1000 h 12243"/>
              <a:gd name="connsiteX3" fmla="*/ 7500 w 10000"/>
              <a:gd name="connsiteY3" fmla="*/ 0 h 12243"/>
              <a:gd name="connsiteX4" fmla="*/ 10000 w 10000"/>
              <a:gd name="connsiteY4" fmla="*/ 1000 h 12243"/>
              <a:gd name="connsiteX5" fmla="*/ 10000 w 10000"/>
              <a:gd name="connsiteY5" fmla="*/ 9000 h 12243"/>
              <a:gd name="connsiteX6" fmla="*/ 7584 w 10000"/>
              <a:gd name="connsiteY6" fmla="*/ 6317 h 12243"/>
              <a:gd name="connsiteX7" fmla="*/ 5000 w 10000"/>
              <a:gd name="connsiteY7" fmla="*/ 9000 h 12243"/>
              <a:gd name="connsiteX8" fmla="*/ 2500 w 10000"/>
              <a:gd name="connsiteY8" fmla="*/ 12243 h 12243"/>
              <a:gd name="connsiteX9" fmla="*/ 0 w 10000"/>
              <a:gd name="connsiteY9" fmla="*/ 9000 h 12243"/>
              <a:gd name="connsiteX10" fmla="*/ 0 w 10000"/>
              <a:gd name="connsiteY10" fmla="*/ 1000 h 12243"/>
              <a:gd name="connsiteX0" fmla="*/ 0 w 10000"/>
              <a:gd name="connsiteY0" fmla="*/ 128 h 11371"/>
              <a:gd name="connsiteX1" fmla="*/ 2500 w 10000"/>
              <a:gd name="connsiteY1" fmla="*/ 1128 h 11371"/>
              <a:gd name="connsiteX2" fmla="*/ 5000 w 10000"/>
              <a:gd name="connsiteY2" fmla="*/ 128 h 11371"/>
              <a:gd name="connsiteX3" fmla="*/ 7500 w 10000"/>
              <a:gd name="connsiteY3" fmla="*/ 997 h 11371"/>
              <a:gd name="connsiteX4" fmla="*/ 10000 w 10000"/>
              <a:gd name="connsiteY4" fmla="*/ 128 h 11371"/>
              <a:gd name="connsiteX5" fmla="*/ 10000 w 10000"/>
              <a:gd name="connsiteY5" fmla="*/ 8128 h 11371"/>
              <a:gd name="connsiteX6" fmla="*/ 7584 w 10000"/>
              <a:gd name="connsiteY6" fmla="*/ 5445 h 11371"/>
              <a:gd name="connsiteX7" fmla="*/ 5000 w 10000"/>
              <a:gd name="connsiteY7" fmla="*/ 8128 h 11371"/>
              <a:gd name="connsiteX8" fmla="*/ 2500 w 10000"/>
              <a:gd name="connsiteY8" fmla="*/ 11371 h 11371"/>
              <a:gd name="connsiteX9" fmla="*/ 0 w 10000"/>
              <a:gd name="connsiteY9" fmla="*/ 8128 h 11371"/>
              <a:gd name="connsiteX10" fmla="*/ 0 w 10000"/>
              <a:gd name="connsiteY10" fmla="*/ 128 h 11371"/>
              <a:gd name="connsiteX0" fmla="*/ 0 w 10000"/>
              <a:gd name="connsiteY0" fmla="*/ 98 h 11341"/>
              <a:gd name="connsiteX1" fmla="*/ 2500 w 10000"/>
              <a:gd name="connsiteY1" fmla="*/ 1098 h 11341"/>
              <a:gd name="connsiteX2" fmla="*/ 5000 w 10000"/>
              <a:gd name="connsiteY2" fmla="*/ 98 h 11341"/>
              <a:gd name="connsiteX3" fmla="*/ 7500 w 10000"/>
              <a:gd name="connsiteY3" fmla="*/ 1528 h 11341"/>
              <a:gd name="connsiteX4" fmla="*/ 10000 w 10000"/>
              <a:gd name="connsiteY4" fmla="*/ 98 h 11341"/>
              <a:gd name="connsiteX5" fmla="*/ 10000 w 10000"/>
              <a:gd name="connsiteY5" fmla="*/ 8098 h 11341"/>
              <a:gd name="connsiteX6" fmla="*/ 7584 w 10000"/>
              <a:gd name="connsiteY6" fmla="*/ 5415 h 11341"/>
              <a:gd name="connsiteX7" fmla="*/ 5000 w 10000"/>
              <a:gd name="connsiteY7" fmla="*/ 8098 h 11341"/>
              <a:gd name="connsiteX8" fmla="*/ 2500 w 10000"/>
              <a:gd name="connsiteY8" fmla="*/ 11341 h 11341"/>
              <a:gd name="connsiteX9" fmla="*/ 0 w 10000"/>
              <a:gd name="connsiteY9" fmla="*/ 8098 h 11341"/>
              <a:gd name="connsiteX10" fmla="*/ 0 w 10000"/>
              <a:gd name="connsiteY10" fmla="*/ 98 h 11341"/>
              <a:gd name="connsiteX0" fmla="*/ 0 w 10000"/>
              <a:gd name="connsiteY0" fmla="*/ 4 h 11247"/>
              <a:gd name="connsiteX1" fmla="*/ 2500 w 10000"/>
              <a:gd name="connsiteY1" fmla="*/ 1004 h 11247"/>
              <a:gd name="connsiteX2" fmla="*/ 5000 w 10000"/>
              <a:gd name="connsiteY2" fmla="*/ 4 h 11247"/>
              <a:gd name="connsiteX3" fmla="*/ 7500 w 10000"/>
              <a:gd name="connsiteY3" fmla="*/ 1434 h 11247"/>
              <a:gd name="connsiteX4" fmla="*/ 10000 w 10000"/>
              <a:gd name="connsiteY4" fmla="*/ 2247 h 11247"/>
              <a:gd name="connsiteX5" fmla="*/ 10000 w 10000"/>
              <a:gd name="connsiteY5" fmla="*/ 8004 h 11247"/>
              <a:gd name="connsiteX6" fmla="*/ 7584 w 10000"/>
              <a:gd name="connsiteY6" fmla="*/ 5321 h 11247"/>
              <a:gd name="connsiteX7" fmla="*/ 5000 w 10000"/>
              <a:gd name="connsiteY7" fmla="*/ 8004 h 11247"/>
              <a:gd name="connsiteX8" fmla="*/ 2500 w 10000"/>
              <a:gd name="connsiteY8" fmla="*/ 11247 h 11247"/>
              <a:gd name="connsiteX9" fmla="*/ 0 w 10000"/>
              <a:gd name="connsiteY9" fmla="*/ 8004 h 11247"/>
              <a:gd name="connsiteX10" fmla="*/ 0 w 10000"/>
              <a:gd name="connsiteY10" fmla="*/ 4 h 11247"/>
              <a:gd name="connsiteX0" fmla="*/ 0 w 10000"/>
              <a:gd name="connsiteY0" fmla="*/ 0 h 11243"/>
              <a:gd name="connsiteX1" fmla="*/ 2500 w 10000"/>
              <a:gd name="connsiteY1" fmla="*/ 1000 h 11243"/>
              <a:gd name="connsiteX2" fmla="*/ 5000 w 10000"/>
              <a:gd name="connsiteY2" fmla="*/ 1308 h 11243"/>
              <a:gd name="connsiteX3" fmla="*/ 7500 w 10000"/>
              <a:gd name="connsiteY3" fmla="*/ 1430 h 11243"/>
              <a:gd name="connsiteX4" fmla="*/ 10000 w 10000"/>
              <a:gd name="connsiteY4" fmla="*/ 2243 h 11243"/>
              <a:gd name="connsiteX5" fmla="*/ 10000 w 10000"/>
              <a:gd name="connsiteY5" fmla="*/ 8000 h 11243"/>
              <a:gd name="connsiteX6" fmla="*/ 7584 w 10000"/>
              <a:gd name="connsiteY6" fmla="*/ 5317 h 11243"/>
              <a:gd name="connsiteX7" fmla="*/ 5000 w 10000"/>
              <a:gd name="connsiteY7" fmla="*/ 8000 h 11243"/>
              <a:gd name="connsiteX8" fmla="*/ 2500 w 10000"/>
              <a:gd name="connsiteY8" fmla="*/ 11243 h 11243"/>
              <a:gd name="connsiteX9" fmla="*/ 0 w 10000"/>
              <a:gd name="connsiteY9" fmla="*/ 8000 h 11243"/>
              <a:gd name="connsiteX10" fmla="*/ 0 w 10000"/>
              <a:gd name="connsiteY10" fmla="*/ 0 h 11243"/>
              <a:gd name="connsiteX0" fmla="*/ 0 w 10000"/>
              <a:gd name="connsiteY0" fmla="*/ 0 h 11243"/>
              <a:gd name="connsiteX1" fmla="*/ 2500 w 10000"/>
              <a:gd name="connsiteY1" fmla="*/ 1935 h 11243"/>
              <a:gd name="connsiteX2" fmla="*/ 5000 w 10000"/>
              <a:gd name="connsiteY2" fmla="*/ 1308 h 11243"/>
              <a:gd name="connsiteX3" fmla="*/ 7500 w 10000"/>
              <a:gd name="connsiteY3" fmla="*/ 1430 h 11243"/>
              <a:gd name="connsiteX4" fmla="*/ 10000 w 10000"/>
              <a:gd name="connsiteY4" fmla="*/ 2243 h 11243"/>
              <a:gd name="connsiteX5" fmla="*/ 10000 w 10000"/>
              <a:gd name="connsiteY5" fmla="*/ 8000 h 11243"/>
              <a:gd name="connsiteX6" fmla="*/ 7584 w 10000"/>
              <a:gd name="connsiteY6" fmla="*/ 5317 h 11243"/>
              <a:gd name="connsiteX7" fmla="*/ 5000 w 10000"/>
              <a:gd name="connsiteY7" fmla="*/ 8000 h 11243"/>
              <a:gd name="connsiteX8" fmla="*/ 2500 w 10000"/>
              <a:gd name="connsiteY8" fmla="*/ 11243 h 11243"/>
              <a:gd name="connsiteX9" fmla="*/ 0 w 10000"/>
              <a:gd name="connsiteY9" fmla="*/ 8000 h 11243"/>
              <a:gd name="connsiteX10" fmla="*/ 0 w 10000"/>
              <a:gd name="connsiteY10" fmla="*/ 0 h 11243"/>
              <a:gd name="connsiteX0" fmla="*/ 0 w 10000"/>
              <a:gd name="connsiteY0" fmla="*/ 2845 h 9976"/>
              <a:gd name="connsiteX1" fmla="*/ 2500 w 10000"/>
              <a:gd name="connsiteY1" fmla="*/ 668 h 9976"/>
              <a:gd name="connsiteX2" fmla="*/ 5000 w 10000"/>
              <a:gd name="connsiteY2" fmla="*/ 41 h 9976"/>
              <a:gd name="connsiteX3" fmla="*/ 7500 w 10000"/>
              <a:gd name="connsiteY3" fmla="*/ 163 h 9976"/>
              <a:gd name="connsiteX4" fmla="*/ 10000 w 10000"/>
              <a:gd name="connsiteY4" fmla="*/ 976 h 9976"/>
              <a:gd name="connsiteX5" fmla="*/ 10000 w 10000"/>
              <a:gd name="connsiteY5" fmla="*/ 6733 h 9976"/>
              <a:gd name="connsiteX6" fmla="*/ 7584 w 10000"/>
              <a:gd name="connsiteY6" fmla="*/ 4050 h 9976"/>
              <a:gd name="connsiteX7" fmla="*/ 5000 w 10000"/>
              <a:gd name="connsiteY7" fmla="*/ 6733 h 9976"/>
              <a:gd name="connsiteX8" fmla="*/ 2500 w 10000"/>
              <a:gd name="connsiteY8" fmla="*/ 9976 h 9976"/>
              <a:gd name="connsiteX9" fmla="*/ 0 w 10000"/>
              <a:gd name="connsiteY9" fmla="*/ 6733 h 9976"/>
              <a:gd name="connsiteX10" fmla="*/ 0 w 10000"/>
              <a:gd name="connsiteY10" fmla="*/ 2845 h 9976"/>
              <a:gd name="connsiteX0" fmla="*/ 0 w 10000"/>
              <a:gd name="connsiteY0" fmla="*/ 1353 h 10000"/>
              <a:gd name="connsiteX1" fmla="*/ 2500 w 10000"/>
              <a:gd name="connsiteY1" fmla="*/ 670 h 10000"/>
              <a:gd name="connsiteX2" fmla="*/ 5000 w 10000"/>
              <a:gd name="connsiteY2" fmla="*/ 41 h 10000"/>
              <a:gd name="connsiteX3" fmla="*/ 7500 w 10000"/>
              <a:gd name="connsiteY3" fmla="*/ 163 h 10000"/>
              <a:gd name="connsiteX4" fmla="*/ 10000 w 10000"/>
              <a:gd name="connsiteY4" fmla="*/ 978 h 10000"/>
              <a:gd name="connsiteX5" fmla="*/ 10000 w 10000"/>
              <a:gd name="connsiteY5" fmla="*/ 6749 h 10000"/>
              <a:gd name="connsiteX6" fmla="*/ 7584 w 10000"/>
              <a:gd name="connsiteY6" fmla="*/ 4060 h 10000"/>
              <a:gd name="connsiteX7" fmla="*/ 5000 w 10000"/>
              <a:gd name="connsiteY7" fmla="*/ 6749 h 10000"/>
              <a:gd name="connsiteX8" fmla="*/ 2500 w 10000"/>
              <a:gd name="connsiteY8" fmla="*/ 10000 h 10000"/>
              <a:gd name="connsiteX9" fmla="*/ 0 w 10000"/>
              <a:gd name="connsiteY9" fmla="*/ 6749 h 10000"/>
              <a:gd name="connsiteX10" fmla="*/ 0 w 10000"/>
              <a:gd name="connsiteY10" fmla="*/ 1353 h 10000"/>
              <a:gd name="connsiteX0" fmla="*/ 0 w 10000"/>
              <a:gd name="connsiteY0" fmla="*/ 1197 h 9844"/>
              <a:gd name="connsiteX1" fmla="*/ 2500 w 10000"/>
              <a:gd name="connsiteY1" fmla="*/ 514 h 9844"/>
              <a:gd name="connsiteX2" fmla="*/ 5000 w 10000"/>
              <a:gd name="connsiteY2" fmla="*/ 447 h 9844"/>
              <a:gd name="connsiteX3" fmla="*/ 7500 w 10000"/>
              <a:gd name="connsiteY3" fmla="*/ 7 h 9844"/>
              <a:gd name="connsiteX4" fmla="*/ 10000 w 10000"/>
              <a:gd name="connsiteY4" fmla="*/ 822 h 9844"/>
              <a:gd name="connsiteX5" fmla="*/ 10000 w 10000"/>
              <a:gd name="connsiteY5" fmla="*/ 6593 h 9844"/>
              <a:gd name="connsiteX6" fmla="*/ 7584 w 10000"/>
              <a:gd name="connsiteY6" fmla="*/ 3904 h 9844"/>
              <a:gd name="connsiteX7" fmla="*/ 5000 w 10000"/>
              <a:gd name="connsiteY7" fmla="*/ 6593 h 9844"/>
              <a:gd name="connsiteX8" fmla="*/ 2500 w 10000"/>
              <a:gd name="connsiteY8" fmla="*/ 9844 h 9844"/>
              <a:gd name="connsiteX9" fmla="*/ 0 w 10000"/>
              <a:gd name="connsiteY9" fmla="*/ 6593 h 9844"/>
              <a:gd name="connsiteX10" fmla="*/ 0 w 10000"/>
              <a:gd name="connsiteY10" fmla="*/ 1197 h 9844"/>
              <a:gd name="connsiteX0" fmla="*/ 0 w 10000"/>
              <a:gd name="connsiteY0" fmla="*/ 793 h 9577"/>
              <a:gd name="connsiteX1" fmla="*/ 2500 w 10000"/>
              <a:gd name="connsiteY1" fmla="*/ 99 h 9577"/>
              <a:gd name="connsiteX2" fmla="*/ 5000 w 10000"/>
              <a:gd name="connsiteY2" fmla="*/ 31 h 9577"/>
              <a:gd name="connsiteX3" fmla="*/ 7556 w 10000"/>
              <a:gd name="connsiteY3" fmla="*/ 345 h 9577"/>
              <a:gd name="connsiteX4" fmla="*/ 10000 w 10000"/>
              <a:gd name="connsiteY4" fmla="*/ 412 h 9577"/>
              <a:gd name="connsiteX5" fmla="*/ 10000 w 10000"/>
              <a:gd name="connsiteY5" fmla="*/ 6274 h 9577"/>
              <a:gd name="connsiteX6" fmla="*/ 7584 w 10000"/>
              <a:gd name="connsiteY6" fmla="*/ 3543 h 9577"/>
              <a:gd name="connsiteX7" fmla="*/ 5000 w 10000"/>
              <a:gd name="connsiteY7" fmla="*/ 6274 h 9577"/>
              <a:gd name="connsiteX8" fmla="*/ 2500 w 10000"/>
              <a:gd name="connsiteY8" fmla="*/ 9577 h 9577"/>
              <a:gd name="connsiteX9" fmla="*/ 0 w 10000"/>
              <a:gd name="connsiteY9" fmla="*/ 6274 h 9577"/>
              <a:gd name="connsiteX10" fmla="*/ 0 w 10000"/>
              <a:gd name="connsiteY10" fmla="*/ 793 h 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9577">
                <a:moveTo>
                  <a:pt x="0" y="793"/>
                </a:moveTo>
                <a:cubicBezTo>
                  <a:pt x="0" y="1355"/>
                  <a:pt x="1667" y="226"/>
                  <a:pt x="2500" y="99"/>
                </a:cubicBezTo>
                <a:cubicBezTo>
                  <a:pt x="3333" y="-28"/>
                  <a:pt x="4157" y="-10"/>
                  <a:pt x="5000" y="31"/>
                </a:cubicBezTo>
                <a:cubicBezTo>
                  <a:pt x="5843" y="72"/>
                  <a:pt x="6723" y="282"/>
                  <a:pt x="7556" y="345"/>
                </a:cubicBezTo>
                <a:cubicBezTo>
                  <a:pt x="8389" y="409"/>
                  <a:pt x="10000" y="-150"/>
                  <a:pt x="10000" y="412"/>
                </a:cubicBezTo>
                <a:lnTo>
                  <a:pt x="10000" y="6274"/>
                </a:lnTo>
                <a:cubicBezTo>
                  <a:pt x="10000" y="5713"/>
                  <a:pt x="8965" y="3543"/>
                  <a:pt x="7584" y="3543"/>
                </a:cubicBezTo>
                <a:cubicBezTo>
                  <a:pt x="6203" y="3543"/>
                  <a:pt x="5847" y="5269"/>
                  <a:pt x="5000" y="6274"/>
                </a:cubicBezTo>
                <a:cubicBezTo>
                  <a:pt x="4153" y="7281"/>
                  <a:pt x="3881" y="9577"/>
                  <a:pt x="2500" y="9577"/>
                </a:cubicBezTo>
                <a:cubicBezTo>
                  <a:pt x="1119" y="9577"/>
                  <a:pt x="0" y="6837"/>
                  <a:pt x="0" y="6274"/>
                </a:cubicBezTo>
                <a:lnTo>
                  <a:pt x="0" y="7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new HSA support</a:t>
            </a:r>
          </a:p>
          <a:p>
            <a:pPr lvl="1"/>
            <a:r>
              <a:rPr lang="en-US" dirty="0" smtClean="0"/>
              <a:t>Quite cool</a:t>
            </a:r>
          </a:p>
          <a:p>
            <a:pPr lvl="1"/>
            <a:r>
              <a:rPr lang="en-US" dirty="0" smtClean="0"/>
              <a:t>Very early software</a:t>
            </a:r>
            <a:endParaRPr lang="en-US" dirty="0"/>
          </a:p>
          <a:p>
            <a:r>
              <a:rPr lang="en-US" dirty="0" smtClean="0"/>
              <a:t>Implementing non-scan portion of queries</a:t>
            </a:r>
          </a:p>
          <a:p>
            <a:pPr lvl="1"/>
            <a:r>
              <a:rPr lang="en-US" smtClean="0"/>
              <a:t>GPU </a:t>
            </a:r>
            <a:r>
              <a:rPr lang="en-US" dirty="0" smtClean="0"/>
              <a:t>group-by</a:t>
            </a:r>
          </a:p>
          <a:p>
            <a:pPr lvl="1"/>
            <a:r>
              <a:rPr lang="en-US" dirty="0" smtClean="0"/>
              <a:t>GPU aggregation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0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 DBs important</a:t>
            </a:r>
          </a:p>
          <a:p>
            <a:pPr lvl="1"/>
            <a:r>
              <a:rPr lang="en-US" dirty="0" smtClean="0"/>
              <a:t>High performance</a:t>
            </a:r>
          </a:p>
          <a:p>
            <a:pPr lvl="1"/>
            <a:r>
              <a:rPr lang="en-US" dirty="0" smtClean="0"/>
              <a:t>Low energy</a:t>
            </a:r>
          </a:p>
          <a:p>
            <a:r>
              <a:rPr lang="en-US" dirty="0" smtClean="0"/>
              <a:t>GPU good for scan-mostly workloads</a:t>
            </a:r>
          </a:p>
          <a:p>
            <a:r>
              <a:rPr lang="en-US" dirty="0" smtClean="0"/>
              <a:t>Future systems make GPGPUs compelling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4813-09D2-C540-A507-9CBBCBB06524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0205" y="627094"/>
            <a:ext cx="2603598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4400" b="1" i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5400" b="1" i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8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BitWarp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WideTable</a:t>
            </a:r>
            <a:r>
              <a:rPr lang="en-US" dirty="0" smtClean="0"/>
              <a:t> and </a:t>
            </a:r>
            <a:r>
              <a:rPr lang="en-US" dirty="0" err="1" smtClean="0"/>
              <a:t>BitWeaving</a:t>
            </a:r>
            <a:r>
              <a:rPr lang="en-US" dirty="0" smtClean="0"/>
              <a:t> </a:t>
            </a:r>
            <a:r>
              <a:rPr lang="en-US" sz="2000" dirty="0" smtClean="0"/>
              <a:t>[Li and Patel ‘13 &amp; ‘14]</a:t>
            </a:r>
            <a:endParaRPr lang="en-US" dirty="0" smtClean="0"/>
          </a:p>
          <a:p>
            <a:pPr lvl="1"/>
            <a:r>
              <a:rPr lang="en-US" dirty="0" err="1" smtClean="0"/>
              <a:t>Denormalized</a:t>
            </a:r>
            <a:r>
              <a:rPr lang="en-US" dirty="0" smtClean="0"/>
              <a:t> and coded column-store</a:t>
            </a:r>
          </a:p>
          <a:p>
            <a:pPr lvl="1"/>
            <a:r>
              <a:rPr lang="en-US" dirty="0" smtClean="0"/>
              <a:t>State of the art scan algorithm</a:t>
            </a:r>
          </a:p>
          <a:p>
            <a:r>
              <a:rPr lang="en-US" dirty="0" smtClean="0"/>
              <a:t>Evaluate current and future GPGPUs</a:t>
            </a:r>
          </a:p>
          <a:p>
            <a:pPr lvl="1"/>
            <a:r>
              <a:rPr lang="en-US" dirty="0" smtClean="0"/>
              <a:t>Discrete, integrated, HSA, 3D-stacked</a:t>
            </a:r>
          </a:p>
          <a:p>
            <a:r>
              <a:rPr lang="en-US" b="1" dirty="0" smtClean="0"/>
              <a:t>Today: </a:t>
            </a:r>
            <a:r>
              <a:rPr lang="en-US" b="1" dirty="0"/>
              <a:t>1.4–2.9</a:t>
            </a:r>
            <a:r>
              <a:rPr lang="en-US" b="1" dirty="0" smtClean="0"/>
              <a:t>x energy savings</a:t>
            </a:r>
          </a:p>
          <a:p>
            <a:r>
              <a:rPr lang="en-US" b="1" dirty="0" smtClean="0"/>
              <a:t>Future: &gt;50x less energy 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Motivation</a:t>
            </a:r>
          </a:p>
          <a:p>
            <a:r>
              <a:rPr lang="en-US" b="1" dirty="0" smtClean="0"/>
              <a:t>GPGPU Analytic DB System</a:t>
            </a:r>
          </a:p>
          <a:p>
            <a:pPr lvl="1"/>
            <a:r>
              <a:rPr lang="en-US" dirty="0" smtClean="0"/>
              <a:t>Analytic DBs</a:t>
            </a:r>
          </a:p>
          <a:p>
            <a:pPr lvl="1"/>
            <a:r>
              <a:rPr lang="en-US" dirty="0" err="1" smtClean="0"/>
              <a:t>BitWeaving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BitWarp</a:t>
            </a:r>
            <a:endParaRPr lang="en-US" dirty="0" smtClean="0"/>
          </a:p>
          <a:p>
            <a:pPr lvl="1"/>
            <a:r>
              <a:rPr lang="en-US" dirty="0" smtClean="0"/>
              <a:t>GPGPU generations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DBs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In-memory</a:t>
            </a:r>
          </a:p>
          <a:p>
            <a:r>
              <a:rPr lang="en-US" dirty="0" smtClean="0"/>
              <a:t>Column-based layout</a:t>
            </a:r>
            <a:endParaRPr lang="en-US" dirty="0" smtClean="0"/>
          </a:p>
          <a:p>
            <a:r>
              <a:rPr lang="en-US" dirty="0" err="1" smtClean="0"/>
              <a:t>WideTable</a:t>
            </a:r>
            <a:endParaRPr lang="en-US" dirty="0" smtClean="0"/>
          </a:p>
          <a:p>
            <a:pPr lvl="1"/>
            <a:r>
              <a:rPr lang="en-US" dirty="0" err="1" smtClean="0"/>
              <a:t>Denormalize</a:t>
            </a:r>
            <a:r>
              <a:rPr lang="en-US" dirty="0" smtClean="0"/>
              <a:t>: Pre-join most tables</a:t>
            </a:r>
          </a:p>
          <a:p>
            <a:pPr lvl="1"/>
            <a:r>
              <a:rPr lang="en-US" dirty="0" smtClean="0"/>
              <a:t>Convert queries to mostly scans</a:t>
            </a:r>
          </a:p>
          <a:p>
            <a:r>
              <a:rPr lang="en-US" dirty="0" err="1" smtClean="0"/>
              <a:t>BitWeaving</a:t>
            </a:r>
            <a:endParaRPr lang="en-US" dirty="0" smtClean="0"/>
          </a:p>
          <a:p>
            <a:pPr lvl="1"/>
            <a:r>
              <a:rPr lang="en-US" dirty="0" smtClean="0"/>
              <a:t>Very fast scan</a:t>
            </a:r>
          </a:p>
          <a:p>
            <a:pPr lvl="1"/>
            <a:r>
              <a:rPr lang="en-US" dirty="0" smtClean="0"/>
              <a:t>Sub-word parallelism</a:t>
            </a:r>
          </a:p>
          <a:p>
            <a:r>
              <a:rPr lang="en-US" dirty="0" smtClean="0"/>
              <a:t>Similar to industry proposals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4A04-0B0B-7D41-A794-C8C0900C279C}" type="datetime1">
              <a:rPr lang="en-US" smtClean="0"/>
              <a:t>10/10/2014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WideTable</a:t>
            </a:r>
            <a:r>
              <a:rPr lang="en-US" dirty="0" smtClean="0"/>
              <a:t>—Pre-join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69657"/>
              </p:ext>
            </p:extLst>
          </p:nvPr>
        </p:nvGraphicFramePr>
        <p:xfrm>
          <a:off x="600364" y="1397000"/>
          <a:ext cx="285403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091"/>
                <a:gridCol w="1191491"/>
                <a:gridCol w="877454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S-</a:t>
                      </a:r>
                      <a:r>
                        <a:rPr lang="en-US" baseline="0" dirty="0" smtClean="0"/>
                        <a:t>ID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 marT="0" marB="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 marT="0" marB="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 marT="0" marB="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 marT="0" marB="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 marT="0" marB="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Sweat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 marT="0" marB="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Sweat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100812"/>
              </p:ext>
            </p:extLst>
          </p:nvPr>
        </p:nvGraphicFramePr>
        <p:xfrm>
          <a:off x="794328" y="3502891"/>
          <a:ext cx="246610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036"/>
                <a:gridCol w="822036"/>
                <a:gridCol w="822036"/>
              </a:tblGrid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O-ID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S-ID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Amt</a:t>
                      </a:r>
                      <a:endParaRPr lang="en-US" dirty="0"/>
                    </a:p>
                  </a:txBody>
                  <a:tcPr marT="0" marB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T="0" marB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T="0" marB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T="0" marB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T="0" marB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T="0" marB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T="0" marB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T="0" marB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T="0" marB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11606"/>
              </p:ext>
            </p:extLst>
          </p:nvPr>
        </p:nvGraphicFramePr>
        <p:xfrm>
          <a:off x="4179455" y="1633456"/>
          <a:ext cx="417021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182"/>
                <a:gridCol w="729673"/>
                <a:gridCol w="794327"/>
                <a:gridCol w="988291"/>
                <a:gridCol w="8497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3260436" y="2632364"/>
            <a:ext cx="2059709" cy="182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77491" y="2387601"/>
            <a:ext cx="1565564" cy="23968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16882" y="2992766"/>
            <a:ext cx="8867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latin typeface="Cambria" pitchFamily="18" charset="0"/>
                <a:cs typeface="Arial" pitchFamily="34" charset="0"/>
              </a:rPr>
              <a:t>⋈</a:t>
            </a:r>
          </a:p>
        </p:txBody>
      </p:sp>
    </p:spTree>
    <p:extLst>
      <p:ext uri="{BB962C8B-B14F-4D97-AF65-F5344CB8AC3E}">
        <p14:creationId xmlns:p14="http://schemas.microsoft.com/office/powerpoint/2010/main" val="40996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911583"/>
              </p:ext>
            </p:extLst>
          </p:nvPr>
        </p:nvGraphicFramePr>
        <p:xfrm>
          <a:off x="4179458" y="1632078"/>
          <a:ext cx="417021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182"/>
                <a:gridCol w="729673"/>
                <a:gridCol w="794327"/>
                <a:gridCol w="988291"/>
                <a:gridCol w="8497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S-ID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Amt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NULL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46845"/>
              </p:ext>
            </p:extLst>
          </p:nvPr>
        </p:nvGraphicFramePr>
        <p:xfrm>
          <a:off x="5716409" y="1632078"/>
          <a:ext cx="79432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3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Type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044850"/>
              </p:ext>
            </p:extLst>
          </p:nvPr>
        </p:nvGraphicFramePr>
        <p:xfrm>
          <a:off x="6519972" y="1632078"/>
          <a:ext cx="98829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2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Color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851028"/>
              </p:ext>
            </p:extLst>
          </p:nvPr>
        </p:nvGraphicFramePr>
        <p:xfrm>
          <a:off x="600364" y="2052782"/>
          <a:ext cx="206894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91491"/>
                <a:gridCol w="877454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</a:t>
                      </a:r>
                      <a:endParaRPr lang="en-US" dirty="0"/>
                    </a:p>
                  </a:txBody>
                  <a:tcPr marT="0" marB="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Tee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T="0" marB="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Sweat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388210"/>
              </p:ext>
            </p:extLst>
          </p:nvPr>
        </p:nvGraphicFramePr>
        <p:xfrm>
          <a:off x="600364" y="3630365"/>
          <a:ext cx="2068945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91491"/>
                <a:gridCol w="877454"/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</a:t>
                      </a:r>
                      <a:endParaRPr lang="en-US" dirty="0"/>
                    </a:p>
                  </a:txBody>
                  <a:tcPr marT="0" marB="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 marT="0" marB="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 marT="0" marB="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 marT="0" marB="0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73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BitWeaving</a:t>
            </a:r>
            <a:r>
              <a:rPr lang="en-US" dirty="0" smtClean="0"/>
              <a:t>—Layout (Horizontal)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203E-3B6D-FA49-8E1E-049124E0D205}" type="datetime1">
              <a:rPr lang="en-US" smtClean="0"/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WISCONSIN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6F24-B152-E34C-9FEA-21E4BFD4CBE1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405989"/>
              </p:ext>
            </p:extLst>
          </p:nvPr>
        </p:nvGraphicFramePr>
        <p:xfrm>
          <a:off x="627171" y="1823283"/>
          <a:ext cx="144177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774"/>
                <a:gridCol w="101599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230188"/>
                      <a:r>
                        <a:rPr lang="en-US" dirty="0" smtClean="0"/>
                        <a:t>2  (10)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defTabSz="230188"/>
                      <a:r>
                        <a:rPr lang="en-US" dirty="0" smtClean="0"/>
                        <a:t>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 (10)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 (01)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 (10)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 (11)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 (00)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 (11)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 (01)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 (11)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 (00)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085162"/>
              </p:ext>
            </p:extLst>
          </p:nvPr>
        </p:nvGraphicFramePr>
        <p:xfrm>
          <a:off x="3124200" y="1341144"/>
          <a:ext cx="2775065" cy="3708400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868266"/>
                <a:gridCol w="311679"/>
                <a:gridCol w="489528"/>
                <a:gridCol w="341745"/>
                <a:gridCol w="489527"/>
                <a:gridCol w="274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c3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w1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c5</a:t>
                      </a:r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w2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c6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c7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w3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c8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c9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w4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68590" y="5856000"/>
            <a:ext cx="746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01001000 00101000 01100000 01100100 01100000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76802" y="4599855"/>
            <a:ext cx="1" cy="12561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949099"/>
              </p:ext>
            </p:extLst>
          </p:nvPr>
        </p:nvGraphicFramePr>
        <p:xfrm>
          <a:off x="3124200" y="1341144"/>
          <a:ext cx="1669473" cy="741680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868266"/>
                <a:gridCol w="311679"/>
                <a:gridCol w="4895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808252"/>
              </p:ext>
            </p:extLst>
          </p:nvPr>
        </p:nvGraphicFramePr>
        <p:xfrm>
          <a:off x="3124200" y="1341144"/>
          <a:ext cx="2775065" cy="741680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868266"/>
                <a:gridCol w="311679"/>
                <a:gridCol w="489528"/>
                <a:gridCol w="341745"/>
                <a:gridCol w="489527"/>
                <a:gridCol w="274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1574802" y="1958109"/>
            <a:ext cx="2701634" cy="383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574801" y="1958109"/>
            <a:ext cx="3560617" cy="8452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53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logo_design (2)">
  <a:themeElements>
    <a:clrScheme name="Basic graph colors">
      <a:dk1>
        <a:sysClr val="windowText" lastClr="000000"/>
      </a:dk1>
      <a:lt1>
        <a:sysClr val="window" lastClr="FFFFFF"/>
      </a:lt1>
      <a:dk2>
        <a:srgbClr val="142E48"/>
      </a:dk2>
      <a:lt2>
        <a:srgbClr val="EEECE1"/>
      </a:lt2>
      <a:accent1>
        <a:srgbClr val="F1595F"/>
      </a:accent1>
      <a:accent2>
        <a:srgbClr val="599AD3"/>
      </a:accent2>
      <a:accent3>
        <a:srgbClr val="79C36A"/>
      </a:accent3>
      <a:accent4>
        <a:srgbClr val="F9A65A"/>
      </a:accent4>
      <a:accent5>
        <a:srgbClr val="9E66AB"/>
      </a:accent5>
      <a:accent6>
        <a:srgbClr val="CD7058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3983</TotalTime>
  <Words>1438</Words>
  <Application>Microsoft Office PowerPoint</Application>
  <PresentationFormat>On-screen Show (4:3)</PresentationFormat>
  <Paragraphs>695</Paragraphs>
  <Slides>33</Slides>
  <Notes>12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</vt:lpstr>
      <vt:lpstr>Georgia</vt:lpstr>
      <vt:lpstr>Wingdings</vt:lpstr>
      <vt:lpstr>logo_design (2)</vt:lpstr>
      <vt:lpstr>BitWarp</vt:lpstr>
      <vt:lpstr>Problem</vt:lpstr>
      <vt:lpstr>GPUs to the Rescue</vt:lpstr>
      <vt:lpstr>BitWarp</vt:lpstr>
      <vt:lpstr>Outline</vt:lpstr>
      <vt:lpstr>Analytic DBs</vt:lpstr>
      <vt:lpstr>WideTable—Pre-join</vt:lpstr>
      <vt:lpstr>Encoding Data</vt:lpstr>
      <vt:lpstr>BitWeaving—Layout (Horizontal)</vt:lpstr>
      <vt:lpstr>Naïve Scan</vt:lpstr>
      <vt:lpstr>BitWeaving—Layout (Vertical)</vt:lpstr>
      <vt:lpstr>BitWeaving</vt:lpstr>
      <vt:lpstr>BitWeaving Algorithm</vt:lpstr>
      <vt:lpstr>BitWarp</vt:lpstr>
      <vt:lpstr>BitWarp</vt:lpstr>
      <vt:lpstr>GPGPU Generations</vt:lpstr>
      <vt:lpstr>Generation 1 &amp; 2 GPGPUs</vt:lpstr>
      <vt:lpstr>GPGPU Trends</vt:lpstr>
      <vt:lpstr>Gen 2.1 GPGPUs</vt:lpstr>
      <vt:lpstr>Future GPGPUs</vt:lpstr>
      <vt:lpstr>Future GPGPUs (Gen 3)</vt:lpstr>
      <vt:lpstr>Outline</vt:lpstr>
      <vt:lpstr>Test System</vt:lpstr>
      <vt:lpstr>Scan Time</vt:lpstr>
      <vt:lpstr>Scan Energy</vt:lpstr>
      <vt:lpstr>Scan Energy</vt:lpstr>
      <vt:lpstr>TPC-H</vt:lpstr>
      <vt:lpstr>TPC-H Performance</vt:lpstr>
      <vt:lpstr>TPC-H Averages</vt:lpstr>
      <vt:lpstr>Gen 3 Energy</vt:lpstr>
      <vt:lpstr>Current Directions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BitWarp</dc:title>
  <dc:creator>vmuser</dc:creator>
  <cp:lastModifiedBy>Patron</cp:lastModifiedBy>
  <cp:revision>100</cp:revision>
  <cp:lastPrinted>2014-10-07T19:18:02Z</cp:lastPrinted>
  <dcterms:created xsi:type="dcterms:W3CDTF">2014-09-25T15:08:52Z</dcterms:created>
  <dcterms:modified xsi:type="dcterms:W3CDTF">2014-10-10T17:14:36Z</dcterms:modified>
</cp:coreProperties>
</file>