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14" r:id="rId3"/>
    <p:sldId id="263" r:id="rId4"/>
    <p:sldId id="351" r:id="rId5"/>
    <p:sldId id="352" r:id="rId6"/>
    <p:sldId id="353" r:id="rId7"/>
    <p:sldId id="354" r:id="rId8"/>
    <p:sldId id="355" r:id="rId9"/>
    <p:sldId id="356" r:id="rId10"/>
    <p:sldId id="271" r:id="rId11"/>
    <p:sldId id="272" r:id="rId12"/>
    <p:sldId id="287" r:id="rId13"/>
    <p:sldId id="303" r:id="rId14"/>
    <p:sldId id="313" r:id="rId15"/>
    <p:sldId id="345" r:id="rId16"/>
    <p:sldId id="316" r:id="rId17"/>
    <p:sldId id="292" r:id="rId18"/>
    <p:sldId id="365" r:id="rId19"/>
    <p:sldId id="290" r:id="rId20"/>
    <p:sldId id="291" r:id="rId21"/>
    <p:sldId id="350" r:id="rId22"/>
    <p:sldId id="318" r:id="rId23"/>
    <p:sldId id="317" r:id="rId24"/>
    <p:sldId id="294" r:id="rId25"/>
    <p:sldId id="299" r:id="rId26"/>
    <p:sldId id="277" r:id="rId27"/>
    <p:sldId id="322" r:id="rId28"/>
    <p:sldId id="347" r:id="rId29"/>
    <p:sldId id="324" r:id="rId30"/>
    <p:sldId id="296" r:id="rId31"/>
    <p:sldId id="275" r:id="rId32"/>
    <p:sldId id="300" r:id="rId33"/>
    <p:sldId id="325" r:id="rId34"/>
    <p:sldId id="326" r:id="rId35"/>
    <p:sldId id="284" r:id="rId36"/>
    <p:sldId id="348" r:id="rId37"/>
    <p:sldId id="286" r:id="rId38"/>
    <p:sldId id="342" r:id="rId39"/>
    <p:sldId id="279" r:id="rId40"/>
    <p:sldId id="363" r:id="rId41"/>
    <p:sldId id="344" r:id="rId42"/>
    <p:sldId id="283" r:id="rId43"/>
    <p:sldId id="333" r:id="rId44"/>
    <p:sldId id="346" r:id="rId45"/>
    <p:sldId id="285" r:id="rId46"/>
    <p:sldId id="308" r:id="rId47"/>
    <p:sldId id="364" r:id="rId48"/>
    <p:sldId id="358" r:id="rId49"/>
    <p:sldId id="362" r:id="rId50"/>
    <p:sldId id="321" r:id="rId51"/>
    <p:sldId id="357" r:id="rId52"/>
    <p:sldId id="360" r:id="rId53"/>
    <p:sldId id="359" r:id="rId54"/>
    <p:sldId id="361" r:id="rId55"/>
    <p:sldId id="278" r:id="rId56"/>
  </p:sldIdLst>
  <p:sldSz cx="9144000" cy="6858000" type="screen4x3"/>
  <p:notesSz cx="7010400" cy="9296400"/>
  <p:custShowLst>
    <p:custShow name="tmp" id="0">
      <p:sldLst>
        <p:sld r:id="rId2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1D51BD-6E63-479F-924A-C099EC4E6379}">
          <p14:sldIdLst>
            <p14:sldId id="256"/>
            <p14:sldId id="314"/>
          </p14:sldIdLst>
        </p14:section>
        <p14:section name="Motivation" id="{EF7B7AE0-182F-4C12-9488-5C88BDF5C76A}">
          <p14:sldIdLst>
            <p14:sldId id="263"/>
            <p14:sldId id="351"/>
            <p14:sldId id="352"/>
            <p14:sldId id="353"/>
            <p14:sldId id="354"/>
            <p14:sldId id="355"/>
            <p14:sldId id="356"/>
            <p14:sldId id="271"/>
          </p14:sldIdLst>
        </p14:section>
        <p14:section name="Findings" id="{F09022B7-6643-4131-8C3C-98C6247A6036}">
          <p14:sldIdLst>
            <p14:sldId id="272"/>
            <p14:sldId id="287"/>
            <p14:sldId id="303"/>
            <p14:sldId id="313"/>
            <p14:sldId id="345"/>
            <p14:sldId id="316"/>
            <p14:sldId id="292"/>
            <p14:sldId id="365"/>
            <p14:sldId id="290"/>
            <p14:sldId id="291"/>
            <p14:sldId id="350"/>
            <p14:sldId id="318"/>
            <p14:sldId id="317"/>
            <p14:sldId id="294"/>
            <p14:sldId id="299"/>
            <p14:sldId id="277"/>
            <p14:sldId id="322"/>
            <p14:sldId id="347"/>
            <p14:sldId id="324"/>
            <p14:sldId id="296"/>
            <p14:sldId id="275"/>
            <p14:sldId id="300"/>
            <p14:sldId id="325"/>
            <p14:sldId id="326"/>
            <p14:sldId id="284"/>
            <p14:sldId id="348"/>
            <p14:sldId id="286"/>
            <p14:sldId id="342"/>
          </p14:sldIdLst>
        </p14:section>
        <p14:section name="Unified MMU" id="{2F4173EE-9D73-4825-9C46-1982581B018E}">
          <p14:sldIdLst>
            <p14:sldId id="279"/>
            <p14:sldId id="363"/>
            <p14:sldId id="344"/>
            <p14:sldId id="283"/>
            <p14:sldId id="333"/>
          </p14:sldIdLst>
        </p14:section>
        <p14:section name="Conclusions" id="{C4AF86F3-E129-4570-A0C5-FFB04A6039C2}">
          <p14:sldIdLst>
            <p14:sldId id="346"/>
            <p14:sldId id="285"/>
            <p14:sldId id="308"/>
          </p14:sldIdLst>
        </p14:section>
        <p14:section name="Backup" id="{47B38999-92E0-4EFA-8451-AF6800603DE5}">
          <p14:sldIdLst>
            <p14:sldId id="364"/>
            <p14:sldId id="358"/>
            <p14:sldId id="362"/>
            <p14:sldId id="321"/>
            <p14:sldId id="357"/>
            <p14:sldId id="360"/>
            <p14:sldId id="359"/>
            <p14:sldId id="361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068"/>
    <a:srgbClr val="160076"/>
    <a:srgbClr val="4766FF"/>
    <a:srgbClr val="00178A"/>
    <a:srgbClr val="0028EE"/>
    <a:srgbClr val="004EAC"/>
    <a:srgbClr val="D9D9D9"/>
    <a:srgbClr val="FFFFFF"/>
    <a:srgbClr val="DEEAF6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750" autoAdjust="0"/>
  </p:normalViewPr>
  <p:slideViewPr>
    <p:cSldViewPr>
      <p:cViewPr>
        <p:scale>
          <a:sx n="75" d="100"/>
          <a:sy n="75" d="100"/>
        </p:scale>
        <p:origin x="-1926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3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66DB96-B644-4368-8BAF-DC423DC2AF16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71BB8C-1296-426A-9174-349407CAB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13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D075B0-5E91-4686-9B31-7FBCD47D7B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5150CC-D433-4770-989C-81CDC712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3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Add a slide about how that works?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45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for per reference add</a:t>
            </a:r>
            <a:r>
              <a:rPr lang="en-US" baseline="0" dirty="0" smtClean="0"/>
              <a:t> 128 entry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8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major/minor page faults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88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18:38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37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Methods. Put down cacti and </a:t>
            </a:r>
            <a:r>
              <a:rPr lang="en-US" dirty="0" err="1" smtClean="0"/>
              <a:t>McPAT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26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23:48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56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 and </a:t>
            </a:r>
            <a:r>
              <a:rPr lang="en-US" dirty="0" err="1" smtClean="0"/>
              <a:t>gaussian</a:t>
            </a:r>
            <a:r>
              <a:rPr lang="en-US" dirty="0" smtClean="0"/>
              <a:t> are</a:t>
            </a:r>
            <a:r>
              <a:rPr lang="en-US" baseline="0" dirty="0" smtClean="0"/>
              <a:t> pretty small and have relatively few TLB misses with 4 </a:t>
            </a:r>
            <a:r>
              <a:rPr lang="en-US" baseline="0" dirty="0" err="1" smtClean="0"/>
              <a:t>kB</a:t>
            </a:r>
            <a:r>
              <a:rPr lang="en-US" baseline="0" dirty="0" smtClean="0"/>
              <a:t> pages</a:t>
            </a:r>
          </a:p>
          <a:p>
            <a:r>
              <a:rPr lang="en-US" baseline="0" dirty="0" smtClean="0"/>
              <a:t>Absolute numbers?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4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Say</a:t>
            </a:r>
            <a:r>
              <a:rPr lang="en-US" baseline="0" smtClean="0"/>
              <a:t> memory management unit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39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Tree index: something like </a:t>
            </a:r>
            <a:r>
              <a:rPr lang="en-US" dirty="0" err="1" smtClean="0"/>
              <a:t>barnes</a:t>
            </a:r>
            <a:r>
              <a:rPr lang="en-US" dirty="0" smtClean="0"/>
              <a:t>-hut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8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9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6:16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78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number of lanes</a:t>
            </a:r>
          </a:p>
          <a:p>
            <a:r>
              <a:rPr lang="en-US" baseline="0" dirty="0" smtClean="0"/>
              <a:t>Explain coalescer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something about “too much</a:t>
            </a:r>
            <a:r>
              <a:rPr lang="en-US" baseline="0" dirty="0" smtClean="0"/>
              <a:t> state”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95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</a:t>
            </a:r>
            <a:r>
              <a:rPr lang="en-US" baseline="0" dirty="0" smtClean="0"/>
              <a:t>ehow say 1 compute unit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8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5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844" y="6324600"/>
            <a:ext cx="1519156" cy="365125"/>
          </a:xfrm>
        </p:spPr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UW-Madison Computer Sciences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9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93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7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409367"/>
            <a:ext cx="259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7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86200"/>
            <a:ext cx="8229600" cy="223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1"/>
            <a:ext cx="82296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2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8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844" y="6324600"/>
            <a:ext cx="1519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A3D1-8C03-45EC-9B7C-704C27C82A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B70000"/>
                </a:solidFill>
                <a:latin typeface="+mn-lt"/>
              </a:defRPr>
            </a:lvl1pPr>
          </a:lstStyle>
          <a:p>
            <a:r>
              <a:rPr lang="en-US" smtClean="0"/>
              <a:t>UW-Madison Computer Sciences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6" y="6172200"/>
            <a:ext cx="368244" cy="5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7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Supporting x86-64 Address Translation for 100s of GPU Lanes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sz="3000" b="1" dirty="0" smtClean="0">
                <a:solidFill>
                  <a:schemeClr val="tx1"/>
                </a:solidFill>
              </a:rPr>
              <a:t>Jason Power</a:t>
            </a:r>
            <a:r>
              <a:rPr lang="en-US" sz="3000" dirty="0" smtClean="0">
                <a:solidFill>
                  <a:schemeClr val="tx1"/>
                </a:solidFill>
              </a:rPr>
              <a:t>, Mark D. Hill, David A. </a:t>
            </a:r>
            <a:r>
              <a:rPr lang="en-US" sz="3000" dirty="0" smtClean="0">
                <a:solidFill>
                  <a:schemeClr val="tx1"/>
                </a:solidFill>
              </a:rPr>
              <a:t>Wood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Based on HPCA 20 paper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Virtual </a:t>
            </a:r>
            <a:r>
              <a:rPr lang="en-US" dirty="0"/>
              <a:t>A</a:t>
            </a:r>
            <a:r>
              <a:rPr lang="en-US" dirty="0" smtClean="0"/>
              <a:t>ddress </a:t>
            </a:r>
            <a:r>
              <a:rPr lang="en-US" dirty="0"/>
              <a:t>S</a:t>
            </a:r>
            <a:r>
              <a:rPr lang="en-US" dirty="0" smtClean="0"/>
              <a:t>pace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Simplifies code</a:t>
            </a:r>
          </a:p>
          <a:p>
            <a:r>
              <a:rPr lang="en-US" dirty="0" smtClean="0"/>
              <a:t>Enables rich pointer-based </a:t>
            </a:r>
            <a:r>
              <a:rPr lang="en-US" dirty="0" err="1" smtClean="0"/>
              <a:t>datastructures</a:t>
            </a:r>
            <a:endParaRPr lang="en-US" dirty="0" smtClean="0"/>
          </a:p>
          <a:p>
            <a:pPr lvl="1"/>
            <a:r>
              <a:rPr lang="en-US" dirty="0" smtClean="0"/>
              <a:t>Trees, linked lists, etc.</a:t>
            </a:r>
          </a:p>
          <a:p>
            <a:r>
              <a:rPr lang="en-US" dirty="0" smtClean="0"/>
              <a:t>Enables </a:t>
            </a:r>
            <a:r>
              <a:rPr lang="en-US" dirty="0" err="1" smtClean="0"/>
              <a:t>composablity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Need: MMU </a:t>
            </a:r>
            <a:r>
              <a:rPr lang="en-US" sz="2600" b="1" dirty="0" smtClean="0"/>
              <a:t>(memory management unit)</a:t>
            </a:r>
            <a:r>
              <a:rPr lang="en-US" b="1" dirty="0" smtClean="0"/>
              <a:t> for the GPU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Low overhead</a:t>
            </a:r>
          </a:p>
          <a:p>
            <a:r>
              <a:rPr lang="en-US" dirty="0" smtClean="0"/>
              <a:t>Support for CPU page tables (x86-64)</a:t>
            </a:r>
          </a:p>
          <a:p>
            <a:r>
              <a:rPr lang="en-US" dirty="0" smtClean="0"/>
              <a:t>4 </a:t>
            </a:r>
            <a:r>
              <a:rPr lang="en-US" dirty="0"/>
              <a:t>K</a:t>
            </a:r>
            <a:r>
              <a:rPr lang="en-US" dirty="0" smtClean="0"/>
              <a:t>B pages</a:t>
            </a:r>
          </a:p>
          <a:p>
            <a:r>
              <a:rPr lang="en-US" dirty="0" smtClean="0"/>
              <a:t>Page faults, TLB flushes, TLB </a:t>
            </a:r>
            <a:r>
              <a:rPr lang="en-US" dirty="0" err="1" smtClean="0"/>
              <a:t>shootdown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Data-driven GPU MMU design</a:t>
            </a:r>
          </a:p>
          <a:p>
            <a:pPr marL="571500" lvl="1" indent="0">
              <a:buNone/>
            </a:pPr>
            <a:r>
              <a:rPr lang="en-US" b="1" dirty="0" smtClean="0"/>
              <a:t>D1: </a:t>
            </a:r>
            <a:r>
              <a:rPr lang="en-US" dirty="0" smtClean="0"/>
              <a:t>Post-coalescer MMU</a:t>
            </a:r>
          </a:p>
          <a:p>
            <a:pPr marL="571500" lvl="1" indent="0">
              <a:buNone/>
            </a:pPr>
            <a:r>
              <a:rPr lang="en-US" b="1" dirty="0"/>
              <a:t>D</a:t>
            </a:r>
            <a:r>
              <a:rPr lang="en-US" b="1" dirty="0" smtClean="0"/>
              <a:t>2:</a:t>
            </a:r>
            <a:r>
              <a:rPr lang="en-US" dirty="0" smtClean="0"/>
              <a:t> +Highly-threaded page table walker</a:t>
            </a:r>
          </a:p>
          <a:p>
            <a:pPr marL="571500" lvl="1" indent="0">
              <a:buNone/>
            </a:pPr>
            <a:r>
              <a:rPr lang="en-US" b="1" dirty="0"/>
              <a:t>D</a:t>
            </a:r>
            <a:r>
              <a:rPr lang="en-US" b="1" dirty="0" smtClean="0"/>
              <a:t>3:</a:t>
            </a:r>
            <a:r>
              <a:rPr lang="en-US" dirty="0" smtClean="0"/>
              <a:t> +Shared page walk cache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Alternative designs </a:t>
            </a:r>
          </a:p>
          <a:p>
            <a:endParaRPr lang="en-US" dirty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897292"/>
              </p:ext>
            </p:extLst>
          </p:nvPr>
        </p:nvGraphicFramePr>
        <p:xfrm>
          <a:off x="2552700" y="1291724"/>
          <a:ext cx="4038600" cy="4804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Visio" r:id="rId3" imgW="2897091" imgH="3447188" progId="Visio.Drawing.11">
                  <p:embed/>
                </p:oleObj>
              </mc:Choice>
              <mc:Fallback>
                <p:oleObj name="Visio" r:id="rId3" imgW="2897091" imgH="344718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2700" y="1291724"/>
                        <a:ext cx="4038600" cy="4804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4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 Overview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148542"/>
              </p:ext>
            </p:extLst>
          </p:nvPr>
        </p:nvGraphicFramePr>
        <p:xfrm>
          <a:off x="1518741" y="1447800"/>
          <a:ext cx="6106518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Visio" r:id="rId4" imgW="4210172" imgH="3212293" progId="Visio.Drawing.11">
                  <p:embed/>
                </p:oleObj>
              </mc:Choice>
              <mc:Fallback>
                <p:oleObj name="Visio" r:id="rId4" imgW="4210172" imgH="321229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8741" y="1447800"/>
                        <a:ext cx="6106518" cy="452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0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Target System</a:t>
            </a:r>
          </a:p>
          <a:p>
            <a:pPr lvl="1"/>
            <a:r>
              <a:rPr lang="en-US" dirty="0" smtClean="0"/>
              <a:t>Heterogeneous CPU-GPU system</a:t>
            </a:r>
          </a:p>
          <a:p>
            <a:pPr lvl="2"/>
            <a:r>
              <a:rPr lang="en-US" dirty="0" smtClean="0"/>
              <a:t>16 CUs, 32 lanes each</a:t>
            </a:r>
          </a:p>
          <a:p>
            <a:pPr lvl="1"/>
            <a:r>
              <a:rPr lang="en-US" dirty="0" smtClean="0"/>
              <a:t>Linux OS 2.6.22.9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gem5-gpu – full system mode </a:t>
            </a:r>
            <a:r>
              <a:rPr lang="en-US" sz="2200" dirty="0" smtClean="0"/>
              <a:t>(gem5-gpu.cs.wisc.edu)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Ideal </a:t>
            </a:r>
            <a:r>
              <a:rPr lang="en-US" dirty="0" smtClean="0"/>
              <a:t>MMU</a:t>
            </a:r>
            <a:endParaRPr lang="en-US" dirty="0"/>
          </a:p>
          <a:p>
            <a:pPr lvl="1"/>
            <a:r>
              <a:rPr lang="en-US" dirty="0"/>
              <a:t>Infinite caches</a:t>
            </a:r>
          </a:p>
          <a:p>
            <a:pPr lvl="1"/>
            <a:r>
              <a:rPr lang="en-US" dirty="0"/>
              <a:t>Minimal latency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Rodinia benchmarks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sz="1050" dirty="0" smtClean="0"/>
          </a:p>
          <a:p>
            <a:r>
              <a:rPr lang="en-US" dirty="0" smtClean="0"/>
              <a:t>Database sort</a:t>
            </a:r>
          </a:p>
          <a:p>
            <a:pPr lvl="1"/>
            <a:r>
              <a:rPr lang="en-US" sz="2400" dirty="0" smtClean="0"/>
              <a:t>10 byte keys, 90 byte payload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057400"/>
            <a:ext cx="7696200" cy="1905000"/>
          </a:xfrm>
          <a:prstGeom prst="rect">
            <a:avLst/>
          </a:prstGeom>
          <a:noFill/>
        </p:spPr>
        <p:txBody>
          <a:bodyPr wrap="square" numCol="2" spcCol="274320" rtlCol="0">
            <a:noAutofit/>
          </a:bodyPr>
          <a:lstStyle/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 err="1" smtClean="0"/>
              <a:t>backprop</a:t>
            </a:r>
            <a:endParaRPr lang="en-US" sz="2400" dirty="0" smtClean="0"/>
          </a:p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 err="1"/>
              <a:t>b</a:t>
            </a:r>
            <a:r>
              <a:rPr lang="en-US" sz="2400" dirty="0" err="1" smtClean="0"/>
              <a:t>fs</a:t>
            </a:r>
            <a:r>
              <a:rPr lang="en-US" sz="2400" dirty="0" smtClean="0"/>
              <a:t>: Breadth-first search</a:t>
            </a:r>
          </a:p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 err="1" smtClean="0"/>
              <a:t>gaussian</a:t>
            </a:r>
            <a:endParaRPr lang="en-US" sz="2400" dirty="0" smtClean="0"/>
          </a:p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/>
              <a:t>h</a:t>
            </a:r>
            <a:r>
              <a:rPr lang="en-US" sz="2400" dirty="0" smtClean="0"/>
              <a:t>otspot</a:t>
            </a:r>
          </a:p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 err="1" smtClean="0"/>
              <a:t>lud</a:t>
            </a:r>
            <a:r>
              <a:rPr lang="en-US" sz="2400" dirty="0" smtClean="0"/>
              <a:t>: LU-decomposition</a:t>
            </a:r>
          </a:p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 err="1" smtClean="0"/>
              <a:t>nn</a:t>
            </a:r>
            <a:r>
              <a:rPr lang="en-US" sz="2400" dirty="0" smtClean="0"/>
              <a:t>: nearest-neighbor</a:t>
            </a:r>
          </a:p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 err="1" smtClean="0"/>
              <a:t>nw</a:t>
            </a:r>
            <a:r>
              <a:rPr lang="en-US" sz="2400" dirty="0" smtClean="0"/>
              <a:t>: Needleman-</a:t>
            </a:r>
            <a:r>
              <a:rPr lang="en-US" sz="2400" dirty="0" err="1" smtClean="0"/>
              <a:t>Wunsch</a:t>
            </a:r>
            <a:endParaRPr lang="en-US" sz="2400" dirty="0" smtClean="0"/>
          </a:p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/>
              <a:t>p</a:t>
            </a:r>
            <a:r>
              <a:rPr lang="en-US" sz="2400" dirty="0" smtClean="0"/>
              <a:t>athfinder</a:t>
            </a:r>
          </a:p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 err="1" smtClean="0"/>
              <a:t>srad</a:t>
            </a:r>
            <a:r>
              <a:rPr lang="en-US" sz="2400" dirty="0"/>
              <a:t>: </a:t>
            </a:r>
            <a:r>
              <a:rPr lang="en-US" sz="2400" dirty="0" smtClean="0"/>
              <a:t>anisotropic diffusion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87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MMU Design 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85813"/>
              </p:ext>
            </p:extLst>
          </p:nvPr>
        </p:nvGraphicFramePr>
        <p:xfrm>
          <a:off x="1543050" y="1600200"/>
          <a:ext cx="6057900" cy="4547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Visio" r:id="rId4" imgW="5320513" imgH="3819304" progId="Visio.Drawing.11">
                  <p:embed/>
                </p:oleObj>
              </mc:Choice>
              <mc:Fallback>
                <p:oleObj name="Visio" r:id="rId4" imgW="5320513" imgH="381930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3050" y="1600200"/>
                        <a:ext cx="6057900" cy="4547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MMU Design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758" y="2828836"/>
            <a:ext cx="7306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Per-CU MMUs: </a:t>
            </a:r>
          </a:p>
          <a:p>
            <a:pPr algn="ctr"/>
            <a:r>
              <a:rPr lang="en-US" sz="3600" b="1" dirty="0" smtClean="0"/>
              <a:t>Reducing the translation request rate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143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00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057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5536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0108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680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9252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19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91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248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705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62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620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5800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8580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8580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1430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143000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4300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14300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6002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600200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60020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60020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057400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0574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05740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05740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553629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5536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553629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553629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0108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010829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010829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010829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468029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4680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468029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468029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925229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39252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925229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925229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44043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404360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440436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440436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48615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4861560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486156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486156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3187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5318760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31876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531876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7759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5775960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77596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77596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2721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272189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272189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6272189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7293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729389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6729389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729389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71865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7186589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186589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7186589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6437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7643789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7643789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643789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143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00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057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5536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0108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680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9252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19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91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248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705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62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620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800600" y="2209800"/>
            <a:ext cx="32004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Scratchpad Memory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39100" y="1676400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1x</a:t>
            </a:r>
            <a:endParaRPr lang="en-US" sz="2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724400" y="3838575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0.45x</a:t>
            </a:r>
            <a:endParaRPr lang="en-US" sz="24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19</a:t>
            </a:fld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858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85800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8580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68580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1430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143000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14300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14300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6002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600200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60020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60020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2057400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20574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205740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05740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2553629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5536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553629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2553629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30108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010829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3010829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3010829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3468029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34680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3468029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3468029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3925229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39252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3925229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3925229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4043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404360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40436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40436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8615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53187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57759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62721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67293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71865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76437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CPUs &amp; GPUs: physically integrated, logically separate</a:t>
            </a:r>
          </a:p>
          <a:p>
            <a:pPr marL="457200" lvl="1" indent="0">
              <a:buNone/>
            </a:pPr>
            <a:r>
              <a:rPr lang="en-US" sz="2600" b="1" dirty="0" smtClean="0"/>
              <a:t>Near Future:</a:t>
            </a:r>
            <a:r>
              <a:rPr lang="en-US" sz="2600" dirty="0" smtClean="0"/>
              <a:t> Cache coherence, </a:t>
            </a:r>
            <a:r>
              <a:rPr lang="en-US" sz="2600" b="1" i="1" dirty="0" smtClean="0"/>
              <a:t>Shared virtual address space</a:t>
            </a:r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dirty="0"/>
              <a:t>P</a:t>
            </a:r>
            <a:r>
              <a:rPr lang="en-US" dirty="0" smtClean="0"/>
              <a:t>roof-of-concept GPU MMU design</a:t>
            </a:r>
          </a:p>
          <a:p>
            <a:pPr lvl="1"/>
            <a:r>
              <a:rPr lang="en-US" dirty="0" smtClean="0"/>
              <a:t>Per-CU TLBs, highly-threaded PTW, page walk cache</a:t>
            </a:r>
          </a:p>
          <a:p>
            <a:pPr lvl="1"/>
            <a:r>
              <a:rPr lang="en-US" dirty="0" smtClean="0"/>
              <a:t>Full x86-64 support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odest performance decrease </a:t>
            </a:r>
            <a:r>
              <a:rPr lang="en-US" dirty="0"/>
              <a:t>(</a:t>
            </a:r>
            <a:r>
              <a:rPr lang="en-US" dirty="0" smtClean="0"/>
              <a:t>2% vs. ideal MMU)</a:t>
            </a:r>
          </a:p>
          <a:p>
            <a:endParaRPr lang="en-US" dirty="0"/>
          </a:p>
          <a:p>
            <a:r>
              <a:rPr lang="en-US" dirty="0" smtClean="0"/>
              <a:t>Design alternatives not chosen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143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00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057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5536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0108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680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9252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19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91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248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705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62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620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3733800"/>
            <a:ext cx="4114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685800" y="3724275"/>
            <a:ext cx="4038600" cy="609600"/>
          </a:xfrm>
          <a:prstGeom prst="flowChartManualOpe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Coalescer</a:t>
            </a:r>
            <a:endParaRPr lang="en-US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8039100" y="1676400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1x</a:t>
            </a:r>
            <a:endParaRPr lang="en-US" sz="2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4724400" y="3838575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0.45x</a:t>
            </a:r>
            <a:endParaRPr lang="en-US" sz="2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048000" y="4676775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0.06x</a:t>
            </a:r>
            <a:endParaRPr lang="en-US" sz="2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20</a:t>
            </a:fld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858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8580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1430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14300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6002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60020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057400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0574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05740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05740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553629" y="5486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5536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553629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553629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0108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010829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4680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3468029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925229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9252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4043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04360" y="2819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615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3187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7759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62721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67293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71865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76437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800600" y="2209800"/>
            <a:ext cx="32004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Scratchpad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315200" cy="4180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Reducing translation </a:t>
            </a:r>
            <a:r>
              <a:rPr lang="en-US" dirty="0"/>
              <a:t>request rate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381000" y="5334000"/>
            <a:ext cx="8305800" cy="76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Shared memory and coalescer effectively filter global memory accesses</a:t>
            </a:r>
          </a:p>
          <a:p>
            <a:r>
              <a:rPr lang="en-US" sz="2000" dirty="0" smtClean="0"/>
              <a:t>Average 39 TLB accesses per 1000 cycles for 32 lane CU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9202" y="1154668"/>
            <a:ext cx="338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Breakdown of memory operations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1524000"/>
            <a:ext cx="7620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6800" y="4495800"/>
            <a:ext cx="678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5" y="1371600"/>
            <a:ext cx="7312915" cy="417880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6800" y="4495800"/>
            <a:ext cx="678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8200" y="1524000"/>
            <a:ext cx="7620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312915" cy="417880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26008" y="1524000"/>
            <a:ext cx="7620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1600200"/>
            <a:ext cx="2819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800" y="4495800"/>
            <a:ext cx="678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312915" cy="41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  <p:bldP spid="10" grpId="0" animBg="1"/>
      <p:bldP spid="14" grpId="0" animBg="1"/>
      <p:bldP spid="19" grpId="0" animBg="1"/>
      <p:bldP spid="20" grpId="0" animBg="1"/>
      <p:bldP spid="17" grpId="0" animBg="1"/>
      <p:bldP spid="9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MMU Design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180629"/>
              </p:ext>
            </p:extLst>
          </p:nvPr>
        </p:nvGraphicFramePr>
        <p:xfrm>
          <a:off x="1206532" y="1524000"/>
          <a:ext cx="6730936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Visio" r:id="rId3" imgW="3909262" imgH="2655897" progId="Visio.Drawing.11">
                  <p:embed/>
                </p:oleObj>
              </mc:Choice>
              <mc:Fallback>
                <p:oleObj name="Visio" r:id="rId3" imgW="3909262" imgH="265589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32" y="1524000"/>
                        <a:ext cx="6730936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6" y="1481704"/>
            <a:ext cx="8208369" cy="469049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MMU Design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028" y="2828836"/>
            <a:ext cx="6913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Highly-threaded page table </a:t>
            </a:r>
            <a:r>
              <a:rPr lang="en-US" sz="3600" b="1" dirty="0" smtClean="0"/>
              <a:t>walker:</a:t>
            </a:r>
          </a:p>
          <a:p>
            <a:pPr algn="ctr"/>
            <a:r>
              <a:rPr lang="en-US" sz="3600" b="1" dirty="0" smtClean="0"/>
              <a:t>Increasing TLB miss bandwidth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1600" y="4648199"/>
            <a:ext cx="2438400" cy="113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Outstanding TLB Misses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143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00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057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5536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0108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680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9252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19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91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248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705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62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620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8629" y="3733800"/>
            <a:ext cx="4114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724829" y="3733800"/>
            <a:ext cx="4038600" cy="609600"/>
          </a:xfrm>
          <a:prstGeom prst="flowChartManualOpe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Coalescer</a:t>
            </a:r>
            <a:endParaRPr lang="en-US" b="1" dirty="0"/>
          </a:p>
        </p:txBody>
      </p:sp>
      <p:sp>
        <p:nvSpPr>
          <p:cNvPr id="121" name="Rectangle 120"/>
          <p:cNvSpPr/>
          <p:nvPr/>
        </p:nvSpPr>
        <p:spPr>
          <a:xfrm>
            <a:off x="5486400" y="5248274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994400" y="5248274"/>
            <a:ext cx="3048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502400" y="5248274"/>
            <a:ext cx="3048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7010400" y="5248274"/>
            <a:ext cx="3048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00600" y="2209800"/>
            <a:ext cx="32004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Scratchpad Memory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25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858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85800" y="2819400"/>
            <a:ext cx="3048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1430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143000" y="2819400"/>
            <a:ext cx="3048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6002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600200" y="2819400"/>
            <a:ext cx="3048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057400" y="5486400"/>
            <a:ext cx="3048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0574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057400" y="4191000"/>
            <a:ext cx="30480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057400" y="2819400"/>
            <a:ext cx="3048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553629" y="5486400"/>
            <a:ext cx="3048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5536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553629" y="4191000"/>
            <a:ext cx="30480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553629" y="2819400"/>
            <a:ext cx="3048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30108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010829" y="2819400"/>
            <a:ext cx="3048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4680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468029" y="2819400"/>
            <a:ext cx="3048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925229" y="2819400"/>
            <a:ext cx="3048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39252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44043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4404360" y="2819400"/>
            <a:ext cx="3048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48615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3187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57759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62721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67293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71865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76437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20" y="1632466"/>
            <a:ext cx="6860160" cy="392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Multiple </a:t>
            </a:r>
            <a:r>
              <a:rPr lang="en-US" smtClean="0"/>
              <a:t>Outstanding </a:t>
            </a:r>
            <a:r>
              <a:rPr lang="en-US"/>
              <a:t>P</a:t>
            </a:r>
            <a:r>
              <a:rPr lang="en-US" smtClean="0"/>
              <a:t>age Walks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638" y="5351098"/>
            <a:ext cx="8229600" cy="82110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Many workloads are </a:t>
            </a:r>
            <a:r>
              <a:rPr lang="en-US" sz="2000" dirty="0" err="1" smtClean="0"/>
              <a:t>bursty</a:t>
            </a:r>
            <a:endParaRPr lang="en-US" sz="2000" dirty="0" smtClean="0"/>
          </a:p>
          <a:p>
            <a:r>
              <a:rPr lang="en-US" sz="2000" dirty="0" smtClean="0"/>
              <a:t>Miss latency skyrockets due to queuing delays if blocking page walker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34777" y="1447800"/>
            <a:ext cx="5474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Concurrent page walks per CU when non-zero (log scale)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41148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MMU Design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751299"/>
              </p:ext>
            </p:extLst>
          </p:nvPr>
        </p:nvGraphicFramePr>
        <p:xfrm>
          <a:off x="1206532" y="1524000"/>
          <a:ext cx="6730936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Visio" r:id="rId4" imgW="4128678" imgH="2745478" progId="Visio.Drawing.11">
                  <p:embed/>
                </p:oleObj>
              </mc:Choice>
              <mc:Fallback>
                <p:oleObj name="Visio" r:id="rId4" imgW="4128678" imgH="274547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6532" y="1524000"/>
                        <a:ext cx="6730936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Highly-threaded PTW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932313"/>
              </p:ext>
            </p:extLst>
          </p:nvPr>
        </p:nvGraphicFramePr>
        <p:xfrm>
          <a:off x="1219200" y="1354861"/>
          <a:ext cx="6772275" cy="44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Visio" r:id="rId3" imgW="2421640" imgH="1600976" progId="Visio.Drawing.11">
                  <p:embed/>
                </p:oleObj>
              </mc:Choice>
              <mc:Fallback>
                <p:oleObj name="Visio" r:id="rId3" imgW="2421640" imgH="160097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354861"/>
                        <a:ext cx="6772275" cy="447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36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0" y="1371600"/>
            <a:ext cx="8193420" cy="468195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Closer physical integration of GPGPUs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Programming model still decoupled</a:t>
            </a:r>
          </a:p>
          <a:p>
            <a:pPr lvl="1"/>
            <a:r>
              <a:rPr lang="en-US" dirty="0" smtClean="0"/>
              <a:t>Separate address spaces</a:t>
            </a:r>
          </a:p>
          <a:p>
            <a:pPr lvl="1"/>
            <a:r>
              <a:rPr lang="en-US" dirty="0" smtClean="0"/>
              <a:t>Unified virtual address (NVIDIA) simplifies code</a:t>
            </a:r>
          </a:p>
          <a:p>
            <a:pPr lvl="1"/>
            <a:r>
              <a:rPr lang="en-US" b="1" dirty="0" smtClean="0"/>
              <a:t>Want: Shared virtual address space </a:t>
            </a:r>
            <a:r>
              <a:rPr lang="en-US" dirty="0" smtClean="0"/>
              <a:t>(HSA </a:t>
            </a:r>
            <a:r>
              <a:rPr lang="en-US" dirty="0" err="1" smtClean="0"/>
              <a:t>hUMA</a:t>
            </a:r>
            <a:r>
              <a:rPr lang="en-US" dirty="0" smtClean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MMU Design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518" y="2828836"/>
            <a:ext cx="6048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Page walk cache:</a:t>
            </a:r>
          </a:p>
          <a:p>
            <a:pPr algn="ctr"/>
            <a:r>
              <a:rPr lang="en-US" sz="3600" b="1" dirty="0" smtClean="0"/>
              <a:t>Overcoming high TLB miss rate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76" y="1447800"/>
            <a:ext cx="7334048" cy="4193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L1 </a:t>
            </a:r>
            <a:r>
              <a:rPr lang="en-US"/>
              <a:t>TLB M</a:t>
            </a:r>
            <a:r>
              <a:rPr lang="en-US" smtClean="0"/>
              <a:t>iss Rate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2438400" y="5638800"/>
            <a:ext cx="37338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Average miss rate: 29%!</a:t>
            </a:r>
            <a:endParaRPr lang="en-US" sz="24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1307068"/>
            <a:ext cx="372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Per-access </a:t>
            </a:r>
            <a:r>
              <a:rPr lang="en-US" dirty="0"/>
              <a:t>Rate </a:t>
            </a:r>
            <a:r>
              <a:rPr lang="en-US" dirty="0" smtClean="0"/>
              <a:t>with 128 </a:t>
            </a:r>
            <a:r>
              <a:rPr lang="en-US" dirty="0"/>
              <a:t>entry L1 </a:t>
            </a:r>
            <a:r>
              <a:rPr lang="en-US" dirty="0" smtClean="0"/>
              <a:t>TLB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</a:t>
            </a:r>
            <a:r>
              <a:rPr lang="en-US"/>
              <a:t>TLB </a:t>
            </a:r>
            <a:r>
              <a:rPr lang="en-US" smtClean="0"/>
              <a:t>Miss Rate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Requests from </a:t>
            </a:r>
            <a:r>
              <a:rPr lang="en-US" dirty="0" err="1" smtClean="0"/>
              <a:t>coalescer</a:t>
            </a:r>
            <a:r>
              <a:rPr lang="en-US" dirty="0" smtClean="0"/>
              <a:t> spread out</a:t>
            </a:r>
          </a:p>
          <a:p>
            <a:pPr lvl="1"/>
            <a:r>
              <a:rPr lang="en-US" dirty="0" smtClean="0"/>
              <a:t>Multiple warps issuing unique streams</a:t>
            </a:r>
          </a:p>
          <a:p>
            <a:pPr lvl="1"/>
            <a:r>
              <a:rPr lang="en-US" dirty="0" smtClean="0"/>
              <a:t>Mostly 64 and 128 byte requests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Often streaming access patterns</a:t>
            </a:r>
          </a:p>
          <a:p>
            <a:pPr lvl="1"/>
            <a:r>
              <a:rPr lang="en-US" dirty="0" smtClean="0"/>
              <a:t>Each entry not reused many times</a:t>
            </a:r>
          </a:p>
          <a:p>
            <a:pPr lvl="1"/>
            <a:r>
              <a:rPr lang="en-US" dirty="0" smtClean="0"/>
              <a:t>Many demand misses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MMU Design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755524"/>
              </p:ext>
            </p:extLst>
          </p:nvPr>
        </p:nvGraphicFramePr>
        <p:xfrm>
          <a:off x="1206532" y="1524000"/>
          <a:ext cx="6730936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Visio" r:id="rId3" imgW="4128678" imgH="2745478" progId="Visio.Drawing.11">
                  <p:embed/>
                </p:oleObj>
              </mc:Choice>
              <mc:Fallback>
                <p:oleObj name="Visio" r:id="rId3" imgW="4128678" imgH="274547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32" y="1524000"/>
                        <a:ext cx="6730936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27513" y="3048000"/>
            <a:ext cx="1115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Shared by</a:t>
            </a:r>
          </a:p>
          <a:p>
            <a:r>
              <a:rPr lang="en-US" smtClean="0"/>
              <a:t>16 </a:t>
            </a:r>
            <a:r>
              <a:rPr lang="en-US" dirty="0" smtClean="0"/>
              <a:t>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0" y="1295400"/>
            <a:ext cx="8193420" cy="4681953"/>
          </a:xfrm>
        </p:spPr>
      </p:pic>
      <p:sp>
        <p:nvSpPr>
          <p:cNvPr id="3" name="Oval 2"/>
          <p:cNvSpPr/>
          <p:nvPr/>
        </p:nvSpPr>
        <p:spPr>
          <a:xfrm>
            <a:off x="2286000" y="1981200"/>
            <a:ext cx="3810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9434" y="4010085"/>
            <a:ext cx="4709366" cy="584775"/>
          </a:xfrm>
          <a:prstGeom prst="rect">
            <a:avLst/>
          </a:prstGeom>
          <a:solidFill>
            <a:srgbClr val="C00000"/>
          </a:solidFill>
          <a:ln>
            <a:solidFill>
              <a:srgbClr val="5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Worst case: 12% slowdown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162776" y="1113312"/>
            <a:ext cx="5675143" cy="584775"/>
          </a:xfrm>
          <a:prstGeom prst="rect">
            <a:avLst/>
          </a:prstGeom>
          <a:solidFill>
            <a:srgbClr val="C00000"/>
          </a:solidFill>
          <a:ln>
            <a:solidFill>
              <a:srgbClr val="5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Average: Less than 2% slowdown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7467600" y="1905000"/>
            <a:ext cx="2286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3" idx="5"/>
          </p:cNvCxnSpPr>
          <p:nvPr/>
        </p:nvCxnSpPr>
        <p:spPr>
          <a:xfrm flipH="1" flipV="1">
            <a:off x="2611204" y="2631608"/>
            <a:ext cx="817796" cy="14831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72200" y="1590915"/>
            <a:ext cx="1295400" cy="39028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faults</a:t>
            </a:r>
          </a:p>
          <a:p>
            <a:pPr lvl="1"/>
            <a:r>
              <a:rPr lang="en-US" dirty="0" smtClean="0"/>
              <a:t>Stall GPU as if TLB miss</a:t>
            </a:r>
          </a:p>
          <a:p>
            <a:pPr lvl="1"/>
            <a:r>
              <a:rPr lang="en-US" dirty="0" smtClean="0"/>
              <a:t>Raise interrupt on CPU core</a:t>
            </a:r>
          </a:p>
          <a:p>
            <a:pPr lvl="1"/>
            <a:r>
              <a:rPr lang="en-US" dirty="0" smtClean="0"/>
              <a:t>Allow OS to handle in normal way</a:t>
            </a:r>
          </a:p>
          <a:p>
            <a:pPr lvl="1"/>
            <a:r>
              <a:rPr lang="en-US" dirty="0" smtClean="0"/>
              <a:t>One change to CPU microcode, no OS changes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TLB </a:t>
            </a:r>
            <a:r>
              <a:rPr lang="en-US" dirty="0"/>
              <a:t>f</a:t>
            </a:r>
            <a:r>
              <a:rPr lang="en-US" dirty="0" smtClean="0"/>
              <a:t>lush and </a:t>
            </a:r>
            <a:r>
              <a:rPr lang="en-US" dirty="0" err="1" smtClean="0"/>
              <a:t>shootdown</a:t>
            </a:r>
            <a:endParaRPr lang="en-US" dirty="0" smtClean="0"/>
          </a:p>
          <a:p>
            <a:pPr lvl="1"/>
            <a:r>
              <a:rPr lang="en-US" dirty="0" smtClean="0"/>
              <a:t>Leverage CPU core, again</a:t>
            </a:r>
          </a:p>
          <a:p>
            <a:pPr lvl="1"/>
            <a:r>
              <a:rPr lang="en-US" dirty="0" smtClean="0"/>
              <a:t>Flush GPU TLBs whenever CPU core TLB is flushed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Page-fault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1200"/>
              </a:spcBef>
              <a:buFont typeface="+mj-lt"/>
              <a:buAutoNum type="arabicPeriod"/>
            </a:pPr>
            <a:r>
              <a:rPr lang="en-US" sz="2400" smtClean="0"/>
              <a:t>Write faulting address to CR2</a:t>
            </a:r>
          </a:p>
          <a:p>
            <a:pPr marL="274320" indent="-274320">
              <a:spcBef>
                <a:spcPts val="1200"/>
              </a:spcBef>
              <a:buFont typeface="+mj-lt"/>
              <a:buAutoNum type="arabicPeriod"/>
            </a:pPr>
            <a:r>
              <a:rPr lang="en-US" sz="2400" smtClean="0"/>
              <a:t>Interrupt CPU</a:t>
            </a:r>
          </a:p>
          <a:p>
            <a:pPr marL="274320" indent="-274320">
              <a:spcBef>
                <a:spcPts val="1200"/>
              </a:spcBef>
              <a:buFont typeface="+mj-lt"/>
              <a:buAutoNum type="arabicPeriod"/>
            </a:pPr>
            <a:r>
              <a:rPr lang="en-US" sz="2400" smtClean="0"/>
              <a:t>OS handles page fault</a:t>
            </a:r>
          </a:p>
          <a:p>
            <a:pPr marL="274320" indent="-274320">
              <a:spcBef>
                <a:spcPts val="1200"/>
              </a:spcBef>
              <a:buFont typeface="+mj-lt"/>
              <a:buAutoNum type="arabicPeriod"/>
            </a:pPr>
            <a:r>
              <a:rPr lang="en-US" sz="2400" smtClean="0"/>
              <a:t>iret instruction executed</a:t>
            </a:r>
          </a:p>
          <a:p>
            <a:pPr marL="274320" indent="-274320">
              <a:spcBef>
                <a:spcPts val="1200"/>
              </a:spcBef>
              <a:buFont typeface="+mj-lt"/>
              <a:buAutoNum type="arabicPeriod"/>
            </a:pPr>
            <a:r>
              <a:rPr lang="en-US" sz="2400" smtClean="0"/>
              <a:t>GPU notified of completed page fault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973261"/>
              </p:ext>
            </p:extLst>
          </p:nvPr>
        </p:nvGraphicFramePr>
        <p:xfrm>
          <a:off x="76200" y="1676400"/>
          <a:ext cx="529148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Visio" r:id="rId3" imgW="2340933" imgH="1821579" progId="Visio.Drawing.11">
                  <p:embed/>
                </p:oleObj>
              </mc:Choice>
              <mc:Fallback>
                <p:oleObj name="Visio" r:id="rId3" imgW="2340933" imgH="18215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676400"/>
                        <a:ext cx="5291482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68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faults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0302953"/>
              </p:ext>
            </p:extLst>
          </p:nvPr>
        </p:nvGraphicFramePr>
        <p:xfrm>
          <a:off x="1714500" y="1600200"/>
          <a:ext cx="5715000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5283"/>
                <a:gridCol w="1833113"/>
                <a:gridCol w="2156604"/>
              </a:tblGrid>
              <a:tr h="65963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of page faults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Average page fault latency</a:t>
                      </a:r>
                      <a:endParaRPr lang="en-US" sz="2400" dirty="0"/>
                    </a:p>
                  </a:txBody>
                  <a:tcPr marL="61346" marR="61346"/>
                </a:tc>
              </a:tr>
              <a:tr h="38216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Lud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1698</a:t>
                      </a:r>
                      <a:r>
                        <a:rPr lang="en-US" sz="2400" baseline="0" dirty="0" smtClean="0"/>
                        <a:t> cycles</a:t>
                      </a:r>
                      <a:endParaRPr lang="en-US" sz="2400" dirty="0"/>
                    </a:p>
                  </a:txBody>
                  <a:tcPr marL="61346" marR="61346"/>
                </a:tc>
              </a:tr>
              <a:tr h="3821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Pathfinder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5449 cycles</a:t>
                      </a:r>
                      <a:endParaRPr lang="en-US" sz="2400" dirty="0"/>
                    </a:p>
                  </a:txBody>
                  <a:tcPr marL="61346" marR="61346"/>
                </a:tc>
              </a:tr>
              <a:tr h="3821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Cell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5228 cycles</a:t>
                      </a:r>
                      <a:endParaRPr lang="en-US" sz="2400" dirty="0"/>
                    </a:p>
                  </a:txBody>
                  <a:tcPr marL="61346" marR="61346"/>
                </a:tc>
              </a:tr>
              <a:tr h="3821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Hotspot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256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5277 cycles</a:t>
                      </a:r>
                      <a:endParaRPr lang="en-US" sz="2400" dirty="0"/>
                    </a:p>
                  </a:txBody>
                  <a:tcPr marL="61346" marR="61346"/>
                </a:tc>
              </a:tr>
              <a:tr h="38216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Backprop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256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5354 cycles</a:t>
                      </a:r>
                      <a:endParaRPr lang="en-US" sz="2400" dirty="0"/>
                    </a:p>
                  </a:txBody>
                  <a:tcPr marL="61346" marR="61346"/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5029200"/>
            <a:ext cx="8229600" cy="94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Minor Page faults handled correctly by Linux 2.6.22.9</a:t>
            </a:r>
          </a:p>
          <a:p>
            <a:r>
              <a:rPr lang="en-US" dirty="0" smtClean="0"/>
              <a:t>5000 cycles = 3.5 </a:t>
            </a:r>
            <a:r>
              <a:rPr lang="en-US" dirty="0"/>
              <a:t>µ</a:t>
            </a:r>
            <a:r>
              <a:rPr lang="en-US" dirty="0" smtClean="0"/>
              <a:t>sec: too fast for GPU context switch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2657" y="4038599"/>
            <a:ext cx="8229600" cy="1066801"/>
          </a:xfrm>
        </p:spPr>
        <p:txBody>
          <a:bodyPr>
            <a:normAutofit/>
          </a:bodyPr>
          <a:lstStyle/>
          <a:p>
            <a:r>
              <a:rPr lang="en-US" dirty="0" smtClean="0"/>
              <a:t>D3: proof of concept </a:t>
            </a:r>
          </a:p>
          <a:p>
            <a:r>
              <a:rPr lang="en-US" dirty="0" smtClean="0"/>
              <a:t>Non-exotic design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5212175"/>
              </p:ext>
            </p:extLst>
          </p:nvPr>
        </p:nvGraphicFramePr>
        <p:xfrm>
          <a:off x="457200" y="1600200"/>
          <a:ext cx="8229599" cy="21336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10239"/>
                <a:gridCol w="1335867"/>
                <a:gridCol w="2226445"/>
                <a:gridCol w="1621181"/>
                <a:gridCol w="1335867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Per-CU L1 TLB entries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Highly-threaded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page table  walker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Page walk cache size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Shared L2 TLB entries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Ideal MMU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Infinite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Infinite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Infinite 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 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N/A: Per-lane MMUs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 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Per-CU walkers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 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 (32-way)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 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64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Yes (32-way)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8 KB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None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5242958"/>
            <a:ext cx="223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Low overhead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9064" y="5242958"/>
            <a:ext cx="257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Fully compatible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5242957"/>
            <a:ext cx="2760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Correct execution</a:t>
            </a:r>
            <a:endParaRPr lang="en-US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67" y="5202470"/>
            <a:ext cx="476250" cy="54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79" y="5242958"/>
            <a:ext cx="476250" cy="54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96" y="5217935"/>
            <a:ext cx="476250" cy="54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Data-driven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GPU MMU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design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Alternative designs</a:t>
            </a:r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Shared L2 TLB</a:t>
            </a:r>
          </a:p>
          <a:p>
            <a:pPr lvl="1"/>
            <a:r>
              <a:rPr lang="en-US" dirty="0" smtClean="0"/>
              <a:t>TLB </a:t>
            </a:r>
            <a:r>
              <a:rPr lang="en-US" dirty="0" err="1" smtClean="0"/>
              <a:t>prefetcher</a:t>
            </a:r>
            <a:endParaRPr lang="en-US" dirty="0" smtClean="0"/>
          </a:p>
          <a:p>
            <a:pPr lvl="1"/>
            <a:r>
              <a:rPr lang="en-US" dirty="0" smtClean="0"/>
              <a:t>Large pages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1500" y="5414240"/>
            <a:ext cx="8001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" y="541424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33600" y="541424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52800" y="541424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3000" y="541424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58000" y="541424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43800" y="5414240"/>
            <a:ext cx="3048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15000" y="5414240"/>
            <a:ext cx="685800" cy="457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Group 179"/>
          <p:cNvGrpSpPr/>
          <p:nvPr/>
        </p:nvGrpSpPr>
        <p:grpSpPr>
          <a:xfrm>
            <a:off x="152400" y="838200"/>
            <a:ext cx="3581400" cy="4812144"/>
            <a:chOff x="152400" y="838200"/>
            <a:chExt cx="3581400" cy="4812144"/>
          </a:xfrm>
        </p:grpSpPr>
        <p:sp>
          <p:nvSpPr>
            <p:cNvPr id="8" name="Rectangle 7"/>
            <p:cNvSpPr/>
            <p:nvPr/>
          </p:nvSpPr>
          <p:spPr>
            <a:xfrm>
              <a:off x="1219200" y="838200"/>
              <a:ext cx="914400" cy="39081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828800" y="848533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24000" y="838200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52400" y="2260311"/>
              <a:ext cx="914400" cy="39081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62000" y="226031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7200" y="226031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1524000" y="2260311"/>
              <a:ext cx="914400" cy="39081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133600" y="226031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828800" y="226031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52400" y="3658321"/>
              <a:ext cx="914400" cy="39081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762000" y="365832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57200" y="365832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1228436" y="3658321"/>
              <a:ext cx="914400" cy="39081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838036" y="365832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533236" y="365832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2819400" y="3658321"/>
              <a:ext cx="914400" cy="39081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3429000" y="365832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24200" y="365832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2819400" y="2260311"/>
              <a:ext cx="914400" cy="39081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429000" y="226031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124200" y="226031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 rot="5400000">
              <a:off x="390351" y="1263189"/>
              <a:ext cx="1200500" cy="762001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>
              <a:endCxn id="32" idx="0"/>
            </p:cNvCxnSpPr>
            <p:nvPr/>
          </p:nvCxnSpPr>
          <p:spPr>
            <a:xfrm rot="16200000" flipH="1">
              <a:off x="1220614" y="1499725"/>
              <a:ext cx="1216372" cy="30479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>
              <a:endCxn id="44" idx="0"/>
            </p:cNvCxnSpPr>
            <p:nvPr/>
          </p:nvCxnSpPr>
          <p:spPr>
            <a:xfrm>
              <a:off x="1981201" y="1043941"/>
              <a:ext cx="1295399" cy="1216370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/>
            <p:nvPr/>
          </p:nvCxnSpPr>
          <p:spPr>
            <a:xfrm rot="16200000" flipH="1">
              <a:off x="2085110" y="2656609"/>
              <a:ext cx="744683" cy="34290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Curved Connector 69"/>
            <p:cNvCxnSpPr/>
            <p:nvPr/>
          </p:nvCxnSpPr>
          <p:spPr>
            <a:xfrm rot="5400000">
              <a:off x="1446933" y="2685188"/>
              <a:ext cx="744686" cy="28574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>
              <a:endCxn id="35" idx="0"/>
            </p:cNvCxnSpPr>
            <p:nvPr/>
          </p:nvCxnSpPr>
          <p:spPr>
            <a:xfrm rot="16200000" flipH="1">
              <a:off x="-134574" y="2914147"/>
              <a:ext cx="1202596" cy="28575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Curved Connector 75"/>
            <p:cNvCxnSpPr>
              <a:endCxn id="38" idx="0"/>
            </p:cNvCxnSpPr>
            <p:nvPr/>
          </p:nvCxnSpPr>
          <p:spPr>
            <a:xfrm rot="16200000" flipH="1">
              <a:off x="698721" y="2671405"/>
              <a:ext cx="1202595" cy="77123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Curved Connector 78"/>
            <p:cNvCxnSpPr>
              <a:endCxn id="41" idx="0"/>
            </p:cNvCxnSpPr>
            <p:nvPr/>
          </p:nvCxnSpPr>
          <p:spPr>
            <a:xfrm rot="5400000">
              <a:off x="2703876" y="3085595"/>
              <a:ext cx="1145451" cy="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Curved Connector 80"/>
            <p:cNvCxnSpPr/>
            <p:nvPr/>
          </p:nvCxnSpPr>
          <p:spPr>
            <a:xfrm rot="16200000" flipH="1">
              <a:off x="-354374" y="4522426"/>
              <a:ext cx="1708872" cy="37147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Curved Connector 82"/>
            <p:cNvCxnSpPr/>
            <p:nvPr/>
          </p:nvCxnSpPr>
          <p:spPr>
            <a:xfrm rot="16200000" flipH="1">
              <a:off x="-140060" y="4565288"/>
              <a:ext cx="1708872" cy="28575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Curved Connector 84"/>
            <p:cNvCxnSpPr/>
            <p:nvPr/>
          </p:nvCxnSpPr>
          <p:spPr>
            <a:xfrm rot="16200000" flipH="1">
              <a:off x="706510" y="4070854"/>
              <a:ext cx="1791998" cy="136698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Curved Connector 86"/>
            <p:cNvCxnSpPr/>
            <p:nvPr/>
          </p:nvCxnSpPr>
          <p:spPr>
            <a:xfrm rot="5400000">
              <a:off x="443274" y="4634272"/>
              <a:ext cx="1704254" cy="15240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Curved Connector 88"/>
            <p:cNvCxnSpPr/>
            <p:nvPr/>
          </p:nvCxnSpPr>
          <p:spPr>
            <a:xfrm rot="16200000" flipH="1">
              <a:off x="1170925" y="4363818"/>
              <a:ext cx="1791998" cy="78105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Curved Connector 90"/>
            <p:cNvCxnSpPr/>
            <p:nvPr/>
          </p:nvCxnSpPr>
          <p:spPr>
            <a:xfrm rot="5400000">
              <a:off x="676635" y="4248511"/>
              <a:ext cx="1704254" cy="92392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Curved Connector 92"/>
            <p:cNvCxnSpPr/>
            <p:nvPr/>
          </p:nvCxnSpPr>
          <p:spPr>
            <a:xfrm rot="16200000" flipH="1">
              <a:off x="2390558" y="4444494"/>
              <a:ext cx="1781608" cy="60007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Curved Connector 94"/>
            <p:cNvCxnSpPr/>
            <p:nvPr/>
          </p:nvCxnSpPr>
          <p:spPr>
            <a:xfrm rot="5400000">
              <a:off x="2216656" y="4270591"/>
              <a:ext cx="1776990" cy="95250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Curved Connector 96"/>
            <p:cNvCxnSpPr/>
            <p:nvPr/>
          </p:nvCxnSpPr>
          <p:spPr>
            <a:xfrm rot="5400000">
              <a:off x="2159577" y="4518169"/>
              <a:ext cx="1781608" cy="46196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971550" y="1456719"/>
            <a:ext cx="7536007" cy="4193625"/>
            <a:chOff x="971550" y="1456719"/>
            <a:chExt cx="7536007" cy="4193625"/>
          </a:xfrm>
        </p:grpSpPr>
        <p:grpSp>
          <p:nvGrpSpPr>
            <p:cNvPr id="181" name="Group 180"/>
            <p:cNvGrpSpPr/>
            <p:nvPr/>
          </p:nvGrpSpPr>
          <p:grpSpPr>
            <a:xfrm rot="5400000">
              <a:off x="6246668" y="-413356"/>
              <a:ext cx="390814" cy="4130964"/>
              <a:chOff x="5324186" y="830117"/>
              <a:chExt cx="390814" cy="4130964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5324186" y="830117"/>
                <a:ext cx="390814" cy="4130964"/>
              </a:xfrm>
              <a:prstGeom prst="rect">
                <a:avLst/>
              </a:prstGeom>
              <a:ln w="3810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 rot="16200000">
                <a:off x="5519593" y="8633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6200000">
                <a:off x="5519593" y="10919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6200000">
                <a:off x="5519593" y="13205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6200000">
                <a:off x="5519593" y="15491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>
                <a:off x="5519593" y="17777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6200000">
                <a:off x="5519593" y="20063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>
                <a:off x="5519593" y="22349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6200000">
                <a:off x="5519593" y="24635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>
                <a:off x="5519593" y="26921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6200000">
                <a:off x="5519593" y="29207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16200000">
                <a:off x="5519593" y="31493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>
                <a:off x="5519593" y="33779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6200000">
                <a:off x="5519593" y="36065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>
                <a:off x="5519593" y="38351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6200000">
                <a:off x="5519593" y="40637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>
                <a:off x="5519593" y="42923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6200000">
                <a:off x="5519593" y="45209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200" name="Curved Connector 199"/>
            <p:cNvCxnSpPr/>
            <p:nvPr/>
          </p:nvCxnSpPr>
          <p:spPr>
            <a:xfrm rot="5400000">
              <a:off x="2039491" y="3194035"/>
              <a:ext cx="3998218" cy="9144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1" name="Curved Connector 200"/>
            <p:cNvCxnSpPr/>
            <p:nvPr/>
          </p:nvCxnSpPr>
          <p:spPr>
            <a:xfrm rot="5400000">
              <a:off x="1963291" y="1974835"/>
              <a:ext cx="3998218" cy="33528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2" name="Curved Connector 201"/>
            <p:cNvCxnSpPr/>
            <p:nvPr/>
          </p:nvCxnSpPr>
          <p:spPr>
            <a:xfrm rot="5400000">
              <a:off x="966052" y="1657624"/>
              <a:ext cx="3992446" cy="398145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3" name="Curved Connector 202"/>
            <p:cNvCxnSpPr/>
            <p:nvPr/>
          </p:nvCxnSpPr>
          <p:spPr>
            <a:xfrm rot="5400000">
              <a:off x="3459357" y="2084295"/>
              <a:ext cx="3983211" cy="311887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5" name="TextBox 204"/>
          <p:cNvSpPr txBox="1"/>
          <p:nvPr/>
        </p:nvSpPr>
        <p:spPr>
          <a:xfrm>
            <a:off x="1365025" y="304800"/>
            <a:ext cx="115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 Index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5553051" y="838200"/>
            <a:ext cx="176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Hash-table Index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01125" y="5029200"/>
            <a:ext cx="194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CPU address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05" grpId="0"/>
      <p:bldP spid="20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L2 TLB</a:t>
            </a:r>
          </a:p>
          <a:p>
            <a:pPr lvl="1"/>
            <a:r>
              <a:rPr lang="en-US" dirty="0" smtClean="0"/>
              <a:t>Shared between all CUs</a:t>
            </a:r>
          </a:p>
          <a:p>
            <a:pPr lvl="1"/>
            <a:r>
              <a:rPr lang="en-US" dirty="0" smtClean="0"/>
              <a:t>Captures address translation sharing</a:t>
            </a:r>
          </a:p>
          <a:p>
            <a:pPr lvl="1"/>
            <a:r>
              <a:rPr lang="en-US" dirty="0" smtClean="0"/>
              <a:t>Poor performance: increased TLB-miss penalty</a:t>
            </a:r>
          </a:p>
          <a:p>
            <a:pPr lvl="1"/>
            <a:endParaRPr lang="en-US" dirty="0"/>
          </a:p>
          <a:p>
            <a:r>
              <a:rPr lang="en-US" dirty="0" smtClean="0"/>
              <a:t>Shared L2 TLB and PWC</a:t>
            </a:r>
          </a:p>
          <a:p>
            <a:pPr lvl="1"/>
            <a:r>
              <a:rPr lang="en-US" dirty="0" smtClean="0"/>
              <a:t>No performance difference</a:t>
            </a:r>
          </a:p>
          <a:p>
            <a:pPr lvl="1"/>
            <a:r>
              <a:rPr lang="en-US" dirty="0" smtClean="0"/>
              <a:t>Trade-offs in the design space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Design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4191000"/>
            <a:ext cx="8229600" cy="1782763"/>
          </a:xfrm>
        </p:spPr>
        <p:txBody>
          <a:bodyPr/>
          <a:lstStyle/>
          <a:p>
            <a:r>
              <a:rPr lang="en-US" dirty="0" smtClean="0"/>
              <a:t>Each design has 16 KB extra SRAM for all 16 CUs</a:t>
            </a:r>
          </a:p>
          <a:p>
            <a:r>
              <a:rPr lang="en-US" dirty="0" smtClean="0"/>
              <a:t>PWC needed for </a:t>
            </a:r>
            <a:r>
              <a:rPr lang="en-US" smtClean="0"/>
              <a:t>some workloads</a:t>
            </a:r>
          </a:p>
          <a:p>
            <a:r>
              <a:rPr lang="en-US" smtClean="0"/>
              <a:t>Trade-offs in energy and area</a:t>
            </a:r>
            <a:endParaRPr lang="en-US" dirty="0"/>
          </a:p>
        </p:txBody>
      </p:sp>
      <p:graphicFrame>
        <p:nvGraphicFramePr>
          <p:cNvPr id="10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1492440"/>
              </p:ext>
            </p:extLst>
          </p:nvPr>
        </p:nvGraphicFramePr>
        <p:xfrm>
          <a:off x="457200" y="1600200"/>
          <a:ext cx="8229600" cy="19812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09800"/>
                <a:gridCol w="1447800"/>
                <a:gridCol w="1371600"/>
                <a:gridCol w="1600200"/>
                <a:gridCol w="16002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Per-CU L1 TLB entries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Page walk cache size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Shared L2 TLB entries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endParaRPr lang="en-US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 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64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8 KB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None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Shared L2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1024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Shared L2  &amp; PWC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 KB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512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50" y="2590800"/>
            <a:ext cx="3475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4" descr="http://www.clker.com/cliparts/0/7/4/2/1206569735140917528pitr_green_arrows_set_1.svg.hi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848600" y="2413000"/>
            <a:ext cx="423734" cy="76200"/>
          </a:xfrm>
          <a:prstGeom prst="roundRect">
            <a:avLst/>
          </a:prstGeom>
          <a:gradFill flip="none" rotWithShape="1">
            <a:gsLst>
              <a:gs pos="0">
                <a:srgbClr val="140068"/>
              </a:gs>
              <a:gs pos="19000">
                <a:srgbClr val="00178A"/>
              </a:gs>
              <a:gs pos="100000">
                <a:srgbClr val="4766FF"/>
              </a:gs>
            </a:gsLst>
            <a:lin ang="0" scaled="1"/>
            <a:tileRect/>
          </a:gradFill>
          <a:ln>
            <a:solidFill>
              <a:srgbClr val="160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848600" y="3216564"/>
            <a:ext cx="423734" cy="76200"/>
          </a:xfrm>
          <a:prstGeom prst="roundRect">
            <a:avLst/>
          </a:prstGeom>
          <a:gradFill flip="none" rotWithShape="1">
            <a:gsLst>
              <a:gs pos="0">
                <a:srgbClr val="140068"/>
              </a:gs>
              <a:gs pos="19000">
                <a:srgbClr val="00178A"/>
              </a:gs>
              <a:gs pos="100000">
                <a:srgbClr val="4766FF"/>
              </a:gs>
            </a:gsLst>
            <a:lin ang="0" scaled="1"/>
            <a:tileRect/>
          </a:gradFill>
          <a:ln>
            <a:solidFill>
              <a:srgbClr val="160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66" y="2590800"/>
            <a:ext cx="3475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0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GPU MMU Design Tradeoffs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61" y="1447800"/>
            <a:ext cx="5902652" cy="2951326"/>
          </a:xfrm>
        </p:spPr>
      </p:pic>
      <p:sp>
        <p:nvSpPr>
          <p:cNvPr id="4" name="TextBox 3"/>
          <p:cNvSpPr txBox="1"/>
          <p:nvPr/>
        </p:nvSpPr>
        <p:spPr>
          <a:xfrm>
            <a:off x="609600" y="4800600"/>
            <a:ext cx="7569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Shared L2 &amp; PWC provices lower area, but higher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Proof-of-concept Design 3 provides low area and energy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0" y="5943600"/>
            <a:ext cx="42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*data produced using </a:t>
            </a:r>
            <a:r>
              <a:rPr lang="en-US" dirty="0" err="1" smtClean="0"/>
              <a:t>McPAT</a:t>
            </a:r>
            <a:r>
              <a:rPr lang="en-US" dirty="0" smtClean="0"/>
              <a:t> and CACTI 6.5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Designs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TLB prefetching:</a:t>
            </a:r>
          </a:p>
          <a:p>
            <a:pPr lvl="1"/>
            <a:r>
              <a:rPr lang="en-US" dirty="0" smtClean="0"/>
              <a:t>Simple 1-ahead </a:t>
            </a:r>
            <a:r>
              <a:rPr lang="en-US" dirty="0" err="1" smtClean="0"/>
              <a:t>prefetcher</a:t>
            </a:r>
            <a:r>
              <a:rPr lang="en-US" dirty="0" smtClean="0"/>
              <a:t> does not affect performance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Large pages:</a:t>
            </a:r>
          </a:p>
          <a:p>
            <a:pPr lvl="1"/>
            <a:r>
              <a:rPr lang="en-US" dirty="0" smtClean="0"/>
              <a:t>Effective at reducing TLB misses</a:t>
            </a:r>
          </a:p>
          <a:p>
            <a:pPr lvl="1"/>
            <a:r>
              <a:rPr lang="en-US" dirty="0" smtClean="0"/>
              <a:t>Requiring places burden on programmer</a:t>
            </a:r>
          </a:p>
          <a:p>
            <a:pPr lvl="1"/>
            <a:r>
              <a:rPr lang="en-US" dirty="0" smtClean="0"/>
              <a:t>Must have compatibility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“Architectural </a:t>
            </a:r>
            <a:r>
              <a:rPr lang="en-US" dirty="0"/>
              <a:t>Support for Address Translation </a:t>
            </a:r>
            <a:r>
              <a:rPr lang="en-US"/>
              <a:t>on </a:t>
            </a:r>
            <a:r>
              <a:rPr lang="en-US" smtClean="0"/>
              <a:t>GPUs.” </a:t>
            </a:r>
          </a:p>
          <a:p>
            <a:pPr marL="457200" lvl="1" indent="0">
              <a:buNone/>
            </a:pPr>
            <a:r>
              <a:rPr lang="en-US" sz="2000" smtClean="0"/>
              <a:t>Bharath</a:t>
            </a:r>
            <a:r>
              <a:rPr lang="en-US" sz="2000"/>
              <a:t> </a:t>
            </a:r>
            <a:r>
              <a:rPr lang="en-US" sz="2000" smtClean="0"/>
              <a:t>Pichai, Lisa Hsu, Abhishek Bhattacharjee (ASPLOS 2014).</a:t>
            </a:r>
            <a:endParaRPr lang="en-US" sz="2000" dirty="0"/>
          </a:p>
          <a:p>
            <a:pPr lvl="1"/>
            <a:r>
              <a:rPr lang="en-US" dirty="0" smtClean="0"/>
              <a:t>Concurrent with our work</a:t>
            </a:r>
          </a:p>
          <a:p>
            <a:pPr lvl="1"/>
            <a:r>
              <a:rPr lang="en-US" dirty="0" smtClean="0"/>
              <a:t>High level: modest changes for high performance</a:t>
            </a:r>
          </a:p>
          <a:p>
            <a:pPr lvl="1"/>
            <a:r>
              <a:rPr lang="en-US" dirty="0" err="1" smtClean="0"/>
              <a:t>Pichai</a:t>
            </a:r>
            <a:r>
              <a:rPr lang="en-US" dirty="0" smtClean="0"/>
              <a:t> et al. investigate warp scheduling</a:t>
            </a:r>
          </a:p>
          <a:p>
            <a:pPr lvl="1"/>
            <a:r>
              <a:rPr lang="en-US" dirty="0" smtClean="0"/>
              <a:t>We use a highly-threaded PTW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virtual memory is important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Non-exotic MMU design</a:t>
            </a:r>
          </a:p>
          <a:p>
            <a:pPr lvl="1"/>
            <a:r>
              <a:rPr lang="en-US" smtClean="0"/>
              <a:t>Post-coalescer </a:t>
            </a:r>
            <a:r>
              <a:rPr lang="en-US" dirty="0" smtClean="0"/>
              <a:t>L1 TLBs</a:t>
            </a:r>
          </a:p>
          <a:p>
            <a:pPr lvl="1"/>
            <a:r>
              <a:rPr lang="en-US" dirty="0" smtClean="0"/>
              <a:t>Highly-threaded page table walker</a:t>
            </a:r>
          </a:p>
          <a:p>
            <a:pPr lvl="1"/>
            <a:r>
              <a:rPr lang="en-US" dirty="0" smtClean="0"/>
              <a:t>Page walk cache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Full compatibility with minimal overhead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Details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8241762"/>
              </p:ext>
            </p:extLst>
          </p:nvPr>
        </p:nvGraphicFramePr>
        <p:xfrm>
          <a:off x="457200" y="3886200"/>
          <a:ext cx="8229600" cy="185420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backprop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 MB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 KB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bfs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 MB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nw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 MB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gaussian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340 KB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pathfinder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 MB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hotspot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MB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srad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 MB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lud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MB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sort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208 MB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0430687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2209800"/>
                <a:gridCol w="601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core, 2 GHz, 64 KB L1, 2 MB L2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GPU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CUs, 1.4 GHz,</a:t>
                      </a:r>
                      <a:r>
                        <a:rPr lang="en-US" baseline="0" dirty="0" smtClean="0"/>
                        <a:t> 32 lanes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L1 Cache (per-CU)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 KB,</a:t>
                      </a:r>
                      <a:r>
                        <a:rPr lang="en-US" baseline="0" dirty="0" smtClean="0"/>
                        <a:t> 15 ns latency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Scratchpad</a:t>
                      </a:r>
                      <a:r>
                        <a:rPr lang="en-US" baseline="0" dirty="0" smtClean="0"/>
                        <a:t> memory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KB, 15 ns latency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GPU L2 cache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MB, 16-way set associative, 130 ns latency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DRAM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GB, DDR3 timing, 8 channels, 667 MHz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L2 TLB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pic>
        <p:nvPicPr>
          <p:cNvPr id="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00200"/>
            <a:ext cx="6858000" cy="376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05200" y="1367135"/>
            <a:ext cx="211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Sharing pattern</a:t>
            </a:r>
            <a:endParaRPr lang="en-US" sz="2400" dirty="0"/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419100" y="5334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Many benchmarks share translations between CUs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</a:t>
            </a:r>
            <a:r>
              <a:rPr lang="en-US" dirty="0" smtClean="0"/>
              <a:t>. of Alternative Designs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1371600"/>
            <a:ext cx="7360921" cy="42062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5410200"/>
            <a:ext cx="8458200" cy="68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D3 uses AMD-like physically-addressed page walk cache</a:t>
            </a:r>
            <a:endParaRPr lang="en-US" dirty="0"/>
          </a:p>
          <a:p>
            <a:r>
              <a:rPr lang="en-US" dirty="0" smtClean="0"/>
              <a:t>Ideal PWC performs slightly better (1% </a:t>
            </a:r>
            <a:r>
              <a:rPr lang="en-US" dirty="0" err="1" smtClean="0"/>
              <a:t>avg</a:t>
            </a:r>
            <a:r>
              <a:rPr lang="en-US" dirty="0" smtClean="0"/>
              <a:t>, up to 10%)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Address Space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686" y="1828800"/>
            <a:ext cx="8001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26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47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639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64186" y="18288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69186" y="18288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54986" y="1828800"/>
            <a:ext cx="3048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26186" y="1828800"/>
            <a:ext cx="685800" cy="457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12311" y="1443760"/>
            <a:ext cx="194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CPU address space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5029200"/>
            <a:ext cx="8001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" y="50292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06454" y="50292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27336" y="50292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73406" y="5029200"/>
            <a:ext cx="1193794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40386" y="5024582"/>
            <a:ext cx="685800" cy="457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89868" y="5486400"/>
            <a:ext cx="19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PU address space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6" idx="2"/>
            <a:endCxn id="16" idx="0"/>
          </p:cNvCxnSpPr>
          <p:nvPr/>
        </p:nvCxnSpPr>
        <p:spPr>
          <a:xfrm flipH="1">
            <a:off x="781050" y="2286000"/>
            <a:ext cx="1686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17" idx="0"/>
          </p:cNvCxnSpPr>
          <p:nvPr/>
        </p:nvCxnSpPr>
        <p:spPr>
          <a:xfrm flipH="1">
            <a:off x="1606504" y="2286000"/>
            <a:ext cx="738332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18" idx="0"/>
          </p:cNvCxnSpPr>
          <p:nvPr/>
        </p:nvCxnSpPr>
        <p:spPr>
          <a:xfrm flipH="1">
            <a:off x="2427386" y="2286000"/>
            <a:ext cx="1136650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57200" y="3133436"/>
            <a:ext cx="2706786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Simply copy data</a:t>
            </a:r>
            <a:endParaRPr lang="en-US" sz="2400" dirty="0"/>
          </a:p>
        </p:txBody>
      </p:sp>
      <p:cxnSp>
        <p:nvCxnSpPr>
          <p:cNvPr id="40" name="Straight Arrow Connector 39"/>
          <p:cNvCxnSpPr>
            <a:stCxn id="9" idx="2"/>
          </p:cNvCxnSpPr>
          <p:nvPr/>
        </p:nvCxnSpPr>
        <p:spPr>
          <a:xfrm flipH="1">
            <a:off x="4556994" y="2286000"/>
            <a:ext cx="359592" cy="11522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</p:cNvCxnSpPr>
          <p:nvPr/>
        </p:nvCxnSpPr>
        <p:spPr>
          <a:xfrm flipH="1">
            <a:off x="4556994" y="2286000"/>
            <a:ext cx="2264592" cy="11522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1" idx="2"/>
          </p:cNvCxnSpPr>
          <p:nvPr/>
        </p:nvCxnSpPr>
        <p:spPr>
          <a:xfrm flipH="1">
            <a:off x="4556994" y="2286000"/>
            <a:ext cx="2950392" cy="11522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9" idx="0"/>
          </p:cNvCxnSpPr>
          <p:nvPr/>
        </p:nvCxnSpPr>
        <p:spPr>
          <a:xfrm flipH="1">
            <a:off x="3670303" y="3438236"/>
            <a:ext cx="899081" cy="15909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475188" y="2976418"/>
            <a:ext cx="2163612" cy="9236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Transform to new pointers</a:t>
            </a:r>
            <a:endParaRPr lang="en-US" sz="2400" dirty="0"/>
          </a:p>
        </p:txBody>
      </p:sp>
      <p:cxnSp>
        <p:nvCxnSpPr>
          <p:cNvPr id="52" name="Straight Arrow Connector 51"/>
          <p:cNvCxnSpPr>
            <a:stCxn id="12" idx="2"/>
          </p:cNvCxnSpPr>
          <p:nvPr/>
        </p:nvCxnSpPr>
        <p:spPr>
          <a:xfrm>
            <a:off x="5869086" y="2286000"/>
            <a:ext cx="1232520" cy="11522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22" idx="0"/>
          </p:cNvCxnSpPr>
          <p:nvPr/>
        </p:nvCxnSpPr>
        <p:spPr>
          <a:xfrm flipH="1">
            <a:off x="5183286" y="3438236"/>
            <a:ext cx="1885324" cy="15863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019800" y="2976418"/>
            <a:ext cx="2163612" cy="9236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Transform to new pointers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261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35" grpId="0" animBg="1"/>
      <p:bldP spid="36" grpId="0" animBg="1"/>
      <p:bldP spid="3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pages are effective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752600"/>
            <a:ext cx="3276600" cy="34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 MB pages significantly reduce miss rate</a:t>
            </a:r>
          </a:p>
          <a:p>
            <a:endParaRPr lang="en-US" sz="2400" dirty="0"/>
          </a:p>
          <a:p>
            <a:r>
              <a:rPr lang="en-US" sz="2400" dirty="0" smtClean="0"/>
              <a:t>But can they be used?</a:t>
            </a:r>
          </a:p>
          <a:p>
            <a:pPr lvl="1"/>
            <a:r>
              <a:rPr lang="en-US" sz="2000" dirty="0" smtClean="0"/>
              <a:t>slow adoption on CPUs</a:t>
            </a:r>
          </a:p>
          <a:p>
            <a:pPr lvl="1"/>
            <a:r>
              <a:rPr lang="en-US" sz="2000" dirty="0" smtClean="0"/>
              <a:t>Special allocation API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41994" y="1429434"/>
            <a:ext cx="344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miss rate with 2MB pages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98765"/>
            <a:ext cx="5486400" cy="464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L2 TLB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048939"/>
              </p:ext>
            </p:extLst>
          </p:nvPr>
        </p:nvGraphicFramePr>
        <p:xfrm>
          <a:off x="1206532" y="1524000"/>
          <a:ext cx="6730936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Visio" r:id="rId3" imgW="4128826" imgH="2659139" progId="Visio.Drawing.11">
                  <p:embed/>
                </p:oleObj>
              </mc:Choice>
              <mc:Fallback>
                <p:oleObj name="Visio" r:id="rId3" imgW="4128826" imgH="26591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32" y="1524000"/>
                        <a:ext cx="6730936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867400" y="1981200"/>
            <a:ext cx="1828800" cy="1143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L2 TLB and PWC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217718"/>
              </p:ext>
            </p:extLst>
          </p:nvPr>
        </p:nvGraphicFramePr>
        <p:xfrm>
          <a:off x="1206532" y="1524000"/>
          <a:ext cx="6730936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Visio" r:id="rId3" imgW="4128826" imgH="2659139" progId="Visio.Drawing.11">
                  <p:embed/>
                </p:oleObj>
              </mc:Choice>
              <mc:Fallback>
                <p:oleObj name="Visio" r:id="rId3" imgW="4128826" imgH="26591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32" y="1524000"/>
                        <a:ext cx="6730936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L2 TLB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020" y="1341437"/>
            <a:ext cx="7167960" cy="409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90989" y="1600200"/>
            <a:ext cx="354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Performance relative to D3</a:t>
            </a:r>
            <a:endParaRPr lang="en-US" sz="2400" dirty="0"/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533400" y="5257800"/>
            <a:ext cx="8458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shared L2 TLB can work as well as a page walk cache</a:t>
            </a:r>
          </a:p>
          <a:p>
            <a:r>
              <a:rPr lang="en-US" dirty="0" smtClean="0"/>
              <a:t>Some workloads need low latency TLB misses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L2 TLB and PWC</a:t>
            </a:r>
            <a:endParaRPr lang="en-US" dirty="0"/>
          </a:p>
        </p:txBody>
      </p:sp>
      <p:pic>
        <p:nvPicPr>
          <p:cNvPr id="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524000"/>
            <a:ext cx="7010400" cy="400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456237"/>
            <a:ext cx="8229600" cy="792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Benefits of both page walk cache and shared L2 TLB</a:t>
            </a:r>
            <a:endParaRPr lang="en-US" dirty="0"/>
          </a:p>
          <a:p>
            <a:r>
              <a:rPr lang="en-US" dirty="0" smtClean="0"/>
              <a:t>Can reduce the size of L1 TLB without performance penalty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162800" y="1676401"/>
            <a:ext cx="1828801" cy="220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MMU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93" y="1946779"/>
            <a:ext cx="4996013" cy="3832805"/>
          </a:xfrm>
        </p:spPr>
      </p:pic>
      <p:sp>
        <p:nvSpPr>
          <p:cNvPr id="5" name="Rectangle 4"/>
          <p:cNvSpPr/>
          <p:nvPr/>
        </p:nvSpPr>
        <p:spPr>
          <a:xfrm>
            <a:off x="1295400" y="2133600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88000" y="1828800"/>
            <a:ext cx="2286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9800" y="3244849"/>
            <a:ext cx="2667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62400" y="3429000"/>
            <a:ext cx="2286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0" y="3338512"/>
            <a:ext cx="2286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68959" y="1960670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03300" y="182295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Memory request</a:t>
            </a:r>
          </a:p>
          <a:p>
            <a:r>
              <a:rPr lang="en-US" sz="1200" dirty="0" smtClean="0"/>
              <a:t>(virtual </a:t>
            </a:r>
            <a:r>
              <a:rPr lang="en-US" sz="1200" dirty="0" err="1" smtClean="0"/>
              <a:t>addr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7368959" y="2671980"/>
            <a:ext cx="2286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03300" y="253426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Memory request</a:t>
            </a:r>
          </a:p>
          <a:p>
            <a:r>
              <a:rPr lang="en-US" sz="1200" dirty="0" smtClean="0"/>
              <a:t>(physical </a:t>
            </a:r>
            <a:r>
              <a:rPr lang="en-US" sz="1200" dirty="0" err="1" smtClean="0"/>
              <a:t>addr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1752600" y="2537042"/>
            <a:ext cx="2286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81650" y="3580715"/>
            <a:ext cx="2286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68959" y="3397249"/>
            <a:ext cx="2286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03300" y="325953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Page walk request &amp; response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1295400" y="2537042"/>
            <a:ext cx="2286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0555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0" presetClass="path" presetSubtype="0" ac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3541 1.48148E-6 C 0.05086 1.48148E-6 0.07083 0.01111 0.07083 0.0206 L 0.07083 0.041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0412 L 0.2125 0.0412 " pathEditMode="relative" rAng="0" ptsTypes="AA">
                                      <p:cBhvr>
                                        <p:cTn id="22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50" presetClass="path" presetSubtype="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0.0412 L 0.24166 0.0412 C 0.25468 0.0412 0.27083 0.06875 0.27083 0.0912 L 0.27083 0.1412 " pathEditMode="relative" rAng="0" ptsTypes="FfFF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4.44444E-6 0.122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2222 L -4.44444E-6 0.244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1111 L 0.01111 0.1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2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222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0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12222 L -3.05556E-6 0.14445 C -3.05556E-6 0.1544 -0.01267 0.1669 -0.02291 0.1669 L -0.04583 0.1669 " pathEditMode="relative" rAng="5400000" ptsTypes="FfFF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0" presetClass="path" presetSubtype="0" decel="25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1 0.16644 L -0.07518 0.16644 C -0.0882 0.16644 -0.10417 0.19399 -0.10417 0.21621 L -0.10417 0.26667 " pathEditMode="relative" rAng="0" ptsTypes="FfFF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0" presetClass="path" presetSubtype="0" accel="5000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601 0.16644 L -0.07517 0.16644 C -0.08819 0.16644 -0.10434 0.19421 -0.10434 0.21667 L -0.10434 0.26667 " pathEditMode="relative" rAng="10800000" ptsTypes="FfFF">
                                      <p:cBhvr>
                                        <p:cTn id="69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0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1 0.16644 L -0.02136 0.16644 C -0.01007 0.16644 0.00416 0.15417 0.00416 0.14422 L 0.00416 0.12223 " pathEditMode="relative" rAng="0" ptsTypes="FfFF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2" presetClass="path" presetSubtype="0" accel="1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1111 L 0.00416 0.12199 " pathEditMode="relative" rAng="0" ptsTypes="AA">
                                      <p:cBhvr>
                                        <p:cTn id="75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path" presetSubtype="0" ac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757 L -0.02708 -0.0757 C -0.01493 -0.0757 0 -0.0544 0 -0.03773 L 0 1.48148E-6 " pathEditMode="relative" rAng="10800000" ptsTypes="FfFF">
                                      <p:cBhvr>
                                        <p:cTn id="88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757 L -0.15416 -0.0757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0" presetClass="path" presetSubtype="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17 -0.12014 L -0.19167 -0.12014 C -0.175 -0.12014 -0.15417 -0.10811 -0.15417 -0.09792 L -0.15417 -0.0757 " pathEditMode="relative" rAng="0" ptsTypes="FfFF">
                                      <p:cBhvr>
                                        <p:cTn id="94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4" animBg="1"/>
      <p:bldP spid="5" grpId="5" animBg="1"/>
      <p:bldP spid="8" grpId="0" animBg="1"/>
      <p:bldP spid="8" grpId="1" animBg="1"/>
      <p:bldP spid="8" grpId="2" animBg="1"/>
      <p:bldP spid="8" grpId="4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1" grpId="0" animBg="1"/>
      <p:bldP spid="11" grpId="1" animBg="1"/>
      <p:bldP spid="11" grpId="2" animBg="1"/>
      <p:bldP spid="11" grpId="4" animBg="1"/>
      <p:bldP spid="11" grpId="5" animBg="1"/>
      <p:bldP spid="14" grpId="0" animBg="1"/>
      <p:bldP spid="14" grpId="1" animBg="1"/>
      <p:bldP spid="14" grpId="2" animBg="1"/>
      <p:bldP spid="14" grpId="3" animBg="1"/>
      <p:bldP spid="14" grpId="5" animBg="1"/>
      <p:bldP spid="15" grpId="0" animBg="1"/>
      <p:bldP spid="15" grpId="1" animBg="1"/>
      <p:bldP spid="15" grpId="2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</a:t>
            </a:r>
            <a:r>
              <a:rPr lang="en-US" dirty="0"/>
              <a:t>V</a:t>
            </a:r>
            <a:r>
              <a:rPr lang="en-US" dirty="0" smtClean="0"/>
              <a:t>irtual </a:t>
            </a:r>
            <a:r>
              <a:rPr lang="en-US" dirty="0"/>
              <a:t>A</a:t>
            </a:r>
            <a:r>
              <a:rPr lang="en-US" dirty="0" smtClean="0"/>
              <a:t>ddressing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2686" y="1828800"/>
            <a:ext cx="8001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26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47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639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64186" y="18288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69186" y="18288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54986" y="1828800"/>
            <a:ext cx="3048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26186" y="1828800"/>
            <a:ext cx="685800" cy="457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12311" y="1443760"/>
            <a:ext cx="194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CPU address space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2686" y="4953000"/>
            <a:ext cx="8001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686" y="49530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44786" y="49530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63986" y="49530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64186" y="49530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69186" y="49530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54986" y="4953000"/>
            <a:ext cx="3048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26186" y="4953000"/>
            <a:ext cx="685800" cy="457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01089" y="5421868"/>
            <a:ext cx="19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PU address space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7" idx="2"/>
            <a:endCxn id="16" idx="0"/>
          </p:cNvCxnSpPr>
          <p:nvPr/>
        </p:nvCxnSpPr>
        <p:spPr>
          <a:xfrm>
            <a:off x="78273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7" idx="0"/>
          </p:cNvCxnSpPr>
          <p:nvPr/>
        </p:nvCxnSpPr>
        <p:spPr>
          <a:xfrm>
            <a:off x="234483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>
            <a:off x="356403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2"/>
            <a:endCxn id="19" idx="0"/>
          </p:cNvCxnSpPr>
          <p:nvPr/>
        </p:nvCxnSpPr>
        <p:spPr>
          <a:xfrm>
            <a:off x="491658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2"/>
            <a:endCxn id="22" idx="0"/>
          </p:cNvCxnSpPr>
          <p:nvPr/>
        </p:nvCxnSpPr>
        <p:spPr>
          <a:xfrm>
            <a:off x="586908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2"/>
            <a:endCxn id="20" idx="0"/>
          </p:cNvCxnSpPr>
          <p:nvPr/>
        </p:nvCxnSpPr>
        <p:spPr>
          <a:xfrm>
            <a:off x="682158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2" idx="2"/>
            <a:endCxn id="21" idx="0"/>
          </p:cNvCxnSpPr>
          <p:nvPr/>
        </p:nvCxnSpPr>
        <p:spPr>
          <a:xfrm>
            <a:off x="750738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029793" y="3133436"/>
            <a:ext cx="2706786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1-to-1 addresses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781050" y="2286000"/>
            <a:ext cx="1686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13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void main() {</a:t>
            </a:r>
          </a:p>
          <a:p>
            <a:pPr marL="0" indent="0" defTabSz="339725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cudaHostMalloc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)*1024);</a:t>
            </a:r>
            <a:r>
              <a:rPr lang="en-US" sz="1400" b="1" dirty="0" smtClean="0"/>
              <a:t> 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// allocate input array on host</a:t>
            </a:r>
          </a:p>
          <a:p>
            <a:pPr marL="0" indent="0" defTabSz="339725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... // Initial host array</a:t>
            </a:r>
          </a:p>
          <a:p>
            <a:pPr marL="0" indent="0" defTabSz="339725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 defTabSz="339725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cudaHostMalloc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)*1024); // allocate output array on host</a:t>
            </a:r>
          </a:p>
          <a:p>
            <a:pPr marL="0" indent="0" defTabSz="339725"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Kernel&lt;&lt;&lt;1,1024&gt;&gt;&gt;(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); </a:t>
            </a:r>
          </a:p>
          <a:p>
            <a:pPr marL="0" indent="0" defTabSz="339725"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...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// continue host computation with result</a:t>
            </a:r>
          </a:p>
          <a:p>
            <a:pPr marL="0" indent="0" defTabSz="339725"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cudaHostFree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); // Free memory on host</a:t>
            </a:r>
          </a:p>
          <a:p>
            <a:pPr marL="0" indent="0" defTabSz="339725">
              <a:buNone/>
            </a:pPr>
            <a:r>
              <a:rPr lang="en-US" sz="1400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cudaHostFree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 defTabSz="339725">
              <a:buNone/>
            </a:pPr>
            <a:r>
              <a:rPr lang="en-US" sz="1400" dirty="0" smtClean="0"/>
              <a:t>}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7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Virtual Addressing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Virtual </a:t>
            </a:r>
            <a:r>
              <a:rPr lang="en-US" dirty="0"/>
              <a:t>A</a:t>
            </a:r>
            <a:r>
              <a:rPr lang="en-US" dirty="0" smtClean="0"/>
              <a:t>ddress Space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2686" y="1828800"/>
            <a:ext cx="8001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26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47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639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64186" y="18288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69186" y="18288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54986" y="1828800"/>
            <a:ext cx="3048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26186" y="1828800"/>
            <a:ext cx="685800" cy="457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12311" y="1443760"/>
            <a:ext cx="194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CPU address space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2686" y="4953000"/>
            <a:ext cx="8001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686" y="49530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44786" y="49530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63986" y="49530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64186" y="49530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69186" y="49530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54986" y="4953000"/>
            <a:ext cx="3048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26186" y="4953000"/>
            <a:ext cx="685800" cy="457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01089" y="5421868"/>
            <a:ext cx="19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PU address space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7" idx="2"/>
            <a:endCxn id="16" idx="0"/>
          </p:cNvCxnSpPr>
          <p:nvPr/>
        </p:nvCxnSpPr>
        <p:spPr>
          <a:xfrm>
            <a:off x="78273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7" idx="0"/>
          </p:cNvCxnSpPr>
          <p:nvPr/>
        </p:nvCxnSpPr>
        <p:spPr>
          <a:xfrm>
            <a:off x="234483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>
            <a:off x="356403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2"/>
            <a:endCxn id="19" idx="0"/>
          </p:cNvCxnSpPr>
          <p:nvPr/>
        </p:nvCxnSpPr>
        <p:spPr>
          <a:xfrm>
            <a:off x="491658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2"/>
            <a:endCxn id="22" idx="0"/>
          </p:cNvCxnSpPr>
          <p:nvPr/>
        </p:nvCxnSpPr>
        <p:spPr>
          <a:xfrm>
            <a:off x="586908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2"/>
            <a:endCxn id="20" idx="0"/>
          </p:cNvCxnSpPr>
          <p:nvPr/>
        </p:nvCxnSpPr>
        <p:spPr>
          <a:xfrm>
            <a:off x="682158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2" idx="2"/>
            <a:endCxn id="21" idx="0"/>
          </p:cNvCxnSpPr>
          <p:nvPr/>
        </p:nvCxnSpPr>
        <p:spPr>
          <a:xfrm>
            <a:off x="750738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029793" y="3133436"/>
            <a:ext cx="2706786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1-to-1 addresses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781050" y="2286000"/>
            <a:ext cx="1686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6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Virtual Address Space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caveats</a:t>
            </a:r>
          </a:p>
          <a:p>
            <a:endParaRPr lang="en-US" dirty="0" smtClean="0"/>
          </a:p>
          <a:p>
            <a:r>
              <a:rPr lang="en-US" dirty="0" smtClean="0"/>
              <a:t>Programs “just work”</a:t>
            </a:r>
          </a:p>
          <a:p>
            <a:endParaRPr lang="en-US" dirty="0" smtClean="0"/>
          </a:p>
          <a:p>
            <a:r>
              <a:rPr lang="en-US" dirty="0" smtClean="0"/>
              <a:t>Same as multicore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ason1">
      <a:dk1>
        <a:sysClr val="windowText" lastClr="000000"/>
      </a:dk1>
      <a:lt1>
        <a:sysClr val="window" lastClr="FFFFFF"/>
      </a:lt1>
      <a:dk2>
        <a:srgbClr val="142E48"/>
      </a:dk2>
      <a:lt2>
        <a:srgbClr val="EEECE1"/>
      </a:lt2>
      <a:accent1>
        <a:srgbClr val="BB3377"/>
      </a:accent1>
      <a:accent2>
        <a:srgbClr val="3377BB"/>
      </a:accent2>
      <a:accent3>
        <a:srgbClr val="33BB77"/>
      </a:accent3>
      <a:accent4>
        <a:srgbClr val="BB773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11795</TotalTime>
  <Words>1604</Words>
  <Application>Microsoft Office PowerPoint</Application>
  <PresentationFormat>On-screen Show (4:3)</PresentationFormat>
  <Paragraphs>630</Paragraphs>
  <Slides>55</Slides>
  <Notes>16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  <vt:variant>
        <vt:lpstr>Custom Shows</vt:lpstr>
      </vt:variant>
      <vt:variant>
        <vt:i4>1</vt:i4>
      </vt:variant>
    </vt:vector>
  </HeadingPairs>
  <TitlesOfParts>
    <vt:vector size="58" baseType="lpstr">
      <vt:lpstr>Office Theme</vt:lpstr>
      <vt:lpstr>Visio</vt:lpstr>
      <vt:lpstr>Supporting x86-64 Address Translation for 100s of GPU Lanes</vt:lpstr>
      <vt:lpstr>Summary</vt:lpstr>
      <vt:lpstr>Motivation</vt:lpstr>
      <vt:lpstr>PowerPoint Presentation</vt:lpstr>
      <vt:lpstr>Separate Address Space</vt:lpstr>
      <vt:lpstr>Unified Virtual Addressing</vt:lpstr>
      <vt:lpstr>Unified Virtual Addressing</vt:lpstr>
      <vt:lpstr>Shared Virtual Address Space</vt:lpstr>
      <vt:lpstr>Shared Virtual Address Space</vt:lpstr>
      <vt:lpstr>Shared Virtual Address Space</vt:lpstr>
      <vt:lpstr>Outline</vt:lpstr>
      <vt:lpstr>System Overview</vt:lpstr>
      <vt:lpstr>GPU Overview</vt:lpstr>
      <vt:lpstr>Methodology</vt:lpstr>
      <vt:lpstr>Workloads</vt:lpstr>
      <vt:lpstr>GPU MMU Design 0</vt:lpstr>
      <vt:lpstr>GPU MMU Design 1</vt:lpstr>
      <vt:lpstr>PowerPoint Presentation</vt:lpstr>
      <vt:lpstr>PowerPoint Presentation</vt:lpstr>
      <vt:lpstr>PowerPoint Presentation</vt:lpstr>
      <vt:lpstr>Reducing translation request rate </vt:lpstr>
      <vt:lpstr>GPU MMU Design 1</vt:lpstr>
      <vt:lpstr>Performance</vt:lpstr>
      <vt:lpstr>GPU MMU Design 2</vt:lpstr>
      <vt:lpstr>PowerPoint Presentation</vt:lpstr>
      <vt:lpstr>Multiple Outstanding Page Walks</vt:lpstr>
      <vt:lpstr>GPU MMU Design 2</vt:lpstr>
      <vt:lpstr>Highly-threaded PTW</vt:lpstr>
      <vt:lpstr>Performance</vt:lpstr>
      <vt:lpstr>GPU MMU Design 3</vt:lpstr>
      <vt:lpstr>High L1 TLB Miss Rate</vt:lpstr>
      <vt:lpstr>High TLB Miss Rate</vt:lpstr>
      <vt:lpstr>GPU MMU Design 3</vt:lpstr>
      <vt:lpstr>Performance</vt:lpstr>
      <vt:lpstr>Correctness Issues</vt:lpstr>
      <vt:lpstr>Page-fault Overview</vt:lpstr>
      <vt:lpstr>Page faults</vt:lpstr>
      <vt:lpstr>Summary</vt:lpstr>
      <vt:lpstr>Outline</vt:lpstr>
      <vt:lpstr>Alternative Designs</vt:lpstr>
      <vt:lpstr>Alternative Design Summary</vt:lpstr>
      <vt:lpstr>GPU MMU Design Tradeoffs</vt:lpstr>
      <vt:lpstr>Alternative Designs</vt:lpstr>
      <vt:lpstr>Related Work</vt:lpstr>
      <vt:lpstr>Conclusions</vt:lpstr>
      <vt:lpstr>Questions?</vt:lpstr>
      <vt:lpstr>Simulation Details</vt:lpstr>
      <vt:lpstr>Shared L2 TLB</vt:lpstr>
      <vt:lpstr>Perf. of Alternative Designs</vt:lpstr>
      <vt:lpstr>Large pages are effective</vt:lpstr>
      <vt:lpstr>Shared L2 TLB</vt:lpstr>
      <vt:lpstr>Shared L2 TLB and PWC</vt:lpstr>
      <vt:lpstr>Shared L2 TLB</vt:lpstr>
      <vt:lpstr>Shared L2 TLB and PWC</vt:lpstr>
      <vt:lpstr>Unified MMU Design</vt:lpstr>
      <vt:lpstr>tmp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</dc:creator>
  <cp:lastModifiedBy>vmuser</cp:lastModifiedBy>
  <cp:revision>243</cp:revision>
  <cp:lastPrinted>2013-06-07T18:41:49Z</cp:lastPrinted>
  <dcterms:created xsi:type="dcterms:W3CDTF">2013-06-05T16:50:44Z</dcterms:created>
  <dcterms:modified xsi:type="dcterms:W3CDTF">2014-03-03T17:55:38Z</dcterms:modified>
</cp:coreProperties>
</file>