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0" r:id="rId3"/>
    <p:sldId id="258" r:id="rId4"/>
    <p:sldId id="262" r:id="rId5"/>
    <p:sldId id="324" r:id="rId6"/>
    <p:sldId id="298" r:id="rId7"/>
    <p:sldId id="326" r:id="rId8"/>
    <p:sldId id="308" r:id="rId9"/>
    <p:sldId id="309" r:id="rId10"/>
    <p:sldId id="310" r:id="rId11"/>
    <p:sldId id="260" r:id="rId12"/>
    <p:sldId id="311" r:id="rId13"/>
    <p:sldId id="314" r:id="rId14"/>
    <p:sldId id="277" r:id="rId15"/>
    <p:sldId id="301" r:id="rId16"/>
    <p:sldId id="313" r:id="rId17"/>
    <p:sldId id="273" r:id="rId18"/>
    <p:sldId id="274" r:id="rId19"/>
    <p:sldId id="300" r:id="rId20"/>
    <p:sldId id="315" r:id="rId21"/>
    <p:sldId id="302" r:id="rId22"/>
    <p:sldId id="303" r:id="rId23"/>
    <p:sldId id="304" r:id="rId24"/>
    <p:sldId id="321" r:id="rId25"/>
    <p:sldId id="307" r:id="rId26"/>
    <p:sldId id="317" r:id="rId27"/>
    <p:sldId id="289" r:id="rId28"/>
    <p:sldId id="290" r:id="rId29"/>
    <p:sldId id="329" r:id="rId30"/>
    <p:sldId id="292" r:id="rId31"/>
    <p:sldId id="293" r:id="rId32"/>
    <p:sldId id="327" r:id="rId33"/>
    <p:sldId id="322" r:id="rId34"/>
    <p:sldId id="294" r:id="rId35"/>
    <p:sldId id="282" r:id="rId36"/>
    <p:sldId id="323" r:id="rId37"/>
    <p:sldId id="318" r:id="rId38"/>
    <p:sldId id="291" r:id="rId39"/>
    <p:sldId id="263" r:id="rId40"/>
    <p:sldId id="259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348" autoAdjust="0"/>
  </p:normalViewPr>
  <p:slideViewPr>
    <p:cSldViewPr snapToGrid="0">
      <p:cViewPr>
        <p:scale>
          <a:sx n="70" d="100"/>
          <a:sy n="70" d="100"/>
        </p:scale>
        <p:origin x="116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8630-06B7-43A0-94BC-54B34DAFB9C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B9152-B7AD-4A8D-BB81-512B139F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3016-C9FD-4CDC-87AD-DFD6218FCA1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2A98-CA26-4D77-843E-39410610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instance, knight’s landing peak FP</a:t>
            </a:r>
            <a:r>
              <a:rPr lang="en-US" baseline="0" dirty="0"/>
              <a:t> rate: 3.46 TFLOPS</a:t>
            </a:r>
          </a:p>
          <a:p>
            <a:r>
              <a:rPr lang="en-US" baseline="0" dirty="0"/>
              <a:t>Bandwidth can’t keep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5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just workloads.</a:t>
            </a:r>
            <a:r>
              <a:rPr lang="en-US" baseline="0" dirty="0"/>
              <a:t> </a:t>
            </a:r>
            <a:r>
              <a:rPr lang="en-US" dirty="0"/>
              <a:t>Go</a:t>
            </a:r>
            <a:r>
              <a:rPr lang="en-US" baseline="0" dirty="0"/>
              <a:t> through each color of fill on miss, then all of fill on WB, all of WT, then the final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I can’t really show the average speedup. This would be some insane distribution that I couldn’t even fathom a guess at</a:t>
            </a:r>
          </a:p>
          <a:p>
            <a:endParaRPr lang="en-US" dirty="0"/>
          </a:p>
          <a:p>
            <a:r>
              <a:rPr lang="en-US" dirty="0"/>
              <a:t>Show first three, then BW-opt and SRAM</a:t>
            </a:r>
            <a:r>
              <a:rPr lang="en-US" baseline="0" dirty="0"/>
              <a:t>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this compares to using it as a scratchpad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2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tag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pop-ups to explain each red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I did this.</a:t>
            </a:r>
          </a:p>
          <a:p>
            <a:r>
              <a:rPr lang="en-US" dirty="0"/>
              <a:t>Assumes</a:t>
            </a:r>
            <a:r>
              <a:rPr lang="en-US" baseline="0" dirty="0"/>
              <a:t> 50% reads 50% dirty and 50% misses</a:t>
            </a:r>
          </a:p>
          <a:p>
            <a:r>
              <a:rPr lang="en-US" baseline="0" dirty="0"/>
              <a:t>This baseline is like an SRAM cache. Fill on miss and writeback.</a:t>
            </a:r>
          </a:p>
          <a:p>
            <a:r>
              <a:rPr lang="en-US" baseline="0" dirty="0"/>
              <a:t>Key idea: Remove all of this extra access amplification. We can remove all but the fill requests.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</a:t>
            </a:r>
            <a:r>
              <a:rPr lang="en-US" baseline="0" dirty="0"/>
              <a:t> writes to make the data more pronounced.</a:t>
            </a:r>
          </a:p>
          <a:p>
            <a:endParaRPr lang="en-US" baseline="0" dirty="0"/>
          </a:p>
          <a:p>
            <a:r>
              <a:rPr lang="en-US" baseline="0" dirty="0"/>
              <a:t>Key thing: This assumes an infinite backing store bandwidth. Not practical!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Targets tag write for busy and write for fill @ miss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2A98-CA26-4D77-843E-3941061056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4" y="1130300"/>
            <a:ext cx="789864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50900"/>
            <a:ext cx="3776133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850900"/>
            <a:ext cx="6112933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200" y="1549400"/>
            <a:ext cx="3776133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86400"/>
            <a:ext cx="73152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1517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506682"/>
            <a:ext cx="5157787" cy="46829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1517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506682"/>
            <a:ext cx="5183188" cy="46829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7324"/>
            <a:ext cx="10363200" cy="1470025"/>
          </a:xfrm>
        </p:spPr>
        <p:txBody>
          <a:bodyPr anchor="ctr" anchorCtr="0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8148"/>
            <a:ext cx="8534400" cy="10045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dirty="0" err="1" smtClean="0"/>
            </a:lvl1pPr>
          </a:lstStyle>
          <a:p>
            <a:r>
              <a:rPr lang="en-US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43373"/>
            <a:ext cx="10363200" cy="8375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70000"/>
                </a:solidFill>
              </a:defRPr>
            </a:lvl1pPr>
          </a:lstStyle>
          <a:p>
            <a:pPr lvl="0"/>
            <a:r>
              <a:rPr lang="en-US" dirty="0"/>
              <a:t>First line</a:t>
            </a:r>
          </a:p>
          <a:p>
            <a:pPr lvl="0"/>
            <a:r>
              <a:rPr lang="en-US" dirty="0"/>
              <a:t>Second 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391151"/>
            <a:ext cx="8534400" cy="8540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More 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112716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508000" y="381000"/>
            <a:ext cx="111252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125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30514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362975"/>
            <a:ext cx="4842933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733" y="1362975"/>
            <a:ext cx="4826000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933" y="1362975"/>
            <a:ext cx="0" cy="4763189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7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1428749"/>
            <a:ext cx="4842933" cy="5715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2000251"/>
            <a:ext cx="4842933" cy="4125913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867" y="1428748"/>
            <a:ext cx="4910667" cy="5715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867" y="2000251"/>
            <a:ext cx="4910667" cy="412591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2933" y="1428749"/>
            <a:ext cx="0" cy="4697415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3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508000" y="381000"/>
            <a:ext cx="111252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45868"/>
            <a:ext cx="11108267" cy="6733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083" y="1371601"/>
            <a:ext cx="10193967" cy="4564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44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52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r>
              <a:rPr lang="en-US"/>
              <a:t>UW-Arch. Affiliates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3067" y="64452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18CD8AA-ED2E-4913-91A3-7D3DBC3000EB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00" y="73427"/>
            <a:ext cx="694267" cy="1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4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Optimized</a:t>
            </a:r>
            <a:br>
              <a:rPr lang="en-US" dirty="0"/>
            </a:br>
            <a:r>
              <a:rPr lang="en-US" dirty="0"/>
              <a:t>DRAM Caches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88049"/>
            <a:ext cx="8534400" cy="1004570"/>
          </a:xfrm>
        </p:spPr>
        <p:txBody>
          <a:bodyPr/>
          <a:lstStyle/>
          <a:p>
            <a:r>
              <a:rPr lang="en-US" b="1" dirty="0"/>
              <a:t>Jason Lowe-Power</a:t>
            </a:r>
            <a:r>
              <a:rPr lang="en-US" dirty="0"/>
              <a:t>	Mark D. Hill	David A. Wood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0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Write: Cache hit or miss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10</a:t>
            </a:fld>
            <a:endParaRPr lang="en-US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39788" y="1690688"/>
            <a:ext cx="5142820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dirty="0"/>
              <a:t>LLC-write</a:t>
            </a:r>
          </a:p>
          <a:p>
            <a:pPr marL="342900" indent="-342900">
              <a:buAutoNum type="arabicPeriod"/>
            </a:pPr>
            <a:r>
              <a:rPr lang="en-US" dirty="0"/>
              <a:t>DRAM-cache read</a:t>
            </a:r>
          </a:p>
          <a:p>
            <a:pPr marL="342900" indent="-342900">
              <a:buAutoNum type="arabicPeriod"/>
            </a:pPr>
            <a:r>
              <a:rPr lang="en-US" dirty="0"/>
              <a:t>Tag check </a:t>
            </a:r>
          </a:p>
          <a:p>
            <a:pPr marL="342900" indent="-342900">
              <a:buAutoNum type="arabicPeriod"/>
            </a:pPr>
            <a:r>
              <a:rPr lang="en-US" dirty="0"/>
              <a:t>DRAM-cache write</a:t>
            </a:r>
          </a:p>
          <a:p>
            <a:pPr marL="342900" indent="-342900">
              <a:buAutoNum type="arabicPeriod"/>
            </a:pPr>
            <a:r>
              <a:rPr lang="en-US" dirty="0"/>
              <a:t>Main-memory write </a:t>
            </a:r>
            <a:r>
              <a:rPr lang="en-US" sz="2000" dirty="0"/>
              <a:t>(if needed)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1249" y="251092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11249" y="425156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611249" y="344854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40" name="Arrow: Right 39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rot="5400000">
            <a:off x="7834807" y="441472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8498" y="425156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❹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389048" y="285930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❺</a:t>
            </a:r>
            <a:endParaRPr lang="en-US" sz="3200" dirty="0"/>
          </a:p>
        </p:txBody>
      </p:sp>
      <p:sp>
        <p:nvSpPr>
          <p:cNvPr id="19" name="Arrow: Right 18"/>
          <p:cNvSpPr/>
          <p:nvPr/>
        </p:nvSpPr>
        <p:spPr>
          <a:xfrm>
            <a:off x="10180287" y="3354294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59929" y="163362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on-chip LLC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24455" y="4236678"/>
            <a:ext cx="3421311" cy="3171439"/>
            <a:chOff x="2722102" y="2699396"/>
            <a:chExt cx="3185651" cy="3477567"/>
          </a:xfrm>
          <a:effectLst/>
        </p:grpSpPr>
        <p:sp>
          <p:nvSpPr>
            <p:cNvPr id="21" name="Rectangle: Rounded Corners 20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48604" y="3403709"/>
            <a:ext cx="3739296" cy="674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 controller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376855" y="5054581"/>
            <a:ext cx="4414345" cy="1247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Must turn around bus from read to write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4151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4" grpId="0"/>
      <p:bldP spid="10" grpId="0"/>
      <p:bldP spid="30" grpId="0"/>
      <p:bldP spid="40" grpId="0" animBg="1"/>
      <p:bldP spid="42" grpId="0" animBg="1"/>
      <p:bldP spid="15" grpId="0" animBg="1"/>
      <p:bldP spid="6" grpId="0"/>
      <p:bldP spid="18" grpId="0"/>
      <p:bldP spid="19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Amplification Effects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5" y="1550645"/>
            <a:ext cx="9537943" cy="328239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000" y="6007320"/>
            <a:ext cx="857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Traffic generation with 50-50 read-write ratio and 50% miss 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8778" y="1654631"/>
            <a:ext cx="1890432" cy="217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8778" y="1867204"/>
            <a:ext cx="1890432" cy="217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65384" y="1654631"/>
            <a:ext cx="1890432" cy="217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5593" y="1867204"/>
            <a:ext cx="1890432" cy="217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86606" y="3285181"/>
            <a:ext cx="781459" cy="748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68066" y="3285181"/>
            <a:ext cx="815546" cy="748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83612" y="3285181"/>
            <a:ext cx="1532236" cy="748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15848" y="3285181"/>
            <a:ext cx="488828" cy="748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5664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Mitigating access amplification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Writes: Not writeback </a:t>
            </a:r>
            <a:r>
              <a:rPr lang="en-US" dirty="0">
                <a:sym typeface="Wingdings" panose="05000000000000000000" pitchFamily="2" charset="2"/>
              </a:rPr>
              <a:t> W</a:t>
            </a:r>
            <a:r>
              <a:rPr lang="en-US" dirty="0"/>
              <a:t>ritethrough </a:t>
            </a:r>
            <a:r>
              <a:rPr lang="en-US" dirty="0">
                <a:sym typeface="Wingdings" panose="05000000000000000000" pitchFamily="2" charset="2"/>
              </a:rPr>
              <a:t> selective writethrough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Insert: Not on miss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on LLC-writeback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 on some LLC-writebacks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Design details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1840" y="2110139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1893" y="2084061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0731" y="2814656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70264" y="2814656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❹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74189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❶Writes:</a:t>
            </a:r>
            <a:br>
              <a:rPr lang="en-US" dirty="0"/>
            </a:br>
            <a:r>
              <a:rPr lang="en-US" dirty="0"/>
              <a:t>Not writeback </a:t>
            </a:r>
            <a:r>
              <a:rPr lang="en-US" dirty="0">
                <a:sym typeface="Wingdings" panose="05000000000000000000" pitchFamily="2" charset="2"/>
              </a:rPr>
              <a:t> W</a:t>
            </a:r>
            <a:r>
              <a:rPr lang="en-US" dirty="0"/>
              <a:t>ritethrough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13</a:t>
            </a:fld>
            <a:endParaRPr lang="en-US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39788" y="1690688"/>
            <a:ext cx="4951412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/>
              <a:t>LLC-write</a:t>
            </a:r>
          </a:p>
          <a:p>
            <a:pPr marL="342900" indent="-342900">
              <a:buAutoNum type="arabicPeriod"/>
            </a:pPr>
            <a:r>
              <a:rPr lang="en-US" sz="2400" dirty="0"/>
              <a:t>DRAM-cache read</a:t>
            </a:r>
          </a:p>
          <a:p>
            <a:pPr marL="342900" indent="-342900">
              <a:buAutoNum type="arabicPeriod"/>
            </a:pPr>
            <a:r>
              <a:rPr lang="en-US" sz="2400" dirty="0"/>
              <a:t>Tag check </a:t>
            </a:r>
          </a:p>
          <a:p>
            <a:pPr marL="342900" indent="-342900">
              <a:buAutoNum type="arabicPeriod"/>
            </a:pPr>
            <a:r>
              <a:rPr lang="en-US" sz="2400" dirty="0"/>
              <a:t>DRAM-cache write</a:t>
            </a:r>
          </a:p>
          <a:p>
            <a:pPr marL="342900" indent="-342900">
              <a:buAutoNum type="arabicPeriod"/>
            </a:pPr>
            <a:r>
              <a:rPr lang="en-US" sz="2400" dirty="0"/>
              <a:t>Main-memory write </a:t>
            </a:r>
            <a:r>
              <a:rPr lang="en-US" sz="2000" dirty="0"/>
              <a:t>(if needed)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67539" y="2831257"/>
            <a:ext cx="504371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7539" y="2354301"/>
            <a:ext cx="504371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2280" y="3751765"/>
            <a:ext cx="13687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611249" y="251092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11249" y="425156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611249" y="344854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58" name="Arrow: Right 57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/>
          <p:cNvSpPr/>
          <p:nvPr/>
        </p:nvSpPr>
        <p:spPr>
          <a:xfrm rot="5400000">
            <a:off x="7834807" y="441472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388498" y="425156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❹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389048" y="285930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❺</a:t>
            </a:r>
            <a:endParaRPr lang="en-US" sz="3200" dirty="0"/>
          </a:p>
        </p:txBody>
      </p:sp>
      <p:sp>
        <p:nvSpPr>
          <p:cNvPr id="63" name="Arrow: Right 62"/>
          <p:cNvSpPr/>
          <p:nvPr/>
        </p:nvSpPr>
        <p:spPr>
          <a:xfrm>
            <a:off x="10180287" y="3354294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759929" y="163362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on-chip LLC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248604" y="3403709"/>
            <a:ext cx="3739296" cy="674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 controller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343272" y="4098278"/>
            <a:ext cx="3421311" cy="3171439"/>
            <a:chOff x="2722102" y="2699396"/>
            <a:chExt cx="3185651" cy="3477567"/>
          </a:xfrm>
          <a:effectLst/>
        </p:grpSpPr>
        <p:sp>
          <p:nvSpPr>
            <p:cNvPr id="28" name="Rectangle: Rounded Corners 27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6667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  <p:bldP spid="56" grpId="0"/>
      <p:bldP spid="56" grpId="1"/>
      <p:bldP spid="57" grpId="0"/>
      <p:bldP spid="57" grpId="1"/>
      <p:bldP spid="58" grpId="0" animBg="1"/>
      <p:bldP spid="59" grpId="0" animBg="1"/>
      <p:bldP spid="59" grpId="1" animBg="1"/>
      <p:bldP spid="60" grpId="0" animBg="1"/>
      <p:bldP spid="61" grpId="0"/>
      <p:bldP spid="62" grpId="0"/>
      <p:bldP spid="63" grpId="0" animBg="1"/>
      <p:bldP spid="64" grpId="0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❶Write:</a:t>
            </a:r>
            <a:br>
              <a:rPr lang="en-US" dirty="0"/>
            </a:br>
            <a:r>
              <a:rPr lang="en-US" dirty="0"/>
              <a:t>Not writeback </a:t>
            </a:r>
            <a:r>
              <a:rPr lang="en-US" dirty="0">
                <a:sym typeface="Wingdings" panose="05000000000000000000" pitchFamily="2" charset="2"/>
              </a:rPr>
              <a:t> W</a:t>
            </a:r>
            <a:r>
              <a:rPr lang="en-US" dirty="0"/>
              <a:t>ritethrough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8" y="1550645"/>
            <a:ext cx="9532518" cy="328239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0" y="5991397"/>
            <a:ext cx="857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Traffic generation with 25-75 read-write ratio and 50% miss ratio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813738" y="4782369"/>
            <a:ext cx="6381483" cy="1409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Removes “Tag read on write” and “writeback read” amplification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2142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❷</a:t>
            </a:r>
            <a:r>
              <a:rPr lang="en-US" dirty="0"/>
              <a:t>Write:</a:t>
            </a:r>
            <a:br>
              <a:rPr lang="en-US" dirty="0"/>
            </a:br>
            <a:r>
              <a:rPr lang="en-US" dirty="0"/>
              <a:t>Not writethrough </a:t>
            </a:r>
            <a:r>
              <a:rPr lang="en-US" dirty="0">
                <a:sym typeface="Wingdings" panose="05000000000000000000" pitchFamily="2" charset="2"/>
              </a:rPr>
              <a:t> selective writethrough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83" y="1629103"/>
            <a:ext cx="10193967" cy="4306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Writethrough</a:t>
            </a:r>
          </a:p>
          <a:p>
            <a:pPr lvl="1"/>
            <a:r>
              <a:rPr lang="en-US" dirty="0"/>
              <a:t>Reduces write amplification (no check for dirty cache data)</a:t>
            </a:r>
          </a:p>
          <a:p>
            <a:pPr lvl="1"/>
            <a:r>
              <a:rPr lang="en-US" dirty="0"/>
              <a:t>Pressure on main-memory bandwidth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of both writethrough and writeback</a:t>
            </a:r>
          </a:p>
          <a:p>
            <a:pPr lvl="1"/>
            <a:r>
              <a:rPr lang="en-US" dirty="0"/>
              <a:t>Track dirty cache frames in SRAM (no check for dirty data)</a:t>
            </a:r>
          </a:p>
          <a:p>
            <a:pPr lvl="1"/>
            <a:r>
              <a:rPr lang="en-US" dirty="0"/>
              <a:t>Proactively clean the cache when main-memory not busy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How? </a:t>
            </a:r>
            <a:r>
              <a:rPr lang="en-US" b="1" i="1" dirty="0"/>
              <a:t>Laundry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59398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❸</a:t>
            </a:r>
            <a:r>
              <a:rPr lang="en-US" dirty="0"/>
              <a:t>Insert: </a:t>
            </a:r>
            <a:br>
              <a:rPr lang="en-US" dirty="0"/>
            </a:br>
            <a:r>
              <a:rPr lang="en-US" dirty="0"/>
              <a:t>Not on miss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on LLC-writeback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16</a:t>
            </a:fld>
            <a:endParaRPr lang="en-US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39788" y="1690688"/>
            <a:ext cx="4952789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/>
              <a:t>LLC-read</a:t>
            </a:r>
          </a:p>
          <a:p>
            <a:pPr marL="342900" indent="-342900">
              <a:buAutoNum type="arabicPeriod"/>
            </a:pPr>
            <a:r>
              <a:rPr lang="en-US" sz="2400" dirty="0"/>
              <a:t>DRAM-cache read</a:t>
            </a:r>
          </a:p>
          <a:p>
            <a:pPr marL="342900" indent="-342900">
              <a:buAutoNum type="arabicPeriod"/>
            </a:pPr>
            <a:r>
              <a:rPr lang="en-US" sz="2400" dirty="0"/>
              <a:t>Tag check</a:t>
            </a:r>
          </a:p>
          <a:p>
            <a:pPr marL="342900" indent="-342900">
              <a:buAutoNum type="arabicPeriod"/>
            </a:pPr>
            <a:r>
              <a:rPr lang="en-US" sz="2400" dirty="0"/>
              <a:t>Main-memory write </a:t>
            </a:r>
            <a:r>
              <a:rPr lang="en-US" sz="2000" dirty="0"/>
              <a:t>(if needed)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DRAM-cache write for busy</a:t>
            </a:r>
          </a:p>
          <a:p>
            <a:pPr marL="342900" indent="-342900">
              <a:buAutoNum type="arabicPeriod"/>
            </a:pPr>
            <a:r>
              <a:rPr lang="en-US" sz="2400" dirty="0"/>
              <a:t>Main-memory read/response</a:t>
            </a:r>
          </a:p>
          <a:p>
            <a:pPr marL="342900" indent="-342900">
              <a:buAutoNum type="arabicPeriod"/>
            </a:pPr>
            <a:r>
              <a:rPr lang="en-US" sz="2400" dirty="0"/>
              <a:t>DRAM-cache write for fill</a:t>
            </a:r>
          </a:p>
          <a:p>
            <a:pPr marL="342900" indent="-342900">
              <a:buAutoNum type="arabicPeriod"/>
            </a:pPr>
            <a:r>
              <a:rPr lang="en-US" sz="2400" dirty="0"/>
              <a:t>Response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6649" y="3731172"/>
            <a:ext cx="47697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6649" y="3258347"/>
            <a:ext cx="504371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6649" y="4628810"/>
            <a:ext cx="47697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Right 40"/>
          <p:cNvSpPr/>
          <p:nvPr/>
        </p:nvSpPr>
        <p:spPr>
          <a:xfrm rot="16200000">
            <a:off x="8124210" y="269664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20359" y="251014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20359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45" name="Arrow: Right 44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20359" y="347625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389048" y="285930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❹</a:t>
            </a:r>
          </a:p>
        </p:txBody>
      </p:sp>
      <p:sp>
        <p:nvSpPr>
          <p:cNvPr id="49" name="Arrow: Right 48"/>
          <p:cNvSpPr/>
          <p:nvPr/>
        </p:nvSpPr>
        <p:spPr>
          <a:xfrm>
            <a:off x="10180287" y="3354294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/>
          <p:cNvSpPr/>
          <p:nvPr/>
        </p:nvSpPr>
        <p:spPr>
          <a:xfrm rot="5400000">
            <a:off x="7141396" y="440667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7746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❺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0387382" y="402755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❻</a:t>
            </a:r>
          </a:p>
        </p:txBody>
      </p:sp>
      <p:sp>
        <p:nvSpPr>
          <p:cNvPr id="53" name="Arrow: Right 52"/>
          <p:cNvSpPr/>
          <p:nvPr/>
        </p:nvSpPr>
        <p:spPr>
          <a:xfrm rot="5400000">
            <a:off x="8687422" y="440667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407588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❼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750410" y="251014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❽</a:t>
            </a:r>
            <a:endParaRPr lang="en-US" dirty="0"/>
          </a:p>
        </p:txBody>
      </p:sp>
      <p:sp>
        <p:nvSpPr>
          <p:cNvPr id="56" name="Freeform: Shape 55"/>
          <p:cNvSpPr/>
          <p:nvPr/>
        </p:nvSpPr>
        <p:spPr>
          <a:xfrm rot="10800000">
            <a:off x="10054689" y="3744149"/>
            <a:ext cx="1500735" cy="325315"/>
          </a:xfrm>
          <a:custGeom>
            <a:avLst/>
            <a:gdLst>
              <a:gd name="connsiteX0" fmla="*/ 1294118 w 1500735"/>
              <a:gd name="connsiteY0" fmla="*/ 325315 h 325315"/>
              <a:gd name="connsiteX1" fmla="*/ 1294118 w 1500735"/>
              <a:gd name="connsiteY1" fmla="*/ 243986 h 325315"/>
              <a:gd name="connsiteX2" fmla="*/ 206617 w 1500735"/>
              <a:gd name="connsiteY2" fmla="*/ 243986 h 325315"/>
              <a:gd name="connsiteX3" fmla="*/ 206617 w 1500735"/>
              <a:gd name="connsiteY3" fmla="*/ 325315 h 325315"/>
              <a:gd name="connsiteX4" fmla="*/ 0 w 1500735"/>
              <a:gd name="connsiteY4" fmla="*/ 162657 h 325315"/>
              <a:gd name="connsiteX5" fmla="*/ 206617 w 1500735"/>
              <a:gd name="connsiteY5" fmla="*/ 0 h 325315"/>
              <a:gd name="connsiteX6" fmla="*/ 206617 w 1500735"/>
              <a:gd name="connsiteY6" fmla="*/ 81329 h 325315"/>
              <a:gd name="connsiteX7" fmla="*/ 1294118 w 1500735"/>
              <a:gd name="connsiteY7" fmla="*/ 81329 h 325315"/>
              <a:gd name="connsiteX8" fmla="*/ 1294118 w 1500735"/>
              <a:gd name="connsiteY8" fmla="*/ 0 h 325315"/>
              <a:gd name="connsiteX9" fmla="*/ 1500735 w 1500735"/>
              <a:gd name="connsiteY9" fmla="*/ 162658 h 32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735" h="325315">
                <a:moveTo>
                  <a:pt x="1294118" y="325315"/>
                </a:moveTo>
                <a:lnTo>
                  <a:pt x="1294118" y="243986"/>
                </a:lnTo>
                <a:lnTo>
                  <a:pt x="206617" y="243986"/>
                </a:lnTo>
                <a:lnTo>
                  <a:pt x="206617" y="325315"/>
                </a:lnTo>
                <a:lnTo>
                  <a:pt x="0" y="162657"/>
                </a:lnTo>
                <a:lnTo>
                  <a:pt x="206617" y="0"/>
                </a:lnTo>
                <a:lnTo>
                  <a:pt x="206617" y="81329"/>
                </a:lnTo>
                <a:lnTo>
                  <a:pt x="1294118" y="81329"/>
                </a:lnTo>
                <a:lnTo>
                  <a:pt x="1294118" y="0"/>
                </a:lnTo>
                <a:lnTo>
                  <a:pt x="1500735" y="162658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59929" y="163362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on-chip LLC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39368" y="3403709"/>
            <a:ext cx="3739296" cy="674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 controller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324455" y="4173618"/>
            <a:ext cx="3421311" cy="3171439"/>
            <a:chOff x="2722102" y="2699396"/>
            <a:chExt cx="3185651" cy="3477567"/>
          </a:xfrm>
          <a:effectLst/>
        </p:grpSpPr>
        <p:sp>
          <p:nvSpPr>
            <p:cNvPr id="31" name="Rectangle: Rounded Corners 30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8746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 animBg="1"/>
      <p:bldP spid="43" grpId="0"/>
      <p:bldP spid="44" grpId="0"/>
      <p:bldP spid="45" grpId="0" animBg="1"/>
      <p:bldP spid="46" grpId="0" animBg="1"/>
      <p:bldP spid="47" grpId="0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2" grpId="0"/>
      <p:bldP spid="53" grpId="0" animBg="1"/>
      <p:bldP spid="53" grpId="1" animBg="1"/>
      <p:bldP spid="54" grpId="0"/>
      <p:bldP spid="54" grpId="1"/>
      <p:bldP spid="55" grpId="0"/>
      <p:bldP spid="56" grpId="0" animBg="1"/>
      <p:bldP spid="62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❸</a:t>
            </a:r>
            <a:r>
              <a:rPr lang="en-US" dirty="0"/>
              <a:t>Insert: </a:t>
            </a:r>
            <a:br>
              <a:rPr lang="en-US" dirty="0"/>
            </a:br>
            <a:r>
              <a:rPr lang="en-US" dirty="0"/>
              <a:t>Not on miss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on LLC-writeback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5" y="1550645"/>
            <a:ext cx="9537942" cy="32823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000" y="5991397"/>
            <a:ext cx="857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Traffic generation with 75-25 read-write ratio and 100% miss ratio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5120769" y="4782369"/>
            <a:ext cx="4657546" cy="1409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Removes “Tag write busy” amplification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73035" y="4749523"/>
            <a:ext cx="3977943" cy="1409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Increases “fill write” amplification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323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on LLC-write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4" y="1550645"/>
            <a:ext cx="9512705" cy="32737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000" y="5991397"/>
            <a:ext cx="857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Traffic generation with 75-25 read-write ratio and 10% miss ratio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550980" y="4782369"/>
            <a:ext cx="6644242" cy="1409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Most “fill writes” are clean WBs to data that is already in the cache.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7875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06" y="324561"/>
            <a:ext cx="11469129" cy="1325563"/>
          </a:xfrm>
        </p:spPr>
        <p:txBody>
          <a:bodyPr>
            <a:noAutofit/>
          </a:bodyPr>
          <a:lstStyle/>
          <a:p>
            <a:r>
              <a:rPr lang="en-US" dirty="0"/>
              <a:t>❹Insert:</a:t>
            </a:r>
            <a:br>
              <a:rPr lang="en-US" dirty="0"/>
            </a:br>
            <a:r>
              <a:rPr lang="en-US" sz="3600" dirty="0"/>
              <a:t>Not on LLC-writebacks </a:t>
            </a:r>
            <a:r>
              <a:rPr lang="en-US" sz="3600" dirty="0">
                <a:sym typeface="Wingdings" panose="05000000000000000000" pitchFamily="2" charset="2"/>
              </a:rPr>
              <a:t> </a:t>
            </a:r>
            <a:r>
              <a:rPr lang="en-US" sz="3600" dirty="0"/>
              <a:t>on </a:t>
            </a:r>
            <a:r>
              <a:rPr lang="en-US" sz="3600" i="1" dirty="0"/>
              <a:t>some</a:t>
            </a:r>
            <a:r>
              <a:rPr lang="en-US" sz="3600" dirty="0"/>
              <a:t> LLC-writebacks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83" y="1650124"/>
            <a:ext cx="10193967" cy="42855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Fill on miss -&gt; Access amplification (Write busy state to tag)</a:t>
            </a:r>
          </a:p>
          <a:p>
            <a:pPr marL="0" indent="0">
              <a:buNone/>
            </a:pPr>
            <a:r>
              <a:rPr lang="en-US" dirty="0"/>
              <a:t>Fill on LLC-writeback -&gt; Useless clean writebacks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of both:</a:t>
            </a:r>
          </a:p>
          <a:p>
            <a:pPr lvl="1"/>
            <a:r>
              <a:rPr lang="en-US" dirty="0"/>
              <a:t>Fill on LLC-writeback, only if data </a:t>
            </a:r>
            <a:r>
              <a:rPr lang="en-US" i="1" dirty="0"/>
              <a:t>not</a:t>
            </a:r>
            <a:r>
              <a:rPr lang="en-US" dirty="0"/>
              <a:t> from cache</a:t>
            </a:r>
          </a:p>
          <a:p>
            <a:pPr lvl="1"/>
            <a:r>
              <a:rPr lang="en-US" dirty="0"/>
              <a:t>Track origin of data in on-chip caches</a:t>
            </a:r>
          </a:p>
          <a:p>
            <a:pPr lvl="1"/>
            <a:r>
              <a:rPr lang="en-US" dirty="0"/>
              <a:t>Detect “likely inclusive” data (it’s OK if we’re wrong)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3508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 – Wikipedia, wolna encyklopedia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97" b="84733" l="2979" r="96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7641" y="3163949"/>
            <a:ext cx="3215864" cy="896337"/>
          </a:xfrm>
          <a:prstGeom prst="rect">
            <a:avLst/>
          </a:prstGeom>
        </p:spPr>
      </p:pic>
      <p:pic>
        <p:nvPicPr>
          <p:cNvPr id="35" name="Picture 34" descr="RAM – Wikipedia, wolna encyklopedia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97" b="84733" l="2979" r="96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4649" y="3180177"/>
            <a:ext cx="3215864" cy="89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0119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compute resources Same number of pins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Die stacking to the rescue?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Limited capacity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/>
            <p:spPr/>
          </p:pic>
        </mc:Fallback>
      </mc:AlternateContent>
      <p:sp>
        <p:nvSpPr>
          <p:cNvPr id="182" name="Arrow: Up 181"/>
          <p:cNvSpPr/>
          <p:nvPr/>
        </p:nvSpPr>
        <p:spPr>
          <a:xfrm rot="5400000">
            <a:off x="8489072" y="3864522"/>
            <a:ext cx="599090" cy="169873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165123" y="2020413"/>
            <a:ext cx="3043457" cy="365984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9280113" y="1152658"/>
            <a:ext cx="2400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bandwidth</a:t>
            </a:r>
          </a:p>
          <a:p>
            <a:pPr algn="ctr"/>
            <a:r>
              <a:rPr lang="en-US" sz="2400" dirty="0"/>
              <a:t>Low capacity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8800062" y="4982486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 bandwidth</a:t>
            </a:r>
          </a:p>
          <a:p>
            <a:pPr algn="ctr"/>
            <a:r>
              <a:rPr lang="en-US" sz="2400" dirty="0"/>
              <a:t>High capacity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922308" y="-611004"/>
            <a:ext cx="2421666" cy="5466783"/>
            <a:chOff x="2722102" y="2699396"/>
            <a:chExt cx="3185651" cy="3477567"/>
          </a:xfrm>
          <a:effectLst/>
        </p:grpSpPr>
        <p:sp>
          <p:nvSpPr>
            <p:cNvPr id="30" name="Rectangle: Rounded Corners 29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>
                <a:rot lat="17175854" lon="0" rev="0"/>
              </a:camera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>
                <a:rot lat="17175854" lon="0" rev="0"/>
              </a:camera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>
                <a:rot lat="17175854" lon="0" rev="0"/>
              </a:camera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>
                <a:rot lat="17175858" lon="0" rev="0"/>
              </a:camera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Arrow: Bent 198"/>
          <p:cNvSpPr/>
          <p:nvPr/>
        </p:nvSpPr>
        <p:spPr>
          <a:xfrm rot="5400000" flipH="1">
            <a:off x="8059463" y="3218137"/>
            <a:ext cx="1345326" cy="1047092"/>
          </a:xfrm>
          <a:prstGeom prst="bentArrow">
            <a:avLst>
              <a:gd name="adj1" fmla="val 47914"/>
              <a:gd name="adj2" fmla="val 40510"/>
              <a:gd name="adj3" fmla="val 50000"/>
              <a:gd name="adj4" fmla="val 586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3854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2" grpId="0" uiExpand="1" animBg="1"/>
      <p:bldP spid="184" grpId="0" animBg="1"/>
      <p:bldP spid="200" grpId="0" uiExpand="1" build="p"/>
      <p:bldP spid="201" grpId="0" uiExpand="1"/>
      <p:bldP spid="1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</a:p>
          <a:p>
            <a:pPr marL="0" indent="0">
              <a:buNone/>
            </a:pPr>
            <a:r>
              <a:rPr lang="en-US" dirty="0"/>
              <a:t>Mitigating access amplification</a:t>
            </a:r>
          </a:p>
          <a:p>
            <a:pPr marL="0" indent="0">
              <a:buNone/>
            </a:pPr>
            <a:r>
              <a:rPr lang="en-US" dirty="0"/>
              <a:t>Bandwidth-optimized design</a:t>
            </a:r>
          </a:p>
          <a:p>
            <a:pPr lvl="1"/>
            <a:r>
              <a:rPr lang="en-US" dirty="0"/>
              <a:t>Fill on LLC-Write</a:t>
            </a:r>
          </a:p>
          <a:p>
            <a:pPr lvl="1"/>
            <a:r>
              <a:rPr lang="en-US" dirty="0"/>
              <a:t>Laundry List</a:t>
            </a:r>
          </a:p>
          <a:p>
            <a:pPr lvl="1"/>
            <a:r>
              <a:rPr lang="en-US" dirty="0"/>
              <a:t>Selective writeback</a:t>
            </a:r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marL="0" indent="0">
              <a:buNone/>
            </a:pPr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84791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optimized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Key idea: Only read the tag when reading data</a:t>
            </a:r>
            <a:br>
              <a:rPr lang="en-US" dirty="0"/>
            </a:br>
            <a:r>
              <a:rPr lang="en-US" dirty="0"/>
              <a:t>                 Only write the tag when writing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Fill on LLC-write </a:t>
            </a:r>
            <a:r>
              <a:rPr lang="en-US" dirty="0"/>
              <a:t>with likely inclusion detection</a:t>
            </a:r>
          </a:p>
          <a:p>
            <a:pPr marL="514350" indent="-514350">
              <a:buAutoNum type="arabicPeriod"/>
            </a:pPr>
            <a:r>
              <a:rPr lang="en-US" b="1" dirty="0"/>
              <a:t>Laundry List </a:t>
            </a:r>
            <a:r>
              <a:rPr lang="en-US" dirty="0"/>
              <a:t>to track dirty frames in cache</a:t>
            </a:r>
          </a:p>
          <a:p>
            <a:pPr marL="514350" indent="-514350">
              <a:buAutoNum type="arabicPeriod"/>
            </a:pPr>
            <a:r>
              <a:rPr lang="en-US" b="1" dirty="0"/>
              <a:t>Selective writeback </a:t>
            </a:r>
            <a:r>
              <a:rPr lang="en-US" dirty="0"/>
              <a:t>to limit dirty frames in cache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84669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Fill on LLC-write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allocate on miss</a:t>
            </a:r>
          </a:p>
          <a:p>
            <a:pPr marL="0" indent="0">
              <a:buNone/>
            </a:pPr>
            <a:r>
              <a:rPr lang="en-US" dirty="0"/>
              <a:t>Fill on LLC-write like a </a:t>
            </a:r>
            <a:r>
              <a:rPr lang="en-US" i="1" dirty="0"/>
              <a:t>victim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Likely inclusion detection</a:t>
            </a:r>
          </a:p>
          <a:p>
            <a:pPr lvl="1"/>
            <a:r>
              <a:rPr lang="en-US" dirty="0"/>
              <a:t>When DRAM cache responds, set </a:t>
            </a:r>
            <a:r>
              <a:rPr lang="en-US" i="1" dirty="0"/>
              <a:t>cached</a:t>
            </a:r>
            <a:r>
              <a:rPr lang="en-US" dirty="0"/>
              <a:t> bit</a:t>
            </a:r>
          </a:p>
          <a:p>
            <a:pPr lvl="1"/>
            <a:r>
              <a:rPr lang="en-US" dirty="0"/>
              <a:t>Track </a:t>
            </a:r>
            <a:r>
              <a:rPr lang="en-US" i="1" dirty="0"/>
              <a:t>cached</a:t>
            </a:r>
            <a:r>
              <a:rPr lang="en-US" dirty="0"/>
              <a:t> bit in the LLC</a:t>
            </a:r>
          </a:p>
          <a:p>
            <a:pPr lvl="1"/>
            <a:r>
              <a:rPr lang="en-US" dirty="0"/>
              <a:t>On LLC eviction: only send LLC-write if dirty or no </a:t>
            </a:r>
            <a:r>
              <a:rPr lang="en-US" i="1" dirty="0"/>
              <a:t>cached</a:t>
            </a:r>
            <a:r>
              <a:rPr lang="en-US" dirty="0"/>
              <a:t> bit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4636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14984" y="1219201"/>
            <a:ext cx="5001283" cy="5065985"/>
          </a:xfrm>
          <a:prstGeom prst="rect">
            <a:avLst/>
          </a:prstGeom>
          <a:solidFill>
            <a:schemeClr val="bg2"/>
          </a:solidFill>
          <a:ln w="165100" cmpd="thickThin">
            <a:solidFill>
              <a:schemeClr val="bg2">
                <a:lumMod val="75000"/>
              </a:schemeClr>
            </a:solidFill>
            <a:beve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Laundry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30850" y="1465350"/>
            <a:ext cx="5661712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Remove all tag reads on LLC-write</a:t>
            </a:r>
          </a:p>
          <a:p>
            <a:pPr lvl="1"/>
            <a:r>
              <a:rPr lang="en-US" dirty="0"/>
              <a:t>Store some data in SRAM</a:t>
            </a:r>
            <a:endParaRPr lang="en-US" sz="2800" dirty="0"/>
          </a:p>
          <a:p>
            <a:pPr marL="0" indent="0">
              <a:buNone/>
            </a:pPr>
            <a:r>
              <a:rPr lang="en-US" sz="2400" b="1" dirty="0"/>
              <a:t>Requires</a:t>
            </a:r>
            <a:r>
              <a:rPr lang="en-US" sz="2400" dirty="0"/>
              <a:t>: Know when it is </a:t>
            </a:r>
            <a:r>
              <a:rPr lang="en-US" sz="2400" i="1" dirty="0"/>
              <a:t>safe</a:t>
            </a:r>
            <a:r>
              <a:rPr lang="en-US" sz="2400" dirty="0"/>
              <a:t> to write</a:t>
            </a:r>
          </a:p>
          <a:p>
            <a:pPr lvl="1"/>
            <a:r>
              <a:rPr lang="en-US" dirty="0"/>
              <a:t>If the cache frame is clean</a:t>
            </a:r>
          </a:p>
          <a:p>
            <a:pPr lvl="1"/>
            <a:r>
              <a:rPr lang="en-US" dirty="0"/>
              <a:t>If the tag matches</a:t>
            </a:r>
            <a:endParaRPr lang="en-US" sz="2800" dirty="0"/>
          </a:p>
          <a:p>
            <a:pPr marL="0" indent="0">
              <a:buNone/>
            </a:pPr>
            <a:r>
              <a:rPr lang="en-US" sz="2400" b="1" dirty="0"/>
              <a:t>Invariant</a:t>
            </a:r>
            <a:r>
              <a:rPr lang="en-US" sz="2400" dirty="0"/>
              <a:t>: Entry in laundry list for every    	                 dirty cache frame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799793" y="1573377"/>
            <a:ext cx="4645974" cy="4351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Naïve design 1: Dirty bits in SRAM</a:t>
            </a:r>
          </a:p>
          <a:p>
            <a:pPr lvl="1"/>
            <a:r>
              <a:rPr lang="en-US" dirty="0"/>
              <a:t>Area overhead (2 MB for 1 GB)</a:t>
            </a:r>
          </a:p>
          <a:p>
            <a:pPr lvl="1"/>
            <a:r>
              <a:rPr lang="en-US" dirty="0"/>
              <a:t>Still some access amplification</a:t>
            </a:r>
          </a:p>
          <a:p>
            <a:pPr marL="914400" lvl="2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Assumes tag miss-match</a:t>
            </a:r>
            <a:endParaRPr lang="en-US" sz="2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Naïve design 2: Full Laundry list </a:t>
            </a:r>
          </a:p>
          <a:p>
            <a:pPr lvl="1"/>
            <a:r>
              <a:rPr lang="en-US" dirty="0"/>
              <a:t>Same as SRAM tags</a:t>
            </a:r>
          </a:p>
          <a:p>
            <a:pPr lvl="1"/>
            <a:r>
              <a:rPr lang="en-US" dirty="0"/>
              <a:t>Large area overhead (36 MB)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2987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Laundry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0850" y="1465350"/>
            <a:ext cx="566171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b="1" dirty="0"/>
              <a:t>Goal</a:t>
            </a:r>
            <a:r>
              <a:rPr lang="en-US" sz="2400" dirty="0"/>
              <a:t>: Remove all tag reads on LLC-write</a:t>
            </a:r>
          </a:p>
          <a:p>
            <a:pPr lvl="1"/>
            <a:r>
              <a:rPr lang="en-US" dirty="0"/>
              <a:t>Store some data in SRAM</a:t>
            </a:r>
            <a:endParaRPr lang="en-US" sz="2800" dirty="0"/>
          </a:p>
          <a:p>
            <a:pPr marL="0" indent="0">
              <a:buFont typeface="Wingdings" charset="2"/>
              <a:buNone/>
            </a:pPr>
            <a:r>
              <a:rPr lang="en-US" sz="2400" b="1" dirty="0"/>
              <a:t>Requires</a:t>
            </a:r>
            <a:r>
              <a:rPr lang="en-US" sz="2400" dirty="0"/>
              <a:t>: Know when it is </a:t>
            </a:r>
            <a:r>
              <a:rPr lang="en-US" sz="2400" i="1" dirty="0"/>
              <a:t>safe</a:t>
            </a:r>
            <a:r>
              <a:rPr lang="en-US" sz="2400" dirty="0"/>
              <a:t> to write</a:t>
            </a:r>
          </a:p>
          <a:p>
            <a:pPr lvl="1"/>
            <a:r>
              <a:rPr lang="en-US" dirty="0"/>
              <a:t>If the cache frame is clean</a:t>
            </a:r>
          </a:p>
          <a:p>
            <a:pPr lvl="1"/>
            <a:r>
              <a:rPr lang="en-US" dirty="0"/>
              <a:t>If the tag matches</a:t>
            </a:r>
            <a:endParaRPr lang="en-US" sz="2800" dirty="0"/>
          </a:p>
          <a:p>
            <a:pPr marL="0" indent="0">
              <a:buFont typeface="Wingdings" charset="2"/>
              <a:buNone/>
            </a:pPr>
            <a:r>
              <a:rPr lang="en-US" sz="2400" b="1" dirty="0"/>
              <a:t>Invariant</a:t>
            </a:r>
            <a:r>
              <a:rPr lang="en-US" sz="2400" dirty="0"/>
              <a:t>: Entry in laundry list for every    	                 dirty cache frame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4984" y="1219201"/>
            <a:ext cx="5001283" cy="5065985"/>
          </a:xfrm>
          <a:prstGeom prst="rect">
            <a:avLst/>
          </a:prstGeom>
          <a:solidFill>
            <a:schemeClr val="bg2"/>
          </a:solidFill>
          <a:ln w="165100" cmpd="thickThin">
            <a:solidFill>
              <a:schemeClr val="bg2">
                <a:lumMod val="75000"/>
              </a:schemeClr>
            </a:solidFill>
            <a:beve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782128" y="2071204"/>
            <a:ext cx="4666994" cy="4107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Subset of cache allowed dirty</a:t>
            </a:r>
          </a:p>
          <a:p>
            <a:pPr lvl="1"/>
            <a:r>
              <a:rPr lang="en-US" dirty="0"/>
              <a:t>Workloads are mostly-clean</a:t>
            </a:r>
          </a:p>
          <a:p>
            <a:pPr lvl="1"/>
            <a:r>
              <a:rPr lang="en-US" dirty="0"/>
              <a:t>¼ of the cache in our design</a:t>
            </a:r>
          </a:p>
          <a:p>
            <a:pPr marL="0" indent="0">
              <a:buNone/>
            </a:pPr>
            <a:r>
              <a:rPr lang="en-US" dirty="0"/>
              <a:t>Track “super frames”</a:t>
            </a:r>
          </a:p>
          <a:p>
            <a:pPr lvl="1"/>
            <a:r>
              <a:rPr lang="en-US" dirty="0"/>
              <a:t>Workloads show high locality</a:t>
            </a:r>
          </a:p>
          <a:p>
            <a:pPr lvl="1"/>
            <a:r>
              <a:rPr lang="en-US" dirty="0"/>
              <a:t>16 KB frames in our design</a:t>
            </a:r>
          </a:p>
          <a:p>
            <a:pPr marL="0" indent="0">
              <a:buNone/>
            </a:pPr>
            <a:r>
              <a:rPr lang="en-US" dirty="0"/>
              <a:t>Set associative structure</a:t>
            </a:r>
          </a:p>
          <a:p>
            <a:pPr lvl="1"/>
            <a:r>
              <a:rPr lang="en-US" dirty="0"/>
              <a:t>Any part of the cache can be dirty</a:t>
            </a:r>
          </a:p>
          <a:p>
            <a:pPr marL="0" indent="0">
              <a:buNone/>
            </a:pPr>
            <a:r>
              <a:rPr lang="en-US" dirty="0"/>
              <a:t>930 KB area overhead (&lt; 6% LLC)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4872" y="1263480"/>
            <a:ext cx="335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Laundry list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5344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Selective writeback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Selectively clean lines</a:t>
            </a:r>
          </a:p>
          <a:p>
            <a:pPr lvl="1"/>
            <a:r>
              <a:rPr lang="en-US" dirty="0"/>
              <a:t>Every time a cache frame is read or written, try to clean the frame</a:t>
            </a:r>
          </a:p>
          <a:p>
            <a:pPr lvl="1"/>
            <a:r>
              <a:rPr lang="en-US" dirty="0"/>
              <a:t>On dirty writeback, try writethrough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Only write through if main-memory not saturated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Reduces number of dirty lines and size of laundry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7843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</a:p>
          <a:p>
            <a:pPr marL="0" indent="0">
              <a:buNone/>
            </a:pPr>
            <a:r>
              <a:rPr lang="en-US" dirty="0"/>
              <a:t>Mitigating access amplification</a:t>
            </a:r>
          </a:p>
          <a:p>
            <a:pPr marL="0" indent="0">
              <a:buNone/>
            </a:pPr>
            <a:r>
              <a:rPr lang="en-US" dirty="0"/>
              <a:t>Bandwidth Optimized Design</a:t>
            </a:r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lvl="1"/>
            <a:r>
              <a:rPr lang="en-US" dirty="0"/>
              <a:t>Microbenchmark</a:t>
            </a:r>
          </a:p>
          <a:p>
            <a:pPr lvl="1"/>
            <a:r>
              <a:rPr lang="en-US" dirty="0"/>
              <a:t>NAS Parallel benchmarks</a:t>
            </a:r>
          </a:p>
          <a:p>
            <a:pPr marL="0" indent="0">
              <a:buNone/>
            </a:pPr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24419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DRAM caches only make sense for large bandwidth-bound workloads</a:t>
            </a:r>
          </a:p>
          <a:p>
            <a:pPr marL="0" indent="0">
              <a:buNone/>
            </a:pPr>
            <a:r>
              <a:rPr lang="en-US" dirty="0"/>
              <a:t>gem5 used for detailed memory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Traffic generation microbenchmark</a:t>
            </a:r>
          </a:p>
          <a:p>
            <a:pPr marL="0" indent="0">
              <a:buNone/>
            </a:pPr>
            <a:r>
              <a:rPr lang="en-US" dirty="0"/>
              <a:t>2. NAS parallel benchmarks (HPC)</a:t>
            </a:r>
          </a:p>
          <a:p>
            <a:pPr lvl="1"/>
            <a:r>
              <a:rPr lang="en-US" dirty="0"/>
              <a:t>These would take years to simulate: Sampling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System parameters: 32 core, 16 MB LLC, 128 GB/s HBM, 25 GB/s DDR3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59798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11/4/2016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81" y="1661339"/>
            <a:ext cx="3348006" cy="50220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81" y="1661339"/>
            <a:ext cx="3348006" cy="50220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" y="1781477"/>
            <a:ext cx="3348007" cy="50220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" y="1781477"/>
            <a:ext cx="3348007" cy="50220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" y="1781477"/>
            <a:ext cx="3348007" cy="50220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" y="1781477"/>
            <a:ext cx="3348007" cy="5022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 results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2609" y="1319812"/>
            <a:ext cx="332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writes (50/50 split)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3494" y="1319812"/>
            <a:ext cx="326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Mostly read (90/10 split)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195433" y="1781477"/>
            <a:ext cx="4509264" cy="1215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Writethrough better than writeback designs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794234" y="3530041"/>
            <a:ext cx="4910463" cy="1215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Bandwidth Opt. </a:t>
            </a:r>
            <a:r>
              <a:rPr lang="en-US" sz="3200" dirty="0"/>
              <a:t>design equal to writethrough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4195432" y="1577292"/>
            <a:ext cx="4107740" cy="1799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Writethrough hurts performance: main-memory bandwidth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558747" y="4580238"/>
            <a:ext cx="4301838" cy="1776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Bandwidth Opt.</a:t>
            </a:r>
            <a:r>
              <a:rPr lang="en-US" sz="3200" dirty="0"/>
              <a:t> Better than writeback and writethrough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870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5034281" y="3801010"/>
            <a:ext cx="2748141" cy="374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8CD8AA-ED2E-4913-91A3-7D3DBC3000E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95752" y="2570234"/>
            <a:ext cx="6589986" cy="2915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730032"/>
            <a:ext cx="11505896" cy="441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amplification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7248808" y="982019"/>
            <a:ext cx="4301838" cy="13740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Writethrough: No access amplification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830546" y="1159782"/>
            <a:ext cx="4577805" cy="1593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Bandwidth Opt.: Slightly more than SRAM tags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0990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Die-stacked </a:t>
            </a:r>
            <a:r>
              <a:rPr lang="en-US" b="1" i="1" dirty="0"/>
              <a:t>cache</a:t>
            </a:r>
            <a:r>
              <a:rPr lang="en-US" dirty="0"/>
              <a:t>: transparent high-bandwidth memory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Caches</a:t>
            </a:r>
            <a:r>
              <a:rPr lang="en-US" dirty="0">
                <a:solidFill>
                  <a:srgbClr val="C00000"/>
                </a:solidFill>
              </a:rPr>
              <a:t> have “extra” DRAM accesses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dirty="0"/>
              <a:t>Call this: </a:t>
            </a:r>
            <a:r>
              <a:rPr lang="en-US" b="1" dirty="0"/>
              <a:t>Access Amplification. </a:t>
            </a:r>
            <a:r>
              <a:rPr lang="en-US" dirty="0"/>
              <a:t>How Reduce?</a:t>
            </a:r>
          </a:p>
          <a:p>
            <a:pPr lvl="1"/>
            <a:r>
              <a:rPr lang="en-US" dirty="0"/>
              <a:t>Writes: Not writeback </a:t>
            </a:r>
            <a:r>
              <a:rPr lang="en-US" dirty="0">
                <a:sym typeface="Wingdings" panose="05000000000000000000" pitchFamily="2" charset="2"/>
              </a:rPr>
              <a:t> W</a:t>
            </a:r>
            <a:r>
              <a:rPr lang="en-US" dirty="0"/>
              <a:t>ritethrough </a:t>
            </a:r>
            <a:r>
              <a:rPr lang="en-US" dirty="0">
                <a:sym typeface="Wingdings" panose="05000000000000000000" pitchFamily="2" charset="2"/>
              </a:rPr>
              <a:t> selective writethrough</a:t>
            </a:r>
          </a:p>
          <a:p>
            <a:pPr lvl="1"/>
            <a:r>
              <a:rPr lang="en-US" dirty="0"/>
              <a:t>Insert: Not on miss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on LLC-writeback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 on some LLC-writebacks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dirty="0"/>
              <a:t>New mechanism: </a:t>
            </a:r>
            <a:r>
              <a:rPr lang="en-US" b="1" dirty="0"/>
              <a:t>Laundry list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Tracks and constrains dirty blocks in the cache</a:t>
            </a:r>
          </a:p>
          <a:p>
            <a:pPr lvl="1"/>
            <a:r>
              <a:rPr lang="en-US" dirty="0"/>
              <a:t>Minimizes access amplification without hurting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7435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7" y="1716144"/>
            <a:ext cx="2731387" cy="4898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98" y="1716144"/>
            <a:ext cx="2731387" cy="4898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NPB Workloads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7" y="1716144"/>
            <a:ext cx="2731387" cy="489849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98" y="1716144"/>
            <a:ext cx="2731387" cy="4898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09" y="1550645"/>
            <a:ext cx="2778781" cy="4990918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806262" y="3954161"/>
            <a:ext cx="5645760" cy="1787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Bandwidth Opt. design reduces access amplification increasing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42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083" y="1371601"/>
            <a:ext cx="10474193" cy="4564063"/>
          </a:xfrm>
        </p:spPr>
        <p:txBody>
          <a:bodyPr>
            <a:normAutofit/>
          </a:bodyPr>
          <a:lstStyle/>
          <a:p>
            <a:r>
              <a:rPr lang="en-US" dirty="0"/>
              <a:t>Optimizing DRAM cache solely for latency leads to poor designs</a:t>
            </a:r>
          </a:p>
          <a:p>
            <a:pPr lvl="1"/>
            <a:r>
              <a:rPr lang="en-US" dirty="0"/>
              <a:t>Access amplification for fills and writebacks</a:t>
            </a:r>
          </a:p>
          <a:p>
            <a:r>
              <a:rPr lang="en-US" dirty="0"/>
              <a:t>Bandwidth optimized DRAM cache</a:t>
            </a:r>
          </a:p>
          <a:p>
            <a:pPr lvl="1"/>
            <a:r>
              <a:rPr lang="en-US" dirty="0"/>
              <a:t>Fill on write (save busy write)</a:t>
            </a:r>
          </a:p>
          <a:p>
            <a:pPr lvl="1"/>
            <a:r>
              <a:rPr lang="en-US" dirty="0"/>
              <a:t>Track dirty blocks (save read before write)</a:t>
            </a:r>
          </a:p>
          <a:p>
            <a:pPr lvl="1"/>
            <a:r>
              <a:rPr lang="en-US" dirty="0"/>
              <a:t>Adaptive writethrough (keeps cache mostly clean)</a:t>
            </a:r>
          </a:p>
          <a:p>
            <a:r>
              <a:rPr lang="en-US" dirty="0"/>
              <a:t>Reduces access amplification</a:t>
            </a:r>
          </a:p>
          <a:p>
            <a:r>
              <a:rPr lang="en-US" dirty="0"/>
              <a:t>Modest performance increase in simulation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4071759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38450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H="1">
            <a:off x="4627245" y="3894747"/>
            <a:ext cx="2034404" cy="1618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630541" y="3860350"/>
            <a:ext cx="3235579" cy="16565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Laundry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304" y="2008984"/>
            <a:ext cx="2084173" cy="432160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938" y="1536101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DRAM Cache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2304" y="2249073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2304" y="2489162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2304" y="2729251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304" y="2969340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304" y="3209429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304" y="3449518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2304" y="3689607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2304" y="3929696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2304" y="4169785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304" y="4409874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2304" y="4649963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2304" y="4890052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304" y="5130141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304" y="5370230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2304" y="5610319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2304" y="5850408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2304" y="6090497"/>
            <a:ext cx="20841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58127" y="1896234"/>
            <a:ext cx="1493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Cache frame</a:t>
            </a:r>
          </a:p>
        </p:txBody>
      </p:sp>
      <p:sp>
        <p:nvSpPr>
          <p:cNvPr id="32" name="Arc 31"/>
          <p:cNvSpPr/>
          <p:nvPr/>
        </p:nvSpPr>
        <p:spPr>
          <a:xfrm rot="5400000">
            <a:off x="2484033" y="1110445"/>
            <a:ext cx="741405" cy="2240692"/>
          </a:xfrm>
          <a:prstGeom prst="arc">
            <a:avLst>
              <a:gd name="adj1" fmla="val 16207115"/>
              <a:gd name="adj2" fmla="val 105749"/>
            </a:avLst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2304" y="2008984"/>
            <a:ext cx="2084173" cy="9603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2304" y="2500381"/>
            <a:ext cx="2084173" cy="207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58127" y="3420461"/>
            <a:ext cx="1468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Super frame</a:t>
            </a:r>
          </a:p>
        </p:txBody>
      </p:sp>
      <p:sp>
        <p:nvSpPr>
          <p:cNvPr id="36" name="Arc 35"/>
          <p:cNvSpPr/>
          <p:nvPr/>
        </p:nvSpPr>
        <p:spPr>
          <a:xfrm rot="5400000" flipH="1">
            <a:off x="2230068" y="2349191"/>
            <a:ext cx="1249334" cy="2240692"/>
          </a:xfrm>
          <a:prstGeom prst="arc">
            <a:avLst>
              <a:gd name="adj1" fmla="val 16207115"/>
              <a:gd name="adj2" fmla="val 105749"/>
            </a:avLst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692304" y="2969340"/>
            <a:ext cx="20841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2304" y="3929696"/>
            <a:ext cx="20841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2304" y="4890052"/>
            <a:ext cx="20841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2304" y="5850408"/>
            <a:ext cx="20841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6611190" y="1261774"/>
            <a:ext cx="4276034" cy="2661749"/>
            <a:chOff x="6611190" y="1261774"/>
            <a:chExt cx="4276034" cy="2661749"/>
          </a:xfrm>
        </p:grpSpPr>
        <p:sp>
          <p:nvSpPr>
            <p:cNvPr id="41" name="Rectangle 40"/>
            <p:cNvSpPr/>
            <p:nvPr/>
          </p:nvSpPr>
          <p:spPr>
            <a:xfrm>
              <a:off x="6611190" y="1890061"/>
              <a:ext cx="1066475" cy="203346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76116" y="1261774"/>
              <a:ext cx="1684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Laundry List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77665" y="1890061"/>
              <a:ext cx="1066475" cy="203346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744140" y="1890061"/>
              <a:ext cx="1066475" cy="203346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810615" y="1890061"/>
              <a:ext cx="1066475" cy="203346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611190" y="211600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21324" y="234194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621324" y="256788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11190" y="279382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21324" y="301976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611190" y="324570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11190" y="347164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11190" y="3697581"/>
              <a:ext cx="4265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Connector: Elbow 58"/>
          <p:cNvCxnSpPr>
            <a:endCxn id="41" idx="1"/>
          </p:cNvCxnSpPr>
          <p:nvPr/>
        </p:nvCxnSpPr>
        <p:spPr>
          <a:xfrm>
            <a:off x="5398819" y="2489162"/>
            <a:ext cx="1212371" cy="417630"/>
          </a:xfrm>
          <a:prstGeom prst="bentConnector3">
            <a:avLst>
              <a:gd name="adj1" fmla="val -3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51997" y="1790889"/>
            <a:ext cx="1468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Super frame</a:t>
            </a:r>
          </a:p>
          <a:p>
            <a:pPr algn="ctr"/>
            <a:r>
              <a:rPr lang="en-US" sz="2000" dirty="0"/>
              <a:t>number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08962" y="5487284"/>
            <a:ext cx="2089376" cy="417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Physical tag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698338" y="5487284"/>
            <a:ext cx="2089376" cy="417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 frame tag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787714" y="5487284"/>
            <a:ext cx="2089376" cy="417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Dirty count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612844" y="3709616"/>
            <a:ext cx="1064822" cy="1960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/>
          <p:cNvSpPr/>
          <p:nvPr/>
        </p:nvSpPr>
        <p:spPr>
          <a:xfrm>
            <a:off x="2751434" y="2660325"/>
            <a:ext cx="3970642" cy="1153794"/>
          </a:xfrm>
          <a:custGeom>
            <a:avLst/>
            <a:gdLst>
              <a:gd name="connsiteX0" fmla="*/ 3970642 w 3970642"/>
              <a:gd name="connsiteY0" fmla="*/ 1153794 h 1153794"/>
              <a:gd name="connsiteX1" fmla="*/ 3328090 w 3970642"/>
              <a:gd name="connsiteY1" fmla="*/ 1096129 h 1153794"/>
              <a:gd name="connsiteX2" fmla="*/ 2702015 w 3970642"/>
              <a:gd name="connsiteY2" fmla="*/ 939610 h 1153794"/>
              <a:gd name="connsiteX3" fmla="*/ 2652588 w 3970642"/>
              <a:gd name="connsiteY3" fmla="*/ 914897 h 1153794"/>
              <a:gd name="connsiteX4" fmla="*/ 1985323 w 3970642"/>
              <a:gd name="connsiteY4" fmla="*/ 667761 h 1153794"/>
              <a:gd name="connsiteX5" fmla="*/ 1573431 w 3970642"/>
              <a:gd name="connsiteY5" fmla="*/ 395913 h 1153794"/>
              <a:gd name="connsiteX6" fmla="*/ 1524004 w 3970642"/>
              <a:gd name="connsiteY6" fmla="*/ 371199 h 1153794"/>
              <a:gd name="connsiteX7" fmla="*/ 1309820 w 3970642"/>
              <a:gd name="connsiteY7" fmla="*/ 280583 h 1153794"/>
              <a:gd name="connsiteX8" fmla="*/ 1161539 w 3970642"/>
              <a:gd name="connsiteY8" fmla="*/ 189967 h 1153794"/>
              <a:gd name="connsiteX9" fmla="*/ 840263 w 3970642"/>
              <a:gd name="connsiteY9" fmla="*/ 99351 h 1153794"/>
              <a:gd name="connsiteX10" fmla="*/ 782598 w 3970642"/>
              <a:gd name="connsiteY10" fmla="*/ 74637 h 1153794"/>
              <a:gd name="connsiteX11" fmla="*/ 593128 w 3970642"/>
              <a:gd name="connsiteY11" fmla="*/ 58161 h 1153794"/>
              <a:gd name="connsiteX12" fmla="*/ 131809 w 3970642"/>
              <a:gd name="connsiteY12" fmla="*/ 25210 h 1153794"/>
              <a:gd name="connsiteX13" fmla="*/ 4 w 3970642"/>
              <a:gd name="connsiteY13" fmla="*/ 25210 h 115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0642" h="1153794">
                <a:moveTo>
                  <a:pt x="3970642" y="1153794"/>
                </a:moveTo>
                <a:cubicBezTo>
                  <a:pt x="3764158" y="1142926"/>
                  <a:pt x="3531307" y="1138174"/>
                  <a:pt x="3328090" y="1096129"/>
                </a:cubicBezTo>
                <a:cubicBezTo>
                  <a:pt x="3117437" y="1052546"/>
                  <a:pt x="2702015" y="939610"/>
                  <a:pt x="2702015" y="939610"/>
                </a:cubicBezTo>
                <a:cubicBezTo>
                  <a:pt x="2685539" y="931372"/>
                  <a:pt x="2670020" y="920849"/>
                  <a:pt x="2652588" y="914897"/>
                </a:cubicBezTo>
                <a:cubicBezTo>
                  <a:pt x="2473852" y="853865"/>
                  <a:pt x="2131848" y="767020"/>
                  <a:pt x="1985323" y="667761"/>
                </a:cubicBezTo>
                <a:cubicBezTo>
                  <a:pt x="1979689" y="663944"/>
                  <a:pt x="1636334" y="427365"/>
                  <a:pt x="1573431" y="395913"/>
                </a:cubicBezTo>
                <a:cubicBezTo>
                  <a:pt x="1556955" y="387675"/>
                  <a:pt x="1540880" y="378582"/>
                  <a:pt x="1524004" y="371199"/>
                </a:cubicBezTo>
                <a:cubicBezTo>
                  <a:pt x="1452982" y="340127"/>
                  <a:pt x="1379157" y="315252"/>
                  <a:pt x="1309820" y="280583"/>
                </a:cubicBezTo>
                <a:cubicBezTo>
                  <a:pt x="1258010" y="254678"/>
                  <a:pt x="1214718" y="212931"/>
                  <a:pt x="1161539" y="189967"/>
                </a:cubicBezTo>
                <a:cubicBezTo>
                  <a:pt x="954360" y="100503"/>
                  <a:pt x="999531" y="147131"/>
                  <a:pt x="840263" y="99351"/>
                </a:cubicBezTo>
                <a:cubicBezTo>
                  <a:pt x="820232" y="93342"/>
                  <a:pt x="802804" y="80026"/>
                  <a:pt x="782598" y="74637"/>
                </a:cubicBezTo>
                <a:cubicBezTo>
                  <a:pt x="750850" y="66171"/>
                  <a:pt x="598718" y="58749"/>
                  <a:pt x="593128" y="58161"/>
                </a:cubicBezTo>
                <a:cubicBezTo>
                  <a:pt x="219953" y="18880"/>
                  <a:pt x="600846" y="39424"/>
                  <a:pt x="131809" y="25210"/>
                </a:cubicBezTo>
                <a:cubicBezTo>
                  <a:pt x="-2737" y="16801"/>
                  <a:pt x="4" y="-27049"/>
                  <a:pt x="4" y="25210"/>
                </a:cubicBezTo>
              </a:path>
            </a:pathLst>
          </a:custGeom>
          <a:noFill/>
          <a:ln w="571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/>
          <p:cNvSpPr/>
          <p:nvPr/>
        </p:nvSpPr>
        <p:spPr>
          <a:xfrm>
            <a:off x="8419070" y="4209412"/>
            <a:ext cx="3525795" cy="10785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¼ Laundry list 928 KB for 1 GB cache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5148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4" grpId="0" animBg="1"/>
      <p:bldP spid="34" grpId="1" animBg="1"/>
      <p:bldP spid="33" grpId="0" animBg="1"/>
      <p:bldP spid="33" grpId="1" animBg="1"/>
      <p:bldP spid="35" grpId="0"/>
      <p:bldP spid="35" grpId="1"/>
      <p:bldP spid="36" grpId="0" animBg="1"/>
      <p:bldP spid="36" grpId="1" animBg="1"/>
      <p:bldP spid="65" grpId="0"/>
      <p:bldP spid="75" grpId="0" animBg="1"/>
      <p:bldP spid="76" grpId="0" animBg="1"/>
      <p:bldP spid="77" grpId="0" animBg="1"/>
      <p:bldP spid="85" grpId="0" animBg="1"/>
      <p:bldP spid="86" grpId="0" animBg="1"/>
      <p:bldP spid="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workloads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34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82" y="1256799"/>
            <a:ext cx="7969827" cy="56034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248749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workloads show high locality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810"/>
            <a:ext cx="12047130" cy="40157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248541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Workloads mostly clean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4810"/>
            <a:ext cx="12047127" cy="40157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5452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Miss ratio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Distinct phases in applications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Mixture of high and low</a:t>
            </a:r>
            <a:br>
              <a:rPr lang="en-US" sz="1800" dirty="0"/>
            </a:br>
            <a:r>
              <a:rPr lang="en-US" sz="1800" dirty="0"/>
              <a:t>miss 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8CD8AA-ED2E-4913-91A3-7D3DBC3000EB}" type="slidenum">
              <a:rPr lang="en-US" smtClean="0"/>
              <a:t>37</a:t>
            </a:fld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l="77" t="2" r="-617" b="-3"/>
          <a:stretch/>
        </p:blipFill>
        <p:spPr>
          <a:xfrm>
            <a:off x="3715266" y="645982"/>
            <a:ext cx="8040130" cy="5577837"/>
          </a:xfrm>
          <a:prstGeom prst="rect">
            <a:avLst/>
          </a:prstGeom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92101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Traffic-gen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5168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designs about the same at low hit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hit rate: writethrough and adaptive best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88" y="1348074"/>
            <a:ext cx="3404728" cy="510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96" y="1381808"/>
            <a:ext cx="3404728" cy="5107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2252" y="858588"/>
            <a:ext cx="3930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Mostly reads (75/25 split)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709350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Cache Operation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9368" y="1690688"/>
            <a:ext cx="3739296" cy="674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Shared LLC (SRAM)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9368" y="3403709"/>
            <a:ext cx="3739296" cy="674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DRAM-cache controller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9368" y="5066493"/>
            <a:ext cx="3739296" cy="674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Cache storage controller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1162" y="2653587"/>
            <a:ext cx="126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LLC-read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3135" y="2653587"/>
            <a:ext cx="134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LLC-write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1162" y="4227003"/>
            <a:ext cx="1796326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DRAM-cache</a:t>
            </a:r>
            <a:br>
              <a:rPr lang="en-US" sz="2400" dirty="0"/>
            </a:br>
            <a:r>
              <a:rPr lang="en-US" sz="2400" dirty="0"/>
              <a:t>read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1049" y="4227003"/>
            <a:ext cx="1796326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DRAM-cache</a:t>
            </a:r>
            <a:br>
              <a:rPr lang="en-US" sz="2400" dirty="0"/>
            </a:br>
            <a:r>
              <a:rPr lang="en-US" sz="2400" dirty="0"/>
              <a:t>write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08758" y="2653587"/>
            <a:ext cx="2045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Main-memory </a:t>
            </a:r>
          </a:p>
          <a:p>
            <a:r>
              <a:rPr lang="en-US" sz="2400" dirty="0"/>
              <a:t>read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8758" y="3945221"/>
            <a:ext cx="1976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Main-memory</a:t>
            </a:r>
          </a:p>
          <a:p>
            <a:r>
              <a:rPr lang="en-US" sz="2400" dirty="0"/>
              <a:t>write</a:t>
            </a:r>
          </a:p>
        </p:txBody>
      </p:sp>
      <p:sp>
        <p:nvSpPr>
          <p:cNvPr id="18" name="Arrow: Right 17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/>
          <p:cNvSpPr/>
          <p:nvPr/>
        </p:nvSpPr>
        <p:spPr>
          <a:xfrm rot="5400000">
            <a:off x="7956323" y="2723510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/>
          <p:cNvSpPr/>
          <p:nvPr/>
        </p:nvSpPr>
        <p:spPr>
          <a:xfrm rot="5400000">
            <a:off x="7952337" y="4408418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/>
          <p:cNvSpPr/>
          <p:nvPr/>
        </p:nvSpPr>
        <p:spPr>
          <a:xfrm>
            <a:off x="10180287" y="3354294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>
            <a:off x="10176100" y="3701769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6398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</a:p>
          <a:p>
            <a:pPr lvl="1"/>
            <a:r>
              <a:rPr lang="en-US" dirty="0"/>
              <a:t>SRAM cache vs. DRAM cache</a:t>
            </a:r>
          </a:p>
          <a:p>
            <a:pPr lvl="1"/>
            <a:r>
              <a:rPr lang="en-US" dirty="0"/>
              <a:t>Sources of access amplification</a:t>
            </a:r>
          </a:p>
          <a:p>
            <a:pPr marL="0" indent="0">
              <a:buNone/>
            </a:pPr>
            <a:r>
              <a:rPr lang="en-US" dirty="0"/>
              <a:t>Mitigating access amplification</a:t>
            </a:r>
          </a:p>
          <a:p>
            <a:pPr marL="0" indent="0">
              <a:buNone/>
            </a:pPr>
            <a:r>
              <a:rPr lang="en-US" dirty="0"/>
              <a:t>Bandwidth Optimized Design</a:t>
            </a:r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marL="0" indent="0">
              <a:buNone/>
            </a:pPr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62041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3" y="501494"/>
            <a:ext cx="4749634" cy="5699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3" y="501494"/>
            <a:ext cx="4749634" cy="5699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But what about bandwidth?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000" dirty="0"/>
              <a:t>Let’s look at a real system!</a:t>
            </a:r>
          </a:p>
          <a:p>
            <a:pPr lvl="1"/>
            <a:r>
              <a:rPr lang="en-US" sz="1600" dirty="0"/>
              <a:t>Note: 100% hit rate!</a:t>
            </a:r>
          </a:p>
          <a:p>
            <a:endParaRPr lang="en-US" sz="2000" dirty="0"/>
          </a:p>
          <a:p>
            <a:r>
              <a:rPr lang="en-US" sz="2000" dirty="0"/>
              <a:t>30% reduction in peak bandwidth for transparency</a:t>
            </a:r>
          </a:p>
          <a:p>
            <a:endParaRPr lang="en-US" sz="2000" dirty="0"/>
          </a:p>
          <a:p>
            <a:r>
              <a:rPr lang="en-US" sz="2000" dirty="0"/>
              <a:t>Theoretical overhead of tags: 12.5%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4531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vs. SRAM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036" y="2805545"/>
            <a:ext cx="249382" cy="120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0608" y="2436213"/>
            <a:ext cx="5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7492" y="2805545"/>
            <a:ext cx="1018582" cy="120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6506" y="243621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9691" y="2722418"/>
            <a:ext cx="2441864" cy="12884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036" y="3060577"/>
            <a:ext cx="249382" cy="170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97492" y="3060577"/>
            <a:ext cx="1018582" cy="170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19354" y="3060577"/>
            <a:ext cx="249382" cy="170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6510" y="3060577"/>
            <a:ext cx="1018582" cy="170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0426" t="15151" r="17500" b="12577"/>
          <a:stretch/>
        </p:blipFill>
        <p:spPr>
          <a:xfrm>
            <a:off x="1160608" y="4265923"/>
            <a:ext cx="2741850" cy="21405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9589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UW-Arch. Affiliates 2016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102138" y="2707063"/>
            <a:ext cx="2596617" cy="2486459"/>
            <a:chOff x="1996167" y="2514601"/>
            <a:chExt cx="2596617" cy="2486459"/>
          </a:xfrm>
        </p:grpSpPr>
        <p:grpSp>
          <p:nvGrpSpPr>
            <p:cNvPr id="33" name="Group 32"/>
            <p:cNvGrpSpPr/>
            <p:nvPr/>
          </p:nvGrpSpPr>
          <p:grpSpPr>
            <a:xfrm>
              <a:off x="2763983" y="3508448"/>
              <a:ext cx="976746" cy="498763"/>
              <a:chOff x="1839191" y="2337955"/>
              <a:chExt cx="976746" cy="49876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39191" y="2337955"/>
                <a:ext cx="976746" cy="498763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936664" y="2485228"/>
                <a:ext cx="781801" cy="204216"/>
                <a:chOff x="4708883" y="3215640"/>
                <a:chExt cx="1072896" cy="204216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4708883" y="3215640"/>
                  <a:ext cx="1072896" cy="204216"/>
                </a:xfrm>
                <a:custGeom>
                  <a:avLst/>
                  <a:gdLst>
                    <a:gd name="connsiteX0" fmla="*/ 0 w 1243584"/>
                    <a:gd name="connsiteY0" fmla="*/ 115824 h 320040"/>
                    <a:gd name="connsiteX1" fmla="*/ 283464 w 1243584"/>
                    <a:gd name="connsiteY1" fmla="*/ 115824 h 320040"/>
                    <a:gd name="connsiteX2" fmla="*/ 795528 w 1243584"/>
                    <a:gd name="connsiteY2" fmla="*/ 320040 h 320040"/>
                    <a:gd name="connsiteX3" fmla="*/ 1072896 w 1243584"/>
                    <a:gd name="connsiteY3" fmla="*/ 320040 h 320040"/>
                    <a:gd name="connsiteX4" fmla="*/ 1243584 w 1243584"/>
                    <a:gd name="connsiteY4" fmla="*/ 124968 h 320040"/>
                    <a:gd name="connsiteX5" fmla="*/ 1167384 w 1243584"/>
                    <a:gd name="connsiteY5" fmla="*/ 0 h 320040"/>
                    <a:gd name="connsiteX0" fmla="*/ 0 w 1243584"/>
                    <a:gd name="connsiteY0" fmla="*/ 0 h 204216"/>
                    <a:gd name="connsiteX1" fmla="*/ 283464 w 1243584"/>
                    <a:gd name="connsiteY1" fmla="*/ 0 h 204216"/>
                    <a:gd name="connsiteX2" fmla="*/ 795528 w 1243584"/>
                    <a:gd name="connsiteY2" fmla="*/ 204216 h 204216"/>
                    <a:gd name="connsiteX3" fmla="*/ 1072896 w 1243584"/>
                    <a:gd name="connsiteY3" fmla="*/ 204216 h 204216"/>
                    <a:gd name="connsiteX4" fmla="*/ 1243584 w 1243584"/>
                    <a:gd name="connsiteY4" fmla="*/ 9144 h 204216"/>
                    <a:gd name="connsiteX0" fmla="*/ 0 w 1072896"/>
                    <a:gd name="connsiteY0" fmla="*/ 0 h 204216"/>
                    <a:gd name="connsiteX1" fmla="*/ 283464 w 1072896"/>
                    <a:gd name="connsiteY1" fmla="*/ 0 h 204216"/>
                    <a:gd name="connsiteX2" fmla="*/ 795528 w 1072896"/>
                    <a:gd name="connsiteY2" fmla="*/ 204216 h 204216"/>
                    <a:gd name="connsiteX3" fmla="*/ 1072896 w 1072896"/>
                    <a:gd name="connsiteY3" fmla="*/ 204216 h 20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2896" h="204216">
                      <a:moveTo>
                        <a:pt x="0" y="0"/>
                      </a:moveTo>
                      <a:lnTo>
                        <a:pt x="283464" y="0"/>
                      </a:lnTo>
                      <a:lnTo>
                        <a:pt x="795528" y="204216"/>
                      </a:lnTo>
                      <a:lnTo>
                        <a:pt x="1072896" y="20421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 flipV="1">
                  <a:off x="4708883" y="3215640"/>
                  <a:ext cx="1072896" cy="204216"/>
                </a:xfrm>
                <a:custGeom>
                  <a:avLst/>
                  <a:gdLst>
                    <a:gd name="connsiteX0" fmla="*/ 0 w 1243584"/>
                    <a:gd name="connsiteY0" fmla="*/ 115824 h 320040"/>
                    <a:gd name="connsiteX1" fmla="*/ 283464 w 1243584"/>
                    <a:gd name="connsiteY1" fmla="*/ 115824 h 320040"/>
                    <a:gd name="connsiteX2" fmla="*/ 795528 w 1243584"/>
                    <a:gd name="connsiteY2" fmla="*/ 320040 h 320040"/>
                    <a:gd name="connsiteX3" fmla="*/ 1072896 w 1243584"/>
                    <a:gd name="connsiteY3" fmla="*/ 320040 h 320040"/>
                    <a:gd name="connsiteX4" fmla="*/ 1243584 w 1243584"/>
                    <a:gd name="connsiteY4" fmla="*/ 124968 h 320040"/>
                    <a:gd name="connsiteX5" fmla="*/ 1167384 w 1243584"/>
                    <a:gd name="connsiteY5" fmla="*/ 0 h 320040"/>
                    <a:gd name="connsiteX0" fmla="*/ 0 w 1243584"/>
                    <a:gd name="connsiteY0" fmla="*/ 0 h 204216"/>
                    <a:gd name="connsiteX1" fmla="*/ 283464 w 1243584"/>
                    <a:gd name="connsiteY1" fmla="*/ 0 h 204216"/>
                    <a:gd name="connsiteX2" fmla="*/ 795528 w 1243584"/>
                    <a:gd name="connsiteY2" fmla="*/ 204216 h 204216"/>
                    <a:gd name="connsiteX3" fmla="*/ 1072896 w 1243584"/>
                    <a:gd name="connsiteY3" fmla="*/ 204216 h 204216"/>
                    <a:gd name="connsiteX4" fmla="*/ 1243584 w 1243584"/>
                    <a:gd name="connsiteY4" fmla="*/ 9144 h 204216"/>
                    <a:gd name="connsiteX0" fmla="*/ 0 w 1072896"/>
                    <a:gd name="connsiteY0" fmla="*/ 0 h 204216"/>
                    <a:gd name="connsiteX1" fmla="*/ 283464 w 1072896"/>
                    <a:gd name="connsiteY1" fmla="*/ 0 h 204216"/>
                    <a:gd name="connsiteX2" fmla="*/ 795528 w 1072896"/>
                    <a:gd name="connsiteY2" fmla="*/ 204216 h 204216"/>
                    <a:gd name="connsiteX3" fmla="*/ 1072896 w 1072896"/>
                    <a:gd name="connsiteY3" fmla="*/ 204216 h 20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2896" h="204216">
                      <a:moveTo>
                        <a:pt x="0" y="0"/>
                      </a:moveTo>
                      <a:lnTo>
                        <a:pt x="283464" y="0"/>
                      </a:lnTo>
                      <a:lnTo>
                        <a:pt x="795528" y="204216"/>
                      </a:lnTo>
                      <a:lnTo>
                        <a:pt x="1072896" y="20421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2014597" y="2514601"/>
              <a:ext cx="1237759" cy="92479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Bank 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55025" y="2514601"/>
              <a:ext cx="1237759" cy="92479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Bank 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96167" y="4076268"/>
              <a:ext cx="1237759" cy="92479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Bank 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36595" y="4076267"/>
              <a:ext cx="1237759" cy="92479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Bank 3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9277215" y="5300364"/>
            <a:ext cx="356992" cy="612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949774" y="5416839"/>
            <a:ext cx="356992" cy="476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185940" y="2043343"/>
            <a:ext cx="356992" cy="476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876309" y="2026036"/>
            <a:ext cx="356992" cy="476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SRAM Cache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DRAM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5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5688" y="3757826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233301" y="3700910"/>
            <a:ext cx="976746" cy="498763"/>
            <a:chOff x="1839191" y="2337955"/>
            <a:chExt cx="976746" cy="498763"/>
          </a:xfrm>
        </p:grpSpPr>
        <p:sp>
          <p:nvSpPr>
            <p:cNvPr id="50" name="Rectangle 49"/>
            <p:cNvSpPr/>
            <p:nvPr/>
          </p:nvSpPr>
          <p:spPr>
            <a:xfrm>
              <a:off x="1839191" y="2337955"/>
              <a:ext cx="976746" cy="4987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936664" y="2485228"/>
              <a:ext cx="781801" cy="204216"/>
              <a:chOff x="4708883" y="3215640"/>
              <a:chExt cx="1072896" cy="204216"/>
            </a:xfrm>
          </p:grpSpPr>
          <p:sp>
            <p:nvSpPr>
              <p:cNvPr id="52" name="Freeform: Shape 51"/>
              <p:cNvSpPr/>
              <p:nvPr/>
            </p:nvSpPr>
            <p:spPr>
              <a:xfrm>
                <a:off x="4708883" y="3215640"/>
                <a:ext cx="1072896" cy="204216"/>
              </a:xfrm>
              <a:custGeom>
                <a:avLst/>
                <a:gdLst>
                  <a:gd name="connsiteX0" fmla="*/ 0 w 1243584"/>
                  <a:gd name="connsiteY0" fmla="*/ 115824 h 320040"/>
                  <a:gd name="connsiteX1" fmla="*/ 283464 w 1243584"/>
                  <a:gd name="connsiteY1" fmla="*/ 115824 h 320040"/>
                  <a:gd name="connsiteX2" fmla="*/ 795528 w 1243584"/>
                  <a:gd name="connsiteY2" fmla="*/ 320040 h 320040"/>
                  <a:gd name="connsiteX3" fmla="*/ 1072896 w 1243584"/>
                  <a:gd name="connsiteY3" fmla="*/ 320040 h 320040"/>
                  <a:gd name="connsiteX4" fmla="*/ 1243584 w 1243584"/>
                  <a:gd name="connsiteY4" fmla="*/ 124968 h 320040"/>
                  <a:gd name="connsiteX5" fmla="*/ 1167384 w 1243584"/>
                  <a:gd name="connsiteY5" fmla="*/ 0 h 320040"/>
                  <a:gd name="connsiteX0" fmla="*/ 0 w 1243584"/>
                  <a:gd name="connsiteY0" fmla="*/ 0 h 204216"/>
                  <a:gd name="connsiteX1" fmla="*/ 283464 w 1243584"/>
                  <a:gd name="connsiteY1" fmla="*/ 0 h 204216"/>
                  <a:gd name="connsiteX2" fmla="*/ 795528 w 1243584"/>
                  <a:gd name="connsiteY2" fmla="*/ 204216 h 204216"/>
                  <a:gd name="connsiteX3" fmla="*/ 1072896 w 1243584"/>
                  <a:gd name="connsiteY3" fmla="*/ 204216 h 204216"/>
                  <a:gd name="connsiteX4" fmla="*/ 1243584 w 1243584"/>
                  <a:gd name="connsiteY4" fmla="*/ 9144 h 204216"/>
                  <a:gd name="connsiteX0" fmla="*/ 0 w 1072896"/>
                  <a:gd name="connsiteY0" fmla="*/ 0 h 204216"/>
                  <a:gd name="connsiteX1" fmla="*/ 283464 w 1072896"/>
                  <a:gd name="connsiteY1" fmla="*/ 0 h 204216"/>
                  <a:gd name="connsiteX2" fmla="*/ 795528 w 1072896"/>
                  <a:gd name="connsiteY2" fmla="*/ 204216 h 204216"/>
                  <a:gd name="connsiteX3" fmla="*/ 1072896 w 1072896"/>
                  <a:gd name="connsiteY3" fmla="*/ 204216 h 20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96" h="204216">
                    <a:moveTo>
                      <a:pt x="0" y="0"/>
                    </a:moveTo>
                    <a:lnTo>
                      <a:pt x="283464" y="0"/>
                    </a:lnTo>
                    <a:lnTo>
                      <a:pt x="795528" y="204216"/>
                    </a:lnTo>
                    <a:lnTo>
                      <a:pt x="1072896" y="20421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 flipV="1">
                <a:off x="4708883" y="3215640"/>
                <a:ext cx="1072896" cy="204216"/>
              </a:xfrm>
              <a:custGeom>
                <a:avLst/>
                <a:gdLst>
                  <a:gd name="connsiteX0" fmla="*/ 0 w 1243584"/>
                  <a:gd name="connsiteY0" fmla="*/ 115824 h 320040"/>
                  <a:gd name="connsiteX1" fmla="*/ 283464 w 1243584"/>
                  <a:gd name="connsiteY1" fmla="*/ 115824 h 320040"/>
                  <a:gd name="connsiteX2" fmla="*/ 795528 w 1243584"/>
                  <a:gd name="connsiteY2" fmla="*/ 320040 h 320040"/>
                  <a:gd name="connsiteX3" fmla="*/ 1072896 w 1243584"/>
                  <a:gd name="connsiteY3" fmla="*/ 320040 h 320040"/>
                  <a:gd name="connsiteX4" fmla="*/ 1243584 w 1243584"/>
                  <a:gd name="connsiteY4" fmla="*/ 124968 h 320040"/>
                  <a:gd name="connsiteX5" fmla="*/ 1167384 w 1243584"/>
                  <a:gd name="connsiteY5" fmla="*/ 0 h 320040"/>
                  <a:gd name="connsiteX0" fmla="*/ 0 w 1243584"/>
                  <a:gd name="connsiteY0" fmla="*/ 0 h 204216"/>
                  <a:gd name="connsiteX1" fmla="*/ 283464 w 1243584"/>
                  <a:gd name="connsiteY1" fmla="*/ 0 h 204216"/>
                  <a:gd name="connsiteX2" fmla="*/ 795528 w 1243584"/>
                  <a:gd name="connsiteY2" fmla="*/ 204216 h 204216"/>
                  <a:gd name="connsiteX3" fmla="*/ 1072896 w 1243584"/>
                  <a:gd name="connsiteY3" fmla="*/ 204216 h 204216"/>
                  <a:gd name="connsiteX4" fmla="*/ 1243584 w 1243584"/>
                  <a:gd name="connsiteY4" fmla="*/ 9144 h 204216"/>
                  <a:gd name="connsiteX0" fmla="*/ 0 w 1072896"/>
                  <a:gd name="connsiteY0" fmla="*/ 0 h 204216"/>
                  <a:gd name="connsiteX1" fmla="*/ 283464 w 1072896"/>
                  <a:gd name="connsiteY1" fmla="*/ 0 h 204216"/>
                  <a:gd name="connsiteX2" fmla="*/ 795528 w 1072896"/>
                  <a:gd name="connsiteY2" fmla="*/ 204216 h 204216"/>
                  <a:gd name="connsiteX3" fmla="*/ 1072896 w 1072896"/>
                  <a:gd name="connsiteY3" fmla="*/ 204216 h 20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96" h="204216">
                    <a:moveTo>
                      <a:pt x="0" y="0"/>
                    </a:moveTo>
                    <a:lnTo>
                      <a:pt x="283464" y="0"/>
                    </a:lnTo>
                    <a:lnTo>
                      <a:pt x="795528" y="204216"/>
                    </a:lnTo>
                    <a:lnTo>
                      <a:pt x="1072896" y="20421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7488746" y="3075709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Channel 0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38724" y="3075709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Channel 1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88746" y="4268729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Channel 2</a:t>
            </a:r>
          </a:p>
          <a:p>
            <a:pPr algn="ctr"/>
            <a:r>
              <a:rPr lang="en-US" dirty="0"/>
              <a:t>Controller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468721" y="1443066"/>
            <a:ext cx="1234058" cy="821711"/>
            <a:chOff x="7487616" y="1446999"/>
            <a:chExt cx="1234058" cy="1433587"/>
          </a:xfrm>
        </p:grpSpPr>
        <p:sp>
          <p:nvSpPr>
            <p:cNvPr id="94" name="Rectangle 93"/>
            <p:cNvSpPr/>
            <p:nvPr/>
          </p:nvSpPr>
          <p:spPr>
            <a:xfrm>
              <a:off x="7789956" y="144699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752167" y="148415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714374" y="152130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76581" y="1558461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38788" y="1595615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00995" y="163276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563202" y="166992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25409" y="170707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87616" y="1744232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Bank 0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753435" y="1443066"/>
            <a:ext cx="1234058" cy="821711"/>
            <a:chOff x="7487616" y="1446999"/>
            <a:chExt cx="1234058" cy="1433587"/>
          </a:xfrm>
        </p:grpSpPr>
        <p:sp>
          <p:nvSpPr>
            <p:cNvPr id="97" name="Rectangle 96"/>
            <p:cNvSpPr/>
            <p:nvPr/>
          </p:nvSpPr>
          <p:spPr>
            <a:xfrm>
              <a:off x="7789956" y="144699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52167" y="148415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714374" y="152130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76581" y="1558461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38788" y="1595615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00995" y="163276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563202" y="166992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525409" y="170707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487616" y="1744232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Bank 0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468721" y="5582461"/>
            <a:ext cx="1234058" cy="792263"/>
            <a:chOff x="7487616" y="1446999"/>
            <a:chExt cx="1234058" cy="1433587"/>
          </a:xfrm>
        </p:grpSpPr>
        <p:sp>
          <p:nvSpPr>
            <p:cNvPr id="107" name="Rectangle 106"/>
            <p:cNvSpPr/>
            <p:nvPr/>
          </p:nvSpPr>
          <p:spPr>
            <a:xfrm>
              <a:off x="7789956" y="144699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752167" y="148415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14374" y="152130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76581" y="1558461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38788" y="1595615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00995" y="163276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563202" y="166992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25409" y="170707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87616" y="1744232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Bank 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753435" y="5582461"/>
            <a:ext cx="1234058" cy="792263"/>
            <a:chOff x="7487616" y="1446999"/>
            <a:chExt cx="1234058" cy="1433587"/>
          </a:xfrm>
        </p:grpSpPr>
        <p:sp>
          <p:nvSpPr>
            <p:cNvPr id="117" name="Rectangle 116"/>
            <p:cNvSpPr/>
            <p:nvPr/>
          </p:nvSpPr>
          <p:spPr>
            <a:xfrm>
              <a:off x="7789956" y="144699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752167" y="148415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714374" y="152130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676581" y="1558461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638788" y="1595615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600995" y="163276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563202" y="166992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25409" y="170707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487616" y="1744232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Bank 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8838724" y="4268728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Channel 3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31671" y="3757825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749228" y="1185429"/>
            <a:ext cx="3347357" cy="1452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Many more sub-banks for max bandwidth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4046483" y="5323295"/>
            <a:ext cx="2877109" cy="1258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Extra layer of controllers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838724" y="2440449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488746" y="2440449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838724" y="4898060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488746" y="4898060"/>
            <a:ext cx="1237759" cy="556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</p:spTree>
    <p:extLst>
      <p:ext uri="{BB962C8B-B14F-4D97-AF65-F5344CB8AC3E}">
        <p14:creationId xmlns:p14="http://schemas.microsoft.com/office/powerpoint/2010/main" val="27015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19544 0.00185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00185 L 0.25377 -0.099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19545 0.00185 " pathEditMode="relative" rAng="0" ptsTypes="AA">
                                      <p:cBhvr>
                                        <p:cTn id="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5 0.00185 L 0.25378 -0.0990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87" grpId="0" animBg="1"/>
      <p:bldP spid="86" grpId="0" animBg="1"/>
      <p:bldP spid="47" grpId="0" build="p"/>
      <p:bldP spid="32" grpId="0" animBg="1"/>
      <p:bldP spid="32" grpId="1" animBg="1"/>
      <p:bldP spid="54" grpId="0" animBg="1"/>
      <p:bldP spid="55" grpId="0" animBg="1"/>
      <p:bldP spid="56" grpId="0" animBg="1"/>
      <p:bldP spid="57" grpId="0" animBg="1"/>
      <p:bldP spid="70" grpId="0" animBg="1"/>
      <p:bldP spid="70" grpId="1" animBg="1"/>
      <p:bldP spid="70" grpId="2" animBg="1"/>
      <p:bldP spid="2" grpId="0" animBg="1"/>
      <p:bldP spid="72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05396" y="3524650"/>
            <a:ext cx="356992" cy="1211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Text Placeholder 4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SRAM Cache Bank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DRAM Cache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6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8022" y="1558344"/>
            <a:ext cx="5276031" cy="490480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dirty="0"/>
              <a:t>Bank 0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1045" y="4268728"/>
            <a:ext cx="716973" cy="20273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70832" y="4264127"/>
            <a:ext cx="2858368" cy="20273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48802" y="1663974"/>
            <a:ext cx="1051214" cy="1872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663968" y="3073225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63968" y="2568691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663968" y="2105832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985587" y="1547202"/>
            <a:ext cx="1996613" cy="94355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Channel 0</a:t>
            </a:r>
          </a:p>
          <a:p>
            <a:pPr algn="ctr"/>
            <a:r>
              <a:rPr lang="en-US" sz="2800" dirty="0"/>
              <a:t>Controller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985585" y="2747369"/>
            <a:ext cx="1996613" cy="94355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DRAM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130" y="5018809"/>
            <a:ext cx="716973" cy="384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190315" y="5018809"/>
            <a:ext cx="2838885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6685535" y="4409846"/>
            <a:ext cx="4596714" cy="2091844"/>
            <a:chOff x="7487616" y="1446999"/>
            <a:chExt cx="1234058" cy="1433587"/>
          </a:xfrm>
        </p:grpSpPr>
        <p:sp>
          <p:nvSpPr>
            <p:cNvPr id="102" name="Rectangle 101"/>
            <p:cNvSpPr/>
            <p:nvPr/>
          </p:nvSpPr>
          <p:spPr>
            <a:xfrm>
              <a:off x="7789956" y="144699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752167" y="148415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14374" y="152130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676581" y="1558461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38788" y="1595615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600995" y="1632769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563202" y="1669923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525409" y="1707077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487616" y="1744232"/>
              <a:ext cx="931718" cy="11363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DRAM Bank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31820" y="2018981"/>
            <a:ext cx="820882" cy="38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97130" y="5018809"/>
            <a:ext cx="716973" cy="3844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93168" y="5018809"/>
            <a:ext cx="716973" cy="3844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1420807" y="5290403"/>
            <a:ext cx="3319808" cy="13374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Tag array higher bandwidth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490637" y="5318234"/>
            <a:ext cx="4559763" cy="13333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Extra tag accesses interfere with demand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33331" y="5018809"/>
            <a:ext cx="596978" cy="384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30309" y="5018809"/>
            <a:ext cx="2363759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</p:spTree>
    <p:extLst>
      <p:ext uri="{BB962C8B-B14F-4D97-AF65-F5344CB8AC3E}">
        <p14:creationId xmlns:p14="http://schemas.microsoft.com/office/powerpoint/2010/main" val="17780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582 -0.28403 " pathEditMode="relative" rAng="0" ptsTypes="AA">
                                      <p:cBhvr>
                                        <p:cTn id="1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839 -0.28287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1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74 -2.22222E-6 L 0.06094 -0.35903 " pathEditMode="relative" rAng="0" ptsTypes="AA">
                                      <p:cBhvr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7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273 -2.22222E-6 L 0.06068 -0.42222 " pathEditMode="relative" rAng="0" ptsTypes="AA">
                                      <p:cBhvr>
                                        <p:cTn id="24" dur="1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8047 -0.3069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15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7942 -0.3069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-0.30694 L 0.07982 -0.4377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5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30694 L 0.08007 -0.4365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47" grpId="0" build="p"/>
      <p:bldP spid="69" grpId="0" animBg="1"/>
      <p:bldP spid="90" grpId="0" animBg="1"/>
      <p:bldP spid="6" grpId="0" animBg="1"/>
      <p:bldP spid="6" grpId="1" animBg="1"/>
      <p:bldP spid="6" grpId="2" animBg="1"/>
      <p:bldP spid="97" grpId="0" animBg="1"/>
      <p:bldP spid="97" grpId="1" animBg="1"/>
      <p:bldP spid="97" grpId="2" animBg="1"/>
      <p:bldP spid="37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6" grpId="0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Cache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86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latency by storing tags with data [Alloy Cache: Qureshi &amp; </a:t>
            </a:r>
            <a:r>
              <a:rPr lang="en-US" dirty="0" err="1"/>
              <a:t>Loh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Non-inclusive, memory-side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02976" y="2415574"/>
            <a:ext cx="3421311" cy="3171439"/>
            <a:chOff x="2722102" y="2699396"/>
            <a:chExt cx="3185651" cy="3477567"/>
          </a:xfrm>
          <a:effectLst/>
        </p:grpSpPr>
        <p:sp>
          <p:nvSpPr>
            <p:cNvPr id="6" name="Rectangle: Rounded Corners 5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32074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Read: Cache hit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8</a:t>
            </a:fld>
            <a:endParaRPr lang="en-US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39788" y="1690688"/>
            <a:ext cx="3932237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LLC-read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DRAM-cache read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Tag check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Response</a:t>
            </a:r>
          </a:p>
        </p:txBody>
      </p:sp>
      <p:sp>
        <p:nvSpPr>
          <p:cNvPr id="25" name="Arrow: Right 24"/>
          <p:cNvSpPr/>
          <p:nvPr/>
        </p:nvSpPr>
        <p:spPr>
          <a:xfrm rot="16200000">
            <a:off x="8124210" y="269664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6561" y="251092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6561" y="422618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616637" y="251092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❹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39368" y="3403709"/>
            <a:ext cx="3739296" cy="674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 controller</a:t>
            </a:r>
          </a:p>
        </p:txBody>
      </p:sp>
      <p:sp>
        <p:nvSpPr>
          <p:cNvPr id="40" name="Arrow: Right 39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9929" y="163362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on-chip LLC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343272" y="4098278"/>
            <a:ext cx="3421311" cy="3171439"/>
            <a:chOff x="2722102" y="2699396"/>
            <a:chExt cx="3185651" cy="3477567"/>
          </a:xfrm>
          <a:effectLst/>
        </p:grpSpPr>
        <p:sp>
          <p:nvSpPr>
            <p:cNvPr id="22" name="Rectangle: Rounded Corners 21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620359" y="347625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11589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animBg="1"/>
      <p:bldP spid="4" grpId="0"/>
      <p:bldP spid="10" grpId="0"/>
      <p:bldP spid="30" grpId="0"/>
      <p:bldP spid="40" grpId="0" animBg="1"/>
      <p:bldP spid="4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Read: Cache miss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D8AA-ED2E-4913-91A3-7D3DBC3000EB}" type="slidenum">
              <a:rPr lang="en-US" smtClean="0"/>
              <a:t>9</a:t>
            </a:fld>
            <a:endParaRPr lang="en-US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39788" y="1690688"/>
            <a:ext cx="5077052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dirty="0"/>
              <a:t>LLC-read</a:t>
            </a:r>
          </a:p>
          <a:p>
            <a:pPr marL="342900" indent="-342900">
              <a:buAutoNum type="arabicPeriod"/>
            </a:pPr>
            <a:r>
              <a:rPr lang="en-US" dirty="0"/>
              <a:t>DRAM-cache read</a:t>
            </a:r>
          </a:p>
          <a:p>
            <a:pPr marL="342900" indent="-342900">
              <a:buAutoNum type="arabicPeriod"/>
            </a:pPr>
            <a:r>
              <a:rPr lang="en-US" dirty="0"/>
              <a:t>Tag check</a:t>
            </a:r>
          </a:p>
          <a:p>
            <a:pPr marL="342900" indent="-342900">
              <a:buAutoNum type="arabicPeriod"/>
            </a:pPr>
            <a:r>
              <a:rPr lang="en-US" dirty="0"/>
              <a:t>Main-memory write </a:t>
            </a:r>
            <a:r>
              <a:rPr lang="en-US" sz="2000" dirty="0"/>
              <a:t>(if needed)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dirty="0"/>
              <a:t>DRAM-cache write for busy</a:t>
            </a:r>
          </a:p>
          <a:p>
            <a:pPr marL="342900" indent="-342900">
              <a:buAutoNum type="arabicPeriod"/>
            </a:pPr>
            <a:r>
              <a:rPr lang="en-US" dirty="0"/>
              <a:t>Main-memory read</a:t>
            </a:r>
          </a:p>
          <a:p>
            <a:pPr marL="342900" indent="-342900">
              <a:buAutoNum type="arabicPeriod"/>
            </a:pPr>
            <a:r>
              <a:rPr lang="en-US" dirty="0"/>
              <a:t>DRAM-cache write for fill</a:t>
            </a:r>
          </a:p>
          <a:p>
            <a:pPr marL="342900" indent="-342900">
              <a:buAutoNum type="arabicPeriod"/>
            </a:pPr>
            <a:r>
              <a:rPr lang="en-US" dirty="0"/>
              <a:t>Response</a:t>
            </a:r>
          </a:p>
        </p:txBody>
      </p:sp>
      <p:sp>
        <p:nvSpPr>
          <p:cNvPr id="25" name="Arrow: Right 24"/>
          <p:cNvSpPr/>
          <p:nvPr/>
        </p:nvSpPr>
        <p:spPr>
          <a:xfrm rot="16200000">
            <a:off x="8124210" y="269664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20359" y="251014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❶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0359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❷</a:t>
            </a:r>
            <a:endParaRPr lang="en-US" dirty="0"/>
          </a:p>
        </p:txBody>
      </p:sp>
      <p:sp>
        <p:nvSpPr>
          <p:cNvPr id="40" name="Arrow: Right 39"/>
          <p:cNvSpPr/>
          <p:nvPr/>
        </p:nvSpPr>
        <p:spPr>
          <a:xfrm rot="5400000">
            <a:off x="6063880" y="2721763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/>
          <p:cNvSpPr/>
          <p:nvPr/>
        </p:nvSpPr>
        <p:spPr>
          <a:xfrm rot="5400000">
            <a:off x="6059894" y="4406671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20359" y="347625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89048" y="285930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❹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10180287" y="3354294"/>
            <a:ext cx="129911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 rot="5400000">
            <a:off x="7141396" y="440667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7746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❺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87382" y="402755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❻</a:t>
            </a:r>
          </a:p>
        </p:txBody>
      </p:sp>
      <p:sp>
        <p:nvSpPr>
          <p:cNvPr id="35" name="Arrow: Right 34"/>
          <p:cNvSpPr/>
          <p:nvPr/>
        </p:nvSpPr>
        <p:spPr>
          <a:xfrm rot="5400000">
            <a:off x="8687422" y="4406672"/>
            <a:ext cx="892072" cy="325315"/>
          </a:xfrm>
          <a:prstGeom prst="rightArrow">
            <a:avLst>
              <a:gd name="adj1" fmla="val 50000"/>
              <a:gd name="adj2" fmla="val 635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07588" y="423667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❼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50410" y="251014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❽</a:t>
            </a:r>
            <a:endParaRPr lang="en-US" dirty="0"/>
          </a:p>
        </p:txBody>
      </p:sp>
      <p:sp>
        <p:nvSpPr>
          <p:cNvPr id="29" name="Freeform: Shape 28"/>
          <p:cNvSpPr/>
          <p:nvPr/>
        </p:nvSpPr>
        <p:spPr>
          <a:xfrm rot="10800000">
            <a:off x="10054689" y="3744149"/>
            <a:ext cx="1500735" cy="325315"/>
          </a:xfrm>
          <a:custGeom>
            <a:avLst/>
            <a:gdLst>
              <a:gd name="connsiteX0" fmla="*/ 1294118 w 1500735"/>
              <a:gd name="connsiteY0" fmla="*/ 325315 h 325315"/>
              <a:gd name="connsiteX1" fmla="*/ 1294118 w 1500735"/>
              <a:gd name="connsiteY1" fmla="*/ 243986 h 325315"/>
              <a:gd name="connsiteX2" fmla="*/ 206617 w 1500735"/>
              <a:gd name="connsiteY2" fmla="*/ 243986 h 325315"/>
              <a:gd name="connsiteX3" fmla="*/ 206617 w 1500735"/>
              <a:gd name="connsiteY3" fmla="*/ 325315 h 325315"/>
              <a:gd name="connsiteX4" fmla="*/ 0 w 1500735"/>
              <a:gd name="connsiteY4" fmla="*/ 162657 h 325315"/>
              <a:gd name="connsiteX5" fmla="*/ 206617 w 1500735"/>
              <a:gd name="connsiteY5" fmla="*/ 0 h 325315"/>
              <a:gd name="connsiteX6" fmla="*/ 206617 w 1500735"/>
              <a:gd name="connsiteY6" fmla="*/ 81329 h 325315"/>
              <a:gd name="connsiteX7" fmla="*/ 1294118 w 1500735"/>
              <a:gd name="connsiteY7" fmla="*/ 81329 h 325315"/>
              <a:gd name="connsiteX8" fmla="*/ 1294118 w 1500735"/>
              <a:gd name="connsiteY8" fmla="*/ 0 h 325315"/>
              <a:gd name="connsiteX9" fmla="*/ 1500735 w 1500735"/>
              <a:gd name="connsiteY9" fmla="*/ 162658 h 32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735" h="325315">
                <a:moveTo>
                  <a:pt x="1294118" y="325315"/>
                </a:moveTo>
                <a:lnTo>
                  <a:pt x="1294118" y="243986"/>
                </a:lnTo>
                <a:lnTo>
                  <a:pt x="206617" y="243986"/>
                </a:lnTo>
                <a:lnTo>
                  <a:pt x="206617" y="325315"/>
                </a:lnTo>
                <a:lnTo>
                  <a:pt x="0" y="162657"/>
                </a:lnTo>
                <a:lnTo>
                  <a:pt x="206617" y="0"/>
                </a:lnTo>
                <a:lnTo>
                  <a:pt x="206617" y="81329"/>
                </a:lnTo>
                <a:lnTo>
                  <a:pt x="1294118" y="81329"/>
                </a:lnTo>
                <a:lnTo>
                  <a:pt x="1294118" y="0"/>
                </a:lnTo>
                <a:lnTo>
                  <a:pt x="1500735" y="162658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759929" y="163362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on-chip LLC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39368" y="3403709"/>
            <a:ext cx="3739296" cy="674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 controller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43272" y="4098278"/>
            <a:ext cx="3421311" cy="3171439"/>
            <a:chOff x="2722102" y="2699396"/>
            <a:chExt cx="3185651" cy="3477567"/>
          </a:xfrm>
          <a:effectLst/>
        </p:grpSpPr>
        <p:sp>
          <p:nvSpPr>
            <p:cNvPr id="31" name="Rectangle: Rounded Corners 30"/>
            <p:cNvSpPr/>
            <p:nvPr/>
          </p:nvSpPr>
          <p:spPr>
            <a:xfrm>
              <a:off x="2722102" y="323467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722102" y="3058170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722102" y="2878783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722102" y="2699396"/>
              <a:ext cx="3185651" cy="2942290"/>
            </a:xfrm>
            <a:prstGeom prst="roundRect">
              <a:avLst>
                <a:gd name="adj" fmla="val 728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isometricOffAxis1Top"/>
              <a:lightRig rig="threePt" dir="t"/>
            </a:scene3d>
            <a:sp3d extrusionH="57150"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/>
          <p:cNvSpPr/>
          <p:nvPr/>
        </p:nvSpPr>
        <p:spPr>
          <a:xfrm>
            <a:off x="7037982" y="5214506"/>
            <a:ext cx="4840243" cy="12220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Access amplification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UW-Arch. Affiliates 2016</a:t>
            </a:r>
          </a:p>
        </p:txBody>
      </p:sp>
    </p:spTree>
    <p:extLst>
      <p:ext uri="{BB962C8B-B14F-4D97-AF65-F5344CB8AC3E}">
        <p14:creationId xmlns:p14="http://schemas.microsoft.com/office/powerpoint/2010/main" val="28593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animBg="1"/>
      <p:bldP spid="4" grpId="0"/>
      <p:bldP spid="10" grpId="0"/>
      <p:bldP spid="40" grpId="0" animBg="1"/>
      <p:bldP spid="42" grpId="0" animBg="1"/>
      <p:bldP spid="18" grpId="0"/>
      <p:bldP spid="6" grpId="0"/>
      <p:bldP spid="21" grpId="0" animBg="1"/>
      <p:bldP spid="23" grpId="0" animBg="1"/>
      <p:bldP spid="11" grpId="0"/>
      <p:bldP spid="13" grpId="0"/>
      <p:bldP spid="35" grpId="0" animBg="1"/>
      <p:bldP spid="37" grpId="0"/>
      <p:bldP spid="15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logo_design (2)">
  <a:themeElements>
    <a:clrScheme name="Basic graph colors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F1595F"/>
      </a:accent1>
      <a:accent2>
        <a:srgbClr val="599AD3"/>
      </a:accent2>
      <a:accent3>
        <a:srgbClr val="79C36A"/>
      </a:accent3>
      <a:accent4>
        <a:srgbClr val="F9A65A"/>
      </a:accent4>
      <a:accent5>
        <a:srgbClr val="9E66AB"/>
      </a:accent5>
      <a:accent6>
        <a:srgbClr val="CD7058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twarp-damon" id="{7617F03E-7770-4090-8293-4E4FB82A052A}" vid="{BE6B8066-D016-4E9E-A626-2D33C585D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uw-template</Template>
  <TotalTime>11714</TotalTime>
  <Words>1681</Words>
  <Application>Microsoft Office PowerPoint</Application>
  <PresentationFormat>Widescreen</PresentationFormat>
  <Paragraphs>506</Paragraphs>
  <Slides>41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Wingdings</vt:lpstr>
      <vt:lpstr>logo_design (2)</vt:lpstr>
      <vt:lpstr>Bandwidth Optimized DRAM Caches</vt:lpstr>
      <vt:lpstr>Problem</vt:lpstr>
      <vt:lpstr>Summary</vt:lpstr>
      <vt:lpstr>Outline</vt:lpstr>
      <vt:lpstr>PowerPoint Presentation</vt:lpstr>
      <vt:lpstr>PowerPoint Presentation</vt:lpstr>
      <vt:lpstr>DRAM Cache Design</vt:lpstr>
      <vt:lpstr>Read: Cache hit</vt:lpstr>
      <vt:lpstr>Read: Cache miss</vt:lpstr>
      <vt:lpstr>Write: Cache hit or miss</vt:lpstr>
      <vt:lpstr>Access Amplification Effects</vt:lpstr>
      <vt:lpstr>Outline</vt:lpstr>
      <vt:lpstr>❶Writes: Not writeback  Writethrough</vt:lpstr>
      <vt:lpstr>❶Write: Not writeback  Writethrough</vt:lpstr>
      <vt:lpstr>❷Write: Not writethrough  selective writethrough</vt:lpstr>
      <vt:lpstr>❸Insert:  Not on miss  on LLC-writeback</vt:lpstr>
      <vt:lpstr>❸Insert:  Not on miss  on LLC-writeback</vt:lpstr>
      <vt:lpstr>Fill on LLC-write problem</vt:lpstr>
      <vt:lpstr>❹Insert: Not on LLC-writebacks  on some LLC-writebacks</vt:lpstr>
      <vt:lpstr>Outline</vt:lpstr>
      <vt:lpstr>Bandwidth optimized design</vt:lpstr>
      <vt:lpstr>1. Fill on LLC-write</vt:lpstr>
      <vt:lpstr>2. Laundry List</vt:lpstr>
      <vt:lpstr>2. Laundry List</vt:lpstr>
      <vt:lpstr>3. Selective writeback </vt:lpstr>
      <vt:lpstr>Outline</vt:lpstr>
      <vt:lpstr>Methodology</vt:lpstr>
      <vt:lpstr>Microbenchmark results</vt:lpstr>
      <vt:lpstr>Access amplification reduction</vt:lpstr>
      <vt:lpstr>NPB Workloads</vt:lpstr>
      <vt:lpstr>Conclusions</vt:lpstr>
      <vt:lpstr>Backup slides</vt:lpstr>
      <vt:lpstr>2. Laundry list</vt:lpstr>
      <vt:lpstr>All workloads</vt:lpstr>
      <vt:lpstr>Most workloads show high locality</vt:lpstr>
      <vt:lpstr>Workloads mostly clean</vt:lpstr>
      <vt:lpstr>Miss ratio</vt:lpstr>
      <vt:lpstr>Traffic-gen results</vt:lpstr>
      <vt:lpstr>DRAM Cache Operation</vt:lpstr>
      <vt:lpstr>But what about bandwidth?</vt:lpstr>
      <vt:lpstr>DRAM vs. SRAM caches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Bandwidth Optimized DRAM Caches</dc:title>
  <dc:creator>Jason Lowe-Power</dc:creator>
  <cp:lastModifiedBy>Jason Lowe-Power</cp:lastModifiedBy>
  <cp:revision>151</cp:revision>
  <cp:lastPrinted>2016-11-01T18:56:06Z</cp:lastPrinted>
  <dcterms:created xsi:type="dcterms:W3CDTF">2016-10-26T17:56:37Z</dcterms:created>
  <dcterms:modified xsi:type="dcterms:W3CDTF">2016-11-04T15:55:32Z</dcterms:modified>
</cp:coreProperties>
</file>