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314" r:id="rId3"/>
    <p:sldId id="263" r:id="rId4"/>
    <p:sldId id="351" r:id="rId5"/>
    <p:sldId id="352" r:id="rId6"/>
    <p:sldId id="353" r:id="rId7"/>
    <p:sldId id="354" r:id="rId8"/>
    <p:sldId id="355" r:id="rId9"/>
    <p:sldId id="356" r:id="rId10"/>
    <p:sldId id="271" r:id="rId11"/>
    <p:sldId id="272" r:id="rId12"/>
    <p:sldId id="287" r:id="rId13"/>
    <p:sldId id="303" r:id="rId14"/>
    <p:sldId id="313" r:id="rId15"/>
    <p:sldId id="345" r:id="rId16"/>
    <p:sldId id="316" r:id="rId17"/>
    <p:sldId id="292" r:id="rId18"/>
    <p:sldId id="289" r:id="rId19"/>
    <p:sldId id="290" r:id="rId20"/>
    <p:sldId id="291" r:id="rId21"/>
    <p:sldId id="350" r:id="rId22"/>
    <p:sldId id="318" r:id="rId23"/>
    <p:sldId id="317" r:id="rId24"/>
    <p:sldId id="294" r:id="rId25"/>
    <p:sldId id="299" r:id="rId26"/>
    <p:sldId id="309" r:id="rId27"/>
    <p:sldId id="277" r:id="rId28"/>
    <p:sldId id="322" r:id="rId29"/>
    <p:sldId id="324" r:id="rId30"/>
    <p:sldId id="296" r:id="rId31"/>
    <p:sldId id="275" r:id="rId32"/>
    <p:sldId id="300" r:id="rId33"/>
    <p:sldId id="325" r:id="rId34"/>
    <p:sldId id="326" r:id="rId35"/>
    <p:sldId id="284" r:id="rId36"/>
    <p:sldId id="286" r:id="rId37"/>
    <p:sldId id="342" r:id="rId38"/>
    <p:sldId id="279" r:id="rId39"/>
    <p:sldId id="363" r:id="rId40"/>
    <p:sldId id="333" r:id="rId41"/>
    <p:sldId id="344" r:id="rId42"/>
    <p:sldId id="285" r:id="rId43"/>
    <p:sldId id="308" r:id="rId44"/>
    <p:sldId id="346" r:id="rId45"/>
    <p:sldId id="283" r:id="rId46"/>
    <p:sldId id="347" r:id="rId47"/>
    <p:sldId id="348" r:id="rId48"/>
  </p:sldIdLst>
  <p:sldSz cx="9144000" cy="6858000" type="screen4x3"/>
  <p:notesSz cx="7010400" cy="9296400"/>
  <p:custShowLst>
    <p:custShow name="tmp" id="0">
      <p:sldLst>
        <p:sld r:id="rId27"/>
        <p:sld r:id="rId26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01D51BD-6E63-479F-924A-C099EC4E6379}">
          <p14:sldIdLst>
            <p14:sldId id="256"/>
            <p14:sldId id="314"/>
          </p14:sldIdLst>
        </p14:section>
        <p14:section name="Motivation" id="{EF7B7AE0-182F-4C12-9488-5C88BDF5C76A}">
          <p14:sldIdLst>
            <p14:sldId id="263"/>
            <p14:sldId id="351"/>
            <p14:sldId id="352"/>
            <p14:sldId id="353"/>
            <p14:sldId id="354"/>
            <p14:sldId id="355"/>
            <p14:sldId id="356"/>
            <p14:sldId id="271"/>
          </p14:sldIdLst>
        </p14:section>
        <p14:section name="Findings" id="{F09022B7-6643-4131-8C3C-98C6247A6036}">
          <p14:sldIdLst>
            <p14:sldId id="272"/>
            <p14:sldId id="287"/>
            <p14:sldId id="303"/>
            <p14:sldId id="313"/>
            <p14:sldId id="345"/>
            <p14:sldId id="316"/>
            <p14:sldId id="292"/>
            <p14:sldId id="289"/>
            <p14:sldId id="290"/>
            <p14:sldId id="291"/>
            <p14:sldId id="350"/>
            <p14:sldId id="318"/>
            <p14:sldId id="317"/>
            <p14:sldId id="294"/>
            <p14:sldId id="299"/>
            <p14:sldId id="309"/>
            <p14:sldId id="277"/>
            <p14:sldId id="322"/>
            <p14:sldId id="324"/>
            <p14:sldId id="296"/>
            <p14:sldId id="275"/>
            <p14:sldId id="300"/>
            <p14:sldId id="325"/>
            <p14:sldId id="326"/>
            <p14:sldId id="284"/>
            <p14:sldId id="286"/>
            <p14:sldId id="342"/>
          </p14:sldIdLst>
        </p14:section>
        <p14:section name="Unified MMU" id="{2F4173EE-9D73-4825-9C46-1982581B018E}">
          <p14:sldIdLst>
            <p14:sldId id="279"/>
            <p14:sldId id="363"/>
            <p14:sldId id="333"/>
            <p14:sldId id="344"/>
          </p14:sldIdLst>
        </p14:section>
        <p14:section name="Conclusions" id="{C4AF86F3-E129-4570-A0C5-FFB04A6039C2}">
          <p14:sldIdLst>
            <p14:sldId id="285"/>
            <p14:sldId id="308"/>
          </p14:sldIdLst>
        </p14:section>
        <p14:section name="Backup" id="{47B38999-92E0-4EFA-8451-AF6800603DE5}">
          <p14:sldIdLst>
            <p14:sldId id="346"/>
            <p14:sldId id="283"/>
            <p14:sldId id="347"/>
            <p14:sldId id="34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0068"/>
    <a:srgbClr val="160076"/>
    <a:srgbClr val="4766FF"/>
    <a:srgbClr val="00178A"/>
    <a:srgbClr val="0028EE"/>
    <a:srgbClr val="004EAC"/>
    <a:srgbClr val="D9D9D9"/>
    <a:srgbClr val="FFFFFF"/>
    <a:srgbClr val="DEEAF6"/>
    <a:srgbClr val="5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750" autoAdjust="0"/>
  </p:normalViewPr>
  <p:slideViewPr>
    <p:cSldViewPr>
      <p:cViewPr varScale="1">
        <p:scale>
          <a:sx n="103" d="100"/>
          <a:sy n="103" d="100"/>
        </p:scale>
        <p:origin x="-31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3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66DB96-B644-4368-8BAF-DC423DC2AF16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F71BB8C-1296-426A-9174-349407CAB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13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3D075B0-5E91-4686-9B31-7FBCD47D7B4E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B5150CC-D433-4770-989C-81CDC7127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95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150CC-D433-4770-989C-81CDC7127D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30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Add a slide about how that works?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150CC-D433-4770-989C-81CDC7127D9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45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Title for per reference add</a:t>
            </a:r>
            <a:r>
              <a:rPr lang="en-US" baseline="0" dirty="0" smtClean="0"/>
              <a:t> 128 entry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150CC-D433-4770-989C-81CDC7127D9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48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Define</a:t>
            </a:r>
            <a:r>
              <a:rPr lang="en-US" baseline="0" dirty="0" smtClean="0"/>
              <a:t> major/minor page faults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150CC-D433-4770-989C-81CDC7127D9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888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18:38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150CC-D433-4770-989C-81CDC7127D9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379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23:48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150CC-D433-4770-989C-81CDC7127D9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569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Methods. Put down cacti and </a:t>
            </a:r>
            <a:r>
              <a:rPr lang="en-US" dirty="0" err="1" smtClean="0"/>
              <a:t>McPAT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150CC-D433-4770-989C-81CDC7127D9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26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Say</a:t>
            </a:r>
            <a:r>
              <a:rPr lang="en-US" baseline="0" smtClean="0"/>
              <a:t> memory management unit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150CC-D433-4770-989C-81CDC7127D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39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Tree index: something like </a:t>
            </a:r>
            <a:r>
              <a:rPr lang="en-US" dirty="0" err="1" smtClean="0"/>
              <a:t>barnes</a:t>
            </a:r>
            <a:r>
              <a:rPr lang="en-US" dirty="0" smtClean="0"/>
              <a:t>-hut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150CC-D433-4770-989C-81CDC7127D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89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150CC-D433-4770-989C-81CDC7127D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93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6:16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150CC-D433-4770-989C-81CDC7127D9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78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</a:t>
            </a:r>
            <a:r>
              <a:rPr lang="en-US" baseline="0" dirty="0" smtClean="0"/>
              <a:t> number of lanes</a:t>
            </a:r>
          </a:p>
          <a:p>
            <a:r>
              <a:rPr lang="en-US" baseline="0" dirty="0" smtClean="0"/>
              <a:t>Explain coalescer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150CC-D433-4770-989C-81CDC7127D9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4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 something about “too much</a:t>
            </a:r>
            <a:r>
              <a:rPr lang="en-US" baseline="0" dirty="0" smtClean="0"/>
              <a:t> state”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150CC-D433-4770-989C-81CDC7127D9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95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</a:t>
            </a:r>
            <a:r>
              <a:rPr lang="en-US" baseline="0" dirty="0" smtClean="0"/>
              <a:t>ehow say 1 compute unit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150CC-D433-4770-989C-81CDC7127D9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80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 slides, one for each bar!!!!!!!!!!!!!!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150CC-D433-4770-989C-81CDC7127D9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52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844" y="6324600"/>
            <a:ext cx="1519156" cy="365125"/>
          </a:xfrm>
        </p:spPr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UW-Madison Computer Sciences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fld id="{450BA3D1-8C03-45EC-9B7C-704C27C82A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790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9367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5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9367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93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9367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7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6409367"/>
            <a:ext cx="2590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89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9367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72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9367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9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886200"/>
            <a:ext cx="8229600" cy="2239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1"/>
            <a:ext cx="8229600" cy="220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9367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2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09367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23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09367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20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09367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5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9367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88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844" y="6324600"/>
            <a:ext cx="1519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2/19/2014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BA3D1-8C03-45EC-9B7C-704C27C82AA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5" name="Picture 64" descr="uwcrest_web_lrg_noshado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172199"/>
            <a:ext cx="385844" cy="602293"/>
          </a:xfrm>
          <a:prstGeom prst="rect">
            <a:avLst/>
          </a:prstGeom>
        </p:spPr>
      </p:pic>
      <p:sp>
        <p:nvSpPr>
          <p:cNvPr id="6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B70000"/>
                </a:solidFill>
                <a:latin typeface="+mn-lt"/>
              </a:defRPr>
            </a:lvl1pPr>
          </a:lstStyle>
          <a:p>
            <a:r>
              <a:rPr lang="en-US" smtClean="0"/>
              <a:t>UW-Madison Computer Sciences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570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5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5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0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Supporting x86-64 Address Translation for 100s of GPU Lanes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705600" cy="1752600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r>
              <a:rPr lang="en-US" sz="3000" b="1" dirty="0" smtClean="0">
                <a:solidFill>
                  <a:schemeClr val="tx1"/>
                </a:solidFill>
              </a:rPr>
              <a:t>Jason Power</a:t>
            </a:r>
            <a:r>
              <a:rPr lang="en-US" sz="3000" dirty="0" smtClean="0">
                <a:solidFill>
                  <a:schemeClr val="tx1"/>
                </a:solidFill>
              </a:rPr>
              <a:t>, Mark D. Hill, David A. Wood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1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Virtual </a:t>
            </a:r>
            <a:r>
              <a:rPr lang="en-US" dirty="0"/>
              <a:t>A</a:t>
            </a:r>
            <a:r>
              <a:rPr lang="en-US" dirty="0" smtClean="0"/>
              <a:t>ddress </a:t>
            </a:r>
            <a:r>
              <a:rPr lang="en-US" dirty="0"/>
              <a:t>S</a:t>
            </a:r>
            <a:r>
              <a:rPr lang="en-US" dirty="0" smtClean="0"/>
              <a:t>pace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Simplifies code</a:t>
            </a:r>
          </a:p>
          <a:p>
            <a:r>
              <a:rPr lang="en-US" dirty="0" smtClean="0"/>
              <a:t>Enables rich pointer-based </a:t>
            </a:r>
            <a:r>
              <a:rPr lang="en-US" dirty="0" err="1" smtClean="0"/>
              <a:t>datastructures</a:t>
            </a:r>
            <a:endParaRPr lang="en-US" dirty="0" smtClean="0"/>
          </a:p>
          <a:p>
            <a:pPr lvl="1"/>
            <a:r>
              <a:rPr lang="en-US" dirty="0" smtClean="0"/>
              <a:t>Trees, linked lists, etc.</a:t>
            </a:r>
          </a:p>
          <a:p>
            <a:r>
              <a:rPr lang="en-US" dirty="0" smtClean="0"/>
              <a:t>Enables </a:t>
            </a:r>
            <a:r>
              <a:rPr lang="en-US" dirty="0" err="1" smtClean="0"/>
              <a:t>composablity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Need: MMU </a:t>
            </a:r>
            <a:r>
              <a:rPr lang="en-US" sz="2600" b="1" dirty="0" smtClean="0"/>
              <a:t>(memory management unit)</a:t>
            </a:r>
            <a:r>
              <a:rPr lang="en-US" b="1" dirty="0" smtClean="0"/>
              <a:t> for the GPU</a:t>
            </a:r>
            <a:r>
              <a:rPr lang="en-US" dirty="0" smtClean="0"/>
              <a:t> </a:t>
            </a:r>
          </a:p>
          <a:p>
            <a:r>
              <a:rPr lang="en-US" dirty="0" smtClean="0"/>
              <a:t>Low overhead</a:t>
            </a:r>
          </a:p>
          <a:p>
            <a:r>
              <a:rPr lang="en-US" dirty="0" smtClean="0"/>
              <a:t>Support for CPU page tables (x86-64)</a:t>
            </a:r>
          </a:p>
          <a:p>
            <a:r>
              <a:rPr lang="en-US" dirty="0" smtClean="0"/>
              <a:t>4 </a:t>
            </a:r>
            <a:r>
              <a:rPr lang="en-US" dirty="0"/>
              <a:t>K</a:t>
            </a:r>
            <a:r>
              <a:rPr lang="en-US" dirty="0" smtClean="0"/>
              <a:t>B pages</a:t>
            </a:r>
          </a:p>
          <a:p>
            <a:r>
              <a:rPr lang="en-US" dirty="0" smtClean="0"/>
              <a:t>Page faults, TLB flushes, TLB </a:t>
            </a:r>
            <a:r>
              <a:rPr lang="en-US" dirty="0" err="1" smtClean="0"/>
              <a:t>shootdown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4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Motivation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Data-driven GPU MMU design</a:t>
            </a:r>
          </a:p>
          <a:p>
            <a:pPr marL="571500" lvl="1" indent="0">
              <a:buNone/>
            </a:pPr>
            <a:r>
              <a:rPr lang="en-US" b="1" dirty="0" smtClean="0"/>
              <a:t>D1: </a:t>
            </a:r>
            <a:r>
              <a:rPr lang="en-US" dirty="0" smtClean="0"/>
              <a:t>Post-coalescer MMU</a:t>
            </a:r>
          </a:p>
          <a:p>
            <a:pPr marL="571500" lvl="1" indent="0">
              <a:buNone/>
            </a:pPr>
            <a:r>
              <a:rPr lang="en-US" b="1" dirty="0"/>
              <a:t>D</a:t>
            </a:r>
            <a:r>
              <a:rPr lang="en-US" b="1" dirty="0" smtClean="0"/>
              <a:t>2:</a:t>
            </a:r>
            <a:r>
              <a:rPr lang="en-US" dirty="0" smtClean="0"/>
              <a:t> +Highly-threaded page table walker</a:t>
            </a:r>
          </a:p>
          <a:p>
            <a:pPr marL="571500" lvl="1" indent="0">
              <a:buNone/>
            </a:pPr>
            <a:r>
              <a:rPr lang="en-US" b="1" dirty="0"/>
              <a:t>D</a:t>
            </a:r>
            <a:r>
              <a:rPr lang="en-US" b="1" dirty="0" smtClean="0"/>
              <a:t>3:</a:t>
            </a:r>
            <a:r>
              <a:rPr lang="en-US" dirty="0" smtClean="0"/>
              <a:t> +Shared page walk cache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Alternative designs </a:t>
            </a:r>
          </a:p>
          <a:p>
            <a:endParaRPr lang="en-US" dirty="0"/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88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Overview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0897292"/>
              </p:ext>
            </p:extLst>
          </p:nvPr>
        </p:nvGraphicFramePr>
        <p:xfrm>
          <a:off x="2552700" y="1291724"/>
          <a:ext cx="4038600" cy="4804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Visio" r:id="rId3" imgW="2897091" imgH="3447188" progId="Visio.Drawing.11">
                  <p:embed/>
                </p:oleObj>
              </mc:Choice>
              <mc:Fallback>
                <p:oleObj name="Visio" r:id="rId3" imgW="2897091" imgH="3447188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52700" y="1291724"/>
                        <a:ext cx="4038600" cy="48042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942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GPU Overview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773087"/>
              </p:ext>
            </p:extLst>
          </p:nvPr>
        </p:nvGraphicFramePr>
        <p:xfrm>
          <a:off x="1518741" y="1447800"/>
          <a:ext cx="6106518" cy="452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" name="Visio" r:id="rId4" imgW="4191013" imgH="3105253" progId="Visio.Drawing.11">
                  <p:embed/>
                </p:oleObj>
              </mc:Choice>
              <mc:Fallback>
                <p:oleObj name="Visio" r:id="rId4" imgW="4191013" imgH="3105253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18741" y="1447800"/>
                        <a:ext cx="6106518" cy="452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302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Target System</a:t>
            </a:r>
          </a:p>
          <a:p>
            <a:pPr lvl="1"/>
            <a:r>
              <a:rPr lang="en-US" dirty="0" smtClean="0"/>
              <a:t>Heterogeneous CPU-GPU </a:t>
            </a:r>
            <a:r>
              <a:rPr lang="en-US" dirty="0" smtClean="0"/>
              <a:t>system</a:t>
            </a:r>
          </a:p>
          <a:p>
            <a:pPr lvl="2"/>
            <a:r>
              <a:rPr lang="en-US" dirty="0" smtClean="0"/>
              <a:t>16 CUs, 32 lanes each</a:t>
            </a:r>
            <a:endParaRPr lang="en-US" dirty="0" smtClean="0"/>
          </a:p>
          <a:p>
            <a:pPr lvl="1"/>
            <a:r>
              <a:rPr lang="en-US" dirty="0" smtClean="0"/>
              <a:t>Linux </a:t>
            </a:r>
            <a:r>
              <a:rPr lang="en-US" dirty="0" smtClean="0"/>
              <a:t>OS 2.6.22.9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Simulation</a:t>
            </a:r>
          </a:p>
          <a:p>
            <a:pPr lvl="1"/>
            <a:r>
              <a:rPr lang="en-US" dirty="0" smtClean="0"/>
              <a:t>gem5-gpu – full system mode </a:t>
            </a:r>
            <a:r>
              <a:rPr lang="en-US" sz="2200" dirty="0" smtClean="0"/>
              <a:t>(gem5-gpu.cs.wisc.edu)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/>
              <a:t>Ideal </a:t>
            </a:r>
            <a:r>
              <a:rPr lang="en-US" dirty="0" smtClean="0"/>
              <a:t>MMU</a:t>
            </a:r>
            <a:endParaRPr lang="en-US" dirty="0"/>
          </a:p>
          <a:p>
            <a:pPr lvl="1"/>
            <a:r>
              <a:rPr lang="en-US" dirty="0"/>
              <a:t>Infinite caches</a:t>
            </a:r>
          </a:p>
          <a:p>
            <a:pPr lvl="1"/>
            <a:r>
              <a:rPr lang="en-US" dirty="0"/>
              <a:t>Minimal latency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38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Workloads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Rodinia </a:t>
            </a:r>
            <a:r>
              <a:rPr lang="en-US" dirty="0" smtClean="0"/>
              <a:t>benchmarks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sz="1050" dirty="0" smtClean="0"/>
          </a:p>
          <a:p>
            <a:r>
              <a:rPr lang="en-US" dirty="0" smtClean="0"/>
              <a:t>Database </a:t>
            </a:r>
            <a:r>
              <a:rPr lang="en-US" dirty="0" smtClean="0"/>
              <a:t>sort</a:t>
            </a:r>
          </a:p>
          <a:p>
            <a:pPr lvl="1"/>
            <a:r>
              <a:rPr lang="en-US" sz="2400" dirty="0" smtClean="0"/>
              <a:t>10 byte keys, 90 byte payload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2057400"/>
            <a:ext cx="7696200" cy="1905000"/>
          </a:xfrm>
          <a:prstGeom prst="rect">
            <a:avLst/>
          </a:prstGeom>
          <a:noFill/>
        </p:spPr>
        <p:txBody>
          <a:bodyPr wrap="square" numCol="2" spcCol="274320" rtlCol="0">
            <a:noAutofit/>
          </a:bodyPr>
          <a:lstStyle/>
          <a:p>
            <a:pPr marL="342900" lvl="1" indent="-342900">
              <a:buFont typeface="Calibri" pitchFamily="34" charset="0"/>
              <a:buChar char="–"/>
            </a:pPr>
            <a:r>
              <a:rPr lang="en-US" sz="2400" dirty="0" err="1" smtClean="0"/>
              <a:t>backprop</a:t>
            </a:r>
            <a:endParaRPr lang="en-US" sz="2400" dirty="0" smtClean="0"/>
          </a:p>
          <a:p>
            <a:pPr marL="342900" lvl="1" indent="-342900">
              <a:buFont typeface="Calibri" pitchFamily="34" charset="0"/>
              <a:buChar char="–"/>
            </a:pPr>
            <a:r>
              <a:rPr lang="en-US" sz="2400" dirty="0" err="1"/>
              <a:t>b</a:t>
            </a:r>
            <a:r>
              <a:rPr lang="en-US" sz="2400" dirty="0" err="1" smtClean="0"/>
              <a:t>fs</a:t>
            </a:r>
            <a:r>
              <a:rPr lang="en-US" sz="2400" dirty="0" smtClean="0"/>
              <a:t>: Breadth-first search</a:t>
            </a:r>
          </a:p>
          <a:p>
            <a:pPr marL="342900" lvl="1" indent="-342900">
              <a:buFont typeface="Calibri" pitchFamily="34" charset="0"/>
              <a:buChar char="–"/>
            </a:pPr>
            <a:r>
              <a:rPr lang="en-US" sz="2400" dirty="0" err="1" smtClean="0"/>
              <a:t>gaussian</a:t>
            </a:r>
            <a:endParaRPr lang="en-US" sz="2400" dirty="0" smtClean="0"/>
          </a:p>
          <a:p>
            <a:pPr marL="342900" lvl="1" indent="-342900">
              <a:buFont typeface="Calibri" pitchFamily="34" charset="0"/>
              <a:buChar char="–"/>
            </a:pPr>
            <a:r>
              <a:rPr lang="en-US" sz="2400" dirty="0"/>
              <a:t>h</a:t>
            </a:r>
            <a:r>
              <a:rPr lang="en-US" sz="2400" dirty="0" smtClean="0"/>
              <a:t>otspot</a:t>
            </a:r>
          </a:p>
          <a:p>
            <a:pPr marL="342900" lvl="1" indent="-342900">
              <a:buFont typeface="Calibri" pitchFamily="34" charset="0"/>
              <a:buChar char="–"/>
            </a:pPr>
            <a:r>
              <a:rPr lang="en-US" sz="2400" dirty="0" err="1" smtClean="0"/>
              <a:t>lud</a:t>
            </a:r>
            <a:r>
              <a:rPr lang="en-US" sz="2400" dirty="0" smtClean="0"/>
              <a:t>: LU-decomposition</a:t>
            </a:r>
          </a:p>
          <a:p>
            <a:pPr marL="342900" lvl="1" indent="-342900">
              <a:buFont typeface="Calibri" pitchFamily="34" charset="0"/>
              <a:buChar char="–"/>
            </a:pPr>
            <a:r>
              <a:rPr lang="en-US" sz="2400" dirty="0" err="1" smtClean="0"/>
              <a:t>nn</a:t>
            </a:r>
            <a:r>
              <a:rPr lang="en-US" sz="2400" dirty="0" smtClean="0"/>
              <a:t>: nearest-neighbor</a:t>
            </a:r>
          </a:p>
          <a:p>
            <a:pPr marL="342900" lvl="1" indent="-342900">
              <a:buFont typeface="Calibri" pitchFamily="34" charset="0"/>
              <a:buChar char="–"/>
            </a:pPr>
            <a:r>
              <a:rPr lang="en-US" sz="2400" dirty="0" err="1" smtClean="0"/>
              <a:t>nw</a:t>
            </a:r>
            <a:r>
              <a:rPr lang="en-US" sz="2400" dirty="0" smtClean="0"/>
              <a:t>: Needleman-</a:t>
            </a:r>
            <a:r>
              <a:rPr lang="en-US" sz="2400" dirty="0" err="1" smtClean="0"/>
              <a:t>Wunsch</a:t>
            </a:r>
            <a:endParaRPr lang="en-US" sz="2400" dirty="0" smtClean="0"/>
          </a:p>
          <a:p>
            <a:pPr marL="342900" lvl="1" indent="-342900">
              <a:buFont typeface="Calibri" pitchFamily="34" charset="0"/>
              <a:buChar char="–"/>
            </a:pPr>
            <a:r>
              <a:rPr lang="en-US" sz="2400" dirty="0"/>
              <a:t>p</a:t>
            </a:r>
            <a:r>
              <a:rPr lang="en-US" sz="2400" dirty="0" smtClean="0"/>
              <a:t>athfinder</a:t>
            </a:r>
          </a:p>
          <a:p>
            <a:pPr marL="342900" lvl="1" indent="-342900">
              <a:buFont typeface="Calibri" pitchFamily="34" charset="0"/>
              <a:buChar char="–"/>
            </a:pPr>
            <a:r>
              <a:rPr lang="en-US" sz="2400" dirty="0" err="1" smtClean="0"/>
              <a:t>srad</a:t>
            </a:r>
            <a:r>
              <a:rPr lang="en-US" sz="2400" dirty="0"/>
              <a:t>: </a:t>
            </a:r>
            <a:r>
              <a:rPr lang="en-US" sz="2400" dirty="0" smtClean="0"/>
              <a:t>anisotropic diffusion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874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MMU Design 0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85813"/>
              </p:ext>
            </p:extLst>
          </p:nvPr>
        </p:nvGraphicFramePr>
        <p:xfrm>
          <a:off x="1543050" y="1600200"/>
          <a:ext cx="6057900" cy="4547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7" name="Visio" r:id="rId4" imgW="5320513" imgH="3819304" progId="Visio.Drawing.11">
                  <p:embed/>
                </p:oleObj>
              </mc:Choice>
              <mc:Fallback>
                <p:oleObj name="Visio" r:id="rId4" imgW="5320513" imgH="381930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43050" y="1600200"/>
                        <a:ext cx="6057900" cy="45471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1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1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79633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8758" y="2828836"/>
            <a:ext cx="73064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Per-CU MMUs: </a:t>
            </a:r>
          </a:p>
          <a:p>
            <a:pPr algn="ctr"/>
            <a:r>
              <a:rPr lang="en-US" sz="3600" b="1" dirty="0" smtClean="0"/>
              <a:t>Reducing the translation request rate</a:t>
            </a:r>
            <a:endParaRPr lang="en-US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6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58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11430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16002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20574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2553629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3010829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3468029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3925229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44196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48768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53340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57912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62484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67056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71628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76200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68580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68580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8580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114300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14300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14300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114300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60020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160020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160020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160020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205740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205740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205740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205740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255362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255362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255362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255362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301082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301082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301082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301082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346802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346802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346802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346802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392522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392522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392522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392522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440436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440436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440436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440436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486156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486156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486156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486156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531876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531876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531876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531876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577596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577596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577596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577596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627218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627218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627218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627218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672938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672938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672938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672938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718658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718658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718658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718658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764378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764378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764378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764378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3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42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42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42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42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42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42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42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42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210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214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216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42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224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228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8" grpId="0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114" grpId="0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54" grpId="0" animBg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158" grpId="0" animBg="1"/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58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11430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16002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20574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2553629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3010829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3468029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3925229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44196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48768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53340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57912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62484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67056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71628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76200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1551062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685800" y="1551062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685800" y="1551062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85800" y="1551062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1143000" y="1551062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143000" y="1551062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143000" y="1551062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1143000" y="1551062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600200" y="1551062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1600200" y="1551062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1600200" y="1551062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1600200" y="1551062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2057400" y="1551062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2057400" y="1551062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2057400" y="1551062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2057400" y="1551062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2553629" y="1551062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2553629" y="1551062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2553629" y="1551062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2553629" y="1551062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3010829" y="1551062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3010829" y="1551062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3010829" y="1551062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3010829" y="1551062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3468029" y="1551062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3468029" y="1551062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3468029" y="1551062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3468029" y="1551062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3925229" y="1551062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3925229" y="1551062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3925229" y="1551062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3925229" y="1551062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4404360" y="1551062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4404360" y="1551062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4404360" y="1551062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4404360" y="1551062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4876800" y="1551062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5334000" y="1551062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5791200" y="1551062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6248400" y="1551062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6705600" y="1551062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7162800" y="1551062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7620000" y="1551062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800600" y="2209800"/>
            <a:ext cx="3200400" cy="1524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Shared Memory</a:t>
            </a:r>
          </a:p>
          <a:p>
            <a:pPr algn="ctr"/>
            <a:r>
              <a:rPr lang="en-US" dirty="0" smtClean="0"/>
              <a:t>(scratchpad)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39100" y="1676400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/>
              <a:t>1x</a:t>
            </a:r>
            <a:endParaRPr lang="en-US" sz="2400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4724400" y="3838575"/>
            <a:ext cx="873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/>
              <a:t>0.45x</a:t>
            </a:r>
            <a:endParaRPr lang="en-US" sz="2400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8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42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42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 0.19259 " pathEditMode="relative" rAng="0" ptsTypes="AA">
                                      <p:cBhvr>
                                        <p:cTn id="13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63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 0.19259 " pathEditMode="relative" rAng="0" ptsTypes="AA">
                                      <p:cBhvr>
                                        <p:cTn id="13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630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 0.19259 " pathEditMode="relative" rAng="0" ptsTypes="AA">
                                      <p:cBhvr>
                                        <p:cTn id="13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630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 0.19259 " pathEditMode="relative" rAng="0" ptsTypes="AA">
                                      <p:cBhvr>
                                        <p:cTn id="13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630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 0.19259 " pathEditMode="relative" rAng="0" ptsTypes="AA">
                                      <p:cBhvr>
                                        <p:cTn id="14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630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 0.19259 " pathEditMode="relative" rAng="0" ptsTypes="AA">
                                      <p:cBhvr>
                                        <p:cTn id="14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630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 0.19259 " pathEditMode="relative" rAng="0" ptsTypes="AA">
                                      <p:cBhvr>
                                        <p:cTn id="14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630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8" grpId="0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114" grpId="0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82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4" grpId="0"/>
      <p:bldP spid="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500" dirty="0" smtClean="0"/>
              <a:t>CPUs &amp; GPUs: physically integrated, logically separate</a:t>
            </a:r>
          </a:p>
          <a:p>
            <a:pPr marL="457200" lvl="1" indent="0">
              <a:buNone/>
            </a:pPr>
            <a:r>
              <a:rPr lang="en-US" sz="2600" b="1" dirty="0" smtClean="0"/>
              <a:t>Near Future:</a:t>
            </a:r>
            <a:r>
              <a:rPr lang="en-US" sz="2600" dirty="0" smtClean="0"/>
              <a:t> Cache coherence, </a:t>
            </a:r>
            <a:r>
              <a:rPr lang="en-US" sz="2600" b="1" i="1" dirty="0" smtClean="0"/>
              <a:t>Shared virtual address space</a:t>
            </a:r>
          </a:p>
          <a:p>
            <a:pPr marL="457200" lvl="1" indent="0">
              <a:buNone/>
            </a:pPr>
            <a:endParaRPr lang="en-US" i="1" dirty="0" smtClean="0"/>
          </a:p>
          <a:p>
            <a:r>
              <a:rPr lang="en-US" dirty="0"/>
              <a:t>P</a:t>
            </a:r>
            <a:r>
              <a:rPr lang="en-US" dirty="0" smtClean="0"/>
              <a:t>roof-of-concept GPU MMU design</a:t>
            </a:r>
          </a:p>
          <a:p>
            <a:pPr lvl="1"/>
            <a:r>
              <a:rPr lang="en-US" dirty="0" smtClean="0"/>
              <a:t>Per-CU TLBs, highly-threaded PTW, page walk cache</a:t>
            </a:r>
          </a:p>
          <a:p>
            <a:pPr lvl="1"/>
            <a:r>
              <a:rPr lang="en-US" dirty="0" smtClean="0"/>
              <a:t>Full x86-64 support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odest performance decrease </a:t>
            </a:r>
            <a:r>
              <a:rPr lang="en-US" dirty="0"/>
              <a:t>(</a:t>
            </a:r>
            <a:r>
              <a:rPr lang="en-US" dirty="0" smtClean="0"/>
              <a:t>2% vs. ideal MMU)</a:t>
            </a:r>
          </a:p>
          <a:p>
            <a:endParaRPr lang="en-US" dirty="0"/>
          </a:p>
          <a:p>
            <a:r>
              <a:rPr lang="en-US" dirty="0" smtClean="0"/>
              <a:t>Design alternatives not chosen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7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/>
          <p:cNvSpPr/>
          <p:nvPr/>
        </p:nvSpPr>
        <p:spPr>
          <a:xfrm>
            <a:off x="6705600" y="154906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Rectangle 263"/>
          <p:cNvSpPr/>
          <p:nvPr/>
        </p:nvSpPr>
        <p:spPr>
          <a:xfrm>
            <a:off x="3924300" y="154906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/>
          <p:cNvSpPr/>
          <p:nvPr/>
        </p:nvSpPr>
        <p:spPr>
          <a:xfrm>
            <a:off x="3924300" y="154906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ectangle 267"/>
          <p:cNvSpPr/>
          <p:nvPr/>
        </p:nvSpPr>
        <p:spPr>
          <a:xfrm>
            <a:off x="4419600" y="154906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Rectangle 268"/>
          <p:cNvSpPr/>
          <p:nvPr/>
        </p:nvSpPr>
        <p:spPr>
          <a:xfrm>
            <a:off x="4419600" y="154906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11430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16002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20574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2553629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3010829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3468029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3925229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44196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48768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53340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57912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62484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67056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71628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76200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154906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685800" y="154906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4876800" y="154906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5334000" y="154906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5791200" y="154906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6248400" y="154906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7162800" y="154906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7620000" y="154906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800600" y="2209800"/>
            <a:ext cx="3200400" cy="1524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Shared Memory</a:t>
            </a:r>
            <a:endParaRPr lang="en-US" dirty="0"/>
          </a:p>
          <a:p>
            <a:pPr algn="ctr"/>
            <a:r>
              <a:rPr lang="en-US" dirty="0"/>
              <a:t>(scratchpad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64" name="Rectangle 163"/>
          <p:cNvSpPr/>
          <p:nvPr/>
        </p:nvSpPr>
        <p:spPr>
          <a:xfrm>
            <a:off x="1143000" y="154906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1143000" y="154906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/>
          <p:cNvSpPr/>
          <p:nvPr/>
        </p:nvSpPr>
        <p:spPr>
          <a:xfrm>
            <a:off x="1600200" y="154906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/>
        </p:nvSpPr>
        <p:spPr>
          <a:xfrm>
            <a:off x="1600200" y="154906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/>
          <p:cNvSpPr/>
          <p:nvPr/>
        </p:nvSpPr>
        <p:spPr>
          <a:xfrm>
            <a:off x="2058329" y="154906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/>
          <p:nvPr/>
        </p:nvSpPr>
        <p:spPr>
          <a:xfrm>
            <a:off x="2058329" y="154906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/>
          <p:cNvSpPr/>
          <p:nvPr/>
        </p:nvSpPr>
        <p:spPr>
          <a:xfrm>
            <a:off x="2553629" y="154906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/>
          <p:cNvSpPr/>
          <p:nvPr/>
        </p:nvSpPr>
        <p:spPr>
          <a:xfrm>
            <a:off x="2553629" y="154906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/>
          <p:nvPr/>
        </p:nvSpPr>
        <p:spPr>
          <a:xfrm>
            <a:off x="3010829" y="154906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/>
          <p:cNvSpPr/>
          <p:nvPr/>
        </p:nvSpPr>
        <p:spPr>
          <a:xfrm>
            <a:off x="3010829" y="154906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/>
          <p:cNvSpPr/>
          <p:nvPr/>
        </p:nvSpPr>
        <p:spPr>
          <a:xfrm>
            <a:off x="3468029" y="154906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/>
          <p:cNvSpPr/>
          <p:nvPr/>
        </p:nvSpPr>
        <p:spPr>
          <a:xfrm>
            <a:off x="3468029" y="154906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/>
        </p:nvSpPr>
        <p:spPr>
          <a:xfrm>
            <a:off x="2248829" y="43434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/>
          <p:cNvSpPr/>
          <p:nvPr/>
        </p:nvSpPr>
        <p:spPr>
          <a:xfrm>
            <a:off x="2248829" y="43434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ectangle 253"/>
          <p:cNvSpPr/>
          <p:nvPr/>
        </p:nvSpPr>
        <p:spPr>
          <a:xfrm>
            <a:off x="2686979" y="43434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/>
          <p:cNvSpPr/>
          <p:nvPr/>
        </p:nvSpPr>
        <p:spPr>
          <a:xfrm>
            <a:off x="2686979" y="43434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3733800"/>
            <a:ext cx="4114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Manual Operation 3"/>
          <p:cNvSpPr/>
          <p:nvPr/>
        </p:nvSpPr>
        <p:spPr>
          <a:xfrm>
            <a:off x="685800" y="3724275"/>
            <a:ext cx="4038600" cy="609600"/>
          </a:xfrm>
          <a:prstGeom prst="flowChartManualOperati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Coalescer</a:t>
            </a:r>
            <a:endParaRPr lang="en-US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8039100" y="1676400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/>
              <a:t>1x</a:t>
            </a:r>
            <a:endParaRPr lang="en-US" sz="24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4724400" y="3838575"/>
            <a:ext cx="873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/>
              <a:t>0.45x</a:t>
            </a:r>
            <a:endParaRPr lang="en-US" sz="24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3048000" y="4676775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/>
              <a:t>0.06x</a:t>
            </a:r>
            <a:endParaRPr lang="en-US" sz="2400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24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 0.19259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63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 0.19259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63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 0.19259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63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 0.19259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63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 0.19259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63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 0.19259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63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 0.19259 " pathEditMode="relative" rAng="0" ptsTypes="AA">
                                      <p:cBhvr>
                                        <p:cTn id="8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63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264" grpId="0" animBg="1"/>
      <p:bldP spid="265" grpId="0" animBg="1"/>
      <p:bldP spid="265" grpId="1" animBg="1"/>
      <p:bldP spid="268" grpId="0" animBg="1"/>
      <p:bldP spid="269" grpId="0" animBg="1"/>
      <p:bldP spid="269" grpId="1" animBg="1"/>
      <p:bldP spid="10" grpId="0" animBg="1"/>
      <p:bldP spid="66" grpId="0" animBg="1"/>
      <p:bldP spid="66" grpId="1" animBg="1"/>
      <p:bldP spid="82" grpId="0" animBg="1"/>
      <p:bldP spid="89" grpId="0" animBg="1"/>
      <p:bldP spid="90" grpId="0" animBg="1"/>
      <p:bldP spid="91" grpId="0" animBg="1"/>
      <p:bldP spid="93" grpId="0" animBg="1"/>
      <p:bldP spid="94" grpId="0" animBg="1"/>
      <p:bldP spid="164" grpId="0" animBg="1"/>
      <p:bldP spid="165" grpId="0" animBg="1"/>
      <p:bldP spid="165" grpId="1" animBg="1"/>
      <p:bldP spid="168" grpId="0" animBg="1"/>
      <p:bldP spid="169" grpId="0" animBg="1"/>
      <p:bldP spid="169" grpId="1" animBg="1"/>
      <p:bldP spid="184" grpId="0" animBg="1"/>
      <p:bldP spid="185" grpId="0" animBg="1"/>
      <p:bldP spid="185" grpId="1" animBg="1"/>
      <p:bldP spid="188" grpId="0" animBg="1"/>
      <p:bldP spid="189" grpId="0" animBg="1"/>
      <p:bldP spid="189" grpId="1" animBg="1"/>
      <p:bldP spid="192" grpId="0" animBg="1"/>
      <p:bldP spid="193" grpId="0" animBg="1"/>
      <p:bldP spid="193" grpId="1" animBg="1"/>
      <p:bldP spid="208" grpId="0" animBg="1"/>
      <p:bldP spid="209" grpId="0" animBg="1"/>
      <p:bldP spid="209" grpId="1" animBg="1"/>
      <p:bldP spid="244" grpId="0" animBg="1"/>
      <p:bldP spid="244" grpId="1" animBg="1"/>
      <p:bldP spid="253" grpId="0" animBg="1"/>
      <p:bldP spid="253" grpId="1" animBg="1"/>
      <p:bldP spid="254" grpId="0" animBg="1"/>
      <p:bldP spid="254" grpId="1" animBg="1"/>
      <p:bldP spid="255" grpId="0" animBg="1"/>
      <p:bldP spid="255" grpId="1" animBg="1"/>
      <p:bldP spid="77" grpId="0"/>
      <p:bldP spid="78" grpId="0"/>
      <p:bldP spid="7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600"/>
            <a:ext cx="7315200" cy="41801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Reducing translation </a:t>
            </a:r>
            <a:r>
              <a:rPr lang="en-US" dirty="0"/>
              <a:t>request rate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sz="half" idx="2"/>
          </p:nvPr>
        </p:nvSpPr>
        <p:spPr>
          <a:xfrm>
            <a:off x="381000" y="5334000"/>
            <a:ext cx="8305800" cy="762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Shared memory and coalescer effectively filter global memory accesses</a:t>
            </a:r>
          </a:p>
          <a:p>
            <a:r>
              <a:rPr lang="en-US" sz="2000" dirty="0" smtClean="0"/>
              <a:t>Average 39 TLB accesses per 1000 cycles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859202" y="1154668"/>
            <a:ext cx="3389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Breakdown of memory operations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21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38200" y="1524000"/>
            <a:ext cx="762000" cy="312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66800" y="4495800"/>
            <a:ext cx="6781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85" y="1371600"/>
            <a:ext cx="7312915" cy="417880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66800" y="4495800"/>
            <a:ext cx="6781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38200" y="1524000"/>
            <a:ext cx="762000" cy="312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600"/>
            <a:ext cx="7312915" cy="417880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26008" y="1524000"/>
            <a:ext cx="762000" cy="312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1600200"/>
            <a:ext cx="28194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66800" y="4495800"/>
            <a:ext cx="6781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600"/>
            <a:ext cx="7312915" cy="417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2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/>
      <p:bldP spid="10" grpId="0" animBg="1"/>
      <p:bldP spid="14" grpId="0" animBg="1"/>
      <p:bldP spid="19" grpId="0" animBg="1"/>
      <p:bldP spid="20" grpId="0" animBg="1"/>
      <p:bldP spid="17" grpId="0" animBg="1"/>
      <p:bldP spid="9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1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180629"/>
              </p:ext>
            </p:extLst>
          </p:nvPr>
        </p:nvGraphicFramePr>
        <p:xfrm>
          <a:off x="1206532" y="1524000"/>
          <a:ext cx="6730936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8" name="Visio" r:id="rId3" imgW="3909262" imgH="2655897" progId="Visio.Drawing.11">
                  <p:embed/>
                </p:oleObj>
              </mc:Choice>
              <mc:Fallback>
                <p:oleObj name="Visio" r:id="rId3" imgW="3909262" imgH="2655897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6532" y="1524000"/>
                        <a:ext cx="6730936" cy="45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3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16" y="1481704"/>
            <a:ext cx="8208369" cy="4690496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1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2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79633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028" y="2828836"/>
            <a:ext cx="69139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Highly-threaded page table </a:t>
            </a:r>
            <a:r>
              <a:rPr lang="en-US" sz="3600" b="1" dirty="0" smtClean="0"/>
              <a:t>walker:</a:t>
            </a:r>
          </a:p>
          <a:p>
            <a:pPr algn="ctr"/>
            <a:r>
              <a:rPr lang="en-US" sz="3600" b="1" dirty="0" smtClean="0"/>
              <a:t>Increasing TLB miss bandwidth</a:t>
            </a:r>
            <a:endParaRPr lang="en-US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685800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685800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1143000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143000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1600200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1600200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2057400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2057400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2553629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2553629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010829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3010829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3468029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3468029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3925229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3925229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4419600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4419600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181600" y="4648199"/>
            <a:ext cx="2438400" cy="11334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/>
              <a:t>Outstanding TLB Misses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858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11430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16002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20574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2553629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3010829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3468029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3925229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44196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48768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53340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57912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62484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67056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71628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76200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48629" y="3733800"/>
            <a:ext cx="4114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Manual Operation 3"/>
          <p:cNvSpPr/>
          <p:nvPr/>
        </p:nvSpPr>
        <p:spPr>
          <a:xfrm>
            <a:off x="724829" y="3733800"/>
            <a:ext cx="4038600" cy="609600"/>
          </a:xfrm>
          <a:prstGeom prst="flowChartManualOperati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Coalescer</a:t>
            </a:r>
            <a:endParaRPr lang="en-US" b="1" dirty="0"/>
          </a:p>
        </p:txBody>
      </p:sp>
      <p:sp>
        <p:nvSpPr>
          <p:cNvPr id="95" name="Rectangle 94"/>
          <p:cNvSpPr/>
          <p:nvPr/>
        </p:nvSpPr>
        <p:spPr>
          <a:xfrm>
            <a:off x="4876800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5334000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5791200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6248400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6705600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7162800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7620000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2362200" y="4333875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2362200" y="4333875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2791754" y="4333875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2791754" y="4333875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5486400" y="5248274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5994400" y="5248274"/>
            <a:ext cx="3048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6502400" y="5248274"/>
            <a:ext cx="304800" cy="15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7010400" y="5248274"/>
            <a:ext cx="304800" cy="15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800600" y="2209800"/>
            <a:ext cx="3200400" cy="1524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Shared Memory</a:t>
            </a:r>
            <a:endParaRPr lang="en-US" b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4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9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11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9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mph" presetSubtype="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21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5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32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9" presetClass="emph" presetSubtype="0" fill="hold" grpId="3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5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9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53" dur="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9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58" dur="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59" dur="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mph" presetSubtype="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63" dur="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64" dur="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5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9" presetClass="emph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74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75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9" presetClass="emph" presetSubtype="0" fill="hold" grpId="3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79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84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85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5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9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95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9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100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101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mph" presetSubtype="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105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106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5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11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19" presetClass="emph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5" dur="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116" dur="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117" dur="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9" presetClass="emph" presetSubtype="0" fill="hold" grpId="3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121" dur="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122" dur="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126" dur="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127" dur="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5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19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1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137" dur="1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138" dur="1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9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" dur="1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142" dur="1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143" dur="1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9" presetClass="emph" presetSubtype="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1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147" dur="1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148" dur="1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5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15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19" presetClass="emph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7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158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159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3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163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164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168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169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5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17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19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8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179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180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9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3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184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185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9" presetClass="emph" presetSubtype="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8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189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190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grpId="5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19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19" presetClass="emph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9" dur="1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200" dur="1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201" dur="1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1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9" presetClass="emph" presetSubtype="0" fill="hold" grpId="3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4" dur="1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205" dur="1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206" dur="1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1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9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9" dur="1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210" dur="1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211" dur="1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1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5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21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219" presetID="19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0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221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222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9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5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226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227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8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9" presetClass="emph" presetSubtype="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0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231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232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5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23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240" presetID="19" presetClass="emph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1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242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243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4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9" presetClass="emph" presetSubtype="0" fill="hold" grpId="3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6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247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248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9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1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252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253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4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grpId="5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26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261" presetID="19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2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263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264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5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9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7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268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269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0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9" presetClass="emph" presetSubtype="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2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273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274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grpId="5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28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282" presetID="19" presetClass="emph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3" dur="1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284" dur="1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285" dur="1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6" dur="1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9" presetClass="emph" presetSubtype="0" fill="hold" grpId="3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8" dur="1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289" dur="1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290" dur="1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1" dur="1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9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3" dur="1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294" dur="1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295" dur="1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6" dur="1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5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30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303" presetID="19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4" dur="1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305" dur="1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306" dur="1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7" dur="1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9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9" dur="1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310" dur="1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311" dur="1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2" dur="1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9" presetClass="emph" presetSubtype="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4" dur="1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315" dur="1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316" dur="1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7" dur="1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5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32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324" presetID="19" presetClass="emph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5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326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327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8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9" presetClass="emph" presetSubtype="0" fill="hold" grpId="3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0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331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332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3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9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5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336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337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8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xit" presetSubtype="0" fill="hold" grpId="5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34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345" presetID="19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6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347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348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9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9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1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352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353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4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9" presetClass="emph" presetSubtype="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6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357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358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9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exit" presetSubtype="0" fill="hold" grpId="5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36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366" presetID="19" presetClass="emph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7" dur="1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368" dur="1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369" dur="1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0" dur="1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9" presetClass="emph" presetSubtype="0" fill="hold" grpId="3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2" dur="1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373" dur="1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374" dur="1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5" dur="1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9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7" dur="1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378" dur="1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379" dur="1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0" dur="1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" presetClass="exit" presetSubtype="0" fill="hold" grpId="5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 0.18889 " pathEditMode="relative" rAng="0" ptsTypes="AA">
                                      <p:cBhvr>
                                        <p:cTn id="38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44"/>
                                    </p:animMotion>
                                  </p:childTnLst>
                                </p:cTn>
                              </p:par>
                              <p:par>
                                <p:cTn id="387" presetID="19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8" dur="1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389" dur="1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390" dur="1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1" dur="1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9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3" dur="1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394" dur="1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395" dur="1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6" dur="1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9" presetClass="emph" presetSubtype="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8" dur="1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399" dur="1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400" dur="1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1" dur="1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" presetClass="exit" presetSubtype="0" fill="hold" grpId="5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 0.18889 " pathEditMode="relative" rAng="0" ptsTypes="AA">
                                      <p:cBhvr>
                                        <p:cTn id="40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44"/>
                                    </p:animMotion>
                                  </p:childTnLst>
                                </p:cTn>
                              </p:par>
                              <p:par>
                                <p:cTn id="408" presetID="19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9" dur="1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410" dur="1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411" dur="1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2" dur="1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9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4" dur="1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415" dur="1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416" dur="1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7" dur="1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9" presetClass="emph" presetSubtype="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9" dur="1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420" dur="1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421" dur="1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2" dur="1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xit" presetSubtype="0" fill="hold" grpId="5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 0.18889 " pathEditMode="relative" rAng="0" ptsTypes="AA">
                                      <p:cBhvr>
                                        <p:cTn id="42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44"/>
                                    </p:animMotion>
                                  </p:childTnLst>
                                </p:cTn>
                              </p:par>
                              <p:par>
                                <p:cTn id="429" presetID="19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0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431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432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3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9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5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436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437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8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9" presetClass="emph" presetSubtype="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0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441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442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3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xit" presetSubtype="0" fill="hold" grpId="5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 0.18889 " pathEditMode="relative" rAng="0" ptsTypes="AA">
                                      <p:cBhvr>
                                        <p:cTn id="44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44"/>
                                    </p:animMotion>
                                  </p:childTnLst>
                                </p:cTn>
                              </p:par>
                              <p:par>
                                <p:cTn id="450" presetID="19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1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452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453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4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9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6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457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458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9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9" presetClass="emph" presetSubtype="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1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462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463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4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1" presetClass="exit" presetSubtype="0" fill="hold" grpId="5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 0.18889 " pathEditMode="relative" rAng="0" ptsTypes="AA">
                                      <p:cBhvr>
                                        <p:cTn id="47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44"/>
                                    </p:animMotion>
                                  </p:childTnLst>
                                </p:cTn>
                              </p:par>
                              <p:par>
                                <p:cTn id="471" presetID="19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2" dur="1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473" dur="1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474" dur="1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5" dur="1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9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7" dur="1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478" dur="1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479" dur="1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0" dur="1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9" presetClass="emph" presetSubtype="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2" dur="1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483" dur="1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484" dur="1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5" dur="1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" presetClass="exit" presetSubtype="0" fill="hold" grpId="5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 0.18889 " pathEditMode="relative" rAng="0" ptsTypes="AA">
                                      <p:cBhvr>
                                        <p:cTn id="49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44"/>
                                    </p:animMotion>
                                  </p:childTnLst>
                                </p:cTn>
                              </p:par>
                              <p:par>
                                <p:cTn id="492" presetID="19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3" dur="1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494" dur="1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495" dur="1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6" dur="1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9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8" dur="1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499" dur="1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500" dur="1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1" dur="1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9" presetClass="emph" presetSubtype="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3" dur="1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504" dur="1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505" dur="1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6" dur="1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1" presetClass="exit" presetSubtype="0" fill="hold" grpId="5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 0.18889 " pathEditMode="relative" rAng="0" ptsTypes="AA">
                                      <p:cBhvr>
                                        <p:cTn id="51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44"/>
                                    </p:animMotion>
                                  </p:childTnLst>
                                </p:cTn>
                              </p:par>
                              <p:par>
                                <p:cTn id="513" presetID="19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4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515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516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7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19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9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520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521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2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19" presetClass="emph" presetSubtype="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4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525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526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7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1" presetClass="exit" presetSubtype="0" fill="hold" grpId="5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0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42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53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534" presetID="19" presetClass="emph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5" dur="1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536" dur="1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537" dur="1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8" dur="1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19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0" dur="1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541" dur="1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542" dur="1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3" dur="1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19" presetClass="emph" presetSubtype="0" fill="hold" grpId="4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5" dur="1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546" dur="1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547" dur="1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8" dur="1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" presetClass="exit" presetSubtype="0" fill="hold" grpId="5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55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555" presetID="19" presetClass="emph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6" dur="1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557" dur="1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558" dur="1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9" dur="1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9" presetClass="emph" presetSubtype="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1" dur="1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562" dur="1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563" dur="1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4" dur="1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presetID="19" presetClass="emph" presetSubtype="0" fill="hold" grpId="4" nodeType="withEffect">
                                  <p:stCondLst>
                                    <p:cond delay="4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6" dur="1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567" dur="1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568" dur="1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9" dur="1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0" presetID="1" presetClass="exit" presetSubtype="0" fill="hold" grpId="5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4" presetID="42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57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576" presetID="19" presetClass="emph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7" dur="1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578" dur="1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579" dur="1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0" dur="1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19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2" dur="1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583" dur="1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584" dur="1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5" dur="1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6" presetID="19" presetClass="emph" presetSubtype="0" fill="hold" grpId="4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7" dur="1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588" dur="1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589" dur="1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0" dur="1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" presetClass="exit" presetSubtype="0" fill="hold" grpId="5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59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597" presetID="19" presetClass="emph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8" dur="1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599" dur="1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600" dur="1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1" dur="1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19" presetClass="emph" presetSubtype="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3" dur="1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604" dur="1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605" dur="1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6" dur="1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7" presetID="19" presetClass="emph" presetSubtype="0" fill="hold" grpId="4" nodeType="withEffect">
                                  <p:stCondLst>
                                    <p:cond delay="4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8" dur="1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609" dur="1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610" dur="1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1" dur="1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2" presetID="1" presetClass="exit" presetSubtype="0" fill="hold" grpId="5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4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6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8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0" presetID="1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66" grpId="2" animBg="1"/>
      <p:bldP spid="66" grpId="3" animBg="1"/>
      <p:bldP spid="66" grpId="4" animBg="1"/>
      <p:bldP spid="66" grpId="5" animBg="1"/>
      <p:bldP spid="69" grpId="0" animBg="1"/>
      <p:bldP spid="69" grpId="1" animBg="1"/>
      <p:bldP spid="69" grpId="2" animBg="1"/>
      <p:bldP spid="69" grpId="3" animBg="1"/>
      <p:bldP spid="69" grpId="4" animBg="1"/>
      <p:bldP spid="69" grpId="5" animBg="1"/>
      <p:bldP spid="72" grpId="0" animBg="1"/>
      <p:bldP spid="72" grpId="1" animBg="1"/>
      <p:bldP spid="72" grpId="2" animBg="1"/>
      <p:bldP spid="72" grpId="3" animBg="1"/>
      <p:bldP spid="72" grpId="4" animBg="1"/>
      <p:bldP spid="72" grpId="5" animBg="1"/>
      <p:bldP spid="73" grpId="0" animBg="1"/>
      <p:bldP spid="73" grpId="1" animBg="1"/>
      <p:bldP spid="73" grpId="2" animBg="1"/>
      <p:bldP spid="73" grpId="3" animBg="1"/>
      <p:bldP spid="73" grpId="4" animBg="1"/>
      <p:bldP spid="73" grpId="5" animBg="1"/>
      <p:bldP spid="74" grpId="0" animBg="1"/>
      <p:bldP spid="74" grpId="1" animBg="1"/>
      <p:bldP spid="74" grpId="2" animBg="1"/>
      <p:bldP spid="74" grpId="3" animBg="1"/>
      <p:bldP spid="74" grpId="4" animBg="1"/>
      <p:bldP spid="74" grpId="5" animBg="1"/>
      <p:bldP spid="75" grpId="0" animBg="1"/>
      <p:bldP spid="75" grpId="1" animBg="1"/>
      <p:bldP spid="75" grpId="2" animBg="1"/>
      <p:bldP spid="75" grpId="3" animBg="1"/>
      <p:bldP spid="75" grpId="4" animBg="1"/>
      <p:bldP spid="75" grpId="5" animBg="1"/>
      <p:bldP spid="76" grpId="0" animBg="1"/>
      <p:bldP spid="76" grpId="1" animBg="1"/>
      <p:bldP spid="76" grpId="2" animBg="1"/>
      <p:bldP spid="76" grpId="3" animBg="1"/>
      <p:bldP spid="76" grpId="4" animBg="1"/>
      <p:bldP spid="76" grpId="5" animBg="1"/>
      <p:bldP spid="77" grpId="0" animBg="1"/>
      <p:bldP spid="77" grpId="1" animBg="1"/>
      <p:bldP spid="77" grpId="2" animBg="1"/>
      <p:bldP spid="77" grpId="3" animBg="1"/>
      <p:bldP spid="77" grpId="4" animBg="1"/>
      <p:bldP spid="77" grpId="5" animBg="1"/>
      <p:bldP spid="78" grpId="0" animBg="1"/>
      <p:bldP spid="78" grpId="1" animBg="1"/>
      <p:bldP spid="78" grpId="2" animBg="1"/>
      <p:bldP spid="78" grpId="3" animBg="1"/>
      <p:bldP spid="78" grpId="4" animBg="1"/>
      <p:bldP spid="78" grpId="5" animBg="1"/>
      <p:bldP spid="79" grpId="0" animBg="1"/>
      <p:bldP spid="79" grpId="1" animBg="1"/>
      <p:bldP spid="79" grpId="2" animBg="1"/>
      <p:bldP spid="79" grpId="3" animBg="1"/>
      <p:bldP spid="79" grpId="4" animBg="1"/>
      <p:bldP spid="79" grpId="5" animBg="1"/>
      <p:bldP spid="80" grpId="0" animBg="1"/>
      <p:bldP spid="80" grpId="1" animBg="1"/>
      <p:bldP spid="80" grpId="2" animBg="1"/>
      <p:bldP spid="80" grpId="3" animBg="1"/>
      <p:bldP spid="80" grpId="4" animBg="1"/>
      <p:bldP spid="80" grpId="5" animBg="1"/>
      <p:bldP spid="81" grpId="0" animBg="1"/>
      <p:bldP spid="81" grpId="1" animBg="1"/>
      <p:bldP spid="81" grpId="2" animBg="1"/>
      <p:bldP spid="81" grpId="3" animBg="1"/>
      <p:bldP spid="81" grpId="4" animBg="1"/>
      <p:bldP spid="81" grpId="5" animBg="1"/>
      <p:bldP spid="83" grpId="0" animBg="1"/>
      <p:bldP spid="83" grpId="1" animBg="1"/>
      <p:bldP spid="83" grpId="2" animBg="1"/>
      <p:bldP spid="83" grpId="3" animBg="1"/>
      <p:bldP spid="83" grpId="4" animBg="1"/>
      <p:bldP spid="83" grpId="5" animBg="1"/>
      <p:bldP spid="84" grpId="0" animBg="1"/>
      <p:bldP spid="84" grpId="1" animBg="1"/>
      <p:bldP spid="84" grpId="2" animBg="1"/>
      <p:bldP spid="84" grpId="3" animBg="1"/>
      <p:bldP spid="84" grpId="4" animBg="1"/>
      <p:bldP spid="84" grpId="5" animBg="1"/>
      <p:bldP spid="85" grpId="0" animBg="1"/>
      <p:bldP spid="85" grpId="1" animBg="1"/>
      <p:bldP spid="85" grpId="2" animBg="1"/>
      <p:bldP spid="85" grpId="3" animBg="1"/>
      <p:bldP spid="85" grpId="4" animBg="1"/>
      <p:bldP spid="85" grpId="5" animBg="1"/>
      <p:bldP spid="86" grpId="0" animBg="1"/>
      <p:bldP spid="86" grpId="1" animBg="1"/>
      <p:bldP spid="86" grpId="2" animBg="1"/>
      <p:bldP spid="86" grpId="3" animBg="1"/>
      <p:bldP spid="86" grpId="4" animBg="1"/>
      <p:bldP spid="86" grpId="5" animBg="1"/>
      <p:bldP spid="87" grpId="0" animBg="1"/>
      <p:bldP spid="87" grpId="1" animBg="1"/>
      <p:bldP spid="87" grpId="2" animBg="1"/>
      <p:bldP spid="87" grpId="3" animBg="1"/>
      <p:bldP spid="87" grpId="4" animBg="1"/>
      <p:bldP spid="87" grpId="5" animBg="1"/>
      <p:bldP spid="88" grpId="0" animBg="1"/>
      <p:bldP spid="88" grpId="1" animBg="1"/>
      <p:bldP spid="88" grpId="2" animBg="1"/>
      <p:bldP spid="88" grpId="3" animBg="1"/>
      <p:bldP spid="88" grpId="4" animBg="1"/>
      <p:bldP spid="88" grpId="5" animBg="1"/>
      <p:bldP spid="95" grpId="0" animBg="1"/>
      <p:bldP spid="95" grpId="1" animBg="1"/>
      <p:bldP spid="95" grpId="2" animBg="1"/>
      <p:bldP spid="95" grpId="3" animBg="1"/>
      <p:bldP spid="95" grpId="4" animBg="1"/>
      <p:bldP spid="95" grpId="5" animBg="1"/>
      <p:bldP spid="109" grpId="0" animBg="1"/>
      <p:bldP spid="109" grpId="1" animBg="1"/>
      <p:bldP spid="109" grpId="2" animBg="1"/>
      <p:bldP spid="109" grpId="3" animBg="1"/>
      <p:bldP spid="109" grpId="4" animBg="1"/>
      <p:bldP spid="109" grpId="5" animBg="1"/>
      <p:bldP spid="110" grpId="0" animBg="1"/>
      <p:bldP spid="110" grpId="1" animBg="1"/>
      <p:bldP spid="110" grpId="2" animBg="1"/>
      <p:bldP spid="110" grpId="3" animBg="1"/>
      <p:bldP spid="110" grpId="4" animBg="1"/>
      <p:bldP spid="110" grpId="5" animBg="1"/>
      <p:bldP spid="111" grpId="0" animBg="1"/>
      <p:bldP spid="111" grpId="1" animBg="1"/>
      <p:bldP spid="111" grpId="2" animBg="1"/>
      <p:bldP spid="111" grpId="3" animBg="1"/>
      <p:bldP spid="111" grpId="4" animBg="1"/>
      <p:bldP spid="111" grpId="5" animBg="1"/>
      <p:bldP spid="112" grpId="0" animBg="1"/>
      <p:bldP spid="112" grpId="1" animBg="1"/>
      <p:bldP spid="112" grpId="2" animBg="1"/>
      <p:bldP spid="112" grpId="3" animBg="1"/>
      <p:bldP spid="112" grpId="4" animBg="1"/>
      <p:bldP spid="112" grpId="5" animBg="1"/>
      <p:bldP spid="113" grpId="0" animBg="1"/>
      <p:bldP spid="113" grpId="1" animBg="1"/>
      <p:bldP spid="113" grpId="2" animBg="1"/>
      <p:bldP spid="113" grpId="3" animBg="1"/>
      <p:bldP spid="113" grpId="4" animBg="1"/>
      <p:bldP spid="113" grpId="5" animBg="1"/>
      <p:bldP spid="114" grpId="0" animBg="1"/>
      <p:bldP spid="114" grpId="1" animBg="1"/>
      <p:bldP spid="114" grpId="2" animBg="1"/>
      <p:bldP spid="114" grpId="3" animBg="1"/>
      <p:bldP spid="114" grpId="4" animBg="1"/>
      <p:bldP spid="114" grpId="5" animBg="1"/>
      <p:bldP spid="115" grpId="0" animBg="1"/>
      <p:bldP spid="115" grpId="1" animBg="1"/>
      <p:bldP spid="115" grpId="2" animBg="1"/>
      <p:bldP spid="115" grpId="3" animBg="1"/>
      <p:bldP spid="115" grpId="4" animBg="1"/>
      <p:bldP spid="115" grpId="5" animBg="1"/>
      <p:bldP spid="116" grpId="0" animBg="1"/>
      <p:bldP spid="116" grpId="1" animBg="1"/>
      <p:bldP spid="116" grpId="2" animBg="1"/>
      <p:bldP spid="116" grpId="3" animBg="1"/>
      <p:bldP spid="116" grpId="4" animBg="1"/>
      <p:bldP spid="116" grpId="5" animBg="1"/>
      <p:bldP spid="119" grpId="0" animBg="1"/>
      <p:bldP spid="119" grpId="1" animBg="1"/>
      <p:bldP spid="119" grpId="2" animBg="1"/>
      <p:bldP spid="119" grpId="3" animBg="1"/>
      <p:bldP spid="119" grpId="4" animBg="1"/>
      <p:bldP spid="119" grpId="5" animBg="1"/>
      <p:bldP spid="120" grpId="0" animBg="1"/>
      <p:bldP spid="120" grpId="1" animBg="1"/>
      <p:bldP spid="120" grpId="2" animBg="1"/>
      <p:bldP spid="120" grpId="3" animBg="1"/>
      <p:bldP spid="120" grpId="4" animBg="1"/>
      <p:bldP spid="120" grpId="5" animBg="1"/>
      <p:bldP spid="121" grpId="0" animBg="1"/>
      <p:bldP spid="122" grpId="0" animBg="1"/>
      <p:bldP spid="123" grpId="0" animBg="1"/>
      <p:bldP spid="1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685800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685800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1143000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143000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1600200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1600200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2057400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2057400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2553629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2553629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010829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3010829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3468029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3468029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3925229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3925229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4419600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4419600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181600" y="4648199"/>
            <a:ext cx="2438400" cy="11334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/>
              <a:t>Outstanding TLB Misses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858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11430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16002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20574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2553629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3010829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3468029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3925229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44196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48768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53340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57912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62484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67056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71628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76200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48629" y="3733800"/>
            <a:ext cx="4114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Manual Operation 3"/>
          <p:cNvSpPr/>
          <p:nvPr/>
        </p:nvSpPr>
        <p:spPr>
          <a:xfrm>
            <a:off x="724829" y="3733800"/>
            <a:ext cx="4038600" cy="609600"/>
          </a:xfrm>
          <a:prstGeom prst="flowChartManualOperati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Coalescer</a:t>
            </a:r>
            <a:endParaRPr lang="en-US" b="1" dirty="0"/>
          </a:p>
        </p:txBody>
      </p:sp>
      <p:sp>
        <p:nvSpPr>
          <p:cNvPr id="95" name="Rectangle 94"/>
          <p:cNvSpPr/>
          <p:nvPr/>
        </p:nvSpPr>
        <p:spPr>
          <a:xfrm>
            <a:off x="4876800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5334000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5791200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6248400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6705600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7162800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7620000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2362200" y="4333875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2362200" y="4333875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2791754" y="4333875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2791754" y="4333875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5486400" y="5248274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5994400" y="5248274"/>
            <a:ext cx="3048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6502400" y="5248274"/>
            <a:ext cx="304800" cy="15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7010400" y="5248274"/>
            <a:ext cx="304800" cy="15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800600" y="2209800"/>
            <a:ext cx="3200400" cy="1524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Shared Memory</a:t>
            </a:r>
            <a:endParaRPr lang="en-US" b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98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9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11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9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mph" presetSubtype="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21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5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32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9" presetClass="emph" presetSubtype="0" fill="hold" grpId="3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5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9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53" dur="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9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58" dur="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59" dur="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mph" presetSubtype="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63" dur="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64" dur="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5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9" presetClass="emph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74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75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9" presetClass="emph" presetSubtype="0" fill="hold" grpId="3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79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84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85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5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9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95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9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100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101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mph" presetSubtype="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105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106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5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11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19" presetClass="emph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5" dur="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116" dur="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117" dur="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9" presetClass="emph" presetSubtype="0" fill="hold" grpId="3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121" dur="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122" dur="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126" dur="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127" dur="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5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19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1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137" dur="1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138" dur="1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9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" dur="1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142" dur="1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143" dur="1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9" presetClass="emph" presetSubtype="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1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147" dur="1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148" dur="1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5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15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19" presetClass="emph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7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158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159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3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163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164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168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169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5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17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19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8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179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180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9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3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184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185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9" presetClass="emph" presetSubtype="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8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189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190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grpId="5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19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19" presetClass="emph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9" dur="1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200" dur="1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201" dur="1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1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9" presetClass="emph" presetSubtype="0" fill="hold" grpId="3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4" dur="1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205" dur="1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206" dur="1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1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9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9" dur="1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210" dur="1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211" dur="1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1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5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21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219" presetID="19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0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221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222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9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5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226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227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8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9" presetClass="emph" presetSubtype="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0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231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232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5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23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240" presetID="19" presetClass="emph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1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242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243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4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9" presetClass="emph" presetSubtype="0" fill="hold" grpId="3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6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247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248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9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1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252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253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4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grpId="5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26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261" presetID="19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2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263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264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5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9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7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268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269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0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9" presetClass="emph" presetSubtype="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2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273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274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grpId="5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28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282" presetID="19" presetClass="emph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3" dur="1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284" dur="1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285" dur="1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6" dur="1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9" presetClass="emph" presetSubtype="0" fill="hold" grpId="3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8" dur="1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289" dur="1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290" dur="1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1" dur="1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9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3" dur="1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294" dur="1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295" dur="1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6" dur="1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5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30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303" presetID="19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4" dur="1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305" dur="1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306" dur="1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7" dur="1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9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9" dur="1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310" dur="1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311" dur="1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2" dur="1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9" presetClass="emph" presetSubtype="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4" dur="1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315" dur="1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316" dur="1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7" dur="1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5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32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324" presetID="19" presetClass="emph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5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326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327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8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9" presetClass="emph" presetSubtype="0" fill="hold" grpId="3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0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331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332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3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9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5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336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337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8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xit" presetSubtype="0" fill="hold" grpId="5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34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345" presetID="19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6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347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348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9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9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1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352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353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4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9" presetClass="emph" presetSubtype="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6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357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358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9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exit" presetSubtype="0" fill="hold" grpId="5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36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366" presetID="19" presetClass="emph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7" dur="1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368" dur="1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369" dur="1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0" dur="1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9" presetClass="emph" presetSubtype="0" fill="hold" grpId="3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2" dur="1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373" dur="1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374" dur="1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5" dur="1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9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7" dur="1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378" dur="1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379" dur="1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0" dur="1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" presetClass="exit" presetSubtype="0" fill="hold" grpId="5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 0.18889 " pathEditMode="relative" rAng="0" ptsTypes="AA">
                                      <p:cBhvr>
                                        <p:cTn id="38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44"/>
                                    </p:animMotion>
                                  </p:childTnLst>
                                </p:cTn>
                              </p:par>
                              <p:par>
                                <p:cTn id="387" presetID="19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8" dur="1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389" dur="1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390" dur="1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1" dur="1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9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3" dur="1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394" dur="1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395" dur="1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6" dur="1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9" presetClass="emph" presetSubtype="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8" dur="1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399" dur="1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400" dur="1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1" dur="1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" presetClass="exit" presetSubtype="0" fill="hold" grpId="5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 0.18889 " pathEditMode="relative" rAng="0" ptsTypes="AA">
                                      <p:cBhvr>
                                        <p:cTn id="40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44"/>
                                    </p:animMotion>
                                  </p:childTnLst>
                                </p:cTn>
                              </p:par>
                              <p:par>
                                <p:cTn id="408" presetID="19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9" dur="1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410" dur="1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411" dur="1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2" dur="1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9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4" dur="1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415" dur="1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416" dur="1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7" dur="1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9" presetClass="emph" presetSubtype="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9" dur="1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420" dur="1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421" dur="1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2" dur="1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xit" presetSubtype="0" fill="hold" grpId="5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 0.18889 " pathEditMode="relative" rAng="0" ptsTypes="AA">
                                      <p:cBhvr>
                                        <p:cTn id="42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44"/>
                                    </p:animMotion>
                                  </p:childTnLst>
                                </p:cTn>
                              </p:par>
                              <p:par>
                                <p:cTn id="429" presetID="19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0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431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432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3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9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5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436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437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8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9" presetClass="emph" presetSubtype="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0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441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442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3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xit" presetSubtype="0" fill="hold" grpId="5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 0.18889 " pathEditMode="relative" rAng="0" ptsTypes="AA">
                                      <p:cBhvr>
                                        <p:cTn id="44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44"/>
                                    </p:animMotion>
                                  </p:childTnLst>
                                </p:cTn>
                              </p:par>
                              <p:par>
                                <p:cTn id="450" presetID="19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1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452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453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4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9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6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457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458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9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9" presetClass="emph" presetSubtype="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1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462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463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4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1" presetClass="exit" presetSubtype="0" fill="hold" grpId="5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 0.18889 " pathEditMode="relative" rAng="0" ptsTypes="AA">
                                      <p:cBhvr>
                                        <p:cTn id="47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44"/>
                                    </p:animMotion>
                                  </p:childTnLst>
                                </p:cTn>
                              </p:par>
                              <p:par>
                                <p:cTn id="471" presetID="19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2" dur="1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473" dur="1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474" dur="1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5" dur="1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9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7" dur="1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478" dur="1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479" dur="1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0" dur="1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9" presetClass="emph" presetSubtype="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2" dur="1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483" dur="1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484" dur="1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5" dur="1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" presetClass="exit" presetSubtype="0" fill="hold" grpId="5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 0.18889 " pathEditMode="relative" rAng="0" ptsTypes="AA">
                                      <p:cBhvr>
                                        <p:cTn id="49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44"/>
                                    </p:animMotion>
                                  </p:childTnLst>
                                </p:cTn>
                              </p:par>
                              <p:par>
                                <p:cTn id="492" presetID="19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3" dur="1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494" dur="1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495" dur="1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6" dur="1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9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8" dur="1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499" dur="1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500" dur="1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1" dur="1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9" presetClass="emph" presetSubtype="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3" dur="1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504" dur="1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505" dur="1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6" dur="1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1" presetClass="exit" presetSubtype="0" fill="hold" grpId="5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 0.18889 " pathEditMode="relative" rAng="0" ptsTypes="AA">
                                      <p:cBhvr>
                                        <p:cTn id="51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44"/>
                                    </p:animMotion>
                                  </p:childTnLst>
                                </p:cTn>
                              </p:par>
                              <p:par>
                                <p:cTn id="513" presetID="19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4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515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516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7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19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9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520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521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2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19" presetClass="emph" presetSubtype="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4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525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526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7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1" presetClass="exit" presetSubtype="0" fill="hold" grpId="5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0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42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53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534" presetID="19" presetClass="emph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5" dur="1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536" dur="1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537" dur="1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8" dur="1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19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0" dur="1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541" dur="1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542" dur="1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3" dur="1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19" presetClass="emph" presetSubtype="0" fill="hold" grpId="4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5" dur="1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546" dur="1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547" dur="1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8" dur="1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" presetClass="exit" presetSubtype="0" fill="hold" grpId="5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55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555" presetID="19" presetClass="emph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6" dur="1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557" dur="1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558" dur="1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9" dur="1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9" presetClass="emph" presetSubtype="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1" dur="1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562" dur="1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563" dur="1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4" dur="1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presetID="19" presetClass="emph" presetSubtype="0" fill="hold" grpId="4" nodeType="withEffect">
                                  <p:stCondLst>
                                    <p:cond delay="4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6" dur="1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567" dur="1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568" dur="1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9" dur="1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0" presetID="1" presetClass="exit" presetSubtype="0" fill="hold" grpId="5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4" presetID="42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57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576" presetID="19" presetClass="emph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7" dur="1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578" dur="1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579" dur="1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0" dur="1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19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2" dur="1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583" dur="1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584" dur="1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5" dur="1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6" presetID="19" presetClass="emph" presetSubtype="0" fill="hold" grpId="4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7" dur="1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588" dur="1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589" dur="1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0" dur="1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" presetClass="exit" presetSubtype="0" fill="hold" grpId="5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59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597" presetID="19" presetClass="emph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8" dur="1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599" dur="1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600" dur="1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1" dur="1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19" presetClass="emph" presetSubtype="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3" dur="1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604" dur="1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605" dur="1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6" dur="1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7" presetID="19" presetClass="emph" presetSubtype="0" fill="hold" grpId="4" nodeType="withEffect">
                                  <p:stCondLst>
                                    <p:cond delay="4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8" dur="1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609" dur="1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610" dur="1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1" dur="1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2" presetID="1" presetClass="exit" presetSubtype="0" fill="hold" grpId="5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4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6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8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0" presetID="1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66" grpId="2" animBg="1"/>
      <p:bldP spid="66" grpId="3" animBg="1"/>
      <p:bldP spid="66" grpId="4" animBg="1"/>
      <p:bldP spid="66" grpId="5" animBg="1"/>
      <p:bldP spid="69" grpId="0" animBg="1"/>
      <p:bldP spid="69" grpId="1" animBg="1"/>
      <p:bldP spid="69" grpId="2" animBg="1"/>
      <p:bldP spid="69" grpId="3" animBg="1"/>
      <p:bldP spid="69" grpId="4" animBg="1"/>
      <p:bldP spid="69" grpId="5" animBg="1"/>
      <p:bldP spid="72" grpId="0" animBg="1"/>
      <p:bldP spid="72" grpId="1" animBg="1"/>
      <p:bldP spid="72" grpId="2" animBg="1"/>
      <p:bldP spid="72" grpId="3" animBg="1"/>
      <p:bldP spid="72" grpId="4" animBg="1"/>
      <p:bldP spid="72" grpId="5" animBg="1"/>
      <p:bldP spid="73" grpId="0" animBg="1"/>
      <p:bldP spid="73" grpId="1" animBg="1"/>
      <p:bldP spid="73" grpId="2" animBg="1"/>
      <p:bldP spid="73" grpId="3" animBg="1"/>
      <p:bldP spid="73" grpId="4" animBg="1"/>
      <p:bldP spid="73" grpId="5" animBg="1"/>
      <p:bldP spid="74" grpId="0" animBg="1"/>
      <p:bldP spid="74" grpId="1" animBg="1"/>
      <p:bldP spid="74" grpId="2" animBg="1"/>
      <p:bldP spid="74" grpId="3" animBg="1"/>
      <p:bldP spid="74" grpId="4" animBg="1"/>
      <p:bldP spid="74" grpId="5" animBg="1"/>
      <p:bldP spid="75" grpId="0" animBg="1"/>
      <p:bldP spid="75" grpId="1" animBg="1"/>
      <p:bldP spid="75" grpId="2" animBg="1"/>
      <p:bldP spid="75" grpId="3" animBg="1"/>
      <p:bldP spid="75" grpId="4" animBg="1"/>
      <p:bldP spid="75" grpId="5" animBg="1"/>
      <p:bldP spid="76" grpId="0" animBg="1"/>
      <p:bldP spid="76" grpId="1" animBg="1"/>
      <p:bldP spid="76" grpId="2" animBg="1"/>
      <p:bldP spid="76" grpId="3" animBg="1"/>
      <p:bldP spid="76" grpId="4" animBg="1"/>
      <p:bldP spid="76" grpId="5" animBg="1"/>
      <p:bldP spid="77" grpId="0" animBg="1"/>
      <p:bldP spid="77" grpId="1" animBg="1"/>
      <p:bldP spid="77" grpId="2" animBg="1"/>
      <p:bldP spid="77" grpId="3" animBg="1"/>
      <p:bldP spid="77" grpId="4" animBg="1"/>
      <p:bldP spid="77" grpId="5" animBg="1"/>
      <p:bldP spid="78" grpId="0" animBg="1"/>
      <p:bldP spid="78" grpId="1" animBg="1"/>
      <p:bldP spid="78" grpId="2" animBg="1"/>
      <p:bldP spid="78" grpId="3" animBg="1"/>
      <p:bldP spid="78" grpId="4" animBg="1"/>
      <p:bldP spid="78" grpId="5" animBg="1"/>
      <p:bldP spid="79" grpId="0" animBg="1"/>
      <p:bldP spid="79" grpId="1" animBg="1"/>
      <p:bldP spid="79" grpId="2" animBg="1"/>
      <p:bldP spid="79" grpId="3" animBg="1"/>
      <p:bldP spid="79" grpId="4" animBg="1"/>
      <p:bldP spid="79" grpId="5" animBg="1"/>
      <p:bldP spid="80" grpId="0" animBg="1"/>
      <p:bldP spid="80" grpId="1" animBg="1"/>
      <p:bldP spid="80" grpId="2" animBg="1"/>
      <p:bldP spid="80" grpId="3" animBg="1"/>
      <p:bldP spid="80" grpId="4" animBg="1"/>
      <p:bldP spid="80" grpId="5" animBg="1"/>
      <p:bldP spid="81" grpId="0" animBg="1"/>
      <p:bldP spid="81" grpId="1" animBg="1"/>
      <p:bldP spid="81" grpId="2" animBg="1"/>
      <p:bldP spid="81" grpId="3" animBg="1"/>
      <p:bldP spid="81" grpId="4" animBg="1"/>
      <p:bldP spid="81" grpId="5" animBg="1"/>
      <p:bldP spid="83" grpId="0" animBg="1"/>
      <p:bldP spid="83" grpId="1" animBg="1"/>
      <p:bldP spid="83" grpId="2" animBg="1"/>
      <p:bldP spid="83" grpId="3" animBg="1"/>
      <p:bldP spid="83" grpId="4" animBg="1"/>
      <p:bldP spid="83" grpId="5" animBg="1"/>
      <p:bldP spid="84" grpId="0" animBg="1"/>
      <p:bldP spid="84" grpId="1" animBg="1"/>
      <p:bldP spid="84" grpId="2" animBg="1"/>
      <p:bldP spid="84" grpId="3" animBg="1"/>
      <p:bldP spid="84" grpId="4" animBg="1"/>
      <p:bldP spid="84" grpId="5" animBg="1"/>
      <p:bldP spid="85" grpId="0" animBg="1"/>
      <p:bldP spid="85" grpId="1" animBg="1"/>
      <p:bldP spid="85" grpId="2" animBg="1"/>
      <p:bldP spid="85" grpId="3" animBg="1"/>
      <p:bldP spid="85" grpId="4" animBg="1"/>
      <p:bldP spid="85" grpId="5" animBg="1"/>
      <p:bldP spid="86" grpId="0" animBg="1"/>
      <p:bldP spid="86" grpId="1" animBg="1"/>
      <p:bldP spid="86" grpId="2" animBg="1"/>
      <p:bldP spid="86" grpId="3" animBg="1"/>
      <p:bldP spid="86" grpId="4" animBg="1"/>
      <p:bldP spid="86" grpId="5" animBg="1"/>
      <p:bldP spid="87" grpId="0" animBg="1"/>
      <p:bldP spid="87" grpId="1" animBg="1"/>
      <p:bldP spid="87" grpId="2" animBg="1"/>
      <p:bldP spid="87" grpId="3" animBg="1"/>
      <p:bldP spid="87" grpId="4" animBg="1"/>
      <p:bldP spid="87" grpId="5" animBg="1"/>
      <p:bldP spid="88" grpId="0" animBg="1"/>
      <p:bldP spid="88" grpId="1" animBg="1"/>
      <p:bldP spid="88" grpId="2" animBg="1"/>
      <p:bldP spid="88" grpId="3" animBg="1"/>
      <p:bldP spid="88" grpId="4" animBg="1"/>
      <p:bldP spid="88" grpId="5" animBg="1"/>
      <p:bldP spid="95" grpId="0" animBg="1"/>
      <p:bldP spid="95" grpId="1" animBg="1"/>
      <p:bldP spid="95" grpId="2" animBg="1"/>
      <p:bldP spid="95" grpId="3" animBg="1"/>
      <p:bldP spid="95" grpId="4" animBg="1"/>
      <p:bldP spid="95" grpId="5" animBg="1"/>
      <p:bldP spid="109" grpId="0" animBg="1"/>
      <p:bldP spid="109" grpId="1" animBg="1"/>
      <p:bldP spid="109" grpId="2" animBg="1"/>
      <p:bldP spid="109" grpId="3" animBg="1"/>
      <p:bldP spid="109" grpId="4" animBg="1"/>
      <p:bldP spid="109" grpId="5" animBg="1"/>
      <p:bldP spid="110" grpId="0" animBg="1"/>
      <p:bldP spid="110" grpId="1" animBg="1"/>
      <p:bldP spid="110" grpId="2" animBg="1"/>
      <p:bldP spid="110" grpId="3" animBg="1"/>
      <p:bldP spid="110" grpId="4" animBg="1"/>
      <p:bldP spid="110" grpId="5" animBg="1"/>
      <p:bldP spid="111" grpId="0" animBg="1"/>
      <p:bldP spid="111" grpId="1" animBg="1"/>
      <p:bldP spid="111" grpId="2" animBg="1"/>
      <p:bldP spid="111" grpId="3" animBg="1"/>
      <p:bldP spid="111" grpId="4" animBg="1"/>
      <p:bldP spid="111" grpId="5" animBg="1"/>
      <p:bldP spid="112" grpId="0" animBg="1"/>
      <p:bldP spid="112" grpId="1" animBg="1"/>
      <p:bldP spid="112" grpId="2" animBg="1"/>
      <p:bldP spid="112" grpId="3" animBg="1"/>
      <p:bldP spid="112" grpId="4" animBg="1"/>
      <p:bldP spid="112" grpId="5" animBg="1"/>
      <p:bldP spid="113" grpId="0" animBg="1"/>
      <p:bldP spid="113" grpId="1" animBg="1"/>
      <p:bldP spid="113" grpId="2" animBg="1"/>
      <p:bldP spid="113" grpId="3" animBg="1"/>
      <p:bldP spid="113" grpId="4" animBg="1"/>
      <p:bldP spid="113" grpId="5" animBg="1"/>
      <p:bldP spid="114" grpId="0" animBg="1"/>
      <p:bldP spid="114" grpId="1" animBg="1"/>
      <p:bldP spid="114" grpId="2" animBg="1"/>
      <p:bldP spid="114" grpId="3" animBg="1"/>
      <p:bldP spid="114" grpId="4" animBg="1"/>
      <p:bldP spid="114" grpId="5" animBg="1"/>
      <p:bldP spid="115" grpId="0" animBg="1"/>
      <p:bldP spid="115" grpId="1" animBg="1"/>
      <p:bldP spid="115" grpId="2" animBg="1"/>
      <p:bldP spid="115" grpId="3" animBg="1"/>
      <p:bldP spid="115" grpId="4" animBg="1"/>
      <p:bldP spid="115" grpId="5" animBg="1"/>
      <p:bldP spid="116" grpId="0" animBg="1"/>
      <p:bldP spid="116" grpId="1" animBg="1"/>
      <p:bldP spid="116" grpId="2" animBg="1"/>
      <p:bldP spid="116" grpId="3" animBg="1"/>
      <p:bldP spid="116" grpId="4" animBg="1"/>
      <p:bldP spid="116" grpId="5" animBg="1"/>
      <p:bldP spid="119" grpId="0" animBg="1"/>
      <p:bldP spid="119" grpId="1" animBg="1"/>
      <p:bldP spid="119" grpId="2" animBg="1"/>
      <p:bldP spid="119" grpId="3" animBg="1"/>
      <p:bldP spid="119" grpId="4" animBg="1"/>
      <p:bldP spid="119" grpId="5" animBg="1"/>
      <p:bldP spid="120" grpId="0" animBg="1"/>
      <p:bldP spid="120" grpId="1" animBg="1"/>
      <p:bldP spid="120" grpId="2" animBg="1"/>
      <p:bldP spid="120" grpId="3" animBg="1"/>
      <p:bldP spid="120" grpId="4" animBg="1"/>
      <p:bldP spid="120" grpId="5" animBg="1"/>
      <p:bldP spid="121" grpId="0" animBg="1"/>
      <p:bldP spid="122" grpId="0" animBg="1"/>
      <p:bldP spid="123" grpId="0" animBg="1"/>
      <p:bldP spid="1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20" y="1664731"/>
            <a:ext cx="6860160" cy="3922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Multiple outstanding page </a:t>
            </a:r>
            <a:r>
              <a:rPr lang="en-US" dirty="0" smtClean="0"/>
              <a:t>walks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8638" y="5351098"/>
            <a:ext cx="8229600" cy="82110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Many workloads are </a:t>
            </a:r>
            <a:r>
              <a:rPr lang="en-US" sz="2000" dirty="0" err="1" smtClean="0"/>
              <a:t>bursty</a:t>
            </a:r>
            <a:endParaRPr lang="en-US" sz="2000" dirty="0" smtClean="0"/>
          </a:p>
          <a:p>
            <a:r>
              <a:rPr lang="en-US" sz="2000" dirty="0" smtClean="0"/>
              <a:t>Miss latency skyrockets due to queuing delays if blocking page walker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438400" y="1447800"/>
            <a:ext cx="4780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Concurrent page walks when non-zero (log scale)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00200" y="411480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2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2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751299"/>
              </p:ext>
            </p:extLst>
          </p:nvPr>
        </p:nvGraphicFramePr>
        <p:xfrm>
          <a:off x="1206532" y="1524000"/>
          <a:ext cx="6730936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1" name="Visio" r:id="rId4" imgW="4128678" imgH="2745478" progId="Visio.Drawing.11">
                  <p:embed/>
                </p:oleObj>
              </mc:Choice>
              <mc:Fallback>
                <p:oleObj name="Visio" r:id="rId4" imgW="4128678" imgH="2745478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6532" y="1524000"/>
                        <a:ext cx="6730936" cy="45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5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90" y="1371600"/>
            <a:ext cx="8193420" cy="468195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8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Closer physical integration of GPGPUs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Programming model still decoupled</a:t>
            </a:r>
          </a:p>
          <a:p>
            <a:pPr lvl="1"/>
            <a:r>
              <a:rPr lang="en-US" dirty="0" smtClean="0"/>
              <a:t>Separate address spaces</a:t>
            </a:r>
          </a:p>
          <a:p>
            <a:pPr lvl="1"/>
            <a:r>
              <a:rPr lang="en-US" dirty="0" smtClean="0"/>
              <a:t>Unified virtual address (NVIDIA) simplifies code</a:t>
            </a:r>
          </a:p>
          <a:p>
            <a:pPr lvl="1"/>
            <a:r>
              <a:rPr lang="en-US" b="1" dirty="0" smtClean="0"/>
              <a:t>Want: Shared virtual address space </a:t>
            </a:r>
            <a:r>
              <a:rPr lang="en-US" dirty="0" smtClean="0"/>
              <a:t>(HSA </a:t>
            </a:r>
            <a:r>
              <a:rPr lang="en-US" dirty="0" err="1" smtClean="0"/>
              <a:t>hUMA</a:t>
            </a:r>
            <a:r>
              <a:rPr lang="en-US" dirty="0" smtClean="0"/>
              <a:t>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34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3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79633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518" y="2828836"/>
            <a:ext cx="60489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Page walk cache:</a:t>
            </a:r>
          </a:p>
          <a:p>
            <a:pPr algn="ctr"/>
            <a:r>
              <a:rPr lang="en-US" sz="3600" b="1" dirty="0" smtClean="0"/>
              <a:t>Overcoming high TLB miss rate</a:t>
            </a:r>
            <a:endParaRPr lang="en-US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76" y="1447800"/>
            <a:ext cx="7334048" cy="419300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L1 </a:t>
            </a:r>
            <a:r>
              <a:rPr lang="en-US" dirty="0"/>
              <a:t>TLB miss </a:t>
            </a:r>
            <a:r>
              <a:rPr lang="en-US" dirty="0" smtClean="0"/>
              <a:t>rate</a:t>
            </a:r>
            <a:endParaRPr lang="en-US" sz="3100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2438400" y="5638800"/>
            <a:ext cx="3733800" cy="457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Average miss rate: 29%!</a:t>
            </a:r>
            <a:endParaRPr lang="en-US" sz="2400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48000" y="1307068"/>
            <a:ext cx="3721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Per-access </a:t>
            </a:r>
            <a:r>
              <a:rPr lang="en-US" dirty="0"/>
              <a:t>Rate </a:t>
            </a:r>
            <a:r>
              <a:rPr lang="en-US" dirty="0" smtClean="0"/>
              <a:t>with 128 </a:t>
            </a:r>
            <a:r>
              <a:rPr lang="en-US" dirty="0"/>
              <a:t>entry L1 </a:t>
            </a:r>
            <a:r>
              <a:rPr lang="en-US" dirty="0" smtClean="0"/>
              <a:t>TLB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2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TLB miss rate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Requests from </a:t>
            </a:r>
            <a:r>
              <a:rPr lang="en-US" dirty="0" err="1" smtClean="0"/>
              <a:t>coalescer</a:t>
            </a:r>
            <a:r>
              <a:rPr lang="en-US" dirty="0" smtClean="0"/>
              <a:t> spread out</a:t>
            </a:r>
          </a:p>
          <a:p>
            <a:pPr lvl="1"/>
            <a:r>
              <a:rPr lang="en-US" dirty="0" smtClean="0"/>
              <a:t>Multiple warps issuing unique streams</a:t>
            </a:r>
          </a:p>
          <a:p>
            <a:pPr lvl="1"/>
            <a:r>
              <a:rPr lang="en-US" dirty="0" smtClean="0"/>
              <a:t>Mostly 64 and 128 byte requests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Often streaming access patterns</a:t>
            </a:r>
          </a:p>
          <a:p>
            <a:pPr lvl="1"/>
            <a:r>
              <a:rPr lang="en-US" dirty="0" smtClean="0"/>
              <a:t>Each entry not reused many times</a:t>
            </a:r>
          </a:p>
          <a:p>
            <a:pPr lvl="1"/>
            <a:r>
              <a:rPr lang="en-US" dirty="0" smtClean="0"/>
              <a:t>Many demand misses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8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3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755524"/>
              </p:ext>
            </p:extLst>
          </p:nvPr>
        </p:nvGraphicFramePr>
        <p:xfrm>
          <a:off x="1206532" y="1524000"/>
          <a:ext cx="6730936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1" name="Visio" r:id="rId3" imgW="4128678" imgH="2745478" progId="Visio.Drawing.11">
                  <p:embed/>
                </p:oleObj>
              </mc:Choice>
              <mc:Fallback>
                <p:oleObj name="Visio" r:id="rId3" imgW="4128678" imgH="2745478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6532" y="1524000"/>
                        <a:ext cx="6730936" cy="45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6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90" y="1295400"/>
            <a:ext cx="8193420" cy="4681953"/>
          </a:xfrm>
        </p:spPr>
      </p:pic>
      <p:sp>
        <p:nvSpPr>
          <p:cNvPr id="3" name="Oval 2"/>
          <p:cNvSpPr/>
          <p:nvPr/>
        </p:nvSpPr>
        <p:spPr>
          <a:xfrm>
            <a:off x="2286000" y="1981200"/>
            <a:ext cx="381000" cy="762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29434" y="4010085"/>
            <a:ext cx="4709366" cy="584775"/>
          </a:xfrm>
          <a:prstGeom prst="rect">
            <a:avLst/>
          </a:prstGeom>
          <a:solidFill>
            <a:srgbClr val="C00000"/>
          </a:solidFill>
          <a:ln>
            <a:solidFill>
              <a:srgbClr val="5C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Worst case: 12% slowdown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162776" y="1113312"/>
            <a:ext cx="5675143" cy="584775"/>
          </a:xfrm>
          <a:prstGeom prst="rect">
            <a:avLst/>
          </a:prstGeom>
          <a:solidFill>
            <a:srgbClr val="C00000"/>
          </a:solidFill>
          <a:ln>
            <a:solidFill>
              <a:srgbClr val="5C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Average: Less than 2% slowdown</a:t>
            </a:r>
            <a:endParaRPr lang="en-US" sz="3200" dirty="0"/>
          </a:p>
        </p:txBody>
      </p:sp>
      <p:sp>
        <p:nvSpPr>
          <p:cNvPr id="10" name="Oval 9"/>
          <p:cNvSpPr/>
          <p:nvPr/>
        </p:nvSpPr>
        <p:spPr>
          <a:xfrm>
            <a:off x="7467600" y="1905000"/>
            <a:ext cx="228600" cy="533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endCxn id="3" idx="5"/>
          </p:cNvCxnSpPr>
          <p:nvPr/>
        </p:nvCxnSpPr>
        <p:spPr>
          <a:xfrm flipH="1" flipV="1">
            <a:off x="2611204" y="2631608"/>
            <a:ext cx="817796" cy="148319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172200" y="1590915"/>
            <a:ext cx="1295400" cy="39028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00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Correctness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faults</a:t>
            </a:r>
          </a:p>
          <a:p>
            <a:pPr lvl="1"/>
            <a:r>
              <a:rPr lang="en-US" dirty="0" smtClean="0"/>
              <a:t>Stall GPU as if TLB miss</a:t>
            </a:r>
          </a:p>
          <a:p>
            <a:pPr lvl="1"/>
            <a:r>
              <a:rPr lang="en-US" dirty="0" smtClean="0"/>
              <a:t>Raise interrupt on CPU core</a:t>
            </a:r>
          </a:p>
          <a:p>
            <a:pPr lvl="1"/>
            <a:r>
              <a:rPr lang="en-US" dirty="0" smtClean="0"/>
              <a:t>Allow OS to handle in normal way</a:t>
            </a:r>
          </a:p>
          <a:p>
            <a:pPr lvl="1"/>
            <a:r>
              <a:rPr lang="en-US" dirty="0" smtClean="0"/>
              <a:t>One change to CPU microcode, no OS changes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TLB </a:t>
            </a:r>
            <a:r>
              <a:rPr lang="en-US" dirty="0"/>
              <a:t>f</a:t>
            </a:r>
            <a:r>
              <a:rPr lang="en-US" dirty="0" smtClean="0"/>
              <a:t>lush and </a:t>
            </a:r>
            <a:r>
              <a:rPr lang="en-US" dirty="0" err="1" smtClean="0"/>
              <a:t>shootdown</a:t>
            </a:r>
            <a:endParaRPr lang="en-US" dirty="0" smtClean="0"/>
          </a:p>
          <a:p>
            <a:pPr lvl="1"/>
            <a:r>
              <a:rPr lang="en-US" dirty="0" smtClean="0"/>
              <a:t>Leverage CPU core, again</a:t>
            </a:r>
          </a:p>
          <a:p>
            <a:pPr lvl="1"/>
            <a:r>
              <a:rPr lang="en-US" dirty="0" smtClean="0"/>
              <a:t>Flush GPU TLBs whenever CPU core TLB is flushed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3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faults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70302953"/>
              </p:ext>
            </p:extLst>
          </p:nvPr>
        </p:nvGraphicFramePr>
        <p:xfrm>
          <a:off x="1714500" y="1600200"/>
          <a:ext cx="5715000" cy="3108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5283"/>
                <a:gridCol w="1833113"/>
                <a:gridCol w="2156604"/>
              </a:tblGrid>
              <a:tr h="659634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61346" marR="61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Number of page faults</a:t>
                      </a:r>
                      <a:endParaRPr lang="en-US" sz="2400" dirty="0"/>
                    </a:p>
                  </a:txBody>
                  <a:tcPr marL="61346" marR="61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Average page fault latency</a:t>
                      </a:r>
                      <a:endParaRPr lang="en-US" sz="2400" dirty="0"/>
                    </a:p>
                  </a:txBody>
                  <a:tcPr marL="61346" marR="61346"/>
                </a:tc>
              </a:tr>
              <a:tr h="382169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Lud</a:t>
                      </a:r>
                      <a:endParaRPr lang="en-US" sz="2400" dirty="0"/>
                    </a:p>
                  </a:txBody>
                  <a:tcPr marL="61346" marR="61346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61346" marR="61346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1698</a:t>
                      </a:r>
                      <a:r>
                        <a:rPr lang="en-US" sz="2400" baseline="0" dirty="0" smtClean="0"/>
                        <a:t> cycles</a:t>
                      </a:r>
                      <a:endParaRPr lang="en-US" sz="2400" dirty="0"/>
                    </a:p>
                  </a:txBody>
                  <a:tcPr marL="61346" marR="61346"/>
                </a:tc>
              </a:tr>
              <a:tr h="38216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Pathfinder</a:t>
                      </a:r>
                      <a:endParaRPr lang="en-US" sz="2400" dirty="0"/>
                    </a:p>
                  </a:txBody>
                  <a:tcPr marL="61346" marR="61346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15</a:t>
                      </a:r>
                      <a:endParaRPr lang="en-US" sz="2400" dirty="0"/>
                    </a:p>
                  </a:txBody>
                  <a:tcPr marL="61346" marR="61346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5449 cycles</a:t>
                      </a:r>
                      <a:endParaRPr lang="en-US" sz="2400" dirty="0"/>
                    </a:p>
                  </a:txBody>
                  <a:tcPr marL="61346" marR="61346"/>
                </a:tc>
              </a:tr>
              <a:tr h="38216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Cell</a:t>
                      </a:r>
                      <a:endParaRPr lang="en-US" sz="2400" dirty="0"/>
                    </a:p>
                  </a:txBody>
                  <a:tcPr marL="61346" marR="61346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31</a:t>
                      </a:r>
                      <a:endParaRPr lang="en-US" sz="2400" dirty="0"/>
                    </a:p>
                  </a:txBody>
                  <a:tcPr marL="61346" marR="61346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5228 cycles</a:t>
                      </a:r>
                      <a:endParaRPr lang="en-US" sz="2400" dirty="0"/>
                    </a:p>
                  </a:txBody>
                  <a:tcPr marL="61346" marR="61346"/>
                </a:tc>
              </a:tr>
              <a:tr h="38216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Hotspot</a:t>
                      </a:r>
                      <a:endParaRPr lang="en-US" sz="2400" dirty="0"/>
                    </a:p>
                  </a:txBody>
                  <a:tcPr marL="61346" marR="61346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256</a:t>
                      </a:r>
                      <a:endParaRPr lang="en-US" sz="2400" dirty="0"/>
                    </a:p>
                  </a:txBody>
                  <a:tcPr marL="61346" marR="61346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5277 cycles</a:t>
                      </a:r>
                      <a:endParaRPr lang="en-US" sz="2400" dirty="0"/>
                    </a:p>
                  </a:txBody>
                  <a:tcPr marL="61346" marR="61346"/>
                </a:tc>
              </a:tr>
              <a:tr h="382169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Backprop</a:t>
                      </a:r>
                      <a:endParaRPr lang="en-US" sz="2400" dirty="0"/>
                    </a:p>
                  </a:txBody>
                  <a:tcPr marL="61346" marR="61346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256</a:t>
                      </a:r>
                      <a:endParaRPr lang="en-US" sz="2400" dirty="0"/>
                    </a:p>
                  </a:txBody>
                  <a:tcPr marL="61346" marR="61346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5354 cycles</a:t>
                      </a:r>
                      <a:endParaRPr lang="en-US" sz="2400" dirty="0"/>
                    </a:p>
                  </a:txBody>
                  <a:tcPr marL="61346" marR="61346"/>
                </a:tc>
              </a:tr>
            </a:tbl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" y="5029200"/>
            <a:ext cx="8229600" cy="944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Minor Page faults handled correctly by Linux</a:t>
            </a:r>
          </a:p>
          <a:p>
            <a:r>
              <a:rPr lang="en-US" dirty="0" smtClean="0"/>
              <a:t>5000 cycles = 3.5 </a:t>
            </a:r>
            <a:r>
              <a:rPr lang="en-US" dirty="0"/>
              <a:t>µ</a:t>
            </a:r>
            <a:r>
              <a:rPr lang="en-US" dirty="0" smtClean="0"/>
              <a:t>sec: too fast for GPU context switch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6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2657" y="4038599"/>
            <a:ext cx="8229600" cy="1066801"/>
          </a:xfrm>
        </p:spPr>
        <p:txBody>
          <a:bodyPr>
            <a:normAutofit/>
          </a:bodyPr>
          <a:lstStyle/>
          <a:p>
            <a:r>
              <a:rPr lang="en-US" dirty="0" smtClean="0"/>
              <a:t>D3: proof of concept </a:t>
            </a:r>
          </a:p>
          <a:p>
            <a:r>
              <a:rPr lang="en-US" dirty="0" smtClean="0"/>
              <a:t>Non-exotic design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55212175"/>
              </p:ext>
            </p:extLst>
          </p:nvPr>
        </p:nvGraphicFramePr>
        <p:xfrm>
          <a:off x="457200" y="1600200"/>
          <a:ext cx="8229599" cy="213360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710239"/>
                <a:gridCol w="1335867"/>
                <a:gridCol w="2226445"/>
                <a:gridCol w="1621181"/>
                <a:gridCol w="1335867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Per-CU L1 TLB entries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Highly-threaded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page table  walker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Page walk cache size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Shared L2 TLB entries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Ideal MMU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Infinite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Infinite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Infinite 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None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Design 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N/A: Per-lane MMUs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None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None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Design 1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128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Per-CU walkers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None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None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Design 2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128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Yes (32-way)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None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None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Design 3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64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Yes (32-way)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8 KB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None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57200" y="5242958"/>
            <a:ext cx="2237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Low overhead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79064" y="5242958"/>
            <a:ext cx="2579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Fully compatible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91200" y="5242957"/>
            <a:ext cx="2760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Correct execution</a:t>
            </a:r>
            <a:endParaRPr lang="en-US" sz="28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067" y="5202470"/>
            <a:ext cx="476250" cy="54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779" y="5242958"/>
            <a:ext cx="476250" cy="54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196" y="5217935"/>
            <a:ext cx="476250" cy="54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8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Motivation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Data-driven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GPU MMU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design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/>
              <a:t>Alternative designs</a:t>
            </a:r>
            <a:r>
              <a:rPr lang="en-US" b="1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Shared L2 TLB</a:t>
            </a:r>
          </a:p>
          <a:p>
            <a:pPr lvl="1"/>
            <a:r>
              <a:rPr lang="en-US" dirty="0" smtClean="0"/>
              <a:t>TLB </a:t>
            </a:r>
            <a:r>
              <a:rPr lang="en-US" dirty="0" err="1" smtClean="0"/>
              <a:t>prefetcher</a:t>
            </a:r>
            <a:endParaRPr lang="en-US" dirty="0" smtClean="0"/>
          </a:p>
          <a:p>
            <a:pPr lvl="1"/>
            <a:r>
              <a:rPr lang="en-US" dirty="0" smtClean="0"/>
              <a:t>Large pages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7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Shared L2 TLB</a:t>
            </a:r>
          </a:p>
          <a:p>
            <a:pPr lvl="1"/>
            <a:r>
              <a:rPr lang="en-US" dirty="0" smtClean="0"/>
              <a:t>Shared between all CUs</a:t>
            </a:r>
          </a:p>
          <a:p>
            <a:pPr lvl="1"/>
            <a:r>
              <a:rPr lang="en-US" dirty="0" smtClean="0"/>
              <a:t>Captures address translation sharing</a:t>
            </a:r>
          </a:p>
          <a:p>
            <a:pPr lvl="1"/>
            <a:r>
              <a:rPr lang="en-US" dirty="0" smtClean="0"/>
              <a:t>Poor performance: increased TLB-miss penalty</a:t>
            </a:r>
          </a:p>
          <a:p>
            <a:pPr lvl="1"/>
            <a:endParaRPr lang="en-US" dirty="0"/>
          </a:p>
          <a:p>
            <a:r>
              <a:rPr lang="en-US" dirty="0" smtClean="0"/>
              <a:t>Shared L2 TLB and PWC</a:t>
            </a:r>
          </a:p>
          <a:p>
            <a:pPr lvl="1"/>
            <a:r>
              <a:rPr lang="en-US" dirty="0" smtClean="0"/>
              <a:t>No performance difference</a:t>
            </a:r>
          </a:p>
          <a:p>
            <a:pPr lvl="1"/>
            <a:r>
              <a:rPr lang="en-US" dirty="0" smtClean="0"/>
              <a:t>Trade-offs in the design space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42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4</a:t>
            </a:fld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71500" y="5414240"/>
            <a:ext cx="80010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71500" y="5414240"/>
            <a:ext cx="8001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133600" y="5414240"/>
            <a:ext cx="8001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352800" y="5414240"/>
            <a:ext cx="8001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953000" y="5414240"/>
            <a:ext cx="304800" cy="4572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858000" y="5414240"/>
            <a:ext cx="304800" cy="4572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543800" y="5414240"/>
            <a:ext cx="304800" cy="457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715000" y="5414240"/>
            <a:ext cx="685800" cy="4572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0" name="Group 179"/>
          <p:cNvGrpSpPr/>
          <p:nvPr/>
        </p:nvGrpSpPr>
        <p:grpSpPr>
          <a:xfrm>
            <a:off x="152400" y="838200"/>
            <a:ext cx="3581400" cy="4812144"/>
            <a:chOff x="152400" y="838200"/>
            <a:chExt cx="3581400" cy="4812144"/>
          </a:xfrm>
        </p:grpSpPr>
        <p:sp>
          <p:nvSpPr>
            <p:cNvPr id="8" name="Rectangle 7"/>
            <p:cNvSpPr/>
            <p:nvPr/>
          </p:nvSpPr>
          <p:spPr>
            <a:xfrm>
              <a:off x="1219200" y="838200"/>
              <a:ext cx="914400" cy="390814"/>
            </a:xfrm>
            <a:prstGeom prst="rect">
              <a:avLst/>
            </a:prstGeom>
            <a:ln w="38100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828800" y="848533"/>
              <a:ext cx="0" cy="390814"/>
            </a:xfrm>
            <a:prstGeom prst="line">
              <a:avLst/>
            </a:prstGeom>
            <a:ln w="381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524000" y="838200"/>
              <a:ext cx="0" cy="390814"/>
            </a:xfrm>
            <a:prstGeom prst="line">
              <a:avLst/>
            </a:prstGeom>
            <a:ln w="381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152400" y="2260311"/>
              <a:ext cx="914400" cy="390814"/>
            </a:xfrm>
            <a:prstGeom prst="rect">
              <a:avLst/>
            </a:prstGeom>
            <a:ln w="38100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762000" y="2260311"/>
              <a:ext cx="0" cy="390814"/>
            </a:xfrm>
            <a:prstGeom prst="line">
              <a:avLst/>
            </a:prstGeom>
            <a:ln w="381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7200" y="2260311"/>
              <a:ext cx="0" cy="390814"/>
            </a:xfrm>
            <a:prstGeom prst="line">
              <a:avLst/>
            </a:prstGeom>
            <a:ln w="381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1524000" y="2260311"/>
              <a:ext cx="914400" cy="390814"/>
            </a:xfrm>
            <a:prstGeom prst="rect">
              <a:avLst/>
            </a:prstGeom>
            <a:ln w="38100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2133600" y="2260311"/>
              <a:ext cx="0" cy="390814"/>
            </a:xfrm>
            <a:prstGeom prst="line">
              <a:avLst/>
            </a:prstGeom>
            <a:ln w="381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828800" y="2260311"/>
              <a:ext cx="0" cy="390814"/>
            </a:xfrm>
            <a:prstGeom prst="line">
              <a:avLst/>
            </a:prstGeom>
            <a:ln w="381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152400" y="3658321"/>
              <a:ext cx="914400" cy="390814"/>
            </a:xfrm>
            <a:prstGeom prst="rect">
              <a:avLst/>
            </a:prstGeom>
            <a:ln w="38100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762000" y="3658321"/>
              <a:ext cx="0" cy="390814"/>
            </a:xfrm>
            <a:prstGeom prst="line">
              <a:avLst/>
            </a:prstGeom>
            <a:ln w="381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57200" y="3658321"/>
              <a:ext cx="0" cy="390814"/>
            </a:xfrm>
            <a:prstGeom prst="line">
              <a:avLst/>
            </a:prstGeom>
            <a:ln w="381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1228436" y="3658321"/>
              <a:ext cx="914400" cy="390814"/>
            </a:xfrm>
            <a:prstGeom prst="rect">
              <a:avLst/>
            </a:prstGeom>
            <a:ln w="38100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1838036" y="3658321"/>
              <a:ext cx="0" cy="390814"/>
            </a:xfrm>
            <a:prstGeom prst="line">
              <a:avLst/>
            </a:prstGeom>
            <a:ln w="381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533236" y="3658321"/>
              <a:ext cx="0" cy="390814"/>
            </a:xfrm>
            <a:prstGeom prst="line">
              <a:avLst/>
            </a:prstGeom>
            <a:ln w="381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2819400" y="3658321"/>
              <a:ext cx="914400" cy="390814"/>
            </a:xfrm>
            <a:prstGeom prst="rect">
              <a:avLst/>
            </a:prstGeom>
            <a:ln w="38100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3429000" y="3658321"/>
              <a:ext cx="0" cy="390814"/>
            </a:xfrm>
            <a:prstGeom prst="line">
              <a:avLst/>
            </a:prstGeom>
            <a:ln w="381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124200" y="3658321"/>
              <a:ext cx="0" cy="390814"/>
            </a:xfrm>
            <a:prstGeom prst="line">
              <a:avLst/>
            </a:prstGeom>
            <a:ln w="381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>
              <a:off x="2819400" y="2260311"/>
              <a:ext cx="914400" cy="390814"/>
            </a:xfrm>
            <a:prstGeom prst="rect">
              <a:avLst/>
            </a:prstGeom>
            <a:ln w="38100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3429000" y="2260311"/>
              <a:ext cx="0" cy="390814"/>
            </a:xfrm>
            <a:prstGeom prst="line">
              <a:avLst/>
            </a:prstGeom>
            <a:ln w="381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3124200" y="2260311"/>
              <a:ext cx="0" cy="390814"/>
            </a:xfrm>
            <a:prstGeom prst="line">
              <a:avLst/>
            </a:prstGeom>
            <a:ln w="381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8" name="Curved Connector 47"/>
            <p:cNvCxnSpPr/>
            <p:nvPr/>
          </p:nvCxnSpPr>
          <p:spPr>
            <a:xfrm rot="5400000">
              <a:off x="390351" y="1263189"/>
              <a:ext cx="1200500" cy="762001"/>
            </a:xfrm>
            <a:prstGeom prst="curvedConnector3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Curved Connector 48"/>
            <p:cNvCxnSpPr>
              <a:endCxn id="32" idx="0"/>
            </p:cNvCxnSpPr>
            <p:nvPr/>
          </p:nvCxnSpPr>
          <p:spPr>
            <a:xfrm rot="16200000" flipH="1">
              <a:off x="1220614" y="1499725"/>
              <a:ext cx="1216372" cy="304799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Curved Connector 50"/>
            <p:cNvCxnSpPr>
              <a:endCxn id="44" idx="0"/>
            </p:cNvCxnSpPr>
            <p:nvPr/>
          </p:nvCxnSpPr>
          <p:spPr>
            <a:xfrm>
              <a:off x="1981201" y="1043941"/>
              <a:ext cx="1295399" cy="1216370"/>
            </a:xfrm>
            <a:prstGeom prst="curvedConnector2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Curved Connector 67"/>
            <p:cNvCxnSpPr/>
            <p:nvPr/>
          </p:nvCxnSpPr>
          <p:spPr>
            <a:xfrm rot="16200000" flipH="1">
              <a:off x="2085110" y="2656609"/>
              <a:ext cx="744683" cy="342902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Curved Connector 69"/>
            <p:cNvCxnSpPr/>
            <p:nvPr/>
          </p:nvCxnSpPr>
          <p:spPr>
            <a:xfrm rot="5400000">
              <a:off x="1446933" y="2685188"/>
              <a:ext cx="744686" cy="285748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4" name="Curved Connector 73"/>
            <p:cNvCxnSpPr>
              <a:endCxn id="35" idx="0"/>
            </p:cNvCxnSpPr>
            <p:nvPr/>
          </p:nvCxnSpPr>
          <p:spPr>
            <a:xfrm rot="16200000" flipH="1">
              <a:off x="-134574" y="2914147"/>
              <a:ext cx="1202596" cy="285752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6" name="Curved Connector 75"/>
            <p:cNvCxnSpPr>
              <a:endCxn id="38" idx="0"/>
            </p:cNvCxnSpPr>
            <p:nvPr/>
          </p:nvCxnSpPr>
          <p:spPr>
            <a:xfrm rot="16200000" flipH="1">
              <a:off x="698721" y="2671405"/>
              <a:ext cx="1202595" cy="771236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Curved Connector 78"/>
            <p:cNvCxnSpPr>
              <a:endCxn id="41" idx="0"/>
            </p:cNvCxnSpPr>
            <p:nvPr/>
          </p:nvCxnSpPr>
          <p:spPr>
            <a:xfrm rot="5400000">
              <a:off x="2703876" y="3085595"/>
              <a:ext cx="1145451" cy="1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Curved Connector 80"/>
            <p:cNvCxnSpPr/>
            <p:nvPr/>
          </p:nvCxnSpPr>
          <p:spPr>
            <a:xfrm rot="16200000" flipH="1">
              <a:off x="-354374" y="4522426"/>
              <a:ext cx="1708872" cy="371476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3" name="Curved Connector 82"/>
            <p:cNvCxnSpPr/>
            <p:nvPr/>
          </p:nvCxnSpPr>
          <p:spPr>
            <a:xfrm rot="16200000" flipH="1">
              <a:off x="-140060" y="4565288"/>
              <a:ext cx="1708872" cy="285752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Curved Connector 84"/>
            <p:cNvCxnSpPr/>
            <p:nvPr/>
          </p:nvCxnSpPr>
          <p:spPr>
            <a:xfrm rot="16200000" flipH="1">
              <a:off x="706510" y="4070854"/>
              <a:ext cx="1791998" cy="1366982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7" name="Curved Connector 86"/>
            <p:cNvCxnSpPr/>
            <p:nvPr/>
          </p:nvCxnSpPr>
          <p:spPr>
            <a:xfrm rot="5400000">
              <a:off x="443274" y="4634272"/>
              <a:ext cx="1704254" cy="152402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Curved Connector 88"/>
            <p:cNvCxnSpPr/>
            <p:nvPr/>
          </p:nvCxnSpPr>
          <p:spPr>
            <a:xfrm rot="16200000" flipH="1">
              <a:off x="1170925" y="4363818"/>
              <a:ext cx="1791998" cy="781053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1" name="Curved Connector 90"/>
            <p:cNvCxnSpPr/>
            <p:nvPr/>
          </p:nvCxnSpPr>
          <p:spPr>
            <a:xfrm rot="5400000">
              <a:off x="676635" y="4248511"/>
              <a:ext cx="1704254" cy="923924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3" name="Curved Connector 92"/>
            <p:cNvCxnSpPr/>
            <p:nvPr/>
          </p:nvCxnSpPr>
          <p:spPr>
            <a:xfrm rot="16200000" flipH="1">
              <a:off x="2390558" y="4444494"/>
              <a:ext cx="1781608" cy="600076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5" name="Curved Connector 94"/>
            <p:cNvCxnSpPr/>
            <p:nvPr/>
          </p:nvCxnSpPr>
          <p:spPr>
            <a:xfrm rot="5400000">
              <a:off x="2216656" y="4270591"/>
              <a:ext cx="1776990" cy="952501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7" name="Curved Connector 96"/>
            <p:cNvCxnSpPr/>
            <p:nvPr/>
          </p:nvCxnSpPr>
          <p:spPr>
            <a:xfrm rot="5400000">
              <a:off x="2159577" y="4518169"/>
              <a:ext cx="1781608" cy="461962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04" name="Group 203"/>
          <p:cNvGrpSpPr/>
          <p:nvPr/>
        </p:nvGrpSpPr>
        <p:grpSpPr>
          <a:xfrm>
            <a:off x="971550" y="1456719"/>
            <a:ext cx="7536007" cy="4193625"/>
            <a:chOff x="971550" y="1456719"/>
            <a:chExt cx="7536007" cy="4193625"/>
          </a:xfrm>
        </p:grpSpPr>
        <p:grpSp>
          <p:nvGrpSpPr>
            <p:cNvPr id="181" name="Group 180"/>
            <p:cNvGrpSpPr/>
            <p:nvPr/>
          </p:nvGrpSpPr>
          <p:grpSpPr>
            <a:xfrm rot="5400000">
              <a:off x="6246668" y="-413356"/>
              <a:ext cx="390814" cy="4130964"/>
              <a:chOff x="5324186" y="830117"/>
              <a:chExt cx="390814" cy="4130964"/>
            </a:xfrm>
          </p:grpSpPr>
          <p:sp>
            <p:nvSpPr>
              <p:cNvPr id="182" name="Rectangle 181"/>
              <p:cNvSpPr/>
              <p:nvPr/>
            </p:nvSpPr>
            <p:spPr>
              <a:xfrm>
                <a:off x="5324186" y="830117"/>
                <a:ext cx="390814" cy="4130964"/>
              </a:xfrm>
              <a:prstGeom prst="rect">
                <a:avLst/>
              </a:prstGeom>
              <a:ln w="38100"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3" name="Straight Connector 182"/>
              <p:cNvCxnSpPr/>
              <p:nvPr/>
            </p:nvCxnSpPr>
            <p:spPr>
              <a:xfrm rot="16200000">
                <a:off x="5519593" y="863310"/>
                <a:ext cx="0" cy="390814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16200000">
                <a:off x="5519593" y="1091910"/>
                <a:ext cx="0" cy="390814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 rot="16200000">
                <a:off x="5519593" y="1320510"/>
                <a:ext cx="0" cy="390814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 rot="16200000">
                <a:off x="5519593" y="1549110"/>
                <a:ext cx="0" cy="390814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 rot="16200000">
                <a:off x="5519593" y="1777710"/>
                <a:ext cx="0" cy="390814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rot="16200000">
                <a:off x="5519593" y="2006310"/>
                <a:ext cx="0" cy="390814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rot="16200000">
                <a:off x="5519593" y="2234910"/>
                <a:ext cx="0" cy="390814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rot="16200000">
                <a:off x="5519593" y="2463510"/>
                <a:ext cx="0" cy="390814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 rot="16200000">
                <a:off x="5519593" y="2692110"/>
                <a:ext cx="0" cy="390814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 rot="16200000">
                <a:off x="5519593" y="2920710"/>
                <a:ext cx="0" cy="390814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 rot="16200000">
                <a:off x="5519593" y="3149310"/>
                <a:ext cx="0" cy="390814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rot="16200000">
                <a:off x="5519593" y="3377910"/>
                <a:ext cx="0" cy="390814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 rot="16200000">
                <a:off x="5519593" y="3606510"/>
                <a:ext cx="0" cy="390814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rot="16200000">
                <a:off x="5519593" y="3835110"/>
                <a:ext cx="0" cy="390814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rot="16200000">
                <a:off x="5519593" y="4063710"/>
                <a:ext cx="0" cy="390814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rot="16200000">
                <a:off x="5519593" y="4292310"/>
                <a:ext cx="0" cy="390814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rot="16200000">
                <a:off x="5519593" y="4520910"/>
                <a:ext cx="0" cy="390814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cxnSp>
          <p:nvCxnSpPr>
            <p:cNvPr id="200" name="Curved Connector 199"/>
            <p:cNvCxnSpPr/>
            <p:nvPr/>
          </p:nvCxnSpPr>
          <p:spPr>
            <a:xfrm rot="5400000">
              <a:off x="2039491" y="3194035"/>
              <a:ext cx="3998218" cy="91440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1" name="Curved Connector 200"/>
            <p:cNvCxnSpPr/>
            <p:nvPr/>
          </p:nvCxnSpPr>
          <p:spPr>
            <a:xfrm rot="5400000">
              <a:off x="1963291" y="1974835"/>
              <a:ext cx="3998218" cy="335280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2" name="Curved Connector 201"/>
            <p:cNvCxnSpPr/>
            <p:nvPr/>
          </p:nvCxnSpPr>
          <p:spPr>
            <a:xfrm rot="5400000">
              <a:off x="966052" y="1657624"/>
              <a:ext cx="3992446" cy="398145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3" name="Curved Connector 202"/>
            <p:cNvCxnSpPr/>
            <p:nvPr/>
          </p:nvCxnSpPr>
          <p:spPr>
            <a:xfrm rot="5400000">
              <a:off x="3459357" y="2084295"/>
              <a:ext cx="3983211" cy="3118876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05" name="TextBox 204"/>
          <p:cNvSpPr txBox="1"/>
          <p:nvPr/>
        </p:nvSpPr>
        <p:spPr>
          <a:xfrm>
            <a:off x="1365025" y="304800"/>
            <a:ext cx="1156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Tree Index</a:t>
            </a:r>
            <a:endParaRPr lang="en-US" dirty="0"/>
          </a:p>
        </p:txBody>
      </p:sp>
      <p:sp>
        <p:nvSpPr>
          <p:cNvPr id="206" name="TextBox 205"/>
          <p:cNvSpPr txBox="1"/>
          <p:nvPr/>
        </p:nvSpPr>
        <p:spPr>
          <a:xfrm>
            <a:off x="5553051" y="838200"/>
            <a:ext cx="1762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Hash-table Index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601125" y="5029200"/>
            <a:ext cx="1941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CPU address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07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28" grpId="0" animBg="1"/>
      <p:bldP spid="205" grpId="0"/>
      <p:bldP spid="20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Designs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TLB prefetching:</a:t>
            </a:r>
          </a:p>
          <a:p>
            <a:pPr lvl="1"/>
            <a:r>
              <a:rPr lang="en-US" dirty="0" smtClean="0"/>
              <a:t>Simple 1-ahead </a:t>
            </a:r>
            <a:r>
              <a:rPr lang="en-US" dirty="0" err="1" smtClean="0"/>
              <a:t>prefetcher</a:t>
            </a:r>
            <a:r>
              <a:rPr lang="en-US" dirty="0" smtClean="0"/>
              <a:t> does not affect performance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Large pages:</a:t>
            </a:r>
          </a:p>
          <a:p>
            <a:pPr lvl="1"/>
            <a:r>
              <a:rPr lang="en-US" dirty="0" smtClean="0"/>
              <a:t>Effective at reducing TLB misses</a:t>
            </a:r>
          </a:p>
          <a:p>
            <a:pPr lvl="1"/>
            <a:r>
              <a:rPr lang="en-US" dirty="0" smtClean="0"/>
              <a:t>Requiring places burden on programmer</a:t>
            </a:r>
          </a:p>
          <a:p>
            <a:pPr lvl="1"/>
            <a:r>
              <a:rPr lang="en-US" dirty="0" smtClean="0"/>
              <a:t>Must have compatibility</a:t>
            </a:r>
          </a:p>
          <a:p>
            <a:pPr lvl="1"/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Design Summary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4191000"/>
            <a:ext cx="8229600" cy="1782763"/>
          </a:xfrm>
        </p:spPr>
        <p:txBody>
          <a:bodyPr/>
          <a:lstStyle/>
          <a:p>
            <a:r>
              <a:rPr lang="en-US" dirty="0" smtClean="0"/>
              <a:t>Each design has 16 KB extra SRAM for all 16 CUs</a:t>
            </a:r>
          </a:p>
          <a:p>
            <a:r>
              <a:rPr lang="en-US" dirty="0" smtClean="0"/>
              <a:t>PWC needed for some workloads</a:t>
            </a:r>
            <a:endParaRPr lang="en-US" dirty="0"/>
          </a:p>
        </p:txBody>
      </p:sp>
      <p:graphicFrame>
        <p:nvGraphicFramePr>
          <p:cNvPr id="10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73163350"/>
              </p:ext>
            </p:extLst>
          </p:nvPr>
        </p:nvGraphicFramePr>
        <p:xfrm>
          <a:off x="457200" y="1600200"/>
          <a:ext cx="8229600" cy="198120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209800"/>
                <a:gridCol w="1447800"/>
                <a:gridCol w="1371600"/>
                <a:gridCol w="1600200"/>
                <a:gridCol w="160020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Per-CU L1 TLB entries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Page walk cache size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Shared L2 TLB entries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Performance</a:t>
                      </a:r>
                      <a:endParaRPr lang="en-US" sz="20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Design 3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64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8 KB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None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Shared L2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64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None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1024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Shared L2  &amp; PWC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32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 KB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512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41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50" y="2667001"/>
            <a:ext cx="34753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4" descr="http://www.clker.com/cliparts/0/7/4/2/1206569735140917528pitr_green_arrows_set_1.svg.hi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848600" y="2410692"/>
            <a:ext cx="423734" cy="76200"/>
          </a:xfrm>
          <a:prstGeom prst="roundRect">
            <a:avLst/>
          </a:prstGeom>
          <a:gradFill flip="none" rotWithShape="1">
            <a:gsLst>
              <a:gs pos="0">
                <a:srgbClr val="140068"/>
              </a:gs>
              <a:gs pos="19000">
                <a:srgbClr val="00178A"/>
              </a:gs>
              <a:gs pos="100000">
                <a:srgbClr val="4766FF"/>
              </a:gs>
            </a:gsLst>
            <a:lin ang="0" scaled="1"/>
            <a:tileRect/>
          </a:gradFill>
          <a:ln>
            <a:solidFill>
              <a:srgbClr val="160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7848600" y="3343564"/>
            <a:ext cx="423734" cy="76200"/>
          </a:xfrm>
          <a:prstGeom prst="roundRect">
            <a:avLst/>
          </a:prstGeom>
          <a:gradFill flip="none" rotWithShape="1">
            <a:gsLst>
              <a:gs pos="0">
                <a:srgbClr val="140068"/>
              </a:gs>
              <a:gs pos="19000">
                <a:srgbClr val="00178A"/>
              </a:gs>
              <a:gs pos="100000">
                <a:srgbClr val="4766FF"/>
              </a:gs>
            </a:gsLst>
            <a:lin ang="0" scaled="1"/>
            <a:tileRect/>
          </a:gradFill>
          <a:ln>
            <a:solidFill>
              <a:srgbClr val="160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666" y="2667001"/>
            <a:ext cx="34753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305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Shared virtual memory is important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Non-exotic MMU design</a:t>
            </a:r>
          </a:p>
          <a:p>
            <a:pPr lvl="1"/>
            <a:r>
              <a:rPr lang="en-US" smtClean="0"/>
              <a:t>Post-coalescer </a:t>
            </a:r>
            <a:r>
              <a:rPr lang="en-US" dirty="0" smtClean="0"/>
              <a:t>L1 TLBs</a:t>
            </a:r>
          </a:p>
          <a:p>
            <a:pPr lvl="1"/>
            <a:r>
              <a:rPr lang="en-US" dirty="0" smtClean="0"/>
              <a:t>Highly-threaded page table walker</a:t>
            </a:r>
          </a:p>
          <a:p>
            <a:pPr lvl="1"/>
            <a:r>
              <a:rPr lang="en-US" dirty="0" smtClean="0"/>
              <a:t>Page walk cache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Full compatibility with minimal overhead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76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Architectural Support for Address Translation on </a:t>
            </a:r>
            <a:r>
              <a:rPr lang="en-US" dirty="0" smtClean="0"/>
              <a:t>GPUs: </a:t>
            </a:r>
            <a:r>
              <a:rPr lang="en-US" dirty="0" err="1" smtClean="0"/>
              <a:t>Pichai</a:t>
            </a:r>
            <a:r>
              <a:rPr lang="en-US" dirty="0" smtClean="0"/>
              <a:t>, Hsu, </a:t>
            </a:r>
            <a:r>
              <a:rPr lang="en-US" dirty="0" err="1" smtClean="0"/>
              <a:t>Bhattacharjee</a:t>
            </a:r>
            <a:endParaRPr lang="en-US" dirty="0"/>
          </a:p>
          <a:p>
            <a:pPr lvl="1"/>
            <a:r>
              <a:rPr lang="en-US" dirty="0" smtClean="0"/>
              <a:t>Concurrent with our work</a:t>
            </a:r>
          </a:p>
          <a:p>
            <a:pPr lvl="1"/>
            <a:r>
              <a:rPr lang="en-US" dirty="0" smtClean="0"/>
              <a:t>High level: modest changes for high performance</a:t>
            </a:r>
          </a:p>
          <a:p>
            <a:pPr lvl="1"/>
            <a:r>
              <a:rPr lang="en-US" dirty="0" err="1" smtClean="0"/>
              <a:t>Pichai</a:t>
            </a:r>
            <a:r>
              <a:rPr lang="en-US" dirty="0" smtClean="0"/>
              <a:t> et al. investigate warp scheduling</a:t>
            </a:r>
          </a:p>
          <a:p>
            <a:pPr lvl="1"/>
            <a:r>
              <a:rPr lang="en-US" dirty="0" smtClean="0"/>
              <a:t>We use a highly-threaded PTW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8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Energy and Area of Unified MMU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561" y="1447800"/>
            <a:ext cx="5902652" cy="2951326"/>
          </a:xfrm>
        </p:spPr>
      </p:pic>
      <p:sp>
        <p:nvSpPr>
          <p:cNvPr id="4" name="TextBox 3"/>
          <p:cNvSpPr txBox="1"/>
          <p:nvPr/>
        </p:nvSpPr>
        <p:spPr>
          <a:xfrm>
            <a:off x="609600" y="4800600"/>
            <a:ext cx="82195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These configurations provide a huge performance improvement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over D2 </a:t>
            </a:r>
            <a:r>
              <a:rPr lang="en-US" sz="2400" b="1" dirty="0" smtClean="0"/>
              <a:t>AND</a:t>
            </a:r>
            <a:r>
              <a:rPr lang="en-US" sz="2400" dirty="0" smtClean="0"/>
              <a:t> reduce area and (maybe) energy</a:t>
            </a:r>
            <a:endParaRPr lang="en-US" sz="24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0" y="5943600"/>
            <a:ext cx="425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*data produced using </a:t>
            </a:r>
            <a:r>
              <a:rPr lang="en-US" dirty="0" err="1" smtClean="0"/>
              <a:t>McPAT</a:t>
            </a:r>
            <a:r>
              <a:rPr lang="en-US" dirty="0" smtClean="0"/>
              <a:t> and CACTI 6.5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7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Highly-threaded PTW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46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141532"/>
              </p:ext>
            </p:extLst>
          </p:nvPr>
        </p:nvGraphicFramePr>
        <p:xfrm>
          <a:off x="1447800" y="1600200"/>
          <a:ext cx="5943600" cy="4366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5" name="Visio" r:id="rId3" imgW="2164722" imgH="1591010" progId="Visio.Drawing.11">
                  <p:embed/>
                </p:oleObj>
              </mc:Choice>
              <mc:Fallback>
                <p:oleObj name="Visio" r:id="rId3" imgW="2164722" imgH="159101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7800" y="1600200"/>
                        <a:ext cx="5943600" cy="43661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36470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Page-fault Overview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47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6631987"/>
              </p:ext>
            </p:extLst>
          </p:nvPr>
        </p:nvGraphicFramePr>
        <p:xfrm>
          <a:off x="1905000" y="1676400"/>
          <a:ext cx="5291482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2" name="Visio" r:id="rId3" imgW="2340933" imgH="1821579" progId="Visio.Drawing.11">
                  <p:embed/>
                </p:oleObj>
              </mc:Choice>
              <mc:Fallback>
                <p:oleObj name="Visio" r:id="rId3" imgW="2340933" imgH="182157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000" y="1676400"/>
                        <a:ext cx="5291482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681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Separate Address Space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2686" y="1828800"/>
            <a:ext cx="80010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2686" y="1828800"/>
            <a:ext cx="8001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44786" y="1828800"/>
            <a:ext cx="8001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63986" y="1828800"/>
            <a:ext cx="8001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64186" y="1828800"/>
            <a:ext cx="304800" cy="4572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669186" y="1828800"/>
            <a:ext cx="304800" cy="4572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54986" y="1828800"/>
            <a:ext cx="304800" cy="457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526186" y="1828800"/>
            <a:ext cx="685800" cy="4572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412311" y="1443760"/>
            <a:ext cx="1941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CPU address space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81000" y="5029200"/>
            <a:ext cx="80010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1000" y="5029200"/>
            <a:ext cx="8001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206454" y="5029200"/>
            <a:ext cx="8001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027336" y="5029200"/>
            <a:ext cx="8001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073406" y="5029200"/>
            <a:ext cx="1193794" cy="4572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840386" y="5024582"/>
            <a:ext cx="685800" cy="4572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389868" y="5486400"/>
            <a:ext cx="1964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</a:t>
            </a:r>
            <a:r>
              <a:rPr lang="en-US" dirty="0" smtClean="0"/>
              <a:t>PU address space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6" idx="2"/>
            <a:endCxn id="16" idx="0"/>
          </p:cNvCxnSpPr>
          <p:nvPr/>
        </p:nvCxnSpPr>
        <p:spPr>
          <a:xfrm flipH="1">
            <a:off x="781050" y="2286000"/>
            <a:ext cx="1686" cy="2743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" idx="2"/>
            <a:endCxn id="17" idx="0"/>
          </p:cNvCxnSpPr>
          <p:nvPr/>
        </p:nvCxnSpPr>
        <p:spPr>
          <a:xfrm flipH="1">
            <a:off x="1606504" y="2286000"/>
            <a:ext cx="738332" cy="2743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8" idx="2"/>
            <a:endCxn id="18" idx="0"/>
          </p:cNvCxnSpPr>
          <p:nvPr/>
        </p:nvCxnSpPr>
        <p:spPr>
          <a:xfrm flipH="1">
            <a:off x="2427386" y="2286000"/>
            <a:ext cx="1136650" cy="2743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457200" y="3133436"/>
            <a:ext cx="2706786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Simply copy data</a:t>
            </a:r>
            <a:endParaRPr lang="en-US" sz="2400" dirty="0"/>
          </a:p>
        </p:txBody>
      </p:sp>
      <p:cxnSp>
        <p:nvCxnSpPr>
          <p:cNvPr id="40" name="Straight Arrow Connector 39"/>
          <p:cNvCxnSpPr>
            <a:stCxn id="9" idx="2"/>
          </p:cNvCxnSpPr>
          <p:nvPr/>
        </p:nvCxnSpPr>
        <p:spPr>
          <a:xfrm flipH="1">
            <a:off x="4556994" y="2286000"/>
            <a:ext cx="359592" cy="11522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0" idx="2"/>
          </p:cNvCxnSpPr>
          <p:nvPr/>
        </p:nvCxnSpPr>
        <p:spPr>
          <a:xfrm flipH="1">
            <a:off x="4556994" y="2286000"/>
            <a:ext cx="2264592" cy="11522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1" idx="2"/>
          </p:cNvCxnSpPr>
          <p:nvPr/>
        </p:nvCxnSpPr>
        <p:spPr>
          <a:xfrm flipH="1">
            <a:off x="4556994" y="2286000"/>
            <a:ext cx="2950392" cy="11522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19" idx="0"/>
          </p:cNvCxnSpPr>
          <p:nvPr/>
        </p:nvCxnSpPr>
        <p:spPr>
          <a:xfrm flipH="1">
            <a:off x="3670303" y="3438236"/>
            <a:ext cx="899081" cy="15909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3475188" y="2976418"/>
            <a:ext cx="2163612" cy="92363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Transform to new pointers</a:t>
            </a:r>
            <a:endParaRPr lang="en-US" sz="2400" dirty="0"/>
          </a:p>
        </p:txBody>
      </p:sp>
      <p:cxnSp>
        <p:nvCxnSpPr>
          <p:cNvPr id="52" name="Straight Arrow Connector 51"/>
          <p:cNvCxnSpPr>
            <a:stCxn id="12" idx="2"/>
          </p:cNvCxnSpPr>
          <p:nvPr/>
        </p:nvCxnSpPr>
        <p:spPr>
          <a:xfrm>
            <a:off x="5869086" y="2286000"/>
            <a:ext cx="1232520" cy="11522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22" idx="0"/>
          </p:cNvCxnSpPr>
          <p:nvPr/>
        </p:nvCxnSpPr>
        <p:spPr>
          <a:xfrm flipH="1">
            <a:off x="5183286" y="3438236"/>
            <a:ext cx="1885324" cy="15863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6019800" y="2976418"/>
            <a:ext cx="2163612" cy="92363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Transform to new pointers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261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2" grpId="0" animBg="1"/>
      <p:bldP spid="35" grpId="0" animBg="1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Unified </a:t>
            </a:r>
            <a:r>
              <a:rPr lang="en-US" dirty="0"/>
              <a:t>V</a:t>
            </a:r>
            <a:r>
              <a:rPr lang="en-US" dirty="0" smtClean="0"/>
              <a:t>irtual </a:t>
            </a:r>
            <a:r>
              <a:rPr lang="en-US" dirty="0"/>
              <a:t>A</a:t>
            </a:r>
            <a:r>
              <a:rPr lang="en-US" dirty="0" smtClean="0"/>
              <a:t>ddressing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2686" y="1828800"/>
            <a:ext cx="80010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2686" y="1828800"/>
            <a:ext cx="8001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44786" y="1828800"/>
            <a:ext cx="8001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63986" y="1828800"/>
            <a:ext cx="8001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64186" y="1828800"/>
            <a:ext cx="304800" cy="4572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669186" y="1828800"/>
            <a:ext cx="304800" cy="4572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54986" y="1828800"/>
            <a:ext cx="304800" cy="457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526186" y="1828800"/>
            <a:ext cx="685800" cy="4572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412311" y="1443760"/>
            <a:ext cx="1941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CPU address space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82686" y="4953000"/>
            <a:ext cx="80010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2686" y="4953000"/>
            <a:ext cx="8001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44786" y="4953000"/>
            <a:ext cx="8001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163986" y="4953000"/>
            <a:ext cx="8001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764186" y="4953000"/>
            <a:ext cx="304800" cy="4572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669186" y="4953000"/>
            <a:ext cx="304800" cy="4572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354986" y="4953000"/>
            <a:ext cx="304800" cy="457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526186" y="4953000"/>
            <a:ext cx="685800" cy="4572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401089" y="5421868"/>
            <a:ext cx="1964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</a:t>
            </a:r>
            <a:r>
              <a:rPr lang="en-US" dirty="0" smtClean="0"/>
              <a:t>PU address space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7" idx="2"/>
            <a:endCxn id="16" idx="0"/>
          </p:cNvCxnSpPr>
          <p:nvPr/>
        </p:nvCxnSpPr>
        <p:spPr>
          <a:xfrm>
            <a:off x="782736" y="2286000"/>
            <a:ext cx="0" cy="2667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7" idx="0"/>
          </p:cNvCxnSpPr>
          <p:nvPr/>
        </p:nvCxnSpPr>
        <p:spPr>
          <a:xfrm>
            <a:off x="2344836" y="2286000"/>
            <a:ext cx="0" cy="2667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9" idx="2"/>
            <a:endCxn id="18" idx="0"/>
          </p:cNvCxnSpPr>
          <p:nvPr/>
        </p:nvCxnSpPr>
        <p:spPr>
          <a:xfrm>
            <a:off x="3564036" y="2286000"/>
            <a:ext cx="0" cy="2667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0" idx="2"/>
            <a:endCxn id="19" idx="0"/>
          </p:cNvCxnSpPr>
          <p:nvPr/>
        </p:nvCxnSpPr>
        <p:spPr>
          <a:xfrm>
            <a:off x="4916586" y="2286000"/>
            <a:ext cx="0" cy="2667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3" idx="2"/>
            <a:endCxn id="22" idx="0"/>
          </p:cNvCxnSpPr>
          <p:nvPr/>
        </p:nvCxnSpPr>
        <p:spPr>
          <a:xfrm>
            <a:off x="5869086" y="2286000"/>
            <a:ext cx="0" cy="2667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1" idx="2"/>
            <a:endCxn id="20" idx="0"/>
          </p:cNvCxnSpPr>
          <p:nvPr/>
        </p:nvCxnSpPr>
        <p:spPr>
          <a:xfrm>
            <a:off x="6821586" y="2286000"/>
            <a:ext cx="0" cy="2667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2" idx="2"/>
            <a:endCxn id="21" idx="0"/>
          </p:cNvCxnSpPr>
          <p:nvPr/>
        </p:nvCxnSpPr>
        <p:spPr>
          <a:xfrm>
            <a:off x="7507386" y="2286000"/>
            <a:ext cx="0" cy="2667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3029793" y="3133436"/>
            <a:ext cx="2706786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1-to-1 addresses</a:t>
            </a:r>
            <a:endParaRPr lang="en-US" sz="2400" dirty="0"/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781050" y="2286000"/>
            <a:ext cx="1686" cy="2743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13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void main() {</a:t>
            </a:r>
          </a:p>
          <a:p>
            <a:pPr marL="0" indent="0" defTabSz="339725">
              <a:buNone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*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h_in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, *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h_out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 defTabSz="339725">
              <a:buNone/>
            </a:pP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0" indent="0" defTabSz="339725">
              <a:buNone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400" b="1" dirty="0" err="1" smtClean="0">
                <a:latin typeface="Consolas" pitchFamily="49" charset="0"/>
                <a:cs typeface="Consolas" pitchFamily="49" charset="0"/>
              </a:rPr>
              <a:t>h_in</a:t>
            </a:r>
            <a:r>
              <a:rPr lang="en-US" sz="1400" b="1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1400" b="1" dirty="0" err="1" smtClean="0">
                <a:latin typeface="Consolas" pitchFamily="49" charset="0"/>
                <a:cs typeface="Consolas" pitchFamily="49" charset="0"/>
              </a:rPr>
              <a:t>cudaHostMalloc</a:t>
            </a:r>
            <a:r>
              <a:rPr lang="en-US" sz="1400" b="1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400" b="1" dirty="0" err="1" smtClean="0">
                <a:latin typeface="Consolas" pitchFamily="49" charset="0"/>
                <a:cs typeface="Consolas" pitchFamily="49" charset="0"/>
              </a:rPr>
              <a:t>sizeof</a:t>
            </a:r>
            <a:r>
              <a:rPr lang="en-US" sz="1400" b="1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400" b="1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400" b="1" dirty="0" smtClean="0">
                <a:latin typeface="Consolas" pitchFamily="49" charset="0"/>
                <a:cs typeface="Consolas" pitchFamily="49" charset="0"/>
              </a:rPr>
              <a:t>)*1024);</a:t>
            </a:r>
            <a:r>
              <a:rPr lang="en-US" sz="1400" b="1" dirty="0" smtClean="0"/>
              <a:t> </a:t>
            </a:r>
            <a:r>
              <a:rPr lang="en-US" sz="1400" b="1" dirty="0" smtClean="0">
                <a:latin typeface="Consolas" pitchFamily="49" charset="0"/>
                <a:cs typeface="Consolas" pitchFamily="49" charset="0"/>
              </a:rPr>
              <a:t>// allocate input array on host</a:t>
            </a:r>
          </a:p>
          <a:p>
            <a:pPr marL="0" indent="0" defTabSz="339725">
              <a:buNone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h_in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= ... // Initial host array</a:t>
            </a:r>
          </a:p>
          <a:p>
            <a:pPr marL="0" indent="0" defTabSz="339725">
              <a:buNone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	</a:t>
            </a:r>
          </a:p>
          <a:p>
            <a:pPr marL="0" indent="0" defTabSz="339725">
              <a:buNone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400" b="1" dirty="0" err="1" smtClean="0">
                <a:latin typeface="Consolas" pitchFamily="49" charset="0"/>
                <a:cs typeface="Consolas" pitchFamily="49" charset="0"/>
              </a:rPr>
              <a:t>h_out</a:t>
            </a:r>
            <a:r>
              <a:rPr lang="en-US" sz="1400" b="1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1400" b="1" dirty="0" err="1" smtClean="0">
                <a:latin typeface="Consolas" pitchFamily="49" charset="0"/>
                <a:cs typeface="Consolas" pitchFamily="49" charset="0"/>
              </a:rPr>
              <a:t>cudaHostMalloc</a:t>
            </a:r>
            <a:r>
              <a:rPr lang="en-US" sz="1400" b="1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400" b="1" dirty="0" err="1" smtClean="0">
                <a:latin typeface="Consolas" pitchFamily="49" charset="0"/>
                <a:cs typeface="Consolas" pitchFamily="49" charset="0"/>
              </a:rPr>
              <a:t>sizeof</a:t>
            </a:r>
            <a:r>
              <a:rPr lang="en-US" sz="1400" b="1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400" b="1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400" b="1" dirty="0" smtClean="0">
                <a:latin typeface="Consolas" pitchFamily="49" charset="0"/>
                <a:cs typeface="Consolas" pitchFamily="49" charset="0"/>
              </a:rPr>
              <a:t>)*1024); // allocate output array on host</a:t>
            </a:r>
          </a:p>
          <a:p>
            <a:pPr marL="0" indent="0" defTabSz="339725">
              <a:buNone/>
            </a:pP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0" indent="0" defTabSz="339725">
              <a:buNone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	Kernel&lt;&lt;&lt;1,1024&gt;&gt;&gt;(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h_in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h_out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); </a:t>
            </a:r>
          </a:p>
          <a:p>
            <a:pPr marL="0" indent="0" defTabSz="339725">
              <a:buNone/>
            </a:pP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0" indent="0" defTabSz="339725">
              <a:buNone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	...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h_out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// continue host computation with result</a:t>
            </a:r>
          </a:p>
          <a:p>
            <a:pPr marL="0" indent="0" defTabSz="339725">
              <a:buNone/>
            </a:pP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0" indent="0" defTabSz="339725">
              <a:buNone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400" b="1" dirty="0" err="1" smtClean="0">
                <a:latin typeface="Consolas" pitchFamily="49" charset="0"/>
                <a:cs typeface="Consolas" pitchFamily="49" charset="0"/>
              </a:rPr>
              <a:t>cudaHostFree</a:t>
            </a:r>
            <a:r>
              <a:rPr lang="en-US" sz="1400" b="1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400" b="1" dirty="0" err="1" smtClean="0">
                <a:latin typeface="Consolas" pitchFamily="49" charset="0"/>
                <a:cs typeface="Consolas" pitchFamily="49" charset="0"/>
              </a:rPr>
              <a:t>h_in</a:t>
            </a:r>
            <a:r>
              <a:rPr lang="en-US" sz="1400" b="1" dirty="0" smtClean="0">
                <a:latin typeface="Consolas" pitchFamily="49" charset="0"/>
                <a:cs typeface="Consolas" pitchFamily="49" charset="0"/>
              </a:rPr>
              <a:t>); // Free memory on host</a:t>
            </a:r>
          </a:p>
          <a:p>
            <a:pPr marL="0" indent="0" defTabSz="339725">
              <a:buNone/>
            </a:pPr>
            <a:r>
              <a:rPr lang="en-US" sz="1400" b="1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400" b="1" dirty="0" err="1" smtClean="0">
                <a:latin typeface="Consolas" pitchFamily="49" charset="0"/>
                <a:cs typeface="Consolas" pitchFamily="49" charset="0"/>
              </a:rPr>
              <a:t>cudaHostFree</a:t>
            </a:r>
            <a:r>
              <a:rPr lang="en-US" sz="1400" b="1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400" b="1" dirty="0" err="1" smtClean="0">
                <a:latin typeface="Consolas" pitchFamily="49" charset="0"/>
                <a:cs typeface="Consolas" pitchFamily="49" charset="0"/>
              </a:rPr>
              <a:t>h_out</a:t>
            </a:r>
            <a:r>
              <a:rPr lang="en-US" sz="1400" b="1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0" indent="0" defTabSz="339725">
              <a:buNone/>
            </a:pPr>
            <a:r>
              <a:rPr lang="en-US" sz="1400" dirty="0" smtClean="0"/>
              <a:t>}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7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Unified Virtual Addressing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78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Virtual </a:t>
            </a:r>
            <a:r>
              <a:rPr lang="en-US" dirty="0"/>
              <a:t>A</a:t>
            </a:r>
            <a:r>
              <a:rPr lang="en-US" dirty="0" smtClean="0"/>
              <a:t>ddress Space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2686" y="1828800"/>
            <a:ext cx="80010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2686" y="1828800"/>
            <a:ext cx="8001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44786" y="1828800"/>
            <a:ext cx="8001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63986" y="1828800"/>
            <a:ext cx="8001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64186" y="1828800"/>
            <a:ext cx="304800" cy="4572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669186" y="1828800"/>
            <a:ext cx="304800" cy="4572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54986" y="1828800"/>
            <a:ext cx="304800" cy="457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526186" y="1828800"/>
            <a:ext cx="685800" cy="4572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412311" y="1443760"/>
            <a:ext cx="1941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CPU address space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82686" y="4953000"/>
            <a:ext cx="80010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2686" y="4953000"/>
            <a:ext cx="8001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44786" y="4953000"/>
            <a:ext cx="8001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163986" y="4953000"/>
            <a:ext cx="8001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764186" y="4953000"/>
            <a:ext cx="304800" cy="4572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669186" y="4953000"/>
            <a:ext cx="304800" cy="4572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354986" y="4953000"/>
            <a:ext cx="304800" cy="457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526186" y="4953000"/>
            <a:ext cx="685800" cy="4572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401089" y="5421868"/>
            <a:ext cx="1964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</a:t>
            </a:r>
            <a:r>
              <a:rPr lang="en-US" dirty="0" smtClean="0"/>
              <a:t>PU address space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7" idx="2"/>
            <a:endCxn id="16" idx="0"/>
          </p:cNvCxnSpPr>
          <p:nvPr/>
        </p:nvCxnSpPr>
        <p:spPr>
          <a:xfrm>
            <a:off x="782736" y="2286000"/>
            <a:ext cx="0" cy="2667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7" idx="0"/>
          </p:cNvCxnSpPr>
          <p:nvPr/>
        </p:nvCxnSpPr>
        <p:spPr>
          <a:xfrm>
            <a:off x="2344836" y="2286000"/>
            <a:ext cx="0" cy="2667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9" idx="2"/>
            <a:endCxn id="18" idx="0"/>
          </p:cNvCxnSpPr>
          <p:nvPr/>
        </p:nvCxnSpPr>
        <p:spPr>
          <a:xfrm>
            <a:off x="3564036" y="2286000"/>
            <a:ext cx="0" cy="2667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0" idx="2"/>
            <a:endCxn id="19" idx="0"/>
          </p:cNvCxnSpPr>
          <p:nvPr/>
        </p:nvCxnSpPr>
        <p:spPr>
          <a:xfrm>
            <a:off x="4916586" y="2286000"/>
            <a:ext cx="0" cy="2667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3" idx="2"/>
            <a:endCxn id="22" idx="0"/>
          </p:cNvCxnSpPr>
          <p:nvPr/>
        </p:nvCxnSpPr>
        <p:spPr>
          <a:xfrm>
            <a:off x="5869086" y="2286000"/>
            <a:ext cx="0" cy="2667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1" idx="2"/>
            <a:endCxn id="20" idx="0"/>
          </p:cNvCxnSpPr>
          <p:nvPr/>
        </p:nvCxnSpPr>
        <p:spPr>
          <a:xfrm>
            <a:off x="6821586" y="2286000"/>
            <a:ext cx="0" cy="2667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2" idx="2"/>
            <a:endCxn id="21" idx="0"/>
          </p:cNvCxnSpPr>
          <p:nvPr/>
        </p:nvCxnSpPr>
        <p:spPr>
          <a:xfrm>
            <a:off x="7507386" y="2286000"/>
            <a:ext cx="0" cy="2667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3029793" y="3133436"/>
            <a:ext cx="2706786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1-to-1 addresses</a:t>
            </a:r>
            <a:endParaRPr lang="en-US" sz="2400" dirty="0"/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781050" y="2286000"/>
            <a:ext cx="1686" cy="2743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66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Virtual Address Space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caveats</a:t>
            </a:r>
          </a:p>
          <a:p>
            <a:endParaRPr lang="en-US" dirty="0" smtClean="0"/>
          </a:p>
          <a:p>
            <a:r>
              <a:rPr lang="en-US" dirty="0" smtClean="0"/>
              <a:t>Programs “just work”</a:t>
            </a:r>
          </a:p>
          <a:p>
            <a:endParaRPr lang="en-US" dirty="0" smtClean="0"/>
          </a:p>
          <a:p>
            <a:r>
              <a:rPr lang="en-US" dirty="0" smtClean="0"/>
              <a:t>Same as multicore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Jason1">
      <a:dk1>
        <a:sysClr val="windowText" lastClr="000000"/>
      </a:dk1>
      <a:lt1>
        <a:sysClr val="window" lastClr="FFFFFF"/>
      </a:lt1>
      <a:dk2>
        <a:srgbClr val="142E48"/>
      </a:dk2>
      <a:lt2>
        <a:srgbClr val="EEECE1"/>
      </a:lt2>
      <a:accent1>
        <a:srgbClr val="BB3377"/>
      </a:accent1>
      <a:accent2>
        <a:srgbClr val="3377BB"/>
      </a:accent2>
      <a:accent3>
        <a:srgbClr val="33BB77"/>
      </a:accent3>
      <a:accent4>
        <a:srgbClr val="BB7733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9925</TotalTime>
  <Words>1309</Words>
  <Application>Microsoft Office PowerPoint</Application>
  <PresentationFormat>On-screen Show (4:3)</PresentationFormat>
  <Paragraphs>554</Paragraphs>
  <Slides>47</Slides>
  <Notes>15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  <vt:variant>
        <vt:lpstr>Custom Shows</vt:lpstr>
      </vt:variant>
      <vt:variant>
        <vt:i4>1</vt:i4>
      </vt:variant>
    </vt:vector>
  </HeadingPairs>
  <TitlesOfParts>
    <vt:vector size="50" baseType="lpstr">
      <vt:lpstr>Office Theme</vt:lpstr>
      <vt:lpstr>Visio</vt:lpstr>
      <vt:lpstr>Supporting x86-64 Address Translation for 100s of GPU Lanes</vt:lpstr>
      <vt:lpstr>Summary</vt:lpstr>
      <vt:lpstr>Motivation</vt:lpstr>
      <vt:lpstr>PowerPoint Presentation</vt:lpstr>
      <vt:lpstr>Separate Address Space</vt:lpstr>
      <vt:lpstr>Unified Virtual Addressing</vt:lpstr>
      <vt:lpstr>Unified Virtual Addressing</vt:lpstr>
      <vt:lpstr>Shared Virtual Address Space</vt:lpstr>
      <vt:lpstr>Shared Virtual Address Space</vt:lpstr>
      <vt:lpstr>Shared Virtual Address Space</vt:lpstr>
      <vt:lpstr>Outline</vt:lpstr>
      <vt:lpstr>System Overview</vt:lpstr>
      <vt:lpstr>GPU Overview</vt:lpstr>
      <vt:lpstr>Methodology</vt:lpstr>
      <vt:lpstr>Workloads</vt:lpstr>
      <vt:lpstr>GPU MMU Design 0</vt:lpstr>
      <vt:lpstr>Design 1</vt:lpstr>
      <vt:lpstr>PowerPoint Presentation</vt:lpstr>
      <vt:lpstr>PowerPoint Presentation</vt:lpstr>
      <vt:lpstr>PowerPoint Presentation</vt:lpstr>
      <vt:lpstr>Reducing translation request rate </vt:lpstr>
      <vt:lpstr>Design 1</vt:lpstr>
      <vt:lpstr>Performance</vt:lpstr>
      <vt:lpstr>Design 2</vt:lpstr>
      <vt:lpstr>PowerPoint Presentation</vt:lpstr>
      <vt:lpstr>PowerPoint Presentation</vt:lpstr>
      <vt:lpstr>Multiple outstanding page walks</vt:lpstr>
      <vt:lpstr>Design 2</vt:lpstr>
      <vt:lpstr>Performance</vt:lpstr>
      <vt:lpstr>Design 3</vt:lpstr>
      <vt:lpstr>High L1 TLB miss rate</vt:lpstr>
      <vt:lpstr>High TLB miss rate</vt:lpstr>
      <vt:lpstr>Design 3</vt:lpstr>
      <vt:lpstr>Performance</vt:lpstr>
      <vt:lpstr>Correctness Issues</vt:lpstr>
      <vt:lpstr>Page faults</vt:lpstr>
      <vt:lpstr>Summary</vt:lpstr>
      <vt:lpstr>Outline</vt:lpstr>
      <vt:lpstr>Alternative Designs</vt:lpstr>
      <vt:lpstr>Alternative Designs</vt:lpstr>
      <vt:lpstr>Alternative Design Summary</vt:lpstr>
      <vt:lpstr>Conclusions</vt:lpstr>
      <vt:lpstr>Questions?</vt:lpstr>
      <vt:lpstr>Related Work</vt:lpstr>
      <vt:lpstr>Energy and Area of Unified MMU</vt:lpstr>
      <vt:lpstr>Highly-threaded PTW</vt:lpstr>
      <vt:lpstr>Page-fault Overview</vt:lpstr>
      <vt:lpstr>tmp</vt:lpstr>
    </vt:vector>
  </TitlesOfParts>
  <Company>Windows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</dc:creator>
  <cp:lastModifiedBy>vmuser</cp:lastModifiedBy>
  <cp:revision>225</cp:revision>
  <cp:lastPrinted>2013-06-07T18:41:49Z</cp:lastPrinted>
  <dcterms:created xsi:type="dcterms:W3CDTF">2013-06-05T16:50:44Z</dcterms:created>
  <dcterms:modified xsi:type="dcterms:W3CDTF">2014-02-20T17:47:07Z</dcterms:modified>
</cp:coreProperties>
</file>