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handoutMasterIdLst>
    <p:handoutMasterId r:id="rId54"/>
  </p:handoutMasterIdLst>
  <p:sldIdLst>
    <p:sldId id="257" r:id="rId5"/>
    <p:sldId id="314" r:id="rId6"/>
    <p:sldId id="315" r:id="rId7"/>
    <p:sldId id="305" r:id="rId8"/>
    <p:sldId id="306" r:id="rId9"/>
    <p:sldId id="307" r:id="rId10"/>
    <p:sldId id="308" r:id="rId11"/>
    <p:sldId id="309" r:id="rId12"/>
    <p:sldId id="262" r:id="rId13"/>
    <p:sldId id="263" r:id="rId14"/>
    <p:sldId id="265" r:id="rId15"/>
    <p:sldId id="266" r:id="rId16"/>
    <p:sldId id="264" r:id="rId17"/>
    <p:sldId id="269" r:id="rId18"/>
    <p:sldId id="270" r:id="rId19"/>
    <p:sldId id="297" r:id="rId20"/>
    <p:sldId id="298" r:id="rId21"/>
    <p:sldId id="311" r:id="rId22"/>
    <p:sldId id="313" r:id="rId23"/>
    <p:sldId id="267" r:id="rId24"/>
    <p:sldId id="271" r:id="rId25"/>
    <p:sldId id="272" r:id="rId26"/>
    <p:sldId id="273" r:id="rId27"/>
    <p:sldId id="295" r:id="rId28"/>
    <p:sldId id="299" r:id="rId29"/>
    <p:sldId id="316" r:id="rId30"/>
    <p:sldId id="317" r:id="rId31"/>
    <p:sldId id="275" r:id="rId32"/>
    <p:sldId id="276" r:id="rId33"/>
    <p:sldId id="277" r:id="rId34"/>
    <p:sldId id="280" r:id="rId35"/>
    <p:sldId id="278" r:id="rId36"/>
    <p:sldId id="279" r:id="rId37"/>
    <p:sldId id="281" r:id="rId38"/>
    <p:sldId id="296" r:id="rId39"/>
    <p:sldId id="300" r:id="rId40"/>
    <p:sldId id="283" r:id="rId41"/>
    <p:sldId id="284" r:id="rId42"/>
    <p:sldId id="288" r:id="rId43"/>
    <p:sldId id="289" r:id="rId44"/>
    <p:sldId id="294" r:id="rId45"/>
    <p:sldId id="312" r:id="rId46"/>
    <p:sldId id="290" r:id="rId47"/>
    <p:sldId id="292" r:id="rId48"/>
    <p:sldId id="293" r:id="rId49"/>
    <p:sldId id="286" r:id="rId50"/>
    <p:sldId id="287" r:id="rId51"/>
    <p:sldId id="285"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Beckmann" initials="BMB"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27" autoAdjust="0"/>
  </p:normalViewPr>
  <p:slideViewPr>
    <p:cSldViewPr>
      <p:cViewPr varScale="1">
        <p:scale>
          <a:sx n="61" d="100"/>
          <a:sy n="61" d="100"/>
        </p:scale>
        <p:origin x="-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puthoor\Documents\Region%20Coherence\Motivation-CameraReady%20-%2064BTCCN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puthoor\Documents\Region%20Coherence\Motivation-CameraReady%20-%2064BTCCN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puthoor\Documents\Region%20Coherence\Motivation-CameraReady%20-%2064BTCCNr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929549811075982"/>
          <c:y val="5.1400554097404488E-2"/>
          <c:w val="0.8509546262387685"/>
          <c:h val="0.82617272197888447"/>
        </c:manualLayout>
      </c:layout>
      <c:barChart>
        <c:barDir val="col"/>
        <c:grouping val="clustered"/>
        <c:varyColors val="0"/>
        <c:ser>
          <c:idx val="0"/>
          <c:order val="0"/>
          <c:invertIfNegative val="0"/>
          <c:cat>
            <c:strRef>
              <c:f>motivation!$B$27:$B$37</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motivation!$C$27:$C$37</c:f>
              <c:numCache>
                <c:formatCode>General</c:formatCode>
                <c:ptCount val="11"/>
                <c:pt idx="0">
                  <c:v>0.56343574012178932</c:v>
                </c:pt>
                <c:pt idx="1">
                  <c:v>1.3526501240488029</c:v>
                </c:pt>
                <c:pt idx="2">
                  <c:v>1.1329999136805815</c:v>
                </c:pt>
                <c:pt idx="3">
                  <c:v>0.11003277610114427</c:v>
                </c:pt>
                <c:pt idx="4">
                  <c:v>0.15144619979564569</c:v>
                </c:pt>
                <c:pt idx="5">
                  <c:v>2.5765348989359871</c:v>
                </c:pt>
                <c:pt idx="6">
                  <c:v>1.1048705728525137</c:v>
                </c:pt>
                <c:pt idx="7">
                  <c:v>3.8247936061830319</c:v>
                </c:pt>
                <c:pt idx="8">
                  <c:v>1.5237406306772381</c:v>
                </c:pt>
                <c:pt idx="9">
                  <c:v>0.40078809709539759</c:v>
                </c:pt>
                <c:pt idx="10">
                  <c:v>3.7412823699525579</c:v>
                </c:pt>
              </c:numCache>
            </c:numRef>
          </c:val>
        </c:ser>
        <c:dLbls>
          <c:showLegendKey val="0"/>
          <c:showVal val="0"/>
          <c:showCatName val="0"/>
          <c:showSerName val="0"/>
          <c:showPercent val="0"/>
          <c:showBubbleSize val="0"/>
        </c:dLbls>
        <c:gapWidth val="150"/>
        <c:axId val="76376320"/>
        <c:axId val="79508608"/>
      </c:barChart>
      <c:catAx>
        <c:axId val="76376320"/>
        <c:scaling>
          <c:orientation val="minMax"/>
        </c:scaling>
        <c:delete val="0"/>
        <c:axPos val="b"/>
        <c:numFmt formatCode="General" sourceLinked="0"/>
        <c:majorTickMark val="out"/>
        <c:minorTickMark val="none"/>
        <c:tickLblPos val="nextTo"/>
        <c:crossAx val="79508608"/>
        <c:crosses val="autoZero"/>
        <c:auto val="1"/>
        <c:lblAlgn val="ctr"/>
        <c:lblOffset val="100"/>
        <c:noMultiLvlLbl val="0"/>
      </c:catAx>
      <c:valAx>
        <c:axId val="79508608"/>
        <c:scaling>
          <c:orientation val="minMax"/>
        </c:scaling>
        <c:delete val="0"/>
        <c:axPos val="l"/>
        <c:majorGridlines/>
        <c:title>
          <c:tx>
            <c:rich>
              <a:bodyPr rot="-5400000" vert="horz"/>
              <a:lstStyle/>
              <a:p>
                <a:pPr>
                  <a:defRPr/>
                </a:pPr>
                <a:r>
                  <a:rPr lang="en-US"/>
                  <a:t>Directory accesses per GPU cycle </a:t>
                </a:r>
              </a:p>
            </c:rich>
          </c:tx>
          <c:layout>
            <c:manualLayout>
              <c:xMode val="edge"/>
              <c:yMode val="edge"/>
              <c:x val="1.193988172978193E-2"/>
              <c:y val="0.1110970453452161"/>
            </c:manualLayout>
          </c:layout>
          <c:overlay val="0"/>
        </c:title>
        <c:numFmt formatCode="General" sourceLinked="1"/>
        <c:majorTickMark val="out"/>
        <c:minorTickMark val="none"/>
        <c:tickLblPos val="nextTo"/>
        <c:crossAx val="76376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1912760443178809"/>
          <c:y val="3.2882035578885971E-2"/>
          <c:w val="0.87531689495591769"/>
          <c:h val="0.86004749727827434"/>
        </c:manualLayout>
      </c:layout>
      <c:barChart>
        <c:barDir val="col"/>
        <c:grouping val="clustered"/>
        <c:varyColors val="0"/>
        <c:ser>
          <c:idx val="0"/>
          <c:order val="0"/>
          <c:tx>
            <c:strRef>
              <c:f>motivation!$R$25</c:f>
              <c:strCache>
                <c:ptCount val="1"/>
                <c:pt idx="0">
                  <c:v>max MSHRs</c:v>
                </c:pt>
              </c:strCache>
            </c:strRef>
          </c:tx>
          <c:invertIfNegative val="0"/>
          <c:cat>
            <c:strRef>
              <c:f>motivation!$Q$26:$Q$36</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motivation!$R$26:$R$36</c:f>
              <c:numCache>
                <c:formatCode>General</c:formatCode>
                <c:ptCount val="11"/>
                <c:pt idx="0">
                  <c:v>5368</c:v>
                </c:pt>
                <c:pt idx="1">
                  <c:v>25177</c:v>
                </c:pt>
                <c:pt idx="2">
                  <c:v>36821</c:v>
                </c:pt>
                <c:pt idx="3">
                  <c:v>2419</c:v>
                </c:pt>
                <c:pt idx="4">
                  <c:v>3138</c:v>
                </c:pt>
                <c:pt idx="5">
                  <c:v>18645</c:v>
                </c:pt>
                <c:pt idx="6">
                  <c:v>28495</c:v>
                </c:pt>
                <c:pt idx="7">
                  <c:v>1889</c:v>
                </c:pt>
                <c:pt idx="8">
                  <c:v>575</c:v>
                </c:pt>
                <c:pt idx="9">
                  <c:v>248</c:v>
                </c:pt>
                <c:pt idx="10">
                  <c:v>13193</c:v>
                </c:pt>
              </c:numCache>
            </c:numRef>
          </c:val>
        </c:ser>
        <c:dLbls>
          <c:showLegendKey val="0"/>
          <c:showVal val="0"/>
          <c:showCatName val="0"/>
          <c:showSerName val="0"/>
          <c:showPercent val="0"/>
          <c:showBubbleSize val="0"/>
        </c:dLbls>
        <c:gapWidth val="150"/>
        <c:axId val="101623296"/>
        <c:axId val="101624832"/>
      </c:barChart>
      <c:catAx>
        <c:axId val="101623296"/>
        <c:scaling>
          <c:orientation val="minMax"/>
        </c:scaling>
        <c:delete val="0"/>
        <c:axPos val="b"/>
        <c:numFmt formatCode="General" sourceLinked="0"/>
        <c:majorTickMark val="out"/>
        <c:minorTickMark val="none"/>
        <c:tickLblPos val="nextTo"/>
        <c:crossAx val="101624832"/>
        <c:crosses val="autoZero"/>
        <c:auto val="1"/>
        <c:lblAlgn val="ctr"/>
        <c:lblOffset val="100"/>
        <c:noMultiLvlLbl val="0"/>
      </c:catAx>
      <c:valAx>
        <c:axId val="101624832"/>
        <c:scaling>
          <c:logBase val="10"/>
          <c:orientation val="minMax"/>
        </c:scaling>
        <c:delete val="0"/>
        <c:axPos val="l"/>
        <c:majorGridlines/>
        <c:title>
          <c:tx>
            <c:rich>
              <a:bodyPr rot="-5400000" vert="horz"/>
              <a:lstStyle/>
              <a:p>
                <a:pPr>
                  <a:defRPr/>
                </a:pPr>
                <a:r>
                  <a:rPr lang="en-US"/>
                  <a:t>Maximum MSHRs</a:t>
                </a:r>
              </a:p>
            </c:rich>
          </c:tx>
          <c:layout>
            <c:manualLayout>
              <c:xMode val="edge"/>
              <c:yMode val="edge"/>
              <c:x val="2.9087608969461612E-6"/>
              <c:y val="0.31867230422563741"/>
            </c:manualLayout>
          </c:layout>
          <c:overlay val="0"/>
        </c:title>
        <c:numFmt formatCode="General" sourceLinked="1"/>
        <c:majorTickMark val="out"/>
        <c:minorTickMark val="none"/>
        <c:tickLblPos val="nextTo"/>
        <c:crossAx val="101623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0809951881014873"/>
          <c:y val="5.1400554097404488E-2"/>
          <c:w val="0.88387445319335078"/>
          <c:h val="0.81014558067701348"/>
        </c:manualLayout>
      </c:layout>
      <c:barChart>
        <c:barDir val="col"/>
        <c:grouping val="clustered"/>
        <c:varyColors val="0"/>
        <c:ser>
          <c:idx val="0"/>
          <c:order val="0"/>
          <c:tx>
            <c:strRef>
              <c:f>tbe_32!$R$90</c:f>
              <c:strCache>
                <c:ptCount val="1"/>
                <c:pt idx="0">
                  <c:v>32 MSHRS</c:v>
                </c:pt>
              </c:strCache>
            </c:strRef>
          </c:tx>
          <c:invertIfNegative val="0"/>
          <c:cat>
            <c:strRef>
              <c:f>tbe_32!$Q$91:$Q$101</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tbe_32!$R$91:$R$101</c:f>
              <c:numCache>
                <c:formatCode>General</c:formatCode>
                <c:ptCount val="11"/>
                <c:pt idx="0">
                  <c:v>1.137599109328163</c:v>
                </c:pt>
                <c:pt idx="1">
                  <c:v>2.9419524409275972</c:v>
                </c:pt>
                <c:pt idx="2">
                  <c:v>3.7567955614958159</c:v>
                </c:pt>
                <c:pt idx="3">
                  <c:v>1.1535468136084928</c:v>
                </c:pt>
                <c:pt idx="4">
                  <c:v>1.1599315855134507</c:v>
                </c:pt>
                <c:pt idx="5">
                  <c:v>1.0000232402229139</c:v>
                </c:pt>
                <c:pt idx="6">
                  <c:v>2.8699689918304898</c:v>
                </c:pt>
                <c:pt idx="7">
                  <c:v>1.1154406075491468</c:v>
                </c:pt>
                <c:pt idx="8">
                  <c:v>4.0628348990920866</c:v>
                </c:pt>
                <c:pt idx="9">
                  <c:v>1.0333492400068054</c:v>
                </c:pt>
                <c:pt idx="10">
                  <c:v>4.5215026366313626</c:v>
                </c:pt>
              </c:numCache>
            </c:numRef>
          </c:val>
        </c:ser>
        <c:dLbls>
          <c:showLegendKey val="0"/>
          <c:showVal val="0"/>
          <c:showCatName val="0"/>
          <c:showSerName val="0"/>
          <c:showPercent val="0"/>
          <c:showBubbleSize val="0"/>
        </c:dLbls>
        <c:gapWidth val="150"/>
        <c:axId val="103438208"/>
        <c:axId val="103439744"/>
      </c:barChart>
      <c:catAx>
        <c:axId val="103438208"/>
        <c:scaling>
          <c:orientation val="minMax"/>
        </c:scaling>
        <c:delete val="0"/>
        <c:axPos val="b"/>
        <c:numFmt formatCode="General" sourceLinked="0"/>
        <c:majorTickMark val="out"/>
        <c:minorTickMark val="none"/>
        <c:tickLblPos val="nextTo"/>
        <c:crossAx val="103439744"/>
        <c:crosses val="autoZero"/>
        <c:auto val="1"/>
        <c:lblAlgn val="ctr"/>
        <c:lblOffset val="100"/>
        <c:noMultiLvlLbl val="0"/>
      </c:catAx>
      <c:valAx>
        <c:axId val="103439744"/>
        <c:scaling>
          <c:orientation val="minMax"/>
        </c:scaling>
        <c:delete val="0"/>
        <c:axPos val="l"/>
        <c:majorGridlines/>
        <c:title>
          <c:tx>
            <c:rich>
              <a:bodyPr rot="-5400000" vert="horz"/>
              <a:lstStyle/>
              <a:p>
                <a:pPr>
                  <a:defRPr/>
                </a:pPr>
                <a:r>
                  <a:rPr lang="en-US"/>
                  <a:t>Slow down</a:t>
                </a:r>
              </a:p>
            </c:rich>
          </c:tx>
          <c:layout/>
          <c:overlay val="0"/>
        </c:title>
        <c:numFmt formatCode="General" sourceLinked="1"/>
        <c:majorTickMark val="out"/>
        <c:minorTickMark val="none"/>
        <c:tickLblPos val="nextTo"/>
        <c:crossAx val="103438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5796150481191"/>
          <c:y val="5.1400554097404488E-2"/>
          <c:w val="0.86402646544181971"/>
          <c:h val="0.8326195683872849"/>
        </c:manualLayout>
      </c:layout>
      <c:barChart>
        <c:barDir val="col"/>
        <c:grouping val="clustered"/>
        <c:varyColors val="0"/>
        <c:ser>
          <c:idx val="0"/>
          <c:order val="0"/>
          <c:tx>
            <c:strRef>
              <c:f>tbe_32!$J$59</c:f>
              <c:strCache>
                <c:ptCount val="1"/>
                <c:pt idx="0">
                  <c:v>Broadcast</c:v>
                </c:pt>
              </c:strCache>
            </c:strRef>
          </c:tx>
          <c:spPr>
            <a:solidFill>
              <a:schemeClr val="accent5"/>
            </a:solidFill>
          </c:spPr>
          <c:invertIfNegative val="0"/>
          <c:cat>
            <c:strRef>
              <c:f>tbe_32!$I$60:$I$70</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tbe_32!$J$60:$J$70</c:f>
              <c:numCache>
                <c:formatCode>General</c:formatCode>
                <c:ptCount val="11"/>
                <c:pt idx="0">
                  <c:v>0.98727180617266697</c:v>
                </c:pt>
                <c:pt idx="1">
                  <c:v>0.36954501509553017</c:v>
                </c:pt>
                <c:pt idx="2">
                  <c:v>0.67805162797567031</c:v>
                </c:pt>
                <c:pt idx="3">
                  <c:v>0.84547190893249535</c:v>
                </c:pt>
                <c:pt idx="4">
                  <c:v>0.92213171573679664</c:v>
                </c:pt>
                <c:pt idx="5">
                  <c:v>0.99992707121585866</c:v>
                </c:pt>
                <c:pt idx="6">
                  <c:v>0.69059171678041342</c:v>
                </c:pt>
                <c:pt idx="7">
                  <c:v>0.3985791211012516</c:v>
                </c:pt>
                <c:pt idx="8">
                  <c:v>0.54136859010270777</c:v>
                </c:pt>
                <c:pt idx="9">
                  <c:v>0.91970694549325038</c:v>
                </c:pt>
                <c:pt idx="10">
                  <c:v>0.24960983800963008</c:v>
                </c:pt>
              </c:numCache>
            </c:numRef>
          </c:val>
        </c:ser>
        <c:ser>
          <c:idx val="1"/>
          <c:order val="1"/>
          <c:tx>
            <c:strRef>
              <c:f>tbe_32!$K$59</c:f>
              <c:strCache>
                <c:ptCount val="1"/>
                <c:pt idx="0">
                  <c:v>Baseline</c:v>
                </c:pt>
              </c:strCache>
            </c:strRef>
          </c:tx>
          <c:invertIfNegative val="0"/>
          <c:cat>
            <c:strRef>
              <c:f>tbe_32!$I$60:$I$70</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tbe_32!$K$60:$K$70</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ser>
        <c:ser>
          <c:idx val="2"/>
          <c:order val="2"/>
          <c:tx>
            <c:strRef>
              <c:f>tbe_32!$L$59</c:f>
              <c:strCache>
                <c:ptCount val="1"/>
                <c:pt idx="0">
                  <c:v>HSC</c:v>
                </c:pt>
              </c:strCache>
            </c:strRef>
          </c:tx>
          <c:invertIfNegative val="0"/>
          <c:cat>
            <c:strRef>
              <c:f>tbe_32!$I$60:$I$70</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tbe_32!$L$60:$L$70</c:f>
              <c:numCache>
                <c:formatCode>General</c:formatCode>
                <c:ptCount val="11"/>
                <c:pt idx="0">
                  <c:v>1.1835005912376262</c:v>
                </c:pt>
                <c:pt idx="1">
                  <c:v>1.1290703418242518</c:v>
                </c:pt>
                <c:pt idx="2">
                  <c:v>3.7886108328416865</c:v>
                </c:pt>
                <c:pt idx="3">
                  <c:v>1.1570020537851458</c:v>
                </c:pt>
                <c:pt idx="4">
                  <c:v>1.1201157648509306</c:v>
                </c:pt>
                <c:pt idx="5">
                  <c:v>1.0005626432004928</c:v>
                </c:pt>
                <c:pt idx="6">
                  <c:v>3.1647657105520071</c:v>
                </c:pt>
                <c:pt idx="7">
                  <c:v>1.1193557904550639</c:v>
                </c:pt>
                <c:pt idx="8">
                  <c:v>4.1793144012640173</c:v>
                </c:pt>
                <c:pt idx="9">
                  <c:v>1.0509785749194123</c:v>
                </c:pt>
                <c:pt idx="10">
                  <c:v>4.7299863721908384</c:v>
                </c:pt>
              </c:numCache>
            </c:numRef>
          </c:val>
        </c:ser>
        <c:dLbls>
          <c:showLegendKey val="0"/>
          <c:showVal val="0"/>
          <c:showCatName val="0"/>
          <c:showSerName val="0"/>
          <c:showPercent val="0"/>
          <c:showBubbleSize val="0"/>
        </c:dLbls>
        <c:gapWidth val="150"/>
        <c:axId val="105435136"/>
        <c:axId val="105436672"/>
      </c:barChart>
      <c:catAx>
        <c:axId val="105435136"/>
        <c:scaling>
          <c:orientation val="minMax"/>
        </c:scaling>
        <c:delete val="0"/>
        <c:axPos val="b"/>
        <c:numFmt formatCode="General" sourceLinked="0"/>
        <c:majorTickMark val="out"/>
        <c:minorTickMark val="none"/>
        <c:tickLblPos val="nextTo"/>
        <c:crossAx val="105436672"/>
        <c:crosses val="autoZero"/>
        <c:auto val="1"/>
        <c:lblAlgn val="ctr"/>
        <c:lblOffset val="100"/>
        <c:noMultiLvlLbl val="0"/>
      </c:catAx>
      <c:valAx>
        <c:axId val="105436672"/>
        <c:scaling>
          <c:orientation val="minMax"/>
        </c:scaling>
        <c:delete val="0"/>
        <c:axPos val="l"/>
        <c:majorGridlines/>
        <c:title>
          <c:tx>
            <c:rich>
              <a:bodyPr rot="-5400000" vert="horz"/>
              <a:lstStyle/>
              <a:p>
                <a:pPr>
                  <a:defRPr/>
                </a:pPr>
                <a:r>
                  <a:rPr lang="en-US" dirty="0"/>
                  <a:t>Normalized </a:t>
                </a:r>
                <a:r>
                  <a:rPr lang="en-US" dirty="0" smtClean="0"/>
                  <a:t>speed-up</a:t>
                </a:r>
                <a:endParaRPr lang="en-US" dirty="0"/>
              </a:p>
            </c:rich>
          </c:tx>
          <c:layout/>
          <c:overlay val="0"/>
        </c:title>
        <c:numFmt formatCode="General" sourceLinked="1"/>
        <c:majorTickMark val="out"/>
        <c:minorTickMark val="none"/>
        <c:tickLblPos val="nextTo"/>
        <c:crossAx val="105435136"/>
        <c:crosses val="autoZero"/>
        <c:crossBetween val="between"/>
      </c:valAx>
    </c:plotArea>
    <c:legend>
      <c:legendPos val="r"/>
      <c:layout>
        <c:manualLayout>
          <c:xMode val="edge"/>
          <c:yMode val="edge"/>
          <c:x val="0.33645532579576432"/>
          <c:y val="4.4693217206370102E-2"/>
          <c:w val="0.62950123476900077"/>
          <c:h val="7.9855278506853297E-2"/>
        </c:manualLayout>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69685039370077"/>
          <c:y val="5.1400554097404488E-2"/>
          <c:w val="0.85356561679790022"/>
          <c:h val="0.71239647127442407"/>
        </c:manualLayout>
      </c:layout>
      <c:barChart>
        <c:barDir val="col"/>
        <c:grouping val="clustered"/>
        <c:varyColors val="0"/>
        <c:ser>
          <c:idx val="0"/>
          <c:order val="0"/>
          <c:tx>
            <c:strRef>
              <c:f>tbe_32!$O$23</c:f>
              <c:strCache>
                <c:ptCount val="1"/>
                <c:pt idx="0">
                  <c:v>broadcast</c:v>
                </c:pt>
              </c:strCache>
            </c:strRef>
          </c:tx>
          <c:spPr>
            <a:solidFill>
              <a:schemeClr val="accent5"/>
            </a:solidFill>
          </c:spPr>
          <c:invertIfNegative val="0"/>
          <c:cat>
            <c:strRef>
              <c:f>tbe_32!$N$24:$N$34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tbe_32!$O$24:$O$34</c:f>
              <c:numCache>
                <c:formatCode>General</c:formatCode>
                <c:ptCount val="11"/>
                <c:pt idx="0">
                  <c:v>0.98587676334919272</c:v>
                </c:pt>
                <c:pt idx="1">
                  <c:v>0.37001397654794405</c:v>
                </c:pt>
                <c:pt idx="2">
                  <c:v>0.67805956799816647</c:v>
                </c:pt>
                <c:pt idx="3">
                  <c:v>0.83179909088409798</c:v>
                </c:pt>
                <c:pt idx="4">
                  <c:v>0.92187038861838899</c:v>
                </c:pt>
                <c:pt idx="5">
                  <c:v>0.99992707121585878</c:v>
                </c:pt>
                <c:pt idx="6">
                  <c:v>0.68929462770311056</c:v>
                </c:pt>
                <c:pt idx="7">
                  <c:v>0.3985791211012516</c:v>
                </c:pt>
                <c:pt idx="8">
                  <c:v>0.54272059128584105</c:v>
                </c:pt>
                <c:pt idx="9">
                  <c:v>0.91970694549325038</c:v>
                </c:pt>
                <c:pt idx="10">
                  <c:v>0.24963903982936503</c:v>
                </c:pt>
              </c:numCache>
            </c:numRef>
          </c:val>
        </c:ser>
        <c:ser>
          <c:idx val="1"/>
          <c:order val="1"/>
          <c:tx>
            <c:strRef>
              <c:f>tbe_32!$P$23</c:f>
              <c:strCache>
                <c:ptCount val="1"/>
                <c:pt idx="0">
                  <c:v>baseline</c:v>
                </c:pt>
              </c:strCache>
            </c:strRef>
          </c:tx>
          <c:invertIfNegative val="0"/>
          <c:cat>
            <c:strRef>
              <c:f>tbe_32!$N$24:$N$34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tbe_32!$P$24:$P$34</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ser>
        <c:ser>
          <c:idx val="2"/>
          <c:order val="2"/>
          <c:tx>
            <c:strRef>
              <c:f>tbe_32!$Q$23</c:f>
              <c:strCache>
                <c:ptCount val="1"/>
                <c:pt idx="0">
                  <c:v>HSC</c:v>
                </c:pt>
              </c:strCache>
            </c:strRef>
          </c:tx>
          <c:invertIfNegative val="0"/>
          <c:cat>
            <c:strRef>
              <c:f>tbe_32!$N$24:$N$34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tbe_32!$Q$24:$Q$34</c:f>
              <c:numCache>
                <c:formatCode>General</c:formatCode>
                <c:ptCount val="11"/>
                <c:pt idx="0">
                  <c:v>6.8875677840450469E-2</c:v>
                </c:pt>
                <c:pt idx="1">
                  <c:v>3.740022037060195E-2</c:v>
                </c:pt>
                <c:pt idx="2">
                  <c:v>0.1255816024859823</c:v>
                </c:pt>
                <c:pt idx="3">
                  <c:v>3.2046677912359726E-3</c:v>
                </c:pt>
                <c:pt idx="4">
                  <c:v>0.12759982493078723</c:v>
                </c:pt>
                <c:pt idx="5">
                  <c:v>1.7918493205675639E-3</c:v>
                </c:pt>
                <c:pt idx="6">
                  <c:v>0.11391688900065126</c:v>
                </c:pt>
                <c:pt idx="7">
                  <c:v>6.7085625491404327E-4</c:v>
                </c:pt>
                <c:pt idx="8">
                  <c:v>0.13447487665790428</c:v>
                </c:pt>
                <c:pt idx="9">
                  <c:v>6.4104052755728586E-2</c:v>
                </c:pt>
                <c:pt idx="10">
                  <c:v>7.1104925580934659E-3</c:v>
                </c:pt>
              </c:numCache>
            </c:numRef>
          </c:val>
        </c:ser>
        <c:dLbls>
          <c:showLegendKey val="0"/>
          <c:showVal val="0"/>
          <c:showCatName val="0"/>
          <c:showSerName val="0"/>
          <c:showPercent val="0"/>
          <c:showBubbleSize val="0"/>
        </c:dLbls>
        <c:gapWidth val="150"/>
        <c:axId val="113889280"/>
        <c:axId val="113890816"/>
      </c:barChart>
      <c:catAx>
        <c:axId val="113889280"/>
        <c:scaling>
          <c:orientation val="minMax"/>
        </c:scaling>
        <c:delete val="0"/>
        <c:axPos val="b"/>
        <c:numFmt formatCode="General" sourceLinked="0"/>
        <c:majorTickMark val="out"/>
        <c:minorTickMark val="none"/>
        <c:tickLblPos val="nextTo"/>
        <c:crossAx val="113890816"/>
        <c:crosses val="autoZero"/>
        <c:auto val="1"/>
        <c:lblAlgn val="ctr"/>
        <c:lblOffset val="100"/>
        <c:noMultiLvlLbl val="0"/>
      </c:catAx>
      <c:valAx>
        <c:axId val="113890816"/>
        <c:scaling>
          <c:orientation val="minMax"/>
        </c:scaling>
        <c:delete val="0"/>
        <c:axPos val="l"/>
        <c:majorGridlines/>
        <c:title>
          <c:tx>
            <c:rich>
              <a:bodyPr rot="-5400000" vert="horz"/>
              <a:lstStyle/>
              <a:p>
                <a:pPr>
                  <a:defRPr/>
                </a:pPr>
                <a:r>
                  <a:rPr lang="en-US" dirty="0"/>
                  <a:t>Normalized </a:t>
                </a:r>
                <a:r>
                  <a:rPr lang="en-US" dirty="0" smtClean="0"/>
                  <a:t>directory</a:t>
                </a:r>
                <a:r>
                  <a:rPr lang="en-US" baseline="0" dirty="0" smtClean="0"/>
                  <a:t> </a:t>
                </a:r>
                <a:r>
                  <a:rPr lang="en-US" dirty="0" smtClean="0"/>
                  <a:t>bandwidth</a:t>
                </a:r>
                <a:endParaRPr lang="en-US" dirty="0"/>
              </a:p>
            </c:rich>
          </c:tx>
          <c:layout>
            <c:manualLayout>
              <c:xMode val="edge"/>
              <c:yMode val="edge"/>
              <c:x val="2.6707544453138408E-2"/>
              <c:y val="0.18815788540901843"/>
            </c:manualLayout>
          </c:layout>
          <c:overlay val="0"/>
        </c:title>
        <c:numFmt formatCode="General" sourceLinked="1"/>
        <c:majorTickMark val="out"/>
        <c:minorTickMark val="none"/>
        <c:tickLblPos val="nextTo"/>
        <c:crossAx val="113889280"/>
        <c:crosses val="autoZero"/>
        <c:crossBetween val="between"/>
      </c:valAx>
    </c:plotArea>
    <c:legend>
      <c:legendPos val="r"/>
      <c:layout>
        <c:manualLayout>
          <c:xMode val="edge"/>
          <c:yMode val="edge"/>
          <c:x val="0.38731908234411222"/>
          <c:y val="5.7551915335341923E-2"/>
          <c:w val="0.6084255168140924"/>
          <c:h val="8.9114537766112556E-2"/>
        </c:manualLayout>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15255796150481193"/>
          <c:y val="3.2882035578885971E-2"/>
          <c:w val="0.84393350831146108"/>
          <c:h val="0.73091498979294267"/>
        </c:manualLayout>
      </c:layout>
      <c:barChart>
        <c:barDir val="col"/>
        <c:grouping val="clustered"/>
        <c:varyColors val="0"/>
        <c:ser>
          <c:idx val="0"/>
          <c:order val="0"/>
          <c:spPr>
            <a:solidFill>
              <a:schemeClr val="accent3"/>
            </a:solidFill>
          </c:spPr>
          <c:invertIfNegative val="0"/>
          <c:cat>
            <c:strRef>
              <c:f>motivation!$L$67:$L$77</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motivation!$M$67:$M$77</c:f>
              <c:numCache>
                <c:formatCode>General</c:formatCode>
                <c:ptCount val="11"/>
                <c:pt idx="0">
                  <c:v>6.0543964232488826E-2</c:v>
                </c:pt>
                <c:pt idx="1">
                  <c:v>2.0415458553441634E-2</c:v>
                </c:pt>
                <c:pt idx="2">
                  <c:v>5.1275087585888487E-2</c:v>
                </c:pt>
                <c:pt idx="3">
                  <c:v>1.2815212897891691E-2</c:v>
                </c:pt>
                <c:pt idx="4">
                  <c:v>0.21128107074569791</c:v>
                </c:pt>
                <c:pt idx="5">
                  <c:v>5.5939930276213461E-2</c:v>
                </c:pt>
                <c:pt idx="6">
                  <c:v>1.326548517283734E-2</c:v>
                </c:pt>
                <c:pt idx="7">
                  <c:v>6.6701958708311276E-2</c:v>
                </c:pt>
                <c:pt idx="8">
                  <c:v>0.13565217391304349</c:v>
                </c:pt>
                <c:pt idx="9">
                  <c:v>0.20564516129032259</c:v>
                </c:pt>
                <c:pt idx="10">
                  <c:v>2.0920184946562573E-2</c:v>
                </c:pt>
              </c:numCache>
            </c:numRef>
          </c:val>
        </c:ser>
        <c:dLbls>
          <c:showLegendKey val="0"/>
          <c:showVal val="0"/>
          <c:showCatName val="0"/>
          <c:showSerName val="0"/>
          <c:showPercent val="0"/>
          <c:showBubbleSize val="0"/>
        </c:dLbls>
        <c:gapWidth val="150"/>
        <c:axId val="114024832"/>
        <c:axId val="114026368"/>
      </c:barChart>
      <c:catAx>
        <c:axId val="114024832"/>
        <c:scaling>
          <c:orientation val="minMax"/>
        </c:scaling>
        <c:delete val="0"/>
        <c:axPos val="b"/>
        <c:numFmt formatCode="General" sourceLinked="0"/>
        <c:majorTickMark val="out"/>
        <c:minorTickMark val="none"/>
        <c:tickLblPos val="nextTo"/>
        <c:crossAx val="114026368"/>
        <c:crosses val="autoZero"/>
        <c:auto val="1"/>
        <c:lblAlgn val="ctr"/>
        <c:lblOffset val="100"/>
        <c:noMultiLvlLbl val="0"/>
      </c:catAx>
      <c:valAx>
        <c:axId val="114026368"/>
        <c:scaling>
          <c:orientation val="minMax"/>
        </c:scaling>
        <c:delete val="0"/>
        <c:axPos val="l"/>
        <c:majorGridlines/>
        <c:title>
          <c:tx>
            <c:rich>
              <a:bodyPr rot="-5400000" vert="horz"/>
              <a:lstStyle/>
              <a:p>
                <a:pPr>
                  <a:defRPr/>
                </a:pPr>
                <a:r>
                  <a:rPr lang="en-US" dirty="0"/>
                  <a:t>Normalized </a:t>
                </a:r>
                <a:r>
                  <a:rPr lang="en-US" dirty="0" smtClean="0"/>
                  <a:t>directory</a:t>
                </a:r>
                <a:r>
                  <a:rPr lang="en-US" baseline="0" dirty="0" smtClean="0"/>
                  <a:t> </a:t>
                </a:r>
                <a:r>
                  <a:rPr lang="en-US" dirty="0" smtClean="0"/>
                  <a:t>MSHRs </a:t>
                </a:r>
                <a:r>
                  <a:rPr lang="en-US" dirty="0"/>
                  <a:t>required</a:t>
                </a:r>
              </a:p>
            </c:rich>
          </c:tx>
          <c:layout>
            <c:manualLayout>
              <c:xMode val="edge"/>
              <c:yMode val="edge"/>
              <c:x val="1.9904418116926371E-2"/>
              <c:y val="8.5341165151783679E-2"/>
            </c:manualLayout>
          </c:layout>
          <c:overlay val="0"/>
        </c:title>
        <c:numFmt formatCode="General" sourceLinked="1"/>
        <c:majorTickMark val="out"/>
        <c:minorTickMark val="none"/>
        <c:tickLblPos val="nextTo"/>
        <c:crossAx val="114024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99345237922097"/>
          <c:y val="2.8252405949256341E-2"/>
          <c:w val="0.85905750329417174"/>
          <c:h val="0.74943350831146116"/>
        </c:manualLayout>
      </c:layout>
      <c:barChart>
        <c:barDir val="col"/>
        <c:grouping val="clustered"/>
        <c:varyColors val="0"/>
        <c:ser>
          <c:idx val="0"/>
          <c:order val="0"/>
          <c:tx>
            <c:strRef>
              <c:f>tbe_32!$AA$23</c:f>
              <c:strCache>
                <c:ptCount val="1"/>
                <c:pt idx="0">
                  <c:v>broadcast</c:v>
                </c:pt>
              </c:strCache>
            </c:strRef>
          </c:tx>
          <c:spPr>
            <a:solidFill>
              <a:schemeClr val="accent5"/>
            </a:solidFill>
          </c:spPr>
          <c:invertIfNegative val="0"/>
          <c:cat>
            <c:strRef>
              <c:f>tbe_32!$Z$24:$Z$34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tbe_32!$AA$24:$AA$34</c:f>
              <c:numCache>
                <c:formatCode>General</c:formatCode>
                <c:ptCount val="11"/>
                <c:pt idx="0">
                  <c:v>0.99863969798849239</c:v>
                </c:pt>
                <c:pt idx="1">
                  <c:v>1.8855701877276547</c:v>
                </c:pt>
                <c:pt idx="2">
                  <c:v>1.5333679901228152</c:v>
                </c:pt>
                <c:pt idx="3">
                  <c:v>1.2343227209252194</c:v>
                </c:pt>
                <c:pt idx="4">
                  <c:v>1.3690634479573882</c:v>
                </c:pt>
                <c:pt idx="5">
                  <c:v>2.2964382180010774</c:v>
                </c:pt>
                <c:pt idx="6">
                  <c:v>2.0084623760422682</c:v>
                </c:pt>
                <c:pt idx="7">
                  <c:v>0.99864742683863905</c:v>
                </c:pt>
                <c:pt idx="8">
                  <c:v>1.8250358335830945</c:v>
                </c:pt>
                <c:pt idx="9">
                  <c:v>2.3599515526662471</c:v>
                </c:pt>
                <c:pt idx="10">
                  <c:v>3.9259207282844804</c:v>
                </c:pt>
              </c:numCache>
            </c:numRef>
          </c:val>
        </c:ser>
        <c:ser>
          <c:idx val="1"/>
          <c:order val="1"/>
          <c:tx>
            <c:strRef>
              <c:f>tbe_32!$AB$23</c:f>
              <c:strCache>
                <c:ptCount val="1"/>
                <c:pt idx="0">
                  <c:v>baseline</c:v>
                </c:pt>
              </c:strCache>
            </c:strRef>
          </c:tx>
          <c:invertIfNegative val="0"/>
          <c:cat>
            <c:strRef>
              <c:f>tbe_32!$Z$24:$Z$34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tbe_32!$AB$24:$AB$34</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ser>
        <c:ser>
          <c:idx val="2"/>
          <c:order val="2"/>
          <c:tx>
            <c:strRef>
              <c:f>tbe_32!$AC$23</c:f>
              <c:strCache>
                <c:ptCount val="1"/>
                <c:pt idx="0">
                  <c:v>HSC</c:v>
                </c:pt>
              </c:strCache>
            </c:strRef>
          </c:tx>
          <c:invertIfNegative val="0"/>
          <c:cat>
            <c:strRef>
              <c:f>tbe_32!$Z$24:$Z$34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tbe_32!$AC$24:$AC$34</c:f>
              <c:numCache>
                <c:formatCode>General</c:formatCode>
                <c:ptCount val="11"/>
                <c:pt idx="0">
                  <c:v>0.16791372342247093</c:v>
                </c:pt>
                <c:pt idx="1">
                  <c:v>0.36113237001160786</c:v>
                </c:pt>
                <c:pt idx="2">
                  <c:v>0.27969910154553324</c:v>
                </c:pt>
                <c:pt idx="3">
                  <c:v>0.38239486780569643</c:v>
                </c:pt>
                <c:pt idx="4">
                  <c:v>0.45676478315910157</c:v>
                </c:pt>
                <c:pt idx="5">
                  <c:v>0.86422974506305617</c:v>
                </c:pt>
                <c:pt idx="6">
                  <c:v>2.8564026863293894E-2</c:v>
                </c:pt>
                <c:pt idx="7">
                  <c:v>0.49497390600343721</c:v>
                </c:pt>
                <c:pt idx="8">
                  <c:v>0.14784447215540364</c:v>
                </c:pt>
                <c:pt idx="9">
                  <c:v>0.39313393058073587</c:v>
                </c:pt>
                <c:pt idx="10">
                  <c:v>0.16459680765382081</c:v>
                </c:pt>
              </c:numCache>
            </c:numRef>
          </c:val>
        </c:ser>
        <c:dLbls>
          <c:showLegendKey val="0"/>
          <c:showVal val="0"/>
          <c:showCatName val="0"/>
          <c:showSerName val="0"/>
          <c:showPercent val="0"/>
          <c:showBubbleSize val="0"/>
        </c:dLbls>
        <c:gapWidth val="150"/>
        <c:axId val="111352832"/>
        <c:axId val="111354624"/>
      </c:barChart>
      <c:catAx>
        <c:axId val="111352832"/>
        <c:scaling>
          <c:orientation val="minMax"/>
        </c:scaling>
        <c:delete val="0"/>
        <c:axPos val="b"/>
        <c:numFmt formatCode="General" sourceLinked="0"/>
        <c:majorTickMark val="out"/>
        <c:minorTickMark val="none"/>
        <c:tickLblPos val="nextTo"/>
        <c:crossAx val="111354624"/>
        <c:crosses val="autoZero"/>
        <c:auto val="1"/>
        <c:lblAlgn val="ctr"/>
        <c:lblOffset val="100"/>
        <c:noMultiLvlLbl val="0"/>
      </c:catAx>
      <c:valAx>
        <c:axId val="111354624"/>
        <c:scaling>
          <c:orientation val="minMax"/>
        </c:scaling>
        <c:delete val="0"/>
        <c:axPos val="l"/>
        <c:majorGridlines/>
        <c:title>
          <c:tx>
            <c:rich>
              <a:bodyPr rot="-5400000" vert="horz"/>
              <a:lstStyle/>
              <a:p>
                <a:pPr>
                  <a:defRPr/>
                </a:pPr>
                <a:r>
                  <a:rPr lang="en-US" dirty="0" smtClean="0"/>
                  <a:t>Normalized </a:t>
                </a:r>
                <a:r>
                  <a:rPr lang="en-US" dirty="0"/>
                  <a:t>load latency</a:t>
                </a:r>
              </a:p>
            </c:rich>
          </c:tx>
          <c:layout>
            <c:manualLayout>
              <c:xMode val="edge"/>
              <c:yMode val="edge"/>
              <c:x val="1.6666666666666666E-2"/>
              <c:y val="0.19954870224555263"/>
            </c:manualLayout>
          </c:layout>
          <c:overlay val="0"/>
        </c:title>
        <c:numFmt formatCode="General" sourceLinked="1"/>
        <c:majorTickMark val="out"/>
        <c:minorTickMark val="none"/>
        <c:tickLblPos val="nextTo"/>
        <c:crossAx val="111352832"/>
        <c:crosses val="autoZero"/>
        <c:crossBetween val="between"/>
      </c:valAx>
    </c:plotArea>
    <c:legend>
      <c:legendPos val="r"/>
      <c:layout>
        <c:manualLayout>
          <c:xMode val="edge"/>
          <c:yMode val="edge"/>
          <c:x val="0.36546730698189878"/>
          <c:y val="3.7037037037037035E-2"/>
          <c:w val="0.63175494271195409"/>
          <c:h val="8.4871661138820664E-2"/>
        </c:manualLayout>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86351706036747"/>
          <c:y val="2.8252405949256341E-2"/>
          <c:w val="0.87759601924759389"/>
          <c:h val="0.74480387868183151"/>
        </c:manualLayout>
      </c:layout>
      <c:barChart>
        <c:barDir val="col"/>
        <c:grouping val="stacked"/>
        <c:varyColors val="0"/>
        <c:ser>
          <c:idx val="0"/>
          <c:order val="0"/>
          <c:tx>
            <c:strRef>
              <c:f>tbe_32!$M$77</c:f>
              <c:strCache>
                <c:ptCount val="1"/>
                <c:pt idx="0">
                  <c:v>CPU</c:v>
                </c:pt>
              </c:strCache>
            </c:strRef>
          </c:tx>
          <c:invertIfNegative val="0"/>
          <c:cat>
            <c:strRef>
              <c:f>tbe_32!$L$78:$L$88</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tbe_32!$M$78:$M$88</c:f>
              <c:numCache>
                <c:formatCode>General</c:formatCode>
                <c:ptCount val="11"/>
                <c:pt idx="0">
                  <c:v>83.30408796357969</c:v>
                </c:pt>
                <c:pt idx="1">
                  <c:v>50.377484082563271</c:v>
                </c:pt>
                <c:pt idx="2">
                  <c:v>50.048417774919677</c:v>
                </c:pt>
                <c:pt idx="3">
                  <c:v>52.15048669951068</c:v>
                </c:pt>
                <c:pt idx="4">
                  <c:v>54.833361347909502</c:v>
                </c:pt>
                <c:pt idx="5">
                  <c:v>99.974191862327743</c:v>
                </c:pt>
                <c:pt idx="6">
                  <c:v>52.433210809698842</c:v>
                </c:pt>
                <c:pt idx="7">
                  <c:v>90.573142186947393</c:v>
                </c:pt>
                <c:pt idx="8">
                  <c:v>50.036779573036611</c:v>
                </c:pt>
                <c:pt idx="9">
                  <c:v>88.840082775633178</c:v>
                </c:pt>
                <c:pt idx="10">
                  <c:v>50.072783966445094</c:v>
                </c:pt>
              </c:numCache>
            </c:numRef>
          </c:val>
        </c:ser>
        <c:ser>
          <c:idx val="1"/>
          <c:order val="1"/>
          <c:tx>
            <c:strRef>
              <c:f>tbe_32!$N$77</c:f>
              <c:strCache>
                <c:ptCount val="1"/>
                <c:pt idx="0">
                  <c:v>GPU</c:v>
                </c:pt>
              </c:strCache>
            </c:strRef>
          </c:tx>
          <c:spPr>
            <a:solidFill>
              <a:schemeClr val="accent3"/>
            </a:solidFill>
          </c:spPr>
          <c:invertIfNegative val="0"/>
          <c:cat>
            <c:strRef>
              <c:f>tbe_32!$L$78:$L$88</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tbe_32!$N$78:$N$88</c:f>
              <c:numCache>
                <c:formatCode>General</c:formatCode>
                <c:ptCount val="11"/>
                <c:pt idx="0">
                  <c:v>16.69591203642031</c:v>
                </c:pt>
                <c:pt idx="1">
                  <c:v>49.622515917436729</c:v>
                </c:pt>
                <c:pt idx="2">
                  <c:v>49.951582225080323</c:v>
                </c:pt>
                <c:pt idx="3">
                  <c:v>47.84951330048932</c:v>
                </c:pt>
                <c:pt idx="4">
                  <c:v>45.166638652090498</c:v>
                </c:pt>
                <c:pt idx="5">
                  <c:v>2.5808137672257109E-2</c:v>
                </c:pt>
                <c:pt idx="6">
                  <c:v>47.566789190301158</c:v>
                </c:pt>
                <c:pt idx="7">
                  <c:v>9.4268578130526013</c:v>
                </c:pt>
                <c:pt idx="8">
                  <c:v>49.963220426963389</c:v>
                </c:pt>
                <c:pt idx="9">
                  <c:v>11.159917224366822</c:v>
                </c:pt>
                <c:pt idx="10">
                  <c:v>49.927216033554906</c:v>
                </c:pt>
              </c:numCache>
            </c:numRef>
          </c:val>
        </c:ser>
        <c:dLbls>
          <c:showLegendKey val="0"/>
          <c:showVal val="0"/>
          <c:showCatName val="0"/>
          <c:showSerName val="0"/>
          <c:showPercent val="0"/>
          <c:showBubbleSize val="0"/>
        </c:dLbls>
        <c:gapWidth val="150"/>
        <c:overlap val="100"/>
        <c:axId val="115630080"/>
        <c:axId val="115631616"/>
      </c:barChart>
      <c:catAx>
        <c:axId val="115630080"/>
        <c:scaling>
          <c:orientation val="minMax"/>
        </c:scaling>
        <c:delete val="0"/>
        <c:axPos val="b"/>
        <c:numFmt formatCode="General" sourceLinked="0"/>
        <c:majorTickMark val="out"/>
        <c:minorTickMark val="none"/>
        <c:tickLblPos val="nextTo"/>
        <c:crossAx val="115631616"/>
        <c:crosses val="autoZero"/>
        <c:auto val="1"/>
        <c:lblAlgn val="ctr"/>
        <c:lblOffset val="100"/>
        <c:noMultiLvlLbl val="0"/>
      </c:catAx>
      <c:valAx>
        <c:axId val="115631616"/>
        <c:scaling>
          <c:orientation val="minMax"/>
        </c:scaling>
        <c:delete val="0"/>
        <c:axPos val="l"/>
        <c:majorGridlines/>
        <c:title>
          <c:tx>
            <c:rich>
              <a:bodyPr rot="-5400000" vert="horz"/>
              <a:lstStyle/>
              <a:p>
                <a:pPr>
                  <a:defRPr/>
                </a:pPr>
                <a:r>
                  <a:rPr lang="en-US"/>
                  <a:t>Execution time (%)</a:t>
                </a:r>
              </a:p>
            </c:rich>
          </c:tx>
          <c:layout>
            <c:manualLayout>
              <c:xMode val="edge"/>
              <c:yMode val="edge"/>
              <c:x val="8.3333333333333332E-3"/>
              <c:y val="0.25405694079906677"/>
            </c:manualLayout>
          </c:layout>
          <c:overlay val="0"/>
        </c:title>
        <c:numFmt formatCode="General" sourceLinked="1"/>
        <c:majorTickMark val="out"/>
        <c:minorTickMark val="none"/>
        <c:tickLblPos val="nextTo"/>
        <c:crossAx val="115630080"/>
        <c:crosses val="autoZero"/>
        <c:crossBetween val="between"/>
      </c:valAx>
    </c:plotArea>
    <c:legend>
      <c:legendPos val="r"/>
      <c:layout>
        <c:manualLayout>
          <c:xMode val="edge"/>
          <c:yMode val="edge"/>
          <c:x val="0.77812620297462831"/>
          <c:y val="2.7393919510061246E-2"/>
          <c:w val="0.21354046369203852"/>
          <c:h val="0.11187882764654418"/>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D331283-B79C-4A4D-8494-C1CCC008938E}" type="datetimeFigureOut">
              <a:rPr lang="en-US" smtClean="0"/>
              <a:t>12/3/2013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726EB7-C9CE-46AB-A807-454EF0638FD9}" type="slidenum">
              <a:rPr lang="en-US" smtClean="0"/>
              <a:t>‹#›</a:t>
            </a:fld>
            <a:endParaRPr lang="en-US"/>
          </a:p>
        </p:txBody>
      </p:sp>
    </p:spTree>
    <p:extLst>
      <p:ext uri="{BB962C8B-B14F-4D97-AF65-F5344CB8AC3E}">
        <p14:creationId xmlns:p14="http://schemas.microsoft.com/office/powerpoint/2010/main" val="220456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32492B-F736-4B6C-B6C8-8F298B760659}" type="datetimeFigureOut">
              <a:rPr lang="en-US" smtClean="0"/>
              <a:t>12/3/2013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4CD734-F429-4B0F-8B93-8E7082F758F8}" type="slidenum">
              <a:rPr lang="en-US" smtClean="0"/>
              <a:t>‹#›</a:t>
            </a:fld>
            <a:endParaRPr lang="en-US"/>
          </a:p>
        </p:txBody>
      </p:sp>
    </p:spTree>
    <p:extLst>
      <p:ext uri="{BB962C8B-B14F-4D97-AF65-F5344CB8AC3E}">
        <p14:creationId xmlns:p14="http://schemas.microsoft.com/office/powerpoint/2010/main" val="418316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a:t>
            </a:r>
            <a:r>
              <a:rPr lang="en-US" baseline="0" smtClean="0"/>
              <a:t> you for the introduction. </a:t>
            </a:r>
          </a:p>
          <a:p>
            <a:endParaRPr lang="en-US" baseline="0" smtClean="0"/>
          </a:p>
          <a:p>
            <a:r>
              <a:rPr lang="en-US" baseline="0" smtClean="0"/>
              <a:t>Hi, I’m Jason Power and today I’m going to present our work on Heterogeneous System Coherence.</a:t>
            </a:r>
          </a:p>
          <a:p>
            <a:r>
              <a:rPr lang="en-US" baseline="0" smtClean="0"/>
              <a:t>This work was completed while on and internship at AMD research.</a:t>
            </a:r>
          </a:p>
          <a:p>
            <a:r>
              <a:rPr lang="en-US" baseline="0" smtClean="0"/>
              <a:t>I would like to thank my collaborators, listed here.</a:t>
            </a:r>
          </a:p>
        </p:txBody>
      </p:sp>
      <p:sp>
        <p:nvSpPr>
          <p:cNvPr id="4" name="Slide Number Placeholder 3"/>
          <p:cNvSpPr>
            <a:spLocks noGrp="1"/>
          </p:cNvSpPr>
          <p:nvPr>
            <p:ph type="sldNum" sz="quarter" idx="10"/>
          </p:nvPr>
        </p:nvSpPr>
        <p:spPr/>
        <p:txBody>
          <a:bodyPr/>
          <a:lstStyle/>
          <a:p>
            <a:fld id="{384CD734-F429-4B0F-8B93-8E7082F758F8}" type="slidenum">
              <a:rPr lang="en-US" smtClean="0"/>
              <a:t>1</a:t>
            </a:fld>
            <a:endParaRPr lang="en-US"/>
          </a:p>
        </p:txBody>
      </p:sp>
    </p:spTree>
    <p:extLst>
      <p:ext uri="{BB962C8B-B14F-4D97-AF65-F5344CB8AC3E}">
        <p14:creationId xmlns:p14="http://schemas.microsoft.com/office/powerpoint/2010/main" val="260209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inclusive” directory. Send</a:t>
            </a:r>
            <a:r>
              <a:rPr lang="en-US" baseline="0" dirty="0" smtClean="0"/>
              <a:t> probes only to sharers on hits, send probes to everyone on </a:t>
            </a:r>
            <a:r>
              <a:rPr lang="en-US" baseline="0" smtClean="0"/>
              <a:t>misses</a:t>
            </a:r>
            <a:r>
              <a:rPr lang="en-US" baseline="0" smtClean="0"/>
              <a:t>.</a:t>
            </a:r>
          </a:p>
          <a:p>
            <a:r>
              <a:rPr lang="en-US" baseline="0" smtClean="0"/>
              <a:t>Define probe: for instance, an invalidation</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15</a:t>
            </a:fld>
            <a:endParaRPr lang="en-US"/>
          </a:p>
        </p:txBody>
      </p:sp>
    </p:spTree>
    <p:extLst>
      <p:ext uri="{BB962C8B-B14F-4D97-AF65-F5344CB8AC3E}">
        <p14:creationId xmlns:p14="http://schemas.microsoft.com/office/powerpoint/2010/main" val="187662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GCN</a:t>
            </a:r>
          </a:p>
          <a:p>
            <a:r>
              <a:rPr lang="en-US" dirty="0" smtClean="0"/>
              <a:t>Make sure to point out the assumption of stacked </a:t>
            </a:r>
            <a:r>
              <a:rPr lang="en-US" smtClean="0"/>
              <a:t>high-bandwidth</a:t>
            </a:r>
            <a:r>
              <a:rPr lang="en-US" baseline="0" smtClean="0"/>
              <a:t> </a:t>
            </a:r>
            <a:r>
              <a:rPr lang="en-US" baseline="0" smtClean="0"/>
              <a:t>DRAM</a:t>
            </a:r>
          </a:p>
          <a:p>
            <a:r>
              <a:rPr lang="en-US" baseline="0" smtClean="0"/>
              <a:t>Point out 1 GHz</a:t>
            </a:r>
          </a:p>
          <a:p>
            <a:r>
              <a:rPr lang="en-US" baseline="0" smtClean="0"/>
              <a:t>Workloads coming next!!</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18</a:t>
            </a:fld>
            <a:endParaRPr lang="en-US"/>
          </a:p>
        </p:txBody>
      </p:sp>
    </p:spTree>
    <p:extLst>
      <p:ext uri="{BB962C8B-B14F-4D97-AF65-F5344CB8AC3E}">
        <p14:creationId xmlns:p14="http://schemas.microsoft.com/office/powerpoint/2010/main" val="82842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a list, see the paper for more details</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19</a:t>
            </a:fld>
            <a:endParaRPr lang="en-US"/>
          </a:p>
        </p:txBody>
      </p:sp>
    </p:spTree>
    <p:extLst>
      <p:ext uri="{BB962C8B-B14F-4D97-AF65-F5344CB8AC3E}">
        <p14:creationId xmlns:p14="http://schemas.microsoft.com/office/powerpoint/2010/main" val="83072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stay coherent need to put all GPU coherent requests through directory</a:t>
            </a:r>
          </a:p>
          <a:p>
            <a:r>
              <a:rPr lang="en-US" baseline="0" dirty="0" smtClean="0"/>
              <a:t>Very high bandwidth</a:t>
            </a:r>
          </a:p>
          <a:p>
            <a:endParaRPr lang="en-US" baseline="0" dirty="0" smtClean="0"/>
          </a:p>
          <a:p>
            <a:r>
              <a:rPr lang="en-US" baseline="0" dirty="0" smtClean="0"/>
              <a:t>“Often” highly associative: MSHRs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20</a:t>
            </a:fld>
            <a:endParaRPr lang="en-US"/>
          </a:p>
        </p:txBody>
      </p:sp>
    </p:spTree>
    <p:extLst>
      <p:ext uri="{BB962C8B-B14F-4D97-AF65-F5344CB8AC3E}">
        <p14:creationId xmlns:p14="http://schemas.microsoft.com/office/powerpoint/2010/main" val="23478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Define axes.</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21</a:t>
            </a:fld>
            <a:endParaRPr lang="en-US"/>
          </a:p>
        </p:txBody>
      </p:sp>
    </p:spTree>
    <p:extLst>
      <p:ext uri="{BB962C8B-B14F-4D97-AF65-F5344CB8AC3E}">
        <p14:creationId xmlns:p14="http://schemas.microsoft.com/office/powerpoint/2010/main" val="229320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Little's law calculated</a:t>
            </a:r>
            <a:r>
              <a:rPr lang="en-US" sz="1200" kern="1200" baseline="0" dirty="0" smtClean="0">
                <a:solidFill>
                  <a:schemeClr val="tx1"/>
                </a:solidFill>
                <a:effectLst/>
                <a:latin typeface="+mn-lt"/>
                <a:ea typeface="+mn-ea"/>
                <a:cs typeface="+mn-cs"/>
              </a:rPr>
              <a:t> line: </a:t>
            </a:r>
            <a:r>
              <a:rPr lang="en-US" sz="1200" kern="1200" dirty="0" smtClean="0">
                <a:solidFill>
                  <a:schemeClr val="tx1"/>
                </a:solidFill>
                <a:effectLst/>
                <a:latin typeface="+mn-lt"/>
                <a:ea typeface="+mn-ea"/>
                <a:cs typeface="+mn-cs"/>
              </a:rPr>
              <a:t>700GB/s / 64 bytes per request = 11 requests/ns </a:t>
            </a:r>
            <a:r>
              <a:rPr lang="en-US"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22 ns </a:t>
            </a:r>
            <a:r>
              <a:rPr lang="en-US" sz="1200" kern="1200" dirty="0" smtClean="0">
                <a:solidFill>
                  <a:schemeClr val="tx1"/>
                </a:solidFill>
                <a:effectLst/>
                <a:latin typeface="+mn-lt"/>
                <a:ea typeface="+mn-ea"/>
                <a:cs typeface="+mn-cs"/>
              </a:rPr>
              <a:t>latency </a:t>
            </a:r>
            <a:r>
              <a:rPr lang="en-US"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242</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outstanding </a:t>
            </a:r>
            <a:r>
              <a:rPr lang="en-US" sz="1200" kern="1200" dirty="0" smtClean="0">
                <a:solidFill>
                  <a:schemeClr val="tx1"/>
                </a:solidFill>
                <a:effectLst/>
                <a:latin typeface="+mn-lt"/>
                <a:ea typeface="+mn-ea"/>
                <a:cs typeface="+mn-cs"/>
              </a:rPr>
              <a:t>requests</a:t>
            </a:r>
            <a:r>
              <a:rPr lang="en-US" sz="1200" kern="1200" smtClean="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22</a:t>
            </a:fld>
            <a:endParaRPr lang="en-US"/>
          </a:p>
        </p:txBody>
      </p:sp>
    </p:spTree>
    <p:extLst>
      <p:ext uri="{BB962C8B-B14F-4D97-AF65-F5344CB8AC3E}">
        <p14:creationId xmlns:p14="http://schemas.microsoft.com/office/powerpoint/2010/main" val="231650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 </a:t>
            </a:r>
            <a:r>
              <a:rPr lang="en-US" baseline="0" smtClean="0"/>
              <a:t>workloads </a:t>
            </a:r>
            <a:r>
              <a:rPr lang="en-US" baseline="0" dirty="0" err="1" smtClean="0"/>
              <a:t>experince</a:t>
            </a:r>
            <a:r>
              <a:rPr lang="en-US" baseline="0" dirty="0" smtClean="0"/>
              <a:t> </a:t>
            </a:r>
            <a:r>
              <a:rPr lang="en-US" baseline="0" smtClean="0"/>
              <a:t>HUGE </a:t>
            </a:r>
            <a:r>
              <a:rPr lang="en-US" baseline="0" smtClean="0"/>
              <a:t>slowdown</a:t>
            </a:r>
          </a:p>
          <a:p>
            <a:r>
              <a:rPr lang="en-US" smtClean="0"/>
              <a:t>Using 32 mshrs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23</a:t>
            </a:fld>
            <a:endParaRPr lang="en-US"/>
          </a:p>
        </p:txBody>
      </p:sp>
    </p:spTree>
    <p:extLst>
      <p:ext uri="{BB962C8B-B14F-4D97-AF65-F5344CB8AC3E}">
        <p14:creationId xmlns:p14="http://schemas.microsoft.com/office/powerpoint/2010/main" val="18028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24</a:t>
            </a:fld>
            <a:endParaRPr lang="en-US"/>
          </a:p>
        </p:txBody>
      </p:sp>
    </p:spTree>
    <p:extLst>
      <p:ext uri="{BB962C8B-B14F-4D97-AF65-F5344CB8AC3E}">
        <p14:creationId xmlns:p14="http://schemas.microsoft.com/office/powerpoint/2010/main" val="385171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6:00 Feel pretty OK about</a:t>
            </a:r>
            <a:r>
              <a:rPr lang="en-US" baseline="0" smtClean="0"/>
              <a:t> this section.</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25</a:t>
            </a:fld>
            <a:endParaRPr lang="en-US"/>
          </a:p>
        </p:txBody>
      </p:sp>
    </p:spTree>
    <p:extLst>
      <p:ext uri="{BB962C8B-B14F-4D97-AF65-F5344CB8AC3E}">
        <p14:creationId xmlns:p14="http://schemas.microsoft.com/office/powerpoint/2010/main" val="9005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2,3,7   5,6</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27</a:t>
            </a:fld>
            <a:endParaRPr lang="en-US"/>
          </a:p>
        </p:txBody>
      </p:sp>
    </p:spTree>
    <p:extLst>
      <p:ext uri="{BB962C8B-B14F-4D97-AF65-F5344CB8AC3E}">
        <p14:creationId xmlns:p14="http://schemas.microsoft.com/office/powerpoint/2010/main" val="212264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Define </a:t>
            </a:r>
            <a:r>
              <a:rPr lang="en-US" smtClean="0"/>
              <a:t>MSHRs</a:t>
            </a:r>
          </a:p>
          <a:p>
            <a:endParaRPr lang="en-US" smtClean="0"/>
          </a:p>
          <a:p>
            <a:r>
              <a:rPr lang="en-US" smtClean="0"/>
              <a:t>3:30</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2</a:t>
            </a:fld>
            <a:endParaRPr lang="en-US"/>
          </a:p>
        </p:txBody>
      </p:sp>
    </p:spTree>
    <p:extLst>
      <p:ext uri="{BB962C8B-B14F-4D97-AF65-F5344CB8AC3E}">
        <p14:creationId xmlns:p14="http://schemas.microsoft.com/office/powerpoint/2010/main" val="2145304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Bring up region dir</a:t>
            </a:r>
          </a:p>
          <a:p>
            <a:r>
              <a:rPr lang="en-US" smtClean="0"/>
              <a:t>Bring</a:t>
            </a:r>
            <a:r>
              <a:rPr lang="en-US" baseline="0" smtClean="0"/>
              <a:t> up regin buf</a:t>
            </a:r>
          </a:p>
          <a:p>
            <a:endParaRPr lang="en-US" baseline="0" smtClean="0"/>
          </a:p>
          <a:p>
            <a:r>
              <a:rPr lang="en-US" baseline="0" smtClean="0"/>
              <a:t>Coord with region dir</a:t>
            </a:r>
          </a:p>
          <a:p>
            <a:r>
              <a:rPr lang="en-US" baseline="0" smtClean="0"/>
              <a:t>Direct access bus</a:t>
            </a:r>
          </a:p>
          <a:p>
            <a:r>
              <a:rPr lang="en-US" baseline="0" smtClean="0"/>
              <a:t>Region of 16 64 B blocks or 1KB</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28</a:t>
            </a:fld>
            <a:endParaRPr lang="en-US"/>
          </a:p>
        </p:txBody>
      </p:sp>
    </p:spTree>
    <p:extLst>
      <p:ext uri="{BB962C8B-B14F-4D97-AF65-F5344CB8AC3E}">
        <p14:creationId xmlns:p14="http://schemas.microsoft.com/office/powerpoint/2010/main" val="473300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Overhead of 2% of a</a:t>
            </a:r>
            <a:r>
              <a:rPr lang="en-US" baseline="0" smtClean="0"/>
              <a:t> 4</a:t>
            </a:r>
            <a:r>
              <a:rPr lang="en-US" smtClean="0"/>
              <a:t>MB cach</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32</a:t>
            </a:fld>
            <a:endParaRPr lang="en-US"/>
          </a:p>
        </p:txBody>
      </p:sp>
    </p:spTree>
    <p:extLst>
      <p:ext uri="{BB962C8B-B14F-4D97-AF65-F5344CB8AC3E}">
        <p14:creationId xmlns:p14="http://schemas.microsoft.com/office/powerpoint/2010/main" val="29131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Less</a:t>
            </a:r>
            <a:r>
              <a:rPr lang="en-US" baseline="0" smtClean="0"/>
              <a:t> than 1% of the overall area</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34</a:t>
            </a:fld>
            <a:endParaRPr lang="en-US"/>
          </a:p>
        </p:txBody>
      </p:sp>
    </p:spTree>
    <p:extLst>
      <p:ext uri="{BB962C8B-B14F-4D97-AF65-F5344CB8AC3E}">
        <p14:creationId xmlns:p14="http://schemas.microsoft.com/office/powerpoint/2010/main" val="1653106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5:30</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36</a:t>
            </a:fld>
            <a:endParaRPr lang="en-US"/>
          </a:p>
        </p:txBody>
      </p:sp>
    </p:spTree>
    <p:extLst>
      <p:ext uri="{BB962C8B-B14F-4D97-AF65-F5344CB8AC3E}">
        <p14:creationId xmlns:p14="http://schemas.microsoft.com/office/powerpoint/2010/main" val="3286099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a lot more time here explaining</a:t>
            </a:r>
          </a:p>
          <a:p>
            <a:r>
              <a:rPr lang="en-US" dirty="0" smtClean="0"/>
              <a:t>Higher is better</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38</a:t>
            </a:fld>
            <a:endParaRPr lang="en-US"/>
          </a:p>
        </p:txBody>
      </p:sp>
    </p:spTree>
    <p:extLst>
      <p:ext uri="{BB962C8B-B14F-4D97-AF65-F5344CB8AC3E}">
        <p14:creationId xmlns:p14="http://schemas.microsoft.com/office/powerpoint/2010/main" val="351140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Theoretical reduction</a:t>
            </a:r>
          </a:p>
          <a:p>
            <a:r>
              <a:rPr lang="en-US" smtClean="0"/>
              <a:t>Then</a:t>
            </a:r>
            <a:r>
              <a:rPr lang="en-US" baseline="0" smtClean="0"/>
              <a:t> overall average bandwidth greatly reduced (94%)</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39</a:t>
            </a:fld>
            <a:endParaRPr lang="en-US"/>
          </a:p>
        </p:txBody>
      </p:sp>
    </p:spTree>
    <p:extLst>
      <p:ext uri="{BB962C8B-B14F-4D97-AF65-F5344CB8AC3E}">
        <p14:creationId xmlns:p14="http://schemas.microsoft.com/office/powerpoint/2010/main" val="218957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 latency</a:t>
            </a:r>
            <a:r>
              <a:rPr lang="en-US" baseline="0" dirty="0" smtClean="0"/>
              <a:t> decreased by prefetching permissions and by reducing queuing delays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41</a:t>
            </a:fld>
            <a:endParaRPr lang="en-US"/>
          </a:p>
        </p:txBody>
      </p:sp>
    </p:spTree>
    <p:extLst>
      <p:ext uri="{BB962C8B-B14F-4D97-AF65-F5344CB8AC3E}">
        <p14:creationId xmlns:p14="http://schemas.microsoft.com/office/powerpoint/2010/main" val="375009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44</a:t>
            </a:fld>
            <a:endParaRPr lang="en-US"/>
          </a:p>
        </p:txBody>
      </p:sp>
    </p:spTree>
    <p:extLst>
      <p:ext uri="{BB962C8B-B14F-4D97-AF65-F5344CB8AC3E}">
        <p14:creationId xmlns:p14="http://schemas.microsoft.com/office/powerpoint/2010/main" val="413226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Uses 1 KB regions to only send one request to dir per 16 64</a:t>
            </a:r>
            <a:r>
              <a:rPr lang="en-US" baseline="0" smtClean="0"/>
              <a:t> B blocks</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3</a:t>
            </a:fld>
            <a:endParaRPr lang="en-US"/>
          </a:p>
        </p:txBody>
      </p:sp>
    </p:spTree>
    <p:extLst>
      <p:ext uri="{BB962C8B-B14F-4D97-AF65-F5344CB8AC3E}">
        <p14:creationId xmlns:p14="http://schemas.microsoft.com/office/powerpoint/2010/main" val="211245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we all know, Moore’s law has</a:t>
            </a:r>
            <a:r>
              <a:rPr lang="en-US" baseline="0" smtClean="0"/>
              <a:t> allowed the continued reduction of transistor size for decades.</a:t>
            </a:r>
          </a:p>
          <a:p>
            <a:r>
              <a:rPr lang="en-US" baseline="0" smtClean="0"/>
              <a:t>Recently, as transistors have shrunk, more cores have been added to the chip</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4</a:t>
            </a:fld>
            <a:endParaRPr lang="en-US"/>
          </a:p>
        </p:txBody>
      </p:sp>
    </p:spTree>
    <p:extLst>
      <p:ext uri="{BB962C8B-B14F-4D97-AF65-F5344CB8AC3E}">
        <p14:creationId xmlns:p14="http://schemas.microsoft.com/office/powerpoint/2010/main" val="107593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REMEMBER</a:t>
            </a:r>
            <a:r>
              <a:rPr lang="en-US" baseline="0" smtClean="0"/>
              <a:t> THE STACKED DRAM!!!!!</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t>7</a:t>
            </a:fld>
            <a:endParaRPr lang="en-US"/>
          </a:p>
        </p:txBody>
      </p:sp>
    </p:spTree>
    <p:extLst>
      <p:ext uri="{BB962C8B-B14F-4D97-AF65-F5344CB8AC3E}">
        <p14:creationId xmlns:p14="http://schemas.microsoft.com/office/powerpoint/2010/main" val="210932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assume</a:t>
            </a:r>
            <a:r>
              <a:rPr lang="en-US" baseline="0" dirty="0" smtClean="0"/>
              <a:t> something like die-stacking and a very high bandwidth in this presentation</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10</a:t>
            </a:fld>
            <a:endParaRPr lang="en-US"/>
          </a:p>
        </p:txBody>
      </p:sp>
    </p:spTree>
    <p:extLst>
      <p:ext uri="{BB962C8B-B14F-4D97-AF65-F5344CB8AC3E}">
        <p14:creationId xmlns:p14="http://schemas.microsoft.com/office/powerpoint/2010/main" val="23478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stay coherent need to put all GPU coherent requests through directory</a:t>
            </a:r>
          </a:p>
          <a:p>
            <a:r>
              <a:rPr lang="en-US" baseline="0" dirty="0" smtClean="0"/>
              <a:t>Very high bandwidth</a:t>
            </a:r>
          </a:p>
          <a:p>
            <a:r>
              <a:rPr lang="en-US" baseline="0" dirty="0" smtClean="0"/>
              <a:t>Arrow thickness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11</a:t>
            </a:fld>
            <a:endParaRPr lang="en-US"/>
          </a:p>
        </p:txBody>
      </p:sp>
    </p:spTree>
    <p:extLst>
      <p:ext uri="{BB962C8B-B14F-4D97-AF65-F5344CB8AC3E}">
        <p14:creationId xmlns:p14="http://schemas.microsoft.com/office/powerpoint/2010/main" val="23478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 = </a:t>
            </a:r>
            <a:r>
              <a:rPr lang="en-US" smtClean="0"/>
              <a:t>streaming </a:t>
            </a:r>
            <a:r>
              <a:rPr lang="en-US" smtClean="0"/>
              <a:t>multiprocessor</a:t>
            </a:r>
          </a:p>
          <a:p>
            <a:r>
              <a:rPr lang="en-US" smtClean="0"/>
              <a:t>Talk more about i-fetch/register</a:t>
            </a:r>
            <a:r>
              <a:rPr lang="en-US" baseline="0" smtClean="0"/>
              <a:t> file/scratch pad</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12</a:t>
            </a:fld>
            <a:endParaRPr lang="en-US"/>
          </a:p>
        </p:txBody>
      </p:sp>
    </p:spTree>
    <p:extLst>
      <p:ext uri="{BB962C8B-B14F-4D97-AF65-F5344CB8AC3E}">
        <p14:creationId xmlns:p14="http://schemas.microsoft.com/office/powerpoint/2010/main" val="23478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baseline system</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t>14</a:t>
            </a:fld>
            <a:endParaRPr lang="en-US"/>
          </a:p>
        </p:txBody>
      </p:sp>
    </p:spTree>
    <p:extLst>
      <p:ext uri="{BB962C8B-B14F-4D97-AF65-F5344CB8AC3E}">
        <p14:creationId xmlns:p14="http://schemas.microsoft.com/office/powerpoint/2010/main" val="906124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2" name="Picture 13"/>
          <p:cNvPicPr>
            <a:picLocks noChangeAspect="1"/>
          </p:cNvPicPr>
          <p:nvPr/>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2889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6"/>
          <p:cNvSpPr>
            <a:spLocks/>
          </p:cNvSpPr>
          <p:nvPr/>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08191296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02">
    <p:spTree>
      <p:nvGrpSpPr>
        <p:cNvPr id="1" name=""/>
        <p:cNvGrpSpPr/>
        <p:nvPr/>
      </p:nvGrpSpPr>
      <p:grpSpPr>
        <a:xfrm>
          <a:off x="0" y="0"/>
          <a:ext cx="0" cy="0"/>
          <a:chOff x="0" y="0"/>
          <a:chExt cx="0" cy="0"/>
        </a:xfrm>
      </p:grpSpPr>
      <p:sp>
        <p:nvSpPr>
          <p:cNvPr id="3" name="Parallelogram 2"/>
          <p:cNvSpPr/>
          <p:nvPr/>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Parallelogram 7"/>
          <p:cNvSpPr/>
          <p:nvPr/>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 name="Parallelogram 4"/>
          <p:cNvSpPr/>
          <p:nvPr/>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Parallelogram 5"/>
          <p:cNvSpPr/>
          <p:nvPr/>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1337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425817869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43094402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80510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32425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03822816"/>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3872048"/>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8294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337199313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02 Image Jason">
    <p:spTree>
      <p:nvGrpSpPr>
        <p:cNvPr id="1" name=""/>
        <p:cNvGrpSpPr/>
        <p:nvPr/>
      </p:nvGrpSpPr>
      <p:grpSpPr>
        <a:xfrm>
          <a:off x="0" y="0"/>
          <a:ext cx="0" cy="0"/>
          <a:chOff x="0" y="0"/>
          <a:chExt cx="0" cy="0"/>
        </a:xfrm>
      </p:grpSpPr>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 name="Title 1"/>
          <p:cNvSpPr>
            <a:spLocks noGrp="1"/>
          </p:cNvSpPr>
          <p:nvPr>
            <p:ph type="ctrTitle"/>
          </p:nvPr>
        </p:nvSpPr>
        <p:spPr>
          <a:xfrm>
            <a:off x="533400" y="4114800"/>
            <a:ext cx="8049010"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3401" y="5006253"/>
            <a:ext cx="8049010"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ight Triangle 14"/>
          <p:cNvSpPr/>
          <p:nvPr/>
        </p:nvSpPr>
        <p:spPr>
          <a:xfrm flipH="1">
            <a:off x="8618798" y="4636598"/>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35709773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9"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1" name="Right Triangle 20"/>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2"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220222868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3456182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8449326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9378671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Parallelogram 4"/>
          <p:cNvSpPr/>
          <p:nvPr/>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sp>
        <p:nvSpPr>
          <p:cNvPr id="25"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prstClr val="white"/>
              </a:solidFill>
            </a:endParaRPr>
          </a:p>
        </p:txBody>
      </p:sp>
      <p:sp>
        <p:nvSpPr>
          <p:cNvPr id="7" name="Parallelogram 6"/>
          <p:cNvSpPr/>
          <p:nvPr/>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Parallelogram 7"/>
          <p:cNvSpPr/>
          <p:nvPr/>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Parallelogram 8"/>
          <p:cNvSpPr/>
          <p:nvPr/>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Parallelogram 9"/>
          <p:cNvSpPr/>
          <p:nvPr/>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Parallelogram 11"/>
          <p:cNvSpPr/>
          <p:nvPr/>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Parallelogram 12"/>
          <p:cNvSpPr/>
          <p:nvPr/>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9437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01">
    <p:spTree>
      <p:nvGrpSpPr>
        <p:cNvPr id="1" name=""/>
        <p:cNvGrpSpPr/>
        <p:nvPr/>
      </p:nvGrpSpPr>
      <p:grpSpPr>
        <a:xfrm>
          <a:off x="0" y="0"/>
          <a:ext cx="0" cy="0"/>
          <a:chOff x="0" y="0"/>
          <a:chExt cx="0" cy="0"/>
        </a:xfrm>
      </p:grpSpPr>
      <p:sp>
        <p:nvSpPr>
          <p:cNvPr id="3"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ight Triangle 7"/>
          <p:cNvSpPr/>
          <p:nvPr/>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62921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p:nvSpPr>
        <p:spPr>
          <a:xfrm>
            <a:off x="332271" y="6561034"/>
            <a:ext cx="4263988"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cap="all" dirty="0" smtClean="0">
                <a:cs typeface="Arial" pitchFamily="34" charset="0"/>
              </a:rPr>
              <a:t>Heterogeneous system coherence   |   December 11, 2013   </a:t>
            </a:r>
            <a:r>
              <a:rPr lang="en-US" sz="1000" cap="all" dirty="0">
                <a:cs typeface="Arial" pitchFamily="34" charset="0"/>
              </a:rPr>
              <a:t>|   </a:t>
            </a:r>
            <a:r>
              <a:rPr lang="en-US" sz="1000" cap="all" dirty="0" smtClean="0">
                <a:cs typeface="Arial" pitchFamily="34" charset="0"/>
              </a:rPr>
              <a:t>micro</a:t>
            </a:r>
            <a:r>
              <a:rPr lang="en-US" sz="1000" cap="all" baseline="0" dirty="0" smtClean="0">
                <a:cs typeface="Arial" pitchFamily="34" charset="0"/>
              </a:rPr>
              <a:t>-46</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www.uc.wisc.edu/brand/templates-and-downloads/downloads/print/UWlogo_fl_4c.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772400" y="6378682"/>
            <a:ext cx="1228688" cy="4191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8" r:id="rId18"/>
  </p:sldLayoutIdLst>
  <p:transition/>
  <p:timing>
    <p:tnLst>
      <p:par>
        <p:cTn id="1" dur="indefinite" restart="never" nodeType="tmRoot"/>
      </p:par>
    </p:tnLst>
  </p:timing>
  <p:txStyles>
    <p:titleStyle>
      <a:lvl1pPr algn="l" rtl="0" eaLnBrk="1" fontAlgn="base" hangingPunct="1">
        <a:spcBef>
          <a:spcPct val="0"/>
        </a:spcBef>
        <a:spcAft>
          <a:spcPct val="0"/>
        </a:spcAft>
        <a:defRPr sz="32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4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20.xml"/><Relationship Id="rId7" Type="http://schemas.openxmlformats.org/officeDocument/2006/relationships/image" Target="../media/image21.e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14.emf"/><Relationship Id="rId4" Type="http://schemas.openxmlformats.org/officeDocument/2006/relationships/oleObject" Target="../embeddings/oleObject11.bin"/><Relationship Id="rId9"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4.emf"/><Relationship Id="rId5" Type="http://schemas.openxmlformats.org/officeDocument/2006/relationships/oleObject" Target="../embeddings/oleObject15.bin"/><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26.emf"/><Relationship Id="rId5" Type="http://schemas.openxmlformats.org/officeDocument/2006/relationships/oleObject" Target="../embeddings/oleObject17.bin"/><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7.e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20.bin"/><Relationship Id="rId5" Type="http://schemas.openxmlformats.org/officeDocument/2006/relationships/image" Target="../media/image18.e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28.emf"/><Relationship Id="rId5" Type="http://schemas.openxmlformats.org/officeDocument/2006/relationships/oleObject" Target="../embeddings/oleObject22.bin"/><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29.e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Heterogeneous System coherence</a:t>
            </a:r>
            <a:r>
              <a:rPr lang="en-US" dirty="0"/>
              <a:t/>
            </a:r>
            <a:br>
              <a:rPr lang="en-US" dirty="0"/>
            </a:br>
            <a:r>
              <a:rPr lang="en-US" sz="2600" dirty="0"/>
              <a:t>f</a:t>
            </a:r>
            <a:r>
              <a:rPr lang="en-US" sz="2600" dirty="0" smtClean="0"/>
              <a:t>or </a:t>
            </a:r>
            <a:r>
              <a:rPr lang="en-US" sz="2600" dirty="0"/>
              <a:t>Integrated CPU-GPU Systems</a:t>
            </a:r>
          </a:p>
        </p:txBody>
      </p:sp>
      <p:sp>
        <p:nvSpPr>
          <p:cNvPr id="3" name="Subtitle 2"/>
          <p:cNvSpPr>
            <a:spLocks noGrp="1"/>
          </p:cNvSpPr>
          <p:nvPr>
            <p:ph type="subTitle" idx="1"/>
          </p:nvPr>
        </p:nvSpPr>
        <p:spPr>
          <a:xfrm>
            <a:off x="228600" y="5006252"/>
            <a:ext cx="8353811" cy="708748"/>
          </a:xfrm>
        </p:spPr>
        <p:txBody>
          <a:bodyPr/>
          <a:lstStyle/>
          <a:p>
            <a:r>
              <a:rPr lang="en-US" b="1" dirty="0" smtClean="0"/>
              <a:t>Jason Power*</a:t>
            </a:r>
            <a:r>
              <a:rPr lang="en-US" dirty="0" smtClean="0"/>
              <a:t>, Arkaprava Basu*, </a:t>
            </a:r>
            <a:r>
              <a:rPr lang="en-US" dirty="0" err="1" smtClean="0"/>
              <a:t>Junli</a:t>
            </a:r>
            <a:r>
              <a:rPr lang="en-US" dirty="0" smtClean="0"/>
              <a:t> </a:t>
            </a:r>
            <a:r>
              <a:rPr lang="en-US" dirty="0" err="1" smtClean="0"/>
              <a:t>Gu</a:t>
            </a:r>
            <a:r>
              <a:rPr lang="en-US" sz="2800" baseline="10000" dirty="0" smtClean="0">
                <a:latin typeface="Calibri"/>
                <a:cs typeface="Calibri"/>
              </a:rPr>
              <a:t>†</a:t>
            </a:r>
            <a:r>
              <a:rPr lang="en-US" dirty="0" smtClean="0"/>
              <a:t>, Sooraj Puthoor</a:t>
            </a:r>
            <a:r>
              <a:rPr lang="en-US" sz="2800" baseline="10000" dirty="0" smtClean="0">
                <a:latin typeface="Calibri"/>
                <a:cs typeface="Calibri"/>
              </a:rPr>
              <a:t>†</a:t>
            </a:r>
            <a:r>
              <a:rPr lang="en-US" dirty="0" smtClean="0"/>
              <a:t>,</a:t>
            </a:r>
          </a:p>
          <a:p>
            <a:r>
              <a:rPr lang="en-US" dirty="0" smtClean="0"/>
              <a:t>Bradford M Beckmann</a:t>
            </a:r>
            <a:r>
              <a:rPr lang="en-US" sz="2800" baseline="10000" dirty="0" smtClean="0">
                <a:latin typeface="Calibri"/>
                <a:cs typeface="Calibri"/>
              </a:rPr>
              <a:t>†</a:t>
            </a:r>
            <a:r>
              <a:rPr lang="en-US" dirty="0" smtClean="0"/>
              <a:t>, Mark D Hill*</a:t>
            </a:r>
            <a:r>
              <a:rPr lang="en-US" sz="2800" baseline="10000" dirty="0" smtClean="0">
                <a:latin typeface="Calibri"/>
                <a:cs typeface="Calibri"/>
              </a:rPr>
              <a:t>†</a:t>
            </a:r>
            <a:r>
              <a:rPr lang="en-US" dirty="0" smtClean="0"/>
              <a:t>, Steven K Reinhardt</a:t>
            </a:r>
            <a:r>
              <a:rPr lang="en-US" sz="2800" baseline="10000" dirty="0" smtClean="0">
                <a:latin typeface="Calibri"/>
                <a:cs typeface="Calibri"/>
              </a:rPr>
              <a:t>†</a:t>
            </a:r>
            <a:r>
              <a:rPr lang="en-US" dirty="0" smtClean="0"/>
              <a:t>, David A Wood*</a:t>
            </a:r>
            <a:r>
              <a:rPr lang="en-US" sz="2800" baseline="10000" dirty="0" smtClean="0">
                <a:latin typeface="Calibri"/>
                <a:cs typeface="Calibri"/>
              </a:rPr>
              <a:t>†</a:t>
            </a:r>
            <a:endParaRPr lang="en-US" sz="2800" dirty="0"/>
          </a:p>
        </p:txBody>
      </p:sp>
      <p:sp>
        <p:nvSpPr>
          <p:cNvPr id="4" name="Rectangle 3"/>
          <p:cNvSpPr/>
          <p:nvPr/>
        </p:nvSpPr>
        <p:spPr>
          <a:xfrm>
            <a:off x="4010411" y="5867400"/>
            <a:ext cx="4572000" cy="656590"/>
          </a:xfrm>
          <a:prstGeom prst="rect">
            <a:avLst/>
          </a:prstGeom>
        </p:spPr>
        <p:txBody>
          <a:bodyPr>
            <a:spAutoFit/>
          </a:bodyPr>
          <a:lstStyle/>
          <a:p>
            <a:pPr algn="r"/>
            <a:r>
              <a:rPr lang="en-US" dirty="0" smtClean="0">
                <a:cs typeface="Calibri"/>
              </a:rPr>
              <a:t>*University of </a:t>
            </a:r>
            <a:r>
              <a:rPr lang="en-US" dirty="0">
                <a:cs typeface="Calibri"/>
              </a:rPr>
              <a:t>Wisconsin-Madison</a:t>
            </a:r>
          </a:p>
          <a:p>
            <a:pPr algn="r"/>
            <a:r>
              <a:rPr lang="en-US" sz="2800" baseline="10000" dirty="0">
                <a:cs typeface="Calibri"/>
              </a:rPr>
              <a:t>†</a:t>
            </a:r>
            <a:r>
              <a:rPr lang="en-US" dirty="0" smtClean="0">
                <a:cs typeface="Calibri"/>
              </a:rPr>
              <a:t>Advanced </a:t>
            </a:r>
            <a:r>
              <a:rPr lang="en-US" dirty="0">
                <a:cs typeface="Calibri"/>
              </a:rPr>
              <a:t>Micro Devices, Inc.</a:t>
            </a:r>
            <a:endParaRPr lang="en-US" dirty="0"/>
          </a:p>
        </p:txBody>
      </p:sp>
    </p:spTree>
    <p:extLst>
      <p:ext uri="{BB962C8B-B14F-4D97-AF65-F5344CB8AC3E}">
        <p14:creationId xmlns:p14="http://schemas.microsoft.com/office/powerpoint/2010/main" val="6769109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overview</a:t>
            </a:r>
            <a:endParaRPr lang="en-US" dirty="0"/>
          </a:p>
        </p:txBody>
      </p:sp>
      <p:sp>
        <p:nvSpPr>
          <p:cNvPr id="7" name="Text Placeholder 6"/>
          <p:cNvSpPr>
            <a:spLocks noGrp="1"/>
          </p:cNvSpPr>
          <p:nvPr>
            <p:ph type="body" sz="quarter" idx="10"/>
          </p:nvPr>
        </p:nvSpPr>
        <p:spPr/>
        <p:txBody>
          <a:bodyPr/>
          <a:lstStyle/>
          <a:p>
            <a:r>
              <a:rPr lang="en-US" dirty="0" smtClean="0"/>
              <a:t>System level</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348245038"/>
              </p:ext>
            </p:extLst>
          </p:nvPr>
        </p:nvGraphicFramePr>
        <p:xfrm>
          <a:off x="3048000" y="1371600"/>
          <a:ext cx="3048000" cy="4506996"/>
        </p:xfrm>
        <a:graphic>
          <a:graphicData uri="http://schemas.openxmlformats.org/presentationml/2006/ole">
            <mc:AlternateContent xmlns:mc="http://schemas.openxmlformats.org/markup-compatibility/2006">
              <mc:Choice xmlns:v="urn:schemas-microsoft-com:vml" Requires="v">
                <p:oleObj spid="_x0000_s1120" name="Visio" r:id="rId4" imgW="1339232" imgH="1981791" progId="Visio.Drawing.11">
                  <p:embed/>
                </p:oleObj>
              </mc:Choice>
              <mc:Fallback>
                <p:oleObj name="Visio" r:id="rId4" imgW="1339232" imgH="1981791" progId="Visio.Drawing.11">
                  <p:embed/>
                  <p:pic>
                    <p:nvPicPr>
                      <p:cNvPr id="0" name=""/>
                      <p:cNvPicPr/>
                      <p:nvPr/>
                    </p:nvPicPr>
                    <p:blipFill>
                      <a:blip r:embed="rId5"/>
                      <a:stretch>
                        <a:fillRect/>
                      </a:stretch>
                    </p:blipFill>
                    <p:spPr>
                      <a:xfrm>
                        <a:off x="3048000" y="1371600"/>
                        <a:ext cx="3048000" cy="4506996"/>
                      </a:xfrm>
                      <a:prstGeom prst="rect">
                        <a:avLst/>
                      </a:prstGeom>
                    </p:spPr>
                  </p:pic>
                </p:oleObj>
              </mc:Fallback>
            </mc:AlternateContent>
          </a:graphicData>
        </a:graphic>
      </p:graphicFrame>
      <p:sp>
        <p:nvSpPr>
          <p:cNvPr id="12" name="Line Callout 1 (Accent Bar) 11"/>
          <p:cNvSpPr/>
          <p:nvPr/>
        </p:nvSpPr>
        <p:spPr>
          <a:xfrm>
            <a:off x="304800" y="2057400"/>
            <a:ext cx="2819400" cy="1447800"/>
          </a:xfrm>
          <a:prstGeom prst="accentCallout1">
            <a:avLst>
              <a:gd name="adj1" fmla="val 71858"/>
              <a:gd name="adj2" fmla="val 105194"/>
              <a:gd name="adj3" fmla="val 87742"/>
              <a:gd name="adj4" fmla="val 145752"/>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High-bandwidth interconnect</a:t>
            </a:r>
            <a:endParaRPr lang="en-US" sz="2400" dirty="0">
              <a:solidFill>
                <a:schemeClr val="tx2"/>
              </a:solidFill>
            </a:endParaRPr>
          </a:p>
        </p:txBody>
      </p:sp>
    </p:spTree>
    <p:extLst>
      <p:ext uri="{BB962C8B-B14F-4D97-AF65-F5344CB8AC3E}">
        <p14:creationId xmlns:p14="http://schemas.microsoft.com/office/powerpoint/2010/main" val="3054571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overview</a:t>
            </a:r>
            <a:endParaRPr lang="en-US" dirty="0"/>
          </a:p>
        </p:txBody>
      </p:sp>
      <p:sp>
        <p:nvSpPr>
          <p:cNvPr id="7" name="Text Placeholder 6"/>
          <p:cNvSpPr>
            <a:spLocks noGrp="1"/>
          </p:cNvSpPr>
          <p:nvPr>
            <p:ph type="body" sz="quarter" idx="10"/>
          </p:nvPr>
        </p:nvSpPr>
        <p:spPr/>
        <p:txBody>
          <a:bodyPr/>
          <a:lstStyle/>
          <a:p>
            <a:r>
              <a:rPr lang="en-US" dirty="0" smtClean="0"/>
              <a:t>APU</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625655693"/>
              </p:ext>
            </p:extLst>
          </p:nvPr>
        </p:nvGraphicFramePr>
        <p:xfrm>
          <a:off x="2362200" y="1143000"/>
          <a:ext cx="4148138" cy="5047811"/>
        </p:xfrm>
        <a:graphic>
          <a:graphicData uri="http://schemas.openxmlformats.org/presentationml/2006/ole">
            <mc:AlternateContent xmlns:mc="http://schemas.openxmlformats.org/markup-compatibility/2006">
              <mc:Choice xmlns:v="urn:schemas-microsoft-com:vml" Requires="v">
                <p:oleObj spid="_x0000_s3169" name="Visio" r:id="rId4" imgW="2053489" imgH="2489194" progId="Visio.Drawing.11">
                  <p:embed/>
                </p:oleObj>
              </mc:Choice>
              <mc:Fallback>
                <p:oleObj name="Visio" r:id="rId4" imgW="2053489" imgH="2489194" progId="Visio.Drawing.11">
                  <p:embed/>
                  <p:pic>
                    <p:nvPicPr>
                      <p:cNvPr id="0" name=""/>
                      <p:cNvPicPr/>
                      <p:nvPr/>
                    </p:nvPicPr>
                    <p:blipFill>
                      <a:blip r:embed="rId5"/>
                      <a:stretch>
                        <a:fillRect/>
                      </a:stretch>
                    </p:blipFill>
                    <p:spPr>
                      <a:xfrm>
                        <a:off x="2362200" y="1143000"/>
                        <a:ext cx="4148138" cy="5047811"/>
                      </a:xfrm>
                      <a:prstGeom prst="rect">
                        <a:avLst/>
                      </a:prstGeom>
                    </p:spPr>
                  </p:pic>
                </p:oleObj>
              </mc:Fallback>
            </mc:AlternateContent>
          </a:graphicData>
        </a:graphic>
      </p:graphicFrame>
      <p:sp>
        <p:nvSpPr>
          <p:cNvPr id="5" name="Line Callout 1 (Accent Bar) 4"/>
          <p:cNvSpPr/>
          <p:nvPr/>
        </p:nvSpPr>
        <p:spPr>
          <a:xfrm>
            <a:off x="76200" y="3810000"/>
            <a:ext cx="2819400" cy="1447800"/>
          </a:xfrm>
          <a:prstGeom prst="accentCallout1">
            <a:avLst>
              <a:gd name="adj1" fmla="val 71858"/>
              <a:gd name="adj2" fmla="val 105194"/>
              <a:gd name="adj3" fmla="val 92068"/>
              <a:gd name="adj4" fmla="val 128425"/>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Direct-access bus</a:t>
            </a:r>
          </a:p>
          <a:p>
            <a:pPr algn="ctr" fontAlgn="auto">
              <a:spcBef>
                <a:spcPts val="0"/>
              </a:spcBef>
              <a:spcAft>
                <a:spcPts val="0"/>
              </a:spcAft>
            </a:pPr>
            <a:r>
              <a:rPr lang="en-US" sz="2400" dirty="0" smtClean="0">
                <a:solidFill>
                  <a:schemeClr val="tx2"/>
                </a:solidFill>
              </a:rPr>
              <a:t>(used for graphics)</a:t>
            </a:r>
            <a:endParaRPr lang="en-US" sz="2400" dirty="0">
              <a:solidFill>
                <a:schemeClr val="tx2"/>
              </a:solidFill>
            </a:endParaRPr>
          </a:p>
        </p:txBody>
      </p:sp>
      <p:sp>
        <p:nvSpPr>
          <p:cNvPr id="10" name="Line Callout 1 (Accent Bar) 9"/>
          <p:cNvSpPr/>
          <p:nvPr/>
        </p:nvSpPr>
        <p:spPr>
          <a:xfrm>
            <a:off x="6553200" y="2514600"/>
            <a:ext cx="2133600" cy="1066800"/>
          </a:xfrm>
          <a:prstGeom prst="accentCallout1">
            <a:avLst>
              <a:gd name="adj1" fmla="val 77729"/>
              <a:gd name="adj2" fmla="val -6939"/>
              <a:gd name="adj3" fmla="val 120248"/>
              <a:gd name="adj4" fmla="val -54745"/>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Invalidation traffic</a:t>
            </a:r>
            <a:endParaRPr lang="en-US" sz="2400" dirty="0">
              <a:solidFill>
                <a:schemeClr val="tx2"/>
              </a:solidFill>
            </a:endParaRPr>
          </a:p>
        </p:txBody>
      </p:sp>
      <p:sp>
        <p:nvSpPr>
          <p:cNvPr id="11" name="Line Callout 1 (Accent Bar) 10"/>
          <p:cNvSpPr/>
          <p:nvPr/>
        </p:nvSpPr>
        <p:spPr>
          <a:xfrm>
            <a:off x="304800" y="2012515"/>
            <a:ext cx="2819400" cy="1447800"/>
          </a:xfrm>
          <a:prstGeom prst="accentCallout1">
            <a:avLst>
              <a:gd name="adj1" fmla="val 71858"/>
              <a:gd name="adj2" fmla="val 105194"/>
              <a:gd name="adj3" fmla="val 174260"/>
              <a:gd name="adj4" fmla="val 132423"/>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GPU compute accesses must stay coherent</a:t>
            </a:r>
            <a:endParaRPr lang="en-US" sz="2400" dirty="0">
              <a:solidFill>
                <a:schemeClr val="tx2"/>
              </a:solidFill>
            </a:endParaRPr>
          </a:p>
        </p:txBody>
      </p:sp>
      <p:sp>
        <p:nvSpPr>
          <p:cNvPr id="4" name="TextBox 3"/>
          <p:cNvSpPr txBox="1"/>
          <p:nvPr/>
        </p:nvSpPr>
        <p:spPr>
          <a:xfrm>
            <a:off x="6525127" y="1355412"/>
            <a:ext cx="2519472" cy="944874"/>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800" b="0" i="0" u="none" strike="noStrike" kern="1200" cap="none" spc="0" normalizeH="0" baseline="0" noProof="0" dirty="0" smtClean="0">
                <a:ln>
                  <a:noFill/>
                </a:ln>
                <a:solidFill>
                  <a:schemeClr val="tx1"/>
                </a:solidFill>
                <a:effectLst/>
                <a:uLnTx/>
                <a:uFillTx/>
                <a:latin typeface="+mj-lt"/>
                <a:ea typeface="MS PGothic" pitchFamily="34" charset="-128"/>
              </a:rPr>
              <a:t>Arrow thickness</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800" dirty="0" smtClean="0">
                <a:latin typeface="+mj-lt"/>
                <a:ea typeface="MS PGothic" pitchFamily="34" charset="-128"/>
              </a:rPr>
              <a:t>→bandwidth</a:t>
            </a:r>
            <a:endParaRPr kumimoji="0" lang="en-US" sz="2800" b="0" i="0" u="none" strike="noStrike" kern="1200" cap="none" spc="0" normalizeH="0" baseline="0" noProof="0" dirty="0">
              <a:ln>
                <a:noFill/>
              </a:ln>
              <a:solidFill>
                <a:schemeClr val="tx1"/>
              </a:solidFill>
              <a:effectLst/>
              <a:uLnTx/>
              <a:uFillTx/>
              <a:latin typeface="+mj-lt"/>
              <a:ea typeface="MS PGothic" pitchFamily="34" charset="-128"/>
            </a:endParaRPr>
          </a:p>
        </p:txBody>
      </p:sp>
    </p:spTree>
    <p:extLst>
      <p:ext uri="{BB962C8B-B14F-4D97-AF65-F5344CB8AC3E}">
        <p14:creationId xmlns:p14="http://schemas.microsoft.com/office/powerpoint/2010/main" val="2505348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overview</a:t>
            </a:r>
            <a:endParaRPr lang="en-US" dirty="0"/>
          </a:p>
        </p:txBody>
      </p:sp>
      <p:sp>
        <p:nvSpPr>
          <p:cNvPr id="7" name="Text Placeholder 6"/>
          <p:cNvSpPr>
            <a:spLocks noGrp="1"/>
          </p:cNvSpPr>
          <p:nvPr>
            <p:ph type="body" sz="quarter" idx="10"/>
          </p:nvPr>
        </p:nvSpPr>
        <p:spPr/>
        <p:txBody>
          <a:bodyPr/>
          <a:lstStyle/>
          <a:p>
            <a:r>
              <a:rPr lang="en-US" dirty="0" smtClean="0"/>
              <a:t>GPU</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69074616"/>
              </p:ext>
            </p:extLst>
          </p:nvPr>
        </p:nvGraphicFramePr>
        <p:xfrm>
          <a:off x="457200" y="1925637"/>
          <a:ext cx="8262115" cy="3768725"/>
        </p:xfrm>
        <a:graphic>
          <a:graphicData uri="http://schemas.openxmlformats.org/presentationml/2006/ole">
            <mc:AlternateContent xmlns:mc="http://schemas.openxmlformats.org/markup-compatibility/2006">
              <mc:Choice xmlns:v="urn:schemas-microsoft-com:vml" Requires="v">
                <p:oleObj spid="_x0000_s4286" name="Visio" r:id="rId4" imgW="5502314" imgH="2510539" progId="Visio.Drawing.11">
                  <p:embed/>
                </p:oleObj>
              </mc:Choice>
              <mc:Fallback>
                <p:oleObj name="Visio" r:id="rId4" imgW="5502314" imgH="2510539" progId="Visio.Drawing.11">
                  <p:embed/>
                  <p:pic>
                    <p:nvPicPr>
                      <p:cNvPr id="0" name=""/>
                      <p:cNvPicPr/>
                      <p:nvPr/>
                    </p:nvPicPr>
                    <p:blipFill>
                      <a:blip r:embed="rId5"/>
                      <a:stretch>
                        <a:fillRect/>
                      </a:stretch>
                    </p:blipFill>
                    <p:spPr>
                      <a:xfrm>
                        <a:off x="457200" y="1925637"/>
                        <a:ext cx="8262115" cy="3768725"/>
                      </a:xfrm>
                      <a:prstGeom prst="rect">
                        <a:avLst/>
                      </a:prstGeom>
                    </p:spPr>
                  </p:pic>
                </p:oleObj>
              </mc:Fallback>
            </mc:AlternateContent>
          </a:graphicData>
        </a:graphic>
      </p:graphicFrame>
      <p:sp>
        <p:nvSpPr>
          <p:cNvPr id="5" name="Line Callout 1 (Accent Bar) 4"/>
          <p:cNvSpPr/>
          <p:nvPr/>
        </p:nvSpPr>
        <p:spPr>
          <a:xfrm>
            <a:off x="2971800" y="1676400"/>
            <a:ext cx="3771378" cy="1447800"/>
          </a:xfrm>
          <a:prstGeom prst="accentCallout1">
            <a:avLst>
              <a:gd name="adj1" fmla="val 71858"/>
              <a:gd name="adj2" fmla="val 105194"/>
              <a:gd name="adj3" fmla="val 151765"/>
              <a:gd name="adj4" fmla="val 131822"/>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Very high bandwidth:</a:t>
            </a:r>
          </a:p>
          <a:p>
            <a:pPr algn="ctr" fontAlgn="auto">
              <a:spcBef>
                <a:spcPts val="0"/>
              </a:spcBef>
              <a:spcAft>
                <a:spcPts val="0"/>
              </a:spcAft>
            </a:pPr>
            <a:r>
              <a:rPr lang="en-US" sz="3200" dirty="0" smtClean="0">
                <a:solidFill>
                  <a:schemeClr val="tx2"/>
                </a:solidFill>
              </a:rPr>
              <a:t>L2 has high miss rate</a:t>
            </a:r>
          </a:p>
        </p:txBody>
      </p:sp>
      <p:graphicFrame>
        <p:nvGraphicFramePr>
          <p:cNvPr id="2" name="Object 1"/>
          <p:cNvGraphicFramePr>
            <a:graphicFrameLocks noChangeAspect="1"/>
          </p:cNvGraphicFramePr>
          <p:nvPr>
            <p:extLst>
              <p:ext uri="{D42A27DB-BD31-4B8C-83A1-F6EECF244321}">
                <p14:modId xmlns:p14="http://schemas.microsoft.com/office/powerpoint/2010/main" val="3637258841"/>
              </p:ext>
            </p:extLst>
          </p:nvPr>
        </p:nvGraphicFramePr>
        <p:xfrm>
          <a:off x="1866146" y="1371600"/>
          <a:ext cx="4877032" cy="4244502"/>
        </p:xfrm>
        <a:graphic>
          <a:graphicData uri="http://schemas.openxmlformats.org/presentationml/2006/ole">
            <mc:AlternateContent xmlns:mc="http://schemas.openxmlformats.org/markup-compatibility/2006">
              <mc:Choice xmlns:v="urn:schemas-microsoft-com:vml" Requires="v">
                <p:oleObj spid="_x0000_s4287" name="Visio" r:id="rId6" imgW="2278987" imgH="1983412" progId="Visio.Drawing.11">
                  <p:embed/>
                </p:oleObj>
              </mc:Choice>
              <mc:Fallback>
                <p:oleObj name="Visio" r:id="rId6" imgW="2278987" imgH="1983412" progId="Visio.Drawing.11">
                  <p:embed/>
                  <p:pic>
                    <p:nvPicPr>
                      <p:cNvPr id="0" name=""/>
                      <p:cNvPicPr/>
                      <p:nvPr/>
                    </p:nvPicPr>
                    <p:blipFill>
                      <a:blip r:embed="rId7"/>
                      <a:stretch>
                        <a:fillRect/>
                      </a:stretch>
                    </p:blipFill>
                    <p:spPr>
                      <a:xfrm>
                        <a:off x="1866146" y="1371600"/>
                        <a:ext cx="4877032" cy="4244502"/>
                      </a:xfrm>
                      <a:prstGeom prst="rect">
                        <a:avLst/>
                      </a:prstGeom>
                    </p:spPr>
                  </p:pic>
                </p:oleObj>
              </mc:Fallback>
            </mc:AlternateContent>
          </a:graphicData>
        </a:graphic>
      </p:graphicFrame>
    </p:spTree>
    <p:extLst>
      <p:ext uri="{BB962C8B-B14F-4D97-AF65-F5344CB8AC3E}">
        <p14:creationId xmlns:p14="http://schemas.microsoft.com/office/powerpoint/2010/main" val="2338972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84145380"/>
              </p:ext>
            </p:extLst>
          </p:nvPr>
        </p:nvGraphicFramePr>
        <p:xfrm>
          <a:off x="2209800" y="1234857"/>
          <a:ext cx="4419600" cy="5075832"/>
        </p:xfrm>
        <a:graphic>
          <a:graphicData uri="http://schemas.openxmlformats.org/presentationml/2006/ole">
            <mc:AlternateContent xmlns:mc="http://schemas.openxmlformats.org/markup-compatibility/2006">
              <mc:Choice xmlns:v="urn:schemas-microsoft-com:vml" Requires="v">
                <p:oleObj spid="_x0000_s5216" name="Visio" r:id="rId3" imgW="1935885" imgH="2221713" progId="Visio.Drawing.11">
                  <p:embed/>
                </p:oleObj>
              </mc:Choice>
              <mc:Fallback>
                <p:oleObj name="Visio" r:id="rId3" imgW="1935885" imgH="2221713" progId="Visio.Drawing.11">
                  <p:embed/>
                  <p:pic>
                    <p:nvPicPr>
                      <p:cNvPr id="0" name=""/>
                      <p:cNvPicPr/>
                      <p:nvPr/>
                    </p:nvPicPr>
                    <p:blipFill>
                      <a:blip r:embed="rId4"/>
                      <a:stretch>
                        <a:fillRect/>
                      </a:stretch>
                    </p:blipFill>
                    <p:spPr>
                      <a:xfrm>
                        <a:off x="2209800" y="1234857"/>
                        <a:ext cx="4419600" cy="5075832"/>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dirty="0"/>
              <a:t>System overview</a:t>
            </a:r>
          </a:p>
        </p:txBody>
      </p:sp>
      <p:sp>
        <p:nvSpPr>
          <p:cNvPr id="7" name="Text Placeholder 6"/>
          <p:cNvSpPr>
            <a:spLocks noGrp="1"/>
          </p:cNvSpPr>
          <p:nvPr>
            <p:ph type="body" sz="quarter" idx="10"/>
          </p:nvPr>
        </p:nvSpPr>
        <p:spPr/>
        <p:txBody>
          <a:bodyPr/>
          <a:lstStyle/>
          <a:p>
            <a:endParaRPr lang="en-US"/>
          </a:p>
        </p:txBody>
      </p:sp>
      <p:sp>
        <p:nvSpPr>
          <p:cNvPr id="11" name="Line Callout 1 (Accent Bar) 10"/>
          <p:cNvSpPr/>
          <p:nvPr/>
        </p:nvSpPr>
        <p:spPr>
          <a:xfrm>
            <a:off x="521918" y="1949885"/>
            <a:ext cx="3505200" cy="1447800"/>
          </a:xfrm>
          <a:prstGeom prst="accentCallout1">
            <a:avLst>
              <a:gd name="adj1" fmla="val 66667"/>
              <a:gd name="adj2" fmla="val 103869"/>
              <a:gd name="adj3" fmla="val 135328"/>
              <a:gd name="adj4" fmla="val 152820"/>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Low bandwidth: Low L2 miss rate</a:t>
            </a:r>
          </a:p>
        </p:txBody>
      </p:sp>
    </p:spTree>
    <p:extLst>
      <p:ext uri="{BB962C8B-B14F-4D97-AF65-F5344CB8AC3E}">
        <p14:creationId xmlns:p14="http://schemas.microsoft.com/office/powerpoint/2010/main" val="1542327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Architecture Reminder</a:t>
            </a:r>
            <a:endParaRPr lang="en-US" dirty="0"/>
          </a:p>
        </p:txBody>
      </p:sp>
      <p:sp>
        <p:nvSpPr>
          <p:cNvPr id="3" name="Text Placeholder 2"/>
          <p:cNvSpPr>
            <a:spLocks noGrp="1"/>
          </p:cNvSpPr>
          <p:nvPr>
            <p:ph type="body" sz="quarter" idx="10"/>
          </p:nvPr>
        </p:nvSpPr>
        <p:spPr/>
        <p:txBody>
          <a:bodyPr/>
          <a:lstStyle/>
          <a:p>
            <a:r>
              <a:rPr lang="en-US" dirty="0" smtClean="0"/>
              <a:t>CPU/GPU L2 cache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06464356"/>
              </p:ext>
            </p:extLst>
          </p:nvPr>
        </p:nvGraphicFramePr>
        <p:xfrm>
          <a:off x="381000" y="1219200"/>
          <a:ext cx="8107705" cy="4953000"/>
        </p:xfrm>
        <a:graphic>
          <a:graphicData uri="http://schemas.openxmlformats.org/presentationml/2006/ole">
            <mc:AlternateContent xmlns:mc="http://schemas.openxmlformats.org/markup-compatibility/2006">
              <mc:Choice xmlns:v="urn:schemas-microsoft-com:vml" Requires="v">
                <p:oleObj spid="_x0000_s7260" name="Visio" r:id="rId4" imgW="3369254" imgH="2180916" progId="Visio.Drawing.11">
                  <p:embed/>
                </p:oleObj>
              </mc:Choice>
              <mc:Fallback>
                <p:oleObj name="Visio" r:id="rId4" imgW="3369254" imgH="2180916" progId="Visio.Drawing.11">
                  <p:embed/>
                  <p:pic>
                    <p:nvPicPr>
                      <p:cNvPr id="0" name=""/>
                      <p:cNvPicPr/>
                      <p:nvPr/>
                    </p:nvPicPr>
                    <p:blipFill>
                      <a:blip r:embed="rId5"/>
                      <a:stretch>
                        <a:fillRect/>
                      </a:stretch>
                    </p:blipFill>
                    <p:spPr>
                      <a:xfrm>
                        <a:off x="381000" y="1219200"/>
                        <a:ext cx="8107705" cy="4953000"/>
                      </a:xfrm>
                      <a:prstGeom prst="rect">
                        <a:avLst/>
                      </a:prstGeom>
                    </p:spPr>
                  </p:pic>
                </p:oleObj>
              </mc:Fallback>
            </mc:AlternateContent>
          </a:graphicData>
        </a:graphic>
      </p:graphicFrame>
      <p:sp>
        <p:nvSpPr>
          <p:cNvPr id="6" name="Line Callout 1 (Accent Bar) 5"/>
          <p:cNvSpPr/>
          <p:nvPr/>
        </p:nvSpPr>
        <p:spPr>
          <a:xfrm>
            <a:off x="1524000" y="1524000"/>
            <a:ext cx="3505200" cy="1447800"/>
          </a:xfrm>
          <a:prstGeom prst="accentCallout1">
            <a:avLst>
              <a:gd name="adj1" fmla="val 65802"/>
              <a:gd name="adj2" fmla="val -4410"/>
              <a:gd name="adj3" fmla="val 127541"/>
              <a:gd name="adj4" fmla="val -19782"/>
            </a:avLst>
          </a:prstGeom>
          <a:ln w="57150">
            <a:tailEnd type="none"/>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Demand requests from L1 cache</a:t>
            </a:r>
          </a:p>
        </p:txBody>
      </p:sp>
      <p:sp>
        <p:nvSpPr>
          <p:cNvPr id="7" name="Line Callout 1 (Accent Bar) 6"/>
          <p:cNvSpPr/>
          <p:nvPr/>
        </p:nvSpPr>
        <p:spPr>
          <a:xfrm>
            <a:off x="3124200" y="2057400"/>
            <a:ext cx="3505200" cy="1447800"/>
          </a:xfrm>
          <a:prstGeom prst="accentCallout1">
            <a:avLst>
              <a:gd name="adj1" fmla="val 26578"/>
              <a:gd name="adj2" fmla="val -4135"/>
              <a:gd name="adj3" fmla="val 127541"/>
              <a:gd name="adj4" fmla="val -19782"/>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Allocates an MSHR entry</a:t>
            </a:r>
          </a:p>
        </p:txBody>
      </p:sp>
      <p:sp>
        <p:nvSpPr>
          <p:cNvPr id="8" name="Line Callout 1 (Accent Bar) 7"/>
          <p:cNvSpPr/>
          <p:nvPr/>
        </p:nvSpPr>
        <p:spPr>
          <a:xfrm>
            <a:off x="4724400" y="1558968"/>
            <a:ext cx="3505200" cy="1447800"/>
          </a:xfrm>
          <a:prstGeom prst="accentCallout1">
            <a:avLst>
              <a:gd name="adj1" fmla="val 65802"/>
              <a:gd name="adj2" fmla="val -4410"/>
              <a:gd name="adj3" fmla="val 127541"/>
              <a:gd name="adj4" fmla="val -19782"/>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Searches cache tags for a tag match</a:t>
            </a:r>
          </a:p>
        </p:txBody>
      </p:sp>
      <p:sp>
        <p:nvSpPr>
          <p:cNvPr id="9" name="Line Callout 1 (Accent Bar) 8"/>
          <p:cNvSpPr/>
          <p:nvPr/>
        </p:nvSpPr>
        <p:spPr>
          <a:xfrm>
            <a:off x="1828800" y="3468143"/>
            <a:ext cx="3505200" cy="1447800"/>
          </a:xfrm>
          <a:prstGeom prst="accentCallout1">
            <a:avLst>
              <a:gd name="adj1" fmla="val 49364"/>
              <a:gd name="adj2" fmla="val 103511"/>
              <a:gd name="adj3" fmla="val 78226"/>
              <a:gd name="adj4" fmla="val 131022"/>
            </a:avLst>
          </a:prstGeom>
          <a:ln w="57150"/>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 a hit, return data to the L1</a:t>
            </a:r>
          </a:p>
        </p:txBody>
      </p:sp>
      <p:sp>
        <p:nvSpPr>
          <p:cNvPr id="10" name="Line Callout 1 (Accent Bar) 9"/>
          <p:cNvSpPr/>
          <p:nvPr/>
        </p:nvSpPr>
        <p:spPr>
          <a:xfrm>
            <a:off x="2667000" y="3040171"/>
            <a:ext cx="3505200" cy="1447800"/>
          </a:xfrm>
          <a:prstGeom prst="accentCallout1">
            <a:avLst>
              <a:gd name="adj1" fmla="val 49364"/>
              <a:gd name="adj2" fmla="val 103511"/>
              <a:gd name="adj3" fmla="val 137923"/>
              <a:gd name="adj4" fmla="val 134238"/>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 a miss, send request to directory</a:t>
            </a:r>
          </a:p>
        </p:txBody>
      </p:sp>
      <p:sp>
        <p:nvSpPr>
          <p:cNvPr id="11" name="Line Callout 1 (Accent Bar) 10"/>
          <p:cNvSpPr/>
          <p:nvPr/>
        </p:nvSpPr>
        <p:spPr>
          <a:xfrm>
            <a:off x="5105400" y="2842364"/>
            <a:ext cx="3505200" cy="1447800"/>
          </a:xfrm>
          <a:prstGeom prst="accentCallout1">
            <a:avLst>
              <a:gd name="adj1" fmla="val 21678"/>
              <a:gd name="adj2" fmla="val -3696"/>
              <a:gd name="adj3" fmla="val 57462"/>
              <a:gd name="adj4" fmla="val -77674"/>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 a directory probe, check MSHRs and tags</a:t>
            </a:r>
          </a:p>
        </p:txBody>
      </p:sp>
      <p:cxnSp>
        <p:nvCxnSpPr>
          <p:cNvPr id="12" name="Straight Connector 11"/>
          <p:cNvCxnSpPr/>
          <p:nvPr/>
        </p:nvCxnSpPr>
        <p:spPr>
          <a:xfrm flipH="1">
            <a:off x="3962400" y="4114800"/>
            <a:ext cx="990600" cy="129540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Line Callout 1 (Accent Bar) 15"/>
          <p:cNvSpPr/>
          <p:nvPr/>
        </p:nvSpPr>
        <p:spPr>
          <a:xfrm>
            <a:off x="2590800" y="2316271"/>
            <a:ext cx="3886200" cy="1447800"/>
          </a:xfrm>
          <a:prstGeom prst="accentCallout1">
            <a:avLst>
              <a:gd name="adj1" fmla="val 30889"/>
              <a:gd name="adj2" fmla="val 103369"/>
              <a:gd name="adj3" fmla="val 184643"/>
              <a:gd name="adj4" fmla="val 128877"/>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Tag hit on probe: send data to other core</a:t>
            </a:r>
          </a:p>
        </p:txBody>
      </p:sp>
    </p:spTree>
    <p:extLst>
      <p:ext uri="{BB962C8B-B14F-4D97-AF65-F5344CB8AC3E}">
        <p14:creationId xmlns:p14="http://schemas.microsoft.com/office/powerpoint/2010/main" val="1379067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Architecture </a:t>
            </a:r>
            <a:r>
              <a:rPr lang="en-US" dirty="0"/>
              <a:t>Reminder</a:t>
            </a:r>
          </a:p>
        </p:txBody>
      </p:sp>
      <p:sp>
        <p:nvSpPr>
          <p:cNvPr id="3" name="Text Placeholder 2"/>
          <p:cNvSpPr>
            <a:spLocks noGrp="1"/>
          </p:cNvSpPr>
          <p:nvPr>
            <p:ph type="body" sz="quarter" idx="10"/>
          </p:nvPr>
        </p:nvSpPr>
        <p:spPr/>
        <p:txBody>
          <a:bodyPr/>
          <a:lstStyle/>
          <a:p>
            <a:r>
              <a:rPr lang="en-US" dirty="0" smtClean="0"/>
              <a:t>Directory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35753974"/>
              </p:ext>
            </p:extLst>
          </p:nvPr>
        </p:nvGraphicFramePr>
        <p:xfrm>
          <a:off x="381000" y="1371600"/>
          <a:ext cx="8311612" cy="4648200"/>
        </p:xfrm>
        <a:graphic>
          <a:graphicData uri="http://schemas.openxmlformats.org/presentationml/2006/ole">
            <mc:AlternateContent xmlns:mc="http://schemas.openxmlformats.org/markup-compatibility/2006">
              <mc:Choice xmlns:v="urn:schemas-microsoft-com:vml" Requires="v">
                <p:oleObj spid="_x0000_s8283" name="Visio" r:id="rId4" imgW="3368714" imgH="2002325" progId="Visio.Drawing.11">
                  <p:embed/>
                </p:oleObj>
              </mc:Choice>
              <mc:Fallback>
                <p:oleObj name="Visio" r:id="rId4" imgW="3368714" imgH="2002325" progId="Visio.Drawing.11">
                  <p:embed/>
                  <p:pic>
                    <p:nvPicPr>
                      <p:cNvPr id="0" name=""/>
                      <p:cNvPicPr/>
                      <p:nvPr/>
                    </p:nvPicPr>
                    <p:blipFill>
                      <a:blip r:embed="rId5"/>
                      <a:stretch>
                        <a:fillRect/>
                      </a:stretch>
                    </p:blipFill>
                    <p:spPr>
                      <a:xfrm>
                        <a:off x="381000" y="1371600"/>
                        <a:ext cx="8311612" cy="4648200"/>
                      </a:xfrm>
                      <a:prstGeom prst="rect">
                        <a:avLst/>
                      </a:prstGeom>
                    </p:spPr>
                  </p:pic>
                </p:oleObj>
              </mc:Fallback>
            </mc:AlternateContent>
          </a:graphicData>
        </a:graphic>
      </p:graphicFrame>
      <p:sp>
        <p:nvSpPr>
          <p:cNvPr id="5" name="Line Callout 1 (Accent Bar) 4"/>
          <p:cNvSpPr/>
          <p:nvPr/>
        </p:nvSpPr>
        <p:spPr>
          <a:xfrm>
            <a:off x="1524000" y="1524000"/>
            <a:ext cx="3505200" cy="1447800"/>
          </a:xfrm>
          <a:prstGeom prst="accentCallout1">
            <a:avLst>
              <a:gd name="adj1" fmla="val 65802"/>
              <a:gd name="adj2" fmla="val -4410"/>
              <a:gd name="adj3" fmla="val 127541"/>
              <a:gd name="adj4" fmla="val -19782"/>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Demand requests from L2 cache</a:t>
            </a:r>
          </a:p>
        </p:txBody>
      </p:sp>
      <p:sp>
        <p:nvSpPr>
          <p:cNvPr id="6" name="Line Callout 1 (Accent Bar) 5"/>
          <p:cNvSpPr/>
          <p:nvPr/>
        </p:nvSpPr>
        <p:spPr>
          <a:xfrm>
            <a:off x="3124200" y="2057400"/>
            <a:ext cx="3505200" cy="1447800"/>
          </a:xfrm>
          <a:prstGeom prst="accentCallout1">
            <a:avLst>
              <a:gd name="adj1" fmla="val 27907"/>
              <a:gd name="adj2" fmla="val -4685"/>
              <a:gd name="adj3" fmla="val 138843"/>
              <a:gd name="adj4" fmla="val -15388"/>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Allocates an MSHR entry</a:t>
            </a:r>
          </a:p>
        </p:txBody>
      </p:sp>
      <p:sp>
        <p:nvSpPr>
          <p:cNvPr id="7" name="Line Callout 1 (Accent Bar) 6"/>
          <p:cNvSpPr/>
          <p:nvPr/>
        </p:nvSpPr>
        <p:spPr>
          <a:xfrm>
            <a:off x="4724400" y="1558968"/>
            <a:ext cx="3505200" cy="1447800"/>
          </a:xfrm>
          <a:prstGeom prst="accentCallout1">
            <a:avLst>
              <a:gd name="adj1" fmla="val 65802"/>
              <a:gd name="adj2" fmla="val -4410"/>
              <a:gd name="adj3" fmla="val 127541"/>
              <a:gd name="adj4" fmla="val -19782"/>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Searches cache tags for a tag match</a:t>
            </a:r>
          </a:p>
        </p:txBody>
      </p:sp>
      <p:sp>
        <p:nvSpPr>
          <p:cNvPr id="8" name="Line Callout 1 (Accent Bar) 7"/>
          <p:cNvSpPr/>
          <p:nvPr/>
        </p:nvSpPr>
        <p:spPr>
          <a:xfrm>
            <a:off x="2667000" y="3040171"/>
            <a:ext cx="3505200" cy="1447800"/>
          </a:xfrm>
          <a:prstGeom prst="accentCallout1">
            <a:avLst>
              <a:gd name="adj1" fmla="val 49364"/>
              <a:gd name="adj2" fmla="val 103511"/>
              <a:gd name="adj3" fmla="val 94710"/>
              <a:gd name="adj4" fmla="val 133689"/>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Allocate and send probes to L2 caches</a:t>
            </a:r>
          </a:p>
        </p:txBody>
      </p:sp>
      <p:sp>
        <p:nvSpPr>
          <p:cNvPr id="9" name="Line Callout 1 (Accent Bar) 8"/>
          <p:cNvSpPr/>
          <p:nvPr/>
        </p:nvSpPr>
        <p:spPr>
          <a:xfrm>
            <a:off x="1905000" y="2590800"/>
            <a:ext cx="3505200" cy="1447800"/>
          </a:xfrm>
          <a:prstGeom prst="accentCallout1">
            <a:avLst>
              <a:gd name="adj1" fmla="val 64072"/>
              <a:gd name="adj2" fmla="val 103511"/>
              <a:gd name="adj3" fmla="val 154362"/>
              <a:gd name="adj4" fmla="val 124232"/>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 a miss, the data comes from DRAM</a:t>
            </a:r>
          </a:p>
        </p:txBody>
      </p:sp>
    </p:spTree>
    <p:extLst>
      <p:ext uri="{BB962C8B-B14F-4D97-AF65-F5344CB8AC3E}">
        <p14:creationId xmlns:p14="http://schemas.microsoft.com/office/powerpoint/2010/main" val="689966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Summary</a:t>
            </a:r>
            <a:endParaRPr lang="en-US" dirty="0"/>
          </a:p>
        </p:txBody>
      </p:sp>
      <p:sp>
        <p:nvSpPr>
          <p:cNvPr id="4" name="Content Placeholder 3"/>
          <p:cNvSpPr>
            <a:spLocks noGrp="1"/>
          </p:cNvSpPr>
          <p:nvPr>
            <p:ph idx="1"/>
          </p:nvPr>
        </p:nvSpPr>
        <p:spPr/>
        <p:txBody>
          <a:bodyPr/>
          <a:lstStyle/>
          <a:p>
            <a:r>
              <a:rPr lang="en-US" dirty="0" smtClean="0"/>
              <a:t>System under investigation</a:t>
            </a:r>
          </a:p>
          <a:p>
            <a:pPr lvl="1"/>
            <a:r>
              <a:rPr lang="en-US" dirty="0" smtClean="0"/>
              <a:t>Heterogeneous CPU-GPU on chip</a:t>
            </a:r>
          </a:p>
          <a:p>
            <a:pPr lvl="1"/>
            <a:r>
              <a:rPr lang="en-US" dirty="0" smtClean="0"/>
              <a:t>High-bandwidth DRAM</a:t>
            </a:r>
          </a:p>
          <a:p>
            <a:pPr lvl="1"/>
            <a:endParaRPr lang="en-US" dirty="0"/>
          </a:p>
          <a:p>
            <a:r>
              <a:rPr lang="en-US" dirty="0" smtClean="0"/>
              <a:t>Directory pipeline complex</a:t>
            </a:r>
          </a:p>
          <a:p>
            <a:pPr lvl="1"/>
            <a:r>
              <a:rPr lang="en-US" dirty="0" smtClean="0"/>
              <a:t>MSHR array is associative</a:t>
            </a:r>
          </a:p>
          <a:p>
            <a:pPr lvl="1"/>
            <a:r>
              <a:rPr lang="en-US" dirty="0" smtClean="0"/>
              <a:t>Difficult to pipeline with more than </a:t>
            </a:r>
            <a:r>
              <a:rPr lang="en-US" dirty="0"/>
              <a:t>1</a:t>
            </a:r>
            <a:r>
              <a:rPr lang="en-US" dirty="0" smtClean="0"/>
              <a:t> request per cycle</a:t>
            </a:r>
          </a:p>
          <a:p>
            <a:pPr lvl="1"/>
            <a:r>
              <a:rPr lang="en-US" dirty="0" smtClean="0"/>
              <a:t>Important resources: MSHR entries</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895612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Motivation</a:t>
            </a:r>
          </a:p>
          <a:p>
            <a:r>
              <a:rPr lang="en-US" dirty="0" smtClean="0"/>
              <a:t>Background</a:t>
            </a:r>
          </a:p>
          <a:p>
            <a:r>
              <a:rPr lang="en-US" b="1" dirty="0" smtClean="0"/>
              <a:t>Heterogeneous System Bottlenecks</a:t>
            </a:r>
          </a:p>
          <a:p>
            <a:pPr lvl="1"/>
            <a:r>
              <a:rPr lang="en-US" dirty="0" smtClean="0"/>
              <a:t>Simulation overview</a:t>
            </a:r>
          </a:p>
          <a:p>
            <a:pPr lvl="1"/>
            <a:r>
              <a:rPr lang="en-US" dirty="0" smtClean="0"/>
              <a:t>Directory bandwidth</a:t>
            </a:r>
          </a:p>
          <a:p>
            <a:pPr lvl="1"/>
            <a:r>
              <a:rPr lang="en-US" dirty="0" smtClean="0"/>
              <a:t>MSHRs</a:t>
            </a:r>
          </a:p>
          <a:p>
            <a:pPr lvl="1"/>
            <a:r>
              <a:rPr lang="en-US" dirty="0" smtClean="0"/>
              <a:t>Performance is significantly affected</a:t>
            </a:r>
          </a:p>
          <a:p>
            <a:r>
              <a:rPr lang="en-US" dirty="0" smtClean="0"/>
              <a:t>Heterogeneous System Coherence Details</a:t>
            </a:r>
          </a:p>
          <a:p>
            <a:r>
              <a:rPr lang="en-US" dirty="0" smtClean="0"/>
              <a:t>Results</a:t>
            </a:r>
          </a:p>
          <a:p>
            <a:r>
              <a:rPr lang="en-US" dirty="0" smtClean="0"/>
              <a:t>Conclusions</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522894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Simulation details</a:t>
            </a:r>
            <a:endParaRPr lang="en-US" dirty="0"/>
          </a:p>
        </p:txBody>
      </p:sp>
      <p:sp>
        <p:nvSpPr>
          <p:cNvPr id="4" name="Content Placeholder 3"/>
          <p:cNvSpPr>
            <a:spLocks noGrp="1"/>
          </p:cNvSpPr>
          <p:nvPr>
            <p:ph idx="1"/>
          </p:nvPr>
        </p:nvSpPr>
        <p:spPr>
          <a:xfrm>
            <a:off x="274388" y="1371600"/>
            <a:ext cx="5135812" cy="1895477"/>
          </a:xfrm>
        </p:spPr>
        <p:txBody>
          <a:bodyPr/>
          <a:lstStyle/>
          <a:p>
            <a:r>
              <a:rPr lang="en-US" dirty="0" smtClean="0"/>
              <a:t>gem5 simulator</a:t>
            </a:r>
          </a:p>
          <a:p>
            <a:pPr lvl="1"/>
            <a:r>
              <a:rPr lang="en-US" dirty="0" smtClean="0"/>
              <a:t>Simple CPU</a:t>
            </a:r>
          </a:p>
          <a:p>
            <a:pPr lvl="1"/>
            <a:r>
              <a:rPr lang="en-US" dirty="0" smtClean="0"/>
              <a:t>GPU simulator based on AMD GCN</a:t>
            </a:r>
          </a:p>
          <a:p>
            <a:pPr lvl="1"/>
            <a:r>
              <a:rPr lang="en-US" dirty="0" smtClean="0"/>
              <a:t>All memory requests through gem5</a:t>
            </a:r>
          </a:p>
        </p:txBody>
      </p:sp>
      <p:sp>
        <p:nvSpPr>
          <p:cNvPr id="5" name="Text Placeholder 4"/>
          <p:cNvSpPr>
            <a:spLocks noGrp="1"/>
          </p:cNvSpPr>
          <p:nvPr>
            <p:ph type="body" sz="quarter" idx="10"/>
          </p:nvPr>
        </p:nvSpPr>
        <p:spPr/>
        <p:txBody>
          <a:bodyPr/>
          <a:lstStyle/>
          <a:p>
            <a:endParaRPr lang="en-US"/>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756145968"/>
              </p:ext>
            </p:extLst>
          </p:nvPr>
        </p:nvGraphicFramePr>
        <p:xfrm>
          <a:off x="1894806" y="3276600"/>
          <a:ext cx="5105400" cy="3038475"/>
        </p:xfrm>
        <a:graphic>
          <a:graphicData uri="http://schemas.openxmlformats.org/drawingml/2006/table">
            <a:tbl>
              <a:tblPr firstCol="1" bandRow="1">
                <a:tableStyleId>{5C22544A-7EE6-4342-B048-85BDC9FD1C3A}</a:tableStyleId>
              </a:tblPr>
              <a:tblGrid>
                <a:gridCol w="2140974"/>
                <a:gridCol w="2964426"/>
              </a:tblGrid>
              <a:tr h="304205">
                <a:tc>
                  <a:txBody>
                    <a:bodyPr/>
                    <a:lstStyle/>
                    <a:p>
                      <a:pPr marL="45720" marR="45720">
                        <a:spcBef>
                          <a:spcPts val="100"/>
                        </a:spcBef>
                        <a:spcAft>
                          <a:spcPts val="100"/>
                        </a:spcAft>
                      </a:pPr>
                      <a:r>
                        <a:rPr lang="en-US" sz="1800" dirty="0">
                          <a:effectLst/>
                        </a:rPr>
                        <a:t>CPU Clock</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2 GHz</a:t>
                      </a:r>
                      <a:endParaRPr lang="en-US" sz="2000">
                        <a:effectLst/>
                        <a:latin typeface="Times New Roman"/>
                        <a:ea typeface="SimSun"/>
                        <a:cs typeface="Times New Roman"/>
                      </a:endParaRPr>
                    </a:p>
                  </a:txBody>
                  <a:tcPr marL="68580" marR="68580" marT="0" marB="0"/>
                </a:tc>
              </a:tr>
              <a:tr h="304205">
                <a:tc>
                  <a:txBody>
                    <a:bodyPr/>
                    <a:lstStyle/>
                    <a:p>
                      <a:pPr marL="45720" marR="45720">
                        <a:spcBef>
                          <a:spcPts val="100"/>
                        </a:spcBef>
                        <a:spcAft>
                          <a:spcPts val="100"/>
                        </a:spcAft>
                      </a:pPr>
                      <a:r>
                        <a:rPr lang="en-US" sz="1800" dirty="0">
                          <a:effectLst/>
                        </a:rPr>
                        <a:t>CPU Cores</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2</a:t>
                      </a:r>
                      <a:endParaRPr lang="en-US" sz="2000">
                        <a:effectLst/>
                        <a:latin typeface="Times New Roman"/>
                        <a:ea typeface="SimSun"/>
                        <a:cs typeface="Times New Roman"/>
                      </a:endParaRPr>
                    </a:p>
                  </a:txBody>
                  <a:tcPr marL="68580" marR="68580" marT="0" marB="0"/>
                </a:tc>
              </a:tr>
              <a:tr h="296465">
                <a:tc>
                  <a:txBody>
                    <a:bodyPr/>
                    <a:lstStyle/>
                    <a:p>
                      <a:pPr marL="45720" marR="45720">
                        <a:spcBef>
                          <a:spcPts val="100"/>
                        </a:spcBef>
                        <a:spcAft>
                          <a:spcPts val="100"/>
                        </a:spcAft>
                      </a:pPr>
                      <a:r>
                        <a:rPr lang="en-US" sz="1800" dirty="0">
                          <a:effectLst/>
                        </a:rPr>
                        <a:t>CPU Shared </a:t>
                      </a:r>
                      <a:r>
                        <a:rPr lang="en-US" sz="1800" dirty="0" smtClean="0">
                          <a:effectLst/>
                        </a:rPr>
                        <a:t>L2</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dirty="0">
                          <a:effectLst/>
                        </a:rPr>
                        <a:t>2 MB (16-way banked)</a:t>
                      </a:r>
                      <a:endParaRPr lang="en-US" sz="2000" dirty="0">
                        <a:effectLst/>
                        <a:latin typeface="Times New Roman"/>
                        <a:ea typeface="SimSun"/>
                        <a:cs typeface="Times New Roman"/>
                      </a:endParaRPr>
                    </a:p>
                  </a:txBody>
                  <a:tcPr marL="68580" marR="68580" marT="0" marB="0"/>
                </a:tc>
              </a:tr>
              <a:tr h="304205">
                <a:tc>
                  <a:txBody>
                    <a:bodyPr/>
                    <a:lstStyle/>
                    <a:p>
                      <a:pPr marL="45720" marR="45720">
                        <a:spcBef>
                          <a:spcPts val="100"/>
                        </a:spcBef>
                        <a:spcAft>
                          <a:spcPts val="100"/>
                        </a:spcAft>
                      </a:pPr>
                      <a:r>
                        <a:rPr lang="en-US" sz="1800">
                          <a:effectLst/>
                        </a:rPr>
                        <a:t>GPU Clock</a:t>
                      </a:r>
                      <a:endParaRPr lang="en-US" sz="200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1 GHz</a:t>
                      </a:r>
                      <a:endParaRPr lang="en-US" sz="2000">
                        <a:effectLst/>
                        <a:latin typeface="Times New Roman"/>
                        <a:ea typeface="SimSun"/>
                        <a:cs typeface="Times New Roman"/>
                      </a:endParaRPr>
                    </a:p>
                  </a:txBody>
                  <a:tcPr marL="68580" marR="68580" marT="0" marB="0"/>
                </a:tc>
              </a:tr>
              <a:tr h="304205">
                <a:tc>
                  <a:txBody>
                    <a:bodyPr/>
                    <a:lstStyle/>
                    <a:p>
                      <a:pPr marL="45720" marR="45720">
                        <a:spcBef>
                          <a:spcPts val="100"/>
                        </a:spcBef>
                        <a:spcAft>
                          <a:spcPts val="100"/>
                        </a:spcAft>
                      </a:pPr>
                      <a:r>
                        <a:rPr lang="en-US" sz="1800">
                          <a:effectLst/>
                        </a:rPr>
                        <a:t>Compute Units</a:t>
                      </a:r>
                      <a:endParaRPr lang="en-US" sz="200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32</a:t>
                      </a:r>
                      <a:endParaRPr lang="en-US" sz="2000">
                        <a:effectLst/>
                        <a:latin typeface="Times New Roman"/>
                        <a:ea typeface="SimSun"/>
                        <a:cs typeface="Times New Roman"/>
                      </a:endParaRPr>
                    </a:p>
                  </a:txBody>
                  <a:tcPr marL="68580" marR="68580" marT="0" marB="0"/>
                </a:tc>
              </a:tr>
              <a:tr h="305990">
                <a:tc>
                  <a:txBody>
                    <a:bodyPr/>
                    <a:lstStyle/>
                    <a:p>
                      <a:pPr marL="45720" marR="45720">
                        <a:spcBef>
                          <a:spcPts val="100"/>
                        </a:spcBef>
                        <a:spcAft>
                          <a:spcPts val="100"/>
                        </a:spcAft>
                      </a:pPr>
                      <a:r>
                        <a:rPr lang="en-US" sz="1800" dirty="0">
                          <a:effectLst/>
                        </a:rPr>
                        <a:t>GPU Shared </a:t>
                      </a:r>
                      <a:r>
                        <a:rPr lang="en-US" sz="1800" dirty="0" smtClean="0">
                          <a:effectLst/>
                        </a:rPr>
                        <a:t>L2</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4 MB (64-way banked)</a:t>
                      </a:r>
                      <a:endParaRPr lang="en-US" sz="2000">
                        <a:effectLst/>
                        <a:latin typeface="Times New Roman"/>
                        <a:ea typeface="SimSun"/>
                        <a:cs typeface="Times New Roman"/>
                      </a:endParaRPr>
                    </a:p>
                  </a:txBody>
                  <a:tcPr marL="68580" marR="68580" marT="0" marB="0"/>
                </a:tc>
              </a:tr>
              <a:tr h="307181">
                <a:tc>
                  <a:txBody>
                    <a:bodyPr/>
                    <a:lstStyle/>
                    <a:p>
                      <a:pPr marL="45720" marR="45720">
                        <a:spcBef>
                          <a:spcPts val="100"/>
                        </a:spcBef>
                        <a:spcAft>
                          <a:spcPts val="100"/>
                        </a:spcAft>
                      </a:pPr>
                      <a:r>
                        <a:rPr lang="en-US" sz="1800" dirty="0">
                          <a:effectLst/>
                        </a:rPr>
                        <a:t>L3 </a:t>
                      </a:r>
                      <a:r>
                        <a:rPr lang="en-US" sz="1800" dirty="0" smtClean="0">
                          <a:effectLst/>
                        </a:rPr>
                        <a:t>(Memory-side)</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16 MB (16-way banked)</a:t>
                      </a:r>
                      <a:endParaRPr lang="en-US" sz="2000">
                        <a:effectLst/>
                        <a:latin typeface="Times New Roman"/>
                        <a:ea typeface="SimSun"/>
                        <a:cs typeface="Times New Roman"/>
                      </a:endParaRPr>
                    </a:p>
                  </a:txBody>
                  <a:tcPr marL="68580" marR="68580" marT="0" marB="0"/>
                </a:tc>
              </a:tr>
              <a:tr h="308372">
                <a:tc>
                  <a:txBody>
                    <a:bodyPr/>
                    <a:lstStyle/>
                    <a:p>
                      <a:pPr marL="45720" marR="45720">
                        <a:spcBef>
                          <a:spcPts val="100"/>
                        </a:spcBef>
                        <a:spcAft>
                          <a:spcPts val="100"/>
                        </a:spcAft>
                      </a:pPr>
                      <a:r>
                        <a:rPr lang="en-US" sz="1800">
                          <a:effectLst/>
                        </a:rPr>
                        <a:t>DRAM</a:t>
                      </a:r>
                      <a:endParaRPr lang="en-US" sz="200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dirty="0">
                          <a:effectLst/>
                        </a:rPr>
                        <a:t>DDR3, 16 </a:t>
                      </a:r>
                      <a:r>
                        <a:rPr lang="en-US" sz="1800" dirty="0" smtClean="0">
                          <a:effectLst/>
                        </a:rPr>
                        <a:t>channels</a:t>
                      </a:r>
                      <a:endParaRPr lang="en-US" sz="2000" dirty="0">
                        <a:effectLst/>
                        <a:latin typeface="Times New Roman"/>
                        <a:ea typeface="SimSun"/>
                        <a:cs typeface="Times New Roman"/>
                      </a:endParaRPr>
                    </a:p>
                  </a:txBody>
                  <a:tcPr marL="68580" marR="68580" marT="0" marB="0"/>
                </a:tc>
              </a:tr>
              <a:tr h="304800">
                <a:tc>
                  <a:txBody>
                    <a:bodyPr/>
                    <a:lstStyle/>
                    <a:p>
                      <a:pPr marL="45720" marR="45720">
                        <a:spcBef>
                          <a:spcPts val="100"/>
                        </a:spcBef>
                        <a:spcAft>
                          <a:spcPts val="100"/>
                        </a:spcAft>
                      </a:pPr>
                      <a:r>
                        <a:rPr lang="en-US" sz="1800" dirty="0">
                          <a:effectLst/>
                        </a:rPr>
                        <a:t>Peak </a:t>
                      </a:r>
                      <a:r>
                        <a:rPr lang="en-US" sz="1800" dirty="0" smtClean="0">
                          <a:effectLst/>
                        </a:rPr>
                        <a:t>Bandwidth</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dirty="0">
                          <a:effectLst/>
                        </a:rPr>
                        <a:t>700 GB/s</a:t>
                      </a:r>
                      <a:endParaRPr lang="en-US" sz="2000" dirty="0">
                        <a:effectLst/>
                        <a:latin typeface="Times New Roman"/>
                        <a:ea typeface="SimSun"/>
                        <a:cs typeface="Times New Roman"/>
                      </a:endParaRPr>
                    </a:p>
                  </a:txBody>
                  <a:tcPr marL="68580" marR="68580" marT="0" marB="0"/>
                </a:tc>
              </a:tr>
              <a:tr h="298847">
                <a:tc>
                  <a:txBody>
                    <a:bodyPr/>
                    <a:lstStyle/>
                    <a:p>
                      <a:pPr marL="45720" marR="45720">
                        <a:spcBef>
                          <a:spcPts val="100"/>
                        </a:spcBef>
                        <a:spcAft>
                          <a:spcPts val="100"/>
                        </a:spcAft>
                      </a:pPr>
                      <a:r>
                        <a:rPr lang="en-US" sz="1800" dirty="0">
                          <a:effectLst/>
                        </a:rPr>
                        <a:t>Baseline Directory</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dirty="0" smtClean="0">
                          <a:effectLst/>
                        </a:rPr>
                        <a:t>256k </a:t>
                      </a:r>
                      <a:r>
                        <a:rPr lang="en-US" sz="1800" dirty="0">
                          <a:effectLst/>
                        </a:rPr>
                        <a:t>entries (8-way banked)</a:t>
                      </a:r>
                      <a:endParaRPr lang="en-US" sz="2000" dirty="0">
                        <a:effectLst/>
                        <a:latin typeface="Times New Roman"/>
                        <a:ea typeface="SimSun"/>
                        <a:cs typeface="Times New Roman"/>
                      </a:endParaRPr>
                    </a:p>
                  </a:txBody>
                  <a:tcPr marL="68580" marR="68580" marT="0" marB="0"/>
                </a:tc>
              </a:tr>
            </a:tbl>
          </a:graphicData>
        </a:graphic>
      </p:graphicFrame>
      <p:sp>
        <p:nvSpPr>
          <p:cNvPr id="10" name="Content Placeholder 3"/>
          <p:cNvSpPr txBox="1">
            <a:spLocks/>
          </p:cNvSpPr>
          <p:nvPr/>
        </p:nvSpPr>
        <p:spPr bwMode="auto">
          <a:xfrm>
            <a:off x="5181600" y="1371600"/>
            <a:ext cx="36880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4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20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Workloads</a:t>
            </a:r>
          </a:p>
          <a:p>
            <a:pPr lvl="1"/>
            <a:r>
              <a:rPr lang="en-US" dirty="0"/>
              <a:t>Modified to use </a:t>
            </a:r>
            <a:r>
              <a:rPr lang="en-US" dirty="0" err="1"/>
              <a:t>hUMA</a:t>
            </a:r>
            <a:endParaRPr lang="en-US" dirty="0"/>
          </a:p>
          <a:p>
            <a:pPr lvl="1"/>
            <a:r>
              <a:rPr lang="en-US" dirty="0"/>
              <a:t>Rodinia &amp; AMD APP SDK</a:t>
            </a:r>
          </a:p>
        </p:txBody>
      </p:sp>
    </p:spTree>
    <p:extLst>
      <p:ext uri="{BB962C8B-B14F-4D97-AF65-F5344CB8AC3E}">
        <p14:creationId xmlns:p14="http://schemas.microsoft.com/office/powerpoint/2010/main" val="18964794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GPGPU Benchmarks</a:t>
            </a:r>
            <a:endParaRPr lang="en-US" dirty="0"/>
          </a:p>
        </p:txBody>
      </p:sp>
      <p:sp>
        <p:nvSpPr>
          <p:cNvPr id="9" name="Content Placeholder 2"/>
          <p:cNvSpPr>
            <a:spLocks noGrp="1"/>
          </p:cNvSpPr>
          <p:nvPr>
            <p:ph idx="1"/>
          </p:nvPr>
        </p:nvSpPr>
        <p:spPr>
          <a:xfrm>
            <a:off x="317149" y="866167"/>
            <a:ext cx="8525577" cy="5229833"/>
          </a:xfrm>
        </p:spPr>
        <p:txBody>
          <a:bodyPr>
            <a:normAutofit/>
          </a:bodyPr>
          <a:lstStyle/>
          <a:p>
            <a:r>
              <a:rPr lang="en-US" b="1" dirty="0" err="1" smtClean="0"/>
              <a:t>Rodinia</a:t>
            </a:r>
            <a:r>
              <a:rPr lang="en-US" b="1" dirty="0" smtClean="0"/>
              <a:t> benchmarks</a:t>
            </a:r>
          </a:p>
          <a:p>
            <a:pPr lvl="1"/>
            <a:r>
              <a:rPr lang="en-US" sz="2000" b="1" dirty="0" err="1"/>
              <a:t>b</a:t>
            </a:r>
            <a:r>
              <a:rPr lang="en-US" sz="2000" b="1" dirty="0" err="1" smtClean="0"/>
              <a:t>p</a:t>
            </a:r>
            <a:r>
              <a:rPr lang="en-US" sz="2000" b="1" dirty="0" smtClean="0"/>
              <a:t> </a:t>
            </a:r>
            <a:r>
              <a:rPr lang="en-US" sz="2000" dirty="0"/>
              <a:t>trains the connection weights on a neural network</a:t>
            </a:r>
            <a:endParaRPr lang="en-US" sz="2000" b="1" dirty="0" smtClean="0"/>
          </a:p>
          <a:p>
            <a:pPr lvl="1"/>
            <a:r>
              <a:rPr lang="en-US" sz="2000" b="1" dirty="0" err="1" smtClean="0"/>
              <a:t>bfs</a:t>
            </a:r>
            <a:r>
              <a:rPr lang="en-US" sz="2000" b="1" dirty="0" smtClean="0"/>
              <a:t> </a:t>
            </a:r>
            <a:r>
              <a:rPr lang="en-US" sz="2000" dirty="0" smtClean="0"/>
              <a:t>breadth-first search</a:t>
            </a:r>
            <a:endParaRPr lang="en-US" sz="2000" b="1" dirty="0" smtClean="0"/>
          </a:p>
          <a:p>
            <a:pPr lvl="1"/>
            <a:r>
              <a:rPr lang="en-US" sz="2000" b="1" dirty="0" err="1"/>
              <a:t>h</a:t>
            </a:r>
            <a:r>
              <a:rPr lang="en-US" sz="2000" b="1" dirty="0" err="1" smtClean="0"/>
              <a:t>s</a:t>
            </a:r>
            <a:r>
              <a:rPr lang="en-US" sz="2000" b="1" dirty="0" smtClean="0"/>
              <a:t> </a:t>
            </a:r>
            <a:r>
              <a:rPr lang="en-US" sz="2000" dirty="0"/>
              <a:t>performs a transient 2D thermal simulation (5-point stencil</a:t>
            </a:r>
            <a:r>
              <a:rPr lang="en-US" sz="2000" dirty="0" smtClean="0"/>
              <a:t>)</a:t>
            </a:r>
            <a:endParaRPr lang="en-US" sz="2000" b="1" dirty="0" smtClean="0"/>
          </a:p>
          <a:p>
            <a:pPr lvl="1"/>
            <a:r>
              <a:rPr lang="en-US" sz="2000" b="1" dirty="0" err="1"/>
              <a:t>l</a:t>
            </a:r>
            <a:r>
              <a:rPr lang="en-US" sz="2000" b="1" dirty="0" err="1" smtClean="0"/>
              <a:t>ud</a:t>
            </a:r>
            <a:r>
              <a:rPr lang="en-US" sz="2000" b="1" dirty="0" smtClean="0"/>
              <a:t> </a:t>
            </a:r>
            <a:r>
              <a:rPr lang="en-US" sz="2000" dirty="0"/>
              <a:t>matrix decomposition</a:t>
            </a:r>
            <a:endParaRPr lang="en-US" sz="2000" b="1" dirty="0" smtClean="0"/>
          </a:p>
          <a:p>
            <a:pPr lvl="1"/>
            <a:r>
              <a:rPr lang="en-US" sz="2000" b="1" dirty="0" err="1"/>
              <a:t>nw</a:t>
            </a:r>
            <a:r>
              <a:rPr lang="en-US" sz="2000" b="1" dirty="0"/>
              <a:t> </a:t>
            </a:r>
            <a:r>
              <a:rPr lang="en-US" sz="2000" dirty="0"/>
              <a:t>performs a global optimization for DNA sequence alignment</a:t>
            </a:r>
          </a:p>
          <a:p>
            <a:pPr lvl="1"/>
            <a:r>
              <a:rPr lang="en-US" sz="2000" b="1" dirty="0"/>
              <a:t>k</a:t>
            </a:r>
            <a:r>
              <a:rPr lang="en-US" sz="2000" b="1" dirty="0" smtClean="0"/>
              <a:t>m </a:t>
            </a:r>
            <a:r>
              <a:rPr lang="en-US" sz="2000" dirty="0"/>
              <a:t>does k-means clustering </a:t>
            </a:r>
            <a:endParaRPr lang="en-US" sz="2000" b="1" dirty="0" smtClean="0"/>
          </a:p>
          <a:p>
            <a:pPr lvl="1"/>
            <a:r>
              <a:rPr lang="en-US" sz="2000" b="1" dirty="0" err="1"/>
              <a:t>s</a:t>
            </a:r>
            <a:r>
              <a:rPr lang="en-US" sz="2000" b="1" dirty="0" err="1" smtClean="0"/>
              <a:t>d</a:t>
            </a:r>
            <a:r>
              <a:rPr lang="en-US" sz="2000" b="1" dirty="0" smtClean="0"/>
              <a:t> </a:t>
            </a:r>
            <a:r>
              <a:rPr lang="en-US" sz="2000" dirty="0" smtClean="0"/>
              <a:t>speckle-reducing anisotropic diffusion</a:t>
            </a:r>
            <a:endParaRPr lang="en-US" sz="2000" b="1" dirty="0" smtClean="0"/>
          </a:p>
          <a:p>
            <a:r>
              <a:rPr lang="en-US" b="1" dirty="0" smtClean="0"/>
              <a:t>AMD </a:t>
            </a:r>
            <a:r>
              <a:rPr lang="en-US" b="1" dirty="0"/>
              <a:t>SDK</a:t>
            </a:r>
          </a:p>
          <a:p>
            <a:pPr lvl="1"/>
            <a:r>
              <a:rPr lang="en-US" sz="2000" b="1" dirty="0" err="1"/>
              <a:t>b</a:t>
            </a:r>
            <a:r>
              <a:rPr lang="en-US" sz="2000" b="1" dirty="0" err="1" smtClean="0"/>
              <a:t>n</a:t>
            </a:r>
            <a:r>
              <a:rPr lang="en-US" sz="2000" b="1" dirty="0" smtClean="0"/>
              <a:t> </a:t>
            </a:r>
            <a:r>
              <a:rPr lang="en-US" sz="2000" dirty="0" err="1" smtClean="0"/>
              <a:t>bitonic</a:t>
            </a:r>
            <a:r>
              <a:rPr lang="en-US" sz="2000" dirty="0" smtClean="0"/>
              <a:t> sort</a:t>
            </a:r>
            <a:endParaRPr lang="en-US" sz="2000" b="1" dirty="0"/>
          </a:p>
          <a:p>
            <a:pPr lvl="1"/>
            <a:r>
              <a:rPr lang="en-US" sz="2000" b="1" dirty="0" err="1"/>
              <a:t>d</a:t>
            </a:r>
            <a:r>
              <a:rPr lang="en-US" sz="2000" b="1" dirty="0" err="1" smtClean="0"/>
              <a:t>ct</a:t>
            </a:r>
            <a:r>
              <a:rPr lang="en-US" sz="2000" b="1" dirty="0" smtClean="0"/>
              <a:t> </a:t>
            </a:r>
            <a:r>
              <a:rPr lang="en-US" sz="2000" dirty="0"/>
              <a:t>discrete cosine </a:t>
            </a:r>
            <a:r>
              <a:rPr lang="en-US" sz="2000" dirty="0" smtClean="0"/>
              <a:t>transform</a:t>
            </a:r>
            <a:endParaRPr lang="en-US" sz="2000" b="1" dirty="0" smtClean="0"/>
          </a:p>
          <a:p>
            <a:pPr lvl="1"/>
            <a:r>
              <a:rPr lang="en-US" sz="2000" b="1" dirty="0"/>
              <a:t>h</a:t>
            </a:r>
            <a:r>
              <a:rPr lang="en-US" sz="2000" b="1" dirty="0" smtClean="0"/>
              <a:t>g </a:t>
            </a:r>
            <a:r>
              <a:rPr lang="en-US" sz="2000" dirty="0" smtClean="0"/>
              <a:t>histogram</a:t>
            </a:r>
            <a:endParaRPr lang="en-US" sz="2000" b="1" dirty="0" smtClean="0"/>
          </a:p>
          <a:p>
            <a:pPr lvl="1"/>
            <a:r>
              <a:rPr lang="en-US" sz="2000" b="1" dirty="0"/>
              <a:t>m</a:t>
            </a:r>
            <a:r>
              <a:rPr lang="en-US" sz="2000" b="1" dirty="0" smtClean="0"/>
              <a:t>m </a:t>
            </a:r>
            <a:r>
              <a:rPr lang="en-US" sz="2000" dirty="0" smtClean="0"/>
              <a:t>matrix multiplication</a:t>
            </a:r>
            <a:endParaRPr lang="en-US" sz="2000" b="1" dirty="0" smtClean="0"/>
          </a:p>
        </p:txBody>
      </p:sp>
    </p:spTree>
    <p:extLst>
      <p:ext uri="{BB962C8B-B14F-4D97-AF65-F5344CB8AC3E}">
        <p14:creationId xmlns:p14="http://schemas.microsoft.com/office/powerpoint/2010/main" val="1458614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Summary</a:t>
            </a:r>
            <a:endParaRPr lang="en-US" dirty="0"/>
          </a:p>
        </p:txBody>
      </p:sp>
      <p:sp>
        <p:nvSpPr>
          <p:cNvPr id="5" name="Content Placeholder 4"/>
          <p:cNvSpPr>
            <a:spLocks noGrp="1"/>
          </p:cNvSpPr>
          <p:nvPr>
            <p:ph idx="1"/>
          </p:nvPr>
        </p:nvSpPr>
        <p:spPr/>
        <p:txBody>
          <a:bodyPr>
            <a:normAutofit/>
          </a:bodyPr>
          <a:lstStyle/>
          <a:p>
            <a:r>
              <a:rPr lang="en-US" dirty="0" smtClean="0"/>
              <a:t>Physical and logical CPU-GPU integration</a:t>
            </a:r>
          </a:p>
          <a:p>
            <a:endParaRPr lang="en-US" dirty="0" smtClean="0"/>
          </a:p>
          <a:p>
            <a:r>
              <a:rPr lang="en-US" dirty="0" smtClean="0"/>
              <a:t>Two key bottlenecks in heterogeneous cache coherence</a:t>
            </a:r>
          </a:p>
          <a:p>
            <a:pPr lvl="1"/>
            <a:r>
              <a:rPr lang="en-US" dirty="0" smtClean="0"/>
              <a:t>Directory bandwidth: must support more than 1 request per cycle</a:t>
            </a:r>
          </a:p>
          <a:p>
            <a:pPr lvl="1"/>
            <a:r>
              <a:rPr lang="en-US" dirty="0" smtClean="0"/>
              <a:t>Directory MSHRs: need tens of thousands</a:t>
            </a:r>
          </a:p>
          <a:p>
            <a:pPr lvl="1"/>
            <a:endParaRPr lang="en-US" dirty="0" smtClean="0"/>
          </a:p>
          <a:p>
            <a:r>
              <a:rPr lang="en-US" dirty="0" smtClean="0"/>
              <a:t>Heterogeneous System Coherence</a:t>
            </a:r>
          </a:p>
          <a:p>
            <a:pPr lvl="1"/>
            <a:r>
              <a:rPr lang="en-US" dirty="0" smtClean="0"/>
              <a:t>Leverages </a:t>
            </a:r>
            <a:r>
              <a:rPr lang="en-US" smtClean="0"/>
              <a:t>coarse-grained </a:t>
            </a:r>
            <a:r>
              <a:rPr lang="en-US" smtClean="0"/>
              <a:t>coherence</a:t>
            </a:r>
            <a:endParaRPr lang="en-US" dirty="0" smtClean="0"/>
          </a:p>
          <a:p>
            <a:pPr lvl="1"/>
            <a:r>
              <a:rPr lang="en-US" dirty="0" smtClean="0"/>
              <a:t>Moves coherence traffic onto incoherent direct-access bus</a:t>
            </a:r>
          </a:p>
          <a:p>
            <a:pPr lvl="1"/>
            <a:r>
              <a:rPr lang="en-US" dirty="0" smtClean="0"/>
              <a:t>Directory bandwidth </a:t>
            </a:r>
            <a:r>
              <a:rPr lang="en-US" dirty="0" smtClean="0">
                <a:latin typeface="Calibri"/>
                <a:cs typeface="Calibri"/>
              </a:rPr>
              <a:t>↓</a:t>
            </a:r>
            <a:r>
              <a:rPr lang="en-US" dirty="0" smtClean="0"/>
              <a:t> by 94% and resources </a:t>
            </a:r>
            <a:r>
              <a:rPr lang="en-US" dirty="0" smtClean="0">
                <a:latin typeface="Calibri"/>
                <a:cs typeface="Calibri"/>
              </a:rPr>
              <a:t>↓ </a:t>
            </a:r>
            <a:r>
              <a:rPr lang="en-US" dirty="0" smtClean="0"/>
              <a:t>by 95%</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83538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 calcmode="lin" valueType="num">
                                      <p:cBhvr additive="base">
                                        <p:cTn id="33"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Bottlenecks</a:t>
            </a:r>
            <a:endParaRPr lang="en-US" dirty="0"/>
          </a:p>
        </p:txBody>
      </p:sp>
      <p:sp>
        <p:nvSpPr>
          <p:cNvPr id="6" name="Content Placeholder 5"/>
          <p:cNvSpPr>
            <a:spLocks noGrp="1"/>
          </p:cNvSpPr>
          <p:nvPr>
            <p:ph idx="1"/>
          </p:nvPr>
        </p:nvSpPr>
        <p:spPr/>
        <p:txBody>
          <a:bodyPr/>
          <a:lstStyle/>
          <a:p>
            <a:r>
              <a:rPr lang="en-US" dirty="0" smtClean="0"/>
              <a:t>Difficult to scale directory bandwidth</a:t>
            </a:r>
          </a:p>
          <a:p>
            <a:pPr lvl="1"/>
            <a:r>
              <a:rPr lang="en-US" dirty="0" smtClean="0"/>
              <a:t>Difficult to multi-port</a:t>
            </a:r>
          </a:p>
          <a:p>
            <a:pPr lvl="1"/>
            <a:r>
              <a:rPr lang="en-US" dirty="0" smtClean="0"/>
              <a:t>Complicated pipeline</a:t>
            </a:r>
          </a:p>
          <a:p>
            <a:pPr lvl="1"/>
            <a:endParaRPr lang="en-US" dirty="0" smtClean="0"/>
          </a:p>
          <a:p>
            <a:pPr lvl="1"/>
            <a:endParaRPr lang="en-US" dirty="0"/>
          </a:p>
          <a:p>
            <a:r>
              <a:rPr lang="en-US" dirty="0" smtClean="0"/>
              <a:t>High resource usage</a:t>
            </a:r>
          </a:p>
          <a:p>
            <a:pPr lvl="1"/>
            <a:r>
              <a:rPr lang="en-US" dirty="0" smtClean="0"/>
              <a:t>Must allocate MSHR for entire duration of request</a:t>
            </a:r>
          </a:p>
          <a:p>
            <a:pPr lvl="1"/>
            <a:r>
              <a:rPr lang="en-US" dirty="0" smtClean="0"/>
              <a:t>MSHR array difficult to scale</a:t>
            </a:r>
            <a:endParaRPr lang="en-US" dirty="0"/>
          </a:p>
        </p:txBody>
      </p:sp>
      <p:sp>
        <p:nvSpPr>
          <p:cNvPr id="7" name="Text Placeholder 6"/>
          <p:cNvSpPr>
            <a:spLocks noGrp="1"/>
          </p:cNvSpPr>
          <p:nvPr>
            <p:ph type="body" sz="quarter" idx="10"/>
          </p:nvPr>
        </p:nvSpPr>
        <p:spPr/>
        <p:txBody>
          <a:bodyPr/>
          <a:lstStyle/>
          <a:p>
            <a:endParaRPr lang="en-US" dirty="0"/>
          </a:p>
        </p:txBody>
      </p:sp>
      <p:grpSp>
        <p:nvGrpSpPr>
          <p:cNvPr id="4" name="Group 3"/>
          <p:cNvGrpSpPr/>
          <p:nvPr/>
        </p:nvGrpSpPr>
        <p:grpSpPr>
          <a:xfrm>
            <a:off x="76200" y="1143000"/>
            <a:ext cx="8915400" cy="5047811"/>
            <a:chOff x="76200" y="1143000"/>
            <a:chExt cx="8915400" cy="5047811"/>
          </a:xfrm>
        </p:grpSpPr>
        <p:graphicFrame>
          <p:nvGraphicFramePr>
            <p:cNvPr id="2" name="Object 1"/>
            <p:cNvGraphicFramePr>
              <a:graphicFrameLocks noChangeAspect="1"/>
            </p:cNvGraphicFramePr>
            <p:nvPr>
              <p:extLst>
                <p:ext uri="{D42A27DB-BD31-4B8C-83A1-F6EECF244321}">
                  <p14:modId xmlns:p14="http://schemas.microsoft.com/office/powerpoint/2010/main" val="2167222459"/>
                </p:ext>
              </p:extLst>
            </p:nvPr>
          </p:nvGraphicFramePr>
          <p:xfrm>
            <a:off x="2362200" y="1143000"/>
            <a:ext cx="4148138" cy="5047811"/>
          </p:xfrm>
          <a:graphic>
            <a:graphicData uri="http://schemas.openxmlformats.org/presentationml/2006/ole">
              <mc:AlternateContent xmlns:mc="http://schemas.openxmlformats.org/markup-compatibility/2006">
                <mc:Choice xmlns:v="urn:schemas-microsoft-com:vml" Requires="v">
                  <p:oleObj spid="_x0000_s6236" name="Visio" r:id="rId4" imgW="2053489" imgH="2489194" progId="Visio.Drawing.11">
                    <p:embed/>
                  </p:oleObj>
                </mc:Choice>
                <mc:Fallback>
                  <p:oleObj name="Visio" r:id="rId4" imgW="2053489" imgH="2489194" progId="Visio.Drawing.11">
                    <p:embed/>
                    <p:pic>
                      <p:nvPicPr>
                        <p:cNvPr id="0" name=""/>
                        <p:cNvPicPr/>
                        <p:nvPr/>
                      </p:nvPicPr>
                      <p:blipFill>
                        <a:blip r:embed="rId5"/>
                        <a:stretch>
                          <a:fillRect/>
                        </a:stretch>
                      </p:blipFill>
                      <p:spPr>
                        <a:xfrm>
                          <a:off x="2362200" y="1143000"/>
                          <a:ext cx="4148138" cy="5047811"/>
                        </a:xfrm>
                        <a:prstGeom prst="rect">
                          <a:avLst/>
                        </a:prstGeom>
                      </p:spPr>
                    </p:pic>
                  </p:oleObj>
                </mc:Fallback>
              </mc:AlternateContent>
            </a:graphicData>
          </a:graphic>
        </p:graphicFrame>
        <p:sp>
          <p:nvSpPr>
            <p:cNvPr id="5" name="Line Callout 1 (Accent Bar) 4"/>
            <p:cNvSpPr/>
            <p:nvPr/>
          </p:nvSpPr>
          <p:spPr>
            <a:xfrm>
              <a:off x="76200" y="3810000"/>
              <a:ext cx="2819400" cy="1447800"/>
            </a:xfrm>
            <a:prstGeom prst="accentCallout1">
              <a:avLst>
                <a:gd name="adj1" fmla="val 71858"/>
                <a:gd name="adj2" fmla="val 105194"/>
                <a:gd name="adj3" fmla="val 53135"/>
                <a:gd name="adj4" fmla="val 147529"/>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High bandwidth</a:t>
              </a:r>
              <a:endParaRPr lang="en-US" sz="2400" dirty="0">
                <a:solidFill>
                  <a:schemeClr val="tx2"/>
                </a:solidFill>
              </a:endParaRPr>
            </a:p>
          </p:txBody>
        </p:sp>
        <p:sp>
          <p:nvSpPr>
            <p:cNvPr id="10" name="Line Callout 1 (Accent Bar) 9"/>
            <p:cNvSpPr/>
            <p:nvPr/>
          </p:nvSpPr>
          <p:spPr>
            <a:xfrm>
              <a:off x="6248400" y="2819400"/>
              <a:ext cx="2743200" cy="1714500"/>
            </a:xfrm>
            <a:prstGeom prst="accentCallout1">
              <a:avLst>
                <a:gd name="adj1" fmla="val 77729"/>
                <a:gd name="adj2" fmla="val -6939"/>
                <a:gd name="adj3" fmla="val 107828"/>
                <a:gd name="adj4" fmla="val -38763"/>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Designed to support CPU bandwidth</a:t>
              </a:r>
              <a:endParaRPr lang="en-US" sz="2400" dirty="0">
                <a:solidFill>
                  <a:schemeClr val="tx2"/>
                </a:solidFill>
              </a:endParaRPr>
            </a:p>
          </p:txBody>
        </p:sp>
      </p:grpSp>
    </p:spTree>
    <p:extLst>
      <p:ext uri="{BB962C8B-B14F-4D97-AF65-F5344CB8AC3E}">
        <p14:creationId xmlns:p14="http://schemas.microsoft.com/office/powerpoint/2010/main" val="1036517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50000" y="50000"/>
                                    </p:animScale>
                                  </p:childTnLst>
                                </p:cTn>
                              </p:par>
                              <p:par>
                                <p:cTn id="7" presetID="42" presetClass="path" presetSubtype="0" fill="hold" nodeType="withEffect">
                                  <p:stCondLst>
                                    <p:cond delay="0"/>
                                  </p:stCondLst>
                                  <p:childTnLst>
                                    <p:animMotion origin="layout" path="M -3.33333E-6 -1.14504E-6 L 0.27917 -0.15683 " pathEditMode="relative" rAng="0" ptsTypes="AA">
                                      <p:cBhvr>
                                        <p:cTn id="8" dur="1000" fill="hold"/>
                                        <p:tgtEl>
                                          <p:spTgt spid="4"/>
                                        </p:tgtEl>
                                        <p:attrNameLst>
                                          <p:attrName>ppt_x</p:attrName>
                                          <p:attrName>ppt_y</p:attrName>
                                        </p:attrNameLst>
                                      </p:cBhvr>
                                      <p:rCtr x="13958" y="-7842"/>
                                    </p:animMotion>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noGrp="1"/>
          </p:cNvGraphicFramePr>
          <p:nvPr>
            <p:ph idx="1"/>
            <p:extLst>
              <p:ext uri="{D42A27DB-BD31-4B8C-83A1-F6EECF244321}">
                <p14:modId xmlns:p14="http://schemas.microsoft.com/office/powerpoint/2010/main" val="43238548"/>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mtClean="0"/>
              <a:t>Directory </a:t>
            </a:r>
            <a:r>
              <a:rPr lang="en-US" smtClean="0"/>
              <a:t>Traffic</a:t>
            </a:r>
            <a:endParaRPr lang="en-US" dirty="0"/>
          </a:p>
        </p:txBody>
      </p:sp>
      <p:sp>
        <p:nvSpPr>
          <p:cNvPr id="9" name="Text Placeholder 8"/>
          <p:cNvSpPr>
            <a:spLocks noGrp="1"/>
          </p:cNvSpPr>
          <p:nvPr>
            <p:ph type="body" sz="quarter" idx="10"/>
          </p:nvPr>
        </p:nvSpPr>
        <p:spPr/>
        <p:txBody>
          <a:bodyPr/>
          <a:lstStyle/>
          <a:p>
            <a:endParaRPr lang="en-US"/>
          </a:p>
        </p:txBody>
      </p:sp>
      <p:cxnSp>
        <p:nvCxnSpPr>
          <p:cNvPr id="13" name="Straight Connector 12"/>
          <p:cNvCxnSpPr/>
          <p:nvPr/>
        </p:nvCxnSpPr>
        <p:spPr>
          <a:xfrm>
            <a:off x="1295400" y="4800600"/>
            <a:ext cx="7315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Line Callout 1 (Accent Bar) 14"/>
          <p:cNvSpPr/>
          <p:nvPr/>
        </p:nvSpPr>
        <p:spPr>
          <a:xfrm>
            <a:off x="1524000" y="1752600"/>
            <a:ext cx="4113756" cy="1447800"/>
          </a:xfrm>
          <a:prstGeom prst="accentCallout1">
            <a:avLst>
              <a:gd name="adj1" fmla="val 71858"/>
              <a:gd name="adj2" fmla="val 105194"/>
              <a:gd name="adj3" fmla="val 53135"/>
              <a:gd name="adj4" fmla="val 147529"/>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Difficult to support &gt;1 request per cycle</a:t>
            </a:r>
            <a:endParaRPr lang="en-US" sz="2400" dirty="0">
              <a:solidFill>
                <a:schemeClr val="tx2"/>
              </a:solidFill>
            </a:endParaRPr>
          </a:p>
        </p:txBody>
      </p:sp>
    </p:spTree>
    <p:extLst>
      <p:ext uri="{BB962C8B-B14F-4D97-AF65-F5344CB8AC3E}">
        <p14:creationId xmlns:p14="http://schemas.microsoft.com/office/powerpoint/2010/main" val="684466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noGrp="1"/>
          </p:cNvGraphicFramePr>
          <p:nvPr>
            <p:ph idx="1"/>
            <p:extLst>
              <p:ext uri="{D42A27DB-BD31-4B8C-83A1-F6EECF244321}">
                <p14:modId xmlns:p14="http://schemas.microsoft.com/office/powerpoint/2010/main" val="4046144552"/>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Resource usage</a:t>
            </a:r>
            <a:endParaRPr lang="en-US" dirty="0"/>
          </a:p>
        </p:txBody>
      </p:sp>
      <p:sp>
        <p:nvSpPr>
          <p:cNvPr id="4" name="Text Placeholder 3"/>
          <p:cNvSpPr>
            <a:spLocks noGrp="1"/>
          </p:cNvSpPr>
          <p:nvPr>
            <p:ph type="body" sz="quarter" idx="10"/>
          </p:nvPr>
        </p:nvSpPr>
        <p:spPr/>
        <p:txBody>
          <a:bodyPr/>
          <a:lstStyle/>
          <a:p>
            <a:endParaRPr lang="en-US"/>
          </a:p>
        </p:txBody>
      </p:sp>
      <p:sp>
        <p:nvSpPr>
          <p:cNvPr id="7" name="Line Callout 1 (Accent Bar) 6"/>
          <p:cNvSpPr/>
          <p:nvPr/>
        </p:nvSpPr>
        <p:spPr>
          <a:xfrm>
            <a:off x="5105400" y="4267200"/>
            <a:ext cx="3732756" cy="1447800"/>
          </a:xfrm>
          <a:prstGeom prst="accentCallout1">
            <a:avLst>
              <a:gd name="adj1" fmla="val 71858"/>
              <a:gd name="adj2" fmla="val 105194"/>
              <a:gd name="adj3" fmla="val 53135"/>
              <a:gd name="adj4" fmla="val 147529"/>
            </a:avLst>
          </a:prstGeom>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Causes significant back-pressure on L2s</a:t>
            </a:r>
            <a:endParaRPr lang="en-US" sz="3200" dirty="0">
              <a:solidFill>
                <a:schemeClr val="tx2"/>
              </a:solidFill>
            </a:endParaRPr>
          </a:p>
        </p:txBody>
      </p:sp>
      <p:cxnSp>
        <p:nvCxnSpPr>
          <p:cNvPr id="8" name="Straight Connector 7"/>
          <p:cNvCxnSpPr/>
          <p:nvPr/>
        </p:nvCxnSpPr>
        <p:spPr>
          <a:xfrm>
            <a:off x="1168400" y="3810000"/>
            <a:ext cx="7669756"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Line Callout 1 (Accent Bar) 9"/>
          <p:cNvSpPr/>
          <p:nvPr/>
        </p:nvSpPr>
        <p:spPr>
          <a:xfrm>
            <a:off x="5257800" y="3286566"/>
            <a:ext cx="2667000" cy="1447800"/>
          </a:xfrm>
          <a:prstGeom prst="accentCallout1">
            <a:avLst>
              <a:gd name="adj1" fmla="val 81910"/>
              <a:gd name="adj2" fmla="val -7650"/>
              <a:gd name="adj3" fmla="val 38697"/>
              <a:gd name="adj4" fmla="val -56435"/>
            </a:avLst>
          </a:prstGeom>
          <a:ln w="3810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Steady state at 700 GB/s</a:t>
            </a:r>
            <a:endParaRPr lang="en-US" sz="3200" dirty="0">
              <a:solidFill>
                <a:schemeClr val="tx2"/>
              </a:solidFill>
            </a:endParaRPr>
          </a:p>
        </p:txBody>
      </p:sp>
      <p:sp>
        <p:nvSpPr>
          <p:cNvPr id="6" name="Line Callout 1 (Accent Bar) 5"/>
          <p:cNvSpPr/>
          <p:nvPr/>
        </p:nvSpPr>
        <p:spPr>
          <a:xfrm>
            <a:off x="1371600" y="3261852"/>
            <a:ext cx="3447789" cy="1447800"/>
          </a:xfrm>
          <a:prstGeom prst="accentCallout1">
            <a:avLst>
              <a:gd name="adj1" fmla="val 71858"/>
              <a:gd name="adj2" fmla="val 105194"/>
              <a:gd name="adj3" fmla="val 53135"/>
              <a:gd name="adj4" fmla="val 147529"/>
            </a:avLst>
          </a:prstGeom>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Very difficult to scale MSHR array </a:t>
            </a:r>
            <a:endParaRPr lang="en-US" sz="3200" dirty="0">
              <a:solidFill>
                <a:schemeClr val="tx2"/>
              </a:solidFill>
            </a:endParaRPr>
          </a:p>
        </p:txBody>
      </p:sp>
    </p:spTree>
    <p:extLst>
      <p:ext uri="{BB962C8B-B14F-4D97-AF65-F5344CB8AC3E}">
        <p14:creationId xmlns:p14="http://schemas.microsoft.com/office/powerpoint/2010/main" val="3874045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0"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baseline</a:t>
            </a:r>
            <a:endParaRPr lang="en-US" dirty="0"/>
          </a:p>
        </p:txBody>
      </p:sp>
      <p:sp>
        <p:nvSpPr>
          <p:cNvPr id="4" name="Text Placeholder 3"/>
          <p:cNvSpPr>
            <a:spLocks noGrp="1"/>
          </p:cNvSpPr>
          <p:nvPr>
            <p:ph type="body" sz="quarter" idx="10"/>
          </p:nvPr>
        </p:nvSpPr>
        <p:spPr/>
        <p:txBody>
          <a:bodyPr/>
          <a:lstStyle/>
          <a:p>
            <a:r>
              <a:rPr lang="en-US" dirty="0" smtClean="0"/>
              <a:t>Compared to unconstrained resources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5600416"/>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219200" y="4829178"/>
            <a:ext cx="7543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Line Callout 1 (Accent Bar) 8"/>
          <p:cNvSpPr/>
          <p:nvPr/>
        </p:nvSpPr>
        <p:spPr>
          <a:xfrm>
            <a:off x="1371600" y="1295400"/>
            <a:ext cx="5105400" cy="1295400"/>
          </a:xfrm>
          <a:prstGeom prst="accentCallout1">
            <a:avLst>
              <a:gd name="adj1" fmla="val 71858"/>
              <a:gd name="adj2" fmla="val 105194"/>
              <a:gd name="adj3" fmla="val 53135"/>
              <a:gd name="adj4" fmla="val 147529"/>
            </a:avLst>
          </a:prstGeom>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Back-pressure from limited MSHRs and bandwidth</a:t>
            </a:r>
            <a:endParaRPr lang="en-US" sz="2400" dirty="0">
              <a:solidFill>
                <a:schemeClr val="tx2"/>
              </a:solidFill>
            </a:endParaRPr>
          </a:p>
        </p:txBody>
      </p:sp>
    </p:spTree>
    <p:extLst>
      <p:ext uri="{BB962C8B-B14F-4D97-AF65-F5344CB8AC3E}">
        <p14:creationId xmlns:p14="http://schemas.microsoft.com/office/powerpoint/2010/main" val="1419535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Bottlenecks Summary</a:t>
            </a:r>
            <a:endParaRPr lang="en-US" dirty="0"/>
          </a:p>
        </p:txBody>
      </p:sp>
      <p:sp>
        <p:nvSpPr>
          <p:cNvPr id="3" name="Content Placeholder 2"/>
          <p:cNvSpPr>
            <a:spLocks noGrp="1"/>
          </p:cNvSpPr>
          <p:nvPr>
            <p:ph idx="1"/>
          </p:nvPr>
        </p:nvSpPr>
        <p:spPr/>
        <p:txBody>
          <a:bodyPr/>
          <a:lstStyle/>
          <a:p>
            <a:r>
              <a:rPr lang="en-US" dirty="0" smtClean="0"/>
              <a:t>Directory bandwidth</a:t>
            </a:r>
          </a:p>
          <a:p>
            <a:pPr lvl="1"/>
            <a:r>
              <a:rPr lang="en-US" dirty="0" smtClean="0"/>
              <a:t>Must support up to 4 requests per cycle</a:t>
            </a:r>
          </a:p>
          <a:p>
            <a:pPr lvl="1"/>
            <a:r>
              <a:rPr lang="en-US" dirty="0" smtClean="0"/>
              <a:t>Difficult to construct pipeline</a:t>
            </a:r>
          </a:p>
          <a:p>
            <a:pPr marL="366713" lvl="1" indent="0">
              <a:buNone/>
            </a:pPr>
            <a:endParaRPr lang="en-US" dirty="0"/>
          </a:p>
          <a:p>
            <a:r>
              <a:rPr lang="en-US" dirty="0" smtClean="0"/>
              <a:t>Resource usage</a:t>
            </a:r>
          </a:p>
          <a:p>
            <a:pPr lvl="1"/>
            <a:r>
              <a:rPr lang="en-US" dirty="0" smtClean="0"/>
              <a:t>MSHRs are a constraining resource</a:t>
            </a:r>
          </a:p>
          <a:p>
            <a:pPr lvl="1"/>
            <a:r>
              <a:rPr lang="en-US" dirty="0" smtClean="0"/>
              <a:t>Need more than 10,000</a:t>
            </a:r>
          </a:p>
          <a:p>
            <a:pPr lvl="1"/>
            <a:r>
              <a:rPr lang="en-US" dirty="0" smtClean="0"/>
              <a:t>Without resource constraints, up to 4x better performance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09625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Motivation</a:t>
            </a:r>
          </a:p>
          <a:p>
            <a:r>
              <a:rPr lang="en-US" dirty="0" smtClean="0"/>
              <a:t>Background</a:t>
            </a:r>
          </a:p>
          <a:p>
            <a:r>
              <a:rPr lang="en-US" dirty="0" smtClean="0"/>
              <a:t>Heterogeneous System Bottlenecks</a:t>
            </a:r>
          </a:p>
          <a:p>
            <a:r>
              <a:rPr lang="en-US" b="1" dirty="0" smtClean="0"/>
              <a:t>Heterogeneous System Coherence Details</a:t>
            </a:r>
          </a:p>
          <a:p>
            <a:pPr lvl="1"/>
            <a:r>
              <a:rPr lang="en-US" dirty="0" smtClean="0"/>
              <a:t>Overall system design</a:t>
            </a:r>
          </a:p>
          <a:p>
            <a:pPr lvl="1"/>
            <a:r>
              <a:rPr lang="en-US" dirty="0" smtClean="0"/>
              <a:t>Region buffer design</a:t>
            </a:r>
          </a:p>
          <a:p>
            <a:pPr lvl="1"/>
            <a:r>
              <a:rPr lang="en-US" dirty="0" smtClean="0"/>
              <a:t>Region directory design</a:t>
            </a:r>
          </a:p>
          <a:p>
            <a:pPr lvl="1"/>
            <a:r>
              <a:rPr lang="en-US" dirty="0" smtClean="0"/>
              <a:t>Example</a:t>
            </a:r>
          </a:p>
          <a:p>
            <a:pPr lvl="1"/>
            <a:r>
              <a:rPr lang="en-US" dirty="0" smtClean="0"/>
              <a:t>Hardware complexity</a:t>
            </a:r>
          </a:p>
          <a:p>
            <a:r>
              <a:rPr lang="en-US" dirty="0" smtClean="0"/>
              <a:t>Results</a:t>
            </a:r>
          </a:p>
          <a:p>
            <a:r>
              <a:rPr lang="en-US" dirty="0" smtClean="0"/>
              <a:t>Conclusions</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522894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Baseline Directory Coherence</a:t>
            </a:r>
            <a:endParaRPr lang="en-US"/>
          </a:p>
        </p:txBody>
      </p:sp>
      <p:sp>
        <p:nvSpPr>
          <p:cNvPr id="4" name="Text Placeholder 3"/>
          <p:cNvSpPr>
            <a:spLocks noGrp="1"/>
          </p:cNvSpPr>
          <p:nvPr>
            <p:ph type="body" sz="quarter" idx="10"/>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56080257"/>
              </p:ext>
            </p:extLst>
          </p:nvPr>
        </p:nvGraphicFramePr>
        <p:xfrm>
          <a:off x="2362200" y="1143000"/>
          <a:ext cx="4148138" cy="5048250"/>
        </p:xfrm>
        <a:graphic>
          <a:graphicData uri="http://schemas.openxmlformats.org/presentationml/2006/ole">
            <mc:AlternateContent xmlns:mc="http://schemas.openxmlformats.org/markup-compatibility/2006">
              <mc:Choice xmlns:v="urn:schemas-microsoft-com:vml" Requires="v">
                <p:oleObj spid="_x0000_s16397" name="Visio" r:id="rId3" imgW="2053440" imgH="2489327" progId="Visio.Drawing.11">
                  <p:embed/>
                </p:oleObj>
              </mc:Choice>
              <mc:Fallback>
                <p:oleObj name="Visio" r:id="rId3" imgW="2053440" imgH="2489327" progId="Visio.Drawing.11">
                  <p:embed/>
                  <p:pic>
                    <p:nvPicPr>
                      <p:cNvPr id="0" name="Object 5"/>
                      <p:cNvPicPr>
                        <a:picLocks noChangeAspect="1" noChangeArrowheads="1"/>
                      </p:cNvPicPr>
                      <p:nvPr/>
                    </p:nvPicPr>
                    <p:blipFill>
                      <a:blip r:embed="rId4"/>
                      <a:srcRect/>
                      <a:stretch>
                        <a:fillRect/>
                      </a:stretch>
                    </p:blipFill>
                    <p:spPr bwMode="auto">
                      <a:xfrm>
                        <a:off x="2362200" y="1143000"/>
                        <a:ext cx="41481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p:cNvSpPr/>
          <p:nvPr/>
        </p:nvSpPr>
        <p:spPr>
          <a:xfrm>
            <a:off x="4419600" y="1828800"/>
            <a:ext cx="1447800" cy="1371600"/>
          </a:xfrm>
          <a:prstGeom prst="ellipse">
            <a:avLst/>
          </a:prstGeom>
          <a:noFill/>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5" name="Oval 14"/>
          <p:cNvSpPr/>
          <p:nvPr/>
        </p:nvSpPr>
        <p:spPr>
          <a:xfrm>
            <a:off x="2895600" y="1828800"/>
            <a:ext cx="1447800" cy="1371600"/>
          </a:xfrm>
          <a:prstGeom prst="ellipse">
            <a:avLst/>
          </a:prstGeom>
          <a:noFill/>
          <a:ln w="50800">
            <a:solidFill>
              <a:schemeClr val="accent5"/>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2" name="TextBox 21"/>
          <p:cNvSpPr txBox="1"/>
          <p:nvPr/>
        </p:nvSpPr>
        <p:spPr>
          <a:xfrm>
            <a:off x="6395709" y="2914269"/>
            <a:ext cx="2824491"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Kernel Launch</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nvSpPr>
        <p:spPr>
          <a:xfrm>
            <a:off x="6568256" y="1676400"/>
            <a:ext cx="2479397"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Initialization</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4" name="TextBox 23"/>
          <p:cNvSpPr txBox="1"/>
          <p:nvPr/>
        </p:nvSpPr>
        <p:spPr>
          <a:xfrm>
            <a:off x="6663154" y="4191000"/>
            <a:ext cx="2289601"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Read</a:t>
            </a:r>
            <a:r>
              <a:rPr kumimoji="0" lang="en-US" sz="3600" b="0" i="0" u="none" strike="noStrike" kern="1200" cap="none" spc="0" normalizeH="0" noProof="0" smtClean="0">
                <a:ln>
                  <a:noFill/>
                </a:ln>
                <a:solidFill>
                  <a:schemeClr val="tx1"/>
                </a:solidFill>
                <a:effectLst/>
                <a:uLnTx/>
                <a:uFillTx/>
                <a:latin typeface="+mj-lt"/>
                <a:ea typeface="MS PGothic" pitchFamily="34" charset="-128"/>
                <a:cs typeface="+mn-cs"/>
              </a:rPr>
              <a:t> result</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35" name="Group 34"/>
          <p:cNvGrpSpPr/>
          <p:nvPr/>
        </p:nvGrpSpPr>
        <p:grpSpPr>
          <a:xfrm>
            <a:off x="3276601" y="2895600"/>
            <a:ext cx="1904999" cy="2743199"/>
            <a:chOff x="3276601" y="2895600"/>
            <a:chExt cx="1904999" cy="2743199"/>
          </a:xfrm>
        </p:grpSpPr>
        <p:cxnSp>
          <p:nvCxnSpPr>
            <p:cNvPr id="26" name="Elbow Connector 25"/>
            <p:cNvCxnSpPr/>
            <p:nvPr/>
          </p:nvCxnSpPr>
          <p:spPr>
            <a:xfrm rot="16200000" flipH="1">
              <a:off x="2447735" y="3743134"/>
              <a:ext cx="2724531" cy="1066800"/>
            </a:xfrm>
            <a:prstGeom prst="bentConnector3">
              <a:avLst>
                <a:gd name="adj1" fmla="val 73658"/>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2727135" y="3743134"/>
              <a:ext cx="2724531" cy="1066800"/>
            </a:xfrm>
            <a:prstGeom prst="bentConnector3">
              <a:avLst>
                <a:gd name="adj1" fmla="val 67606"/>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6200000" flipH="1">
              <a:off x="3006535" y="3724466"/>
              <a:ext cx="2724531" cy="1066800"/>
            </a:xfrm>
            <a:prstGeom prst="bentConnector3">
              <a:avLst>
                <a:gd name="adj1" fmla="val 61554"/>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H="1">
              <a:off x="3285934" y="3743134"/>
              <a:ext cx="2724531" cy="1066800"/>
            </a:xfrm>
            <a:prstGeom prst="bentConnector3">
              <a:avLst>
                <a:gd name="adj1" fmla="val 5165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flipH="1">
            <a:off x="4368801" y="2743201"/>
            <a:ext cx="1193799" cy="2895604"/>
            <a:chOff x="3276600" y="2895601"/>
            <a:chExt cx="1193799" cy="2895604"/>
          </a:xfrm>
        </p:grpSpPr>
        <p:cxnSp>
          <p:nvCxnSpPr>
            <p:cNvPr id="37" name="Elbow Connector 36"/>
            <p:cNvCxnSpPr/>
            <p:nvPr/>
          </p:nvCxnSpPr>
          <p:spPr>
            <a:xfrm rot="16200000" flipH="1">
              <a:off x="2028633" y="4162235"/>
              <a:ext cx="2876934" cy="381000"/>
            </a:xfrm>
            <a:prstGeom prst="bentConnector3">
              <a:avLst>
                <a:gd name="adj1" fmla="val 8282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6200000" flipH="1">
              <a:off x="2308031" y="4162237"/>
              <a:ext cx="2876936" cy="380999"/>
            </a:xfrm>
            <a:prstGeom prst="bentConnector3">
              <a:avLst>
                <a:gd name="adj1" fmla="val 74489"/>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2587432" y="4143568"/>
              <a:ext cx="2876934" cy="380999"/>
            </a:xfrm>
            <a:prstGeom prst="bentConnector3">
              <a:avLst>
                <a:gd name="adj1" fmla="val 6771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2863466" y="4165601"/>
              <a:ext cx="2858266" cy="355601"/>
            </a:xfrm>
            <a:prstGeom prst="bentConnector3">
              <a:avLst>
                <a:gd name="adj1" fmla="val 55769"/>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668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15" grpId="0" animBg="1"/>
      <p:bldP spid="15" grpId="1" animBg="1"/>
      <p:bldP spid="22" grpId="0"/>
      <p:bldP spid="22" grpId="1"/>
      <p:bldP spid="23" grpId="0"/>
      <p:bldP spid="23" grpId="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Heterogeneous System Coherence </a:t>
            </a:r>
            <a:r>
              <a:rPr lang="en-US" smtClean="0"/>
              <a:t>(HSC)</a:t>
            </a:r>
            <a:endParaRPr lang="en-US"/>
          </a:p>
        </p:txBody>
      </p:sp>
      <p:sp>
        <p:nvSpPr>
          <p:cNvPr id="4" name="Text Placeholder 3"/>
          <p:cNvSpPr>
            <a:spLocks noGrp="1"/>
          </p:cNvSpPr>
          <p:nvPr>
            <p:ph type="body" sz="quarter" idx="10"/>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91679780"/>
              </p:ext>
            </p:extLst>
          </p:nvPr>
        </p:nvGraphicFramePr>
        <p:xfrm>
          <a:off x="2362200" y="1143000"/>
          <a:ext cx="4148138" cy="5048250"/>
        </p:xfrm>
        <a:graphic>
          <a:graphicData uri="http://schemas.openxmlformats.org/presentationml/2006/ole">
            <mc:AlternateContent xmlns:mc="http://schemas.openxmlformats.org/markup-compatibility/2006">
              <mc:Choice xmlns:v="urn:schemas-microsoft-com:vml" Requires="v">
                <p:oleObj spid="_x0000_s17415" name="Visio" r:id="rId4" imgW="2053440" imgH="2489327" progId="Visio.Drawing.11">
                  <p:embed/>
                </p:oleObj>
              </mc:Choice>
              <mc:Fallback>
                <p:oleObj name="Visio" r:id="rId4" imgW="2053440" imgH="2489327" progId="Visio.Drawing.11">
                  <p:embed/>
                  <p:pic>
                    <p:nvPicPr>
                      <p:cNvPr id="0" name=""/>
                      <p:cNvPicPr>
                        <a:picLocks noChangeAspect="1" noChangeArrowheads="1"/>
                      </p:cNvPicPr>
                      <p:nvPr/>
                    </p:nvPicPr>
                    <p:blipFill>
                      <a:blip r:embed="rId5"/>
                      <a:srcRect/>
                      <a:stretch>
                        <a:fillRect/>
                      </a:stretch>
                    </p:blipFill>
                    <p:spPr bwMode="auto">
                      <a:xfrm>
                        <a:off x="2362200" y="1143000"/>
                        <a:ext cx="41481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p:cNvSpPr/>
          <p:nvPr/>
        </p:nvSpPr>
        <p:spPr>
          <a:xfrm>
            <a:off x="4419600" y="1828800"/>
            <a:ext cx="1447800" cy="1371600"/>
          </a:xfrm>
          <a:prstGeom prst="ellipse">
            <a:avLst/>
          </a:prstGeom>
          <a:noFill/>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5" name="Oval 14"/>
          <p:cNvSpPr/>
          <p:nvPr/>
        </p:nvSpPr>
        <p:spPr>
          <a:xfrm>
            <a:off x="2895600" y="1828800"/>
            <a:ext cx="1447800" cy="1371600"/>
          </a:xfrm>
          <a:prstGeom prst="ellipse">
            <a:avLst/>
          </a:prstGeom>
          <a:noFill/>
          <a:ln w="50800">
            <a:solidFill>
              <a:schemeClr val="accent5"/>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2" name="TextBox 21"/>
          <p:cNvSpPr txBox="1"/>
          <p:nvPr/>
        </p:nvSpPr>
        <p:spPr>
          <a:xfrm>
            <a:off x="6395709" y="2914269"/>
            <a:ext cx="2824491"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Kernel Launch</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nvSpPr>
        <p:spPr>
          <a:xfrm>
            <a:off x="6568256" y="1676400"/>
            <a:ext cx="2479397"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Initialization</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35" name="Group 34"/>
          <p:cNvGrpSpPr/>
          <p:nvPr/>
        </p:nvGrpSpPr>
        <p:grpSpPr>
          <a:xfrm>
            <a:off x="4876802" y="2819400"/>
            <a:ext cx="1518910" cy="3352803"/>
            <a:chOff x="3276602" y="2895599"/>
            <a:chExt cx="1518910" cy="3352803"/>
          </a:xfrm>
        </p:grpSpPr>
        <p:cxnSp>
          <p:nvCxnSpPr>
            <p:cNvPr id="26" name="Elbow Connector 25"/>
            <p:cNvCxnSpPr/>
            <p:nvPr/>
          </p:nvCxnSpPr>
          <p:spPr>
            <a:xfrm rot="16200000" flipH="1">
              <a:off x="1921863" y="4259672"/>
              <a:ext cx="3334133" cy="624656"/>
            </a:xfrm>
            <a:prstGeom prst="bentConnector3">
              <a:avLst>
                <a:gd name="adj1" fmla="val 36063"/>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2200386" y="4267197"/>
              <a:ext cx="3334135" cy="609606"/>
            </a:xfrm>
            <a:prstGeom prst="bentConnector3">
              <a:avLst>
                <a:gd name="adj1" fmla="val 31117"/>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6200000" flipH="1">
              <a:off x="2467127" y="4262122"/>
              <a:ext cx="3352803" cy="619757"/>
            </a:xfrm>
            <a:prstGeom prst="bentConnector3">
              <a:avLst>
                <a:gd name="adj1" fmla="val 2451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H="1">
              <a:off x="2788089" y="4231644"/>
              <a:ext cx="3334133" cy="680712"/>
            </a:xfrm>
            <a:prstGeom prst="bentConnector3">
              <a:avLst>
                <a:gd name="adj1" fmla="val 2077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Elbow Connector 24"/>
          <p:cNvCxnSpPr/>
          <p:nvPr/>
        </p:nvCxnSpPr>
        <p:spPr>
          <a:xfrm rot="5400000">
            <a:off x="3839563" y="3891375"/>
            <a:ext cx="2724534" cy="599254"/>
          </a:xfrm>
          <a:prstGeom prst="bentConnector3">
            <a:avLst>
              <a:gd name="adj1" fmla="val 50000"/>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2675826" y="3657094"/>
            <a:ext cx="2639003" cy="1153346"/>
          </a:xfrm>
          <a:prstGeom prst="bentConnector3">
            <a:avLst>
              <a:gd name="adj1" fmla="val 50000"/>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flipH="1">
            <a:off x="2514600" y="2819397"/>
            <a:ext cx="1518910" cy="3352803"/>
            <a:chOff x="3276602" y="2895599"/>
            <a:chExt cx="1518910" cy="3352803"/>
          </a:xfrm>
        </p:grpSpPr>
        <p:cxnSp>
          <p:nvCxnSpPr>
            <p:cNvPr id="54" name="Elbow Connector 53"/>
            <p:cNvCxnSpPr/>
            <p:nvPr/>
          </p:nvCxnSpPr>
          <p:spPr>
            <a:xfrm rot="16200000" flipH="1">
              <a:off x="1921863" y="4259672"/>
              <a:ext cx="3334133" cy="624656"/>
            </a:xfrm>
            <a:prstGeom prst="bentConnector3">
              <a:avLst>
                <a:gd name="adj1" fmla="val 36063"/>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6200000" flipH="1">
              <a:off x="2200386" y="4267197"/>
              <a:ext cx="3334135" cy="609606"/>
            </a:xfrm>
            <a:prstGeom prst="bentConnector3">
              <a:avLst>
                <a:gd name="adj1" fmla="val 31117"/>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H="1">
              <a:off x="2467127" y="4262122"/>
              <a:ext cx="3352803" cy="619757"/>
            </a:xfrm>
            <a:prstGeom prst="bentConnector3">
              <a:avLst>
                <a:gd name="adj1" fmla="val 24516"/>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6200000" flipH="1">
              <a:off x="2788089" y="4231644"/>
              <a:ext cx="3334133" cy="680712"/>
            </a:xfrm>
            <a:prstGeom prst="bentConnector3">
              <a:avLst>
                <a:gd name="adj1" fmla="val 20776"/>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402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22" grpId="0"/>
      <p:bldP spid="22" grpId="1"/>
      <p:bldP spid="23" grpId="0"/>
      <p:bldP spid="2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625655693"/>
              </p:ext>
            </p:extLst>
          </p:nvPr>
        </p:nvGraphicFramePr>
        <p:xfrm>
          <a:off x="2362200" y="1143000"/>
          <a:ext cx="4148138" cy="5048250"/>
        </p:xfrm>
        <a:graphic>
          <a:graphicData uri="http://schemas.openxmlformats.org/presentationml/2006/ole">
            <mc:AlternateContent xmlns:mc="http://schemas.openxmlformats.org/markup-compatibility/2006">
              <mc:Choice xmlns:v="urn:schemas-microsoft-com:vml" Requires="v">
                <p:oleObj spid="_x0000_s9472" name="Visio" r:id="rId4" imgW="2053489" imgH="2489194" progId="Visio.Drawing.11">
                  <p:embed/>
                </p:oleObj>
              </mc:Choice>
              <mc:Fallback>
                <p:oleObj name="Visio" r:id="rId4" imgW="2053489" imgH="2489194"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143000"/>
                        <a:ext cx="41481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6"/>
          <p:cNvSpPr>
            <a:spLocks noGrp="1"/>
          </p:cNvSpPr>
          <p:nvPr>
            <p:ph type="title"/>
          </p:nvPr>
        </p:nvSpPr>
        <p:spPr/>
        <p:txBody>
          <a:bodyPr/>
          <a:lstStyle/>
          <a:p>
            <a:r>
              <a:rPr lang="en-US" dirty="0" smtClean="0"/>
              <a:t>Heterogeneous system coherence (HSC)</a:t>
            </a:r>
            <a:endParaRPr lang="en-US" dirty="0"/>
          </a:p>
        </p:txBody>
      </p:sp>
      <p:sp>
        <p:nvSpPr>
          <p:cNvPr id="8" name="Text Placeholder 7"/>
          <p:cNvSpPr>
            <a:spLocks noGrp="1"/>
          </p:cNvSpPr>
          <p:nvPr>
            <p:ph type="body" sz="quarter" idx="10"/>
          </p:nvPr>
        </p:nvSpPr>
        <p:spPr/>
        <p:txBody>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56119902"/>
              </p:ext>
            </p:extLst>
          </p:nvPr>
        </p:nvGraphicFramePr>
        <p:xfrm>
          <a:off x="2362200" y="1121097"/>
          <a:ext cx="4150843" cy="5051103"/>
        </p:xfrm>
        <a:graphic>
          <a:graphicData uri="http://schemas.openxmlformats.org/presentationml/2006/ole">
            <mc:AlternateContent xmlns:mc="http://schemas.openxmlformats.org/markup-compatibility/2006">
              <mc:Choice xmlns:v="urn:schemas-microsoft-com:vml" Requires="v">
                <p:oleObj spid="_x0000_s9473" name="Visio" r:id="rId6" imgW="2050252" imgH="2493247" progId="Visio.Drawing.11">
                  <p:embed/>
                </p:oleObj>
              </mc:Choice>
              <mc:Fallback>
                <p:oleObj name="Visio" r:id="rId6" imgW="2050252" imgH="2493247" progId="Visio.Drawing.11">
                  <p:embed/>
                  <p:pic>
                    <p:nvPicPr>
                      <p:cNvPr id="0" name=""/>
                      <p:cNvPicPr/>
                      <p:nvPr/>
                    </p:nvPicPr>
                    <p:blipFill>
                      <a:blip r:embed="rId7"/>
                      <a:stretch>
                        <a:fillRect/>
                      </a:stretch>
                    </p:blipFill>
                    <p:spPr>
                      <a:xfrm>
                        <a:off x="2362200" y="1121097"/>
                        <a:ext cx="4150843" cy="505110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79216179"/>
              </p:ext>
            </p:extLst>
          </p:nvPr>
        </p:nvGraphicFramePr>
        <p:xfrm>
          <a:off x="2362200" y="1143000"/>
          <a:ext cx="4132844" cy="5029200"/>
        </p:xfrm>
        <a:graphic>
          <a:graphicData uri="http://schemas.openxmlformats.org/presentationml/2006/ole">
            <mc:AlternateContent xmlns:mc="http://schemas.openxmlformats.org/markup-compatibility/2006">
              <mc:Choice xmlns:v="urn:schemas-microsoft-com:vml" Requires="v">
                <p:oleObj spid="_x0000_s9474" name="Visio" r:id="rId8" imgW="2050252" imgH="2493247" progId="Visio.Drawing.11">
                  <p:embed/>
                </p:oleObj>
              </mc:Choice>
              <mc:Fallback>
                <p:oleObj name="Visio" r:id="rId8" imgW="2050252" imgH="2493247" progId="Visio.Drawing.11">
                  <p:embed/>
                  <p:pic>
                    <p:nvPicPr>
                      <p:cNvPr id="0" name=""/>
                      <p:cNvPicPr/>
                      <p:nvPr/>
                    </p:nvPicPr>
                    <p:blipFill>
                      <a:blip r:embed="rId9"/>
                      <a:stretch>
                        <a:fillRect/>
                      </a:stretch>
                    </p:blipFill>
                    <p:spPr>
                      <a:xfrm>
                        <a:off x="2362200" y="1143000"/>
                        <a:ext cx="4132844" cy="5029200"/>
                      </a:xfrm>
                      <a:prstGeom prst="rect">
                        <a:avLst/>
                      </a:prstGeom>
                    </p:spPr>
                  </p:pic>
                </p:oleObj>
              </mc:Fallback>
            </mc:AlternateContent>
          </a:graphicData>
        </a:graphic>
      </p:graphicFrame>
      <p:sp>
        <p:nvSpPr>
          <p:cNvPr id="14" name="Line Callout 1 (Accent Bar) 13"/>
          <p:cNvSpPr/>
          <p:nvPr/>
        </p:nvSpPr>
        <p:spPr>
          <a:xfrm>
            <a:off x="5867400" y="1371600"/>
            <a:ext cx="2971800" cy="1447800"/>
          </a:xfrm>
          <a:prstGeom prst="accentCallout1">
            <a:avLst>
              <a:gd name="adj1" fmla="val 65802"/>
              <a:gd name="adj2" fmla="val -4410"/>
              <a:gd name="adj3" fmla="val 92069"/>
              <a:gd name="adj4" fmla="val -29898"/>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Region buffers coordinate with region directory</a:t>
            </a:r>
          </a:p>
        </p:txBody>
      </p:sp>
      <p:sp>
        <p:nvSpPr>
          <p:cNvPr id="15" name="Line Callout 1 (Accent Bar) 14"/>
          <p:cNvSpPr/>
          <p:nvPr/>
        </p:nvSpPr>
        <p:spPr>
          <a:xfrm>
            <a:off x="76200" y="2667000"/>
            <a:ext cx="3200400" cy="1066800"/>
          </a:xfrm>
          <a:prstGeom prst="accentCallout1">
            <a:avLst>
              <a:gd name="adj1" fmla="val 15121"/>
              <a:gd name="adj2" fmla="val 104633"/>
              <a:gd name="adj3" fmla="val 98576"/>
              <a:gd name="adj4" fmla="val 157551"/>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Direct-access bus</a:t>
            </a:r>
          </a:p>
        </p:txBody>
      </p:sp>
      <p:sp>
        <p:nvSpPr>
          <p:cNvPr id="16" name="Line Callout 1 (Accent Bar) 15"/>
          <p:cNvSpPr/>
          <p:nvPr/>
        </p:nvSpPr>
        <p:spPr>
          <a:xfrm>
            <a:off x="76200" y="2667000"/>
            <a:ext cx="3200400" cy="1066800"/>
          </a:xfrm>
          <a:prstGeom prst="accentCallout1">
            <a:avLst>
              <a:gd name="adj1" fmla="val 68586"/>
              <a:gd name="adj2" fmla="val 104559"/>
              <a:gd name="adj3" fmla="val 137861"/>
              <a:gd name="adj4" fmla="val 111421"/>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Direct-access bus</a:t>
            </a:r>
          </a:p>
        </p:txBody>
      </p:sp>
    </p:spTree>
    <p:extLst>
      <p:ext uri="{BB962C8B-B14F-4D97-AF65-F5344CB8AC3E}">
        <p14:creationId xmlns:p14="http://schemas.microsoft.com/office/powerpoint/2010/main" val="980578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032224596"/>
              </p:ext>
            </p:extLst>
          </p:nvPr>
        </p:nvGraphicFramePr>
        <p:xfrm>
          <a:off x="533400" y="1752600"/>
          <a:ext cx="8388350" cy="3884613"/>
        </p:xfrm>
        <a:graphic>
          <a:graphicData uri="http://schemas.openxmlformats.org/presentationml/2006/ole">
            <mc:AlternateContent xmlns:mc="http://schemas.openxmlformats.org/markup-compatibility/2006">
              <mc:Choice xmlns:v="urn:schemas-microsoft-com:vml" Requires="v">
                <p:oleObj spid="_x0000_s10411" name="Visio" r:id="rId3" imgW="5745885" imgH="2660760" progId="Visio.Drawing.11">
                  <p:embed/>
                </p:oleObj>
              </mc:Choice>
              <mc:Fallback>
                <p:oleObj name="Visio" r:id="rId3" imgW="5745885" imgH="2660760" progId="Visio.Drawing.11">
                  <p:embed/>
                  <p:pic>
                    <p:nvPicPr>
                      <p:cNvPr id="0" name="Object 3"/>
                      <p:cNvPicPr>
                        <a:picLocks noChangeAspect="1" noChangeArrowheads="1"/>
                      </p:cNvPicPr>
                      <p:nvPr/>
                    </p:nvPicPr>
                    <p:blipFill>
                      <a:blip r:embed="rId4"/>
                      <a:srcRect/>
                      <a:stretch>
                        <a:fillRect/>
                      </a:stretch>
                    </p:blipFill>
                    <p:spPr bwMode="auto">
                      <a:xfrm>
                        <a:off x="533400" y="1752600"/>
                        <a:ext cx="8388350"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a:t>Heterogeneous system coherence (HSC)</a:t>
            </a:r>
          </a:p>
        </p:txBody>
      </p:sp>
      <p:sp>
        <p:nvSpPr>
          <p:cNvPr id="3" name="Text Placeholder 2"/>
          <p:cNvSpPr>
            <a:spLocks noGrp="1"/>
          </p:cNvSpPr>
          <p:nvPr>
            <p:ph type="body" sz="quarter" idx="10"/>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272351241"/>
              </p:ext>
            </p:extLst>
          </p:nvPr>
        </p:nvGraphicFramePr>
        <p:xfrm>
          <a:off x="533400" y="1752600"/>
          <a:ext cx="8388992" cy="3884710"/>
        </p:xfrm>
        <a:graphic>
          <a:graphicData uri="http://schemas.openxmlformats.org/presentationml/2006/ole">
            <mc:AlternateContent xmlns:mc="http://schemas.openxmlformats.org/markup-compatibility/2006">
              <mc:Choice xmlns:v="urn:schemas-microsoft-com:vml" Requires="v">
                <p:oleObj spid="_x0000_s10412" name="Visio" r:id="rId5" imgW="5745885" imgH="2660760" progId="Visio.Drawing.11">
                  <p:embed/>
                </p:oleObj>
              </mc:Choice>
              <mc:Fallback>
                <p:oleObj name="Visio" r:id="rId5" imgW="5745885" imgH="2660760" progId="Visio.Drawing.11">
                  <p:embed/>
                  <p:pic>
                    <p:nvPicPr>
                      <p:cNvPr id="0" name=""/>
                      <p:cNvPicPr/>
                      <p:nvPr/>
                    </p:nvPicPr>
                    <p:blipFill>
                      <a:blip r:embed="rId6"/>
                      <a:stretch>
                        <a:fillRect/>
                      </a:stretch>
                    </p:blipFill>
                    <p:spPr>
                      <a:xfrm>
                        <a:off x="533400" y="1752600"/>
                        <a:ext cx="8388992" cy="3884710"/>
                      </a:xfrm>
                      <a:prstGeom prst="rect">
                        <a:avLst/>
                      </a:prstGeom>
                    </p:spPr>
                  </p:pic>
                </p:oleObj>
              </mc:Fallback>
            </mc:AlternateContent>
          </a:graphicData>
        </a:graphic>
      </p:graphicFrame>
    </p:spTree>
    <p:extLst>
      <p:ext uri="{BB962C8B-B14F-4D97-AF65-F5344CB8AC3E}">
        <p14:creationId xmlns:p14="http://schemas.microsoft.com/office/powerpoint/2010/main" val="1436859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Abstract</a:t>
            </a:r>
            <a:endParaRPr lang="en-US" dirty="0"/>
          </a:p>
        </p:txBody>
      </p:sp>
      <p:sp>
        <p:nvSpPr>
          <p:cNvPr id="3" name="Content Placeholder 2"/>
          <p:cNvSpPr>
            <a:spLocks noGrp="1"/>
          </p:cNvSpPr>
          <p:nvPr>
            <p:ph idx="1"/>
          </p:nvPr>
        </p:nvSpPr>
        <p:spPr/>
        <p:txBody>
          <a:bodyPr/>
          <a:lstStyle/>
          <a:p>
            <a:r>
              <a:rPr lang="en-US" dirty="0" smtClean="0"/>
              <a:t>Hardware coherence can increase the utility of heterogeneous systems</a:t>
            </a:r>
          </a:p>
          <a:p>
            <a:endParaRPr lang="en-US" dirty="0"/>
          </a:p>
          <a:p>
            <a:r>
              <a:rPr lang="en-US" dirty="0" smtClean="0"/>
              <a:t>Major bottlenecks in current coherence implementations</a:t>
            </a:r>
          </a:p>
          <a:p>
            <a:pPr lvl="1"/>
            <a:r>
              <a:rPr lang="en-US" dirty="0" smtClean="0"/>
              <a:t>High bandwidth difficult to support at directory</a:t>
            </a:r>
          </a:p>
          <a:p>
            <a:pPr lvl="1"/>
            <a:r>
              <a:rPr lang="en-US" dirty="0" smtClean="0"/>
              <a:t>Extreme resource requirements</a:t>
            </a:r>
          </a:p>
          <a:p>
            <a:endParaRPr lang="en-US" dirty="0"/>
          </a:p>
          <a:p>
            <a:r>
              <a:rPr lang="en-US" dirty="0" smtClean="0"/>
              <a:t>We propose Heterogeneous System Coherence</a:t>
            </a:r>
          </a:p>
          <a:p>
            <a:pPr lvl="1"/>
            <a:r>
              <a:rPr lang="en-US" dirty="0" smtClean="0"/>
              <a:t>Leverages spatial locality and region coherence</a:t>
            </a:r>
          </a:p>
          <a:p>
            <a:pPr lvl="1"/>
            <a:r>
              <a:rPr lang="en-US" dirty="0" smtClean="0"/>
              <a:t>Reduces bandwidth by 94%</a:t>
            </a:r>
          </a:p>
          <a:p>
            <a:pPr lvl="1"/>
            <a:r>
              <a:rPr lang="en-US" dirty="0" smtClean="0"/>
              <a:t>Reduces resource requirements by 95%</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5062571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2469022934"/>
              </p:ext>
            </p:extLst>
          </p:nvPr>
        </p:nvGraphicFramePr>
        <p:xfrm>
          <a:off x="2057400" y="1173163"/>
          <a:ext cx="4632755" cy="5072900"/>
        </p:xfrm>
        <a:graphic>
          <a:graphicData uri="http://schemas.openxmlformats.org/presentationml/2006/ole">
            <mc:AlternateContent xmlns:mc="http://schemas.openxmlformats.org/markup-compatibility/2006">
              <mc:Choice xmlns:v="urn:schemas-microsoft-com:vml" Requires="v">
                <p:oleObj spid="_x0000_s11434" name="Visio" r:id="rId3" imgW="2031910" imgH="2224956" progId="Visio.Drawing.11">
                  <p:embed/>
                </p:oleObj>
              </mc:Choice>
              <mc:Fallback>
                <p:oleObj name="Visio" r:id="rId3" imgW="2031910" imgH="2224956" progId="Visio.Drawing.11">
                  <p:embed/>
                  <p:pic>
                    <p:nvPicPr>
                      <p:cNvPr id="0" name="Object 3"/>
                      <p:cNvPicPr>
                        <a:picLocks noChangeAspect="1" noChangeArrowheads="1"/>
                      </p:cNvPicPr>
                      <p:nvPr/>
                    </p:nvPicPr>
                    <p:blipFill>
                      <a:blip r:embed="rId4"/>
                      <a:srcRect/>
                      <a:stretch>
                        <a:fillRect/>
                      </a:stretch>
                    </p:blipFill>
                    <p:spPr bwMode="auto">
                      <a:xfrm>
                        <a:off x="2057400" y="1173163"/>
                        <a:ext cx="4632755" cy="507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51401011"/>
              </p:ext>
            </p:extLst>
          </p:nvPr>
        </p:nvGraphicFramePr>
        <p:xfrm>
          <a:off x="2072845" y="1175500"/>
          <a:ext cx="4632755" cy="5072900"/>
        </p:xfrm>
        <a:graphic>
          <a:graphicData uri="http://schemas.openxmlformats.org/presentationml/2006/ole">
            <mc:AlternateContent xmlns:mc="http://schemas.openxmlformats.org/markup-compatibility/2006">
              <mc:Choice xmlns:v="urn:schemas-microsoft-com:vml" Requires="v">
                <p:oleObj spid="_x0000_s11435" name="Visio" r:id="rId5" imgW="2031910" imgH="2224956" progId="Visio.Drawing.11">
                  <p:embed/>
                </p:oleObj>
              </mc:Choice>
              <mc:Fallback>
                <p:oleObj name="Visio" r:id="rId5" imgW="2031910" imgH="2224956" progId="Visio.Drawing.11">
                  <p:embed/>
                  <p:pic>
                    <p:nvPicPr>
                      <p:cNvPr id="0" name=""/>
                      <p:cNvPicPr/>
                      <p:nvPr/>
                    </p:nvPicPr>
                    <p:blipFill>
                      <a:blip r:embed="rId6"/>
                      <a:stretch>
                        <a:fillRect/>
                      </a:stretch>
                    </p:blipFill>
                    <p:spPr>
                      <a:xfrm>
                        <a:off x="2072845" y="1175500"/>
                        <a:ext cx="4632755" cy="50729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Heterogeneous system coherence (HSC)</a:t>
            </a:r>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96822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Example memory request</a:t>
            </a:r>
            <a:endParaRPr lang="en-US" dirty="0"/>
          </a:p>
        </p:txBody>
      </p:sp>
      <p:sp>
        <p:nvSpPr>
          <p:cNvPr id="3" name="Text Placeholder 2"/>
          <p:cNvSpPr>
            <a:spLocks noGrp="1"/>
          </p:cNvSpPr>
          <p:nvPr>
            <p:ph type="body" sz="quarter" idx="10"/>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25283948"/>
              </p:ext>
            </p:extLst>
          </p:nvPr>
        </p:nvGraphicFramePr>
        <p:xfrm>
          <a:off x="4572000" y="1143000"/>
          <a:ext cx="4132263" cy="5029200"/>
        </p:xfrm>
        <a:graphic>
          <a:graphicData uri="http://schemas.openxmlformats.org/presentationml/2006/ole">
            <mc:AlternateContent xmlns:mc="http://schemas.openxmlformats.org/markup-compatibility/2006">
              <mc:Choice xmlns:v="urn:schemas-microsoft-com:vml" Requires="v">
                <p:oleObj spid="_x0000_s15412" name="Visio" r:id="rId3" imgW="2050252" imgH="2493247" progId="Visio.Drawing.11">
                  <p:embed/>
                </p:oleObj>
              </mc:Choice>
              <mc:Fallback>
                <p:oleObj name="Visio" r:id="rId3" imgW="2050252" imgH="2493247" progId="Visio.Drawing.11">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0"/>
                        <a:ext cx="41322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92100" y="2667000"/>
            <a:ext cx="2112501"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 Region Buffer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TextBox 6"/>
          <p:cNvSpPr txBox="1"/>
          <p:nvPr/>
        </p:nvSpPr>
        <p:spPr>
          <a:xfrm>
            <a:off x="292100" y="1524000"/>
            <a:ext cx="1628972"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 L2 Cache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nvSpPr>
        <p:spPr>
          <a:xfrm>
            <a:off x="292100" y="3802343"/>
            <a:ext cx="191962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Region Directory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Rectangle 10"/>
          <p:cNvSpPr/>
          <p:nvPr/>
        </p:nvSpPr>
        <p:spPr>
          <a:xfrm>
            <a:off x="292100" y="1893332"/>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2" name="Rectangle 11"/>
          <p:cNvSpPr/>
          <p:nvPr/>
        </p:nvSpPr>
        <p:spPr>
          <a:xfrm>
            <a:off x="292100" y="3031101"/>
            <a:ext cx="29453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5" name="Rectangle 14"/>
          <p:cNvSpPr/>
          <p:nvPr/>
        </p:nvSpPr>
        <p:spPr>
          <a:xfrm>
            <a:off x="292100" y="4179332"/>
            <a:ext cx="736337" cy="232611"/>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7" name="Rectangle 16"/>
          <p:cNvSpPr/>
          <p:nvPr/>
        </p:nvSpPr>
        <p:spPr>
          <a:xfrm>
            <a:off x="1500750" y="1893332"/>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8" name="Rectangle 17"/>
          <p:cNvSpPr/>
          <p:nvPr/>
        </p:nvSpPr>
        <p:spPr>
          <a:xfrm>
            <a:off x="2709325" y="1893332"/>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9" name="Rectangle 18"/>
          <p:cNvSpPr/>
          <p:nvPr/>
        </p:nvSpPr>
        <p:spPr>
          <a:xfrm>
            <a:off x="292100" y="2286000"/>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0" name="Rectangle 19"/>
          <p:cNvSpPr/>
          <p:nvPr/>
        </p:nvSpPr>
        <p:spPr>
          <a:xfrm>
            <a:off x="1500750" y="2286000"/>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1" name="Rectangle 20"/>
          <p:cNvSpPr/>
          <p:nvPr/>
        </p:nvSpPr>
        <p:spPr>
          <a:xfrm>
            <a:off x="2709325" y="2286000"/>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2" name="Rectangle 21"/>
          <p:cNvSpPr/>
          <p:nvPr/>
        </p:nvSpPr>
        <p:spPr>
          <a:xfrm>
            <a:off x="1180053" y="4171675"/>
            <a:ext cx="736337"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3" name="Rectangle 22"/>
          <p:cNvSpPr/>
          <p:nvPr/>
        </p:nvSpPr>
        <p:spPr>
          <a:xfrm>
            <a:off x="292100" y="3429000"/>
            <a:ext cx="29453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5" name="Rectangle 24"/>
          <p:cNvSpPr/>
          <p:nvPr/>
        </p:nvSpPr>
        <p:spPr>
          <a:xfrm>
            <a:off x="292100" y="1886982"/>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6" name="Rectangle 25"/>
          <p:cNvSpPr/>
          <p:nvPr/>
        </p:nvSpPr>
        <p:spPr>
          <a:xfrm>
            <a:off x="5624708" y="1893332"/>
            <a:ext cx="381000" cy="304800"/>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7" name="Rectangle 26"/>
          <p:cNvSpPr/>
          <p:nvPr/>
        </p:nvSpPr>
        <p:spPr>
          <a:xfrm>
            <a:off x="292100" y="3031101"/>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8" name="Rectangle 27"/>
          <p:cNvSpPr/>
          <p:nvPr/>
        </p:nvSpPr>
        <p:spPr>
          <a:xfrm>
            <a:off x="292100" y="4171675"/>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9" name="Rectangle 28"/>
          <p:cNvSpPr/>
          <p:nvPr/>
        </p:nvSpPr>
        <p:spPr>
          <a:xfrm>
            <a:off x="609600" y="4171675"/>
            <a:ext cx="418837" cy="240268"/>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1" name="Rectangle 30"/>
          <p:cNvSpPr/>
          <p:nvPr/>
        </p:nvSpPr>
        <p:spPr>
          <a:xfrm>
            <a:off x="610806" y="3031101"/>
            <a:ext cx="209419" cy="240268"/>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2" name="Rectangle 31"/>
          <p:cNvSpPr/>
          <p:nvPr/>
        </p:nvSpPr>
        <p:spPr>
          <a:xfrm>
            <a:off x="1351021" y="3031101"/>
            <a:ext cx="104709" cy="2402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3" name="Rectangle 32"/>
          <p:cNvSpPr/>
          <p:nvPr/>
        </p:nvSpPr>
        <p:spPr>
          <a:xfrm>
            <a:off x="610806" y="1886982"/>
            <a:ext cx="737544" cy="2402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4" name="Rectangle 33"/>
          <p:cNvSpPr/>
          <p:nvPr/>
        </p:nvSpPr>
        <p:spPr>
          <a:xfrm>
            <a:off x="6005708" y="1930823"/>
            <a:ext cx="381000" cy="304800"/>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6" name="Rectangle 35"/>
          <p:cNvSpPr/>
          <p:nvPr/>
        </p:nvSpPr>
        <p:spPr>
          <a:xfrm>
            <a:off x="1512428" y="1886982"/>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7" name="Rectangle 36"/>
          <p:cNvSpPr/>
          <p:nvPr/>
        </p:nvSpPr>
        <p:spPr>
          <a:xfrm>
            <a:off x="2211728" y="3036332"/>
            <a:ext cx="104709" cy="2402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8" name="Rectangle 37"/>
          <p:cNvSpPr/>
          <p:nvPr/>
        </p:nvSpPr>
        <p:spPr>
          <a:xfrm>
            <a:off x="1819456" y="1886982"/>
            <a:ext cx="737544" cy="2402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Tree>
    <p:extLst>
      <p:ext uri="{BB962C8B-B14F-4D97-AF65-F5344CB8AC3E}">
        <p14:creationId xmlns:p14="http://schemas.microsoft.com/office/powerpoint/2010/main" val="805437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33333E-6 -2.47919E-6 L 0.02084 0.10107 " pathEditMode="relative" rAng="0" ptsTypes="AA">
                                      <p:cBhvr>
                                        <p:cTn id="14" dur="1000" fill="hold"/>
                                        <p:tgtEl>
                                          <p:spTgt spid="26"/>
                                        </p:tgtEl>
                                        <p:attrNameLst>
                                          <p:attrName>ppt_x</p:attrName>
                                          <p:attrName>ppt_y</p:attrName>
                                        </p:attrNameLst>
                                      </p:cBhvr>
                                      <p:rCtr x="1042" y="504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2" nodeType="clickEffect">
                                  <p:stCondLst>
                                    <p:cond delay="0"/>
                                  </p:stCondLst>
                                  <p:childTnLst>
                                    <p:animMotion origin="layout" path="M 0.01823 0.10278 L 0.08906 0.32384 " pathEditMode="relative" rAng="0" ptsTypes="AA">
                                      <p:cBhvr>
                                        <p:cTn id="22" dur="1000" fill="hold"/>
                                        <p:tgtEl>
                                          <p:spTgt spid="26"/>
                                        </p:tgtEl>
                                        <p:attrNameLst>
                                          <p:attrName>ppt_x</p:attrName>
                                          <p:attrName>ppt_y</p:attrName>
                                        </p:attrNameLst>
                                      </p:cBhvr>
                                      <p:rCtr x="3542" y="11042"/>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3" nodeType="clickEffect">
                                  <p:stCondLst>
                                    <p:cond delay="0"/>
                                  </p:stCondLst>
                                  <p:childTnLst>
                                    <p:animMotion origin="layout" path="M 0.08906 0.32378 L 0.03906 0.10153 " pathEditMode="relative" rAng="0" ptsTypes="AA">
                                      <p:cBhvr>
                                        <p:cTn id="34" dur="1000" fill="hold"/>
                                        <p:tgtEl>
                                          <p:spTgt spid="26"/>
                                        </p:tgtEl>
                                        <p:attrNameLst>
                                          <p:attrName>ppt_x</p:attrName>
                                          <p:attrName>ppt_y</p:attrName>
                                        </p:attrNameLst>
                                      </p:cBhvr>
                                      <p:rCtr x="-2500" y="-11124"/>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xit" presetSubtype="0" fill="hold" grpId="4"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02084 0.00115 L -0.02344 0.09736 " pathEditMode="relative" rAng="0" ptsTypes="AA">
                                      <p:cBhvr>
                                        <p:cTn id="58" dur="1000" fill="hold"/>
                                        <p:tgtEl>
                                          <p:spTgt spid="34"/>
                                        </p:tgtEl>
                                        <p:attrNameLst>
                                          <p:attrName>ppt_x</p:attrName>
                                          <p:attrName>ppt_y</p:attrName>
                                        </p:attrNameLst>
                                      </p:cBhvr>
                                      <p:rCtr x="-139" y="481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2" nodeType="clickEffect">
                                  <p:stCondLst>
                                    <p:cond delay="0"/>
                                  </p:stCondLst>
                                  <p:childTnLst>
                                    <p:animMotion origin="layout" path="M -0.02083 0.09575 L -0.03593 0.49584 " pathEditMode="relative" rAng="0" ptsTypes="AA">
                                      <p:cBhvr>
                                        <p:cTn id="66" dur="1000" fill="hold"/>
                                        <p:tgtEl>
                                          <p:spTgt spid="34"/>
                                        </p:tgtEl>
                                        <p:attrNameLst>
                                          <p:attrName>ppt_x</p:attrName>
                                          <p:attrName>ppt_y</p:attrName>
                                        </p:attrNameLst>
                                      </p:cBhvr>
                                      <p:rCtr x="-764" y="20005"/>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3" nodeType="clickEffect">
                                  <p:stCondLst>
                                    <p:cond delay="0"/>
                                  </p:stCondLst>
                                  <p:childTnLst>
                                    <p:animMotion origin="layout" path="M -0.03593 0.49584 L -0.01093 -0.0037 " pathEditMode="relative" rAng="0" ptsTypes="AA">
                                      <p:cBhvr>
                                        <p:cTn id="70" dur="1000" fill="hold"/>
                                        <p:tgtEl>
                                          <p:spTgt spid="34"/>
                                        </p:tgtEl>
                                        <p:attrNameLst>
                                          <p:attrName>ppt_x</p:attrName>
                                          <p:attrName>ppt_y</p:attrName>
                                        </p:attrNameLst>
                                      </p:cBhvr>
                                      <p:rCtr x="1250" y="-24977"/>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xit" presetSubtype="0" fill="hold" grpId="4" nodeType="withEffect">
                                  <p:stCondLst>
                                    <p:cond delay="0"/>
                                  </p:stCondLst>
                                  <p:childTnLst>
                                    <p:set>
                                      <p:cBhvr>
                                        <p:cTn id="7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6" grpId="2" animBg="1"/>
      <p:bldP spid="26" grpId="3" animBg="1"/>
      <p:bldP spid="26" grpId="4" animBg="1"/>
      <p:bldP spid="27" grpId="0" animBg="1"/>
      <p:bldP spid="28" grpId="0" animBg="1"/>
      <p:bldP spid="29" grpId="0" animBg="1"/>
      <p:bldP spid="31" grpId="0" animBg="1"/>
      <p:bldP spid="32" grpId="0" animBg="1"/>
      <p:bldP spid="33" grpId="0" animBg="1"/>
      <p:bldP spid="34" grpId="0" animBg="1"/>
      <p:bldP spid="34" grpId="1" animBg="1"/>
      <p:bldP spid="34" grpId="2" animBg="1"/>
      <p:bldP spid="34" grpId="3" animBg="1"/>
      <p:bldP spid="34" grpId="4" animBg="1"/>
      <p:bldP spid="36" grpId="0" animBg="1"/>
      <p:bldP spid="37"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134686237"/>
              </p:ext>
            </p:extLst>
          </p:nvPr>
        </p:nvGraphicFramePr>
        <p:xfrm>
          <a:off x="381000" y="1447800"/>
          <a:ext cx="8381999" cy="4655257"/>
        </p:xfrm>
        <a:graphic>
          <a:graphicData uri="http://schemas.openxmlformats.org/presentationml/2006/ole">
            <mc:AlternateContent xmlns:mc="http://schemas.openxmlformats.org/markup-compatibility/2006">
              <mc:Choice xmlns:v="urn:schemas-microsoft-com:vml" Requires="v">
                <p:oleObj spid="_x0000_s13431" name="Visio" r:id="rId4" imgW="3369254" imgH="2180916" progId="Visio.Drawing.11">
                  <p:embed/>
                </p:oleObj>
              </mc:Choice>
              <mc:Fallback>
                <p:oleObj name="Visio" r:id="rId4" imgW="3369254" imgH="2180916"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47800"/>
                        <a:ext cx="8381999" cy="4655257"/>
                      </a:xfrm>
                      <a:prstGeom prst="rect">
                        <a:avLst/>
                      </a:prstGeom>
                      <a:noFill/>
                      <a:ln>
                        <a:noFill/>
                      </a:ln>
                    </p:spPr>
                  </p:pic>
                </p:oleObj>
              </mc:Fallback>
            </mc:AlternateContent>
          </a:graphicData>
        </a:graphic>
      </p:graphicFrame>
      <p:sp>
        <p:nvSpPr>
          <p:cNvPr id="2" name="Title 1"/>
          <p:cNvSpPr>
            <a:spLocks noGrp="1"/>
          </p:cNvSpPr>
          <p:nvPr>
            <p:ph type="title"/>
          </p:nvPr>
        </p:nvSpPr>
        <p:spPr/>
        <p:txBody>
          <a:bodyPr/>
          <a:lstStyle/>
          <a:p>
            <a:r>
              <a:rPr lang="en-US" dirty="0" smtClean="0"/>
              <a:t>HSC: L2 cache &amp; region buffer</a:t>
            </a:r>
            <a:endParaRPr lang="en-US" dirty="0"/>
          </a:p>
        </p:txBody>
      </p:sp>
      <p:sp>
        <p:nvSpPr>
          <p:cNvPr id="3" name="Text Placeholder 2"/>
          <p:cNvSpPr>
            <a:spLocks noGrp="1"/>
          </p:cNvSpPr>
          <p:nvPr>
            <p:ph type="body" sz="quarter" idx="10"/>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508285857"/>
              </p:ext>
            </p:extLst>
          </p:nvPr>
        </p:nvGraphicFramePr>
        <p:xfrm>
          <a:off x="381000" y="1500457"/>
          <a:ext cx="8211992" cy="4502921"/>
        </p:xfrm>
        <a:graphic>
          <a:graphicData uri="http://schemas.openxmlformats.org/presentationml/2006/ole">
            <mc:AlternateContent xmlns:mc="http://schemas.openxmlformats.org/markup-compatibility/2006">
              <mc:Choice xmlns:v="urn:schemas-microsoft-com:vml" Requires="v">
                <p:oleObj spid="_x0000_s13432" name="Visio" r:id="rId6" imgW="4368081" imgH="2395171" progId="Visio.Drawing.11">
                  <p:embed/>
                </p:oleObj>
              </mc:Choice>
              <mc:Fallback>
                <p:oleObj name="Visio" r:id="rId6" imgW="4368081" imgH="2395171" progId="Visio.Drawing.11">
                  <p:embed/>
                  <p:pic>
                    <p:nvPicPr>
                      <p:cNvPr id="0" name=""/>
                      <p:cNvPicPr/>
                      <p:nvPr/>
                    </p:nvPicPr>
                    <p:blipFill>
                      <a:blip r:embed="rId7"/>
                      <a:stretch>
                        <a:fillRect/>
                      </a:stretch>
                    </p:blipFill>
                    <p:spPr>
                      <a:xfrm>
                        <a:off x="381000" y="1500457"/>
                        <a:ext cx="8211992" cy="4502921"/>
                      </a:xfrm>
                      <a:prstGeom prst="rect">
                        <a:avLst/>
                      </a:prstGeom>
                    </p:spPr>
                  </p:pic>
                </p:oleObj>
              </mc:Fallback>
            </mc:AlternateContent>
          </a:graphicData>
        </a:graphic>
      </p:graphicFrame>
      <p:sp>
        <p:nvSpPr>
          <p:cNvPr id="6" name="Line Callout 1 (Accent Bar) 5"/>
          <p:cNvSpPr/>
          <p:nvPr/>
        </p:nvSpPr>
        <p:spPr>
          <a:xfrm>
            <a:off x="1752600" y="1371600"/>
            <a:ext cx="2971800" cy="1447800"/>
          </a:xfrm>
          <a:prstGeom prst="accentCallout1">
            <a:avLst>
              <a:gd name="adj1" fmla="val 66467"/>
              <a:gd name="adj2" fmla="val 104416"/>
              <a:gd name="adj3" fmla="val 92069"/>
              <a:gd name="adj4" fmla="val 137551"/>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Region tags and permissions</a:t>
            </a:r>
          </a:p>
        </p:txBody>
      </p:sp>
      <p:sp>
        <p:nvSpPr>
          <p:cNvPr id="7" name="Line Callout 1 (Accent Bar) 6"/>
          <p:cNvSpPr/>
          <p:nvPr/>
        </p:nvSpPr>
        <p:spPr>
          <a:xfrm>
            <a:off x="1828800" y="3276600"/>
            <a:ext cx="3200400" cy="1447800"/>
          </a:xfrm>
          <a:prstGeom prst="accentCallout1">
            <a:avLst>
              <a:gd name="adj1" fmla="val 66467"/>
              <a:gd name="adj2" fmla="val 104416"/>
              <a:gd name="adj3" fmla="val 121986"/>
              <a:gd name="adj4" fmla="val 155365"/>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Interface for direct-access bus</a:t>
            </a:r>
          </a:p>
        </p:txBody>
      </p:sp>
      <p:sp>
        <p:nvSpPr>
          <p:cNvPr id="8" name="Line Callout 1 (Accent Bar) 7"/>
          <p:cNvSpPr/>
          <p:nvPr/>
        </p:nvSpPr>
        <p:spPr>
          <a:xfrm>
            <a:off x="3124200" y="2362200"/>
            <a:ext cx="3200400" cy="1447800"/>
          </a:xfrm>
          <a:prstGeom prst="accentCallout1">
            <a:avLst>
              <a:gd name="adj1" fmla="val 66467"/>
              <a:gd name="adj2" fmla="val 104416"/>
              <a:gd name="adj3" fmla="val 180490"/>
              <a:gd name="adj4" fmla="val 143936"/>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Only region-level permission traffic</a:t>
            </a:r>
          </a:p>
        </p:txBody>
      </p:sp>
    </p:spTree>
    <p:extLst>
      <p:ext uri="{BB962C8B-B14F-4D97-AF65-F5344CB8AC3E}">
        <p14:creationId xmlns:p14="http://schemas.microsoft.com/office/powerpoint/2010/main" val="1863576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930915665"/>
              </p:ext>
            </p:extLst>
          </p:nvPr>
        </p:nvGraphicFramePr>
        <p:xfrm>
          <a:off x="838200" y="1669880"/>
          <a:ext cx="7543800" cy="4045120"/>
        </p:xfrm>
        <a:graphic>
          <a:graphicData uri="http://schemas.openxmlformats.org/presentationml/2006/ole">
            <mc:AlternateContent xmlns:mc="http://schemas.openxmlformats.org/markup-compatibility/2006">
              <mc:Choice xmlns:v="urn:schemas-microsoft-com:vml" Requires="v">
                <p:oleObj spid="_x0000_s12406" name="Visio" r:id="rId3" imgW="3368714" imgH="2002325" progId="Visio.Drawing.11">
                  <p:embed/>
                </p:oleObj>
              </mc:Choice>
              <mc:Fallback>
                <p:oleObj name="Visio" r:id="rId3" imgW="3368714" imgH="2002325"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69880"/>
                        <a:ext cx="7543800" cy="4045120"/>
                      </a:xfrm>
                      <a:prstGeom prst="rect">
                        <a:avLst/>
                      </a:prstGeom>
                      <a:noFill/>
                      <a:ln>
                        <a:noFill/>
                      </a:ln>
                    </p:spPr>
                  </p:pic>
                </p:oleObj>
              </mc:Fallback>
            </mc:AlternateContent>
          </a:graphicData>
        </a:graphic>
      </p:graphicFrame>
      <p:sp>
        <p:nvSpPr>
          <p:cNvPr id="2" name="Title 1"/>
          <p:cNvSpPr>
            <a:spLocks noGrp="1"/>
          </p:cNvSpPr>
          <p:nvPr>
            <p:ph type="title"/>
          </p:nvPr>
        </p:nvSpPr>
        <p:spPr/>
        <p:txBody>
          <a:bodyPr/>
          <a:lstStyle/>
          <a:p>
            <a:r>
              <a:rPr lang="en-US" dirty="0" smtClean="0"/>
              <a:t>HSC: Region directory</a:t>
            </a:r>
            <a:endParaRPr lang="en-US" dirty="0"/>
          </a:p>
        </p:txBody>
      </p:sp>
      <p:sp>
        <p:nvSpPr>
          <p:cNvPr id="3" name="Text Placeholder 2"/>
          <p:cNvSpPr>
            <a:spLocks noGrp="1"/>
          </p:cNvSpPr>
          <p:nvPr>
            <p:ph type="body" sz="quarter" idx="10"/>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801879885"/>
              </p:ext>
            </p:extLst>
          </p:nvPr>
        </p:nvGraphicFramePr>
        <p:xfrm>
          <a:off x="826790" y="1600200"/>
          <a:ext cx="7555210" cy="4098944"/>
        </p:xfrm>
        <a:graphic>
          <a:graphicData uri="http://schemas.openxmlformats.org/presentationml/2006/ole">
            <mc:AlternateContent xmlns:mc="http://schemas.openxmlformats.org/markup-compatibility/2006">
              <mc:Choice xmlns:v="urn:schemas-microsoft-com:vml" Requires="v">
                <p:oleObj spid="_x0000_s12407" name="Visio" r:id="rId5" imgW="2905850" imgH="1576517" progId="Visio.Drawing.11">
                  <p:embed/>
                </p:oleObj>
              </mc:Choice>
              <mc:Fallback>
                <p:oleObj name="Visio" r:id="rId5" imgW="2905850" imgH="1576517" progId="Visio.Drawing.11">
                  <p:embed/>
                  <p:pic>
                    <p:nvPicPr>
                      <p:cNvPr id="0" name=""/>
                      <p:cNvPicPr/>
                      <p:nvPr/>
                    </p:nvPicPr>
                    <p:blipFill>
                      <a:blip r:embed="rId6"/>
                      <a:stretch>
                        <a:fillRect/>
                      </a:stretch>
                    </p:blipFill>
                    <p:spPr>
                      <a:xfrm>
                        <a:off x="826790" y="1600200"/>
                        <a:ext cx="7555210" cy="4098944"/>
                      </a:xfrm>
                      <a:prstGeom prst="rect">
                        <a:avLst/>
                      </a:prstGeom>
                    </p:spPr>
                  </p:pic>
                </p:oleObj>
              </mc:Fallback>
            </mc:AlternateContent>
          </a:graphicData>
        </a:graphic>
      </p:graphicFrame>
      <p:sp>
        <p:nvSpPr>
          <p:cNvPr id="6" name="Line Callout 1 (Accent Bar) 5"/>
          <p:cNvSpPr/>
          <p:nvPr/>
        </p:nvSpPr>
        <p:spPr>
          <a:xfrm>
            <a:off x="5410200" y="1066800"/>
            <a:ext cx="2860110" cy="1447800"/>
          </a:xfrm>
          <a:prstGeom prst="accentCallout1">
            <a:avLst>
              <a:gd name="adj1" fmla="val 72523"/>
              <a:gd name="adj2" fmla="val -6825"/>
              <a:gd name="adj3" fmla="val 164744"/>
              <a:gd name="adj4" fmla="val -46614"/>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Region tags, sharers, and permissions</a:t>
            </a:r>
          </a:p>
        </p:txBody>
      </p:sp>
    </p:spTree>
    <p:extLst>
      <p:ext uri="{BB962C8B-B14F-4D97-AF65-F5344CB8AC3E}">
        <p14:creationId xmlns:p14="http://schemas.microsoft.com/office/powerpoint/2010/main" val="4007134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Hardware Complexity</a:t>
            </a:r>
            <a:endParaRPr lang="en-US" dirty="0"/>
          </a:p>
        </p:txBody>
      </p:sp>
      <p:sp>
        <p:nvSpPr>
          <p:cNvPr id="4" name="Content Placeholder 3"/>
          <p:cNvSpPr>
            <a:spLocks noGrp="1"/>
          </p:cNvSpPr>
          <p:nvPr>
            <p:ph idx="1"/>
          </p:nvPr>
        </p:nvSpPr>
        <p:spPr>
          <a:xfrm>
            <a:off x="274388" y="1381123"/>
            <a:ext cx="4754812" cy="4937760"/>
          </a:xfrm>
        </p:spPr>
        <p:txBody>
          <a:bodyPr/>
          <a:lstStyle/>
          <a:p>
            <a:r>
              <a:rPr lang="en-US" dirty="0" smtClean="0"/>
              <a:t>Region protocols reduce directory size</a:t>
            </a:r>
          </a:p>
          <a:p>
            <a:pPr lvl="1"/>
            <a:r>
              <a:rPr lang="en-US" dirty="0" smtClean="0"/>
              <a:t>Region directory: 8x fewer entries</a:t>
            </a:r>
          </a:p>
          <a:p>
            <a:pPr lvl="1"/>
            <a:endParaRPr lang="en-US" dirty="0" smtClean="0"/>
          </a:p>
          <a:p>
            <a:r>
              <a:rPr lang="en-US" smtClean="0"/>
              <a:t>Region </a:t>
            </a:r>
            <a:r>
              <a:rPr lang="en-US" smtClean="0"/>
              <a:t>buffers</a:t>
            </a:r>
            <a:endParaRPr lang="en-US" dirty="0" smtClean="0"/>
          </a:p>
          <a:p>
            <a:pPr lvl="1"/>
            <a:r>
              <a:rPr lang="en-US" dirty="0" smtClean="0"/>
              <a:t>At each </a:t>
            </a:r>
            <a:r>
              <a:rPr lang="en-US" smtClean="0"/>
              <a:t>L2 </a:t>
            </a:r>
            <a:r>
              <a:rPr lang="en-US" smtClean="0"/>
              <a:t>cache</a:t>
            </a:r>
          </a:p>
          <a:p>
            <a:pPr lvl="1"/>
            <a:r>
              <a:rPr lang="en-US" smtClean="0"/>
              <a:t>1-KB region (16 64-B blocks)</a:t>
            </a:r>
            <a:endParaRPr lang="en-US" dirty="0" smtClean="0"/>
          </a:p>
          <a:p>
            <a:pPr lvl="1"/>
            <a:r>
              <a:rPr lang="en-US" dirty="0" smtClean="0"/>
              <a:t>16-K region entries</a:t>
            </a:r>
          </a:p>
          <a:p>
            <a:pPr lvl="1"/>
            <a:r>
              <a:rPr lang="en-US" dirty="0" smtClean="0"/>
              <a:t>Overprovisioned for low-locality workloads</a:t>
            </a:r>
          </a:p>
          <a:p>
            <a:pPr lvl="1"/>
            <a:endParaRPr lang="en-US" dirty="0"/>
          </a:p>
          <a:p>
            <a:endParaRPr lang="en-US" dirty="0" smtClean="0"/>
          </a:p>
          <a:p>
            <a:endParaRPr lang="en-US" dirty="0"/>
          </a:p>
        </p:txBody>
      </p:sp>
      <p:sp>
        <p:nvSpPr>
          <p:cNvPr id="5" name="Text Placeholder 4"/>
          <p:cNvSpPr>
            <a:spLocks noGrp="1"/>
          </p:cNvSpPr>
          <p:nvPr>
            <p:ph type="body" sz="quarter" idx="10"/>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22916055"/>
              </p:ext>
            </p:extLst>
          </p:nvPr>
        </p:nvGraphicFramePr>
        <p:xfrm>
          <a:off x="5181600" y="1828800"/>
          <a:ext cx="3703445" cy="3733800"/>
        </p:xfrm>
        <a:graphic>
          <a:graphicData uri="http://schemas.openxmlformats.org/presentationml/2006/ole">
            <mc:AlternateContent xmlns:mc="http://schemas.openxmlformats.org/markup-compatibility/2006">
              <mc:Choice xmlns:v="urn:schemas-microsoft-com:vml" Requires="v">
                <p:oleObj spid="_x0000_s14418" name="Visio" r:id="rId4" imgW="2130633" imgH="2147683" progId="Visio.Drawing.11">
                  <p:embed/>
                </p:oleObj>
              </mc:Choice>
              <mc:Fallback>
                <p:oleObj name="Visio" r:id="rId4" imgW="2130633" imgH="2147683" progId="Visio.Drawing.11">
                  <p:embed/>
                  <p:pic>
                    <p:nvPicPr>
                      <p:cNvPr id="0" name=""/>
                      <p:cNvPicPr/>
                      <p:nvPr/>
                    </p:nvPicPr>
                    <p:blipFill>
                      <a:blip r:embed="rId5"/>
                      <a:stretch>
                        <a:fillRect/>
                      </a:stretch>
                    </p:blipFill>
                    <p:spPr>
                      <a:xfrm>
                        <a:off x="5181600" y="1828800"/>
                        <a:ext cx="3703445" cy="3733800"/>
                      </a:xfrm>
                      <a:prstGeom prst="rect">
                        <a:avLst/>
                      </a:prstGeom>
                    </p:spPr>
                  </p:pic>
                </p:oleObj>
              </mc:Fallback>
            </mc:AlternateContent>
          </a:graphicData>
        </a:graphic>
      </p:graphicFrame>
    </p:spTree>
    <p:extLst>
      <p:ext uri="{BB962C8B-B14F-4D97-AF65-F5344CB8AC3E}">
        <p14:creationId xmlns:p14="http://schemas.microsoft.com/office/powerpoint/2010/main" val="6339828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Summary</a:t>
            </a:r>
            <a:endParaRPr lang="en-US" dirty="0"/>
          </a:p>
        </p:txBody>
      </p:sp>
      <p:sp>
        <p:nvSpPr>
          <p:cNvPr id="3" name="Content Placeholder 2"/>
          <p:cNvSpPr>
            <a:spLocks noGrp="1"/>
          </p:cNvSpPr>
          <p:nvPr>
            <p:ph idx="1"/>
          </p:nvPr>
        </p:nvSpPr>
        <p:spPr/>
        <p:txBody>
          <a:bodyPr/>
          <a:lstStyle/>
          <a:p>
            <a:r>
              <a:rPr lang="en-US" dirty="0" smtClean="0"/>
              <a:t>Key insight</a:t>
            </a:r>
          </a:p>
          <a:p>
            <a:pPr lvl="1"/>
            <a:r>
              <a:rPr lang="en-US" dirty="0" smtClean="0"/>
              <a:t>GPU-CPU applications exhibit high spatial locality</a:t>
            </a:r>
          </a:p>
          <a:p>
            <a:pPr lvl="1"/>
            <a:r>
              <a:rPr lang="en-US" dirty="0" smtClean="0"/>
              <a:t>Use direct-access bus present in systems </a:t>
            </a:r>
          </a:p>
          <a:p>
            <a:pPr lvl="1"/>
            <a:r>
              <a:rPr lang="en-US" dirty="0" smtClean="0"/>
              <a:t>Offload bandwidth onto direct-access bus </a:t>
            </a:r>
          </a:p>
          <a:p>
            <a:r>
              <a:rPr lang="en-US" dirty="0" smtClean="0"/>
              <a:t>Use coherence network only for permission</a:t>
            </a:r>
          </a:p>
          <a:p>
            <a:r>
              <a:rPr lang="en-US" dirty="0" smtClean="0"/>
              <a:t>Add region buffer to track region information</a:t>
            </a:r>
          </a:p>
          <a:p>
            <a:pPr lvl="1"/>
            <a:r>
              <a:rPr lang="en-US" dirty="0" smtClean="0"/>
              <a:t>At each L2 cache</a:t>
            </a:r>
          </a:p>
          <a:p>
            <a:pPr lvl="1"/>
            <a:r>
              <a:rPr lang="en-US" dirty="0" smtClean="0"/>
              <a:t>Bypass coherence network and directory</a:t>
            </a:r>
          </a:p>
          <a:p>
            <a:r>
              <a:rPr lang="en-US" dirty="0" smtClean="0"/>
              <a:t>Replace directory with region directory </a:t>
            </a:r>
          </a:p>
          <a:p>
            <a:pPr lvl="1"/>
            <a:r>
              <a:rPr lang="en-US" dirty="0" smtClean="0"/>
              <a:t>Significantly reduces total size needed</a:t>
            </a:r>
          </a:p>
          <a:p>
            <a:endParaRPr lang="en-US" dirty="0" smtClean="0"/>
          </a:p>
          <a:p>
            <a:pPr lvl="1"/>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2921621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Motivation</a:t>
            </a:r>
          </a:p>
          <a:p>
            <a:r>
              <a:rPr lang="en-US" dirty="0" smtClean="0"/>
              <a:t>Background</a:t>
            </a:r>
          </a:p>
          <a:p>
            <a:r>
              <a:rPr lang="en-US" dirty="0" smtClean="0"/>
              <a:t>Heterogeneous System Bottlenecks</a:t>
            </a:r>
          </a:p>
          <a:p>
            <a:r>
              <a:rPr lang="en-US" dirty="0" smtClean="0"/>
              <a:t>Heterogeneous System Coherence Details</a:t>
            </a:r>
          </a:p>
          <a:p>
            <a:r>
              <a:rPr lang="en-US" b="1" smtClean="0"/>
              <a:t>Results</a:t>
            </a:r>
          </a:p>
          <a:p>
            <a:pPr lvl="1"/>
            <a:r>
              <a:rPr lang="en-US" smtClean="0"/>
              <a:t>Speed-up</a:t>
            </a:r>
            <a:endParaRPr lang="en-US" dirty="0" smtClean="0"/>
          </a:p>
          <a:p>
            <a:pPr lvl="1"/>
            <a:r>
              <a:rPr lang="en-US" dirty="0" smtClean="0"/>
              <a:t>Latency of loads</a:t>
            </a:r>
          </a:p>
          <a:p>
            <a:pPr lvl="1"/>
            <a:r>
              <a:rPr lang="en-US" dirty="0" smtClean="0"/>
              <a:t>Bandwidth</a:t>
            </a:r>
          </a:p>
          <a:p>
            <a:pPr lvl="1"/>
            <a:r>
              <a:rPr lang="en-US" dirty="0" smtClean="0"/>
              <a:t>MSHR usage</a:t>
            </a:r>
          </a:p>
          <a:p>
            <a:r>
              <a:rPr lang="en-US" dirty="0" smtClean="0"/>
              <a:t>Conclusions</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4114890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a:t>
            </a:r>
            <a:r>
              <a:rPr lang="en-US" dirty="0" smtClean="0"/>
              <a:t>cache-coherence </a:t>
            </a:r>
            <a:r>
              <a:rPr lang="en-US" dirty="0"/>
              <a:t>protocols</a:t>
            </a:r>
          </a:p>
        </p:txBody>
      </p:sp>
      <p:sp>
        <p:nvSpPr>
          <p:cNvPr id="4" name="Content Placeholder 3"/>
          <p:cNvSpPr>
            <a:spLocks noGrp="1"/>
          </p:cNvSpPr>
          <p:nvPr>
            <p:ph idx="1"/>
          </p:nvPr>
        </p:nvSpPr>
        <p:spPr/>
        <p:txBody>
          <a:bodyPr/>
          <a:lstStyle/>
          <a:p>
            <a:r>
              <a:rPr lang="en-US" b="1" dirty="0" smtClean="0">
                <a:solidFill>
                  <a:schemeClr val="accent5"/>
                </a:solidFill>
              </a:rPr>
              <a:t>Broadcast</a:t>
            </a:r>
            <a:r>
              <a:rPr lang="en-US" dirty="0" smtClean="0"/>
              <a:t>: Null-directory that broadcasts on all requests</a:t>
            </a:r>
          </a:p>
          <a:p>
            <a:endParaRPr lang="en-US" dirty="0" smtClean="0"/>
          </a:p>
          <a:p>
            <a:r>
              <a:rPr lang="en-US" b="1" dirty="0" smtClean="0">
                <a:solidFill>
                  <a:schemeClr val="accent2"/>
                </a:solidFill>
              </a:rPr>
              <a:t>Baseline</a:t>
            </a:r>
            <a:r>
              <a:rPr lang="en-US" dirty="0" smtClean="0"/>
              <a:t>: Block-based, mostly inclusive, directory</a:t>
            </a:r>
          </a:p>
          <a:p>
            <a:endParaRPr lang="en-US" dirty="0" smtClean="0"/>
          </a:p>
          <a:p>
            <a:r>
              <a:rPr lang="en-US" b="1" dirty="0" smtClean="0">
                <a:solidFill>
                  <a:schemeClr val="accent3"/>
                </a:solidFill>
              </a:rPr>
              <a:t>HSC</a:t>
            </a:r>
            <a:r>
              <a:rPr lang="en-US" dirty="0" smtClean="0"/>
              <a:t>: Region-based directory with 1-KB region size</a:t>
            </a:r>
            <a:endParaRPr lang="en-US"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0395311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HSC Performance</a:t>
            </a:r>
            <a:endParaRPr lang="en-US" dirty="0"/>
          </a:p>
        </p:txBody>
      </p:sp>
      <p:sp>
        <p:nvSpPr>
          <p:cNvPr id="8" name="Text Placeholder 7"/>
          <p:cNvSpPr>
            <a:spLocks noGrp="1"/>
          </p:cNvSpPr>
          <p:nvPr>
            <p:ph type="body" sz="quarter" idx="10"/>
          </p:nvPr>
        </p:nvSpPr>
        <p:spPr/>
        <p:txBody>
          <a:bodyPr/>
          <a:lstStyle/>
          <a:p>
            <a:endParaRPr lang="en-US"/>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2216978948"/>
              </p:ext>
            </p:extLst>
          </p:nvPr>
        </p:nvGraphicFramePr>
        <p:xfrm>
          <a:off x="228600" y="1219200"/>
          <a:ext cx="8594725" cy="4937125"/>
        </p:xfrm>
        <a:graphic>
          <a:graphicData uri="http://schemas.openxmlformats.org/drawingml/2006/chart">
            <c:chart xmlns:c="http://schemas.openxmlformats.org/drawingml/2006/chart" xmlns:r="http://schemas.openxmlformats.org/officeDocument/2006/relationships" r:id="rId3"/>
          </a:graphicData>
        </a:graphic>
      </p:graphicFrame>
      <p:sp>
        <p:nvSpPr>
          <p:cNvPr id="15" name="Line Callout 1 (Accent Bar) 14"/>
          <p:cNvSpPr/>
          <p:nvPr/>
        </p:nvSpPr>
        <p:spPr>
          <a:xfrm>
            <a:off x="990600" y="1032353"/>
            <a:ext cx="3505200" cy="1447800"/>
          </a:xfrm>
          <a:prstGeom prst="accentCallout1">
            <a:avLst>
              <a:gd name="adj1" fmla="val 75984"/>
              <a:gd name="adj2" fmla="val 104783"/>
              <a:gd name="adj3" fmla="val 167340"/>
              <a:gd name="adj4" fmla="val 136493"/>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Largest slowdowns from constrained resources</a:t>
            </a:r>
          </a:p>
        </p:txBody>
      </p:sp>
      <p:sp>
        <p:nvSpPr>
          <p:cNvPr id="16" name="Line Callout 1 (Accent Bar) 15"/>
          <p:cNvSpPr/>
          <p:nvPr/>
        </p:nvSpPr>
        <p:spPr>
          <a:xfrm>
            <a:off x="990600" y="1032353"/>
            <a:ext cx="3505200" cy="1447800"/>
          </a:xfrm>
          <a:prstGeom prst="accentCallout1">
            <a:avLst>
              <a:gd name="adj1" fmla="val 52624"/>
              <a:gd name="adj2" fmla="val 105140"/>
              <a:gd name="adj3" fmla="val 113699"/>
              <a:gd name="adj4" fmla="val 174730"/>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Largest slowdowns from constrained resources</a:t>
            </a:r>
          </a:p>
        </p:txBody>
      </p:sp>
      <p:sp>
        <p:nvSpPr>
          <p:cNvPr id="17" name="Line Callout 1 (Accent Bar) 16"/>
          <p:cNvSpPr/>
          <p:nvPr/>
        </p:nvSpPr>
        <p:spPr>
          <a:xfrm>
            <a:off x="990600" y="1032353"/>
            <a:ext cx="3505200" cy="1447800"/>
          </a:xfrm>
          <a:prstGeom prst="accentCallout1">
            <a:avLst>
              <a:gd name="adj1" fmla="val 91557"/>
              <a:gd name="adj2" fmla="val 104783"/>
              <a:gd name="adj3" fmla="val 143115"/>
              <a:gd name="adj4" fmla="val 59304"/>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Largest slowdowns from constrained resources</a:t>
            </a:r>
          </a:p>
        </p:txBody>
      </p:sp>
      <p:sp>
        <p:nvSpPr>
          <p:cNvPr id="18" name="Line Callout 1 (Accent Bar) 17"/>
          <p:cNvSpPr/>
          <p:nvPr/>
        </p:nvSpPr>
        <p:spPr>
          <a:xfrm>
            <a:off x="990600" y="1032353"/>
            <a:ext cx="3505200" cy="1447800"/>
          </a:xfrm>
          <a:prstGeom prst="accentCallout1">
            <a:avLst>
              <a:gd name="adj1" fmla="val 52780"/>
              <a:gd name="adj2" fmla="val 104783"/>
              <a:gd name="adj3" fmla="val 110791"/>
              <a:gd name="adj4" fmla="val 211542"/>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Largest slow-downs from constrained resources</a:t>
            </a:r>
          </a:p>
        </p:txBody>
      </p:sp>
    </p:spTree>
    <p:extLst>
      <p:ext uri="{BB962C8B-B14F-4D97-AF65-F5344CB8AC3E}">
        <p14:creationId xmlns:p14="http://schemas.microsoft.com/office/powerpoint/2010/main" val="2837810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down)">
                                      <p:cBhvr>
                                        <p:cTn id="17" dur="500"/>
                                        <p:tgtEl>
                                          <p:spTgt spid="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down)">
                                      <p:cBhvr>
                                        <p:cTn id="22" dur="2500"/>
                                        <p:tgtEl>
                                          <p:spTgt spid="9">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Directory </a:t>
            </a:r>
            <a:r>
              <a:rPr lang="en-US" smtClean="0"/>
              <a:t>Traffic reduction</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4762633"/>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Callout 1 (Accent Bar) 5"/>
          <p:cNvSpPr/>
          <p:nvPr/>
        </p:nvSpPr>
        <p:spPr>
          <a:xfrm>
            <a:off x="1524000" y="2286000"/>
            <a:ext cx="3657600" cy="1295400"/>
          </a:xfrm>
          <a:prstGeom prst="accentCallout1">
            <a:avLst>
              <a:gd name="adj1" fmla="val 41377"/>
              <a:gd name="adj2" fmla="val 104783"/>
              <a:gd name="adj3" fmla="val 70440"/>
              <a:gd name="adj4" fmla="val 211180"/>
            </a:avLst>
          </a:prstGeom>
          <a:ln w="57150">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Average bandwidth significantly reduced</a:t>
            </a:r>
          </a:p>
        </p:txBody>
      </p:sp>
      <p:cxnSp>
        <p:nvCxnSpPr>
          <p:cNvPr id="7" name="Straight Connector 6"/>
          <p:cNvCxnSpPr/>
          <p:nvPr/>
        </p:nvCxnSpPr>
        <p:spPr>
          <a:xfrm>
            <a:off x="1219200" y="5029200"/>
            <a:ext cx="7543800"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8" name="Line Callout 1 (Accent Bar) 7"/>
          <p:cNvSpPr/>
          <p:nvPr/>
        </p:nvSpPr>
        <p:spPr>
          <a:xfrm>
            <a:off x="4724400" y="2819400"/>
            <a:ext cx="3505200" cy="1447800"/>
          </a:xfrm>
          <a:prstGeom prst="accentCallout1">
            <a:avLst>
              <a:gd name="adj1" fmla="val 53869"/>
              <a:gd name="adj2" fmla="val -4962"/>
              <a:gd name="adj3" fmla="val 148520"/>
              <a:gd name="adj4" fmla="val -33224"/>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smtClean="0">
                <a:solidFill>
                  <a:schemeClr val="tx2"/>
                </a:solidFill>
              </a:rPr>
              <a:t>Theoretical reduction from 16 block regions</a:t>
            </a:r>
            <a:endParaRPr lang="en-US" sz="3200" dirty="0" smtClean="0">
              <a:solidFill>
                <a:schemeClr val="tx2"/>
              </a:solidFill>
            </a:endParaRPr>
          </a:p>
        </p:txBody>
      </p:sp>
    </p:spTree>
    <p:extLst>
      <p:ext uri="{BB962C8B-B14F-4D97-AF65-F5344CB8AC3E}">
        <p14:creationId xmlns:p14="http://schemas.microsoft.com/office/powerpoint/2010/main" val="2893657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Physical Integration</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860" y="1066800"/>
            <a:ext cx="5474280" cy="54161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814" y="2286000"/>
            <a:ext cx="3695609" cy="2861892"/>
          </a:xfrm>
          <a:prstGeom prst="rect">
            <a:avLst/>
          </a:prstGeom>
        </p:spPr>
      </p:pic>
    </p:spTree>
    <p:extLst>
      <p:ext uri="{BB962C8B-B14F-4D97-AF65-F5344CB8AC3E}">
        <p14:creationId xmlns:p14="http://schemas.microsoft.com/office/powerpoint/2010/main" val="1199271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Resource Usage</a:t>
            </a:r>
            <a:endParaRPr lang="en-US" dirty="0"/>
          </a:p>
        </p:txBody>
      </p:sp>
      <p:sp>
        <p:nvSpPr>
          <p:cNvPr id="4" name="Text Placeholder 3"/>
          <p:cNvSpPr>
            <a:spLocks noGrp="1"/>
          </p:cNvSpPr>
          <p:nvPr>
            <p:ph type="body" sz="quarter" idx="10"/>
          </p:nvPr>
        </p:nvSpPr>
        <p:spPr/>
        <p:txBody>
          <a:bodyPr/>
          <a:lstStyle/>
          <a:p>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34163979"/>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Callout 1 (Accent Bar) 5"/>
          <p:cNvSpPr/>
          <p:nvPr/>
        </p:nvSpPr>
        <p:spPr>
          <a:xfrm>
            <a:off x="1676400" y="1828800"/>
            <a:ext cx="2590800" cy="1980156"/>
          </a:xfrm>
          <a:prstGeom prst="accentCallout1">
            <a:avLst>
              <a:gd name="adj1" fmla="val 41377"/>
              <a:gd name="adj2" fmla="val 104783"/>
              <a:gd name="adj3" fmla="val 70440"/>
              <a:gd name="adj4" fmla="val 211180"/>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Maximum MSHRs significantly reduced</a:t>
            </a:r>
          </a:p>
        </p:txBody>
      </p:sp>
    </p:spTree>
    <p:extLst>
      <p:ext uri="{BB962C8B-B14F-4D97-AF65-F5344CB8AC3E}">
        <p14:creationId xmlns:p14="http://schemas.microsoft.com/office/powerpoint/2010/main" val="246046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Summary</a:t>
            </a:r>
            <a:endParaRPr lang="en-US" dirty="0"/>
          </a:p>
        </p:txBody>
      </p:sp>
      <p:sp>
        <p:nvSpPr>
          <p:cNvPr id="3" name="Content Placeholder 2"/>
          <p:cNvSpPr>
            <a:spLocks noGrp="1"/>
          </p:cNvSpPr>
          <p:nvPr>
            <p:ph idx="1"/>
          </p:nvPr>
        </p:nvSpPr>
        <p:spPr/>
        <p:txBody>
          <a:bodyPr/>
          <a:lstStyle/>
          <a:p>
            <a:r>
              <a:rPr lang="en-US" dirty="0" smtClean="0"/>
              <a:t>Used a detailed timing simulator for CPU and GPU</a:t>
            </a:r>
          </a:p>
          <a:p>
            <a:endParaRPr lang="en-US" dirty="0"/>
          </a:p>
          <a:p>
            <a:r>
              <a:rPr lang="en-US" dirty="0" smtClean="0"/>
              <a:t>HSC significantly improves performance</a:t>
            </a:r>
          </a:p>
          <a:p>
            <a:pPr lvl="1"/>
            <a:r>
              <a:rPr lang="en-US" dirty="0" smtClean="0"/>
              <a:t>Reduces the average load latency </a:t>
            </a:r>
          </a:p>
          <a:p>
            <a:pPr lvl="1"/>
            <a:r>
              <a:rPr lang="en-US" dirty="0" smtClean="0"/>
              <a:t>Decreases bandwidth requirement of directory</a:t>
            </a:r>
          </a:p>
          <a:p>
            <a:pPr lvl="1"/>
            <a:endParaRPr lang="en-US" dirty="0"/>
          </a:p>
          <a:p>
            <a:r>
              <a:rPr lang="en-US" dirty="0" smtClean="0"/>
              <a:t>HSC reduces the required MSHRs at the directory</a:t>
            </a:r>
          </a:p>
          <a:p>
            <a:pPr lvl="1"/>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962352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Coarse-grained coherence</a:t>
            </a:r>
          </a:p>
          <a:p>
            <a:pPr lvl="1"/>
            <a:r>
              <a:rPr lang="en-US" dirty="0" smtClean="0"/>
              <a:t>Region coherence</a:t>
            </a:r>
          </a:p>
          <a:p>
            <a:pPr lvl="2"/>
            <a:r>
              <a:rPr lang="en-US" dirty="0" smtClean="0"/>
              <a:t>Applied to snooping </a:t>
            </a:r>
            <a:r>
              <a:rPr lang="en-US" dirty="0"/>
              <a:t>systems </a:t>
            </a:r>
            <a:r>
              <a:rPr lang="en-US" sz="1800" dirty="0" smtClean="0"/>
              <a:t>[</a:t>
            </a:r>
            <a:r>
              <a:rPr lang="en-US" sz="1800" dirty="0" err="1" smtClean="0"/>
              <a:t>Cantin</a:t>
            </a:r>
            <a:r>
              <a:rPr lang="en-US" sz="1800" dirty="0" smtClean="0"/>
              <a:t>, </a:t>
            </a:r>
            <a:r>
              <a:rPr lang="en-US" sz="1800" dirty="0"/>
              <a:t>ISCA 2005] </a:t>
            </a:r>
            <a:r>
              <a:rPr lang="en-US" sz="1800" dirty="0" smtClean="0"/>
              <a:t>[</a:t>
            </a:r>
            <a:r>
              <a:rPr lang="en-US" sz="1800" dirty="0" err="1"/>
              <a:t>Moshovos</a:t>
            </a:r>
            <a:r>
              <a:rPr lang="en-US" sz="1800" dirty="0"/>
              <a:t>, ISCA 2005] [Zebchuk, MICRO 2007]</a:t>
            </a:r>
          </a:p>
          <a:p>
            <a:pPr lvl="2"/>
            <a:r>
              <a:rPr lang="en-US" dirty="0" smtClean="0"/>
              <a:t>Extended to directories </a:t>
            </a:r>
            <a:r>
              <a:rPr lang="en-US" sz="1800" dirty="0" smtClean="0"/>
              <a:t>[Fang, PACT 2013] [Zebchuk, MICRO 2013]</a:t>
            </a:r>
          </a:p>
          <a:p>
            <a:pPr lvl="1"/>
            <a:r>
              <a:rPr lang="en-US" dirty="0" smtClean="0"/>
              <a:t>Spatiotemporal coherence </a:t>
            </a:r>
            <a:r>
              <a:rPr lang="en-US" sz="1800" dirty="0" smtClean="0"/>
              <a:t>[</a:t>
            </a:r>
            <a:r>
              <a:rPr lang="en-US" sz="1800" dirty="0" err="1" smtClean="0"/>
              <a:t>Alisafaee</a:t>
            </a:r>
            <a:r>
              <a:rPr lang="en-US" sz="1800" dirty="0" smtClean="0"/>
              <a:t>, MICRO 2012]</a:t>
            </a:r>
          </a:p>
          <a:p>
            <a:pPr lvl="1"/>
            <a:r>
              <a:rPr lang="en-US" dirty="0" smtClean="0"/>
              <a:t>Dual-grain </a:t>
            </a:r>
            <a:r>
              <a:rPr lang="en-US" dirty="0"/>
              <a:t>directory </a:t>
            </a:r>
            <a:r>
              <a:rPr lang="en-US" dirty="0" smtClean="0"/>
              <a:t>coherence</a:t>
            </a:r>
            <a:r>
              <a:rPr lang="en-US" sz="1800" dirty="0" smtClean="0"/>
              <a:t> [</a:t>
            </a:r>
            <a:r>
              <a:rPr lang="en-US" sz="1800" dirty="0" err="1" smtClean="0"/>
              <a:t>Basu</a:t>
            </a:r>
            <a:r>
              <a:rPr lang="en-US" sz="1800" dirty="0" smtClean="0"/>
              <a:t>, UW-TR 2013]</a:t>
            </a:r>
          </a:p>
          <a:p>
            <a:pPr lvl="2"/>
            <a:r>
              <a:rPr lang="en-US" dirty="0"/>
              <a:t>Primarily focused on directory </a:t>
            </a:r>
            <a:r>
              <a:rPr lang="en-US" dirty="0" smtClean="0"/>
              <a:t>size</a:t>
            </a:r>
          </a:p>
          <a:p>
            <a:pPr lvl="1"/>
            <a:endParaRPr lang="en-US" dirty="0"/>
          </a:p>
          <a:p>
            <a:r>
              <a:rPr lang="en-US" dirty="0" smtClean="0"/>
              <a:t>GPU coherence </a:t>
            </a:r>
            <a:r>
              <a:rPr lang="en-US" sz="1800" dirty="0"/>
              <a:t>[Singh et al. HPCA 2013]</a:t>
            </a:r>
            <a:endParaRPr lang="en-US" sz="1800" dirty="0" smtClean="0"/>
          </a:p>
          <a:p>
            <a:pPr lvl="1"/>
            <a:r>
              <a:rPr lang="en-US" dirty="0" smtClean="0"/>
              <a:t>Intra-GPU coherence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1610458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Hardware coherence can increase the utility of heterogeneous systems</a:t>
            </a:r>
          </a:p>
          <a:p>
            <a:endParaRPr lang="en-US" dirty="0"/>
          </a:p>
          <a:p>
            <a:r>
              <a:rPr lang="en-US" dirty="0" smtClean="0"/>
              <a:t>Major bottlenecks in current coherence implementations</a:t>
            </a:r>
          </a:p>
          <a:p>
            <a:pPr lvl="1"/>
            <a:r>
              <a:rPr lang="en-US" dirty="0" smtClean="0"/>
              <a:t>High bandwidth difficult to support at directory</a:t>
            </a:r>
          </a:p>
          <a:p>
            <a:pPr lvl="1"/>
            <a:r>
              <a:rPr lang="en-US" dirty="0" smtClean="0"/>
              <a:t>Extreme resource requirements</a:t>
            </a:r>
          </a:p>
          <a:p>
            <a:endParaRPr lang="en-US" dirty="0"/>
          </a:p>
          <a:p>
            <a:r>
              <a:rPr lang="en-US" dirty="0" smtClean="0"/>
              <a:t>We propose Heterogeneous System Coherence</a:t>
            </a:r>
          </a:p>
          <a:p>
            <a:pPr lvl="1"/>
            <a:r>
              <a:rPr lang="en-US" dirty="0" smtClean="0"/>
              <a:t>Leverages spatial locality and region coherence</a:t>
            </a:r>
          </a:p>
          <a:p>
            <a:pPr lvl="1"/>
            <a:r>
              <a:rPr lang="en-US" dirty="0" smtClean="0"/>
              <a:t>Reduces bandwidth by 94%</a:t>
            </a:r>
          </a:p>
          <a:p>
            <a:pPr lvl="1"/>
            <a:r>
              <a:rPr lang="en-US" dirty="0" smtClean="0"/>
              <a:t>Reduces resource requirements by 95%</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3435180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p:cNvSpPr/>
          <p:nvPr/>
        </p:nvSpPr>
        <p:spPr>
          <a:xfrm flipH="1">
            <a:off x="-1676400" y="1651001"/>
            <a:ext cx="9051108" cy="4367213"/>
          </a:xfrm>
          <a:prstGeom prst="parallelogram">
            <a:avLst>
              <a:gd name="adj" fmla="val 77218"/>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400"/>
              </a:spcAft>
              <a:defRPr/>
            </a:pPr>
            <a:endParaRPr lang="en-US" dirty="0">
              <a:solidFill>
                <a:prstClr val="white"/>
              </a:solidFill>
            </a:endParaRPr>
          </a:p>
        </p:txBody>
      </p:sp>
      <p:pic>
        <p:nvPicPr>
          <p:cNvPr id="16388" name="Picture 4" descr="http://wallpapers.net/wallpapers/cpu_chip-2560x1600.jpg"/>
          <p:cNvPicPr>
            <a:picLocks noChangeAspect="1" noChangeArrowheads="1"/>
          </p:cNvPicPr>
          <p:nvPr/>
        </p:nvPicPr>
        <p:blipFill rotWithShape="1">
          <a:blip r:embed="rId3">
            <a:extLst>
              <a:ext uri="{28A0092B-C50C-407E-A947-70E740481C1C}">
                <a14:useLocalDpi xmlns:a14="http://schemas.microsoft.com/office/drawing/2010/main" val="0"/>
              </a:ext>
            </a:extLst>
          </a:blip>
          <a:srcRect l="40574" r="16667"/>
          <a:stretch/>
        </p:blipFill>
        <p:spPr bwMode="auto">
          <a:xfrm>
            <a:off x="4800600" y="0"/>
            <a:ext cx="4352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Parallelogram 17"/>
          <p:cNvSpPr/>
          <p:nvPr/>
        </p:nvSpPr>
        <p:spPr>
          <a:xfrm flipH="1">
            <a:off x="-1675796" y="1660526"/>
            <a:ext cx="9051108" cy="4367213"/>
          </a:xfrm>
          <a:prstGeom prst="parallelogram">
            <a:avLst>
              <a:gd name="adj" fmla="val 77218"/>
            </a:avLst>
          </a:prstGeom>
          <a:solidFill>
            <a:schemeClr val="accent5">
              <a:alpha val="7490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400"/>
              </a:spcAft>
              <a:defRPr/>
            </a:pPr>
            <a:endParaRPr lang="en-US" dirty="0">
              <a:solidFill>
                <a:prstClr val="white"/>
              </a:solidFill>
            </a:endParaRPr>
          </a:p>
        </p:txBody>
      </p:sp>
      <p:sp>
        <p:nvSpPr>
          <p:cNvPr id="24585" name="Rectangle 16"/>
          <p:cNvSpPr>
            <a:spLocks noChangeArrowheads="1"/>
          </p:cNvSpPr>
          <p:nvPr/>
        </p:nvSpPr>
        <p:spPr bwMode="auto">
          <a:xfrm>
            <a:off x="179086" y="2073275"/>
            <a:ext cx="5341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400"/>
              </a:spcAft>
            </a:pPr>
            <a:r>
              <a:rPr lang="en-US" sz="6000" b="1" smtClean="0">
                <a:solidFill>
                  <a:srgbClr val="FFFFFF"/>
                </a:solidFill>
              </a:rPr>
              <a:t>Questions</a:t>
            </a:r>
            <a:r>
              <a:rPr lang="en-US" sz="6000" b="1" smtClean="0">
                <a:solidFill>
                  <a:srgbClr val="FFFFFF"/>
                </a:solidFill>
              </a:rPr>
              <a:t>?</a:t>
            </a:r>
          </a:p>
        </p:txBody>
      </p:sp>
      <p:sp>
        <p:nvSpPr>
          <p:cNvPr id="12" name="Right Triangle 11"/>
          <p:cNvSpPr/>
          <p:nvPr/>
        </p:nvSpPr>
        <p:spPr>
          <a:xfrm rot="5400000" flipV="1">
            <a:off x="7239000" y="0"/>
            <a:ext cx="1905000" cy="1905000"/>
          </a:xfrm>
          <a:prstGeom prst="rtTriangl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pic>
        <p:nvPicPr>
          <p:cNvPr id="11"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2263" y="292100"/>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6"/>
          <p:cNvSpPr>
            <a:spLocks noChangeArrowheads="1"/>
          </p:cNvSpPr>
          <p:nvPr/>
        </p:nvSpPr>
        <p:spPr bwMode="auto">
          <a:xfrm>
            <a:off x="762000" y="3200400"/>
            <a:ext cx="5341344" cy="10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400"/>
              </a:spcAft>
            </a:pPr>
            <a:r>
              <a:rPr lang="en-US" sz="2800" b="1" smtClean="0">
                <a:solidFill>
                  <a:srgbClr val="FFFFFF"/>
                </a:solidFill>
              </a:rPr>
              <a:t>Contact:</a:t>
            </a:r>
          </a:p>
          <a:p>
            <a:pPr>
              <a:spcAft>
                <a:spcPts val="400"/>
              </a:spcAft>
            </a:pPr>
            <a:r>
              <a:rPr lang="en-US" sz="2800" b="1" smtClean="0">
                <a:solidFill>
                  <a:srgbClr val="FFFFFF"/>
                </a:solidFill>
              </a:rPr>
              <a:t>powerjg@cs.wisc.edu</a:t>
            </a:r>
            <a:endParaRPr lang="en-US" sz="2800" b="1" smtClean="0">
              <a:solidFill>
                <a:srgbClr val="FFFFFF"/>
              </a:solidFill>
            </a:endParaRPr>
          </a:p>
        </p:txBody>
      </p:sp>
      <p:pic>
        <p:nvPicPr>
          <p:cNvPr id="10" name="Picture 2" descr="http://www.uc.wisc.edu/brand/templates-and-downloads/downloads/print/UWlogo_fl_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086" y="228600"/>
            <a:ext cx="1573514" cy="53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7682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2013 Advanced Micro Devices, Inc. All rights reserved. AMD, the AMD Arrow logo</a:t>
            </a:r>
            <a:r>
              <a:rPr lang="en-CA" sz="1200" dirty="0"/>
              <a:t> </a:t>
            </a:r>
            <a:r>
              <a:rPr lang="en-US" sz="120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val="361797609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256372255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Latency</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9345862"/>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Callout 1 (Accent Bar) 5"/>
          <p:cNvSpPr/>
          <p:nvPr/>
        </p:nvSpPr>
        <p:spPr>
          <a:xfrm>
            <a:off x="1371600" y="1905000"/>
            <a:ext cx="3657600" cy="1295400"/>
          </a:xfrm>
          <a:prstGeom prst="accentCallout1">
            <a:avLst>
              <a:gd name="adj1" fmla="val 41377"/>
              <a:gd name="adj2" fmla="val 104783"/>
              <a:gd name="adj3" fmla="val 70440"/>
              <a:gd name="adj4" fmla="val 211180"/>
            </a:avLst>
          </a:prstGeom>
          <a:ln w="57150">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Average load time significantly reduced</a:t>
            </a:r>
          </a:p>
        </p:txBody>
      </p:sp>
    </p:spTree>
    <p:extLst>
      <p:ext uri="{BB962C8B-B14F-4D97-AF65-F5344CB8AC3E}">
        <p14:creationId xmlns:p14="http://schemas.microsoft.com/office/powerpoint/2010/main" val="2844646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time breakdown</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3765171"/>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99767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Integration</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860" y="1066800"/>
            <a:ext cx="5474280" cy="5416132"/>
          </a:xfrm>
          <a:prstGeom prst="rect">
            <a:avLst/>
          </a:prstGeom>
        </p:spPr>
      </p:pic>
      <p:grpSp>
        <p:nvGrpSpPr>
          <p:cNvPr id="8" name="Group 7"/>
          <p:cNvGrpSpPr/>
          <p:nvPr/>
        </p:nvGrpSpPr>
        <p:grpSpPr>
          <a:xfrm>
            <a:off x="3214808" y="1676400"/>
            <a:ext cx="2597922" cy="4104035"/>
            <a:chOff x="3214808" y="1676400"/>
            <a:chExt cx="2597922" cy="410403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808" y="3778430"/>
              <a:ext cx="2585222" cy="20020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508" y="1676400"/>
              <a:ext cx="2585222" cy="2002005"/>
            </a:xfrm>
            <a:prstGeom prst="rect">
              <a:avLst/>
            </a:prstGeom>
          </p:spPr>
        </p:pic>
      </p:grpSp>
    </p:spTree>
    <p:extLst>
      <p:ext uri="{BB962C8B-B14F-4D97-AF65-F5344CB8AC3E}">
        <p14:creationId xmlns:p14="http://schemas.microsoft.com/office/powerpoint/2010/main" val="185257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Integration</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860" y="1066800"/>
            <a:ext cx="5474280" cy="5416132"/>
          </a:xfrm>
          <a:prstGeom prst="rect">
            <a:avLst/>
          </a:prstGeom>
        </p:spPr>
      </p:pic>
      <p:grpSp>
        <p:nvGrpSpPr>
          <p:cNvPr id="6" name="Group 5"/>
          <p:cNvGrpSpPr/>
          <p:nvPr/>
        </p:nvGrpSpPr>
        <p:grpSpPr>
          <a:xfrm>
            <a:off x="2677089" y="2246808"/>
            <a:ext cx="3789823" cy="3056117"/>
            <a:chOff x="2707592" y="2233331"/>
            <a:chExt cx="3789823" cy="305611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00" y="3886200"/>
              <a:ext cx="1798415" cy="13926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000" y="2233331"/>
              <a:ext cx="1798415" cy="139269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592" y="3896749"/>
              <a:ext cx="1798415" cy="139269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992" y="2243880"/>
              <a:ext cx="1798415" cy="1392699"/>
            </a:xfrm>
            <a:prstGeom prst="rect">
              <a:avLst/>
            </a:prstGeom>
          </p:spPr>
        </p:pic>
      </p:grpSp>
    </p:spTree>
    <p:extLst>
      <p:ext uri="{BB962C8B-B14F-4D97-AF65-F5344CB8AC3E}">
        <p14:creationId xmlns:p14="http://schemas.microsoft.com/office/powerpoint/2010/main" val="252394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Integration</a:t>
            </a:r>
            <a:endParaRPr lang="en-US" dirty="0"/>
          </a:p>
        </p:txBody>
      </p:sp>
      <p:sp>
        <p:nvSpPr>
          <p:cNvPr id="3" name="Text Placeholder 2"/>
          <p:cNvSpPr>
            <a:spLocks noGrp="1"/>
          </p:cNvSpPr>
          <p:nvPr>
            <p:ph type="body" sz="quarter" idx="10"/>
          </p:nvPr>
        </p:nvSpPr>
        <p:spPr/>
        <p:txBody>
          <a:bodyPr/>
          <a:lstStyle/>
          <a:p>
            <a:endParaRPr lang="en-US"/>
          </a:p>
        </p:txBody>
      </p:sp>
      <p:grpSp>
        <p:nvGrpSpPr>
          <p:cNvPr id="5" name="Group 4"/>
          <p:cNvGrpSpPr/>
          <p:nvPr/>
        </p:nvGrpSpPr>
        <p:grpSpPr>
          <a:xfrm>
            <a:off x="1834860" y="1066800"/>
            <a:ext cx="5474280" cy="5416132"/>
            <a:chOff x="1834860" y="1066800"/>
            <a:chExt cx="5474280" cy="541613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860" y="1066800"/>
              <a:ext cx="5474280" cy="5416132"/>
            </a:xfrm>
            <a:prstGeom prst="rect">
              <a:avLst/>
            </a:prstGeom>
          </p:spPr>
        </p:pic>
        <p:pic>
          <p:nvPicPr>
            <p:cNvPr id="18437" name="Picture 5" descr="http://diit.cz/data/images/thumb/67833_2b9e5e4fbd.jpg?13094342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641" y="1858019"/>
              <a:ext cx="3210718" cy="38336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12223" y="3657702"/>
              <a:ext cx="2119555" cy="1997470"/>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6600" b="0" i="0" u="none" strike="noStrike" kern="1200" cap="none" spc="0" normalizeH="0" baseline="0" noProof="0" dirty="0" smtClean="0">
                  <a:ln>
                    <a:noFill/>
                  </a:ln>
                  <a:solidFill>
                    <a:schemeClr val="tx2"/>
                  </a:solidFill>
                  <a:effectLst/>
                  <a:uLnTx/>
                  <a:uFillTx/>
                  <a:latin typeface="+mj-lt"/>
                  <a:ea typeface="MS PGothic" pitchFamily="34" charset="-128"/>
                  <a:cs typeface="+mn-cs"/>
                </a:rPr>
                <a:t>CPU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6600" b="0" i="0" u="none" strike="noStrike" kern="1200" cap="none" spc="0" normalizeH="0" baseline="0" noProof="0" dirty="0" smtClean="0">
                  <a:ln>
                    <a:noFill/>
                  </a:ln>
                  <a:solidFill>
                    <a:schemeClr val="tx2"/>
                  </a:solidFill>
                  <a:effectLst/>
                  <a:uLnTx/>
                  <a:uFillTx/>
                  <a:latin typeface="+mj-lt"/>
                  <a:ea typeface="MS PGothic" pitchFamily="34" charset="-128"/>
                  <a:cs typeface="+mn-cs"/>
                </a:rPr>
                <a:t>Cores</a:t>
              </a:r>
              <a:endParaRPr kumimoji="0" lang="en-US" sz="6600" b="0" i="0" u="none" strike="noStrike" kern="1200" cap="none" spc="0" normalizeH="0" baseline="0" noProof="0" dirty="0">
                <a:ln>
                  <a:noFill/>
                </a:ln>
                <a:solidFill>
                  <a:schemeClr val="tx2"/>
                </a:solidFill>
                <a:effectLst/>
                <a:uLnTx/>
                <a:uFillTx/>
                <a:latin typeface="+mj-lt"/>
                <a:ea typeface="MS PGothic" pitchFamily="34" charset="-128"/>
                <a:cs typeface="+mn-cs"/>
              </a:endParaRPr>
            </a:p>
          </p:txBody>
        </p:sp>
        <p:sp>
          <p:nvSpPr>
            <p:cNvPr id="14" name="TextBox 13"/>
            <p:cNvSpPr txBox="1"/>
            <p:nvPr/>
          </p:nvSpPr>
          <p:spPr>
            <a:xfrm>
              <a:off x="3652269" y="2248222"/>
              <a:ext cx="1890262" cy="1006429"/>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6600" b="0" i="0" u="none" strike="noStrike" kern="1200" cap="none" spc="0" normalizeH="0" baseline="0" noProof="0" dirty="0" smtClean="0">
                  <a:ln>
                    <a:noFill/>
                  </a:ln>
                  <a:solidFill>
                    <a:schemeClr val="tx2"/>
                  </a:solidFill>
                  <a:effectLst/>
                  <a:uLnTx/>
                  <a:uFillTx/>
                  <a:latin typeface="+mj-lt"/>
                  <a:ea typeface="MS PGothic" pitchFamily="34" charset="-128"/>
                  <a:cs typeface="+mn-cs"/>
                </a:rPr>
                <a:t>GPU </a:t>
              </a:r>
            </a:p>
          </p:txBody>
        </p:sp>
      </p:grpSp>
      <p:grpSp>
        <p:nvGrpSpPr>
          <p:cNvPr id="7" name="Group 6"/>
          <p:cNvGrpSpPr/>
          <p:nvPr/>
        </p:nvGrpSpPr>
        <p:grpSpPr>
          <a:xfrm>
            <a:off x="5591852" y="1858019"/>
            <a:ext cx="3780748" cy="2942581"/>
            <a:chOff x="4997829" y="1858019"/>
            <a:chExt cx="3888319" cy="3094980"/>
          </a:xfrm>
        </p:grpSpPr>
        <p:pic>
          <p:nvPicPr>
            <p:cNvPr id="9" name="Picture 92" descr="Graphical representation of a stack of individual chips connected by vertical pipelines or through silicon vias (TSVs). Credit: IBM."/>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7829" y="2156650"/>
              <a:ext cx="3888319" cy="27963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81600" y="1858019"/>
              <a:ext cx="3449791"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Stacked High-bandwidth</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DRAM</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nvSpPr>
          <p:spPr>
            <a:xfrm>
              <a:off x="7620000" y="4267200"/>
              <a:ext cx="891141"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Credit: IBM</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0" name="Cross 9"/>
          <p:cNvSpPr/>
          <p:nvPr/>
        </p:nvSpPr>
        <p:spPr>
          <a:xfrm>
            <a:off x="5237139" y="3008115"/>
            <a:ext cx="533400" cy="520214"/>
          </a:xfrm>
          <a:prstGeom prst="plus">
            <a:avLst/>
          </a:prstGeom>
          <a:solidFill>
            <a:schemeClr val="accent3"/>
          </a:solidFill>
          <a:ln w="50800">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ln>
                <a:solidFill>
                  <a:schemeClr val="accent4"/>
                </a:solidFill>
              </a:ln>
              <a:solidFill>
                <a:schemeClr val="accent4"/>
              </a:solidFill>
            </a:endParaRPr>
          </a:p>
        </p:txBody>
      </p:sp>
    </p:spTree>
    <p:extLst>
      <p:ext uri="{BB962C8B-B14F-4D97-AF65-F5344CB8AC3E}">
        <p14:creationId xmlns:p14="http://schemas.microsoft.com/office/powerpoint/2010/main" val="99676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051 L -0.21667 0.0051 " pathEditMode="relative" rAng="0" ptsTypes="AA">
                                      <p:cBhvr>
                                        <p:cTn id="6" dur="2000" fill="hold"/>
                                        <p:tgtEl>
                                          <p:spTgt spid="5"/>
                                        </p:tgtEl>
                                        <p:attrNameLst>
                                          <p:attrName>ppt_x</p:attrName>
                                          <p:attrName>ppt_y</p:attrName>
                                        </p:attrNameLst>
                                      </p:cBhvr>
                                      <p:rCtr x="-10833" y="0"/>
                                    </p:animMotion>
                                  </p:childTnLst>
                                </p:cTn>
                              </p:par>
                            </p:childTnLst>
                          </p:cTn>
                        </p:par>
                        <p:par>
                          <p:cTn id="7" fill="hold">
                            <p:stCondLst>
                              <p:cond delay="200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Integration</a:t>
            </a:r>
            <a:endParaRPr lang="en-US" dirty="0"/>
          </a:p>
        </p:txBody>
      </p:sp>
      <p:sp>
        <p:nvSpPr>
          <p:cNvPr id="4" name="Content Placeholder 3"/>
          <p:cNvSpPr>
            <a:spLocks noGrp="1"/>
          </p:cNvSpPr>
          <p:nvPr>
            <p:ph idx="1"/>
          </p:nvPr>
        </p:nvSpPr>
        <p:spPr/>
        <p:txBody>
          <a:bodyPr/>
          <a:lstStyle/>
          <a:p>
            <a:r>
              <a:rPr lang="en-US" smtClean="0"/>
              <a:t>General-purpose GPU computing</a:t>
            </a:r>
          </a:p>
          <a:p>
            <a:pPr lvl="1"/>
            <a:r>
              <a:rPr lang="en-US" smtClean="0"/>
              <a:t>OpenCL</a:t>
            </a:r>
          </a:p>
          <a:p>
            <a:pPr lvl="1"/>
            <a:r>
              <a:rPr lang="en-US" smtClean="0"/>
              <a:t>CUDA</a:t>
            </a:r>
          </a:p>
          <a:p>
            <a:endParaRPr lang="en-US"/>
          </a:p>
          <a:p>
            <a:r>
              <a:rPr lang="en-US" smtClean="0"/>
              <a:t>Heterogeneous </a:t>
            </a:r>
            <a:r>
              <a:rPr lang="en-US" dirty="0" smtClean="0"/>
              <a:t>Uniform Memory Access (</a:t>
            </a:r>
            <a:r>
              <a:rPr lang="en-US" dirty="0" err="1" smtClean="0"/>
              <a:t>hUMA</a:t>
            </a:r>
            <a:r>
              <a:rPr lang="en-US" dirty="0" smtClean="0"/>
              <a:t>)</a:t>
            </a:r>
          </a:p>
          <a:p>
            <a:pPr lvl="1"/>
            <a:r>
              <a:rPr lang="en-US" sz="2800" dirty="0" smtClean="0"/>
              <a:t>Shared virtual address space</a:t>
            </a:r>
          </a:p>
          <a:p>
            <a:pPr lvl="1"/>
            <a:r>
              <a:rPr lang="en-US" sz="2800" b="1" dirty="0" smtClean="0"/>
              <a:t>Cache coherence</a:t>
            </a:r>
          </a:p>
          <a:p>
            <a:endParaRPr lang="en-US" dirty="0" smtClean="0"/>
          </a:p>
          <a:p>
            <a:r>
              <a:rPr lang="en-US" dirty="0" smtClean="0"/>
              <a:t>Allows new heterogeneous apps</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414409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Motivation</a:t>
            </a:r>
          </a:p>
          <a:p>
            <a:r>
              <a:rPr lang="en-US" b="1" dirty="0" smtClean="0"/>
              <a:t>Background</a:t>
            </a:r>
          </a:p>
          <a:p>
            <a:pPr lvl="1"/>
            <a:r>
              <a:rPr lang="en-US" dirty="0" smtClean="0"/>
              <a:t>System overview</a:t>
            </a:r>
          </a:p>
          <a:p>
            <a:pPr lvl="1"/>
            <a:r>
              <a:rPr lang="en-US" dirty="0" smtClean="0"/>
              <a:t>Cache architecture reminder</a:t>
            </a:r>
          </a:p>
          <a:p>
            <a:r>
              <a:rPr lang="en-US" dirty="0" smtClean="0"/>
              <a:t>Heterogeneous System Bottlenecks</a:t>
            </a:r>
          </a:p>
          <a:p>
            <a:r>
              <a:rPr lang="en-US" dirty="0" smtClean="0"/>
              <a:t>Heterogeneous System Coherence Details</a:t>
            </a:r>
          </a:p>
          <a:p>
            <a:r>
              <a:rPr lang="en-US" dirty="0" smtClean="0"/>
              <a:t>Results</a:t>
            </a:r>
          </a:p>
          <a:p>
            <a:r>
              <a:rPr lang="en-US" dirty="0" smtClean="0"/>
              <a:t>Conclusions</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553011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md">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fontAlgn="auto">
          <a:spcBef>
            <a:spcPts val="0"/>
          </a:spcBef>
          <a:spcAft>
            <a:spcPts val="0"/>
          </a:spcAft>
          <a:defRPr sz="3200" dirty="0" smtClean="0">
            <a:solidFill>
              <a:schemeClr val="tx2"/>
            </a:solidFill>
          </a:defRPr>
        </a:defPPr>
      </a:lstStyle>
      <a:style>
        <a:lnRef idx="1">
          <a:schemeClr val="accent3"/>
        </a:lnRef>
        <a:fillRef idx="3">
          <a:schemeClr val="accent3"/>
        </a:fillRef>
        <a:effectRef idx="2">
          <a:schemeClr val="accent3"/>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676D0-7DA2-42B5-8D0E-3D7E262DDD49}">
  <ds:schemaRefs>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5DE4489D-E47A-4EAF-996F-8D9B377F8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CC118FC-2237-404C-9F0F-83A50D5F3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amd</Template>
  <TotalTime>23614</TotalTime>
  <Words>1549</Words>
  <Application>Microsoft Office PowerPoint</Application>
  <PresentationFormat>On-screen Show (4:3)</PresentationFormat>
  <Paragraphs>392</Paragraphs>
  <Slides>48</Slides>
  <Notes>27</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amd</vt:lpstr>
      <vt:lpstr>Visio</vt:lpstr>
      <vt:lpstr>Microsoft Visio Drawing</vt:lpstr>
      <vt:lpstr>Heterogeneous System coherence for Integrated CPU-GPU Systems</vt:lpstr>
      <vt:lpstr>Summary</vt:lpstr>
      <vt:lpstr>Abstract</vt:lpstr>
      <vt:lpstr>Physical Integration</vt:lpstr>
      <vt:lpstr>Physical Integration</vt:lpstr>
      <vt:lpstr>Physical Integration</vt:lpstr>
      <vt:lpstr>Physical Integration</vt:lpstr>
      <vt:lpstr>Logical Integration</vt:lpstr>
      <vt:lpstr>Outline</vt:lpstr>
      <vt:lpstr>System overview</vt:lpstr>
      <vt:lpstr>System overview</vt:lpstr>
      <vt:lpstr>System overview</vt:lpstr>
      <vt:lpstr>System overview</vt:lpstr>
      <vt:lpstr>Cache Architecture Reminder</vt:lpstr>
      <vt:lpstr>Directory Architecture Reminder</vt:lpstr>
      <vt:lpstr>Background Summary</vt:lpstr>
      <vt:lpstr>Outline</vt:lpstr>
      <vt:lpstr>Simulation details</vt:lpstr>
      <vt:lpstr>GPGPU Benchmarks</vt:lpstr>
      <vt:lpstr>System Bottlenecks</vt:lpstr>
      <vt:lpstr>Directory Traffic</vt:lpstr>
      <vt:lpstr>Resource usage</vt:lpstr>
      <vt:lpstr>Performance of baseline</vt:lpstr>
      <vt:lpstr>Bottlenecks Summary</vt:lpstr>
      <vt:lpstr>Outline</vt:lpstr>
      <vt:lpstr>Baseline Directory Coherence</vt:lpstr>
      <vt:lpstr>Heterogeneous System Coherence (HSC)</vt:lpstr>
      <vt:lpstr>Heterogeneous system coherence (HSC)</vt:lpstr>
      <vt:lpstr>Heterogeneous system coherence (HSC)</vt:lpstr>
      <vt:lpstr>Heterogeneous system coherence (HSC)</vt:lpstr>
      <vt:lpstr>HSC: Example memory request</vt:lpstr>
      <vt:lpstr>HSC: L2 cache &amp; region buffer</vt:lpstr>
      <vt:lpstr>HSC: Region directory</vt:lpstr>
      <vt:lpstr>HSC: Hardware Complexity</vt:lpstr>
      <vt:lpstr>HSC Summary</vt:lpstr>
      <vt:lpstr>Outline</vt:lpstr>
      <vt:lpstr>Three cache-coherence protocols</vt:lpstr>
      <vt:lpstr>HSC Performance</vt:lpstr>
      <vt:lpstr>Directory Traffic reduction</vt:lpstr>
      <vt:lpstr>HSC Resource Usage</vt:lpstr>
      <vt:lpstr>Results Summary</vt:lpstr>
      <vt:lpstr>Related Work</vt:lpstr>
      <vt:lpstr>Conclusions</vt:lpstr>
      <vt:lpstr>PowerPoint Presentation</vt:lpstr>
      <vt:lpstr>Disclaimer &amp; Attribution</vt:lpstr>
      <vt:lpstr>Backup Slides</vt:lpstr>
      <vt:lpstr>Load Latency</vt:lpstr>
      <vt:lpstr>Execution time breakdown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Heterogeneous System coherence For Integrated CPU-GPU Systems</dc:title>
  <dc:creator>vmuser</dc:creator>
  <cp:lastModifiedBy>Ja</cp:lastModifiedBy>
  <cp:revision>127</cp:revision>
  <cp:lastPrinted>2013-11-07T16:57:54Z</cp:lastPrinted>
  <dcterms:created xsi:type="dcterms:W3CDTF">2013-10-22T15:22:35Z</dcterms:created>
  <dcterms:modified xsi:type="dcterms:W3CDTF">2013-12-12T06:58:33Z</dcterms:modified>
</cp:coreProperties>
</file>