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7" r:id="rId2"/>
    <p:sldId id="285" r:id="rId3"/>
    <p:sldId id="286" r:id="rId4"/>
    <p:sldId id="284" r:id="rId5"/>
    <p:sldId id="295" r:id="rId6"/>
    <p:sldId id="282" r:id="rId7"/>
    <p:sldId id="288" r:id="rId8"/>
    <p:sldId id="289" r:id="rId9"/>
    <p:sldId id="290" r:id="rId10"/>
    <p:sldId id="291" r:id="rId11"/>
    <p:sldId id="292" r:id="rId12"/>
    <p:sldId id="293" r:id="rId13"/>
    <p:sldId id="271" r:id="rId14"/>
    <p:sldId id="287" r:id="rId15"/>
    <p:sldId id="297" r:id="rId16"/>
    <p:sldId id="272" r:id="rId17"/>
    <p:sldId id="273" r:id="rId18"/>
    <p:sldId id="277" r:id="rId19"/>
    <p:sldId id="280" r:id="rId20"/>
    <p:sldId id="294" r:id="rId21"/>
    <p:sldId id="296" r:id="rId22"/>
    <p:sldId id="262" r:id="rId23"/>
    <p:sldId id="266" r:id="rId24"/>
    <p:sldId id="267" r:id="rId25"/>
    <p:sldId id="269" r:id="rId26"/>
    <p:sldId id="256" r:id="rId27"/>
  </p:sldIdLst>
  <p:sldSz cx="9144000" cy="6858000" type="screen4x3"/>
  <p:notesSz cx="9144000" cy="6858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C20027"/>
    <a:srgbClr val="F0EDC1"/>
    <a:srgbClr val="F0E7CB"/>
    <a:srgbClr val="F0B752"/>
    <a:srgbClr val="F3A83A"/>
    <a:srgbClr val="DFDCBD"/>
    <a:srgbClr val="D1C8A7"/>
    <a:srgbClr val="D8CFA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19D251-8198-48FD-9B1F-619A80395635}" type="doc">
      <dgm:prSet loTypeId="urn:microsoft.com/office/officeart/2005/8/layout/venn2" loCatId="relationship" qsTypeId="urn:microsoft.com/office/officeart/2005/8/quickstyle/3d8" qsCatId="3D" csTypeId="urn:microsoft.com/office/officeart/2005/8/colors/accent1_2" csCatId="accent1" phldr="1"/>
      <dgm:spPr>
        <a:scene3d>
          <a:camera prst="perspectiveHeroicExtremeRightFacing" zoom="82000"/>
          <a:lightRig rig="morning" dir="t">
            <a:rot lat="0" lon="0" rev="20400000"/>
          </a:lightRig>
        </a:scene3d>
      </dgm:spPr>
      <dgm:t>
        <a:bodyPr/>
        <a:lstStyle/>
        <a:p>
          <a:endParaRPr lang="en-US"/>
        </a:p>
      </dgm:t>
    </dgm:pt>
    <dgm:pt modelId="{FA3EB868-7729-4526-A5A9-1672954A555A}">
      <dgm:prSet phldrT="[Text]"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>
        <a:ln w="38100"/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>
          <a:sp3d contourW="6350" prstMaterial="metal">
            <a:bevelT w="127000" h="31750" prst="relaxedInset"/>
            <a:contourClr>
              <a:schemeClr val="accent1">
                <a:shade val="75000"/>
              </a:schemeClr>
            </a:contourClr>
          </a:sp3d>
        </a:bodyPr>
        <a:lstStyle/>
        <a:p>
          <a:r>
            <a:rPr lang="en-US" sz="36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RAM</a:t>
          </a:r>
          <a:endParaRPr lang="en-US" sz="15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EC4A5ECA-03B3-4A3A-A4EA-C30239BD0AB5}" type="parTrans" cxnId="{7C2DBE34-347A-448F-8E73-7DB4798CDA36}">
      <dgm:prSet/>
      <dgm:spPr/>
      <dgm:t>
        <a:bodyPr/>
        <a:lstStyle/>
        <a:p>
          <a:endParaRPr lang="en-US"/>
        </a:p>
      </dgm:t>
    </dgm:pt>
    <dgm:pt modelId="{FB00AF5A-EC8B-43C7-945E-B3C8AF48DF0C}" type="sibTrans" cxnId="{7C2DBE34-347A-448F-8E73-7DB4798CDA36}">
      <dgm:prSet/>
      <dgm:spPr/>
      <dgm:t>
        <a:bodyPr/>
        <a:lstStyle/>
        <a:p>
          <a:endParaRPr lang="en-US"/>
        </a:p>
      </dgm:t>
    </dgm:pt>
    <dgm:pt modelId="{599A0EFA-E500-4DCC-8471-6E2BA08C1F41}">
      <dgm:prSet phldrT="[Text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effectLst>
          <a:glow rad="101600">
            <a:schemeClr val="accent1">
              <a:satMod val="175000"/>
              <a:alpha val="40000"/>
            </a:schemeClr>
          </a:glow>
        </a:effectLst>
      </dgm:spPr>
      <dgm:t>
        <a:bodyPr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pPr algn="ctr" defTabSz="457200" rtl="0" fontAlgn="base">
            <a:spcBef>
              <a:spcPct val="0"/>
            </a:spcBef>
            <a:spcAft>
              <a:spcPct val="0"/>
            </a:spcAft>
          </a:pPr>
          <a:endParaRPr lang="en-US" sz="1800" b="1" kern="1200" dirty="0">
            <a:solidFill>
              <a:schemeClr val="lt1"/>
            </a:solidFill>
            <a:latin typeface="+mn-lt"/>
            <a:ea typeface="+mn-ea"/>
            <a:cs typeface="+mn-cs"/>
          </a:endParaRPr>
        </a:p>
      </dgm:t>
    </dgm:pt>
    <dgm:pt modelId="{0D875053-A343-4F53-81E5-58B420CE677B}" type="parTrans" cxnId="{24367CD7-0A5B-459E-9D30-F77EF8E4E20D}">
      <dgm:prSet/>
      <dgm:spPr/>
      <dgm:t>
        <a:bodyPr/>
        <a:lstStyle/>
        <a:p>
          <a:endParaRPr lang="en-US"/>
        </a:p>
      </dgm:t>
    </dgm:pt>
    <dgm:pt modelId="{60C17172-6198-4187-A841-79E1F70A521D}" type="sibTrans" cxnId="{24367CD7-0A5B-459E-9D30-F77EF8E4E20D}">
      <dgm:prSet/>
      <dgm:spPr/>
      <dgm:t>
        <a:bodyPr/>
        <a:lstStyle/>
        <a:p>
          <a:endParaRPr lang="en-US"/>
        </a:p>
      </dgm:t>
    </dgm:pt>
    <dgm:pt modelId="{E2CD07E8-CEAF-4481-B64A-3E2ECBF54DB9}" type="pres">
      <dgm:prSet presAssocID="{CE19D251-8198-48FD-9B1F-619A80395635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FBC658F-FD07-4D6D-BD8E-47A053CE3E16}" type="pres">
      <dgm:prSet presAssocID="{CE19D251-8198-48FD-9B1F-619A80395635}" presName="comp1" presStyleCnt="0"/>
      <dgm:spPr/>
      <dgm:t>
        <a:bodyPr/>
        <a:lstStyle/>
        <a:p>
          <a:endParaRPr lang="en-US"/>
        </a:p>
      </dgm:t>
    </dgm:pt>
    <dgm:pt modelId="{4AA2575E-C63A-4B97-9D82-7CAE13823281}" type="pres">
      <dgm:prSet presAssocID="{CE19D251-8198-48FD-9B1F-619A80395635}" presName="circle1" presStyleLbl="node1" presStyleIdx="0" presStyleCnt="2" custLinFactNeighborX="-3680"/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7D6FD41F-A4E1-4AA6-BFAE-EA108D05258C}" type="pres">
      <dgm:prSet presAssocID="{CE19D251-8198-48FD-9B1F-619A80395635}" presName="c1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ED2D8A-F776-4530-BB1E-57B8A1C2C58D}" type="pres">
      <dgm:prSet presAssocID="{CE19D251-8198-48FD-9B1F-619A80395635}" presName="comp2" presStyleCnt="0"/>
      <dgm:spPr/>
      <dgm:t>
        <a:bodyPr/>
        <a:lstStyle/>
        <a:p>
          <a:endParaRPr lang="en-US"/>
        </a:p>
      </dgm:t>
    </dgm:pt>
    <dgm:pt modelId="{FD0EDE22-1E75-4BE2-9793-EAFC179EE326}" type="pres">
      <dgm:prSet presAssocID="{CE19D251-8198-48FD-9B1F-619A80395635}" presName="circle2" presStyleLbl="node1" presStyleIdx="1" presStyleCnt="2" custScaleX="87692" custScaleY="40487" custLinFactNeighborX="-1690" custLinFactNeighborY="-3092"/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AF90D8A5-9E30-407B-AB6D-147A77153D65}" type="pres">
      <dgm:prSet presAssocID="{CE19D251-8198-48FD-9B1F-619A80395635}" presName="c2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C2DBE34-347A-448F-8E73-7DB4798CDA36}" srcId="{CE19D251-8198-48FD-9B1F-619A80395635}" destId="{FA3EB868-7729-4526-A5A9-1672954A555A}" srcOrd="0" destOrd="0" parTransId="{EC4A5ECA-03B3-4A3A-A4EA-C30239BD0AB5}" sibTransId="{FB00AF5A-EC8B-43C7-945E-B3C8AF48DF0C}"/>
    <dgm:cxn modelId="{5D6ACE29-E2E3-43EE-B070-1D3DDD93D3B0}" type="presOf" srcId="{FA3EB868-7729-4526-A5A9-1672954A555A}" destId="{7D6FD41F-A4E1-4AA6-BFAE-EA108D05258C}" srcOrd="1" destOrd="0" presId="urn:microsoft.com/office/officeart/2005/8/layout/venn2"/>
    <dgm:cxn modelId="{57ECC4F3-8C75-474A-8B76-C52F8396617A}" type="presOf" srcId="{599A0EFA-E500-4DCC-8471-6E2BA08C1F41}" destId="{AF90D8A5-9E30-407B-AB6D-147A77153D65}" srcOrd="1" destOrd="0" presId="urn:microsoft.com/office/officeart/2005/8/layout/venn2"/>
    <dgm:cxn modelId="{86E788BF-9F6D-474F-B0CB-F54B0C817658}" type="presOf" srcId="{CE19D251-8198-48FD-9B1F-619A80395635}" destId="{E2CD07E8-CEAF-4481-B64A-3E2ECBF54DB9}" srcOrd="0" destOrd="0" presId="urn:microsoft.com/office/officeart/2005/8/layout/venn2"/>
    <dgm:cxn modelId="{A4EDE95E-E308-4606-9A6A-433796C98076}" type="presOf" srcId="{599A0EFA-E500-4DCC-8471-6E2BA08C1F41}" destId="{FD0EDE22-1E75-4BE2-9793-EAFC179EE326}" srcOrd="0" destOrd="0" presId="urn:microsoft.com/office/officeart/2005/8/layout/venn2"/>
    <dgm:cxn modelId="{24367CD7-0A5B-459E-9D30-F77EF8E4E20D}" srcId="{CE19D251-8198-48FD-9B1F-619A80395635}" destId="{599A0EFA-E500-4DCC-8471-6E2BA08C1F41}" srcOrd="1" destOrd="0" parTransId="{0D875053-A343-4F53-81E5-58B420CE677B}" sibTransId="{60C17172-6198-4187-A841-79E1F70A521D}"/>
    <dgm:cxn modelId="{CE7DBA16-2DFC-436E-AF7D-F4ADD51CE959}" type="presOf" srcId="{FA3EB868-7729-4526-A5A9-1672954A555A}" destId="{4AA2575E-C63A-4B97-9D82-7CAE13823281}" srcOrd="0" destOrd="0" presId="urn:microsoft.com/office/officeart/2005/8/layout/venn2"/>
    <dgm:cxn modelId="{9954E257-8B43-4DBB-B32E-8B01A45A2D1C}" type="presParOf" srcId="{E2CD07E8-CEAF-4481-B64A-3E2ECBF54DB9}" destId="{CFBC658F-FD07-4D6D-BD8E-47A053CE3E16}" srcOrd="0" destOrd="0" presId="urn:microsoft.com/office/officeart/2005/8/layout/venn2"/>
    <dgm:cxn modelId="{884A2767-6484-4568-BFBF-6327F770439D}" type="presParOf" srcId="{CFBC658F-FD07-4D6D-BD8E-47A053CE3E16}" destId="{4AA2575E-C63A-4B97-9D82-7CAE13823281}" srcOrd="0" destOrd="0" presId="urn:microsoft.com/office/officeart/2005/8/layout/venn2"/>
    <dgm:cxn modelId="{AD26B39A-FB61-4CF9-928A-0FD20FF07FE6}" type="presParOf" srcId="{CFBC658F-FD07-4D6D-BD8E-47A053CE3E16}" destId="{7D6FD41F-A4E1-4AA6-BFAE-EA108D05258C}" srcOrd="1" destOrd="0" presId="urn:microsoft.com/office/officeart/2005/8/layout/venn2"/>
    <dgm:cxn modelId="{F282C903-ABDD-4AEA-AE28-A452CD9D4090}" type="presParOf" srcId="{E2CD07E8-CEAF-4481-B64A-3E2ECBF54DB9}" destId="{D2ED2D8A-F776-4530-BB1E-57B8A1C2C58D}" srcOrd="1" destOrd="0" presId="urn:microsoft.com/office/officeart/2005/8/layout/venn2"/>
    <dgm:cxn modelId="{B278AFD9-25C6-4539-86DB-A5FCF0EF9427}" type="presParOf" srcId="{D2ED2D8A-F776-4530-BB1E-57B8A1C2C58D}" destId="{FD0EDE22-1E75-4BE2-9793-EAFC179EE326}" srcOrd="0" destOrd="0" presId="urn:microsoft.com/office/officeart/2005/8/layout/venn2"/>
    <dgm:cxn modelId="{CE753759-46F0-41C3-B409-6C8637DAE2C4}" type="presParOf" srcId="{D2ED2D8A-F776-4530-BB1E-57B8A1C2C58D}" destId="{AF90D8A5-9E30-407B-AB6D-147A77153D65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AA2575E-C63A-4B97-9D82-7CAE13823281}">
      <dsp:nvSpPr>
        <dsp:cNvPr id="0" name=""/>
        <dsp:cNvSpPr/>
      </dsp:nvSpPr>
      <dsp:spPr>
        <a:xfrm>
          <a:off x="927933" y="0"/>
          <a:ext cx="3263710" cy="3263710"/>
        </a:xfrm>
        <a:prstGeom prst="roundRect">
          <a:avLst/>
        </a:prstGeom>
        <a:gradFill rotWithShape="1">
          <a:gsLst>
            <a:gs pos="0">
              <a:schemeClr val="accent2">
                <a:tint val="100000"/>
                <a:shade val="100000"/>
                <a:satMod val="130000"/>
              </a:schemeClr>
            </a:gs>
            <a:gs pos="100000">
              <a:schemeClr val="accent2">
                <a:tint val="50000"/>
                <a:shade val="100000"/>
                <a:satMod val="350000"/>
              </a:schemeClr>
            </a:gs>
          </a:gsLst>
          <a:lin ang="16200000" scaled="0"/>
        </a:gradFill>
        <a:ln w="38100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perspectiveHeroicExtremeRightFacing" zoom="82000"/>
          <a:lightRig rig="morning" dir="t">
            <a:rot lat="0" lon="0" rev="20400000"/>
          </a:lightRig>
        </a:scene3d>
        <a:sp3d extrusionH="190500"/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  <a:sp3d contourW="6350" prstMaterial="metal">
            <a:bevelT w="127000" h="31750" prst="relaxedInset"/>
            <a:contourClr>
              <a:schemeClr val="accent1">
                <a:shade val="75000"/>
              </a:schemeClr>
            </a:contourClr>
          </a:sp3d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RAM</a:t>
          </a:r>
          <a:endParaRPr lang="en-US" sz="15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1703064" y="244778"/>
        <a:ext cx="1713447" cy="554830"/>
      </dsp:txXfrm>
    </dsp:sp>
    <dsp:sp modelId="{FD0EDE22-1E75-4BE2-9793-EAFC179EE326}">
      <dsp:nvSpPr>
        <dsp:cNvPr id="0" name=""/>
        <dsp:cNvSpPr/>
      </dsp:nvSpPr>
      <dsp:spPr>
        <a:xfrm>
          <a:off x="1565270" y="1468616"/>
          <a:ext cx="2146509" cy="991033"/>
        </a:xfrm>
        <a:prstGeom prst="roundRect">
          <a:avLst/>
        </a:prstGeom>
        <a:solidFill>
          <a:schemeClr val="accent1"/>
        </a:solidFill>
        <a:ln w="38100" cap="flat" cmpd="sng" algn="ctr">
          <a:solidFill>
            <a:schemeClr val="lt1"/>
          </a:solidFill>
          <a:prstDash val="solid"/>
        </a:ln>
        <a:effectLst>
          <a:glow rad="101600">
            <a:schemeClr val="accent1">
              <a:satMod val="175000"/>
              <a:alpha val="40000"/>
            </a:schemeClr>
          </a:glow>
        </a:effectLst>
        <a:scene3d>
          <a:camera prst="perspectiveHeroicExtremeRightFacing" zoom="82000"/>
          <a:lightRig rig="morning" dir="t">
            <a:rot lat="0" lon="0" rev="20400000"/>
          </a:lightRig>
        </a:scene3d>
        <a:sp3d extrusionH="190500"/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pPr lvl="0" algn="ctr" defTabSz="457200" rtl="0" fontAlgn="base">
            <a:lnSpc>
              <a:spcPct val="90000"/>
            </a:lnSpc>
            <a:spcBef>
              <a:spcPct val="0"/>
            </a:spcBef>
            <a:spcAft>
              <a:spcPct val="0"/>
            </a:spcAft>
          </a:pPr>
          <a:endParaRPr lang="en-US" sz="1800" b="1" kern="1200" dirty="0">
            <a:solidFill>
              <a:schemeClr val="lt1"/>
            </a:solidFill>
            <a:latin typeface="+mn-lt"/>
            <a:ea typeface="+mn-ea"/>
            <a:cs typeface="+mn-cs"/>
          </a:endParaRPr>
        </a:p>
      </dsp:txBody>
      <dsp:txXfrm>
        <a:off x="1879619" y="1716374"/>
        <a:ext cx="1517811" cy="4955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-80" charset="0"/>
                <a:ea typeface="ＭＳ Ｐゴシック" pitchFamily="-80" charset="-128"/>
                <a:cs typeface="ＭＳ Ｐゴシック" pitchFamily="-8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D2D49EC-1D89-4FC7-84F1-AD71A82F96A8}" type="datetime1">
              <a:rPr lang="en-US"/>
              <a:pPr/>
              <a:t>12/10/2012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-80" charset="0"/>
                <a:ea typeface="ＭＳ Ｐゴシック" pitchFamily="-80" charset="-128"/>
                <a:cs typeface="ＭＳ Ｐゴシック" pitchFamily="-8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7942787-CF12-4723-A9F9-F9579614E42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34CF0-979F-4CCB-806E-11052CE114E5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4B1D6-7D4B-4A72-98A2-7385E0EF6C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4B1D6-7D4B-4A72-98A2-7385E0EF6C9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4B1D6-7D4B-4A72-98A2-7385E0EF6C9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gradFill flip="none" rotWithShape="1">
          <a:gsLst>
            <a:gs pos="0">
              <a:schemeClr val="bg1"/>
            </a:gs>
            <a:gs pos="100000">
              <a:schemeClr val="bg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6286500"/>
            <a:ext cx="9144000" cy="5969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pic>
        <p:nvPicPr>
          <p:cNvPr id="3" name="Picture 9" descr="uwlogo_web_lrg_ctr.eps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757363" y="1501775"/>
            <a:ext cx="5629275" cy="376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500"/>
            <a:ext cx="7772400" cy="1470025"/>
          </a:xfrm>
          <a:prstGeom prst="rect">
            <a:avLst/>
          </a:prstGeom>
        </p:spPr>
        <p:txBody>
          <a:bodyPr anchor="t"/>
          <a:lstStyle>
            <a:lvl1pPr>
              <a:defRPr sz="4800" b="0" i="0">
                <a:solidFill>
                  <a:srgbClr val="C20027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083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400">
                <a:solidFill>
                  <a:schemeClr val="tx1">
                    <a:lumMod val="75000"/>
                    <a:lumOff val="25000"/>
                  </a:schemeClr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88356"/>
            <a:ext cx="9144000" cy="666546"/>
          </a:xfrm>
          <a:prstGeom prst="rect">
            <a:avLst/>
          </a:prstGeom>
        </p:spPr>
        <p:txBody>
          <a:bodyPr/>
          <a:lstStyle>
            <a:lvl1pPr>
              <a:defRPr sz="3800">
                <a:solidFill>
                  <a:srgbClr val="C20027"/>
                </a:solidFill>
                <a:effectLst>
                  <a:outerShdw blurRad="50800" dist="38100" dir="27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800100" y="2006600"/>
            <a:ext cx="7607300" cy="411480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85283"/>
            <a:ext cx="9144000" cy="666546"/>
          </a:xfrm>
          <a:prstGeom prst="rect">
            <a:avLst/>
          </a:prstGeom>
        </p:spPr>
        <p:txBody>
          <a:bodyPr anchor="t"/>
          <a:lstStyle>
            <a:lvl1pPr>
              <a:defRPr sz="3800" b="0" i="0">
                <a:solidFill>
                  <a:srgbClr val="C20027"/>
                </a:solidFill>
                <a:effectLst>
                  <a:outerShdw blurRad="50800" dist="38100" dir="27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0" y="2007157"/>
            <a:ext cx="7645400" cy="4525963"/>
          </a:xfrm>
          <a:prstGeom prst="rect">
            <a:avLst/>
          </a:prstGeom>
        </p:spPr>
        <p:txBody>
          <a:bodyPr/>
          <a:lstStyle>
            <a:lvl1pPr>
              <a:buClr>
                <a:srgbClr val="800000"/>
              </a:buClr>
              <a:buFont typeface="Wingdings" charset="2"/>
              <a:buChar char="§"/>
              <a:defRPr sz="2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40080">
              <a:buClr>
                <a:srgbClr val="800000"/>
              </a:buClr>
              <a:buFont typeface="Wingdings" charset="2"/>
              <a:buChar char="§"/>
              <a:defRPr sz="23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868680">
              <a:buClr>
                <a:srgbClr val="800000"/>
              </a:buClr>
              <a:defRPr sz="21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097280">
              <a:buClr>
                <a:schemeClr val="tx1">
                  <a:lumMod val="65000"/>
                  <a:lumOff val="35000"/>
                </a:schemeClr>
              </a:buClr>
              <a:buSzPct val="110000"/>
              <a:buFont typeface="Arial"/>
              <a:buChar char="•"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1234440" indent="-182880">
              <a:buClr>
                <a:schemeClr val="bg1">
                  <a:lumMod val="50000"/>
                </a:schemeClr>
              </a:buClr>
              <a:buSzPct val="100000"/>
              <a:buFont typeface="Arial"/>
              <a:buChar char="•"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748087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600" b="0" i="0" cap="none">
                <a:solidFill>
                  <a:srgbClr val="C20027"/>
                </a:solidFill>
                <a:effectLst>
                  <a:outerShdw blurRad="50800" dist="38100" dir="27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247900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0" i="0" cap="all" spc="250">
                <a:solidFill>
                  <a:srgbClr val="800000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85283"/>
            <a:ext cx="9144000" cy="666546"/>
          </a:xfrm>
          <a:prstGeom prst="rect">
            <a:avLst/>
          </a:prstGeom>
        </p:spPr>
        <p:txBody>
          <a:bodyPr/>
          <a:lstStyle>
            <a:lvl1pPr>
              <a:defRPr sz="3800">
                <a:solidFill>
                  <a:srgbClr val="C20027"/>
                </a:solidFill>
                <a:effectLst>
                  <a:outerShdw blurRad="50800" dist="38100" dir="27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0100" y="2039937"/>
            <a:ext cx="3670300" cy="4525963"/>
          </a:xfrm>
          <a:prstGeom prst="rect">
            <a:avLst/>
          </a:prstGeom>
        </p:spPr>
        <p:txBody>
          <a:bodyPr/>
          <a:lstStyle>
            <a:lvl1pPr marL="274320" indent="-274320">
              <a:buClr>
                <a:srgbClr val="800000"/>
              </a:buClr>
              <a:buFont typeface="Wingdings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48640" indent="-274320">
              <a:buClr>
                <a:srgbClr val="800000"/>
              </a:buClr>
              <a:buFont typeface="Wingdings" charset="2"/>
              <a:buChar char="§"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731520">
              <a:buClr>
                <a:srgbClr val="800000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914400">
              <a:buClr>
                <a:schemeClr val="tx1">
                  <a:lumMod val="65000"/>
                  <a:lumOff val="35000"/>
                </a:schemeClr>
              </a:buClr>
              <a:buFont typeface="Arial"/>
              <a:buChar char="•"/>
              <a:defRPr sz="17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1051560" indent="-182880">
              <a:buClr>
                <a:schemeClr val="bg1">
                  <a:lumMod val="50000"/>
                </a:schemeClr>
              </a:buClr>
              <a:buSzPct val="100000"/>
              <a:buFont typeface="Arial"/>
              <a:buChar char="•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2039937"/>
            <a:ext cx="3822700" cy="4525963"/>
          </a:xfrm>
          <a:prstGeom prst="rect">
            <a:avLst/>
          </a:prstGeom>
        </p:spPr>
        <p:txBody>
          <a:bodyPr/>
          <a:lstStyle>
            <a:lvl1pPr marL="274320" indent="-274320">
              <a:buClr>
                <a:srgbClr val="800000"/>
              </a:buClr>
              <a:buFont typeface="Wingdings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48640" indent="-274320">
              <a:buClr>
                <a:srgbClr val="800000"/>
              </a:buClr>
              <a:buFont typeface="Wingdings" charset="2"/>
              <a:buChar char="§"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731520">
              <a:buClr>
                <a:srgbClr val="800000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914400">
              <a:buClr>
                <a:schemeClr val="tx1">
                  <a:lumMod val="65000"/>
                  <a:lumOff val="35000"/>
                </a:schemeClr>
              </a:buClr>
              <a:buFont typeface="Arial"/>
              <a:buChar char="•"/>
              <a:defRPr sz="17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1051560" indent="-182880">
              <a:buClr>
                <a:schemeClr val="bg1">
                  <a:lumMod val="50000"/>
                </a:schemeClr>
              </a:buClr>
              <a:buSzPct val="100000"/>
              <a:buFont typeface="Arial"/>
              <a:buChar char="•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 rot="16200000" flipH="1">
            <a:off x="1271588" y="3906837"/>
            <a:ext cx="5041900" cy="22225"/>
          </a:xfrm>
          <a:prstGeom prst="line">
            <a:avLst/>
          </a:prstGeom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70000"/>
            <a:ext cx="3008313" cy="635000"/>
          </a:xfrm>
          <a:prstGeom prst="rect">
            <a:avLst/>
          </a:prstGeom>
        </p:spPr>
        <p:txBody>
          <a:bodyPr anchor="t"/>
          <a:lstStyle>
            <a:lvl1pPr algn="l">
              <a:defRPr sz="1600" b="1" i="0" u="none" baseline="0">
                <a:solidFill>
                  <a:srgbClr val="C20027"/>
                </a:solidFill>
                <a:uFill>
                  <a:solidFill>
                    <a:schemeClr val="tx1">
                      <a:lumMod val="65000"/>
                      <a:lumOff val="35000"/>
                    </a:schemeClr>
                  </a:solidFill>
                </a:u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1219200"/>
            <a:ext cx="5111750" cy="5853113"/>
          </a:xfrm>
          <a:prstGeom prst="rect">
            <a:avLst/>
          </a:prstGeom>
        </p:spPr>
        <p:txBody>
          <a:bodyPr/>
          <a:lstStyle>
            <a:lvl1pPr>
              <a:buClr>
                <a:srgbClr val="800000"/>
              </a:buClr>
              <a:buFont typeface="Wingdings" charset="2"/>
              <a:buChar char="§"/>
              <a:defRPr sz="2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40080">
              <a:buClr>
                <a:srgbClr val="800000"/>
              </a:buClr>
              <a:buFont typeface="Wingdings" charset="2"/>
              <a:buChar char="§"/>
              <a:defRPr sz="23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868680">
              <a:buClr>
                <a:srgbClr val="800000"/>
              </a:buClr>
              <a:defRPr sz="21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097280">
              <a:buClr>
                <a:schemeClr val="tx1">
                  <a:lumMod val="65000"/>
                  <a:lumOff val="35000"/>
                </a:schemeClr>
              </a:buClr>
              <a:buFont typeface="Arial"/>
              <a:buChar char="•"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1280160" indent="-201168">
              <a:buClr>
                <a:schemeClr val="bg1">
                  <a:lumMod val="50000"/>
                </a:schemeClr>
              </a:buClr>
              <a:buSzPct val="100000"/>
              <a:buFont typeface="Arial"/>
              <a:buChar char="•"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905000"/>
            <a:ext cx="3008313" cy="4559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7688" y="4999831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1800" b="1">
                <a:solidFill>
                  <a:srgbClr val="C2002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17688" y="1358900"/>
            <a:ext cx="5486400" cy="35179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30388" y="5566569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939800" y="1143000"/>
            <a:ext cx="7620000" cy="48006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20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292850"/>
            <a:ext cx="9144000" cy="565150"/>
          </a:xfrm>
          <a:prstGeom prst="rect">
            <a:avLst/>
          </a:prstGeom>
          <a:gradFill flip="none" rotWithShape="1">
            <a:gsLst>
              <a:gs pos="43000">
                <a:schemeClr val="bg1"/>
              </a:gs>
              <a:gs pos="100000">
                <a:schemeClr val="bg2"/>
              </a:gs>
            </a:gsLst>
            <a:lin ang="33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0" y="1588"/>
            <a:ext cx="9155113" cy="674687"/>
          </a:xfrm>
          <a:prstGeom prst="rect">
            <a:avLst/>
          </a:prstGeom>
          <a:gradFill>
            <a:gsLst>
              <a:gs pos="0">
                <a:srgbClr val="800000"/>
              </a:gs>
              <a:gs pos="87000">
                <a:srgbClr val="D8002E"/>
              </a:gs>
            </a:gsLst>
            <a:lin ang="3960000" scaled="0"/>
          </a:gra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63500" dist="483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74688"/>
            <a:ext cx="9155113" cy="1587"/>
          </a:xfrm>
          <a:prstGeom prst="line">
            <a:avLst/>
          </a:prstGeom>
          <a:ln w="254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1029" name="Picture 5" descr="uwlogo_web_sm_fl.eps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670800" y="6300788"/>
            <a:ext cx="13716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801" r:id="rId7"/>
    <p:sldLayoutId id="2147483798" r:id="rId8"/>
    <p:sldLayoutId id="2147483799" r:id="rId9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80" charset="-128"/>
          <a:cs typeface="ＭＳ Ｐゴシック" pitchFamily="-80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-80" charset="-128"/>
          <a:cs typeface="ＭＳ Ｐゴシック" pitchFamily="-80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-80" charset="-128"/>
          <a:cs typeface="ＭＳ Ｐゴシック" pitchFamily="-80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-80" charset="-128"/>
          <a:cs typeface="ＭＳ Ｐゴシック" pitchFamily="-80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-80" charset="-128"/>
          <a:cs typeface="ＭＳ Ｐゴシック" pitchFamily="-80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0" charset="0"/>
          <a:ea typeface="ＭＳ Ｐゴシック" pitchFamily="-80" charset="-128"/>
          <a:cs typeface="ＭＳ Ｐゴシック" pitchFamily="-80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0" charset="0"/>
          <a:ea typeface="ＭＳ Ｐゴシック" pitchFamily="-80" charset="-128"/>
          <a:cs typeface="ＭＳ Ｐゴシック" pitchFamily="-80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0" charset="0"/>
          <a:ea typeface="ＭＳ Ｐゴシック" pitchFamily="-80" charset="-128"/>
          <a:cs typeface="ＭＳ Ｐゴシック" pitchFamily="-80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0" charset="0"/>
          <a:ea typeface="ＭＳ Ｐゴシック" pitchFamily="-80" charset="-128"/>
          <a:cs typeface="ＭＳ Ｐゴシック" pitchFamily="-80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80" charset="-128"/>
          <a:cs typeface="ＭＳ Ｐゴシック" pitchFamily="-80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80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80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80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80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544" y="1672296"/>
            <a:ext cx="8876715" cy="1470025"/>
          </a:xfrm>
        </p:spPr>
        <p:txBody>
          <a:bodyPr/>
          <a:lstStyle/>
          <a:p>
            <a:r>
              <a:rPr lang="en-US" sz="4400" dirty="0" smtClean="0"/>
              <a:t>Persistent </a:t>
            </a:r>
            <a:r>
              <a:rPr lang="en-US" sz="4400" dirty="0"/>
              <a:t>File Cache on Android Operating System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64924"/>
            <a:ext cx="6400800" cy="1752600"/>
          </a:xfrm>
        </p:spPr>
        <p:txBody>
          <a:bodyPr/>
          <a:lstStyle/>
          <a:p>
            <a:pPr algn="r"/>
            <a:r>
              <a:rPr lang="en-US" sz="3200" dirty="0" smtClean="0"/>
              <a:t>Robin Paul Prakash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Prashant Saxena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Prakhar Panwaria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858128"/>
            <a:ext cx="8229600" cy="984740"/>
          </a:xfrm>
        </p:spPr>
        <p:txBody>
          <a:bodyPr/>
          <a:lstStyle/>
          <a:p>
            <a:r>
              <a:rPr lang="en-US" dirty="0" smtClean="0"/>
              <a:t>Memory Protection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983545"/>
            <a:ext cx="8229600" cy="4142618"/>
          </a:xfrm>
        </p:spPr>
        <p:txBody>
          <a:bodyPr/>
          <a:lstStyle/>
          <a:p>
            <a:r>
              <a:rPr lang="en-US" dirty="0" smtClean="0"/>
              <a:t>Why?</a:t>
            </a:r>
            <a:br>
              <a:rPr lang="en-US" dirty="0" smtClean="0"/>
            </a:br>
            <a:r>
              <a:rPr lang="en-US" dirty="0" smtClean="0"/>
              <a:t>- more time in memory</a:t>
            </a:r>
          </a:p>
          <a:p>
            <a:pPr>
              <a:buNone/>
            </a:pPr>
            <a:r>
              <a:rPr lang="en-US" dirty="0" smtClean="0"/>
              <a:t>	- Kernel bugs</a:t>
            </a:r>
          </a:p>
          <a:p>
            <a:pPr>
              <a:buNone/>
            </a:pPr>
            <a:endParaRPr lang="en-US" sz="1200" dirty="0" smtClean="0"/>
          </a:p>
          <a:p>
            <a:r>
              <a:rPr lang="en-US" dirty="0" smtClean="0"/>
              <a:t>Why not at File system level?</a:t>
            </a:r>
          </a:p>
          <a:p>
            <a:endParaRPr lang="en-US" dirty="0" smtClean="0"/>
          </a:p>
          <a:p>
            <a:r>
              <a:rPr lang="en-US" dirty="0" smtClean="0"/>
              <a:t>How?</a:t>
            </a:r>
          </a:p>
          <a:p>
            <a:pPr>
              <a:buNone/>
            </a:pPr>
            <a:r>
              <a:rPr lang="en-US" dirty="0" smtClean="0"/>
              <a:t>	- modify page table entry</a:t>
            </a:r>
          </a:p>
          <a:p>
            <a:pPr>
              <a:buNone/>
            </a:pPr>
            <a:r>
              <a:rPr lang="en-US" dirty="0" smtClean="0"/>
              <a:t>	- write-enable before copying data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858128"/>
            <a:ext cx="8229600" cy="984740"/>
          </a:xfrm>
        </p:spPr>
        <p:txBody>
          <a:bodyPr/>
          <a:lstStyle/>
          <a:p>
            <a:r>
              <a:rPr lang="en-US" dirty="0" smtClean="0"/>
              <a:t>Kernel Page Tables</a:t>
            </a:r>
            <a:endParaRPr lang="en-US" dirty="0"/>
          </a:p>
        </p:txBody>
      </p:sp>
      <p:pic>
        <p:nvPicPr>
          <p:cNvPr id="1026" name="Picture 2" descr="http://pic002.cnblogs.com/images/2011/328988/201111162302212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87093" y="1803644"/>
            <a:ext cx="7387039" cy="4217328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5244968" y="5638800"/>
            <a:ext cx="29858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u="sng" dirty="0" smtClean="0"/>
              <a:t>Figure 1: Kernel Page Tables</a:t>
            </a:r>
            <a:endParaRPr lang="en-US" sz="16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858128"/>
            <a:ext cx="8229600" cy="984740"/>
          </a:xfrm>
        </p:spPr>
        <p:txBody>
          <a:bodyPr/>
          <a:lstStyle/>
          <a:p>
            <a:r>
              <a:rPr lang="en-US" dirty="0" smtClean="0"/>
              <a:t>Page Table Protection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983545"/>
            <a:ext cx="8229600" cy="4459458"/>
          </a:xfrm>
        </p:spPr>
        <p:txBody>
          <a:bodyPr/>
          <a:lstStyle/>
          <a:p>
            <a:r>
              <a:rPr lang="en-US" dirty="0" smtClean="0"/>
              <a:t>Write-enable only while copying data to page. </a:t>
            </a:r>
            <a:br>
              <a:rPr lang="en-US" dirty="0" smtClean="0"/>
            </a:br>
            <a:endParaRPr lang="en-US" sz="1100" dirty="0" smtClean="0">
              <a:latin typeface="Courier New" pitchFamily="49" charset="0"/>
              <a:cs typeface="Courier New" pitchFamily="49" charset="0"/>
            </a:endParaRPr>
          </a:p>
          <a:p>
            <a:pPr lvl="2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addr = (unsigned long)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page_address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(page);</a:t>
            </a:r>
          </a:p>
          <a:p>
            <a:pPr lvl="2"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pgd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pgd_offset_k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2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if (!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pgd_none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(*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pgd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 lvl="2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2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pmd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pmd_offset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pud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addr);</a:t>
            </a:r>
          </a:p>
          <a:p>
            <a:pPr lvl="2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if (!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pmd_none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(*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pmd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 lvl="2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lvl="2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ptep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pte_offset_map(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pmd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addr);</a:t>
            </a:r>
          </a:p>
          <a:p>
            <a:pPr lvl="2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pte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pte_wrprotect(*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ptep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2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	set_pte_at(&amp;init_mm, addr,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ptep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pte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2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flush_tlb_kernel_page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2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lvl="2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858128"/>
            <a:ext cx="8229600" cy="984740"/>
          </a:xfrm>
        </p:spPr>
        <p:txBody>
          <a:bodyPr/>
          <a:lstStyle/>
          <a:p>
            <a:r>
              <a:rPr lang="en-US" dirty="0" smtClean="0"/>
              <a:t>Transcendent Memory</a:t>
            </a:r>
            <a:endParaRPr lang="en-US" dirty="0"/>
          </a:p>
        </p:txBody>
      </p:sp>
      <p:graphicFrame>
        <p:nvGraphicFramePr>
          <p:cNvPr id="10" name="Diagram 9"/>
          <p:cNvGraphicFramePr/>
          <p:nvPr/>
        </p:nvGraphicFramePr>
        <p:xfrm>
          <a:off x="112544" y="2757264"/>
          <a:ext cx="5359786" cy="3263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Rounded Rectangle 12"/>
          <p:cNvSpPr/>
          <p:nvPr/>
        </p:nvSpPr>
        <p:spPr>
          <a:xfrm>
            <a:off x="4389112" y="3938956"/>
            <a:ext cx="2391515" cy="1336432"/>
          </a:xfrm>
          <a:prstGeom prst="round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</a:rPr>
              <a:t>tmem API</a:t>
            </a:r>
          </a:p>
          <a:p>
            <a:pPr algn="ctr"/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</a:rPr>
              <a:t>(Cleancache)</a:t>
            </a:r>
          </a:p>
          <a:p>
            <a:pPr algn="ctr"/>
            <a:endParaRPr lang="en-US" sz="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get_page()</a:t>
            </a:r>
          </a:p>
          <a:p>
            <a:pPr algn="ctr"/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put_page()</a:t>
            </a:r>
          </a:p>
          <a:p>
            <a:pPr algn="ctr"/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invalidate_page()</a:t>
            </a:r>
          </a:p>
        </p:txBody>
      </p:sp>
      <p:sp>
        <p:nvSpPr>
          <p:cNvPr id="14" name="Left-Right Arrow 13"/>
          <p:cNvSpPr/>
          <p:nvPr/>
        </p:nvSpPr>
        <p:spPr>
          <a:xfrm rot="21447412">
            <a:off x="6820486" y="4400834"/>
            <a:ext cx="1099640" cy="269628"/>
          </a:xfrm>
          <a:prstGeom prst="left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-Right Arrow 14"/>
          <p:cNvSpPr/>
          <p:nvPr/>
        </p:nvSpPr>
        <p:spPr>
          <a:xfrm rot="20119463">
            <a:off x="6766365" y="3766771"/>
            <a:ext cx="992121" cy="250011"/>
          </a:xfrm>
          <a:prstGeom prst="left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eft-Right Arrow 16"/>
          <p:cNvSpPr/>
          <p:nvPr/>
        </p:nvSpPr>
        <p:spPr>
          <a:xfrm rot="1171189">
            <a:off x="6783412" y="5066144"/>
            <a:ext cx="1042605" cy="267838"/>
          </a:xfrm>
          <a:prstGeom prst="left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457200" y="1913205"/>
            <a:ext cx="8229600" cy="1322363"/>
          </a:xfrm>
        </p:spPr>
        <p:txBody>
          <a:bodyPr/>
          <a:lstStyle/>
          <a:p>
            <a:r>
              <a:rPr lang="en-US" dirty="0" smtClean="0"/>
              <a:t>Not directly addressable by Kernel</a:t>
            </a:r>
          </a:p>
          <a:p>
            <a:pPr lvl="1"/>
            <a:r>
              <a:rPr lang="en-US" dirty="0" smtClean="0"/>
              <a:t>Protects application data (in memory) from Kernel bugs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941341" y="4375055"/>
            <a:ext cx="1547445" cy="523220"/>
          </a:xfrm>
          <a:prstGeom prst="rect">
            <a:avLst/>
          </a:prstGeom>
          <a:noFill/>
          <a:scene3d>
            <a:camera prst="perspectiveHeroicExtremeRightFacing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Transcendent Memory (tmem)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3" name="Left-Right Arrow 22"/>
          <p:cNvSpPr/>
          <p:nvPr/>
        </p:nvSpPr>
        <p:spPr>
          <a:xfrm>
            <a:off x="3249588" y="4459504"/>
            <a:ext cx="1125463" cy="239108"/>
          </a:xfrm>
          <a:prstGeom prst="left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345829" y="5906086"/>
            <a:ext cx="32863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u="sng" dirty="0" smtClean="0"/>
              <a:t>Figure 2: Transcendent Memory</a:t>
            </a:r>
            <a:endParaRPr lang="en-US" sz="16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858128"/>
            <a:ext cx="8229600" cy="984740"/>
          </a:xfrm>
        </p:spPr>
        <p:txBody>
          <a:bodyPr/>
          <a:lstStyle/>
          <a:p>
            <a:r>
              <a:rPr lang="en-US" dirty="0" smtClean="0"/>
              <a:t>Cleancache (</a:t>
            </a:r>
            <a:r>
              <a:rPr lang="en-US" smtClean="0"/>
              <a:t>Linux </a:t>
            </a:r>
            <a:r>
              <a:rPr lang="en-US" smtClean="0"/>
              <a:t>3.0+ </a:t>
            </a:r>
            <a:r>
              <a:rPr lang="en-US" dirty="0" smtClean="0"/>
              <a:t>Kernel)</a:t>
            </a:r>
            <a:endParaRPr lang="en-US" dirty="0"/>
          </a:p>
        </p:txBody>
      </p:sp>
      <p:sp>
        <p:nvSpPr>
          <p:cNvPr id="29" name="Plaque 28"/>
          <p:cNvSpPr/>
          <p:nvPr/>
        </p:nvSpPr>
        <p:spPr>
          <a:xfrm>
            <a:off x="3866208" y="1896789"/>
            <a:ext cx="1308302" cy="534569"/>
          </a:xfrm>
          <a:prstGeom prst="plaque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accent2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/>
              <a:t>Kernel</a:t>
            </a:r>
            <a:endParaRPr lang="en-US" sz="1800" b="1" dirty="0"/>
          </a:p>
        </p:txBody>
      </p:sp>
      <p:sp>
        <p:nvSpPr>
          <p:cNvPr id="30" name="Rounded Rectangle 29"/>
          <p:cNvSpPr/>
          <p:nvPr/>
        </p:nvSpPr>
        <p:spPr>
          <a:xfrm>
            <a:off x="3695054" y="4215615"/>
            <a:ext cx="1620137" cy="539496"/>
          </a:xfrm>
          <a:prstGeom prst="round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</a:rPr>
              <a:t>Cleancache</a:t>
            </a:r>
            <a:endParaRPr lang="en-US" sz="1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3697405" y="3045656"/>
            <a:ext cx="1620220" cy="541606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/>
              <a:t>Page Cache</a:t>
            </a:r>
            <a:endParaRPr lang="en-US" sz="1800" b="1" dirty="0"/>
          </a:p>
        </p:txBody>
      </p:sp>
      <p:sp>
        <p:nvSpPr>
          <p:cNvPr id="35" name="Left-Right Arrow 34"/>
          <p:cNvSpPr/>
          <p:nvPr/>
        </p:nvSpPr>
        <p:spPr>
          <a:xfrm rot="5400000">
            <a:off x="4262510" y="4881529"/>
            <a:ext cx="433751" cy="180433"/>
          </a:xfrm>
          <a:prstGeom prst="left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Left-Right Arrow 35"/>
          <p:cNvSpPr/>
          <p:nvPr/>
        </p:nvSpPr>
        <p:spPr>
          <a:xfrm rot="5400000">
            <a:off x="4208570" y="2581461"/>
            <a:ext cx="581479" cy="248443"/>
          </a:xfrm>
          <a:prstGeom prst="left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ounded Rectangle 47"/>
          <p:cNvSpPr/>
          <p:nvPr/>
        </p:nvSpPr>
        <p:spPr>
          <a:xfrm>
            <a:off x="3659886" y="5249585"/>
            <a:ext cx="1618488" cy="539496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/>
              <a:t>tmem</a:t>
            </a:r>
            <a:endParaRPr lang="en-US" sz="1800" b="1" dirty="0"/>
          </a:p>
        </p:txBody>
      </p:sp>
      <p:sp>
        <p:nvSpPr>
          <p:cNvPr id="55" name="Left-Right Arrow 54"/>
          <p:cNvSpPr/>
          <p:nvPr/>
        </p:nvSpPr>
        <p:spPr>
          <a:xfrm rot="5400000">
            <a:off x="4220290" y="3746757"/>
            <a:ext cx="581479" cy="248443"/>
          </a:xfrm>
          <a:prstGeom prst="left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ight Brace 57"/>
          <p:cNvSpPr/>
          <p:nvPr/>
        </p:nvSpPr>
        <p:spPr>
          <a:xfrm>
            <a:off x="3376282" y="4079627"/>
            <a:ext cx="225084" cy="759655"/>
          </a:xfrm>
          <a:prstGeom prst="rightBrac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434941" y="4107766"/>
            <a:ext cx="20398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get_page()</a:t>
            </a:r>
          </a:p>
          <a:p>
            <a:pPr algn="r"/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put_page()</a:t>
            </a:r>
          </a:p>
          <a:p>
            <a:pPr algn="r"/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invalidate_page()</a:t>
            </a:r>
            <a:endParaRPr lang="en-US" sz="1400" dirty="0"/>
          </a:p>
        </p:txBody>
      </p:sp>
      <p:sp>
        <p:nvSpPr>
          <p:cNvPr id="66" name="TextBox 65"/>
          <p:cNvSpPr txBox="1"/>
          <p:nvPr/>
        </p:nvSpPr>
        <p:spPr>
          <a:xfrm>
            <a:off x="2586166" y="6046763"/>
            <a:ext cx="40286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u="sng" dirty="0" smtClean="0"/>
              <a:t>Figure 3: Cleancache (Linux 3.0 Kernel)</a:t>
            </a:r>
            <a:endParaRPr lang="en-US" sz="16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858128"/>
            <a:ext cx="8229600" cy="984740"/>
          </a:xfrm>
        </p:spPr>
        <p:txBody>
          <a:bodyPr/>
          <a:lstStyle/>
          <a:p>
            <a:r>
              <a:rPr lang="en-US" dirty="0" smtClean="0"/>
              <a:t>Changes in Cleancache</a:t>
            </a:r>
            <a:endParaRPr lang="en-US" dirty="0"/>
          </a:p>
        </p:txBody>
      </p:sp>
      <p:sp>
        <p:nvSpPr>
          <p:cNvPr id="25" name="Left-Right Arrow 24"/>
          <p:cNvSpPr/>
          <p:nvPr/>
        </p:nvSpPr>
        <p:spPr>
          <a:xfrm rot="3106234">
            <a:off x="4669440" y="2874510"/>
            <a:ext cx="878994" cy="304414"/>
          </a:xfrm>
          <a:prstGeom prst="left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Left-Right Arrow 25"/>
          <p:cNvSpPr/>
          <p:nvPr/>
        </p:nvSpPr>
        <p:spPr>
          <a:xfrm rot="7791984">
            <a:off x="3240696" y="2896972"/>
            <a:ext cx="865292" cy="271456"/>
          </a:xfrm>
          <a:prstGeom prst="left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5106530" y="2729133"/>
            <a:ext cx="11816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 smtClean="0">
                <a:solidFill>
                  <a:srgbClr val="C00000"/>
                </a:solidFill>
              </a:rPr>
              <a:t>File-backed pages</a:t>
            </a:r>
            <a:endParaRPr lang="en-US" sz="1400" b="1" dirty="0">
              <a:solidFill>
                <a:srgbClr val="C0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515657" y="2684583"/>
            <a:ext cx="12263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C00000"/>
                </a:solidFill>
              </a:rPr>
              <a:t>Anonymous pages</a:t>
            </a:r>
            <a:endParaRPr lang="en-US" sz="1400" b="1" dirty="0">
              <a:solidFill>
                <a:srgbClr val="C00000"/>
              </a:solidFill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4564930" y="3397328"/>
            <a:ext cx="1554478" cy="539496"/>
          </a:xfrm>
          <a:prstGeom prst="round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</a:rPr>
              <a:t>Cleancache</a:t>
            </a:r>
            <a:endParaRPr lang="en-US" sz="1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0" name="Left-Right Arrow 49"/>
          <p:cNvSpPr/>
          <p:nvPr/>
        </p:nvSpPr>
        <p:spPr>
          <a:xfrm rot="5400000">
            <a:off x="5160514" y="4091373"/>
            <a:ext cx="433751" cy="180433"/>
          </a:xfrm>
          <a:prstGeom prst="left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ounded Rectangle 50"/>
          <p:cNvSpPr/>
          <p:nvPr/>
        </p:nvSpPr>
        <p:spPr>
          <a:xfrm>
            <a:off x="4571958" y="4459429"/>
            <a:ext cx="1618488" cy="539496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/>
              <a:t>tmem</a:t>
            </a:r>
            <a:endParaRPr lang="en-US" sz="1800" b="1" dirty="0"/>
          </a:p>
        </p:txBody>
      </p:sp>
      <p:sp>
        <p:nvSpPr>
          <p:cNvPr id="54" name="Plaque 53"/>
          <p:cNvSpPr/>
          <p:nvPr/>
        </p:nvSpPr>
        <p:spPr>
          <a:xfrm>
            <a:off x="3751225" y="2133600"/>
            <a:ext cx="1308302" cy="534569"/>
          </a:xfrm>
          <a:prstGeom prst="plaque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accent2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/>
              <a:t>Kernel</a:t>
            </a:r>
            <a:endParaRPr lang="en-US" sz="1800" b="1" dirty="0"/>
          </a:p>
        </p:txBody>
      </p:sp>
      <p:sp>
        <p:nvSpPr>
          <p:cNvPr id="56" name="Rounded Rectangle 55"/>
          <p:cNvSpPr/>
          <p:nvPr/>
        </p:nvSpPr>
        <p:spPr>
          <a:xfrm>
            <a:off x="2471085" y="3395006"/>
            <a:ext cx="1620220" cy="541606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/>
              <a:t>Page Cache</a:t>
            </a:r>
            <a:endParaRPr lang="en-US" sz="1800" b="1" dirty="0"/>
          </a:p>
        </p:txBody>
      </p:sp>
      <p:sp>
        <p:nvSpPr>
          <p:cNvPr id="61" name="Left Brace 60"/>
          <p:cNvSpPr/>
          <p:nvPr/>
        </p:nvSpPr>
        <p:spPr>
          <a:xfrm>
            <a:off x="6203815" y="3376259"/>
            <a:ext cx="112543" cy="590839"/>
          </a:xfrm>
          <a:prstGeom prst="leftBrac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299948" y="3387991"/>
            <a:ext cx="15216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grab_page()</a:t>
            </a:r>
          </a:p>
          <a:p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write_page()</a:t>
            </a:r>
            <a:endParaRPr lang="en-US" sz="1400" dirty="0"/>
          </a:p>
        </p:txBody>
      </p:sp>
      <p:sp>
        <p:nvSpPr>
          <p:cNvPr id="64" name="TextBox 63"/>
          <p:cNvSpPr txBox="1"/>
          <p:nvPr/>
        </p:nvSpPr>
        <p:spPr>
          <a:xfrm>
            <a:off x="2951934" y="5455920"/>
            <a:ext cx="3264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u="sng" dirty="0" smtClean="0"/>
              <a:t>Figure 4: Modified Cleancache</a:t>
            </a:r>
            <a:endParaRPr lang="en-US" sz="16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858128"/>
            <a:ext cx="8229600" cy="984740"/>
          </a:xfrm>
        </p:spPr>
        <p:txBody>
          <a:bodyPr/>
          <a:lstStyle/>
          <a:p>
            <a:r>
              <a:rPr lang="en-US" dirty="0" smtClean="0"/>
              <a:t>Changes in Cleancache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983545"/>
            <a:ext cx="8229600" cy="4142618"/>
          </a:xfrm>
        </p:spPr>
        <p:txBody>
          <a:bodyPr/>
          <a:lstStyle/>
          <a:p>
            <a:r>
              <a:rPr lang="en-US" dirty="0" smtClean="0"/>
              <a:t>Two new calls</a:t>
            </a:r>
          </a:p>
          <a:p>
            <a:endParaRPr lang="en-US" sz="400" dirty="0" smtClean="0"/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cleancache_grab_page() </a:t>
            </a:r>
          </a:p>
          <a:p>
            <a:pPr lvl="5"/>
            <a:r>
              <a:rPr lang="en-US" dirty="0" smtClean="0"/>
              <a:t>Tries to get page from cleancache. If not present, get it from </a:t>
            </a:r>
            <a:r>
              <a:rPr lang="en-US" dirty="0" smtClean="0"/>
              <a:t>disk.</a:t>
            </a:r>
            <a:endParaRPr lang="en-US" dirty="0" smtClean="0"/>
          </a:p>
          <a:p>
            <a:pPr lvl="2"/>
            <a:endParaRPr lang="en-US" sz="800" dirty="0" smtClean="0"/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cleancache_write_page() </a:t>
            </a:r>
          </a:p>
          <a:p>
            <a:pPr lvl="5"/>
            <a:r>
              <a:rPr lang="en-US" dirty="0" smtClean="0"/>
              <a:t>Write to a page in the cleancache at any particu</a:t>
            </a:r>
            <a:r>
              <a:rPr lang="en-US" sz="2000" dirty="0" smtClean="0">
                <a:solidFill>
                  <a:schemeClr val="tx1"/>
                </a:solidFill>
                <a:ea typeface="+mn-ea"/>
                <a:cs typeface="+mn-cs"/>
              </a:rPr>
              <a:t>lar offset within the </a:t>
            </a:r>
            <a:r>
              <a:rPr lang="en-US" sz="2000" dirty="0" smtClean="0">
                <a:solidFill>
                  <a:schemeClr val="tx1"/>
                </a:solidFill>
                <a:ea typeface="+mn-ea"/>
                <a:cs typeface="+mn-cs"/>
              </a:rPr>
              <a:t>page.</a:t>
            </a:r>
            <a:endParaRPr lang="en-US" sz="2000" dirty="0" smtClean="0">
              <a:solidFill>
                <a:schemeClr val="tx1"/>
              </a:solidFill>
              <a:ea typeface="+mn-ea"/>
              <a:cs typeface="+mn-cs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858128"/>
            <a:ext cx="8229600" cy="984740"/>
          </a:xfrm>
        </p:spPr>
        <p:txBody>
          <a:bodyPr/>
          <a:lstStyle/>
          <a:p>
            <a:r>
              <a:rPr lang="en-US" dirty="0" smtClean="0"/>
              <a:t>Changes in Android Kernel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983545"/>
            <a:ext cx="8229600" cy="4142618"/>
          </a:xfrm>
        </p:spPr>
        <p:txBody>
          <a:bodyPr/>
          <a:lstStyle/>
          <a:p>
            <a:r>
              <a:rPr lang="en-US" dirty="0" smtClean="0"/>
              <a:t>Cleancache used for file-backed pages only </a:t>
            </a:r>
          </a:p>
          <a:p>
            <a:endParaRPr lang="en-US" sz="1200" dirty="0" smtClean="0"/>
          </a:p>
          <a:p>
            <a:r>
              <a:rPr lang="en-US" dirty="0" smtClean="0"/>
              <a:t>When application wants to</a:t>
            </a:r>
          </a:p>
          <a:p>
            <a:endParaRPr lang="en-US" sz="400" dirty="0" smtClean="0"/>
          </a:p>
          <a:p>
            <a:pPr lvl="1"/>
            <a:r>
              <a:rPr lang="en-US" dirty="0" smtClean="0"/>
              <a:t>Read a page of file</a:t>
            </a:r>
          </a:p>
          <a:p>
            <a:pPr lvl="5"/>
            <a:r>
              <a:rPr lang="en-US" dirty="0" smtClean="0"/>
              <a:t>Use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cleancache_grab_page()</a:t>
            </a:r>
          </a:p>
          <a:p>
            <a:pPr lvl="5"/>
            <a:endParaRPr lang="en-US" sz="800" dirty="0" smtClean="0"/>
          </a:p>
          <a:p>
            <a:pPr lvl="1"/>
            <a:r>
              <a:rPr lang="en-US" dirty="0" smtClean="0"/>
              <a:t>Write a page of file</a:t>
            </a:r>
          </a:p>
          <a:p>
            <a:pPr lvl="5"/>
            <a:r>
              <a:rPr lang="en-US" dirty="0" smtClean="0"/>
              <a:t>Use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cleancache_write_page()</a:t>
            </a:r>
          </a:p>
          <a:p>
            <a:pPr lvl="5"/>
            <a:endParaRPr lang="en-US" sz="1200" dirty="0" smtClean="0"/>
          </a:p>
          <a:p>
            <a:r>
              <a:rPr lang="en-US" dirty="0" smtClean="0"/>
              <a:t>Dirty pages written to disk when evicted from cleancache.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858128"/>
            <a:ext cx="8229600" cy="984740"/>
          </a:xfrm>
        </p:spPr>
        <p:txBody>
          <a:bodyPr/>
          <a:lstStyle/>
          <a:p>
            <a:r>
              <a:rPr lang="en-US" dirty="0" smtClean="0"/>
              <a:t>Optimization: zcache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983545"/>
            <a:ext cx="8229600" cy="4142618"/>
          </a:xfrm>
        </p:spPr>
        <p:txBody>
          <a:bodyPr/>
          <a:lstStyle/>
          <a:p>
            <a:r>
              <a:rPr lang="en-US" dirty="0" smtClean="0"/>
              <a:t>Memory being a concern</a:t>
            </a:r>
            <a:r>
              <a:rPr lang="en-US" dirty="0" smtClean="0"/>
              <a:t>, file systems can use </a:t>
            </a:r>
            <a:r>
              <a:rPr lang="en-US" b="1" dirty="0" smtClean="0"/>
              <a:t>zcache</a:t>
            </a:r>
            <a:r>
              <a:rPr lang="en-US" dirty="0" smtClean="0"/>
              <a:t> drivers to store pages in cleancache in compressed format.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Benefit- </a:t>
            </a:r>
            <a:r>
              <a:rPr lang="en-US" dirty="0" smtClean="0"/>
              <a:t>Increase space for more pages in cleancache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Cost- </a:t>
            </a:r>
            <a:r>
              <a:rPr lang="en-US" dirty="0" smtClean="0"/>
              <a:t>Performance ( compression, decompression)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858128"/>
            <a:ext cx="8229600" cy="984740"/>
          </a:xfrm>
        </p:spPr>
        <p:txBody>
          <a:bodyPr/>
          <a:lstStyle/>
          <a:p>
            <a:r>
              <a:rPr lang="en-US" dirty="0" smtClean="0"/>
              <a:t>Performance Analysis</a:t>
            </a:r>
            <a:endParaRPr lang="en-US" dirty="0"/>
          </a:p>
        </p:txBody>
      </p:sp>
      <p:pic>
        <p:nvPicPr>
          <p:cNvPr id="6" name="Content Placeholder 5" descr="eval_fig_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3624" y="1701428"/>
            <a:ext cx="7836752" cy="4143375"/>
          </a:xfrm>
        </p:spPr>
      </p:pic>
      <p:sp>
        <p:nvSpPr>
          <p:cNvPr id="7" name="TextBox 6"/>
          <p:cNvSpPr txBox="1"/>
          <p:nvPr/>
        </p:nvSpPr>
        <p:spPr>
          <a:xfrm>
            <a:off x="3078546" y="5906096"/>
            <a:ext cx="32564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u="sng" dirty="0" smtClean="0"/>
              <a:t>Figure 5: Performance Analysis</a:t>
            </a:r>
            <a:endParaRPr lang="en-US" sz="16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858128"/>
            <a:ext cx="8229600" cy="984740"/>
          </a:xfrm>
        </p:spPr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983545"/>
            <a:ext cx="8229600" cy="4142618"/>
          </a:xfrm>
        </p:spPr>
        <p:txBody>
          <a:bodyPr/>
          <a:lstStyle/>
          <a:p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RAM– </a:t>
            </a:r>
            <a:r>
              <a:rPr lang="en-US" dirty="0" smtClean="0"/>
              <a:t>Faster access time, Non-persistent</a:t>
            </a:r>
          </a:p>
          <a:p>
            <a:pPr lvl="1"/>
            <a:r>
              <a:rPr lang="en-US" dirty="0" smtClean="0"/>
              <a:t>Disk – Relatively slower access time, Persistent</a:t>
            </a:r>
          </a:p>
          <a:p>
            <a:pPr lvl="1"/>
            <a:r>
              <a:rPr lang="en-US" dirty="0" smtClean="0"/>
              <a:t>Persistent File Cache – Best of both worlds!</a:t>
            </a:r>
          </a:p>
          <a:p>
            <a:pPr lvl="1"/>
            <a:endParaRPr lang="en-US" sz="2400" dirty="0" smtClean="0"/>
          </a:p>
          <a:p>
            <a:r>
              <a:rPr lang="en-US" dirty="0" smtClean="0"/>
              <a:t>Where?</a:t>
            </a:r>
          </a:p>
          <a:p>
            <a:pPr lvl="1"/>
            <a:r>
              <a:rPr lang="en-US" dirty="0" smtClean="0"/>
              <a:t>Battery backed devices</a:t>
            </a:r>
          </a:p>
          <a:p>
            <a:pPr lvl="1"/>
            <a:r>
              <a:rPr lang="en-US" dirty="0" smtClean="0"/>
              <a:t>Mobile devices are good candidate</a:t>
            </a:r>
          </a:p>
          <a:p>
            <a:endParaRPr lang="en-US" dirty="0" smtClean="0"/>
          </a:p>
          <a:p>
            <a:pPr lvl="1"/>
            <a:endParaRPr lang="en-US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858128"/>
            <a:ext cx="8229600" cy="984740"/>
          </a:xfrm>
        </p:spPr>
        <p:txBody>
          <a:bodyPr/>
          <a:lstStyle/>
          <a:p>
            <a:r>
              <a:rPr lang="en-US" dirty="0" smtClean="0"/>
              <a:t>Power Analysis</a:t>
            </a:r>
            <a:endParaRPr lang="en-US" dirty="0"/>
          </a:p>
        </p:txBody>
      </p:sp>
      <p:pic>
        <p:nvPicPr>
          <p:cNvPr id="7" name="Content Placeholder 6" descr="eval_fig_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8134" y="1443880"/>
            <a:ext cx="7214732" cy="4525963"/>
          </a:xfrm>
        </p:spPr>
      </p:pic>
      <p:sp>
        <p:nvSpPr>
          <p:cNvPr id="8" name="TextBox 7"/>
          <p:cNvSpPr txBox="1"/>
          <p:nvPr/>
        </p:nvSpPr>
        <p:spPr>
          <a:xfrm>
            <a:off x="3078546" y="5934232"/>
            <a:ext cx="26184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u="sng" dirty="0" smtClean="0"/>
              <a:t>Figure 5: Power Analysis</a:t>
            </a:r>
            <a:endParaRPr lang="en-US" sz="16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83645"/>
            <a:ext cx="7772400" cy="1470025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858128"/>
            <a:ext cx="8229600" cy="745589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730326"/>
            <a:ext cx="8229600" cy="4395837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[1]  H. Volos, A. J. Tack, and M. M. Swift. Mnemosyne: Lightweight persistent memory. ASPLOS 11: Proceeding of the 16th international Conference on Architectural support for Programming Languages and Operating Systems, </a:t>
            </a:r>
            <a:r>
              <a:rPr lang="nn-NO" sz="1600" dirty="0" smtClean="0"/>
              <a:t>New York, NY, USA, 2011.  ACM.</a:t>
            </a:r>
          </a:p>
          <a:p>
            <a:pPr>
              <a:buNone/>
            </a:pPr>
            <a:r>
              <a:rPr lang="en-US" sz="1600" dirty="0" smtClean="0"/>
              <a:t>[2]  Baker, M., </a:t>
            </a:r>
            <a:r>
              <a:rPr lang="en-US" sz="1600" dirty="0" err="1" smtClean="0"/>
              <a:t>Asami</a:t>
            </a:r>
            <a:r>
              <a:rPr lang="en-US" sz="1600" dirty="0" smtClean="0"/>
              <a:t>, S., </a:t>
            </a:r>
            <a:r>
              <a:rPr lang="en-US" sz="1600" dirty="0" err="1" smtClean="0"/>
              <a:t>Deprit</a:t>
            </a:r>
            <a:r>
              <a:rPr lang="en-US" sz="1600" dirty="0" smtClean="0"/>
              <a:t>, E., </a:t>
            </a:r>
            <a:r>
              <a:rPr lang="en-US" sz="1600" dirty="0" err="1" smtClean="0"/>
              <a:t>Ousterhout</a:t>
            </a:r>
            <a:r>
              <a:rPr lang="en-US" sz="1600" dirty="0" smtClean="0"/>
              <a:t>, J., and Seltzer, M. (1992). Non- Volatile Memory for Fast, Reliable File Systems. In Proceedings of the Fifth International Conference on Architectural Support for Programming Languages and Operating Systems (ASPLOS-V), pages 1022.</a:t>
            </a:r>
          </a:p>
          <a:p>
            <a:pPr>
              <a:buNone/>
            </a:pPr>
            <a:r>
              <a:rPr lang="en-US" sz="1600" dirty="0" smtClean="0"/>
              <a:t>[3]  Jorge Guerra, Leonardo </a:t>
            </a:r>
            <a:r>
              <a:rPr lang="en-US" sz="1600" dirty="0" err="1" smtClean="0"/>
              <a:t>Marmol</a:t>
            </a:r>
            <a:r>
              <a:rPr lang="en-US" sz="1600" dirty="0" smtClean="0"/>
              <a:t>, Daniel </a:t>
            </a:r>
            <a:r>
              <a:rPr lang="en-US" sz="1600" dirty="0" err="1" smtClean="0"/>
              <a:t>Galano</a:t>
            </a:r>
            <a:r>
              <a:rPr lang="en-US" sz="1600" dirty="0" smtClean="0"/>
              <a:t>, </a:t>
            </a:r>
            <a:r>
              <a:rPr lang="en-US" sz="1600" dirty="0" err="1" smtClean="0"/>
              <a:t>Raju</a:t>
            </a:r>
            <a:r>
              <a:rPr lang="en-US" sz="1600" dirty="0" smtClean="0"/>
              <a:t> </a:t>
            </a:r>
            <a:r>
              <a:rPr lang="en-US" sz="1600" dirty="0" err="1" smtClean="0"/>
              <a:t>Rangaswami</a:t>
            </a:r>
            <a:r>
              <a:rPr lang="en-US" sz="1600" dirty="0" smtClean="0"/>
              <a:t>, and </a:t>
            </a:r>
            <a:r>
              <a:rPr lang="en-US" sz="1600" dirty="0" err="1" smtClean="0"/>
              <a:t>Jinpeng</a:t>
            </a:r>
            <a:r>
              <a:rPr lang="en-US" sz="1600" dirty="0" smtClean="0"/>
              <a:t> Wei. Software persistent memory. FIU SCIS Technical Report TR-2010-12-01, 2010.</a:t>
            </a:r>
          </a:p>
          <a:p>
            <a:pPr>
              <a:buNone/>
            </a:pPr>
            <a:r>
              <a:rPr lang="en-US" sz="1600" dirty="0" smtClean="0"/>
              <a:t>[4]  Jason Gait. Phoenix: A Safe In-Memory File System. Communications of the ACM, 33(1):81-86, January 19, 1990.</a:t>
            </a:r>
          </a:p>
          <a:p>
            <a:pPr>
              <a:buNone/>
            </a:pPr>
            <a:r>
              <a:rPr lang="fr-FR" sz="1600" dirty="0" smtClean="0"/>
              <a:t>[5]  A.-I.A. Wang et al., </a:t>
            </a:r>
            <a:r>
              <a:rPr lang="fr-FR" sz="1600" dirty="0" err="1" smtClean="0"/>
              <a:t>Conquest</a:t>
            </a:r>
            <a:r>
              <a:rPr lang="fr-FR" sz="1600" dirty="0" smtClean="0"/>
              <a:t>: </a:t>
            </a:r>
            <a:r>
              <a:rPr lang="fr-FR" sz="1600" dirty="0" err="1" smtClean="0"/>
              <a:t>Better</a:t>
            </a:r>
            <a:r>
              <a:rPr lang="fr-FR" sz="1600" dirty="0" smtClean="0"/>
              <a:t> </a:t>
            </a:r>
            <a:r>
              <a:rPr lang="en-US" sz="1600" dirty="0" smtClean="0"/>
              <a:t>Performance through a Disk/Persistent-RAM Hybrid File System, Proc. 2002 USENIX Ann. Technical Conf., June 2002.</a:t>
            </a:r>
          </a:p>
          <a:p>
            <a:pPr>
              <a:buNone/>
            </a:pPr>
            <a:r>
              <a:rPr lang="da-DK" sz="1600" dirty="0" smtClean="0"/>
              <a:t>[6]  P. M. Chen, W. T. Ng, S. Chandra, et al. The </a:t>
            </a:r>
            <a:r>
              <a:rPr lang="en-US" sz="1600" dirty="0" smtClean="0"/>
              <a:t>Rio File Cache: Surviving Operating System Crashes. In Proc. of the 7th Int'l. Conf. on ASPLOS, pages 74-83, 1996.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858128"/>
            <a:ext cx="8229600" cy="745589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730326"/>
            <a:ext cx="8229600" cy="4395837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[7]  Ng, N. T. and Chen, P. M. 2001. The design and </a:t>
            </a:r>
            <a:r>
              <a:rPr lang="en-US" sz="1600" dirty="0" err="1" smtClean="0"/>
              <a:t>verication</a:t>
            </a:r>
            <a:r>
              <a:rPr lang="en-US" sz="1600" dirty="0" smtClean="0"/>
              <a:t> of the Rio le cache. IEEE Trans. </a:t>
            </a:r>
            <a:r>
              <a:rPr lang="en-US" sz="1600" dirty="0" err="1" smtClean="0"/>
              <a:t>Comput</a:t>
            </a:r>
            <a:r>
              <a:rPr lang="en-US" sz="1600" dirty="0" smtClean="0"/>
              <a:t>. 50, 4, 322337.</a:t>
            </a:r>
          </a:p>
          <a:p>
            <a:pPr>
              <a:buNone/>
            </a:pPr>
            <a:r>
              <a:rPr lang="en-US" sz="1600" dirty="0" smtClean="0"/>
              <a:t>[8]  M. Baker and M. Sullivan. The recovery box: Using fast recovery to provide high availability in the UNIX environment. Proc. of the Summer USENIX Conf., June 1992.</a:t>
            </a:r>
          </a:p>
          <a:p>
            <a:pPr>
              <a:buNone/>
            </a:pPr>
            <a:r>
              <a:rPr lang="en-US" sz="1600" dirty="0" smtClean="0"/>
              <a:t>[9]  D. </a:t>
            </a:r>
            <a:r>
              <a:rPr lang="en-US" sz="1600" dirty="0" err="1" smtClean="0"/>
              <a:t>Magenheimer</a:t>
            </a:r>
            <a:r>
              <a:rPr lang="en-US" sz="1600" dirty="0" smtClean="0"/>
              <a:t>, C. Mason, D. </a:t>
            </a:r>
            <a:r>
              <a:rPr lang="en-US" sz="1600" dirty="0" err="1" smtClean="0"/>
              <a:t>Mccracken</a:t>
            </a:r>
            <a:r>
              <a:rPr lang="en-US" sz="1600" dirty="0" smtClean="0"/>
              <a:t>, K. </a:t>
            </a:r>
            <a:r>
              <a:rPr lang="en-US" sz="1600" dirty="0" err="1" smtClean="0"/>
              <a:t>Hackel</a:t>
            </a:r>
            <a:r>
              <a:rPr lang="en-US" sz="1600" dirty="0" smtClean="0"/>
              <a:t>, and O. Corporation, Transcendent memory: Re-inventing physical memory management in a virtualized environment, OSDI 08 WIP session, 2008, pp. 167-193.</a:t>
            </a:r>
          </a:p>
          <a:p>
            <a:pPr>
              <a:buNone/>
            </a:pPr>
            <a:r>
              <a:rPr lang="en-US" sz="1600" dirty="0" smtClean="0"/>
              <a:t>[10] D. </a:t>
            </a:r>
            <a:r>
              <a:rPr lang="en-US" sz="1600" dirty="0" err="1" smtClean="0"/>
              <a:t>Magenheimer</a:t>
            </a:r>
            <a:r>
              <a:rPr lang="en-US" sz="1600" dirty="0" smtClean="0"/>
              <a:t> and O. Corp, Transcendent Memory on </a:t>
            </a:r>
            <a:r>
              <a:rPr lang="en-US" sz="1600" dirty="0" err="1" smtClean="0"/>
              <a:t>Xen</a:t>
            </a:r>
            <a:r>
              <a:rPr lang="en-US" sz="1600" dirty="0" smtClean="0"/>
              <a:t>, </a:t>
            </a:r>
            <a:r>
              <a:rPr lang="en-US" sz="1600" dirty="0" err="1" smtClean="0"/>
              <a:t>Xen</a:t>
            </a:r>
            <a:r>
              <a:rPr lang="en-US" sz="1600" dirty="0" smtClean="0"/>
              <a:t> Summit, 2009, pp. 1-3.</a:t>
            </a:r>
          </a:p>
          <a:p>
            <a:pPr>
              <a:buNone/>
            </a:pPr>
            <a:r>
              <a:rPr lang="en-US" sz="1600" dirty="0" smtClean="0"/>
              <a:t>[11] </a:t>
            </a:r>
            <a:r>
              <a:rPr lang="en-US" sz="1600" dirty="0" err="1" smtClean="0"/>
              <a:t>Nitin</a:t>
            </a:r>
            <a:r>
              <a:rPr lang="en-US" sz="1600" dirty="0" smtClean="0"/>
              <a:t> Gupta. </a:t>
            </a:r>
            <a:r>
              <a:rPr lang="en-US" sz="1600" dirty="0" err="1" smtClean="0"/>
              <a:t>compcache</a:t>
            </a:r>
            <a:r>
              <a:rPr lang="en-US" sz="1600" dirty="0" smtClean="0"/>
              <a:t>: Compressed caching for </a:t>
            </a:r>
            <a:r>
              <a:rPr lang="en-US" sz="1600" dirty="0" err="1" smtClean="0"/>
              <a:t>linux</a:t>
            </a:r>
            <a:r>
              <a:rPr lang="en-US" sz="1600" dirty="0" smtClean="0"/>
              <a:t>. http://code.google.com/p/compcache/, 2010.</a:t>
            </a:r>
          </a:p>
          <a:p>
            <a:pPr>
              <a:buNone/>
            </a:pPr>
            <a:r>
              <a:rPr lang="en-US" sz="1600" dirty="0" smtClean="0"/>
              <a:t>[12] </a:t>
            </a:r>
            <a:r>
              <a:rPr lang="en-US" sz="1600" dirty="0" err="1" smtClean="0"/>
              <a:t>Nitin</a:t>
            </a:r>
            <a:r>
              <a:rPr lang="en-US" sz="1600" dirty="0" smtClean="0"/>
              <a:t> Gupta, zcache: page cache compression support. http://lwn.net/Articles/396467/, 2010.</a:t>
            </a:r>
          </a:p>
          <a:p>
            <a:pPr>
              <a:buNone/>
            </a:pPr>
            <a:r>
              <a:rPr lang="en-US" sz="1600" dirty="0" smtClean="0"/>
              <a:t>[13] Crispin Cowan, </a:t>
            </a:r>
            <a:r>
              <a:rPr lang="en-US" sz="1600" dirty="0" err="1" smtClean="0"/>
              <a:t>Calton</a:t>
            </a:r>
            <a:r>
              <a:rPr lang="en-US" sz="1600" dirty="0" smtClean="0"/>
              <a:t> </a:t>
            </a:r>
            <a:r>
              <a:rPr lang="en-US" sz="1600" dirty="0" err="1" smtClean="0"/>
              <a:t>Pu</a:t>
            </a:r>
            <a:r>
              <a:rPr lang="en-US" sz="1600" dirty="0" smtClean="0"/>
              <a:t>, Dave Maier, Heather Hinton, Jonathan Walpole, Peat </a:t>
            </a:r>
            <a:r>
              <a:rPr lang="en-US" sz="1600" dirty="0" err="1" smtClean="0"/>
              <a:t>Bakke,Steve</a:t>
            </a:r>
            <a:r>
              <a:rPr lang="en-US" sz="1600" dirty="0" smtClean="0"/>
              <a:t> Beattie, Aaron Grier, Perry </a:t>
            </a:r>
            <a:r>
              <a:rPr lang="en-US" sz="1600" dirty="0" err="1" smtClean="0"/>
              <a:t>Wagle</a:t>
            </a:r>
            <a:r>
              <a:rPr lang="en-US" sz="1600" dirty="0" smtClean="0"/>
              <a:t>, and </a:t>
            </a:r>
            <a:r>
              <a:rPr lang="en-US" sz="1600" dirty="0" err="1" smtClean="0"/>
              <a:t>Qian</a:t>
            </a:r>
            <a:r>
              <a:rPr lang="en-US" sz="1600" dirty="0" smtClean="0"/>
              <a:t> Zhang. </a:t>
            </a:r>
            <a:r>
              <a:rPr lang="en-US" sz="1600" dirty="0" err="1" smtClean="0"/>
              <a:t>Stackguard</a:t>
            </a:r>
            <a:r>
              <a:rPr lang="en-US" sz="1600" dirty="0" smtClean="0"/>
              <a:t>: Automatic adaptive detection and prevention of </a:t>
            </a:r>
            <a:r>
              <a:rPr lang="en-US" sz="1600" dirty="0" err="1" smtClean="0"/>
              <a:t>buer-overow</a:t>
            </a:r>
            <a:r>
              <a:rPr lang="en-US" sz="1600" dirty="0" smtClean="0"/>
              <a:t> attacks. In 7th USENIX Security Symposium, San Antonio, Texas, January 1998.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858128"/>
            <a:ext cx="8229600" cy="745589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730326"/>
            <a:ext cx="8229600" cy="4395837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[14] Crispin Cowan, Perry </a:t>
            </a:r>
            <a:r>
              <a:rPr lang="en-US" sz="1600" dirty="0" err="1" smtClean="0"/>
              <a:t>Wagle</a:t>
            </a:r>
            <a:r>
              <a:rPr lang="en-US" sz="1600" dirty="0" smtClean="0"/>
              <a:t>, </a:t>
            </a:r>
            <a:r>
              <a:rPr lang="en-US" sz="1600" dirty="0" err="1" smtClean="0"/>
              <a:t>Calton</a:t>
            </a:r>
            <a:r>
              <a:rPr lang="en-US" sz="1600" dirty="0" smtClean="0"/>
              <a:t> </a:t>
            </a:r>
            <a:r>
              <a:rPr lang="en-US" sz="1600" dirty="0" err="1" smtClean="0"/>
              <a:t>Pu</a:t>
            </a:r>
            <a:r>
              <a:rPr lang="en-US" sz="1600" dirty="0" smtClean="0"/>
              <a:t>, Steve Beattie and Jonathan Walpole. </a:t>
            </a:r>
            <a:r>
              <a:rPr lang="en-US" sz="1600" dirty="0" err="1" smtClean="0"/>
              <a:t>Buer</a:t>
            </a:r>
            <a:r>
              <a:rPr lang="en-US" sz="1600" dirty="0" smtClean="0"/>
              <a:t>   </a:t>
            </a:r>
            <a:r>
              <a:rPr lang="en-US" sz="1600" dirty="0" err="1" smtClean="0"/>
              <a:t>Overows</a:t>
            </a:r>
            <a:r>
              <a:rPr lang="en-US" sz="1600" dirty="0" smtClean="0"/>
              <a:t>: Attacks and Defenses for the Vulnerability of the Decade. DARPA Information Survivability Conference and Exposition. January 2000.</a:t>
            </a:r>
          </a:p>
          <a:p>
            <a:pPr>
              <a:buNone/>
            </a:pPr>
            <a:r>
              <a:rPr lang="en-US" sz="1600" dirty="0" smtClean="0"/>
              <a:t>[15] David Wagner, </a:t>
            </a:r>
            <a:r>
              <a:rPr lang="en-US" sz="1600" dirty="0" err="1" smtClean="0"/>
              <a:t>Jerey</a:t>
            </a:r>
            <a:r>
              <a:rPr lang="en-US" sz="1600" dirty="0" smtClean="0"/>
              <a:t> S. Foster, Eric A. Brewer and Alexander Aiken. A First Step Towards Automated Detection of </a:t>
            </a:r>
            <a:r>
              <a:rPr lang="en-US" sz="1600" dirty="0" err="1" smtClean="0"/>
              <a:t>Buer</a:t>
            </a:r>
            <a:r>
              <a:rPr lang="en-US" sz="1600" dirty="0" smtClean="0"/>
              <a:t> Overrun Vulnerabilities. Network and Distributed System Security Symposium. February 2000.</a:t>
            </a:r>
          </a:p>
          <a:p>
            <a:pPr>
              <a:buNone/>
            </a:pPr>
            <a:r>
              <a:rPr lang="en-US" sz="1600" dirty="0" smtClean="0"/>
              <a:t>[16] Get Involved | Android Open Source, Google, 2010. Web. &lt;http://source.android.com/source/index.html&gt;</a:t>
            </a:r>
          </a:p>
          <a:p>
            <a:pPr>
              <a:buNone/>
            </a:pPr>
            <a:r>
              <a:rPr lang="en-US" sz="1600" dirty="0" smtClean="0"/>
              <a:t>[17] H. Kim, N. </a:t>
            </a:r>
            <a:r>
              <a:rPr lang="en-US" sz="1600" dirty="0" err="1" smtClean="0"/>
              <a:t>Agrawal</a:t>
            </a:r>
            <a:r>
              <a:rPr lang="en-US" sz="1600" dirty="0" smtClean="0"/>
              <a:t>, and C. </a:t>
            </a:r>
            <a:r>
              <a:rPr lang="en-US" sz="1600" dirty="0" err="1" smtClean="0"/>
              <a:t>Ungureanu</a:t>
            </a:r>
            <a:r>
              <a:rPr lang="en-US" sz="1600" dirty="0" smtClean="0"/>
              <a:t>, Examining storage performance on mobile    devices, in Proceedings of the 3rd ACM SOSP Workshop on Networking, Systems, and Applications on Mobile Handhelds (</a:t>
            </a:r>
            <a:r>
              <a:rPr lang="en-US" sz="1600" dirty="0" err="1" smtClean="0"/>
              <a:t>MobiHeld</a:t>
            </a:r>
            <a:r>
              <a:rPr lang="en-US" sz="1600" dirty="0" smtClean="0"/>
              <a:t>), 2011.</a:t>
            </a:r>
          </a:p>
          <a:p>
            <a:pPr>
              <a:buNone/>
            </a:pPr>
            <a:r>
              <a:rPr lang="en-US" sz="1600" dirty="0" smtClean="0"/>
              <a:t>[18] A. Carroll and G. </a:t>
            </a:r>
            <a:r>
              <a:rPr lang="en-US" sz="1600" dirty="0" err="1" smtClean="0"/>
              <a:t>Heiser</a:t>
            </a:r>
            <a:r>
              <a:rPr lang="en-US" sz="1600" dirty="0" smtClean="0"/>
              <a:t>. An analysis of power consumption in a </a:t>
            </a:r>
            <a:r>
              <a:rPr lang="en-US" sz="1600" dirty="0" err="1" smtClean="0"/>
              <a:t>smartphone</a:t>
            </a:r>
            <a:r>
              <a:rPr lang="en-US" sz="1600" dirty="0" smtClean="0"/>
              <a:t>. In USENIX, 2010.</a:t>
            </a:r>
          </a:p>
          <a:p>
            <a:pPr>
              <a:buNone/>
            </a:pPr>
            <a:r>
              <a:rPr lang="en-US" sz="1600" dirty="0" smtClean="0"/>
              <a:t>[19] Z. </a:t>
            </a:r>
            <a:r>
              <a:rPr lang="en-US" sz="1600" dirty="0" err="1" smtClean="0"/>
              <a:t>Qian</a:t>
            </a:r>
            <a:r>
              <a:rPr lang="en-US" sz="1600" dirty="0" smtClean="0"/>
              <a:t> Z. Wang R. P. Dick Z. Mao L. Zhang, B. </a:t>
            </a:r>
            <a:r>
              <a:rPr lang="en-US" sz="1600" dirty="0" err="1" smtClean="0"/>
              <a:t>Tiwana</a:t>
            </a:r>
            <a:r>
              <a:rPr lang="en-US" sz="1600" dirty="0" smtClean="0"/>
              <a:t> and L. Yang. Accurate online power estimation and automatic battery behavior based power model generation for </a:t>
            </a:r>
            <a:r>
              <a:rPr lang="en-US" sz="1600" dirty="0" err="1" smtClean="0"/>
              <a:t>smartphones</a:t>
            </a:r>
            <a:r>
              <a:rPr lang="en-US" sz="1600" dirty="0" smtClean="0"/>
              <a:t>. In Proc. Int. Conf. Hardware/Software </a:t>
            </a:r>
            <a:r>
              <a:rPr lang="en-US" sz="1600" dirty="0" err="1" smtClean="0"/>
              <a:t>Codesign</a:t>
            </a:r>
            <a:r>
              <a:rPr lang="en-US" sz="1600" dirty="0" smtClean="0"/>
              <a:t> and System Synthesis, 2010.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83645"/>
            <a:ext cx="7772400" cy="1470025"/>
          </a:xfrm>
        </p:spPr>
        <p:txBody>
          <a:bodyPr/>
          <a:lstStyle/>
          <a:p>
            <a:r>
              <a:rPr lang="en-US" dirty="0" smtClean="0"/>
              <a:t>Thanks!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858128"/>
            <a:ext cx="8229600" cy="984740"/>
          </a:xfrm>
        </p:spPr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983545"/>
            <a:ext cx="8229600" cy="4142618"/>
          </a:xfrm>
        </p:spPr>
        <p:txBody>
          <a:bodyPr/>
          <a:lstStyle/>
          <a:p>
            <a:r>
              <a:rPr lang="en-US" dirty="0" smtClean="0"/>
              <a:t>Retain data in memory for longer duration</a:t>
            </a:r>
          </a:p>
          <a:p>
            <a:endParaRPr lang="en-US" sz="1200" dirty="0" smtClean="0"/>
          </a:p>
          <a:p>
            <a:r>
              <a:rPr lang="en-US" dirty="0" smtClean="0"/>
              <a:t>Batch write requests to disk</a:t>
            </a:r>
          </a:p>
          <a:p>
            <a:endParaRPr lang="en-US" sz="1200" dirty="0" smtClean="0"/>
          </a:p>
          <a:p>
            <a:r>
              <a:rPr lang="en-US" dirty="0" smtClean="0"/>
              <a:t>Provide extra protection to data while it resides in memory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858128"/>
            <a:ext cx="8229600" cy="984740"/>
          </a:xfrm>
        </p:spPr>
        <p:txBody>
          <a:bodyPr/>
          <a:lstStyle/>
          <a:p>
            <a:r>
              <a:rPr lang="en-US" dirty="0" smtClean="0"/>
              <a:t>Persistent File Cache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983545"/>
            <a:ext cx="8229600" cy="4142618"/>
          </a:xfrm>
        </p:spPr>
        <p:txBody>
          <a:bodyPr/>
          <a:lstStyle/>
          <a:p>
            <a:r>
              <a:rPr lang="en-US" dirty="0" smtClean="0"/>
              <a:t> Synchronization between Memory and Disk can happen during:</a:t>
            </a:r>
          </a:p>
          <a:p>
            <a:endParaRPr lang="en-US" sz="800" dirty="0" smtClean="0"/>
          </a:p>
          <a:p>
            <a:pPr marL="754380" lvl="1" indent="-457200">
              <a:buFont typeface="+mj-lt"/>
              <a:buAutoNum type="alphaLcParenR"/>
            </a:pPr>
            <a:r>
              <a:rPr lang="en-US" sz="2400" dirty="0" smtClean="0"/>
              <a:t>Implicit sync: every 30 seconds</a:t>
            </a:r>
          </a:p>
          <a:p>
            <a:pPr marL="982980" lvl="2" indent="-457200"/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dirty_writeback_centisecs</a:t>
            </a:r>
            <a:r>
              <a:rPr lang="en-US" sz="2200" dirty="0" smtClean="0"/>
              <a:t> </a:t>
            </a:r>
            <a:r>
              <a:rPr lang="en-US" sz="2200" dirty="0" smtClean="0"/>
              <a:t>(default</a:t>
            </a:r>
            <a:r>
              <a:rPr lang="en-US" sz="2200" dirty="0" smtClean="0"/>
              <a:t>: 5 seconds)</a:t>
            </a:r>
          </a:p>
          <a:p>
            <a:pPr marL="982980" lvl="2" indent="-457200"/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dirty_expire_centiseconds</a:t>
            </a:r>
            <a:r>
              <a:rPr lang="en-US" sz="2200" dirty="0" smtClean="0"/>
              <a:t> (default: 30 seconds)</a:t>
            </a:r>
          </a:p>
          <a:p>
            <a:pPr marL="982980" lvl="2" indent="-457200"/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dirty_background_ratio</a:t>
            </a:r>
            <a:r>
              <a:rPr lang="en-US" sz="2200" dirty="0" smtClean="0"/>
              <a:t>  (default: 10%)</a:t>
            </a:r>
            <a:br>
              <a:rPr lang="en-US" sz="2200" dirty="0" smtClean="0"/>
            </a:br>
            <a:endParaRPr lang="en-US" sz="2200" dirty="0" smtClean="0"/>
          </a:p>
          <a:p>
            <a:pPr marL="754380" lvl="1" indent="-457200">
              <a:buFont typeface="+mj-lt"/>
              <a:buAutoNum type="alphaLcParenR"/>
            </a:pPr>
            <a:r>
              <a:rPr lang="en-US" sz="2400" dirty="0" smtClean="0"/>
              <a:t>Explicit sync</a:t>
            </a:r>
          </a:p>
          <a:p>
            <a:pPr marL="982980" lvl="2" indent="-457200"/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sync()</a:t>
            </a:r>
            <a:r>
              <a:rPr lang="en-US" sz="2200" dirty="0" smtClean="0"/>
              <a:t>,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fsync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sz="22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858128"/>
            <a:ext cx="8229600" cy="984740"/>
          </a:xfrm>
        </p:spPr>
        <p:txBody>
          <a:bodyPr/>
          <a:lstStyle/>
          <a:p>
            <a:r>
              <a:rPr lang="en-US" dirty="0" smtClean="0"/>
              <a:t>Persistent File Cache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983545"/>
            <a:ext cx="8229600" cy="4142618"/>
          </a:xfrm>
        </p:spPr>
        <p:txBody>
          <a:bodyPr/>
          <a:lstStyle/>
          <a:p>
            <a:r>
              <a:rPr lang="en-US" dirty="0" smtClean="0"/>
              <a:t> Our Implementation:</a:t>
            </a:r>
          </a:p>
          <a:p>
            <a:endParaRPr lang="en-US" sz="300" dirty="0" smtClean="0"/>
          </a:p>
          <a:p>
            <a:pPr lvl="1"/>
            <a:r>
              <a:rPr lang="en-US" sz="2200" dirty="0" smtClean="0"/>
              <a:t>Intercept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sync()</a:t>
            </a:r>
            <a:r>
              <a:rPr lang="en-US" sz="2200" dirty="0" smtClean="0"/>
              <a:t>,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fsync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200" dirty="0" smtClean="0"/>
              <a:t> and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fdatasync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200" dirty="0" smtClean="0"/>
              <a:t> system calls.</a:t>
            </a:r>
          </a:p>
          <a:p>
            <a:pPr lvl="1"/>
            <a:endParaRPr lang="en-US" sz="600" dirty="0" smtClean="0"/>
          </a:p>
          <a:p>
            <a:pPr lvl="1"/>
            <a:r>
              <a:rPr lang="en-US" sz="2200" dirty="0" smtClean="0"/>
              <a:t>Implicit sync time increased to 2 minutes.</a:t>
            </a:r>
          </a:p>
          <a:p>
            <a:pPr lvl="1"/>
            <a:endParaRPr lang="en-US" sz="600" dirty="0" smtClean="0"/>
          </a:p>
          <a:p>
            <a:pPr lvl="1"/>
            <a:r>
              <a:rPr lang="en-US" sz="2200" dirty="0" smtClean="0"/>
              <a:t>Switch between standard mode and custom mode of operation.</a:t>
            </a:r>
          </a:p>
          <a:p>
            <a:pPr lvl="1"/>
            <a:endParaRPr lang="en-US" sz="600" dirty="0" smtClean="0"/>
          </a:p>
          <a:p>
            <a:pPr lvl="1"/>
            <a:r>
              <a:rPr lang="en-US" sz="2200" dirty="0" smtClean="0"/>
              <a:t>Modified kernel panic </a:t>
            </a:r>
            <a:r>
              <a:rPr lang="en-US" sz="2200" dirty="0" smtClean="0"/>
              <a:t>call stack </a:t>
            </a:r>
            <a:r>
              <a:rPr lang="en-US" sz="2200" dirty="0" smtClean="0"/>
              <a:t>to call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sync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200" dirty="0" smtClean="0"/>
              <a:t>function </a:t>
            </a:r>
            <a:r>
              <a:rPr lang="en-US" sz="2200" dirty="0" smtClean="0"/>
              <a:t>before rebooting.</a:t>
            </a:r>
            <a:endParaRPr lang="en-US" sz="2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858128"/>
            <a:ext cx="8229600" cy="984740"/>
          </a:xfrm>
        </p:spPr>
        <p:txBody>
          <a:bodyPr/>
          <a:lstStyle/>
          <a:p>
            <a:r>
              <a:rPr lang="en-US" dirty="0" smtClean="0"/>
              <a:t>Memory Protection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983545"/>
            <a:ext cx="8229600" cy="4142618"/>
          </a:xfrm>
        </p:spPr>
        <p:txBody>
          <a:bodyPr/>
          <a:lstStyle/>
          <a:p>
            <a:r>
              <a:rPr lang="en-US" dirty="0" smtClean="0"/>
              <a:t>Why?</a:t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858128"/>
            <a:ext cx="8229600" cy="984740"/>
          </a:xfrm>
        </p:spPr>
        <p:txBody>
          <a:bodyPr/>
          <a:lstStyle/>
          <a:p>
            <a:r>
              <a:rPr lang="en-US" dirty="0" smtClean="0"/>
              <a:t>Memory Protection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983545"/>
            <a:ext cx="8229600" cy="4142618"/>
          </a:xfrm>
        </p:spPr>
        <p:txBody>
          <a:bodyPr/>
          <a:lstStyle/>
          <a:p>
            <a:r>
              <a:rPr lang="en-US" dirty="0" smtClean="0"/>
              <a:t>Why?</a:t>
            </a:r>
            <a:br>
              <a:rPr lang="en-US" dirty="0" smtClean="0"/>
            </a:br>
            <a:r>
              <a:rPr lang="en-US" dirty="0" smtClean="0"/>
              <a:t>- more time in memory</a:t>
            </a:r>
          </a:p>
          <a:p>
            <a:pPr>
              <a:buNone/>
            </a:pPr>
            <a:r>
              <a:rPr lang="en-US" dirty="0" smtClean="0"/>
              <a:t>	- Kernel bugs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858128"/>
            <a:ext cx="8229600" cy="984740"/>
          </a:xfrm>
        </p:spPr>
        <p:txBody>
          <a:bodyPr/>
          <a:lstStyle/>
          <a:p>
            <a:r>
              <a:rPr lang="en-US" dirty="0" smtClean="0"/>
              <a:t>Memory Protection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983545"/>
            <a:ext cx="8229600" cy="4142618"/>
          </a:xfrm>
        </p:spPr>
        <p:txBody>
          <a:bodyPr/>
          <a:lstStyle/>
          <a:p>
            <a:r>
              <a:rPr lang="en-US" dirty="0" smtClean="0"/>
              <a:t>Why?</a:t>
            </a:r>
            <a:br>
              <a:rPr lang="en-US" dirty="0" smtClean="0"/>
            </a:br>
            <a:r>
              <a:rPr lang="en-US" dirty="0" smtClean="0"/>
              <a:t>- more time in memory</a:t>
            </a:r>
          </a:p>
          <a:p>
            <a:pPr>
              <a:buNone/>
            </a:pPr>
            <a:r>
              <a:rPr lang="en-US" dirty="0" smtClean="0"/>
              <a:t>	- Kernel bugs</a:t>
            </a:r>
          </a:p>
          <a:p>
            <a:pPr>
              <a:buNone/>
            </a:pPr>
            <a:endParaRPr lang="en-US" sz="1200" dirty="0" smtClean="0"/>
          </a:p>
          <a:p>
            <a:r>
              <a:rPr lang="en-US" dirty="0" smtClean="0"/>
              <a:t>Why not at File system level?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858128"/>
            <a:ext cx="8229600" cy="984740"/>
          </a:xfrm>
        </p:spPr>
        <p:txBody>
          <a:bodyPr/>
          <a:lstStyle/>
          <a:p>
            <a:r>
              <a:rPr lang="en-US" dirty="0" smtClean="0"/>
              <a:t>Memory Protection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983545"/>
            <a:ext cx="8229600" cy="4142618"/>
          </a:xfrm>
        </p:spPr>
        <p:txBody>
          <a:bodyPr/>
          <a:lstStyle/>
          <a:p>
            <a:r>
              <a:rPr lang="en-US" dirty="0" smtClean="0"/>
              <a:t>Why?</a:t>
            </a:r>
            <a:br>
              <a:rPr lang="en-US" dirty="0" smtClean="0"/>
            </a:br>
            <a:r>
              <a:rPr lang="en-US" dirty="0" smtClean="0"/>
              <a:t>- more time in memory</a:t>
            </a:r>
          </a:p>
          <a:p>
            <a:pPr>
              <a:buNone/>
            </a:pPr>
            <a:r>
              <a:rPr lang="en-US" dirty="0" smtClean="0"/>
              <a:t>	- Kernel bugs</a:t>
            </a:r>
          </a:p>
          <a:p>
            <a:pPr>
              <a:buNone/>
            </a:pPr>
            <a:endParaRPr lang="en-US" sz="1200" dirty="0" smtClean="0"/>
          </a:p>
          <a:p>
            <a:r>
              <a:rPr lang="en-US" dirty="0" smtClean="0"/>
              <a:t>Why not at File system level?</a:t>
            </a:r>
          </a:p>
          <a:p>
            <a:endParaRPr lang="en-US" dirty="0" smtClean="0"/>
          </a:p>
          <a:p>
            <a:r>
              <a:rPr lang="en-US" dirty="0" smtClean="0"/>
              <a:t>How?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W-log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UW-logo</Template>
  <TotalTime>811</TotalTime>
  <Words>1079</Words>
  <Application>Microsoft Office PowerPoint</Application>
  <PresentationFormat>On-screen Show (4:3)</PresentationFormat>
  <Paragraphs>164</Paragraphs>
  <Slides>26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UW-logo</vt:lpstr>
      <vt:lpstr>Persistent File Cache on Android Operating System</vt:lpstr>
      <vt:lpstr>Motivation</vt:lpstr>
      <vt:lpstr>Solution</vt:lpstr>
      <vt:lpstr>Persistent File Cache</vt:lpstr>
      <vt:lpstr>Persistent File Cache</vt:lpstr>
      <vt:lpstr>Memory Protection</vt:lpstr>
      <vt:lpstr>Memory Protection</vt:lpstr>
      <vt:lpstr>Memory Protection</vt:lpstr>
      <vt:lpstr>Memory Protection</vt:lpstr>
      <vt:lpstr>Memory Protection</vt:lpstr>
      <vt:lpstr>Kernel Page Tables</vt:lpstr>
      <vt:lpstr>Page Table Protection</vt:lpstr>
      <vt:lpstr>Transcendent Memory</vt:lpstr>
      <vt:lpstr>Cleancache (Linux 3.0+ Kernel)</vt:lpstr>
      <vt:lpstr>Changes in Cleancache</vt:lpstr>
      <vt:lpstr>Changes in Cleancache</vt:lpstr>
      <vt:lpstr>Changes in Android Kernel</vt:lpstr>
      <vt:lpstr>Optimization: zcache</vt:lpstr>
      <vt:lpstr>Performance Analysis</vt:lpstr>
      <vt:lpstr>Power Analysis</vt:lpstr>
      <vt:lpstr>Questions?</vt:lpstr>
      <vt:lpstr>References</vt:lpstr>
      <vt:lpstr>References</vt:lpstr>
      <vt:lpstr>References</vt:lpstr>
      <vt:lpstr>Thanks!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Prakhar</dc:creator>
  <cp:lastModifiedBy>Prakhar</cp:lastModifiedBy>
  <cp:revision>227</cp:revision>
  <cp:lastPrinted>2010-09-02T16:26:05Z</cp:lastPrinted>
  <dcterms:created xsi:type="dcterms:W3CDTF">2012-12-07T19:56:19Z</dcterms:created>
  <dcterms:modified xsi:type="dcterms:W3CDTF">2012-12-11T07:22:35Z</dcterms:modified>
</cp:coreProperties>
</file>