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77" r:id="rId6"/>
    <p:sldId id="273" r:id="rId7"/>
    <p:sldId id="274" r:id="rId8"/>
    <p:sldId id="276" r:id="rId9"/>
    <p:sldId id="270" r:id="rId10"/>
    <p:sldId id="272" r:id="rId11"/>
    <p:sldId id="278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Marker Fel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595"/>
  </p:normalViewPr>
  <p:slideViewPr>
    <p:cSldViewPr>
      <p:cViewPr varScale="1">
        <p:scale>
          <a:sx n="78" d="100"/>
          <a:sy n="78" d="100"/>
        </p:scale>
        <p:origin x="184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halkboard" pitchFamily="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pitchFamily="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halkboard" pitchFamily="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halkboard" charset="0"/>
              </a:defRPr>
            </a:lvl1pPr>
          </a:lstStyle>
          <a:p>
            <a:fld id="{302228AB-7B77-E643-B591-50C5201E5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8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91912-2C4E-3348-A304-987B986F2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6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4572000" y="4763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31"/>
          <a:stretch>
            <a:fillRect/>
          </a:stretch>
        </p:blipFill>
        <p:spPr bwMode="auto">
          <a:xfrm rot="16200000">
            <a:off x="1086644" y="3364706"/>
            <a:ext cx="68548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anchor="b" anchorCtr="0"/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175" y="6356350"/>
            <a:ext cx="162718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300" y="6356350"/>
            <a:ext cx="189388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300" y="5738813"/>
            <a:ext cx="758825" cy="574675"/>
          </a:xfrm>
        </p:spPr>
        <p:txBody>
          <a:bodyPr>
            <a:noAutofit/>
          </a:bodyPr>
          <a:lstStyle>
            <a:lvl1pPr eaLnBrk="1" hangingPunct="1">
              <a:defRPr sz="3600">
                <a:solidFill>
                  <a:schemeClr val="tx1"/>
                </a:solidFill>
                <a:latin typeface="Perpetua Titling MT" charset="0"/>
              </a:defRPr>
            </a:lvl1pPr>
          </a:lstStyle>
          <a:p>
            <a:fld id="{30A259E2-0C43-484A-89C0-13E98B244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46FF4-5694-2345-8BD9-F09625F65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38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A553F14-5A1D-874E-8885-2717A35CF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80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867B3-6626-0448-981C-E65C155C4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923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19"/>
          <a:stretch>
            <a:fillRect/>
          </a:stretch>
        </p:blipFill>
        <p:spPr bwMode="auto">
          <a:xfrm>
            <a:off x="0" y="4763"/>
            <a:ext cx="779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31"/>
          <a:stretch>
            <a:fillRect/>
          </a:stretch>
        </p:blipFill>
        <p:spPr bwMode="auto">
          <a:xfrm rot="5400000" flipH="1">
            <a:off x="4421981" y="3364707"/>
            <a:ext cx="685482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6B93F-15FA-2240-BCFB-4A19EF16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4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4EDBE-CF1A-4D44-956A-84981FD19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3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 rtlCol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405AD6-5F5F-3843-9634-09BDCA2D3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86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>
            <a:fillRect/>
          </a:stretch>
        </p:blipFill>
        <p:spPr bwMode="auto">
          <a:xfrm>
            <a:off x="0" y="45720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B172D-7630-E94E-BAB9-8644EA620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5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32668-1961-0C49-91AF-53448F9C6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2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DECCF-E9C7-AE44-ACEE-B1E9FEA56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6"/>
          <a:stretch>
            <a:fillRect/>
          </a:stretch>
        </p:blipFill>
        <p:spPr bwMode="auto">
          <a:xfrm>
            <a:off x="0" y="1447800"/>
            <a:ext cx="9144000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4261-D37C-9A44-8A21-3BBCA202C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7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0431-98AA-174E-8473-AE3BD8ED0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12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4572000" y="4763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31"/>
          <a:stretch>
            <a:fillRect/>
          </a:stretch>
        </p:blipFill>
        <p:spPr bwMode="auto">
          <a:xfrm rot="16200000">
            <a:off x="1086644" y="3364706"/>
            <a:ext cx="68548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anchor="b" anchorCtr="0"/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425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300" y="6356350"/>
            <a:ext cx="18923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300" y="5748338"/>
            <a:ext cx="762000" cy="576262"/>
          </a:xfrm>
        </p:spPr>
        <p:txBody>
          <a:bodyPr>
            <a:noAutofit/>
          </a:bodyPr>
          <a:lstStyle>
            <a:lvl1pPr eaLnBrk="1" hangingPunct="1">
              <a:defRPr sz="3600">
                <a:solidFill>
                  <a:schemeClr val="tx1"/>
                </a:solidFill>
                <a:latin typeface="Perpetua Titling MT" charset="0"/>
              </a:defRPr>
            </a:lvl1pPr>
          </a:lstStyle>
          <a:p>
            <a:fld id="{14C03247-84A6-1A48-BA4B-296CA7964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8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3500"/>
            <a:ext cx="7583487" cy="1282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97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5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Marker Felt" pitchFamily="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3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Marker Felt" pitchFamily="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7E1427-DF30-9849-B4D6-07CA059A5E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Calisto MT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pitchFamily="-112" charset="-128"/>
          <a:cs typeface="ＭＳ Ｐゴシック" pitchFamily="-112" charset="-128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pitchFamily="-112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Calisto MT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pitchFamily="-112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charset="0"/>
        <a:buChar char="•"/>
        <a:defRPr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pitchFamily="-112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Calisto MT" charset="0"/>
        <a:buChar char="•"/>
        <a:defRPr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458200" cy="2819400"/>
          </a:xfrm>
        </p:spPr>
        <p:txBody>
          <a:bodyPr/>
          <a:lstStyle/>
          <a:p>
            <a:pPr marL="609600" indent="-609600" algn="l" eaLnBrk="1" hangingPunct="1"/>
            <a:r>
              <a:rPr lang="en-US" altLang="en-US" sz="2400" b="1" dirty="0">
                <a:effectLst/>
                <a:ea typeface="ＭＳ Ｐゴシック" charset="-128"/>
              </a:rPr>
              <a:t>Questions answered in this lecture:</a:t>
            </a:r>
          </a:p>
          <a:p>
            <a:pPr marL="990600" lvl="1" indent="-533400" algn="l" eaLnBrk="1" hangingPunct="1"/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What will you do in this course?</a:t>
            </a:r>
          </a:p>
          <a:p>
            <a:pPr marL="990600" lvl="1" indent="-533400" algn="l" eaLnBrk="1" hangingPunct="1"/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What is an OS and why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do you want 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one?</a:t>
            </a:r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marL="990600" lvl="1" indent="-533400" algn="l" eaLnBrk="1" hangingPunct="1"/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Why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study operating systems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?</a:t>
            </a:r>
          </a:p>
          <a:p>
            <a:pPr marL="990600" lvl="1" indent="-533400" algn="l" eaLnBrk="1" hangingPunct="1"/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marL="533400" indent="-533400" algn="l" eaLnBrk="1" hangingPunct="1"/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To do:</a:t>
            </a:r>
          </a:p>
          <a:p>
            <a:pPr marL="533400" indent="-533400" algn="l" eaLnBrk="1" hangingPunct="1"/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	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Take a look at course web page and first programming project</a:t>
            </a:r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marL="609600" indent="-609600" algn="l" eaLnBrk="1" hangingPunct="1"/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4191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</a:rPr>
              <a:t>UNIVERSITY of WISCONSIN-MADISON</a:t>
            </a:r>
            <a:br>
              <a:rPr lang="en-US" sz="1600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CS 537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57800" y="1143000"/>
            <a:ext cx="3581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Andrea C. Arpaci-Dusseau</a:t>
            </a:r>
            <a:b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en-US" sz="1400" dirty="0" err="1">
                <a:solidFill>
                  <a:schemeClr val="tx1"/>
                </a:solidFill>
                <a:latin typeface="+mn-lt"/>
                <a:ea typeface="+mn-ea"/>
              </a:rPr>
              <a:t>Remzi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</a:rPr>
              <a:t>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Why study Operating Systems?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058150" cy="4297363"/>
          </a:xfrm>
        </p:spPr>
        <p:txBody>
          <a:bodyPr/>
          <a:lstStyle/>
          <a:p>
            <a:pPr eaLnBrk="1" hangingPunct="1">
              <a:buFont typeface="Calisto MT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Build, modify, or administer an operating system</a:t>
            </a:r>
          </a:p>
          <a:p>
            <a:pPr eaLnBrk="1" hangingPunct="1">
              <a:buFont typeface="Calisto MT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Understand system performance</a:t>
            </a:r>
          </a:p>
          <a:p>
            <a:pPr lvl="1"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Behavior of OS impacts entire machine</a:t>
            </a:r>
          </a:p>
          <a:p>
            <a:pPr lvl="1"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Tune workload performance</a:t>
            </a:r>
          </a:p>
          <a:p>
            <a:pPr lvl="1"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Apply knowledge across many layers</a:t>
            </a:r>
          </a:p>
          <a:p>
            <a:pPr lvl="2"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Computer architecture, programming languages, data structures and algorithms, and performance modeling</a:t>
            </a:r>
          </a:p>
          <a:p>
            <a:pPr eaLnBrk="1" hangingPunct="1">
              <a:buFont typeface="Calisto MT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Fun and challenging to understand large, complex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828800"/>
            <a:ext cx="8134350" cy="42973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Take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a look at course web page </a:t>
            </a:r>
            <a:endParaRPr lang="en-US" altLang="en-US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Take a look at 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first programming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project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Watch video of previous discussion section before Wednesday’s discussion section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marL="609600" indent="-609600" eaLnBrk="1" hangingPunct="1"/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is an 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Operating System?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105400"/>
            <a:ext cx="8839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90000"/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Operating System (OS):</a:t>
            </a:r>
            <a:br>
              <a:rPr lang="en-US" altLang="en-US">
                <a:effectLst/>
                <a:ea typeface="ＭＳ Ｐゴシック" charset="-128"/>
              </a:rPr>
            </a:br>
            <a:r>
              <a:rPr lang="en-US" altLang="en-US">
                <a:effectLst/>
                <a:ea typeface="ＭＳ Ｐゴシック" charset="-128"/>
              </a:rPr>
              <a:t>Software that converts hardware into a useful form for applications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1000" y="1524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2pPr>
            <a:lvl3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3pPr>
            <a:lvl4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4pPr>
            <a:lvl5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  <a:latin typeface="Calisto MT" charset="0"/>
              </a:rPr>
              <a:t>Not easy to define precisely…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400">
              <a:solidFill>
                <a:schemeClr val="tx1"/>
              </a:solidFill>
              <a:latin typeface="Calisto MT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667000" y="2286000"/>
            <a:ext cx="3276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400" dirty="0">
              <a:latin typeface="+mn-lt"/>
              <a:ea typeface="+mn-ea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667000" y="4229100"/>
            <a:ext cx="3276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667000" y="3581400"/>
            <a:ext cx="3276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+mn-lt"/>
                <a:ea typeface="+mn-ea"/>
              </a:rPr>
              <a:t>Operating System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667000" y="2933700"/>
            <a:ext cx="3276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400" dirty="0">
              <a:latin typeface="+mn-lt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2362200"/>
            <a:ext cx="16002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2pPr>
            <a:lvl3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3pPr>
            <a:lvl4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4pPr>
            <a:lvl5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latin typeface="Calisto MT" charset="0"/>
              </a:rPr>
              <a:t>Users</a:t>
            </a:r>
            <a:endParaRPr lang="en-US" altLang="en-US" sz="4400">
              <a:latin typeface="Calisto MT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0400" y="3048000"/>
            <a:ext cx="2152650" cy="52387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2pPr>
            <a:lvl3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3pPr>
            <a:lvl4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4pPr>
            <a:lvl5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9pPr>
          </a:lstStyle>
          <a:p>
            <a:pPr algn="ctr"/>
            <a:r>
              <a:rPr lang="en-US" altLang="en-US">
                <a:latin typeface="Calisto MT" charset="0"/>
              </a:rPr>
              <a:t>Applications</a:t>
            </a:r>
            <a:endParaRPr lang="en-US" altLang="en-US" sz="4400">
              <a:latin typeface="Calisto MT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0" y="4267200"/>
            <a:ext cx="17113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ChangeArrowheads="1"/>
          </p:cNvSpPr>
          <p:nvPr/>
        </p:nvSpPr>
        <p:spPr bwMode="auto">
          <a:xfrm>
            <a:off x="6908800" y="211931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2pPr>
            <a:lvl3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3pPr>
            <a:lvl4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4pPr>
            <a:lvl5pPr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Marker Felt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OS Provide?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533400" indent="-5334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200" dirty="0">
                <a:effectLst/>
                <a:ea typeface="ＭＳ Ｐゴシック" charset="-128"/>
              </a:rPr>
              <a:t>Role #1: Abstraction - Provide standard library for resources</a:t>
            </a:r>
          </a:p>
          <a:p>
            <a:pPr marL="533400" indent="-5334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200" dirty="0">
                <a:effectLst/>
                <a:ea typeface="ＭＳ Ｐゴシック" charset="-128"/>
              </a:rPr>
              <a:t>What is a </a:t>
            </a:r>
            <a:r>
              <a:rPr lang="en-US" altLang="en-US" sz="2200" dirty="0">
                <a:solidFill>
                  <a:schemeClr val="hlink"/>
                </a:solidFill>
                <a:effectLst/>
                <a:ea typeface="ＭＳ Ｐゴシック" charset="-128"/>
              </a:rPr>
              <a:t>resource?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000" dirty="0">
                <a:effectLst/>
                <a:ea typeface="ＭＳ Ｐゴシック" charset="-128"/>
              </a:rPr>
              <a:t>Anything valuable (e.g., CPU, memory, disk)</a:t>
            </a:r>
            <a:endParaRPr lang="en-US" altLang="en-US" sz="1900" dirty="0">
              <a:effectLst/>
              <a:ea typeface="ＭＳ Ｐゴシック" charset="-128"/>
            </a:endParaRPr>
          </a:p>
          <a:p>
            <a:pPr marL="533400" indent="-5334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200" dirty="0">
                <a:effectLst/>
                <a:ea typeface="ＭＳ Ｐゴシック" charset="-128"/>
              </a:rPr>
              <a:t>What abstraction does modern OS typically provide for each resource?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CPU: 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	process and/or thread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Memory: 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	address space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Disk: </a:t>
            </a:r>
          </a:p>
          <a:p>
            <a:pPr marL="839788" lvl="2" indent="-255588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	files</a:t>
            </a:r>
          </a:p>
          <a:p>
            <a:pPr marL="533400" indent="-5334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200" dirty="0">
                <a:effectLst/>
                <a:ea typeface="ＭＳ Ｐゴシック" charset="-128"/>
              </a:rPr>
              <a:t>Advantages of OS providing abstraction?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Allow applications to reuse common facilities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Make different devices look the same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Provide higher-level or more useful functionality</a:t>
            </a:r>
          </a:p>
          <a:p>
            <a:pPr marL="533400" indent="-5334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2200" dirty="0">
                <a:effectLst/>
                <a:ea typeface="ＭＳ Ｐゴシック" charset="-128"/>
              </a:rPr>
              <a:t>Challenges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What are the correct abstractions?</a:t>
            </a:r>
          </a:p>
          <a:p>
            <a:pPr marL="914400" lvl="1" indent="-457200" eaLnBrk="1" hangingPunct="1">
              <a:lnSpc>
                <a:spcPct val="60000"/>
              </a:lnSpc>
              <a:buFont typeface="Calisto MT" charset="0"/>
              <a:buNone/>
            </a:pPr>
            <a:r>
              <a:rPr lang="en-US" altLang="en-US" sz="1900" dirty="0">
                <a:effectLst/>
                <a:ea typeface="ＭＳ Ｐゴシック" charset="-128"/>
              </a:rPr>
              <a:t>How much of hardware should be exposed?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OS PROVIDE?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52600"/>
            <a:ext cx="805815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Role #2: Resource management – Share resources well</a:t>
            </a:r>
          </a:p>
          <a:p>
            <a:pPr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Advantages of OS providing resource management?</a:t>
            </a:r>
          </a:p>
          <a:p>
            <a:pPr lvl="1"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Protect applications from one another</a:t>
            </a:r>
          </a:p>
          <a:p>
            <a:pPr lvl="1"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Provide efficient access to resources (cost, time, energy)</a:t>
            </a:r>
          </a:p>
          <a:p>
            <a:pPr lvl="1"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Provide fair access to resources</a:t>
            </a:r>
          </a:p>
          <a:p>
            <a:pPr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Challenges</a:t>
            </a:r>
          </a:p>
          <a:p>
            <a:pPr lvl="1"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What are the correct mechanisms?</a:t>
            </a:r>
          </a:p>
          <a:p>
            <a:pPr lvl="1" eaLnBrk="1" hangingPunct="1">
              <a:lnSpc>
                <a:spcPct val="90000"/>
              </a:lnSpc>
              <a:buFont typeface="Calisto MT" charset="0"/>
              <a:buNone/>
            </a:pPr>
            <a:r>
              <a:rPr lang="en-US" altLang="en-US">
                <a:effectLst/>
                <a:ea typeface="ＭＳ Ｐゴシック" charset="-128"/>
              </a:rPr>
              <a:t>What are the correct policies?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</a:t>
            </a:r>
            <a:r>
              <a:rPr lang="en-US" dirty="0" err="1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cover all the topics relevant to operating systems?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Three PIECES: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905750" cy="4297363"/>
          </a:xfrm>
        </p:spPr>
        <p:txBody>
          <a:bodyPr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Virtualization</a:t>
            </a:r>
          </a:p>
          <a:p>
            <a:pPr lvl="1" eaLnBrk="1" hangingPunct="1"/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Make each application believe it has each resource to itself</a:t>
            </a:r>
          </a:p>
          <a:p>
            <a:pPr lvl="1" eaLnBrk="1" hangingPunct="1"/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eaLnBrk="1" hangingPunct="1">
              <a:buClr>
                <a:srgbClr val="858585"/>
              </a:buClr>
            </a:pP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Demo</a:t>
            </a:r>
          </a:p>
          <a:p>
            <a:pPr lvl="1" eaLnBrk="1" hangingPunct="1"/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Virtualize CPU and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Three PIECES: SECOND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297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Concurrency: </a:t>
            </a: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/>
            </a:r>
            <a:b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</a:b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Events are occurring simultaneously and may interact with one another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OS must be able to handle concurrent events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Easier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Hide concurrency from </a:t>
            </a:r>
            <a:r>
              <a:rPr lang="en-US" altLang="en-US" sz="1900" b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independent</a:t>
            </a:r>
            <a:r>
              <a:rPr lang="en-US" altLang="en-US" sz="19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 processes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Trickier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Manage concurrency with</a:t>
            </a:r>
            <a:r>
              <a:rPr lang="en-US" altLang="en-US" sz="1900" b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 interacting </a:t>
            </a:r>
            <a:r>
              <a:rPr lang="en-US" altLang="en-US" sz="19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processes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Provide abstractions (locks, semaphores, condition variables, shared memory, critical sections) to processes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Ensure processes do not deadlock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Demo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Interacting threads must coordinate access to  shared data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19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Three PIECES: ThIRD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13435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Persistence:</a:t>
            </a: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 Access information permanently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Lifetime of information is longer than lifetime of any one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Machine may be rebooted, machine may lose power or crash unexpectedly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Issues: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Provide abstraction so applications do not know how data is stored : Files, directories (folders), 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Correctness with unexpected failures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Performance: disks are very slow; many optimizations needed!</a:t>
            </a:r>
          </a:p>
          <a:p>
            <a:pPr eaLnBrk="1" hangingPunct="1">
              <a:lnSpc>
                <a:spcPct val="90000"/>
              </a:lnSpc>
              <a:buClr>
                <a:srgbClr val="858585"/>
              </a:buClr>
            </a:pPr>
            <a:r>
              <a:rPr lang="en-US" altLang="en-US" sz="2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Demo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File system does work to ensure data updated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Advanced Topics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Current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Multiprocessors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Networked and distributed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Virtual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7171</TotalTime>
  <Words>372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Calisto MT</vt:lpstr>
      <vt:lpstr>Chalkboard</vt:lpstr>
      <vt:lpstr>Marker Felt</vt:lpstr>
      <vt:lpstr>ＭＳ Ｐゴシック</vt:lpstr>
      <vt:lpstr>Perpetua Titling MT</vt:lpstr>
      <vt:lpstr>Arial</vt:lpstr>
      <vt:lpstr>Precedent</vt:lpstr>
      <vt:lpstr>Introduction</vt:lpstr>
      <vt:lpstr>What is an  Operating System?</vt:lpstr>
      <vt:lpstr>What DOES OS Provide?</vt:lpstr>
      <vt:lpstr>What DOES OS PROVIDE?</vt:lpstr>
      <vt:lpstr>OS ORganization</vt:lpstr>
      <vt:lpstr>Three PIECES: FIRST</vt:lpstr>
      <vt:lpstr>Three PIECES: SECOND</vt:lpstr>
      <vt:lpstr>Three PIECES: ThIRD</vt:lpstr>
      <vt:lpstr>Advanced Topics</vt:lpstr>
      <vt:lpstr>Why study Operating Systems?</vt:lpstr>
      <vt:lpstr>To 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ANDREA C ARPACI-DUSSEAU</dc:creator>
  <cp:lastModifiedBy>ANDREA C ARPACI-DUSSEAU</cp:lastModifiedBy>
  <cp:revision>6</cp:revision>
  <cp:lastPrinted>2015-09-04T16:36:30Z</cp:lastPrinted>
  <dcterms:created xsi:type="dcterms:W3CDTF">2015-09-03T14:40:13Z</dcterms:created>
  <dcterms:modified xsi:type="dcterms:W3CDTF">2015-09-08T14:12:38Z</dcterms:modified>
</cp:coreProperties>
</file>