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6"/>
  </p:notesMasterIdLst>
  <p:sldIdLst>
    <p:sldId id="374" r:id="rId2"/>
    <p:sldId id="322" r:id="rId3"/>
    <p:sldId id="321" r:id="rId4"/>
    <p:sldId id="335" r:id="rId5"/>
    <p:sldId id="336" r:id="rId6"/>
    <p:sldId id="337" r:id="rId7"/>
    <p:sldId id="375" r:id="rId8"/>
    <p:sldId id="343" r:id="rId9"/>
    <p:sldId id="338" r:id="rId10"/>
    <p:sldId id="341" r:id="rId11"/>
    <p:sldId id="344" r:id="rId12"/>
    <p:sldId id="346" r:id="rId13"/>
    <p:sldId id="345" r:id="rId14"/>
    <p:sldId id="347" r:id="rId15"/>
    <p:sldId id="348" r:id="rId16"/>
    <p:sldId id="328" r:id="rId17"/>
    <p:sldId id="349" r:id="rId18"/>
    <p:sldId id="330" r:id="rId19"/>
    <p:sldId id="333" r:id="rId20"/>
    <p:sldId id="334" r:id="rId21"/>
    <p:sldId id="350" r:id="rId22"/>
    <p:sldId id="371" r:id="rId23"/>
    <p:sldId id="351" r:id="rId24"/>
    <p:sldId id="368" r:id="rId25"/>
    <p:sldId id="369" r:id="rId26"/>
    <p:sldId id="370" r:id="rId27"/>
    <p:sldId id="352" r:id="rId28"/>
    <p:sldId id="353" r:id="rId29"/>
    <p:sldId id="355" r:id="rId30"/>
    <p:sldId id="356" r:id="rId31"/>
    <p:sldId id="354" r:id="rId32"/>
    <p:sldId id="357" r:id="rId33"/>
    <p:sldId id="358" r:id="rId34"/>
    <p:sldId id="372" r:id="rId35"/>
    <p:sldId id="359" r:id="rId36"/>
    <p:sldId id="361" r:id="rId37"/>
    <p:sldId id="360" r:id="rId38"/>
    <p:sldId id="373" r:id="rId39"/>
    <p:sldId id="362" r:id="rId40"/>
    <p:sldId id="363" r:id="rId41"/>
    <p:sldId id="364" r:id="rId42"/>
    <p:sldId id="366" r:id="rId43"/>
    <p:sldId id="365" r:id="rId44"/>
    <p:sldId id="367" r:id="rId45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66"/>
    <p:restoredTop sz="94595"/>
  </p:normalViewPr>
  <p:slideViewPr>
    <p:cSldViewPr snapToGrid="0" snapToObjects="1">
      <p:cViewPr>
        <p:scale>
          <a:sx n="70" d="100"/>
          <a:sy n="70" d="100"/>
        </p:scale>
        <p:origin x="144" y="14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57589862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54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0886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444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8164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847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1474354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32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3907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10/13/15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356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34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40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769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494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66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10/13/15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58804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926080"/>
            <a:ext cx="11054080" cy="1625600"/>
          </a:xfrm>
        </p:spPr>
        <p:txBody>
          <a:bodyPr/>
          <a:lstStyle/>
          <a:p>
            <a:r>
              <a:rPr lang="en-US" dirty="0" smtClean="0"/>
              <a:t>Concurrency:</a:t>
            </a:r>
            <a:br>
              <a:rPr lang="en-US" dirty="0" smtClean="0"/>
            </a:br>
            <a:r>
              <a:rPr lang="en-US" dirty="0" smtClean="0"/>
              <a:t>Locks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79999"/>
            <a:ext cx="12029440" cy="3698240"/>
          </a:xfrm>
        </p:spPr>
        <p:txBody>
          <a:bodyPr/>
          <a:lstStyle/>
          <a:p>
            <a:pPr marL="866973" indent="-866973" algn="l"/>
            <a:r>
              <a:rPr lang="en-US" b="1" dirty="0"/>
              <a:t>Questions answered in this lecture</a:t>
            </a:r>
            <a:r>
              <a:rPr lang="en-US" b="1" dirty="0" smtClean="0"/>
              <a:t>:</a:t>
            </a:r>
          </a:p>
          <a:p>
            <a:pPr marL="866973" indent="-866973" algn="l"/>
            <a:r>
              <a:rPr lang="en-US" dirty="0" smtClean="0"/>
              <a:t>Review threads and mutual exclusion for critical sections</a:t>
            </a:r>
          </a:p>
          <a:p>
            <a:pPr marL="866973" indent="-866973" algn="l"/>
            <a:r>
              <a:rPr lang="en-US" dirty="0" smtClean="0"/>
              <a:t>How can locks be used to protect shared data structures such as linked lists?</a:t>
            </a:r>
          </a:p>
          <a:p>
            <a:pPr marL="866973" indent="-866973" algn="l"/>
            <a:r>
              <a:rPr lang="en-US" dirty="0" smtClean="0"/>
              <a:t>Can locks be implemented by disabling interrupts?</a:t>
            </a:r>
          </a:p>
          <a:p>
            <a:pPr marL="866973" indent="-866973" algn="l"/>
            <a:r>
              <a:rPr lang="en-US" dirty="0" smtClean="0"/>
              <a:t>Can locks be implemented with loads and stores?</a:t>
            </a:r>
          </a:p>
          <a:p>
            <a:pPr marL="866973" indent="-866973" algn="l"/>
            <a:r>
              <a:rPr lang="en-US" dirty="0" smtClean="0"/>
              <a:t>Can locks be implemented with atomic hardware instructions?</a:t>
            </a:r>
          </a:p>
          <a:p>
            <a:pPr marL="866973" indent="-866973" algn="l"/>
            <a:r>
              <a:rPr lang="en-US" dirty="0" smtClean="0"/>
              <a:t>Are spinlocks a good idea?</a:t>
            </a:r>
          </a:p>
          <a:p>
            <a:pPr marL="866973" indent="-866973" algn="l"/>
            <a:endParaRPr lang="en-US" b="1" dirty="0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76">
                <a:solidFill>
                  <a:schemeClr val="tx1"/>
                </a:solidFill>
              </a:rPr>
              <a:t>UNIVERSITY of WISCONSIN-MADISON</a:t>
            </a:r>
            <a:br>
              <a:rPr lang="en-US" sz="2276">
                <a:solidFill>
                  <a:schemeClr val="tx1"/>
                </a:solidFill>
              </a:rPr>
            </a:br>
            <a:r>
              <a:rPr lang="en-US" sz="2276">
                <a:solidFill>
                  <a:schemeClr val="tx1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991" dirty="0">
                <a:solidFill>
                  <a:schemeClr val="tx1"/>
                </a:solidFill>
              </a:rPr>
              <a:t>CS 537</a:t>
            </a:r>
            <a:br>
              <a:rPr lang="en-US" sz="1991" dirty="0">
                <a:solidFill>
                  <a:schemeClr val="tx1"/>
                </a:solidFill>
              </a:rPr>
            </a:br>
            <a:r>
              <a:rPr lang="en-US" sz="1991" dirty="0">
                <a:solidFill>
                  <a:schemeClr val="tx1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991">
                <a:solidFill>
                  <a:schemeClr val="tx1"/>
                </a:solidFill>
              </a:rPr>
              <a:t>Andrea C. Arpaci-Dusseau</a:t>
            </a:r>
            <a:br>
              <a:rPr lang="en-US" sz="1991">
                <a:solidFill>
                  <a:schemeClr val="tx1"/>
                </a:solidFill>
              </a:rPr>
            </a:br>
            <a:r>
              <a:rPr lang="en-US" sz="1991">
                <a:solidFill>
                  <a:schemeClr val="tx1"/>
                </a:solidFill>
              </a:rPr>
              <a:t>Remzi H. Arpaci-Dusseau</a:t>
            </a:r>
          </a:p>
        </p:txBody>
      </p:sp>
    </p:spTree>
    <p:extLst>
      <p:ext uri="{BB962C8B-B14F-4D97-AF65-F5344CB8AC3E}">
        <p14:creationId xmlns:p14="http://schemas.microsoft.com/office/powerpoint/2010/main" val="61625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/>
          <p:nvPr/>
        </p:nvSpPr>
        <p:spPr>
          <a:xfrm>
            <a:off x="1204567" y="4235093"/>
            <a:ext cx="11562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head</a:t>
            </a:r>
          </a:p>
        </p:txBody>
      </p:sp>
      <p:sp>
        <p:nvSpPr>
          <p:cNvPr id="340" name="Shape 340"/>
          <p:cNvSpPr/>
          <p:nvPr/>
        </p:nvSpPr>
        <p:spPr>
          <a:xfrm>
            <a:off x="3122826" y="3923943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T1’s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node</a:t>
            </a:r>
          </a:p>
        </p:txBody>
      </p:sp>
      <p:sp>
        <p:nvSpPr>
          <p:cNvPr id="341" name="Shape 341"/>
          <p:cNvSpPr/>
          <p:nvPr/>
        </p:nvSpPr>
        <p:spPr>
          <a:xfrm>
            <a:off x="5154826" y="3923943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old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head</a:t>
            </a:r>
          </a:p>
        </p:txBody>
      </p:sp>
      <p:sp>
        <p:nvSpPr>
          <p:cNvPr id="342" name="Shape 342"/>
          <p:cNvSpPr/>
          <p:nvPr/>
        </p:nvSpPr>
        <p:spPr>
          <a:xfrm>
            <a:off x="7186826" y="3923943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n3</a:t>
            </a:r>
          </a:p>
        </p:txBody>
      </p:sp>
      <p:sp>
        <p:nvSpPr>
          <p:cNvPr id="343" name="Shape 343"/>
          <p:cNvSpPr/>
          <p:nvPr/>
        </p:nvSpPr>
        <p:spPr>
          <a:xfrm>
            <a:off x="9218826" y="3923943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n4</a:t>
            </a:r>
          </a:p>
        </p:txBody>
      </p:sp>
      <p:sp>
        <p:nvSpPr>
          <p:cNvPr id="344" name="Shape 344"/>
          <p:cNvSpPr/>
          <p:nvPr/>
        </p:nvSpPr>
        <p:spPr>
          <a:xfrm>
            <a:off x="4415501" y="4558943"/>
            <a:ext cx="71665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5" name="Shape 345"/>
          <p:cNvSpPr/>
          <p:nvPr/>
        </p:nvSpPr>
        <p:spPr>
          <a:xfrm>
            <a:off x="6447501" y="4558943"/>
            <a:ext cx="71665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6" name="Shape 346"/>
          <p:cNvSpPr/>
          <p:nvPr/>
        </p:nvSpPr>
        <p:spPr>
          <a:xfrm>
            <a:off x="8479501" y="4558943"/>
            <a:ext cx="71665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7" name="Shape 347"/>
          <p:cNvSpPr/>
          <p:nvPr/>
        </p:nvSpPr>
        <p:spPr>
          <a:xfrm>
            <a:off x="10511501" y="4558943"/>
            <a:ext cx="71665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8" name="Shape 348"/>
          <p:cNvSpPr/>
          <p:nvPr/>
        </p:nvSpPr>
        <p:spPr>
          <a:xfrm>
            <a:off x="11463420" y="4235093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349" name="Shape 349"/>
          <p:cNvSpPr/>
          <p:nvPr/>
        </p:nvSpPr>
        <p:spPr>
          <a:xfrm>
            <a:off x="2383501" y="4558943"/>
            <a:ext cx="71665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50" name="Shape 350"/>
          <p:cNvSpPr/>
          <p:nvPr/>
        </p:nvSpPr>
        <p:spPr>
          <a:xfrm flipV="1">
            <a:off x="3934503" y="5067181"/>
            <a:ext cx="1462149" cy="996759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51" name="Shape 351"/>
          <p:cNvSpPr/>
          <p:nvPr/>
        </p:nvSpPr>
        <p:spPr>
          <a:xfrm>
            <a:off x="3122826" y="5511681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88540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T2’s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node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Linked List</a:t>
            </a:r>
            <a:endParaRPr lang="en-US" dirty="0"/>
          </a:p>
        </p:txBody>
      </p:sp>
      <p:sp>
        <p:nvSpPr>
          <p:cNvPr id="17" name="Shape 366"/>
          <p:cNvSpPr/>
          <p:nvPr/>
        </p:nvSpPr>
        <p:spPr>
          <a:xfrm>
            <a:off x="4520895" y="5911731"/>
            <a:ext cx="2062278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[orphan node]</a:t>
            </a:r>
          </a:p>
        </p:txBody>
      </p:sp>
    </p:spTree>
    <p:extLst>
      <p:ext uri="{BB962C8B-B14F-4D97-AF65-F5344CB8AC3E}">
        <p14:creationId xmlns:p14="http://schemas.microsoft.com/office/powerpoint/2010/main" val="40004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 Linked Lists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3463" y="1914198"/>
            <a:ext cx="6534615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List_Insert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list_t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*L, </a:t>
            </a:r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               </a:t>
            </a:r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key) { </a:t>
            </a:r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*new 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malloc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sizeof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)); </a:t>
            </a:r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assert(new);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new-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&gt;key = 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key;</a:t>
            </a: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new-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&gt;next = L-&gt;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head;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L-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&gt;head = new; </a:t>
            </a:r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</a:p>
          <a:p>
            <a:pPr algn="l"/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List_Lookup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*L, 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    						</a:t>
            </a:r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key) { </a:t>
            </a:r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*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= L-&gt;head;</a:t>
            </a:r>
            <a:b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</a:b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while 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) { </a:t>
            </a: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	if 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-&gt;key == key) 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			return 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1; </a:t>
            </a:r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tmp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-&gt;next; </a:t>
            </a:r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} </a:t>
            </a: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return 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0; </a:t>
            </a:r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  <a:endParaRPr lang="en-US" sz="2800" dirty="0">
              <a:solidFill>
                <a:schemeClr val="bg2"/>
              </a:solidFill>
              <a:effectLst/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12906" y="2080089"/>
            <a:ext cx="89432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typedef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{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key;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*next;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algn="l"/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Typedef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{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head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algn="l"/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List_Init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*L) {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L-&gt;head = NULL;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  <a:endParaRPr lang="en-US" sz="7200" dirty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88314" y="7508960"/>
            <a:ext cx="3796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How to add locks?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01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 Linked Lists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976" y="2245981"/>
            <a:ext cx="89432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typedef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{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key;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*next;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algn="l"/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Typedef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{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head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algn="l"/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List_Init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*L) {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L-&gt;head = NULL;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  <a:endParaRPr lang="en-US" sz="7200" dirty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0802" y="7555126"/>
            <a:ext cx="3796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How to add locks?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9515" y="2245981"/>
            <a:ext cx="894327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typedef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{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key;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*next;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algn="l"/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Typedef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{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head;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pthread_mutex_t</a:t>
            </a:r>
            <a:r>
              <a:rPr lang="en-US" sz="28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 lock;</a:t>
            </a:r>
            <a:endParaRPr lang="en-US" sz="2800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algn="l"/>
            <a:endParaRPr lang="en-US" sz="28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List_Init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*L) {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L-&gt;head = NULL</a:t>
            </a:r>
            <a:r>
              <a:rPr lang="en-US" sz="28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err="1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pthread_mutex_init</a:t>
            </a:r>
            <a:r>
              <a:rPr lang="en-US" sz="28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(&amp;L-&gt;lock,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	NULL);</a:t>
            </a:r>
            <a:endParaRPr lang="en-US" sz="2800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  <a:endParaRPr lang="en-US" sz="7200" dirty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0802" y="8940191"/>
            <a:ext cx="33778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One lock per list</a:t>
            </a:r>
          </a:p>
        </p:txBody>
      </p:sp>
      <p:sp>
        <p:nvSpPr>
          <p:cNvPr id="3" name="Rectangle 2"/>
          <p:cNvSpPr/>
          <p:nvPr/>
        </p:nvSpPr>
        <p:spPr>
          <a:xfrm>
            <a:off x="210802" y="8201457"/>
            <a:ext cx="6008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pthread_mutex_t</a:t>
            </a:r>
            <a:r>
              <a:rPr lang="en-US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 lock;</a:t>
            </a:r>
            <a:endParaRPr lang="en-US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42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 Linked Lists : Approach #1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70185" y="1926444"/>
            <a:ext cx="6534615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Void 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List_Insert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list_t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*L,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               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key) {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*new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=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malloc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sizeof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));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assert(new);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new-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&gt;key =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key;</a:t>
            </a: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new-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&gt;next = L-&gt;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head;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L-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&gt;head = new;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}</a:t>
            </a:r>
          </a:p>
          <a:p>
            <a:pPr algn="l"/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List_Lookup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*L,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    					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key) {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*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= L-&gt;head;</a:t>
            </a:r>
            <a:br>
              <a:rPr lang="en-US" sz="2800" dirty="0">
                <a:solidFill>
                  <a:schemeClr val="bg2"/>
                </a:solidFill>
                <a:latin typeface="Menlo" charset="0"/>
              </a:rPr>
            </a:b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while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) { </a:t>
            </a:r>
            <a:endParaRPr lang="en-US" sz="2800" dirty="0">
              <a:solidFill>
                <a:schemeClr val="bg2"/>
              </a:solidFill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	if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-&gt;key == key)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			return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1;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= 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-&gt;next;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} </a:t>
            </a: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return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0;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}</a:t>
            </a:r>
            <a:r>
              <a:rPr lang="en-US" sz="2800" dirty="0" smtClean="0">
                <a:solidFill>
                  <a:schemeClr val="bg2"/>
                </a:solidFill>
                <a:latin typeface="Helvetica" charset="0"/>
              </a:rPr>
              <a:t> </a:t>
            </a:r>
            <a:endParaRPr lang="en-US" sz="2800" dirty="0">
              <a:solidFill>
                <a:schemeClr val="bg2"/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94527" y="3401568"/>
            <a:ext cx="7659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 everything critical section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3569" y="2517469"/>
            <a:ext cx="6580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834762" y="2840634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8692" y="4995946"/>
            <a:ext cx="7090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Pthread_mutex_unlock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834762" y="5319111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8891" y="6398826"/>
            <a:ext cx="6580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720084" y="6721991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-764" y="8846860"/>
            <a:ext cx="7090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Pthread_mutex_unlock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615306" y="9170025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-285383" y="3864867"/>
            <a:ext cx="7659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critical section be smaller?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67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9" grpId="0"/>
      <p:bldP spid="11" grpId="0"/>
      <p:bldP spid="13" grpId="0"/>
      <p:bldP spid="15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 Linked Lists : Approach #2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70185" y="1926444"/>
            <a:ext cx="6534615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Void 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List_Insert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list_t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*L,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               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key) {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*new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=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malloc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sizeof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));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assert(new);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new-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&gt;key =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key;</a:t>
            </a: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new-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&gt;next = L-&gt;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head;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L-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&gt;head = new;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}</a:t>
            </a:r>
          </a:p>
          <a:p>
            <a:pPr algn="l"/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List_Lookup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*L,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    					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key) {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*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= L-&gt;head;</a:t>
            </a:r>
            <a:br>
              <a:rPr lang="en-US" sz="2800" dirty="0">
                <a:solidFill>
                  <a:schemeClr val="bg2"/>
                </a:solidFill>
                <a:latin typeface="Menlo" charset="0"/>
              </a:rPr>
            </a:b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while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) { </a:t>
            </a:r>
            <a:endParaRPr lang="en-US" sz="2800" dirty="0">
              <a:solidFill>
                <a:schemeClr val="bg2"/>
              </a:solidFill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	if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-&gt;key == key)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			return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1;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= 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-&gt;next;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} </a:t>
            </a: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return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0;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}</a:t>
            </a:r>
            <a:r>
              <a:rPr lang="en-US" sz="2800" dirty="0" smtClean="0">
                <a:solidFill>
                  <a:schemeClr val="bg2"/>
                </a:solidFill>
                <a:latin typeface="Helvetica" charset="0"/>
              </a:rPr>
              <a:t> </a:t>
            </a:r>
            <a:endParaRPr lang="en-US" sz="2800" dirty="0">
              <a:solidFill>
                <a:schemeClr val="bg2"/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94527" y="3401568"/>
            <a:ext cx="7659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ritical section small as possible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8991" y="4273957"/>
            <a:ext cx="6580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870184" y="4597122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8692" y="4995946"/>
            <a:ext cx="7090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Pthread_mutex_unlock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834762" y="5319111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8891" y="6398826"/>
            <a:ext cx="6580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720084" y="6721991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-764" y="8846860"/>
            <a:ext cx="7090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Pthread_mutex_unlock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615306" y="9170025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 Linked Lists : Approach #3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70185" y="1926444"/>
            <a:ext cx="6534615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Void 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List_Insert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*L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,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               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key) {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*new =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malloc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sizeof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));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assert(new);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new-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&gt;key =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key;</a:t>
            </a: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new-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&gt;next = L-&gt;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head;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L-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&gt;head = new;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}</a:t>
            </a:r>
          </a:p>
          <a:p>
            <a:pPr algn="l"/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List_Lookup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*L,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    					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key) {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*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= L-&gt;head;</a:t>
            </a:r>
            <a:br>
              <a:rPr lang="en-US" sz="2800" dirty="0">
                <a:solidFill>
                  <a:schemeClr val="bg2"/>
                </a:solidFill>
                <a:latin typeface="Menlo" charset="0"/>
              </a:rPr>
            </a:b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while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) { </a:t>
            </a:r>
            <a:endParaRPr lang="en-US" sz="2800" dirty="0">
              <a:solidFill>
                <a:schemeClr val="bg2"/>
              </a:solidFill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	if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-&gt;key == key) 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			return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1;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= 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-&gt;next;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	} </a:t>
            </a: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return 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0; </a:t>
            </a:r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}</a:t>
            </a:r>
            <a:r>
              <a:rPr lang="en-US" sz="2800" dirty="0" smtClean="0">
                <a:solidFill>
                  <a:schemeClr val="bg2"/>
                </a:solidFill>
                <a:latin typeface="Helvetica" charset="0"/>
              </a:rPr>
              <a:t> </a:t>
            </a:r>
            <a:endParaRPr lang="en-US" sz="2800" dirty="0">
              <a:solidFill>
                <a:schemeClr val="bg2"/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94527" y="3401568"/>
            <a:ext cx="7659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about Lookup()?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8991" y="4273957"/>
            <a:ext cx="6580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870184" y="4597122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8692" y="4995946"/>
            <a:ext cx="7090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Pthread_mutex_unlock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834762" y="5319111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8891" y="6398826"/>
            <a:ext cx="6580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720084" y="6721991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-764" y="8846860"/>
            <a:ext cx="7090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Pthread_mutex_unlock</a:t>
            </a:r>
            <a:r>
              <a:rPr lang="en-US" dirty="0" smtClean="0">
                <a:solidFill>
                  <a:schemeClr val="bg1"/>
                </a:solidFill>
              </a:rPr>
              <a:t>(&amp;L-&gt;lock);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615306" y="9170025"/>
            <a:ext cx="1261872" cy="0"/>
          </a:xfrm>
          <a:prstGeom prst="straightConnector1">
            <a:avLst/>
          </a:prstGeom>
          <a:ln w="635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692" y="7622843"/>
            <a:ext cx="7295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no </a:t>
            </a:r>
            <a:r>
              <a:rPr lang="en-US" dirty="0" err="1" smtClean="0"/>
              <a:t>List_Delete</a:t>
            </a:r>
            <a:r>
              <a:rPr lang="en-US" dirty="0" smtClean="0"/>
              <a:t>(), locks not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66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9864436" y="3014135"/>
            <a:ext cx="184730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5120">
              <a:latin typeface="Marker Felt" charset="0"/>
            </a:endParaRP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Implementing Synchronization</a:t>
            </a:r>
            <a:endParaRPr lang="en-US" altLang="en-US" dirty="0"/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33493" y="2167467"/>
            <a:ext cx="12337110" cy="3034453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Build higher-level synchronization primitives in OS</a:t>
            </a:r>
          </a:p>
          <a:p>
            <a:pPr marL="1300460" lvl="1" indent="-650230">
              <a:lnSpc>
                <a:spcPct val="90000"/>
              </a:lnSpc>
            </a:pPr>
            <a:r>
              <a:rPr lang="en-US" altLang="en-US" sz="2844" dirty="0"/>
              <a:t>Operations that ensure correct ordering of instructions across threads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Motivation: Build them once and get them </a:t>
            </a:r>
            <a:r>
              <a:rPr lang="en-US" altLang="en-US" sz="3413" dirty="0" smtClean="0"/>
              <a:t>right</a:t>
            </a:r>
            <a:endParaRPr lang="en-US" altLang="en-US" sz="3413" dirty="0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2709333" y="5635414"/>
            <a:ext cx="7802880" cy="173397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12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709333" y="7477760"/>
            <a:ext cx="7802880" cy="1625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120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2634639" y="5506722"/>
            <a:ext cx="2763897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Monitors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7062506" y="5743788"/>
            <a:ext cx="3578224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Semaphores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992754" y="6610774"/>
            <a:ext cx="5771131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Condition Variables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4985174" y="5960534"/>
            <a:ext cx="2352604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5120"/>
              <a:t>Locks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2603329" y="7349068"/>
            <a:ext cx="1903085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Loads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5129094" y="7694508"/>
            <a:ext cx="1888659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Stores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7508639" y="7457442"/>
            <a:ext cx="2744661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Test&amp;Set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999025" y="8324428"/>
            <a:ext cx="5189241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Disable Interrupts</a:t>
            </a:r>
          </a:p>
        </p:txBody>
      </p:sp>
    </p:spTree>
    <p:extLst>
      <p:ext uri="{BB962C8B-B14F-4D97-AF65-F5344CB8AC3E}">
        <p14:creationId xmlns:p14="http://schemas.microsoft.com/office/powerpoint/2010/main" val="175810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Lock </a:t>
            </a:r>
            <a:r>
              <a:rPr lang="en-US" sz="6480" dirty="0" smtClean="0">
                <a:solidFill>
                  <a:srgbClr val="FFFFFF"/>
                </a:solidFill>
              </a:rPr>
              <a:t>Implementation </a:t>
            </a:r>
            <a:r>
              <a:rPr sz="6480" dirty="0" smtClean="0">
                <a:solidFill>
                  <a:srgbClr val="FFFFFF"/>
                </a:solidFill>
              </a:rPr>
              <a:t>Goals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398" name="Shape 398"/>
          <p:cNvSpPr>
            <a:spLocks noGrp="1"/>
          </p:cNvSpPr>
          <p:nvPr>
            <p:ph type="body" idx="4294967295"/>
          </p:nvPr>
        </p:nvSpPr>
        <p:spPr>
          <a:xfrm>
            <a:off x="493776" y="2103120"/>
            <a:ext cx="11099800" cy="738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Correctness </a:t>
            </a:r>
            <a:endParaRPr lang="en-US" sz="3200" dirty="0"/>
          </a:p>
          <a:p>
            <a:pPr lvl="1">
              <a:lnSpc>
                <a:spcPct val="90000"/>
              </a:lnSpc>
            </a:pPr>
            <a:r>
              <a:rPr lang="en-US" altLang="en-US" sz="2800" dirty="0" smtClean="0"/>
              <a:t>Mutual </a:t>
            </a:r>
            <a:r>
              <a:rPr lang="en-US" altLang="en-US" sz="2800" dirty="0"/>
              <a:t>exclusion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Only one thread in critical section at a time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Progress (deadlock-free)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If several simultaneous requests, must allow one to proceed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 smtClean="0"/>
              <a:t>Bounded </a:t>
            </a:r>
            <a:r>
              <a:rPr lang="en-US" altLang="en-US" sz="2800" dirty="0"/>
              <a:t>(starvation-free)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Must eventually allow each waiting thread to </a:t>
            </a:r>
            <a:r>
              <a:rPr lang="en-US" altLang="en-US" dirty="0" smtClean="0"/>
              <a:t>enter</a:t>
            </a:r>
            <a:endParaRPr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200" dirty="0" smtClean="0"/>
              <a:t>Fairness</a:t>
            </a:r>
            <a:endParaRPr lang="en-US" sz="3200" dirty="0" smtClean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Each thread waits for same amount of time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200" dirty="0" smtClean="0"/>
              <a:t>Performance</a:t>
            </a:r>
            <a:r>
              <a:rPr lang="en-US" sz="3200" dirty="0" smtClean="0"/>
              <a:t> 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CPU is not used </a:t>
            </a:r>
            <a:r>
              <a:rPr lang="en-US" sz="3200" dirty="0" smtClean="0"/>
              <a:t>unnecessarily (e.g., spinning)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85297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</a:t>
            </a:r>
            <a:r>
              <a:rPr lang="en-US" altLang="en-US" dirty="0" smtClean="0"/>
              <a:t>Synchronization</a:t>
            </a:r>
            <a:endParaRPr lang="en-US" altLang="en-US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984" y="2340865"/>
            <a:ext cx="11237992" cy="7132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413" dirty="0"/>
              <a:t>To implement, need atomic operations</a:t>
            </a:r>
          </a:p>
          <a:p>
            <a:pPr marL="0" indent="0">
              <a:buNone/>
            </a:pPr>
            <a:r>
              <a:rPr lang="en-US" altLang="en-US" sz="3413" b="1" dirty="0"/>
              <a:t>Atomic operation</a:t>
            </a:r>
            <a:r>
              <a:rPr lang="en-US" altLang="en-US" sz="3413" dirty="0"/>
              <a:t>: No other instructions can be interleaved</a:t>
            </a:r>
          </a:p>
          <a:p>
            <a:pPr marL="0" indent="0">
              <a:buNone/>
            </a:pPr>
            <a:r>
              <a:rPr lang="en-US" altLang="en-US" sz="3413" dirty="0"/>
              <a:t>Examples of atomic operations</a:t>
            </a:r>
          </a:p>
          <a:p>
            <a:pPr lvl="1"/>
            <a:r>
              <a:rPr lang="en-US" altLang="en-US" sz="2844" dirty="0"/>
              <a:t>Code between interrupts on uniprocessors</a:t>
            </a:r>
          </a:p>
          <a:p>
            <a:pPr lvl="2"/>
            <a:r>
              <a:rPr lang="en-US" altLang="en-US" sz="2560" dirty="0"/>
              <a:t>Disable timer interrupts, don’t do any I/O</a:t>
            </a:r>
          </a:p>
          <a:p>
            <a:pPr lvl="1"/>
            <a:r>
              <a:rPr lang="en-US" altLang="en-US" sz="2844" dirty="0" smtClean="0"/>
              <a:t>Loads </a:t>
            </a:r>
            <a:r>
              <a:rPr lang="en-US" altLang="en-US" sz="2844" dirty="0"/>
              <a:t>and stores of </a:t>
            </a:r>
            <a:r>
              <a:rPr lang="en-US" altLang="en-US" sz="2844" dirty="0" smtClean="0"/>
              <a:t>words</a:t>
            </a:r>
            <a:endParaRPr lang="en-US" altLang="en-US" sz="2844" dirty="0"/>
          </a:p>
          <a:p>
            <a:pPr lvl="2"/>
            <a:r>
              <a:rPr lang="en-US" altLang="en-US" sz="2560" dirty="0" smtClean="0"/>
              <a:t>Load r1</a:t>
            </a:r>
            <a:r>
              <a:rPr lang="en-US" altLang="en-US" sz="2560" dirty="0"/>
              <a:t>, B</a:t>
            </a:r>
          </a:p>
          <a:p>
            <a:pPr lvl="2"/>
            <a:r>
              <a:rPr lang="en-US" altLang="en-US" sz="2560" dirty="0"/>
              <a:t>Store r1, A</a:t>
            </a:r>
          </a:p>
          <a:p>
            <a:pPr lvl="1"/>
            <a:r>
              <a:rPr lang="en-US" altLang="en-US" sz="2844" b="1" dirty="0" smtClean="0"/>
              <a:t>Special </a:t>
            </a:r>
            <a:r>
              <a:rPr lang="en-US" altLang="en-US" sz="2844" b="1" dirty="0" err="1"/>
              <a:t>hw</a:t>
            </a:r>
            <a:r>
              <a:rPr lang="en-US" altLang="en-US" sz="2844" b="1" dirty="0"/>
              <a:t> instructions</a:t>
            </a:r>
          </a:p>
          <a:p>
            <a:pPr lvl="2"/>
            <a:r>
              <a:rPr lang="en-US" altLang="en-US" sz="2560" b="1" dirty="0" err="1"/>
              <a:t>Test&amp;Set</a:t>
            </a:r>
            <a:endParaRPr lang="en-US" altLang="en-US" sz="2560" b="1" dirty="0"/>
          </a:p>
          <a:p>
            <a:pPr lvl="2"/>
            <a:r>
              <a:rPr lang="en-US" altLang="en-US" sz="2560" b="1" dirty="0" err="1"/>
              <a:t>Compare&amp;Swap</a:t>
            </a:r>
            <a:endParaRPr lang="en-US" altLang="en-US" sz="2560" b="1" dirty="0"/>
          </a:p>
        </p:txBody>
      </p:sp>
    </p:spTree>
    <p:extLst>
      <p:ext uri="{BB962C8B-B14F-4D97-AF65-F5344CB8AC3E}">
        <p14:creationId xmlns:p14="http://schemas.microsoft.com/office/powerpoint/2010/main" val="13147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Locks: </a:t>
            </a:r>
            <a:r>
              <a:rPr lang="en-US" altLang="en-US" dirty="0" smtClean="0"/>
              <a:t>W/ Interrupts</a:t>
            </a:r>
            <a:endParaRPr lang="en-US" alt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714" y="2286001"/>
            <a:ext cx="11357262" cy="711641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Turn off interrupts for critical sections</a:t>
            </a:r>
          </a:p>
          <a:p>
            <a:pPr marL="401878" lvl="1" indent="0">
              <a:lnSpc>
                <a:spcPct val="90000"/>
              </a:lnSpc>
              <a:buNone/>
            </a:pPr>
            <a:r>
              <a:rPr lang="en-US" altLang="en-US" sz="2844" dirty="0"/>
              <a:t>Prevent dispatcher from running another thread</a:t>
            </a:r>
          </a:p>
          <a:p>
            <a:pPr marL="401878" lvl="1" indent="0">
              <a:lnSpc>
                <a:spcPct val="90000"/>
              </a:lnSpc>
              <a:buNone/>
            </a:pPr>
            <a:r>
              <a:rPr lang="en-US" altLang="en-US" sz="2844" dirty="0"/>
              <a:t>Code </a:t>
            </a:r>
            <a:r>
              <a:rPr lang="en-US" altLang="en-US" sz="2844" dirty="0" smtClean="0"/>
              <a:t>between interrupts executes </a:t>
            </a:r>
            <a:r>
              <a:rPr lang="en-US" altLang="en-US" sz="2844" dirty="0"/>
              <a:t>atomically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44" dirty="0">
                <a:latin typeface="Courier" charset="0"/>
              </a:rPr>
              <a:t>Void acquire(</a:t>
            </a:r>
            <a:r>
              <a:rPr lang="en-US" altLang="en-US" sz="2844" dirty="0" err="1">
                <a:latin typeface="Courier" charset="0"/>
              </a:rPr>
              <a:t>lockT</a:t>
            </a:r>
            <a:r>
              <a:rPr lang="en-US" altLang="en-US" sz="2844" dirty="0">
                <a:latin typeface="Courier" charset="0"/>
              </a:rPr>
              <a:t> *l) </a:t>
            </a:r>
            <a:r>
              <a:rPr lang="en-US" altLang="en-US" sz="2844" dirty="0" smtClean="0">
                <a:latin typeface="Courier" charset="0"/>
              </a:rPr>
              <a:t>{</a:t>
            </a:r>
            <a:br>
              <a:rPr lang="en-US" altLang="en-US" sz="2844" dirty="0" smtClean="0">
                <a:latin typeface="Courier" charset="0"/>
              </a:rPr>
            </a:br>
            <a:r>
              <a:rPr lang="en-US" altLang="en-US" sz="2844" dirty="0" smtClean="0">
                <a:latin typeface="Courier" charset="0"/>
              </a:rPr>
              <a:t>	</a:t>
            </a:r>
            <a:r>
              <a:rPr lang="en-US" altLang="en-US" sz="2844" dirty="0" err="1" smtClean="0">
                <a:latin typeface="Courier" charset="0"/>
              </a:rPr>
              <a:t>disableInterrupts</a:t>
            </a:r>
            <a:r>
              <a:rPr lang="en-US" altLang="en-US" sz="2844" dirty="0" smtClean="0">
                <a:latin typeface="Courier" charset="0"/>
              </a:rPr>
              <a:t>();</a:t>
            </a:r>
            <a:br>
              <a:rPr lang="en-US" altLang="en-US" sz="2844" dirty="0" smtClean="0">
                <a:latin typeface="Courier" charset="0"/>
              </a:rPr>
            </a:br>
            <a:r>
              <a:rPr lang="en-US" altLang="en-US" sz="2844" dirty="0" smtClean="0">
                <a:latin typeface="Courier" charset="0"/>
              </a:rPr>
              <a:t>}</a:t>
            </a:r>
            <a:endParaRPr lang="en-US" altLang="en-US" sz="2844" dirty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44" dirty="0">
                <a:latin typeface="Courier" charset="0"/>
              </a:rPr>
              <a:t>Void release(</a:t>
            </a:r>
            <a:r>
              <a:rPr lang="en-US" altLang="en-US" sz="2844" dirty="0" err="1">
                <a:latin typeface="Courier" charset="0"/>
              </a:rPr>
              <a:t>lockT</a:t>
            </a:r>
            <a:r>
              <a:rPr lang="en-US" altLang="en-US" sz="2844" dirty="0">
                <a:latin typeface="Courier" charset="0"/>
              </a:rPr>
              <a:t> *l) </a:t>
            </a:r>
            <a:r>
              <a:rPr lang="en-US" altLang="en-US" sz="2844" dirty="0" smtClean="0">
                <a:latin typeface="Courier" charset="0"/>
              </a:rPr>
              <a:t>{</a:t>
            </a:r>
            <a:br>
              <a:rPr lang="en-US" altLang="en-US" sz="2844" dirty="0" smtClean="0">
                <a:latin typeface="Courier" charset="0"/>
              </a:rPr>
            </a:br>
            <a:r>
              <a:rPr lang="en-US" altLang="en-US" sz="2844" dirty="0" smtClean="0">
                <a:latin typeface="Courier" charset="0"/>
              </a:rPr>
              <a:t>	</a:t>
            </a:r>
            <a:r>
              <a:rPr lang="en-US" altLang="en-US" sz="2844" dirty="0" err="1" smtClean="0">
                <a:latin typeface="Courier" charset="0"/>
              </a:rPr>
              <a:t>enableInterrupts</a:t>
            </a:r>
            <a:r>
              <a:rPr lang="en-US" altLang="en-US" sz="2844" dirty="0" smtClean="0">
                <a:latin typeface="Courier" charset="0"/>
              </a:rPr>
              <a:t>();</a:t>
            </a:r>
            <a:br>
              <a:rPr lang="en-US" altLang="en-US" sz="2844" dirty="0" smtClean="0">
                <a:latin typeface="Courier" charset="0"/>
              </a:rPr>
            </a:br>
            <a:r>
              <a:rPr lang="en-US" altLang="en-US" sz="2844" dirty="0" smtClean="0">
                <a:latin typeface="Courier" charset="0"/>
              </a:rPr>
              <a:t>}</a:t>
            </a:r>
            <a:endParaRPr lang="en-US" altLang="en-US" sz="2844" dirty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Disadvantages??</a:t>
            </a:r>
          </a:p>
          <a:p>
            <a:pPr>
              <a:lnSpc>
                <a:spcPct val="90000"/>
              </a:lnSpc>
            </a:pPr>
            <a:endParaRPr lang="en-US" altLang="en-US" sz="3413" dirty="0"/>
          </a:p>
          <a:p>
            <a:pPr>
              <a:lnSpc>
                <a:spcPct val="90000"/>
              </a:lnSpc>
            </a:pPr>
            <a:endParaRPr lang="en-US" altLang="en-US" sz="3413" dirty="0"/>
          </a:p>
          <a:p>
            <a:pPr>
              <a:lnSpc>
                <a:spcPct val="90000"/>
              </a:lnSpc>
            </a:pPr>
            <a:endParaRPr lang="en-US" altLang="en-US" sz="3413" dirty="0"/>
          </a:p>
          <a:p>
            <a:pPr>
              <a:lnSpc>
                <a:spcPct val="90000"/>
              </a:lnSpc>
            </a:pPr>
            <a:endParaRPr lang="en-US" altLang="en-US" sz="3413" dirty="0"/>
          </a:p>
          <a:p>
            <a:pPr>
              <a:lnSpc>
                <a:spcPct val="90000"/>
              </a:lnSpc>
            </a:pPr>
            <a:endParaRPr lang="en-US" altLang="en-US" sz="3413" dirty="0"/>
          </a:p>
          <a:p>
            <a:pPr>
              <a:lnSpc>
                <a:spcPct val="90000"/>
              </a:lnSpc>
            </a:pPr>
            <a:endParaRPr lang="en-US" altLang="en-US" sz="3413" dirty="0"/>
          </a:p>
        </p:txBody>
      </p:sp>
      <p:sp>
        <p:nvSpPr>
          <p:cNvPr id="2" name="TextBox 1"/>
          <p:cNvSpPr txBox="1"/>
          <p:nvPr/>
        </p:nvSpPr>
        <p:spPr>
          <a:xfrm>
            <a:off x="1108570" y="7712117"/>
            <a:ext cx="927209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 smtClean="0"/>
              <a:t>Only works on uniprocessors</a:t>
            </a:r>
          </a:p>
          <a:p>
            <a:pPr algn="l"/>
            <a:r>
              <a:rPr lang="en-US" sz="3200" dirty="0" smtClean="0"/>
              <a:t>Process can keep control of CPU for arbitrary length</a:t>
            </a:r>
          </a:p>
          <a:p>
            <a:pPr algn="l"/>
            <a:r>
              <a:rPr lang="en-US" sz="3200" dirty="0" smtClean="0"/>
              <a:t>Cannot perform other necessary work</a:t>
            </a:r>
          </a:p>
          <a:p>
            <a:pPr algn="l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35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14" y="2167467"/>
            <a:ext cx="11812693" cy="7044267"/>
          </a:xfrm>
        </p:spPr>
        <p:txBody>
          <a:bodyPr>
            <a:normAutofit fontScale="92500" lnSpcReduction="20000"/>
          </a:bodyPr>
          <a:lstStyle/>
          <a:p>
            <a:pPr marL="0" indent="-419940">
              <a:buNone/>
            </a:pPr>
            <a:r>
              <a:rPr lang="en-US" dirty="0" smtClean="0"/>
              <a:t>Midterm Survey </a:t>
            </a:r>
            <a:endParaRPr lang="en-US" dirty="0" smtClean="0"/>
          </a:p>
          <a:p>
            <a:pPr marL="487672" lvl="1" indent="-487672"/>
            <a:r>
              <a:rPr lang="en-US" dirty="0" smtClean="0"/>
              <a:t>Turn up volume on microphone!</a:t>
            </a:r>
          </a:p>
          <a:p>
            <a:pPr marL="487672" lvl="1" indent="-487672"/>
            <a:r>
              <a:rPr lang="en-US" dirty="0" smtClean="0"/>
              <a:t>What to do with discussion sections???</a:t>
            </a:r>
          </a:p>
          <a:p>
            <a:pPr marL="487672" lvl="1" indent="-487672"/>
            <a:r>
              <a:rPr lang="en-US" dirty="0" smtClean="0"/>
              <a:t>Lecture pace is fast, but generally good</a:t>
            </a:r>
          </a:p>
          <a:p>
            <a:pPr marL="487672" lvl="1" indent="-487672"/>
            <a:r>
              <a:rPr lang="en-US" dirty="0" smtClean="0"/>
              <a:t>Projects are challenging and interesting (but too much on passing tests?)</a:t>
            </a:r>
          </a:p>
          <a:p>
            <a:pPr marL="487672" lvl="1" indent="-487672"/>
            <a:r>
              <a:rPr lang="en-US" dirty="0" smtClean="0"/>
              <a:t>Exam not any fun (fewer, more difficult questions)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Exam: </a:t>
            </a:r>
            <a:r>
              <a:rPr lang="en-US" dirty="0" smtClean="0"/>
              <a:t>Solutions posted, individual responses available</a:t>
            </a:r>
          </a:p>
          <a:p>
            <a:pPr marL="0" indent="0">
              <a:buNone/>
            </a:pPr>
            <a:r>
              <a:rPr lang="en-US" dirty="0" smtClean="0"/>
              <a:t>Project 3: Only xv6 part – rearrange address space of processes</a:t>
            </a:r>
          </a:p>
          <a:p>
            <a:pPr marL="877140" lvl="1" indent="-457200"/>
            <a:r>
              <a:rPr lang="en-US" dirty="0" smtClean="0"/>
              <a:t>Watch parts of two videos</a:t>
            </a:r>
          </a:p>
          <a:p>
            <a:pPr marL="877140" lvl="1" indent="-457200"/>
            <a:r>
              <a:rPr lang="en-US" dirty="0" smtClean="0"/>
              <a:t>Will need to submit user programs for testing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 </a:t>
            </a:r>
            <a:r>
              <a:rPr lang="en-US" dirty="0" smtClean="0"/>
              <a:t>as we go along!</a:t>
            </a:r>
          </a:p>
          <a:p>
            <a:pPr marL="877140" lvl="1" indent="-457200"/>
            <a:r>
              <a:rPr lang="en-US" dirty="0" smtClean="0"/>
              <a:t>Chapter </a:t>
            </a:r>
            <a:r>
              <a:rPr lang="en-US" dirty="0" smtClean="0"/>
              <a:t>28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960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Implementing LOCKS: </a:t>
            </a:r>
            <a:r>
              <a:rPr lang="en-US" altLang="en-US" dirty="0" smtClean="0"/>
              <a:t>w/ </a:t>
            </a:r>
            <a:r>
              <a:rPr lang="en-US" altLang="en-US" dirty="0" err="1" smtClean="0"/>
              <a:t>Load+Store</a:t>
            </a:r>
            <a:endParaRPr lang="en-US" alt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174" y="2146852"/>
            <a:ext cx="12448562" cy="735495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Code uses a single </a:t>
            </a:r>
            <a:r>
              <a:rPr lang="en-US" altLang="en-US" sz="3413" b="1" dirty="0"/>
              <a:t>shared</a:t>
            </a:r>
            <a:r>
              <a:rPr lang="en-US" altLang="en-US" sz="3413" dirty="0"/>
              <a:t> lock variable</a:t>
            </a:r>
            <a:endParaRPr lang="en-US" altLang="en-US" sz="3413" dirty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>
                <a:latin typeface="Courier" charset="0"/>
              </a:rPr>
              <a:t>Boolean lock = false; // shared variable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 smtClean="0">
                <a:latin typeface="Courier" charset="0"/>
              </a:rPr>
              <a:t>Void acquire(Boolean *lock) {</a:t>
            </a:r>
            <a:endParaRPr lang="en-US" altLang="en-US" sz="3413" dirty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>
                <a:latin typeface="Courier" charset="0"/>
              </a:rPr>
              <a:t>	while </a:t>
            </a:r>
            <a:r>
              <a:rPr lang="en-US" altLang="en-US" sz="3413" dirty="0" smtClean="0">
                <a:latin typeface="Courier" charset="0"/>
              </a:rPr>
              <a:t>(*lock</a:t>
            </a:r>
            <a:r>
              <a:rPr lang="en-US" altLang="en-US" sz="3413" dirty="0">
                <a:latin typeface="Courier" charset="0"/>
              </a:rPr>
              <a:t>) /* wait */ 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>
                <a:latin typeface="Courier" charset="0"/>
              </a:rPr>
              <a:t>	</a:t>
            </a:r>
            <a:r>
              <a:rPr lang="en-US" altLang="en-US" sz="3413" dirty="0" smtClean="0">
                <a:latin typeface="Courier" charset="0"/>
              </a:rPr>
              <a:t>*lock </a:t>
            </a:r>
            <a:r>
              <a:rPr lang="en-US" altLang="en-US" sz="3413" dirty="0">
                <a:latin typeface="Courier" charset="0"/>
              </a:rPr>
              <a:t>= true;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 smtClean="0">
                <a:latin typeface="Courier" charset="0"/>
              </a:rPr>
              <a:t>}</a:t>
            </a:r>
            <a:r>
              <a:rPr lang="en-US" altLang="en-US" sz="3413" dirty="0">
                <a:latin typeface="Courier" charset="0"/>
              </a:rPr>
              <a:t>	</a:t>
            </a:r>
            <a:endParaRPr lang="en-US" altLang="en-US" sz="3413" dirty="0" smtClean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 smtClean="0">
                <a:latin typeface="Courier" charset="0"/>
              </a:rPr>
              <a:t>Void release(Boolean *lock) {</a:t>
            </a:r>
            <a:endParaRPr lang="en-US" altLang="en-US" sz="3413" dirty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>
                <a:latin typeface="Courier" charset="0"/>
              </a:rPr>
              <a:t>	</a:t>
            </a:r>
            <a:r>
              <a:rPr lang="en-US" altLang="en-US" sz="3413" dirty="0" smtClean="0">
                <a:latin typeface="Courier" charset="0"/>
              </a:rPr>
              <a:t>*lock </a:t>
            </a:r>
            <a:r>
              <a:rPr lang="en-US" altLang="en-US" sz="3413" dirty="0">
                <a:latin typeface="Courier" charset="0"/>
              </a:rPr>
              <a:t>= false;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>
                <a:latin typeface="Courier" charset="0"/>
              </a:rPr>
              <a:t>}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Why doesn’t this work</a:t>
            </a:r>
            <a:r>
              <a:rPr lang="en-US" altLang="en-US" sz="3413" dirty="0" smtClean="0"/>
              <a:t>?  Example schedule that fails with 2 threads?</a:t>
            </a:r>
            <a:endParaRPr lang="en-US" altLang="en-US" sz="3413" dirty="0"/>
          </a:p>
        </p:txBody>
      </p:sp>
    </p:spTree>
    <p:extLst>
      <p:ext uri="{BB962C8B-B14F-4D97-AF65-F5344CB8AC3E}">
        <p14:creationId xmlns:p14="http://schemas.microsoft.com/office/powerpoint/2010/main" val="21340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Race Condition with LOAD and STORE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321" name="Shape 321"/>
          <p:cNvSpPr>
            <a:spLocks noGrp="1"/>
          </p:cNvSpPr>
          <p:nvPr>
            <p:ph type="body" idx="4294967295"/>
          </p:nvPr>
        </p:nvSpPr>
        <p:spPr>
          <a:xfrm>
            <a:off x="402336" y="2281047"/>
            <a:ext cx="12252960" cy="69178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latin typeface="Courier" charset="0"/>
                <a:ea typeface="Courier" charset="0"/>
                <a:cs typeface="Courier" charset="0"/>
              </a:rPr>
              <a:t>*lock == 0 initially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latin typeface="Courier" charset="0"/>
              <a:ea typeface="Courier" charset="0"/>
              <a:cs typeface="Courier" charset="0"/>
            </a:endParaRPr>
          </a:p>
          <a:p>
            <a:pPr marL="0" lvl="0" indent="0" defTabSz="457200">
              <a:buNone/>
              <a:defRPr sz="1800">
                <a:solidFill>
                  <a:srgbClr val="000000"/>
                </a:solidFill>
              </a:defRPr>
            </a:pPr>
            <a:r>
              <a:rPr sz="3800" u="sng" dirty="0">
                <a:latin typeface="Courier" charset="0"/>
                <a:ea typeface="Courier" charset="0"/>
                <a:cs typeface="Courier" charset="0"/>
                <a:sym typeface="Helvetica"/>
              </a:rPr>
              <a:t>Thread 1								</a:t>
            </a:r>
            <a:r>
              <a:rPr lang="en-US" sz="3800" u="sng" dirty="0">
                <a:latin typeface="Courier" charset="0"/>
                <a:ea typeface="Courier" charset="0"/>
                <a:cs typeface="Courier" charset="0"/>
                <a:sym typeface="Helvetica"/>
              </a:rPr>
              <a:t>  </a:t>
            </a:r>
            <a:r>
              <a:rPr sz="3800" u="sng" dirty="0" smtClean="0">
                <a:latin typeface="Courier" charset="0"/>
                <a:ea typeface="Courier" charset="0"/>
                <a:cs typeface="Courier" charset="0"/>
                <a:sym typeface="Helvetica"/>
              </a:rPr>
              <a:t>Thread </a:t>
            </a:r>
            <a:r>
              <a:rPr sz="3800" u="sng" dirty="0">
                <a:latin typeface="Courier" charset="0"/>
                <a:ea typeface="Courier" charset="0"/>
                <a:cs typeface="Courier" charset="0"/>
                <a:sym typeface="Helvetica"/>
              </a:rPr>
              <a:t>2    			 </a:t>
            </a:r>
          </a:p>
          <a:p>
            <a:pPr marL="0" lvl="0" indent="0" defTabSz="45720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latin typeface="Courier" charset="0"/>
                <a:ea typeface="Courier" charset="0"/>
                <a:cs typeface="Courier" charset="0"/>
                <a:sym typeface="Helvetica"/>
              </a:rPr>
              <a:t>while(*lock == 1)</a:t>
            </a:r>
          </a:p>
          <a:p>
            <a:pPr marL="0" lvl="0" indent="0" defTabSz="45720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latin typeface="Courier" charset="0"/>
                <a:ea typeface="Courier" charset="0"/>
                <a:cs typeface="Courier" charset="0"/>
                <a:sym typeface="Helvetica"/>
              </a:rPr>
              <a:t>												</a:t>
            </a:r>
            <a:r>
              <a:rPr lang="en-US" sz="3800" dirty="0" smtClean="0">
                <a:latin typeface="Courier" charset="0"/>
                <a:ea typeface="Courier" charset="0"/>
                <a:cs typeface="Courier" charset="0"/>
                <a:sym typeface="Helvetica"/>
              </a:rPr>
              <a:t>		</a:t>
            </a:r>
            <a:r>
              <a:rPr sz="3800" dirty="0" smtClean="0">
                <a:latin typeface="Courier" charset="0"/>
                <a:ea typeface="Courier" charset="0"/>
                <a:cs typeface="Courier" charset="0"/>
                <a:sym typeface="Helvetica"/>
              </a:rPr>
              <a:t>while</a:t>
            </a:r>
            <a:r>
              <a:rPr sz="3800" dirty="0">
                <a:latin typeface="Courier" charset="0"/>
                <a:ea typeface="Courier" charset="0"/>
                <a:cs typeface="Courier" charset="0"/>
                <a:sym typeface="Helvetica"/>
              </a:rPr>
              <a:t>(*lock == 1)</a:t>
            </a:r>
          </a:p>
          <a:p>
            <a:pPr marL="0" lvl="0" indent="0" defTabSz="45720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latin typeface="Courier" charset="0"/>
                <a:ea typeface="Courier" charset="0"/>
                <a:cs typeface="Courier" charset="0"/>
                <a:sym typeface="Helvetica"/>
              </a:rPr>
              <a:t>												</a:t>
            </a:r>
            <a:r>
              <a:rPr lang="en-US" sz="3800" dirty="0" smtClean="0">
                <a:latin typeface="Courier" charset="0"/>
                <a:ea typeface="Courier" charset="0"/>
                <a:cs typeface="Courier" charset="0"/>
                <a:sym typeface="Helvetica"/>
              </a:rPr>
              <a:t>		</a:t>
            </a:r>
            <a:r>
              <a:rPr sz="3800" dirty="0" smtClean="0">
                <a:latin typeface="Courier" charset="0"/>
                <a:ea typeface="Courier" charset="0"/>
                <a:cs typeface="Courier" charset="0"/>
                <a:sym typeface="Helvetica"/>
              </a:rPr>
              <a:t>*</a:t>
            </a:r>
            <a:r>
              <a:rPr sz="3800" dirty="0">
                <a:latin typeface="Courier" charset="0"/>
                <a:ea typeface="Courier" charset="0"/>
                <a:cs typeface="Courier" charset="0"/>
                <a:sym typeface="Helvetica"/>
              </a:rPr>
              <a:t>lock = 1</a:t>
            </a:r>
          </a:p>
          <a:p>
            <a:pPr marL="0" lvl="0" indent="0" defTabSz="45720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latin typeface="Courier" charset="0"/>
                <a:ea typeface="Courier" charset="0"/>
                <a:cs typeface="Courier" charset="0"/>
                <a:sym typeface="Helvetica"/>
              </a:rPr>
              <a:t>*lock =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2336" y="8242274"/>
            <a:ext cx="117551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Both threads grab lock</a:t>
            </a:r>
            <a:r>
              <a:rPr lang="en-US" sz="4000" dirty="0" smtClean="0"/>
              <a:t>!</a:t>
            </a:r>
          </a:p>
          <a:p>
            <a:r>
              <a:rPr lang="en-US" sz="4000" dirty="0" smtClean="0"/>
              <a:t>Problem: Testing lock and setting lock are not atomic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939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600961"/>
            <a:ext cx="12124944" cy="61118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Critical section not protected with faulty </a:t>
            </a:r>
            <a:r>
              <a:rPr lang="en-US" smtClean="0"/>
              <a:t>lock implementation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7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Peterson’s Algorithm</a:t>
            </a:r>
            <a:endParaRPr lang="en-US" alt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6544"/>
            <a:ext cx="12765024" cy="74797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sz="3500" dirty="0" smtClean="0"/>
              <a:t>Assume only two threads (</a:t>
            </a:r>
            <a:r>
              <a:rPr lang="en-US" altLang="en-US" sz="3500" dirty="0" err="1" smtClean="0"/>
              <a:t>tid</a:t>
            </a:r>
            <a:r>
              <a:rPr lang="en-US" altLang="en-US" sz="3500" dirty="0" smtClean="0"/>
              <a:t> = 0, 1) and use just loads and stores</a:t>
            </a:r>
          </a:p>
          <a:p>
            <a:pPr marL="0" indent="0">
              <a:buNone/>
            </a:pPr>
            <a:r>
              <a:rPr lang="en-US" altLang="en-US" sz="2844" dirty="0" err="1" smtClean="0">
                <a:latin typeface="Courier" charset="0"/>
              </a:rPr>
              <a:t>int</a:t>
            </a:r>
            <a:r>
              <a:rPr lang="en-US" altLang="en-US" sz="2844" dirty="0" smtClean="0">
                <a:latin typeface="Courier" charset="0"/>
              </a:rPr>
              <a:t> </a:t>
            </a:r>
            <a:r>
              <a:rPr lang="en-US" altLang="en-US" sz="2844" dirty="0">
                <a:latin typeface="Courier" charset="0"/>
              </a:rPr>
              <a:t>turn = 0; // shared</a:t>
            </a:r>
          </a:p>
          <a:p>
            <a:pPr marL="0" indent="0">
              <a:buNone/>
            </a:pPr>
            <a:r>
              <a:rPr lang="en-US" altLang="en-US" sz="2844" dirty="0">
                <a:latin typeface="Courier" charset="0"/>
              </a:rPr>
              <a:t>Boolean lock[2] = {false, false};</a:t>
            </a:r>
          </a:p>
          <a:p>
            <a:pPr marL="0" indent="0">
              <a:buNone/>
            </a:pPr>
            <a:r>
              <a:rPr lang="en-US" altLang="en-US" sz="2844" dirty="0" smtClean="0">
                <a:latin typeface="Courier" charset="0"/>
              </a:rPr>
              <a:t>Void acquire() {</a:t>
            </a:r>
            <a:endParaRPr lang="en-US" altLang="en-US" sz="2844" dirty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844" dirty="0">
                <a:latin typeface="Courier" charset="0"/>
              </a:rPr>
              <a:t>	lock[</a:t>
            </a:r>
            <a:r>
              <a:rPr lang="en-US" altLang="en-US" sz="2844" dirty="0" err="1">
                <a:latin typeface="Courier" charset="0"/>
              </a:rPr>
              <a:t>tid</a:t>
            </a:r>
            <a:r>
              <a:rPr lang="en-US" altLang="en-US" sz="2844" dirty="0">
                <a:latin typeface="Courier" charset="0"/>
              </a:rPr>
              <a:t>] = true;</a:t>
            </a:r>
          </a:p>
          <a:p>
            <a:pPr marL="0" indent="0">
              <a:buNone/>
            </a:pPr>
            <a:r>
              <a:rPr lang="en-US" altLang="en-US" sz="2844" dirty="0">
                <a:latin typeface="Courier" charset="0"/>
              </a:rPr>
              <a:t>	turn = 1-tid;</a:t>
            </a:r>
          </a:p>
          <a:p>
            <a:pPr marL="0" indent="0">
              <a:buNone/>
            </a:pPr>
            <a:r>
              <a:rPr lang="en-US" altLang="en-US" sz="2844" dirty="0">
                <a:latin typeface="Courier" charset="0"/>
              </a:rPr>
              <a:t>	while (lock[1-tid] &amp;&amp; turn == 1-tid) /* wait */ </a:t>
            </a:r>
            <a:r>
              <a:rPr lang="en-US" altLang="en-US" sz="2844" dirty="0" smtClean="0">
                <a:latin typeface="Courier" charset="0"/>
              </a:rPr>
              <a:t>;</a:t>
            </a:r>
          </a:p>
          <a:p>
            <a:pPr marL="0" indent="0">
              <a:buNone/>
            </a:pPr>
            <a:r>
              <a:rPr lang="en-US" altLang="en-US" sz="2844" dirty="0" smtClean="0">
                <a:latin typeface="Courier" charset="0"/>
              </a:rPr>
              <a:t>}</a:t>
            </a:r>
          </a:p>
          <a:p>
            <a:pPr marL="0" indent="0">
              <a:buNone/>
            </a:pPr>
            <a:r>
              <a:rPr lang="en-US" altLang="en-US" sz="2844" dirty="0" smtClean="0">
                <a:latin typeface="Courier" charset="0"/>
              </a:rPr>
              <a:t>Void release() {</a:t>
            </a:r>
            <a:endParaRPr lang="en-US" altLang="en-US" sz="2844" dirty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844" dirty="0">
                <a:latin typeface="Courier" charset="0"/>
              </a:rPr>
              <a:t>	lock[</a:t>
            </a:r>
            <a:r>
              <a:rPr lang="en-US" altLang="en-US" sz="2844" dirty="0" err="1">
                <a:latin typeface="Courier" charset="0"/>
              </a:rPr>
              <a:t>tid</a:t>
            </a:r>
            <a:r>
              <a:rPr lang="en-US" altLang="en-US" sz="2844" dirty="0">
                <a:latin typeface="Courier" charset="0"/>
              </a:rPr>
              <a:t>] = false;</a:t>
            </a:r>
          </a:p>
          <a:p>
            <a:pPr marL="0" indent="0">
              <a:buNone/>
            </a:pPr>
            <a:r>
              <a:rPr lang="en-US" altLang="en-US" sz="2844" dirty="0">
                <a:latin typeface="Courier" charset="0"/>
              </a:rPr>
              <a:t>}</a:t>
            </a:r>
            <a:endParaRPr lang="en-US" altLang="en-US" sz="2844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37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</a:t>
            </a:r>
            <a:r>
              <a:rPr lang="en-US" dirty="0" smtClean="0"/>
              <a:t>Cases: </a:t>
            </a:r>
            <a:br>
              <a:rPr lang="en-US" dirty="0" smtClean="0"/>
            </a:br>
            <a:r>
              <a:rPr lang="en-US" dirty="0" smtClean="0"/>
              <a:t>All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896" y="2600961"/>
            <a:ext cx="6620255" cy="237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dirty="0" smtClean="0">
                <a:latin typeface="Courier" charset="0"/>
              </a:rPr>
              <a:t>Lock[0] </a:t>
            </a:r>
            <a:r>
              <a:rPr lang="en-US" altLang="en-US" sz="2800" dirty="0">
                <a:latin typeface="Courier" charset="0"/>
              </a:rPr>
              <a:t>= true;</a:t>
            </a:r>
          </a:p>
          <a:p>
            <a:pPr marL="0" indent="0">
              <a:buNone/>
            </a:pPr>
            <a:r>
              <a:rPr lang="en-US" altLang="en-US" sz="2800" dirty="0" smtClean="0">
                <a:latin typeface="Courier" charset="0"/>
              </a:rPr>
              <a:t>turn </a:t>
            </a:r>
            <a:r>
              <a:rPr lang="en-US" altLang="en-US" sz="2800" dirty="0">
                <a:latin typeface="Courier" charset="0"/>
              </a:rPr>
              <a:t>= </a:t>
            </a:r>
            <a:r>
              <a:rPr lang="en-US" altLang="en-US" sz="2800" dirty="0" smtClean="0">
                <a:latin typeface="Courier" charset="0"/>
              </a:rPr>
              <a:t>1;</a:t>
            </a:r>
            <a:endParaRPr lang="en-US" altLang="en-US" sz="2800" dirty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800" dirty="0" smtClean="0">
                <a:latin typeface="Courier" charset="0"/>
              </a:rPr>
              <a:t>while </a:t>
            </a:r>
            <a:r>
              <a:rPr lang="en-US" altLang="en-US" sz="2800" dirty="0">
                <a:latin typeface="Courier" charset="0"/>
              </a:rPr>
              <a:t>(</a:t>
            </a:r>
            <a:r>
              <a:rPr lang="en-US" altLang="en-US" sz="2800" dirty="0" smtClean="0">
                <a:latin typeface="Courier" charset="0"/>
              </a:rPr>
              <a:t>lock[1] </a:t>
            </a:r>
            <a:r>
              <a:rPr lang="en-US" altLang="en-US" sz="2800" dirty="0">
                <a:latin typeface="Courier" charset="0"/>
              </a:rPr>
              <a:t>&amp;&amp; turn </a:t>
            </a:r>
            <a:r>
              <a:rPr lang="en-US" altLang="en-US" sz="2800" dirty="0" smtClean="0">
                <a:latin typeface="Courier" charset="0"/>
              </a:rPr>
              <a:t>==1);</a:t>
            </a:r>
            <a:endParaRPr lang="en-US" altLang="en-US" sz="2800" dirty="0">
              <a:latin typeface="Courier" charset="0"/>
            </a:endParaRPr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10896" y="1954630"/>
            <a:ext cx="5081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thread 0 wants lock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0896" y="5661099"/>
            <a:ext cx="6620255" cy="381208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Lock[0] = true;</a:t>
            </a:r>
          </a:p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turn = 1;</a:t>
            </a:r>
          </a:p>
          <a:p>
            <a:pPr marL="0" indent="0">
              <a:buNone/>
            </a:pPr>
            <a:endParaRPr lang="en-US" altLang="en-US" sz="2800" dirty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while (lock[1] &amp;&amp; turn ==1);</a:t>
            </a:r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10896" y="4974336"/>
            <a:ext cx="7776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0 and thread 1 both want lock; 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01272" y="6803136"/>
            <a:ext cx="6620255" cy="2670048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800" dirty="0" smtClean="0">
                <a:latin typeface="Courier" charset="0"/>
              </a:rPr>
              <a:t>Lock[1] </a:t>
            </a:r>
            <a:r>
              <a:rPr lang="en-US" altLang="en-US" sz="2800" dirty="0">
                <a:latin typeface="Courier" charset="0"/>
              </a:rPr>
              <a:t>= true;</a:t>
            </a:r>
          </a:p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turn = </a:t>
            </a:r>
            <a:r>
              <a:rPr lang="en-US" altLang="en-US" sz="2800" dirty="0" smtClean="0">
                <a:latin typeface="Courier" charset="0"/>
              </a:rPr>
              <a:t>0;</a:t>
            </a:r>
            <a:endParaRPr lang="en-US" altLang="en-US" sz="2800" dirty="0">
              <a:latin typeface="Courier" charset="0"/>
            </a:endParaRPr>
          </a:p>
          <a:p>
            <a:pPr marL="0" indent="0">
              <a:buNone/>
            </a:pPr>
            <a:endParaRPr lang="en-US" altLang="en-US" sz="2800" dirty="0">
              <a:latin typeface="Courier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01272" y="8949964"/>
            <a:ext cx="65024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altLang="en-US" sz="2800" dirty="0">
                <a:solidFill>
                  <a:schemeClr val="tx1"/>
                </a:solidFill>
                <a:latin typeface="Courier" charset="0"/>
              </a:rPr>
              <a:t>while (</a:t>
            </a:r>
            <a:r>
              <a:rPr lang="en-US" altLang="en-US" sz="2800" dirty="0" smtClean="0">
                <a:solidFill>
                  <a:schemeClr val="tx1"/>
                </a:solidFill>
                <a:latin typeface="Courier" charset="0"/>
              </a:rPr>
              <a:t>lock[0] </a:t>
            </a:r>
            <a:r>
              <a:rPr lang="en-US" altLang="en-US" sz="2800" dirty="0">
                <a:solidFill>
                  <a:schemeClr val="tx1"/>
                </a:solidFill>
                <a:latin typeface="Courier" charset="0"/>
              </a:rPr>
              <a:t>&amp;&amp; turn </a:t>
            </a:r>
            <a:r>
              <a:rPr lang="en-US" altLang="en-US" sz="2800" dirty="0" smtClean="0">
                <a:solidFill>
                  <a:schemeClr val="tx1"/>
                </a:solidFill>
                <a:latin typeface="Courier" charset="0"/>
              </a:rPr>
              <a:t>== 0);</a:t>
            </a:r>
            <a:endParaRPr lang="en-US" altLang="en-US" sz="2800" dirty="0">
              <a:solidFill>
                <a:schemeClr val="tx1"/>
              </a:solidFill>
              <a:latin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</a:t>
            </a:r>
            <a:r>
              <a:rPr lang="en-US" dirty="0" smtClean="0"/>
              <a:t>Cases:</a:t>
            </a:r>
            <a:br>
              <a:rPr lang="en-US" dirty="0" smtClean="0"/>
            </a:br>
            <a:r>
              <a:rPr lang="en-US" dirty="0" smtClean="0"/>
              <a:t>All Work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1489" y="2917899"/>
            <a:ext cx="6620255" cy="5073957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Lock[0] = true;</a:t>
            </a:r>
          </a:p>
          <a:p>
            <a:pPr marL="0" indent="0">
              <a:buNone/>
            </a:pPr>
            <a:endParaRPr lang="en-US" altLang="en-US" sz="2800" dirty="0" smtClean="0">
              <a:latin typeface="Courier" charset="0"/>
            </a:endParaRPr>
          </a:p>
          <a:p>
            <a:pPr marL="0" indent="0">
              <a:buNone/>
            </a:pPr>
            <a:endParaRPr lang="en-US" altLang="en-US" sz="2800" dirty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800" dirty="0" smtClean="0">
                <a:latin typeface="Courier" charset="0"/>
              </a:rPr>
              <a:t>turn </a:t>
            </a:r>
            <a:r>
              <a:rPr lang="en-US" altLang="en-US" sz="2800" dirty="0">
                <a:latin typeface="Courier" charset="0"/>
              </a:rPr>
              <a:t>= 1;</a:t>
            </a:r>
          </a:p>
          <a:p>
            <a:pPr marL="0" indent="0">
              <a:buNone/>
            </a:pPr>
            <a:endParaRPr lang="en-US" altLang="en-US" sz="2800" dirty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800" dirty="0">
                <a:solidFill>
                  <a:schemeClr val="tx1"/>
                </a:solidFill>
                <a:latin typeface="Courier" charset="0"/>
              </a:rPr>
              <a:t>while (lock[1] &amp;&amp; turn ==1);</a:t>
            </a:r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21489" y="2231136"/>
            <a:ext cx="7529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0 </a:t>
            </a:r>
            <a:r>
              <a:rPr lang="en-US" smtClean="0"/>
              <a:t>and thread 1 both want lock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384545" y="3730752"/>
            <a:ext cx="6620255" cy="2670048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800" dirty="0" smtClean="0">
                <a:latin typeface="Courier" charset="0"/>
              </a:rPr>
              <a:t>Lock[1] </a:t>
            </a:r>
            <a:r>
              <a:rPr lang="en-US" altLang="en-US" sz="2800" dirty="0">
                <a:latin typeface="Courier" charset="0"/>
              </a:rPr>
              <a:t>= true;</a:t>
            </a:r>
          </a:p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turn = </a:t>
            </a:r>
            <a:r>
              <a:rPr lang="en-US" altLang="en-US" sz="2800" dirty="0" smtClean="0">
                <a:latin typeface="Courier" charset="0"/>
              </a:rPr>
              <a:t>0;</a:t>
            </a:r>
            <a:endParaRPr lang="en-US" altLang="en-US" sz="2800" dirty="0">
              <a:latin typeface="Courier" charset="0"/>
            </a:endParaRPr>
          </a:p>
          <a:p>
            <a:pPr marL="0" indent="0">
              <a:buNone/>
            </a:pPr>
            <a:endParaRPr lang="en-US" altLang="en-US" sz="2800" dirty="0">
              <a:latin typeface="Courier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84545" y="7644812"/>
            <a:ext cx="65024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altLang="en-US" sz="2800" dirty="0">
                <a:solidFill>
                  <a:schemeClr val="bg2"/>
                </a:solidFill>
                <a:latin typeface="Courier" charset="0"/>
              </a:rPr>
              <a:t>while (</a:t>
            </a:r>
            <a:r>
              <a:rPr lang="en-US" altLang="en-US" sz="2800" dirty="0" smtClean="0">
                <a:solidFill>
                  <a:schemeClr val="bg2"/>
                </a:solidFill>
                <a:latin typeface="Courier" charset="0"/>
              </a:rPr>
              <a:t>lock[0] </a:t>
            </a:r>
            <a:r>
              <a:rPr lang="en-US" altLang="en-US" sz="2800" dirty="0">
                <a:solidFill>
                  <a:schemeClr val="bg2"/>
                </a:solidFill>
                <a:latin typeface="Courier" charset="0"/>
              </a:rPr>
              <a:t>&amp;&amp; turn </a:t>
            </a:r>
            <a:r>
              <a:rPr lang="en-US" altLang="en-US" sz="2800" dirty="0" smtClean="0">
                <a:solidFill>
                  <a:schemeClr val="bg2"/>
                </a:solidFill>
                <a:latin typeface="Courier" charset="0"/>
              </a:rPr>
              <a:t>== 0);</a:t>
            </a:r>
            <a:endParaRPr lang="en-US" altLang="en-US" sz="2800" dirty="0">
              <a:solidFill>
                <a:schemeClr val="bg2"/>
              </a:solidFill>
              <a:latin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03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</a:t>
            </a:r>
            <a:r>
              <a:rPr lang="en-US" dirty="0" smtClean="0"/>
              <a:t>Cases:</a:t>
            </a:r>
            <a:br>
              <a:rPr lang="en-US" dirty="0" smtClean="0"/>
            </a:br>
            <a:r>
              <a:rPr lang="en-US" dirty="0" smtClean="0"/>
              <a:t>All Work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0624" y="3027627"/>
            <a:ext cx="6620255" cy="6725973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Lock[0] = true;</a:t>
            </a:r>
          </a:p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turn = 1;</a:t>
            </a:r>
          </a:p>
          <a:p>
            <a:pPr marL="0" indent="0">
              <a:buNone/>
            </a:pPr>
            <a:endParaRPr lang="en-US" altLang="en-US" sz="2800" dirty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800" dirty="0">
                <a:solidFill>
                  <a:schemeClr val="tx1"/>
                </a:solidFill>
                <a:latin typeface="Courier" charset="0"/>
              </a:rPr>
              <a:t>while (lock[1] &amp;&amp; turn ==1</a:t>
            </a:r>
            <a:r>
              <a:rPr lang="en-US" altLang="en-US" sz="2800" dirty="0" smtClean="0">
                <a:solidFill>
                  <a:schemeClr val="tx1"/>
                </a:solidFill>
                <a:latin typeface="Courier" charset="0"/>
              </a:rPr>
              <a:t>);</a:t>
            </a: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>
              <a:solidFill>
                <a:schemeClr val="tx1"/>
              </a:solidFill>
              <a:latin typeface="Courier" charset="0"/>
            </a:endParaRPr>
          </a:p>
          <a:p>
            <a:pPr marL="0" indent="0">
              <a:buNone/>
            </a:pPr>
            <a:endParaRPr lang="en-US" altLang="en-US" sz="2800" dirty="0" smtClean="0">
              <a:solidFill>
                <a:schemeClr val="tx1"/>
              </a:solidFill>
              <a:latin typeface="Courier" charset="0"/>
            </a:endParaRPr>
          </a:p>
          <a:p>
            <a:pPr marL="0" indent="0">
              <a:buNone/>
            </a:pPr>
            <a:endParaRPr lang="en-US" altLang="en-US" sz="2800" dirty="0">
              <a:solidFill>
                <a:schemeClr val="tx1"/>
              </a:solidFill>
              <a:latin typeface="Courier" charset="0"/>
            </a:endParaRPr>
          </a:p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while (lock[1] &amp;&amp; turn ==1);</a:t>
            </a:r>
          </a:p>
          <a:p>
            <a:pPr marL="0" indent="0">
              <a:buNone/>
            </a:pPr>
            <a:endParaRPr lang="en-US" altLang="en-US" sz="2800" dirty="0">
              <a:solidFill>
                <a:schemeClr val="tx1"/>
              </a:solidFill>
              <a:latin typeface="Couri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624" y="2340864"/>
            <a:ext cx="7776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0 and thread 1 both want lock; 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11000" y="4169664"/>
            <a:ext cx="6620255" cy="4718304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800" dirty="0" smtClean="0">
                <a:latin typeface="Courier" charset="0"/>
              </a:rPr>
              <a:t>Lock[1] </a:t>
            </a:r>
            <a:r>
              <a:rPr lang="en-US" altLang="en-US" sz="2800" dirty="0">
                <a:latin typeface="Courier" charset="0"/>
              </a:rPr>
              <a:t>= true</a:t>
            </a:r>
            <a:r>
              <a:rPr lang="en-US" altLang="en-US" sz="2800" dirty="0" smtClean="0">
                <a:latin typeface="Courier" charset="0"/>
              </a:rPr>
              <a:t>;</a:t>
            </a:r>
          </a:p>
          <a:p>
            <a:pPr marL="0" indent="0">
              <a:buNone/>
            </a:pPr>
            <a:endParaRPr lang="en-US" altLang="en-US" sz="2800" dirty="0">
              <a:latin typeface="Courier" charset="0"/>
            </a:endParaRPr>
          </a:p>
          <a:p>
            <a:pPr marL="0" indent="0">
              <a:buNone/>
            </a:pPr>
            <a:endParaRPr lang="en-US" altLang="en-US" sz="2800" dirty="0" smtClean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t</a:t>
            </a:r>
            <a:r>
              <a:rPr lang="en-US" altLang="en-US" sz="2800" dirty="0" smtClean="0">
                <a:latin typeface="Courier" charset="0"/>
              </a:rPr>
              <a:t>urn = 0;</a:t>
            </a:r>
          </a:p>
          <a:p>
            <a:pPr marL="0" indent="0">
              <a:buNone/>
            </a:pPr>
            <a:r>
              <a:rPr lang="en-US" altLang="en-US" sz="2800" dirty="0">
                <a:solidFill>
                  <a:schemeClr val="tx1"/>
                </a:solidFill>
                <a:latin typeface="Courier" charset="0"/>
              </a:rPr>
              <a:t>w</a:t>
            </a:r>
            <a:r>
              <a:rPr lang="en-US" altLang="en-US" sz="2800" dirty="0" smtClean="0">
                <a:solidFill>
                  <a:schemeClr val="tx1"/>
                </a:solidFill>
                <a:latin typeface="Courier" charset="0"/>
              </a:rPr>
              <a:t>hile (lock[0] &amp;&amp; turn == 0);</a:t>
            </a:r>
          </a:p>
        </p:txBody>
      </p:sp>
    </p:spTree>
    <p:extLst>
      <p:ext uri="{BB962C8B-B14F-4D97-AF65-F5344CB8AC3E}">
        <p14:creationId xmlns:p14="http://schemas.microsoft.com/office/powerpoint/2010/main" val="199763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84" y="89249"/>
            <a:ext cx="12380976" cy="1824949"/>
          </a:xfrm>
        </p:spPr>
        <p:txBody>
          <a:bodyPr/>
          <a:lstStyle/>
          <a:p>
            <a:r>
              <a:rPr lang="en-US" altLang="en-US" smtClean="0"/>
              <a:t>Peterson’s Algorithm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dirty="0"/>
              <a:t>Intuition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9184" y="2600961"/>
            <a:ext cx="11564791" cy="611180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Mutual exclusion: Enter critical section if and only if</a:t>
            </a:r>
          </a:p>
          <a:p>
            <a:pPr marL="401878" lvl="1" indent="0">
              <a:lnSpc>
                <a:spcPct val="90000"/>
              </a:lnSpc>
              <a:buNone/>
            </a:pPr>
            <a:r>
              <a:rPr lang="en-US" altLang="en-US" dirty="0"/>
              <a:t>Other thread does not want to enter</a:t>
            </a:r>
          </a:p>
          <a:p>
            <a:pPr marL="401878" lvl="1" indent="0">
              <a:lnSpc>
                <a:spcPct val="90000"/>
              </a:lnSpc>
              <a:buNone/>
            </a:pPr>
            <a:r>
              <a:rPr lang="en-US" altLang="en-US" dirty="0"/>
              <a:t>Other thread wants to enter, but your turn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Progress: Both threads cannot wait forever at while() loop</a:t>
            </a:r>
          </a:p>
          <a:p>
            <a:pPr marL="401878" lvl="1" indent="0">
              <a:lnSpc>
                <a:spcPct val="90000"/>
              </a:lnSpc>
              <a:buNone/>
            </a:pPr>
            <a:r>
              <a:rPr lang="en-US" altLang="en-US" dirty="0"/>
              <a:t>Completes if other process does not want to enter</a:t>
            </a:r>
          </a:p>
          <a:p>
            <a:pPr marL="401878" lvl="1" indent="0">
              <a:lnSpc>
                <a:spcPct val="90000"/>
              </a:lnSpc>
              <a:buNone/>
            </a:pPr>
            <a:r>
              <a:rPr lang="en-US" altLang="en-US" dirty="0"/>
              <a:t>Other process (matching turn) will eventually finish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/>
              <a:t>Bounded </a:t>
            </a:r>
            <a:r>
              <a:rPr lang="en-US" altLang="en-US" dirty="0" smtClean="0"/>
              <a:t>waiting (not shown in examples)</a:t>
            </a:r>
            <a:endParaRPr lang="en-US" altLang="en-US" dirty="0"/>
          </a:p>
          <a:p>
            <a:pPr marL="401878" lvl="1" indent="0">
              <a:lnSpc>
                <a:spcPct val="90000"/>
              </a:lnSpc>
              <a:buNone/>
            </a:pPr>
            <a:r>
              <a:rPr lang="en-US" altLang="en-US" dirty="0"/>
              <a:t>Each process waits at most one critical section</a:t>
            </a:r>
          </a:p>
        </p:txBody>
      </p:sp>
      <p:sp>
        <p:nvSpPr>
          <p:cNvPr id="4" name="Shape 389"/>
          <p:cNvSpPr/>
          <p:nvPr/>
        </p:nvSpPr>
        <p:spPr>
          <a:xfrm>
            <a:off x="182880" y="7805155"/>
            <a:ext cx="1252728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smtClean="0">
                <a:solidFill>
                  <a:srgbClr val="971817"/>
                </a:solidFill>
              </a:rPr>
              <a:t>Problem: </a:t>
            </a:r>
            <a:r>
              <a:rPr sz="3600" smtClean="0">
                <a:solidFill>
                  <a:srgbClr val="971817"/>
                </a:solidFill>
              </a:rPr>
              <a:t>doesn’t </a:t>
            </a:r>
            <a:r>
              <a:rPr sz="3600" dirty="0">
                <a:solidFill>
                  <a:srgbClr val="971817"/>
                </a:solidFill>
              </a:rPr>
              <a:t>work on modern hardware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971817"/>
                </a:solidFill>
              </a:rPr>
              <a:t>(cache-consistency issues)</a:t>
            </a:r>
          </a:p>
        </p:txBody>
      </p:sp>
    </p:spTree>
    <p:extLst>
      <p:ext uri="{BB962C8B-B14F-4D97-AF65-F5344CB8AC3E}">
        <p14:creationId xmlns:p14="http://schemas.microsoft.com/office/powerpoint/2010/main" val="20283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>
            <a:spLocks noGrp="1"/>
          </p:cNvSpPr>
          <p:nvPr>
            <p:ph type="title"/>
          </p:nvPr>
        </p:nvSpPr>
        <p:spPr>
          <a:xfrm>
            <a:off x="457200" y="89249"/>
            <a:ext cx="12051792" cy="1824949"/>
          </a:xfrm>
          <a:prstGeom prst="rect">
            <a:avLst/>
          </a:prstGeom>
        </p:spPr>
        <p:txBody>
          <a:bodyPr/>
          <a:lstStyle>
            <a:lvl1pPr defTabSz="356362">
              <a:defRPr sz="48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80">
                <a:solidFill>
                  <a:srgbClr val="FFFFFF"/>
                </a:solidFill>
              </a:rPr>
              <a:t>xchg: atomic exchange, </a:t>
            </a:r>
            <a:r>
              <a:rPr lang="en-US" sz="4880" smtClean="0">
                <a:solidFill>
                  <a:srgbClr val="FFFFFF"/>
                </a:solidFill>
              </a:rPr>
              <a:t/>
            </a:r>
            <a:br>
              <a:rPr lang="en-US" sz="4880" smtClean="0">
                <a:solidFill>
                  <a:srgbClr val="FFFFFF"/>
                </a:solidFill>
              </a:rPr>
            </a:br>
            <a:r>
              <a:rPr sz="4880" smtClean="0">
                <a:solidFill>
                  <a:srgbClr val="FFFFFF"/>
                </a:solidFill>
              </a:rPr>
              <a:t>or </a:t>
            </a:r>
            <a:r>
              <a:rPr sz="4880">
                <a:solidFill>
                  <a:srgbClr val="FFFFFF"/>
                </a:solidFill>
              </a:rPr>
              <a:t>test-and-set</a:t>
            </a:r>
          </a:p>
        </p:txBody>
      </p:sp>
      <p:sp>
        <p:nvSpPr>
          <p:cNvPr id="268" name="Shape 268"/>
          <p:cNvSpPr>
            <a:spLocks noGrp="1"/>
          </p:cNvSpPr>
          <p:nvPr>
            <p:ph type="body" idx="4294967295"/>
          </p:nvPr>
        </p:nvSpPr>
        <p:spPr>
          <a:xfrm>
            <a:off x="321100" y="2181352"/>
            <a:ext cx="10267651" cy="43474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defTabSz="45720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600" dirty="0" smtClean="0">
                <a:latin typeface="Menlo"/>
                <a:ea typeface="Menlo"/>
                <a:cs typeface="Menlo"/>
                <a:sym typeface="Menlo"/>
              </a:rPr>
              <a:t>// xchg(int *addr, int newval)                  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/>
            </a:r>
            <a:br>
              <a:rPr lang="en-US" sz="2600" dirty="0" smtClean="0">
                <a:latin typeface="Menlo"/>
                <a:ea typeface="Menlo"/>
                <a:cs typeface="Menlo"/>
                <a:sym typeface="Menlo"/>
              </a:rPr>
            </a:br>
            <a:r>
              <a:rPr sz="2600" dirty="0" smtClean="0">
                <a:latin typeface="Menlo"/>
                <a:ea typeface="Menlo"/>
                <a:cs typeface="Menlo"/>
                <a:sym typeface="Menlo"/>
              </a:rPr>
              <a:t>// return what 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wa</a:t>
            </a:r>
            <a:r>
              <a:rPr sz="2600" dirty="0" smtClean="0">
                <a:latin typeface="Menlo"/>
                <a:ea typeface="Menlo"/>
                <a:cs typeface="Menlo"/>
                <a:sym typeface="Menlo"/>
              </a:rPr>
              <a:t>s pointed to by addr              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/>
            </a:r>
            <a:br>
              <a:rPr lang="en-US" sz="2600" dirty="0" smtClean="0">
                <a:latin typeface="Menlo"/>
                <a:ea typeface="Menlo"/>
                <a:cs typeface="Menlo"/>
                <a:sym typeface="Menlo"/>
              </a:rPr>
            </a:br>
            <a:r>
              <a:rPr sz="2600" dirty="0" smtClean="0">
                <a:latin typeface="Menlo"/>
                <a:ea typeface="Menlo"/>
                <a:cs typeface="Menlo"/>
                <a:sym typeface="Menlo"/>
              </a:rPr>
              <a:t>// at the same time, store newval into addr  </a:t>
            </a:r>
            <a:endParaRPr lang="en-US" sz="2600" dirty="0" smtClean="0">
              <a:latin typeface="Menlo"/>
              <a:ea typeface="Menlo"/>
              <a:cs typeface="Menlo"/>
              <a:sym typeface="Menlo"/>
            </a:endParaRPr>
          </a:p>
          <a:p>
            <a:pPr marL="0" lvl="0" indent="0" defTabSz="45720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600" dirty="0" err="1" smtClean="0"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lang="en-US" sz="2600" dirty="0" err="1" smtClean="0">
                <a:solidFill>
                  <a:srgbClr val="0070C0"/>
                </a:solidFill>
                <a:latin typeface="Menlo"/>
                <a:ea typeface="Menlo"/>
                <a:cs typeface="Menlo"/>
                <a:sym typeface="Menlo"/>
              </a:rPr>
              <a:t>xchg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(</a:t>
            </a:r>
            <a:r>
              <a:rPr lang="en-US" sz="2600" dirty="0" err="1" smtClean="0"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 *</a:t>
            </a:r>
            <a:r>
              <a:rPr lang="en-US" sz="2600" dirty="0" err="1" smtClean="0">
                <a:latin typeface="Menlo"/>
                <a:ea typeface="Menlo"/>
                <a:cs typeface="Menlo"/>
                <a:sym typeface="Menlo"/>
              </a:rPr>
              <a:t>addr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, </a:t>
            </a:r>
            <a:r>
              <a:rPr lang="en-US" sz="2600" dirty="0" err="1" smtClean="0"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lang="en-US" sz="2600" dirty="0" err="1" smtClean="0">
                <a:latin typeface="Menlo"/>
                <a:ea typeface="Menlo"/>
                <a:cs typeface="Menlo"/>
                <a:sym typeface="Menlo"/>
              </a:rPr>
              <a:t>newval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) {</a:t>
            </a:r>
            <a:br>
              <a:rPr lang="en-US" sz="2600" dirty="0" smtClean="0"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	</a:t>
            </a:r>
            <a:r>
              <a:rPr lang="en-US" sz="2600" dirty="0" err="1" smtClean="0"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 old = *</a:t>
            </a:r>
            <a:r>
              <a:rPr lang="en-US" sz="2600" dirty="0" err="1" smtClean="0">
                <a:latin typeface="Menlo"/>
                <a:ea typeface="Menlo"/>
                <a:cs typeface="Menlo"/>
                <a:sym typeface="Menlo"/>
              </a:rPr>
              <a:t>addr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;</a:t>
            </a:r>
            <a:br>
              <a:rPr lang="en-US" sz="2600" dirty="0" smtClean="0"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	*</a:t>
            </a:r>
            <a:r>
              <a:rPr lang="en-US" sz="2600" dirty="0" err="1" smtClean="0">
                <a:latin typeface="Menlo"/>
                <a:ea typeface="Menlo"/>
                <a:cs typeface="Menlo"/>
                <a:sym typeface="Menlo"/>
              </a:rPr>
              <a:t>addr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 = </a:t>
            </a:r>
            <a:r>
              <a:rPr lang="en-US" sz="2600" dirty="0" err="1" smtClean="0">
                <a:latin typeface="Menlo"/>
                <a:ea typeface="Menlo"/>
                <a:cs typeface="Menlo"/>
                <a:sym typeface="Menlo"/>
              </a:rPr>
              <a:t>newval</a:t>
            </a: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;</a:t>
            </a:r>
            <a:br>
              <a:rPr lang="en-US" sz="2600" dirty="0" smtClean="0"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	return old;</a:t>
            </a:r>
            <a:br>
              <a:rPr lang="en-US" sz="2600" dirty="0" smtClean="0"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latin typeface="Menlo"/>
                <a:ea typeface="Menlo"/>
                <a:cs typeface="Menlo"/>
                <a:sym typeface="Menlo"/>
              </a:rPr>
              <a:t>}</a:t>
            </a:r>
            <a:r>
              <a:rPr sz="2600" dirty="0" smtClean="0">
                <a:latin typeface="Menlo"/>
                <a:ea typeface="Menlo"/>
                <a:cs typeface="Menlo"/>
                <a:sym typeface="Menlo"/>
              </a:rPr>
              <a:t>            </a:t>
            </a:r>
            <a:r>
              <a:rPr sz="2600" dirty="0" smtClean="0">
                <a:solidFill>
                  <a:srgbClr val="D7391E"/>
                </a:solidFill>
                <a:latin typeface="Menlo"/>
                <a:ea typeface="Menlo"/>
                <a:cs typeface="Menlo"/>
                <a:sym typeface="Menlo"/>
              </a:rPr>
              <a:t>                                          </a:t>
            </a:r>
            <a:endParaRPr sz="2600" dirty="0">
              <a:latin typeface="Menlo"/>
              <a:ea typeface="Menlo"/>
              <a:cs typeface="Menlo"/>
              <a:sym typeface="Menl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1100" y="5783282"/>
            <a:ext cx="118952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45720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static inline </a:t>
            </a:r>
            <a:r>
              <a:rPr lang="en-US" sz="2800" dirty="0" err="1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uint</a:t>
            </a:r>
            <a:r>
              <a:rPr lang="en-US" sz="2800" dirty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</a:br>
            <a:r>
              <a:rPr lang="en-US" sz="2800" dirty="0" err="1">
                <a:solidFill>
                  <a:srgbClr val="0070C0"/>
                </a:solidFill>
                <a:latin typeface="Menlo"/>
                <a:ea typeface="Menlo"/>
                <a:cs typeface="Menlo"/>
                <a:sym typeface="Menlo"/>
              </a:rPr>
              <a:t>xchg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(</a:t>
            </a:r>
            <a:r>
              <a:rPr lang="en-US" sz="2800" dirty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volatile unsigned </a:t>
            </a:r>
            <a:r>
              <a:rPr lang="en-US" sz="2800" dirty="0" err="1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800" dirty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 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*</a:t>
            </a:r>
            <a:r>
              <a:rPr lang="en-US" sz="2800" dirty="0" err="1">
                <a:solidFill>
                  <a:srgbClr val="CE7924"/>
                </a:solidFill>
                <a:latin typeface="Menlo"/>
                <a:ea typeface="Menlo"/>
                <a:cs typeface="Menlo"/>
                <a:sym typeface="Menlo"/>
              </a:rPr>
              <a:t>addr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, </a:t>
            </a:r>
            <a:r>
              <a:rPr lang="en-US" sz="2800" dirty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unsigned </a:t>
            </a:r>
            <a:r>
              <a:rPr lang="en-US" sz="2800" dirty="0" err="1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800" dirty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 </a:t>
            </a:r>
            <a:r>
              <a:rPr lang="en-US" sz="2800" dirty="0" err="1">
                <a:solidFill>
                  <a:srgbClr val="CE7924"/>
                </a:solidFill>
                <a:latin typeface="Menlo"/>
                <a:ea typeface="Menlo"/>
                <a:cs typeface="Menlo"/>
                <a:sym typeface="Menlo"/>
              </a:rPr>
              <a:t>newval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) {</a:t>
            </a:r>
          </a:p>
          <a:p>
            <a:pPr marL="0" lvl="0" indent="0" algn="l" defTabSz="45720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   </a:t>
            </a:r>
            <a:r>
              <a:rPr lang="en-US" sz="2800" dirty="0" err="1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uint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lang="en-US" sz="2800" dirty="0">
                <a:solidFill>
                  <a:srgbClr val="CE7924"/>
                </a:solidFill>
                <a:latin typeface="Menlo"/>
                <a:ea typeface="Menlo"/>
                <a:cs typeface="Menlo"/>
                <a:sym typeface="Menlo"/>
              </a:rPr>
              <a:t>result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;</a:t>
            </a:r>
          </a:p>
          <a:p>
            <a:pPr marL="0" lvl="0" indent="0" algn="l" defTabSz="45720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   </a:t>
            </a:r>
            <a:r>
              <a:rPr lang="en-US" sz="2800" dirty="0" err="1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asm</a:t>
            </a:r>
            <a:r>
              <a:rPr lang="en-US"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 volatile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(</a:t>
            </a:r>
            <a:r>
              <a:rPr lang="en-US" sz="2800" dirty="0">
                <a:solidFill>
                  <a:srgbClr val="AF3782"/>
                </a:solidFill>
                <a:latin typeface="Menlo"/>
                <a:ea typeface="Menlo"/>
                <a:cs typeface="Menlo"/>
                <a:sym typeface="Menlo"/>
              </a:rPr>
              <a:t>"lock; </a:t>
            </a:r>
            <a:r>
              <a:rPr lang="en-US" sz="2800" dirty="0" err="1">
                <a:solidFill>
                  <a:srgbClr val="AF3782"/>
                </a:solidFill>
                <a:latin typeface="Menlo"/>
                <a:ea typeface="Menlo"/>
                <a:cs typeface="Menlo"/>
                <a:sym typeface="Menlo"/>
              </a:rPr>
              <a:t>xchgl</a:t>
            </a:r>
            <a:r>
              <a:rPr lang="en-US" sz="2800" dirty="0">
                <a:solidFill>
                  <a:srgbClr val="AF3782"/>
                </a:solidFill>
                <a:latin typeface="Menlo"/>
                <a:ea typeface="Menlo"/>
                <a:cs typeface="Menlo"/>
                <a:sym typeface="Menlo"/>
              </a:rPr>
              <a:t> %0, %1"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:</a:t>
            </a:r>
          </a:p>
          <a:p>
            <a:pPr marL="0" lvl="0" indent="0" algn="l" defTabSz="45720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                </a:t>
            </a:r>
            <a:r>
              <a:rPr lang="en-US" sz="2800" dirty="0">
                <a:solidFill>
                  <a:srgbClr val="AF3782"/>
                </a:solidFill>
                <a:latin typeface="Menlo"/>
                <a:ea typeface="Menlo"/>
                <a:cs typeface="Menlo"/>
                <a:sym typeface="Menlo"/>
              </a:rPr>
              <a:t>"+m"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(*</a:t>
            </a:r>
            <a:r>
              <a:rPr lang="en-US" sz="2800" dirty="0" err="1">
                <a:latin typeface="Menlo"/>
                <a:ea typeface="Menlo"/>
                <a:cs typeface="Menlo"/>
                <a:sym typeface="Menlo"/>
              </a:rPr>
              <a:t>addr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), </a:t>
            </a:r>
            <a:r>
              <a:rPr lang="en-US" sz="2800" dirty="0">
                <a:solidFill>
                  <a:srgbClr val="AF3782"/>
                </a:solidFill>
                <a:latin typeface="Menlo"/>
                <a:ea typeface="Menlo"/>
                <a:cs typeface="Menlo"/>
                <a:sym typeface="Menlo"/>
              </a:rPr>
              <a:t>"=a"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(result) :</a:t>
            </a:r>
          </a:p>
          <a:p>
            <a:pPr marL="0" lvl="0" indent="0" algn="l" defTabSz="45720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                </a:t>
            </a:r>
            <a:r>
              <a:rPr lang="en-US" sz="2800" dirty="0">
                <a:solidFill>
                  <a:srgbClr val="AF3782"/>
                </a:solidFill>
                <a:latin typeface="Menlo"/>
                <a:ea typeface="Menlo"/>
                <a:cs typeface="Menlo"/>
                <a:sym typeface="Menlo"/>
              </a:rPr>
              <a:t>"1"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(</a:t>
            </a:r>
            <a:r>
              <a:rPr lang="en-US" sz="2800" dirty="0" err="1">
                <a:latin typeface="Menlo"/>
                <a:ea typeface="Menlo"/>
                <a:cs typeface="Menlo"/>
                <a:sym typeface="Menlo"/>
              </a:rPr>
              <a:t>newval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) : </a:t>
            </a:r>
            <a:r>
              <a:rPr lang="en-US" sz="2800" dirty="0">
                <a:solidFill>
                  <a:srgbClr val="AF3782"/>
                </a:solidFill>
                <a:latin typeface="Menlo"/>
                <a:ea typeface="Menlo"/>
                <a:cs typeface="Menlo"/>
                <a:sym typeface="Menlo"/>
              </a:rPr>
              <a:t>"cc"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);</a:t>
            </a:r>
          </a:p>
          <a:p>
            <a:pPr marL="0" lvl="0" indent="0" algn="l" defTabSz="45720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   </a:t>
            </a:r>
            <a:r>
              <a:rPr lang="en-US"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return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result;</a:t>
            </a:r>
          </a:p>
          <a:p>
            <a:pPr marL="0" lvl="0" indent="0" algn="l" defTabSz="45720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497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Implementation with XCHG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63616" y="2091863"/>
            <a:ext cx="122753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1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typedef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1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31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lock_t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{ </a:t>
            </a:r>
            <a:endParaRPr lang="en-US" sz="31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1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flag; </a:t>
            </a:r>
            <a:endParaRPr lang="en-US" sz="31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31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lock_t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; </a:t>
            </a:r>
            <a:endParaRPr lang="en-US" sz="31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endParaRPr lang="en-US" sz="31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31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init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31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lock_t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*lock) { </a:t>
            </a:r>
            <a:endParaRPr lang="en-US" sz="31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lock-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&gt;flag = </a:t>
            </a:r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??; </a:t>
            </a:r>
          </a:p>
          <a:p>
            <a:pPr algn="l"/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</a:p>
          <a:p>
            <a:pPr algn="l"/>
            <a:endParaRPr lang="en-US" sz="31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acquire(</a:t>
            </a:r>
            <a:r>
              <a:rPr lang="en-US" sz="31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lock_t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*lock) { </a:t>
            </a:r>
          </a:p>
          <a:p>
            <a:pPr algn="l"/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????; </a:t>
            </a:r>
          </a:p>
          <a:p>
            <a:pPr algn="l"/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// 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spin-wait (do nothing) </a:t>
            </a:r>
            <a:endParaRPr lang="en-US" sz="31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</a:p>
          <a:p>
            <a:pPr algn="l"/>
            <a:endParaRPr lang="en-US" sz="31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release(</a:t>
            </a:r>
            <a:r>
              <a:rPr lang="en-US" sz="31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lock_t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*lock) { </a:t>
            </a:r>
            <a:endParaRPr lang="en-US" sz="31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lock-</a:t>
            </a:r>
            <a:r>
              <a:rPr lang="en-US" sz="31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&gt;flag = </a:t>
            </a:r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??; </a:t>
            </a:r>
          </a:p>
          <a:p>
            <a:pPr algn="l"/>
            <a:r>
              <a:rPr lang="en-US" sz="31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  <a:endParaRPr lang="en-US" sz="3100" dirty="0">
              <a:solidFill>
                <a:schemeClr val="bg2"/>
              </a:solidFill>
              <a:effectLst/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68112" y="6321992"/>
            <a:ext cx="8048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Menlo"/>
                <a:ea typeface="Menlo"/>
                <a:cs typeface="Menlo"/>
                <a:sym typeface="Menlo"/>
              </a:rPr>
              <a:t>xchg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(</a:t>
            </a:r>
            <a:r>
              <a:rPr lang="en-US" sz="2800" dirty="0" err="1"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 *</a:t>
            </a:r>
            <a:r>
              <a:rPr lang="en-US" sz="2800" dirty="0" err="1">
                <a:latin typeface="Menlo"/>
                <a:ea typeface="Menlo"/>
                <a:cs typeface="Menlo"/>
                <a:sym typeface="Menlo"/>
              </a:rPr>
              <a:t>addr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, </a:t>
            </a:r>
            <a:r>
              <a:rPr lang="en-US" sz="2800" dirty="0" err="1" smtClean="0"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800" dirty="0" smtClean="0">
                <a:latin typeface="Menlo"/>
                <a:ea typeface="Menlo"/>
                <a:cs typeface="Menlo"/>
                <a:sym typeface="Menlo"/>
              </a:rPr>
              <a:t> </a:t>
            </a:r>
            <a:r>
              <a:rPr lang="en-US" sz="2800" dirty="0" err="1">
                <a:latin typeface="Menlo"/>
                <a:ea typeface="Menlo"/>
                <a:cs typeface="Menlo"/>
                <a:sym typeface="Menlo"/>
              </a:rPr>
              <a:t>newval</a:t>
            </a:r>
            <a:r>
              <a:rPr lang="en-US" sz="2800" dirty="0">
                <a:latin typeface="Menlo"/>
                <a:ea typeface="Menlo"/>
                <a:cs typeface="Menlo"/>
                <a:sym typeface="Menlo"/>
              </a:rPr>
              <a:t>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36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926080"/>
            <a:ext cx="11054080" cy="1625600"/>
          </a:xfrm>
        </p:spPr>
        <p:txBody>
          <a:bodyPr/>
          <a:lstStyle/>
          <a:p>
            <a:r>
              <a:rPr lang="en-US" dirty="0" smtClean="0"/>
              <a:t>Concurrency:</a:t>
            </a:r>
            <a:br>
              <a:rPr lang="en-US" dirty="0" smtClean="0"/>
            </a:br>
            <a:r>
              <a:rPr lang="en-US" dirty="0" smtClean="0"/>
              <a:t>Locks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79999"/>
            <a:ext cx="12029440" cy="3698240"/>
          </a:xfrm>
        </p:spPr>
        <p:txBody>
          <a:bodyPr/>
          <a:lstStyle/>
          <a:p>
            <a:pPr marL="866973" indent="-866973" algn="l"/>
            <a:r>
              <a:rPr lang="en-US" b="1" dirty="0"/>
              <a:t>Questions answered in this lecture</a:t>
            </a:r>
            <a:r>
              <a:rPr lang="en-US" b="1" dirty="0" smtClean="0"/>
              <a:t>:</a:t>
            </a:r>
          </a:p>
          <a:p>
            <a:pPr marL="866973" indent="-866973" algn="l"/>
            <a:r>
              <a:rPr lang="en-US" dirty="0" smtClean="0"/>
              <a:t>Review: Why threads </a:t>
            </a:r>
            <a:r>
              <a:rPr lang="en-US" dirty="0" smtClean="0"/>
              <a:t>and mutual exclusion for critical </a:t>
            </a:r>
            <a:r>
              <a:rPr lang="en-US" dirty="0" smtClean="0"/>
              <a:t>sections?</a:t>
            </a:r>
            <a:endParaRPr lang="en-US" dirty="0" smtClean="0"/>
          </a:p>
          <a:p>
            <a:pPr marL="866973" indent="-866973" algn="l"/>
            <a:r>
              <a:rPr lang="en-US" dirty="0" smtClean="0"/>
              <a:t>How can locks be used to protect shared data structures such as </a:t>
            </a:r>
            <a:r>
              <a:rPr lang="en-US" b="1" dirty="0" smtClean="0"/>
              <a:t>linked lists</a:t>
            </a:r>
            <a:r>
              <a:rPr lang="en-US" dirty="0" smtClean="0"/>
              <a:t>?</a:t>
            </a:r>
          </a:p>
          <a:p>
            <a:pPr marL="866973" indent="-866973" algn="l"/>
            <a:r>
              <a:rPr lang="en-US" dirty="0" smtClean="0"/>
              <a:t>Can locks be implemented by </a:t>
            </a:r>
            <a:r>
              <a:rPr lang="en-US" b="1" dirty="0" smtClean="0"/>
              <a:t>disabling interrupts</a:t>
            </a:r>
            <a:r>
              <a:rPr lang="en-US" dirty="0" smtClean="0"/>
              <a:t>?</a:t>
            </a:r>
          </a:p>
          <a:p>
            <a:pPr marL="866973" indent="-866973" algn="l"/>
            <a:r>
              <a:rPr lang="en-US" dirty="0" smtClean="0"/>
              <a:t>Can locks be implemented with </a:t>
            </a:r>
            <a:r>
              <a:rPr lang="en-US" b="1" dirty="0" smtClean="0"/>
              <a:t>loads and stores</a:t>
            </a:r>
            <a:r>
              <a:rPr lang="en-US" dirty="0" smtClean="0"/>
              <a:t>?</a:t>
            </a:r>
          </a:p>
          <a:p>
            <a:pPr marL="866973" indent="-866973" algn="l"/>
            <a:r>
              <a:rPr lang="en-US" dirty="0" smtClean="0"/>
              <a:t>Can locks be implemented with </a:t>
            </a:r>
            <a:r>
              <a:rPr lang="en-US" b="1" dirty="0" smtClean="0"/>
              <a:t>atomic hardware instructions</a:t>
            </a:r>
            <a:r>
              <a:rPr lang="en-US" dirty="0" smtClean="0"/>
              <a:t>?</a:t>
            </a:r>
          </a:p>
          <a:p>
            <a:pPr marL="866973" indent="-866973" algn="l"/>
            <a:r>
              <a:rPr lang="en-US" dirty="0" smtClean="0"/>
              <a:t>When are </a:t>
            </a:r>
            <a:r>
              <a:rPr lang="en-US" b="1" dirty="0" smtClean="0"/>
              <a:t>spinlocks</a:t>
            </a:r>
            <a:r>
              <a:rPr lang="en-US" dirty="0" smtClean="0"/>
              <a:t> a good idea?</a:t>
            </a:r>
          </a:p>
          <a:p>
            <a:pPr marL="866973" indent="-866973" algn="l"/>
            <a:endParaRPr lang="en-US" b="1" dirty="0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76">
                <a:solidFill>
                  <a:schemeClr val="tx1"/>
                </a:solidFill>
              </a:rPr>
              <a:t>UNIVERSITY of WISCONSIN-MADISON</a:t>
            </a:r>
            <a:br>
              <a:rPr lang="en-US" sz="2276">
                <a:solidFill>
                  <a:schemeClr val="tx1"/>
                </a:solidFill>
              </a:rPr>
            </a:br>
            <a:r>
              <a:rPr lang="en-US" sz="2276">
                <a:solidFill>
                  <a:schemeClr val="tx1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991" dirty="0">
                <a:solidFill>
                  <a:schemeClr val="tx1"/>
                </a:solidFill>
              </a:rPr>
              <a:t>CS 537</a:t>
            </a:r>
            <a:br>
              <a:rPr lang="en-US" sz="1991" dirty="0">
                <a:solidFill>
                  <a:schemeClr val="tx1"/>
                </a:solidFill>
              </a:rPr>
            </a:br>
            <a:r>
              <a:rPr lang="en-US" sz="1991" dirty="0">
                <a:solidFill>
                  <a:schemeClr val="tx1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991">
                <a:solidFill>
                  <a:schemeClr val="tx1"/>
                </a:solidFill>
              </a:rPr>
              <a:t>Andrea C. Arpaci-Dusseau</a:t>
            </a:r>
            <a:br>
              <a:rPr lang="en-US" sz="1991">
                <a:solidFill>
                  <a:schemeClr val="tx1"/>
                </a:solidFill>
              </a:rPr>
            </a:br>
            <a:r>
              <a:rPr lang="en-US" sz="1991">
                <a:solidFill>
                  <a:schemeClr val="tx1"/>
                </a:solidFill>
              </a:rPr>
              <a:t>Remzi H. Arpaci-Dusseau</a:t>
            </a:r>
          </a:p>
        </p:txBody>
      </p:sp>
    </p:spTree>
    <p:extLst>
      <p:ext uri="{BB962C8B-B14F-4D97-AF65-F5344CB8AC3E}">
        <p14:creationId xmlns:p14="http://schemas.microsoft.com/office/powerpoint/2010/main" val="3701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XCHG Implementation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63616" y="1914198"/>
            <a:ext cx="122753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typedef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2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__</a:t>
            </a:r>
            <a:r>
              <a:rPr lang="en-US" sz="32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lock_t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{ </a:t>
            </a:r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flag; </a:t>
            </a:r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32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lock_t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; </a:t>
            </a:r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32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init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32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lock_t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*lock) { </a:t>
            </a:r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lock-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&gt;flag = 0; </a:t>
            </a:r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</a:p>
          <a:p>
            <a:pPr algn="l"/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acquire(</a:t>
            </a:r>
            <a:r>
              <a:rPr lang="en-US" sz="32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lock_t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*lock) { </a:t>
            </a:r>
          </a:p>
          <a:p>
            <a:pPr algn="l"/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while(</a:t>
            </a:r>
            <a:r>
              <a:rPr lang="en-US" sz="3200" dirty="0" err="1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xchg</a:t>
            </a:r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(&amp;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lock-&gt;flag, 1) == 1) ; </a:t>
            </a:r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// 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spin-wait (do nothing) </a:t>
            </a:r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</a:p>
          <a:p>
            <a:pPr algn="l"/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release(</a:t>
            </a:r>
            <a:r>
              <a:rPr lang="en-US" sz="3200" dirty="0" err="1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lock_t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 *lock) { </a:t>
            </a:r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	lock-</a:t>
            </a:r>
            <a:r>
              <a:rPr lang="en-US" sz="3200" dirty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&gt;flag = 0; </a:t>
            </a:r>
            <a:endParaRPr lang="en-US" sz="3200" dirty="0" smtClean="0">
              <a:solidFill>
                <a:schemeClr val="bg2"/>
              </a:solidFill>
              <a:latin typeface="Courier" charset="0"/>
              <a:ea typeface="Courier" charset="0"/>
              <a:cs typeface="Courier" charset="0"/>
            </a:endParaRPr>
          </a:p>
          <a:p>
            <a:pPr algn="l"/>
            <a:r>
              <a:rPr lang="en-US" sz="3200" dirty="0" smtClean="0">
                <a:solidFill>
                  <a:schemeClr val="bg2"/>
                </a:solidFill>
                <a:latin typeface="Courier" charset="0"/>
                <a:ea typeface="Courier" charset="0"/>
                <a:cs typeface="Courier" charset="0"/>
              </a:rPr>
              <a:t>} </a:t>
            </a:r>
            <a:endParaRPr lang="en-US" sz="3200" dirty="0">
              <a:solidFill>
                <a:schemeClr val="bg2"/>
              </a:solidFill>
              <a:effectLst/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3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XCHG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6" y="2600961"/>
            <a:ext cx="11923776" cy="61118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Critical section protected with </a:t>
            </a:r>
            <a:r>
              <a:rPr lang="en-US" smtClean="0"/>
              <a:t>our lock implementation!!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Atomic HW Instructions</a:t>
            </a:r>
            <a:endParaRPr lang="en-US" dirty="0"/>
          </a:p>
        </p:txBody>
      </p:sp>
      <p:sp>
        <p:nvSpPr>
          <p:cNvPr id="3" name="Shape 268"/>
          <p:cNvSpPr txBox="1">
            <a:spLocks/>
          </p:cNvSpPr>
          <p:nvPr/>
        </p:nvSpPr>
        <p:spPr>
          <a:xfrm>
            <a:off x="321100" y="2181352"/>
            <a:ext cx="12407348" cy="4347464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Calisto MT" pitchFamily="18" charset="0"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CompareAndSwap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(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*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addr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expected, 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new) {</a:t>
            </a:r>
            <a:b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	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actual = *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addr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;</a:t>
            </a:r>
            <a:b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	if (actual == expected) </a:t>
            </a:r>
            <a:b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		*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addr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= new;</a:t>
            </a:r>
            <a:b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	return actual;</a:t>
            </a:r>
            <a:b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}            </a:t>
            </a:r>
            <a:r>
              <a:rPr lang="en-US" sz="2600" dirty="0" smtClean="0">
                <a:solidFill>
                  <a:srgbClr val="D7391E"/>
                </a:solidFill>
                <a:latin typeface="Menlo"/>
                <a:ea typeface="Menlo"/>
                <a:cs typeface="Menlo"/>
                <a:sym typeface="Menlo"/>
              </a:rPr>
              <a:t>                                          </a:t>
            </a:r>
            <a:endParaRPr lang="en-US" sz="2600" dirty="0">
              <a:solidFill>
                <a:srgbClr val="000000"/>
              </a:solidFill>
              <a:latin typeface="Menlo"/>
              <a:ea typeface="Menlo"/>
              <a:cs typeface="Menlo"/>
              <a:sym typeface="Menl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3136" y="5641808"/>
            <a:ext cx="122753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void 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acquire(</a:t>
            </a:r>
            <a:r>
              <a:rPr lang="en-US" dirty="0" err="1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 *lock) { </a:t>
            </a:r>
            <a:endParaRPr lang="en-US" dirty="0">
              <a:solidFill>
                <a:schemeClr val="bg2"/>
              </a:solidFill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	while(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CompareAndSwap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(&amp;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lock-&gt;flag, 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?, ?)</a:t>
            </a:r>
            <a:br>
              <a:rPr lang="en-US" dirty="0" smtClean="0">
                <a:solidFill>
                  <a:schemeClr val="bg2"/>
                </a:solidFill>
                <a:latin typeface="Menlo" charset="0"/>
              </a:rPr>
            </a:b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				 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== 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?) 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; </a:t>
            </a:r>
            <a:endParaRPr lang="en-US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// 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spin-wait (do nothing) </a:t>
            </a:r>
            <a:endParaRPr lang="en-US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6414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Atomic HW Instructions</a:t>
            </a:r>
            <a:endParaRPr lang="en-US" dirty="0"/>
          </a:p>
        </p:txBody>
      </p:sp>
      <p:sp>
        <p:nvSpPr>
          <p:cNvPr id="3" name="Shape 268"/>
          <p:cNvSpPr txBox="1">
            <a:spLocks/>
          </p:cNvSpPr>
          <p:nvPr/>
        </p:nvSpPr>
        <p:spPr>
          <a:xfrm>
            <a:off x="321100" y="2181352"/>
            <a:ext cx="12407348" cy="4347464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Calisto MT" pitchFamily="18" charset="0"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CompareAndSwap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(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*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ptr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expected, 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new) {</a:t>
            </a:r>
            <a:b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	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int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actual = *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addr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;</a:t>
            </a:r>
            <a:b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	if (actual == expected) </a:t>
            </a:r>
            <a:b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		*</a:t>
            </a:r>
            <a:r>
              <a:rPr lang="en-US" sz="2600" dirty="0" err="1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addr</a:t>
            </a: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 = new;</a:t>
            </a:r>
            <a:b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	return actual;</a:t>
            </a:r>
            <a:b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</a:br>
            <a:r>
              <a:rPr lang="en-US" sz="2600" dirty="0" smtClean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rPr>
              <a:t>}            </a:t>
            </a:r>
            <a:r>
              <a:rPr lang="en-US" sz="2600" dirty="0" smtClean="0">
                <a:solidFill>
                  <a:srgbClr val="D7391E"/>
                </a:solidFill>
                <a:latin typeface="Menlo"/>
                <a:ea typeface="Menlo"/>
                <a:cs typeface="Menlo"/>
                <a:sym typeface="Menlo"/>
              </a:rPr>
              <a:t>                                          </a:t>
            </a:r>
            <a:endParaRPr lang="en-US" sz="2600" dirty="0">
              <a:solidFill>
                <a:srgbClr val="000000"/>
              </a:solidFill>
              <a:latin typeface="Menlo"/>
              <a:ea typeface="Menlo"/>
              <a:cs typeface="Menlo"/>
              <a:sym typeface="Menl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3136" y="5641808"/>
            <a:ext cx="122753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void 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acquire(</a:t>
            </a:r>
            <a:r>
              <a:rPr lang="en-US" dirty="0" err="1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 *lock) { </a:t>
            </a:r>
            <a:endParaRPr lang="en-US" dirty="0">
              <a:solidFill>
                <a:schemeClr val="bg2"/>
              </a:solidFill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	while(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CompareAndSwap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(&amp;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lock-&gt;flag, 0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, 1)</a:t>
            </a:r>
            <a:br>
              <a:rPr lang="en-US" dirty="0" smtClean="0">
                <a:solidFill>
                  <a:schemeClr val="bg2"/>
                </a:solidFill>
                <a:latin typeface="Menlo" charset="0"/>
              </a:rPr>
            </a:b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				 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== 1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) 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; </a:t>
            </a:r>
            <a:endParaRPr lang="en-US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// 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spin-wait (do nothing) </a:t>
            </a:r>
            <a:endParaRPr lang="en-US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84944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Lock </a:t>
            </a:r>
            <a:r>
              <a:rPr lang="en-US" sz="6480" dirty="0" smtClean="0">
                <a:solidFill>
                  <a:srgbClr val="FFFFFF"/>
                </a:solidFill>
              </a:rPr>
              <a:t>Implementation </a:t>
            </a:r>
            <a:r>
              <a:rPr sz="6480" dirty="0" smtClean="0">
                <a:solidFill>
                  <a:srgbClr val="FFFFFF"/>
                </a:solidFill>
              </a:rPr>
              <a:t>Goals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398" name="Shape 398"/>
          <p:cNvSpPr>
            <a:spLocks noGrp="1"/>
          </p:cNvSpPr>
          <p:nvPr>
            <p:ph type="body" idx="4294967295"/>
          </p:nvPr>
        </p:nvSpPr>
        <p:spPr>
          <a:xfrm>
            <a:off x="493776" y="2103120"/>
            <a:ext cx="11099800" cy="738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200" dirty="0"/>
              <a:t>Correctness </a:t>
            </a:r>
            <a:endParaRPr lang="en-US" sz="3200" dirty="0"/>
          </a:p>
          <a:p>
            <a:pPr lvl="1">
              <a:lnSpc>
                <a:spcPct val="90000"/>
              </a:lnSpc>
            </a:pPr>
            <a:r>
              <a:rPr lang="en-US" altLang="en-US" sz="2800" dirty="0" smtClean="0"/>
              <a:t>Mutual </a:t>
            </a:r>
            <a:r>
              <a:rPr lang="en-US" altLang="en-US" sz="2800" dirty="0"/>
              <a:t>exclusion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Only one thread in critical section at a time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Progress (deadlock-free)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If several simultaneous requests, must allow one to proceed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 smtClean="0"/>
              <a:t>Bounded </a:t>
            </a:r>
            <a:r>
              <a:rPr lang="en-US" altLang="en-US" sz="2800" dirty="0"/>
              <a:t>(starvation-free)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Must eventually allow each waiting thread to </a:t>
            </a:r>
            <a:r>
              <a:rPr lang="en-US" altLang="en-US" dirty="0" smtClean="0"/>
              <a:t>enter</a:t>
            </a:r>
            <a:endParaRPr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 smtClean="0"/>
              <a:t>Fairness</a:t>
            </a:r>
            <a:endParaRPr lang="en-US" sz="3200" b="1" dirty="0" smtClean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b="1" dirty="0" smtClean="0"/>
              <a:t>Each thread waits for same amount of time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200" dirty="0" smtClean="0"/>
              <a:t>Performance</a:t>
            </a:r>
            <a:r>
              <a:rPr lang="en-US" sz="3200" dirty="0" smtClean="0"/>
              <a:t> 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CPU is not used unnecessarily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85514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/>
          <p:nvPr/>
        </p:nvSpPr>
        <p:spPr>
          <a:xfrm>
            <a:off x="2483596" y="4697075"/>
            <a:ext cx="1138988" cy="1"/>
          </a:xfrm>
          <a:prstGeom prst="line">
            <a:avLst/>
          </a:prstGeom>
          <a:ln w="25400">
            <a:solidFill>
              <a:srgbClr val="11DBE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1" name="Shape 401"/>
          <p:cNvSpPr/>
          <p:nvPr/>
        </p:nvSpPr>
        <p:spPr>
          <a:xfrm>
            <a:off x="2684066" y="4420046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11DBE3"/>
                </a:solidFill>
              </a:rPr>
              <a:t>spin</a:t>
            </a:r>
          </a:p>
        </p:txBody>
      </p:sp>
      <p:sp>
        <p:nvSpPr>
          <p:cNvPr id="402" name="Shape 402"/>
          <p:cNvSpPr/>
          <p:nvPr/>
        </p:nvSpPr>
        <p:spPr>
          <a:xfrm>
            <a:off x="5023596" y="4697075"/>
            <a:ext cx="1138988" cy="1"/>
          </a:xfrm>
          <a:prstGeom prst="line">
            <a:avLst/>
          </a:prstGeom>
          <a:ln w="25400">
            <a:solidFill>
              <a:srgbClr val="11DBE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5224066" y="4420046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11DBE3"/>
                </a:solidFill>
              </a:rPr>
              <a:t>spin</a:t>
            </a:r>
          </a:p>
        </p:txBody>
      </p:sp>
      <p:sp>
        <p:nvSpPr>
          <p:cNvPr id="404" name="Shape 404"/>
          <p:cNvSpPr/>
          <p:nvPr/>
        </p:nvSpPr>
        <p:spPr>
          <a:xfrm>
            <a:off x="7563597" y="4697075"/>
            <a:ext cx="1138988" cy="1"/>
          </a:xfrm>
          <a:prstGeom prst="line">
            <a:avLst/>
          </a:prstGeom>
          <a:ln w="25400">
            <a:solidFill>
              <a:srgbClr val="11DBE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5" name="Shape 405"/>
          <p:cNvSpPr/>
          <p:nvPr/>
        </p:nvSpPr>
        <p:spPr>
          <a:xfrm>
            <a:off x="7764066" y="4420046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11DBE3"/>
                </a:solidFill>
              </a:rPr>
              <a:t>spin</a:t>
            </a:r>
          </a:p>
        </p:txBody>
      </p:sp>
      <p:sp>
        <p:nvSpPr>
          <p:cNvPr id="406" name="Shape 406"/>
          <p:cNvSpPr/>
          <p:nvPr/>
        </p:nvSpPr>
        <p:spPr>
          <a:xfrm>
            <a:off x="10103597" y="4697075"/>
            <a:ext cx="1138988" cy="1"/>
          </a:xfrm>
          <a:prstGeom prst="line">
            <a:avLst/>
          </a:prstGeom>
          <a:ln w="25400">
            <a:solidFill>
              <a:srgbClr val="11DBE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10304066" y="4420046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11DBE3"/>
                </a:solidFill>
              </a:rPr>
              <a:t>spin</a:t>
            </a:r>
          </a:p>
        </p:txBody>
      </p:sp>
      <p:sp>
        <p:nvSpPr>
          <p:cNvPr id="408" name="Shape 4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Basic Spinlocks are Unfair</a:t>
            </a:r>
          </a:p>
        </p:txBody>
      </p:sp>
      <p:sp>
        <p:nvSpPr>
          <p:cNvPr id="409" name="Shape 409"/>
          <p:cNvSpPr/>
          <p:nvPr/>
        </p:nvSpPr>
        <p:spPr>
          <a:xfrm>
            <a:off x="1139635" y="4854327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410" name="Shape 410"/>
          <p:cNvSpPr/>
          <p:nvPr/>
        </p:nvSpPr>
        <p:spPr>
          <a:xfrm>
            <a:off x="2409635" y="4854327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411" name="Shape 411"/>
          <p:cNvSpPr/>
          <p:nvPr/>
        </p:nvSpPr>
        <p:spPr>
          <a:xfrm>
            <a:off x="1152099" y="6217017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2" name="Shape 412"/>
          <p:cNvSpPr/>
          <p:nvPr/>
        </p:nvSpPr>
        <p:spPr>
          <a:xfrm>
            <a:off x="115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951150" y="6276086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414" name="Shape 414"/>
          <p:cNvSpPr/>
          <p:nvPr/>
        </p:nvSpPr>
        <p:spPr>
          <a:xfrm>
            <a:off x="242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15" name="Shape 415"/>
          <p:cNvSpPr/>
          <p:nvPr/>
        </p:nvSpPr>
        <p:spPr>
          <a:xfrm>
            <a:off x="2094048" y="627608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416" name="Shape 416"/>
          <p:cNvSpPr/>
          <p:nvPr/>
        </p:nvSpPr>
        <p:spPr>
          <a:xfrm>
            <a:off x="369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17" name="Shape 417"/>
          <p:cNvSpPr/>
          <p:nvPr/>
        </p:nvSpPr>
        <p:spPr>
          <a:xfrm>
            <a:off x="3364048" y="627608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418" name="Shape 418"/>
          <p:cNvSpPr/>
          <p:nvPr/>
        </p:nvSpPr>
        <p:spPr>
          <a:xfrm>
            <a:off x="369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19" name="Shape 419"/>
          <p:cNvSpPr/>
          <p:nvPr/>
        </p:nvSpPr>
        <p:spPr>
          <a:xfrm>
            <a:off x="496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20" name="Shape 420"/>
          <p:cNvSpPr/>
          <p:nvPr/>
        </p:nvSpPr>
        <p:spPr>
          <a:xfrm>
            <a:off x="4634048" y="627608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421" name="Shape 421"/>
          <p:cNvSpPr/>
          <p:nvPr/>
        </p:nvSpPr>
        <p:spPr>
          <a:xfrm>
            <a:off x="623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22" name="Shape 422"/>
          <p:cNvSpPr/>
          <p:nvPr/>
        </p:nvSpPr>
        <p:spPr>
          <a:xfrm>
            <a:off x="5904048" y="627608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423" name="Shape 423"/>
          <p:cNvSpPr/>
          <p:nvPr/>
        </p:nvSpPr>
        <p:spPr>
          <a:xfrm>
            <a:off x="623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24" name="Shape 424"/>
          <p:cNvSpPr/>
          <p:nvPr/>
        </p:nvSpPr>
        <p:spPr>
          <a:xfrm>
            <a:off x="750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25" name="Shape 425"/>
          <p:cNvSpPr/>
          <p:nvPr/>
        </p:nvSpPr>
        <p:spPr>
          <a:xfrm>
            <a:off x="7046947" y="6276086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426" name="Shape 426"/>
          <p:cNvSpPr/>
          <p:nvPr/>
        </p:nvSpPr>
        <p:spPr>
          <a:xfrm>
            <a:off x="877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27" name="Shape 427"/>
          <p:cNvSpPr/>
          <p:nvPr/>
        </p:nvSpPr>
        <p:spPr>
          <a:xfrm>
            <a:off x="8316947" y="6276086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428" name="Shape 428"/>
          <p:cNvSpPr/>
          <p:nvPr/>
        </p:nvSpPr>
        <p:spPr>
          <a:xfrm>
            <a:off x="877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29" name="Shape 429"/>
          <p:cNvSpPr/>
          <p:nvPr/>
        </p:nvSpPr>
        <p:spPr>
          <a:xfrm>
            <a:off x="1004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30" name="Shape 430"/>
          <p:cNvSpPr/>
          <p:nvPr/>
        </p:nvSpPr>
        <p:spPr>
          <a:xfrm>
            <a:off x="9586947" y="6276086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431" name="Shape 431"/>
          <p:cNvSpPr/>
          <p:nvPr/>
        </p:nvSpPr>
        <p:spPr>
          <a:xfrm>
            <a:off x="11312099" y="621701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32" name="Shape 432"/>
          <p:cNvSpPr/>
          <p:nvPr/>
        </p:nvSpPr>
        <p:spPr>
          <a:xfrm>
            <a:off x="10856947" y="6276086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433" name="Shape 433"/>
          <p:cNvSpPr/>
          <p:nvPr/>
        </p:nvSpPr>
        <p:spPr>
          <a:xfrm>
            <a:off x="3679635" y="4854327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434" name="Shape 434"/>
          <p:cNvSpPr/>
          <p:nvPr/>
        </p:nvSpPr>
        <p:spPr>
          <a:xfrm>
            <a:off x="4949635" y="4854327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435" name="Shape 435"/>
          <p:cNvSpPr/>
          <p:nvPr/>
        </p:nvSpPr>
        <p:spPr>
          <a:xfrm>
            <a:off x="6219635" y="4854327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436" name="Shape 436"/>
          <p:cNvSpPr/>
          <p:nvPr/>
        </p:nvSpPr>
        <p:spPr>
          <a:xfrm>
            <a:off x="7489635" y="4854327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437" name="Shape 437"/>
          <p:cNvSpPr/>
          <p:nvPr/>
        </p:nvSpPr>
        <p:spPr>
          <a:xfrm>
            <a:off x="8759635" y="4854327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438" name="Shape 438"/>
          <p:cNvSpPr/>
          <p:nvPr/>
        </p:nvSpPr>
        <p:spPr>
          <a:xfrm>
            <a:off x="10029635" y="4854327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439" name="Shape 439"/>
          <p:cNvSpPr/>
          <p:nvPr/>
        </p:nvSpPr>
        <p:spPr>
          <a:xfrm>
            <a:off x="818550" y="4073843"/>
            <a:ext cx="692497" cy="502702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lock</a:t>
            </a:r>
          </a:p>
        </p:txBody>
      </p:sp>
      <p:sp>
        <p:nvSpPr>
          <p:cNvPr id="440" name="Shape 440"/>
          <p:cNvSpPr/>
          <p:nvPr/>
        </p:nvSpPr>
        <p:spPr>
          <a:xfrm>
            <a:off x="1169289" y="4534346"/>
            <a:ext cx="1" cy="316192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441" name="Shape 441"/>
          <p:cNvSpPr/>
          <p:nvPr/>
        </p:nvSpPr>
        <p:spPr>
          <a:xfrm>
            <a:off x="2371707" y="3494300"/>
            <a:ext cx="692497" cy="502702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lock</a:t>
            </a:r>
          </a:p>
        </p:txBody>
      </p:sp>
      <p:sp>
        <p:nvSpPr>
          <p:cNvPr id="442" name="Shape 442"/>
          <p:cNvSpPr/>
          <p:nvPr/>
        </p:nvSpPr>
        <p:spPr>
          <a:xfrm>
            <a:off x="1727257" y="3949766"/>
            <a:ext cx="331032" cy="900772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443" name="Shape 443"/>
          <p:cNvSpPr/>
          <p:nvPr/>
        </p:nvSpPr>
        <p:spPr>
          <a:xfrm>
            <a:off x="1121511" y="3494300"/>
            <a:ext cx="1061188" cy="502702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unlock</a:t>
            </a:r>
          </a:p>
        </p:txBody>
      </p:sp>
      <p:sp>
        <p:nvSpPr>
          <p:cNvPr id="444" name="Shape 444"/>
          <p:cNvSpPr/>
          <p:nvPr/>
        </p:nvSpPr>
        <p:spPr>
          <a:xfrm flipH="1">
            <a:off x="2185288" y="3951249"/>
            <a:ext cx="454453" cy="899289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445" name="Shape 445"/>
          <p:cNvSpPr/>
          <p:nvPr/>
        </p:nvSpPr>
        <p:spPr>
          <a:xfrm>
            <a:off x="4657707" y="3494300"/>
            <a:ext cx="692497" cy="502702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lock</a:t>
            </a:r>
          </a:p>
        </p:txBody>
      </p:sp>
      <p:sp>
        <p:nvSpPr>
          <p:cNvPr id="446" name="Shape 446"/>
          <p:cNvSpPr/>
          <p:nvPr/>
        </p:nvSpPr>
        <p:spPr>
          <a:xfrm>
            <a:off x="4013257" y="3949766"/>
            <a:ext cx="331032" cy="900772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447" name="Shape 447"/>
          <p:cNvSpPr/>
          <p:nvPr/>
        </p:nvSpPr>
        <p:spPr>
          <a:xfrm>
            <a:off x="3407511" y="3494300"/>
            <a:ext cx="1061188" cy="502702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unlock</a:t>
            </a:r>
          </a:p>
        </p:txBody>
      </p:sp>
      <p:sp>
        <p:nvSpPr>
          <p:cNvPr id="448" name="Shape 448"/>
          <p:cNvSpPr/>
          <p:nvPr/>
        </p:nvSpPr>
        <p:spPr>
          <a:xfrm flipH="1">
            <a:off x="4471288" y="3951249"/>
            <a:ext cx="454453" cy="899289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449" name="Shape 449"/>
          <p:cNvSpPr/>
          <p:nvPr/>
        </p:nvSpPr>
        <p:spPr>
          <a:xfrm>
            <a:off x="7451706" y="3494300"/>
            <a:ext cx="692497" cy="502702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lock</a:t>
            </a:r>
          </a:p>
        </p:txBody>
      </p:sp>
      <p:sp>
        <p:nvSpPr>
          <p:cNvPr id="450" name="Shape 450"/>
          <p:cNvSpPr/>
          <p:nvPr/>
        </p:nvSpPr>
        <p:spPr>
          <a:xfrm>
            <a:off x="6807257" y="3949766"/>
            <a:ext cx="331032" cy="900772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451" name="Shape 451"/>
          <p:cNvSpPr/>
          <p:nvPr/>
        </p:nvSpPr>
        <p:spPr>
          <a:xfrm>
            <a:off x="6201511" y="3494300"/>
            <a:ext cx="1061188" cy="502702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unlock</a:t>
            </a:r>
          </a:p>
        </p:txBody>
      </p:sp>
      <p:sp>
        <p:nvSpPr>
          <p:cNvPr id="452" name="Shape 452"/>
          <p:cNvSpPr/>
          <p:nvPr/>
        </p:nvSpPr>
        <p:spPr>
          <a:xfrm flipH="1">
            <a:off x="7265288" y="3951249"/>
            <a:ext cx="454453" cy="899289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453" name="Shape 453"/>
          <p:cNvSpPr/>
          <p:nvPr/>
        </p:nvSpPr>
        <p:spPr>
          <a:xfrm>
            <a:off x="9483706" y="3494300"/>
            <a:ext cx="692497" cy="502702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lock</a:t>
            </a:r>
          </a:p>
        </p:txBody>
      </p:sp>
      <p:sp>
        <p:nvSpPr>
          <p:cNvPr id="454" name="Shape 454"/>
          <p:cNvSpPr/>
          <p:nvPr/>
        </p:nvSpPr>
        <p:spPr>
          <a:xfrm>
            <a:off x="8839257" y="3949766"/>
            <a:ext cx="331032" cy="900772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455" name="Shape 455"/>
          <p:cNvSpPr/>
          <p:nvPr/>
        </p:nvSpPr>
        <p:spPr>
          <a:xfrm>
            <a:off x="8233511" y="3494300"/>
            <a:ext cx="1061188" cy="502702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unlock</a:t>
            </a:r>
          </a:p>
        </p:txBody>
      </p:sp>
      <p:sp>
        <p:nvSpPr>
          <p:cNvPr id="456" name="Shape 456"/>
          <p:cNvSpPr/>
          <p:nvPr/>
        </p:nvSpPr>
        <p:spPr>
          <a:xfrm flipH="1">
            <a:off x="9297288" y="3951249"/>
            <a:ext cx="454453" cy="899289"/>
          </a:xfrm>
          <a:prstGeom prst="line">
            <a:avLst/>
          </a:prstGeom>
          <a:ln w="25400">
            <a:solidFill>
              <a:schemeClr val="bg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421" y="7790667"/>
            <a:ext cx="8443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Scheduler is independent of locks/unlocks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0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" grpId="0" animBg="1"/>
      <p:bldP spid="401" grpId="0" animBg="1"/>
      <p:bldP spid="402" grpId="0" animBg="1"/>
      <p:bldP spid="403" grpId="0" animBg="1"/>
      <p:bldP spid="404" grpId="0" animBg="1"/>
      <p:bldP spid="405" grpId="0" animBg="1"/>
      <p:bldP spid="406" grpId="0" animBg="1"/>
      <p:bldP spid="407" grpId="0" animBg="1"/>
      <p:bldP spid="410" grpId="0" animBg="1"/>
      <p:bldP spid="414" grpId="0" animBg="1"/>
      <p:bldP spid="416" grpId="0" animBg="1"/>
      <p:bldP spid="418" grpId="0" animBg="1"/>
      <p:bldP spid="433" grpId="0" animBg="1"/>
      <p:bldP spid="434" grpId="0" animBg="1"/>
      <p:bldP spid="435" grpId="0" animBg="1"/>
      <p:bldP spid="436" grpId="0" animBg="1"/>
      <p:bldP spid="437" grpId="0" animBg="1"/>
      <p:bldP spid="438" grpId="0" animBg="1"/>
      <p:bldP spid="445" grpId="0" animBg="1"/>
      <p:bldP spid="446" grpId="0" animBg="1"/>
      <p:bldP spid="447" grpId="0" animBg="1"/>
      <p:bldP spid="448" grpId="0" animBg="1"/>
      <p:bldP spid="449" grpId="0" animBg="1"/>
      <p:bldP spid="450" grpId="0" animBg="1"/>
      <p:bldP spid="451" grpId="0" animBg="1"/>
      <p:bldP spid="452" grpId="0" animBg="1"/>
      <p:bldP spid="453" grpId="0" animBg="1"/>
      <p:bldP spid="454" grpId="0" animBg="1"/>
      <p:bldP spid="455" grpId="0" animBg="1"/>
      <p:bldP spid="45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Fair</a:t>
            </a:r>
            <a:r>
              <a:rPr lang="en-US" sz="6480" dirty="0" smtClean="0">
                <a:solidFill>
                  <a:srgbClr val="FFFFFF"/>
                </a:solidFill>
              </a:rPr>
              <a:t>ness</a:t>
            </a:r>
            <a:r>
              <a:rPr sz="6480" dirty="0" smtClean="0">
                <a:solidFill>
                  <a:srgbClr val="FFFFFF"/>
                </a:solidFill>
              </a:rPr>
              <a:t>: </a:t>
            </a:r>
            <a:r>
              <a:rPr sz="6480" dirty="0">
                <a:solidFill>
                  <a:srgbClr val="FFFFFF"/>
                </a:solidFill>
              </a:rPr>
              <a:t>Ticket Locks</a:t>
            </a:r>
          </a:p>
        </p:txBody>
      </p:sp>
      <p:sp>
        <p:nvSpPr>
          <p:cNvPr id="459" name="Shape 459"/>
          <p:cNvSpPr>
            <a:spLocks noGrp="1"/>
          </p:cNvSpPr>
          <p:nvPr>
            <p:ph type="body" idx="4294967295"/>
          </p:nvPr>
        </p:nvSpPr>
        <p:spPr>
          <a:xfrm>
            <a:off x="146304" y="2255965"/>
            <a:ext cx="12618720" cy="7235507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lvl="0" indent="0" defTabSz="467359">
              <a:buNone/>
              <a:defRPr sz="1800">
                <a:solidFill>
                  <a:srgbClr val="000000"/>
                </a:solidFill>
              </a:defRPr>
            </a:pPr>
            <a:r>
              <a:rPr sz="3040" dirty="0"/>
              <a:t>Idea: reserve </a:t>
            </a:r>
            <a:r>
              <a:rPr lang="en-US" sz="3040" dirty="0" smtClean="0"/>
              <a:t>each thread’s</a:t>
            </a:r>
            <a:r>
              <a:rPr sz="3040" dirty="0" smtClean="0"/>
              <a:t> </a:t>
            </a:r>
            <a:r>
              <a:rPr sz="3040" dirty="0"/>
              <a:t>turn to use a lock.</a:t>
            </a:r>
          </a:p>
          <a:p>
            <a:pPr marL="0" lvl="0" indent="0" defTabSz="467359">
              <a:buNone/>
              <a:defRPr sz="1800">
                <a:solidFill>
                  <a:srgbClr val="000000"/>
                </a:solidFill>
              </a:defRPr>
            </a:pPr>
            <a:r>
              <a:rPr lang="en-US" sz="3040" dirty="0" smtClean="0"/>
              <a:t>Each thread </a:t>
            </a:r>
            <a:r>
              <a:rPr lang="en-US" sz="3040" dirty="0"/>
              <a:t>s</a:t>
            </a:r>
            <a:r>
              <a:rPr sz="3040" dirty="0" smtClean="0"/>
              <a:t>pin</a:t>
            </a:r>
            <a:r>
              <a:rPr lang="en-US" sz="3040" dirty="0" smtClean="0"/>
              <a:t>s</a:t>
            </a:r>
            <a:r>
              <a:rPr sz="3040" dirty="0" smtClean="0"/>
              <a:t> </a:t>
            </a:r>
            <a:r>
              <a:rPr sz="3040" dirty="0"/>
              <a:t>until </a:t>
            </a:r>
            <a:r>
              <a:rPr lang="en-US" sz="3040" dirty="0" smtClean="0"/>
              <a:t>their </a:t>
            </a:r>
            <a:r>
              <a:rPr sz="3040" dirty="0" smtClean="0"/>
              <a:t>turn</a:t>
            </a:r>
            <a:r>
              <a:rPr sz="3040" dirty="0"/>
              <a:t>.</a:t>
            </a:r>
          </a:p>
          <a:p>
            <a:pPr marL="0" lvl="0" indent="0" defTabSz="467359">
              <a:buNone/>
              <a:defRPr sz="1800">
                <a:solidFill>
                  <a:srgbClr val="000000"/>
                </a:solidFill>
              </a:defRPr>
            </a:pPr>
            <a:r>
              <a:rPr sz="3040" dirty="0" smtClean="0"/>
              <a:t>Use </a:t>
            </a:r>
            <a:r>
              <a:rPr sz="3040" dirty="0"/>
              <a:t>new </a:t>
            </a:r>
            <a:r>
              <a:rPr lang="en-US" sz="3040" dirty="0" smtClean="0"/>
              <a:t>atomic </a:t>
            </a:r>
            <a:r>
              <a:rPr sz="3040" dirty="0" smtClean="0"/>
              <a:t>primitive</a:t>
            </a:r>
            <a:r>
              <a:rPr sz="3040" dirty="0"/>
              <a:t>, fetch-and-add</a:t>
            </a:r>
            <a:r>
              <a:rPr sz="3040" dirty="0" smtClean="0"/>
              <a:t>:</a:t>
            </a:r>
            <a:endParaRPr sz="3040" dirty="0">
              <a:latin typeface="Menlo"/>
              <a:ea typeface="Menlo"/>
              <a:cs typeface="Menlo"/>
              <a:sym typeface="Menlo"/>
            </a:endParaRPr>
          </a:p>
          <a:p>
            <a:pPr marL="0" lvl="0" indent="0" defTabSz="467359">
              <a:buNone/>
              <a:defRPr sz="1800">
                <a:solidFill>
                  <a:srgbClr val="000000"/>
                </a:solidFill>
              </a:defRPr>
            </a:pPr>
            <a:r>
              <a:rPr sz="3040" dirty="0">
                <a:latin typeface="Menlo"/>
                <a:ea typeface="Menlo"/>
                <a:cs typeface="Menlo"/>
                <a:sym typeface="Menlo"/>
              </a:rPr>
              <a:t>int </a:t>
            </a:r>
            <a:r>
              <a:rPr sz="3040" b="1" dirty="0">
                <a:latin typeface="Menlo"/>
                <a:ea typeface="Menlo"/>
                <a:cs typeface="Menlo"/>
                <a:sym typeface="Menlo"/>
              </a:rPr>
              <a:t>FetchAndAdd</a:t>
            </a:r>
            <a:r>
              <a:rPr sz="3040" dirty="0">
                <a:latin typeface="Menlo"/>
                <a:ea typeface="Menlo"/>
                <a:cs typeface="Menlo"/>
                <a:sym typeface="Menlo"/>
              </a:rPr>
              <a:t>(int *ptr) {</a:t>
            </a:r>
          </a:p>
          <a:p>
            <a:pPr marL="0" lvl="0" indent="0" defTabSz="467359">
              <a:buNone/>
              <a:defRPr sz="1800">
                <a:solidFill>
                  <a:srgbClr val="000000"/>
                </a:solidFill>
              </a:defRPr>
            </a:pPr>
            <a:r>
              <a:rPr sz="3040" dirty="0">
                <a:latin typeface="Menlo"/>
                <a:ea typeface="Menlo"/>
                <a:cs typeface="Menlo"/>
                <a:sym typeface="Menlo"/>
              </a:rPr>
              <a:t>	int old = *ptr;</a:t>
            </a:r>
          </a:p>
          <a:p>
            <a:pPr marL="0" lvl="0" indent="0" defTabSz="467359">
              <a:buNone/>
              <a:defRPr sz="1800">
                <a:solidFill>
                  <a:srgbClr val="000000"/>
                </a:solidFill>
              </a:defRPr>
            </a:pPr>
            <a:r>
              <a:rPr sz="3040" dirty="0">
                <a:latin typeface="Menlo"/>
                <a:ea typeface="Menlo"/>
                <a:cs typeface="Menlo"/>
                <a:sym typeface="Menlo"/>
              </a:rPr>
              <a:t>	*ptr = old + 1;</a:t>
            </a:r>
          </a:p>
          <a:p>
            <a:pPr marL="0" lvl="0" indent="0" defTabSz="467359">
              <a:buNone/>
              <a:defRPr sz="1800">
                <a:solidFill>
                  <a:srgbClr val="000000"/>
                </a:solidFill>
              </a:defRPr>
            </a:pPr>
            <a:r>
              <a:rPr sz="3040" dirty="0">
                <a:latin typeface="Menlo"/>
                <a:ea typeface="Menlo"/>
                <a:cs typeface="Menlo"/>
                <a:sym typeface="Menlo"/>
              </a:rPr>
              <a:t>	return old;</a:t>
            </a:r>
          </a:p>
          <a:p>
            <a:pPr marL="0" lvl="0" indent="0" defTabSz="467359">
              <a:buNone/>
              <a:defRPr sz="1800">
                <a:solidFill>
                  <a:srgbClr val="000000"/>
                </a:solidFill>
              </a:defRPr>
            </a:pPr>
            <a:r>
              <a:rPr sz="3040" dirty="0" smtClean="0">
                <a:latin typeface="Menlo"/>
                <a:ea typeface="Menlo"/>
                <a:cs typeface="Menlo"/>
                <a:sym typeface="Menlo"/>
              </a:rPr>
              <a:t>}</a:t>
            </a:r>
            <a:endParaRPr lang="en-US" sz="3040" dirty="0" smtClean="0">
              <a:latin typeface="Menlo"/>
              <a:ea typeface="Menlo"/>
              <a:cs typeface="Menlo"/>
              <a:sym typeface="Menlo"/>
            </a:endParaRPr>
          </a:p>
          <a:p>
            <a:pPr marL="0" lvl="0" indent="0" defTabSz="467359">
              <a:buNone/>
              <a:defRPr sz="1800">
                <a:solidFill>
                  <a:srgbClr val="000000"/>
                </a:solidFill>
              </a:defRPr>
            </a:pPr>
            <a:r>
              <a:rPr lang="en-US" sz="3040" dirty="0" smtClean="0">
                <a:latin typeface="Menlo"/>
                <a:ea typeface="Menlo"/>
                <a:cs typeface="Menlo"/>
                <a:sym typeface="Menlo"/>
              </a:rPr>
              <a:t>Acquire: Grab ticket; </a:t>
            </a:r>
            <a:br>
              <a:rPr lang="en-US" sz="3040" dirty="0" smtClean="0">
                <a:latin typeface="Menlo"/>
                <a:ea typeface="Menlo"/>
                <a:cs typeface="Menlo"/>
                <a:sym typeface="Menlo"/>
              </a:rPr>
            </a:br>
            <a:r>
              <a:rPr lang="en-US" sz="3040" dirty="0" smtClean="0">
                <a:latin typeface="Menlo"/>
                <a:ea typeface="Menlo"/>
                <a:cs typeface="Menlo"/>
                <a:sym typeface="Menlo"/>
              </a:rPr>
              <a:t>Spin while not thread’s ticket != turn</a:t>
            </a:r>
          </a:p>
          <a:p>
            <a:pPr marL="0" lvl="0" indent="0" defTabSz="467359">
              <a:buNone/>
              <a:defRPr sz="1800">
                <a:solidFill>
                  <a:srgbClr val="000000"/>
                </a:solidFill>
              </a:defRPr>
            </a:pPr>
            <a:r>
              <a:rPr lang="en-US" sz="3040" dirty="0" smtClean="0">
                <a:latin typeface="Menlo"/>
                <a:ea typeface="Menlo"/>
                <a:cs typeface="Menlo"/>
                <a:sym typeface="Menlo"/>
              </a:rPr>
              <a:t>Release: Advance to next turn</a:t>
            </a:r>
            <a:endParaRPr sz="3040" dirty="0">
              <a:latin typeface="Menlo"/>
              <a:ea typeface="Menlo"/>
              <a:cs typeface="Menlo"/>
              <a:sym typeface="Menlo"/>
            </a:endParaRPr>
          </a:p>
        </p:txBody>
      </p:sp>
    </p:spTree>
    <p:extLst>
      <p:ext uri="{BB962C8B-B14F-4D97-AF65-F5344CB8AC3E}">
        <p14:creationId xmlns:p14="http://schemas.microsoft.com/office/powerpoint/2010/main" val="1940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/>
          <p:nvPr/>
        </p:nvSpPr>
        <p:spPr>
          <a:xfrm>
            <a:off x="9041384" y="33320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587" name="Shape 587"/>
          <p:cNvSpPr/>
          <p:nvPr/>
        </p:nvSpPr>
        <p:spPr>
          <a:xfrm>
            <a:off x="9041384" y="38781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588" name="Shape 588"/>
          <p:cNvSpPr/>
          <p:nvPr/>
        </p:nvSpPr>
        <p:spPr>
          <a:xfrm>
            <a:off x="9041384" y="44750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589" name="Shape 589"/>
          <p:cNvSpPr/>
          <p:nvPr/>
        </p:nvSpPr>
        <p:spPr>
          <a:xfrm>
            <a:off x="9041384" y="50211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590" name="Shape 590"/>
          <p:cNvSpPr/>
          <p:nvPr/>
        </p:nvSpPr>
        <p:spPr>
          <a:xfrm>
            <a:off x="9041384" y="56180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591" name="Shape 591"/>
          <p:cNvSpPr/>
          <p:nvPr/>
        </p:nvSpPr>
        <p:spPr>
          <a:xfrm>
            <a:off x="9041384" y="61641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592" name="Shape 592"/>
          <p:cNvSpPr/>
          <p:nvPr/>
        </p:nvSpPr>
        <p:spPr>
          <a:xfrm>
            <a:off x="9041384" y="67610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593" name="Shape 593"/>
          <p:cNvSpPr/>
          <p:nvPr/>
        </p:nvSpPr>
        <p:spPr>
          <a:xfrm>
            <a:off x="9041384" y="73071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598" name="Shape 598"/>
          <p:cNvSpPr/>
          <p:nvPr/>
        </p:nvSpPr>
        <p:spPr>
          <a:xfrm>
            <a:off x="767792" y="2617294"/>
            <a:ext cx="2085507" cy="5909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A lock(): </a:t>
            </a:r>
            <a:endParaRPr lang="en-US" sz="3200" dirty="0" smtClean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chemeClr val="bg2"/>
                </a:solidFill>
              </a:rPr>
              <a:t>B </a:t>
            </a:r>
            <a:r>
              <a:rPr sz="3200" dirty="0">
                <a:solidFill>
                  <a:schemeClr val="bg2"/>
                </a:solidFill>
              </a:rPr>
              <a:t>lock</a:t>
            </a:r>
            <a:r>
              <a:rPr sz="3200" dirty="0" smtClean="0">
                <a:solidFill>
                  <a:schemeClr val="bg2"/>
                </a:solidFill>
              </a:rPr>
              <a:t>():</a:t>
            </a:r>
            <a:endParaRPr sz="3200" dirty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C lock</a:t>
            </a:r>
            <a:r>
              <a:rPr sz="3200" dirty="0" smtClean="0">
                <a:solidFill>
                  <a:schemeClr val="bg2"/>
                </a:solidFill>
              </a:rPr>
              <a:t>():</a:t>
            </a:r>
            <a:endParaRPr sz="3200" dirty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A unlock(): </a:t>
            </a:r>
            <a:endParaRPr lang="en-US" sz="3200" dirty="0" smtClean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chemeClr val="bg2"/>
                </a:solidFill>
              </a:rPr>
              <a:t>B </a:t>
            </a:r>
            <a:r>
              <a:rPr sz="3200" dirty="0">
                <a:solidFill>
                  <a:schemeClr val="bg2"/>
                </a:solidFill>
              </a:rPr>
              <a:t>runs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A lock</a:t>
            </a:r>
            <a:r>
              <a:rPr sz="3200" dirty="0" smtClean="0">
                <a:solidFill>
                  <a:schemeClr val="bg2"/>
                </a:solidFill>
              </a:rPr>
              <a:t>():</a:t>
            </a:r>
            <a:endParaRPr sz="3200" dirty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B unlock(): </a:t>
            </a:r>
            <a:endParaRPr lang="en-US" sz="3200" dirty="0" smtClean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chemeClr val="bg2"/>
                </a:solidFill>
              </a:rPr>
              <a:t>C </a:t>
            </a:r>
            <a:r>
              <a:rPr sz="3200" dirty="0">
                <a:solidFill>
                  <a:schemeClr val="bg2"/>
                </a:solidFill>
              </a:rPr>
              <a:t>runs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C unlock(): </a:t>
            </a:r>
            <a:endParaRPr lang="en-US" sz="3200" dirty="0" smtClean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chemeClr val="bg2"/>
                </a:solidFill>
              </a:rPr>
              <a:t>A </a:t>
            </a:r>
            <a:r>
              <a:rPr sz="3200" dirty="0">
                <a:solidFill>
                  <a:schemeClr val="bg2"/>
                </a:solidFill>
              </a:rPr>
              <a:t>runs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A unlock(): </a:t>
            </a:r>
            <a:endParaRPr lang="en-US" sz="3200" dirty="0" smtClean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chemeClr val="bg2"/>
                </a:solidFill>
              </a:rPr>
              <a:t>C </a:t>
            </a:r>
            <a:r>
              <a:rPr sz="3200" dirty="0">
                <a:solidFill>
                  <a:schemeClr val="bg2"/>
                </a:solidFill>
              </a:rPr>
              <a:t>lock</a:t>
            </a:r>
            <a:r>
              <a:rPr sz="3200" dirty="0" smtClean="0">
                <a:solidFill>
                  <a:schemeClr val="bg2"/>
                </a:solidFill>
              </a:rPr>
              <a:t>():</a:t>
            </a:r>
            <a:endParaRPr sz="3200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Lock </a:t>
            </a:r>
            <a:r>
              <a:rPr lang="en-US" dirty="0" err="1" smtClean="0"/>
              <a:t>ExampLE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150608" y="3332033"/>
            <a:ext cx="162763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10574528" y="3323458"/>
            <a:ext cx="1224959" cy="85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94481" y="2907792"/>
            <a:ext cx="1527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Ticket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527224" y="2873326"/>
            <a:ext cx="1160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Turn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/>
          <p:nvPr/>
        </p:nvSpPr>
        <p:spPr>
          <a:xfrm>
            <a:off x="9041384" y="33320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587" name="Shape 587"/>
          <p:cNvSpPr/>
          <p:nvPr/>
        </p:nvSpPr>
        <p:spPr>
          <a:xfrm>
            <a:off x="9041384" y="38781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588" name="Shape 588"/>
          <p:cNvSpPr/>
          <p:nvPr/>
        </p:nvSpPr>
        <p:spPr>
          <a:xfrm>
            <a:off x="9041384" y="44750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589" name="Shape 589"/>
          <p:cNvSpPr/>
          <p:nvPr/>
        </p:nvSpPr>
        <p:spPr>
          <a:xfrm>
            <a:off x="9041384" y="50211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590" name="Shape 590"/>
          <p:cNvSpPr/>
          <p:nvPr/>
        </p:nvSpPr>
        <p:spPr>
          <a:xfrm>
            <a:off x="9041384" y="56180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591" name="Shape 591"/>
          <p:cNvSpPr/>
          <p:nvPr/>
        </p:nvSpPr>
        <p:spPr>
          <a:xfrm>
            <a:off x="9041384" y="61641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592" name="Shape 592"/>
          <p:cNvSpPr/>
          <p:nvPr/>
        </p:nvSpPr>
        <p:spPr>
          <a:xfrm>
            <a:off x="9041384" y="67610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593" name="Shape 593"/>
          <p:cNvSpPr/>
          <p:nvPr/>
        </p:nvSpPr>
        <p:spPr>
          <a:xfrm>
            <a:off x="9041384" y="7307133"/>
            <a:ext cx="1270000" cy="60752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598" name="Shape 598"/>
          <p:cNvSpPr/>
          <p:nvPr/>
        </p:nvSpPr>
        <p:spPr>
          <a:xfrm>
            <a:off x="767792" y="2617294"/>
            <a:ext cx="8563242" cy="5909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A lock(): gets ticket 0, </a:t>
            </a:r>
            <a:r>
              <a:rPr lang="en-US" sz="3200" dirty="0" smtClean="0">
                <a:solidFill>
                  <a:schemeClr val="bg2"/>
                </a:solidFill>
              </a:rPr>
              <a:t>spins until turn = 0 </a:t>
            </a:r>
            <a:r>
              <a:rPr lang="en-US" sz="3200" dirty="0" smtClean="0">
                <a:solidFill>
                  <a:schemeClr val="bg2"/>
                </a:solidFill>
                <a:sym typeface="Wingdings"/>
              </a:rPr>
              <a:t></a:t>
            </a:r>
            <a:r>
              <a:rPr sz="3200" dirty="0" smtClean="0">
                <a:solidFill>
                  <a:schemeClr val="bg2"/>
                </a:solidFill>
              </a:rPr>
              <a:t>runs</a:t>
            </a:r>
            <a:endParaRPr sz="3200" dirty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B lock(): gets ticket 1, spins until turn=1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C lock(): gets ticket 2, spins until turn=2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A unlock(): turn</a:t>
            </a:r>
            <a:r>
              <a:rPr sz="3200" dirty="0" smtClean="0">
                <a:solidFill>
                  <a:schemeClr val="bg2"/>
                </a:solidFill>
              </a:rPr>
              <a:t>++</a:t>
            </a:r>
            <a:r>
              <a:rPr lang="en-US" sz="3200" dirty="0" smtClean="0">
                <a:solidFill>
                  <a:schemeClr val="bg2"/>
                </a:solidFill>
              </a:rPr>
              <a:t> (turn = 1)</a:t>
            </a:r>
            <a:endParaRPr sz="3200" dirty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B runs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A lock(): gets ticket 3, spins until turn=3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B unlock(): turn</a:t>
            </a:r>
            <a:r>
              <a:rPr sz="3200" dirty="0" smtClean="0">
                <a:solidFill>
                  <a:schemeClr val="bg2"/>
                </a:solidFill>
              </a:rPr>
              <a:t>++</a:t>
            </a:r>
            <a:r>
              <a:rPr lang="en-US" sz="3200" dirty="0" smtClean="0">
                <a:solidFill>
                  <a:schemeClr val="bg2"/>
                </a:solidFill>
              </a:rPr>
              <a:t> (turn = 2)</a:t>
            </a:r>
            <a:endParaRPr sz="3200" dirty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C runs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C unlock(): turn</a:t>
            </a:r>
            <a:r>
              <a:rPr sz="3200" dirty="0" smtClean="0">
                <a:solidFill>
                  <a:schemeClr val="bg2"/>
                </a:solidFill>
              </a:rPr>
              <a:t>++</a:t>
            </a:r>
            <a:r>
              <a:rPr lang="en-US" sz="3200" dirty="0" smtClean="0">
                <a:solidFill>
                  <a:schemeClr val="bg2"/>
                </a:solidFill>
              </a:rPr>
              <a:t> (turn = 3)</a:t>
            </a:r>
            <a:endParaRPr sz="3200" dirty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A runs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A unlock(): turn</a:t>
            </a:r>
            <a:r>
              <a:rPr sz="3200" dirty="0" smtClean="0">
                <a:solidFill>
                  <a:schemeClr val="bg2"/>
                </a:solidFill>
              </a:rPr>
              <a:t>++</a:t>
            </a:r>
            <a:r>
              <a:rPr lang="en-US" sz="3200" dirty="0" smtClean="0">
                <a:solidFill>
                  <a:schemeClr val="bg2"/>
                </a:solidFill>
              </a:rPr>
              <a:t> (turn = 4)</a:t>
            </a:r>
            <a:endParaRPr sz="3200" dirty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C lock(): gets ticket 4, runs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Lock </a:t>
            </a:r>
            <a:r>
              <a:rPr lang="en-US" dirty="0" err="1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17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Ticket </a:t>
            </a:r>
            <a:r>
              <a:rPr sz="6480" dirty="0" smtClean="0">
                <a:solidFill>
                  <a:srgbClr val="FFFFFF"/>
                </a:solidFill>
              </a:rPr>
              <a:t>Lock</a:t>
            </a:r>
            <a:r>
              <a:rPr lang="en-US" sz="6480" dirty="0" smtClean="0">
                <a:solidFill>
                  <a:srgbClr val="FFFFFF"/>
                </a:solidFill>
              </a:rPr>
              <a:t> Implementation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42" name="Shape 242"/>
          <p:cNvSpPr>
            <a:spLocks noGrp="1"/>
          </p:cNvSpPr>
          <p:nvPr>
            <p:ph type="body" idx="4294967295"/>
          </p:nvPr>
        </p:nvSpPr>
        <p:spPr>
          <a:xfrm>
            <a:off x="0" y="2139950"/>
            <a:ext cx="5764213" cy="69675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typedef struct </a:t>
            </a:r>
            <a:r>
              <a:rPr sz="2800" b="1" dirty="0">
                <a:latin typeface="Helvetica"/>
                <a:ea typeface="Helvetica"/>
                <a:cs typeface="Helvetica"/>
                <a:sym typeface="Helvetica"/>
              </a:rPr>
              <a:t>__lock_t</a:t>
            </a:r>
            <a:r>
              <a:rPr sz="2800" dirty="0"/>
              <a:t> {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	int ticket;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	int turn;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}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2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void </a:t>
            </a:r>
            <a:r>
              <a:rPr sz="2800" b="1" dirty="0">
                <a:latin typeface="Helvetica"/>
                <a:ea typeface="Helvetica"/>
                <a:cs typeface="Helvetica"/>
                <a:sym typeface="Helvetica"/>
              </a:rPr>
              <a:t>lock_init</a:t>
            </a:r>
            <a:r>
              <a:rPr sz="2800" dirty="0"/>
              <a:t>(lock_t *lock) {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	lock-&gt;ticket = 0;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	lock-&gt;turn = 0;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}</a:t>
            </a:r>
          </a:p>
        </p:txBody>
      </p:sp>
      <p:sp>
        <p:nvSpPr>
          <p:cNvPr id="243" name="Shape 243"/>
          <p:cNvSpPr/>
          <p:nvPr/>
        </p:nvSpPr>
        <p:spPr>
          <a:xfrm>
            <a:off x="5764213" y="2103628"/>
            <a:ext cx="6584918" cy="7394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2"/>
                </a:solidFill>
              </a:rPr>
              <a:t>void </a:t>
            </a:r>
            <a:r>
              <a:rPr sz="2800" b="1" dirty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acquire</a:t>
            </a:r>
            <a:r>
              <a:rPr sz="2800" dirty="0">
                <a:solidFill>
                  <a:schemeClr val="bg2"/>
                </a:solidFill>
              </a:rPr>
              <a:t>(lock_t *lock) </a:t>
            </a:r>
            <a:r>
              <a:rPr sz="2800" dirty="0" smtClean="0">
                <a:solidFill>
                  <a:schemeClr val="bg2"/>
                </a:solidFill>
              </a:rPr>
              <a:t>{</a:t>
            </a:r>
            <a:endParaRPr lang="en-US" sz="2800" dirty="0" smtClean="0">
              <a:solidFill>
                <a:schemeClr val="bg2"/>
              </a:solidFill>
            </a:endParaRP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bg2"/>
                </a:solidFill>
              </a:rPr>
              <a:t>	</a:t>
            </a:r>
            <a:r>
              <a:rPr sz="2800" dirty="0" err="1" smtClean="0">
                <a:solidFill>
                  <a:schemeClr val="bg2"/>
                </a:solidFill>
              </a:rPr>
              <a:t>int</a:t>
            </a:r>
            <a:r>
              <a:rPr sz="2800" dirty="0" smtClean="0">
                <a:solidFill>
                  <a:schemeClr val="bg2"/>
                </a:solidFill>
              </a:rPr>
              <a:t> </a:t>
            </a:r>
            <a:r>
              <a:rPr sz="2800" dirty="0">
                <a:solidFill>
                  <a:schemeClr val="bg2"/>
                </a:solidFill>
              </a:rPr>
              <a:t>myturn = FAA(&amp;lock-&gt;ticket);</a:t>
            </a: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2"/>
                </a:solidFill>
              </a:rPr>
              <a:t>	</a:t>
            </a:r>
            <a:r>
              <a:rPr sz="2800" dirty="0" smtClean="0">
                <a:solidFill>
                  <a:schemeClr val="bg2"/>
                </a:solidFill>
              </a:rPr>
              <a:t>while</a:t>
            </a:r>
            <a:r>
              <a:rPr lang="en-US" sz="2800" dirty="0" smtClean="0">
                <a:solidFill>
                  <a:schemeClr val="bg2"/>
                </a:solidFill>
              </a:rPr>
              <a:t> </a:t>
            </a:r>
            <a:r>
              <a:rPr sz="2800" dirty="0" smtClean="0">
                <a:solidFill>
                  <a:schemeClr val="bg2"/>
                </a:solidFill>
              </a:rPr>
              <a:t>(</a:t>
            </a:r>
            <a:r>
              <a:rPr sz="2800" dirty="0">
                <a:solidFill>
                  <a:schemeClr val="bg2"/>
                </a:solidFill>
              </a:rPr>
              <a:t>lock-&gt;turn != myturn</a:t>
            </a:r>
            <a:r>
              <a:rPr sz="2800" dirty="0" smtClean="0">
                <a:solidFill>
                  <a:schemeClr val="bg2"/>
                </a:solidFill>
              </a:rPr>
              <a:t>); </a:t>
            </a:r>
            <a:r>
              <a:rPr sz="2800" dirty="0">
                <a:solidFill>
                  <a:schemeClr val="bg2"/>
                </a:solidFill>
              </a:rPr>
              <a:t>// spin</a:t>
            </a: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chemeClr val="bg2"/>
                </a:solidFill>
              </a:rPr>
              <a:t>}</a:t>
            </a:r>
            <a:endParaRPr sz="2800" dirty="0">
              <a:solidFill>
                <a:schemeClr val="bg2"/>
              </a:solidFill>
            </a:endParaRP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2"/>
                </a:solidFill>
              </a:rPr>
              <a:t>void </a:t>
            </a:r>
            <a:r>
              <a:rPr sz="2800" b="1" dirty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release</a:t>
            </a:r>
            <a:r>
              <a:rPr sz="2800" dirty="0">
                <a:solidFill>
                  <a:schemeClr val="bg2"/>
                </a:solidFill>
              </a:rPr>
              <a:t> (lock_t *lock) {</a:t>
            </a: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2"/>
                </a:solidFill>
              </a:rPr>
              <a:t>	FAA(&amp;lock-&gt;turn);</a:t>
            </a: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990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105" name="Shape 105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107" name="Shape 107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108" name="Shape 108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109" name="Shape 109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110" name="Shape 110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1" name="Shape 111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2" name="Shape 112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114" name="Shape 114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" name="Shape 115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116" name="Shape 116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117" name="Shape 117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118" name="Shape 118"/>
          <p:cNvSpPr/>
          <p:nvPr/>
        </p:nvSpPr>
        <p:spPr>
          <a:xfrm>
            <a:off x="5949873" y="2223496"/>
            <a:ext cx="1105054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119" name="Shape 119"/>
          <p:cNvSpPr/>
          <p:nvPr/>
        </p:nvSpPr>
        <p:spPr>
          <a:xfrm>
            <a:off x="2422202" y="2223496"/>
            <a:ext cx="1105053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120" name="Shape 120"/>
          <p:cNvSpPr/>
          <p:nvPr/>
        </p:nvSpPr>
        <p:spPr>
          <a:xfrm>
            <a:off x="246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CODE</a:t>
            </a:r>
          </a:p>
        </p:txBody>
      </p:sp>
      <p:sp>
        <p:nvSpPr>
          <p:cNvPr id="121" name="Shape 121"/>
          <p:cNvSpPr/>
          <p:nvPr/>
        </p:nvSpPr>
        <p:spPr>
          <a:xfrm>
            <a:off x="373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HEAP</a:t>
            </a:r>
          </a:p>
        </p:txBody>
      </p:sp>
      <p:sp>
        <p:nvSpPr>
          <p:cNvPr id="122" name="Shape 122"/>
          <p:cNvSpPr/>
          <p:nvPr/>
        </p:nvSpPr>
        <p:spPr>
          <a:xfrm>
            <a:off x="4938303" y="5445094"/>
            <a:ext cx="7092000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335883" y="5286344"/>
            <a:ext cx="197124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Virt Mem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(PageDir B)</a:t>
            </a:r>
          </a:p>
        </p:txBody>
      </p:sp>
      <p:sp>
        <p:nvSpPr>
          <p:cNvPr id="124" name="Shape 124"/>
          <p:cNvSpPr/>
          <p:nvPr/>
        </p:nvSpPr>
        <p:spPr>
          <a:xfrm>
            <a:off x="2041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125" name="Shape 125"/>
          <p:cNvSpPr/>
          <p:nvPr/>
        </p:nvSpPr>
        <p:spPr>
          <a:xfrm>
            <a:off x="5597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126" name="Shape 126"/>
          <p:cNvSpPr/>
          <p:nvPr/>
        </p:nvSpPr>
        <p:spPr>
          <a:xfrm>
            <a:off x="3184202" y="2792148"/>
            <a:ext cx="693372" cy="451444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SP</a:t>
            </a:r>
          </a:p>
        </p:txBody>
      </p:sp>
      <p:sp>
        <p:nvSpPr>
          <p:cNvPr id="127" name="Shape 127"/>
          <p:cNvSpPr/>
          <p:nvPr/>
        </p:nvSpPr>
        <p:spPr>
          <a:xfrm>
            <a:off x="6740202" y="2792148"/>
            <a:ext cx="693372" cy="451444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SP</a:t>
            </a:r>
          </a:p>
        </p:txBody>
      </p:sp>
      <p:sp>
        <p:nvSpPr>
          <p:cNvPr id="128" name="Shape 128"/>
          <p:cNvSpPr/>
          <p:nvPr/>
        </p:nvSpPr>
        <p:spPr>
          <a:xfrm>
            <a:off x="378872" y="7028538"/>
            <a:ext cx="12247056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Review:</a:t>
            </a:r>
            <a:br>
              <a:rPr lang="en-US" sz="3600" dirty="0" smtClean="0">
                <a:solidFill>
                  <a:srgbClr val="FFFFFF"/>
                </a:solidFill>
              </a:rPr>
            </a:br>
            <a:r>
              <a:rPr sz="3600" dirty="0" smtClean="0">
                <a:solidFill>
                  <a:srgbClr val="FFFFFF"/>
                </a:solidFill>
              </a:rPr>
              <a:t>Which </a:t>
            </a:r>
            <a:r>
              <a:rPr sz="3600" dirty="0">
                <a:solidFill>
                  <a:srgbClr val="FFFFFF"/>
                </a:solidFill>
              </a:rPr>
              <a:t>registers store </a:t>
            </a:r>
            <a:r>
              <a:rPr sz="3600" dirty="0" smtClean="0">
                <a:solidFill>
                  <a:srgbClr val="FFFFFF"/>
                </a:solidFill>
              </a:rPr>
              <a:t>the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sz="3600" dirty="0" smtClean="0">
                <a:solidFill>
                  <a:srgbClr val="FFFFFF"/>
                </a:solidFill>
              </a:rPr>
              <a:t>same/different </a:t>
            </a:r>
            <a:r>
              <a:rPr sz="3600" dirty="0">
                <a:solidFill>
                  <a:srgbClr val="FFFFFF"/>
                </a:solidFill>
              </a:rPr>
              <a:t>values across threads?</a:t>
            </a:r>
          </a:p>
        </p:txBody>
      </p:sp>
    </p:spTree>
    <p:extLst>
      <p:ext uri="{BB962C8B-B14F-4D97-AF65-F5344CB8AC3E}">
        <p14:creationId xmlns:p14="http://schemas.microsoft.com/office/powerpoint/2010/main" val="13373358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Shape 60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Spinlock Performance</a:t>
            </a:r>
          </a:p>
        </p:txBody>
      </p:sp>
      <p:sp>
        <p:nvSpPr>
          <p:cNvPr id="607" name="Shape 607"/>
          <p:cNvSpPr>
            <a:spLocks noGrp="1"/>
          </p:cNvSpPr>
          <p:nvPr>
            <p:ph type="body" idx="4294967295"/>
          </p:nvPr>
        </p:nvSpPr>
        <p:spPr>
          <a:xfrm>
            <a:off x="438912" y="2401316"/>
            <a:ext cx="11099800" cy="692556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sz="3686" dirty="0"/>
              <a:t>Fast when…</a:t>
            </a:r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sz="3686" dirty="0"/>
              <a:t> - many CPUs</a:t>
            </a:r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sz="3686" dirty="0"/>
              <a:t> - locks held a short time</a:t>
            </a:r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sz="3686" dirty="0"/>
              <a:t> - advantage: avoid context switch</a:t>
            </a:r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endParaRPr sz="3686" dirty="0"/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sz="3686" dirty="0"/>
              <a:t>Slow when…</a:t>
            </a:r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sz="3686" dirty="0"/>
              <a:t> - one CPU</a:t>
            </a:r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sz="3686" dirty="0"/>
              <a:t> - locks held a long time</a:t>
            </a:r>
          </a:p>
          <a:p>
            <a:pPr marL="0" lvl="0" indent="0" defTabSz="566674">
              <a:buNone/>
              <a:defRPr sz="1800">
                <a:solidFill>
                  <a:srgbClr val="000000"/>
                </a:solidFill>
              </a:defRPr>
            </a:pPr>
            <a:r>
              <a:rPr sz="3686" dirty="0"/>
              <a:t> - disadvantage: spinning is wasteful</a:t>
            </a:r>
          </a:p>
        </p:txBody>
      </p:sp>
    </p:spTree>
    <p:extLst>
      <p:ext uri="{BB962C8B-B14F-4D97-AF65-F5344CB8AC3E}">
        <p14:creationId xmlns:p14="http://schemas.microsoft.com/office/powerpoint/2010/main" val="6604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Shape 609"/>
          <p:cNvSpPr/>
          <p:nvPr/>
        </p:nvSpPr>
        <p:spPr>
          <a:xfrm>
            <a:off x="3697695" y="3515467"/>
            <a:ext cx="1138988" cy="1"/>
          </a:xfrm>
          <a:prstGeom prst="line">
            <a:avLst/>
          </a:prstGeom>
          <a:ln w="25400">
            <a:solidFill>
              <a:srgbClr val="971817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0" name="Shape 610"/>
          <p:cNvSpPr/>
          <p:nvPr/>
        </p:nvSpPr>
        <p:spPr>
          <a:xfrm>
            <a:off x="3898164" y="3238438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971817"/>
                </a:solidFill>
              </a:rPr>
              <a:t>spin</a:t>
            </a:r>
          </a:p>
        </p:txBody>
      </p:sp>
      <p:sp>
        <p:nvSpPr>
          <p:cNvPr id="611" name="Shape 611"/>
          <p:cNvSpPr/>
          <p:nvPr/>
        </p:nvSpPr>
        <p:spPr>
          <a:xfrm>
            <a:off x="2427694" y="3515467"/>
            <a:ext cx="1138988" cy="1"/>
          </a:xfrm>
          <a:prstGeom prst="line">
            <a:avLst/>
          </a:prstGeom>
          <a:ln w="25400">
            <a:solidFill>
              <a:srgbClr val="11DBE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2" name="Shape 612"/>
          <p:cNvSpPr/>
          <p:nvPr/>
        </p:nvSpPr>
        <p:spPr>
          <a:xfrm>
            <a:off x="2628164" y="3238438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11DBE3"/>
                </a:solidFill>
              </a:rPr>
              <a:t>spin</a:t>
            </a:r>
          </a:p>
        </p:txBody>
      </p:sp>
      <p:sp>
        <p:nvSpPr>
          <p:cNvPr id="613" name="Shape 613"/>
          <p:cNvSpPr/>
          <p:nvPr/>
        </p:nvSpPr>
        <p:spPr>
          <a:xfrm>
            <a:off x="4967694" y="3515467"/>
            <a:ext cx="1138988" cy="1"/>
          </a:xfrm>
          <a:prstGeom prst="line">
            <a:avLst/>
          </a:prstGeom>
          <a:ln w="25400">
            <a:solidFill>
              <a:srgbClr val="E8A43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4" name="Shape 614"/>
          <p:cNvSpPr/>
          <p:nvPr/>
        </p:nvSpPr>
        <p:spPr>
          <a:xfrm>
            <a:off x="5168164" y="3238438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E8A433"/>
                </a:solidFill>
              </a:rPr>
              <a:t>spin</a:t>
            </a:r>
          </a:p>
        </p:txBody>
      </p:sp>
      <p:sp>
        <p:nvSpPr>
          <p:cNvPr id="615" name="Shape 615"/>
          <p:cNvSpPr/>
          <p:nvPr/>
        </p:nvSpPr>
        <p:spPr>
          <a:xfrm>
            <a:off x="8777695" y="3515467"/>
            <a:ext cx="1138988" cy="1"/>
          </a:xfrm>
          <a:prstGeom prst="line">
            <a:avLst/>
          </a:prstGeom>
          <a:ln w="25400">
            <a:solidFill>
              <a:srgbClr val="971817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6" name="Shape 616"/>
          <p:cNvSpPr/>
          <p:nvPr/>
        </p:nvSpPr>
        <p:spPr>
          <a:xfrm>
            <a:off x="8978164" y="3238438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971817"/>
                </a:solidFill>
              </a:rPr>
              <a:t>spin</a:t>
            </a:r>
          </a:p>
        </p:txBody>
      </p:sp>
      <p:sp>
        <p:nvSpPr>
          <p:cNvPr id="617" name="Shape 617"/>
          <p:cNvSpPr/>
          <p:nvPr/>
        </p:nvSpPr>
        <p:spPr>
          <a:xfrm>
            <a:off x="10047695" y="3515467"/>
            <a:ext cx="1138988" cy="1"/>
          </a:xfrm>
          <a:prstGeom prst="line">
            <a:avLst/>
          </a:prstGeom>
          <a:ln w="25400">
            <a:solidFill>
              <a:srgbClr val="E8A43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8" name="Shape 618"/>
          <p:cNvSpPr/>
          <p:nvPr/>
        </p:nvSpPr>
        <p:spPr>
          <a:xfrm>
            <a:off x="10248164" y="3238438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E8A433"/>
                </a:solidFill>
              </a:rPr>
              <a:t>spin</a:t>
            </a:r>
          </a:p>
        </p:txBody>
      </p:sp>
      <p:sp>
        <p:nvSpPr>
          <p:cNvPr id="619" name="Shape 6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CPU Scheduler is Ignorant</a:t>
            </a:r>
          </a:p>
        </p:txBody>
      </p:sp>
      <p:sp>
        <p:nvSpPr>
          <p:cNvPr id="620" name="Shape 620"/>
          <p:cNvSpPr/>
          <p:nvPr/>
        </p:nvSpPr>
        <p:spPr>
          <a:xfrm>
            <a:off x="1083733" y="3672719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21" name="Shape 621"/>
          <p:cNvSpPr/>
          <p:nvPr/>
        </p:nvSpPr>
        <p:spPr>
          <a:xfrm>
            <a:off x="2353733" y="3672719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622" name="Shape 622"/>
          <p:cNvSpPr/>
          <p:nvPr/>
        </p:nvSpPr>
        <p:spPr>
          <a:xfrm>
            <a:off x="1096197" y="5035409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23" name="Shape 623"/>
          <p:cNvSpPr/>
          <p:nvPr/>
        </p:nvSpPr>
        <p:spPr>
          <a:xfrm>
            <a:off x="109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24" name="Shape 624"/>
          <p:cNvSpPr/>
          <p:nvPr/>
        </p:nvSpPr>
        <p:spPr>
          <a:xfrm>
            <a:off x="895248" y="5094478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25" name="Shape 625"/>
          <p:cNvSpPr/>
          <p:nvPr/>
        </p:nvSpPr>
        <p:spPr>
          <a:xfrm>
            <a:off x="236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26" name="Shape 626"/>
          <p:cNvSpPr/>
          <p:nvPr/>
        </p:nvSpPr>
        <p:spPr>
          <a:xfrm>
            <a:off x="2038146" y="5094478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627" name="Shape 627"/>
          <p:cNvSpPr/>
          <p:nvPr/>
        </p:nvSpPr>
        <p:spPr>
          <a:xfrm>
            <a:off x="363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28" name="Shape 628"/>
          <p:cNvSpPr/>
          <p:nvPr/>
        </p:nvSpPr>
        <p:spPr>
          <a:xfrm>
            <a:off x="3308146" y="5094478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629" name="Shape 629"/>
          <p:cNvSpPr/>
          <p:nvPr/>
        </p:nvSpPr>
        <p:spPr>
          <a:xfrm>
            <a:off x="363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0" name="Shape 630"/>
          <p:cNvSpPr/>
          <p:nvPr/>
        </p:nvSpPr>
        <p:spPr>
          <a:xfrm>
            <a:off x="490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1" name="Shape 631"/>
          <p:cNvSpPr/>
          <p:nvPr/>
        </p:nvSpPr>
        <p:spPr>
          <a:xfrm>
            <a:off x="4578146" y="5094478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632" name="Shape 632"/>
          <p:cNvSpPr/>
          <p:nvPr/>
        </p:nvSpPr>
        <p:spPr>
          <a:xfrm>
            <a:off x="617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3" name="Shape 633"/>
          <p:cNvSpPr/>
          <p:nvPr/>
        </p:nvSpPr>
        <p:spPr>
          <a:xfrm>
            <a:off x="5848146" y="5094478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634" name="Shape 634"/>
          <p:cNvSpPr/>
          <p:nvPr/>
        </p:nvSpPr>
        <p:spPr>
          <a:xfrm>
            <a:off x="617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5" name="Shape 635"/>
          <p:cNvSpPr/>
          <p:nvPr/>
        </p:nvSpPr>
        <p:spPr>
          <a:xfrm>
            <a:off x="744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6" name="Shape 636"/>
          <p:cNvSpPr/>
          <p:nvPr/>
        </p:nvSpPr>
        <p:spPr>
          <a:xfrm>
            <a:off x="6991045" y="509447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637" name="Shape 637"/>
          <p:cNvSpPr/>
          <p:nvPr/>
        </p:nvSpPr>
        <p:spPr>
          <a:xfrm>
            <a:off x="871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38" name="Shape 638"/>
          <p:cNvSpPr/>
          <p:nvPr/>
        </p:nvSpPr>
        <p:spPr>
          <a:xfrm>
            <a:off x="8261045" y="509447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639" name="Shape 639"/>
          <p:cNvSpPr/>
          <p:nvPr/>
        </p:nvSpPr>
        <p:spPr>
          <a:xfrm>
            <a:off x="871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40" name="Shape 640"/>
          <p:cNvSpPr/>
          <p:nvPr/>
        </p:nvSpPr>
        <p:spPr>
          <a:xfrm>
            <a:off x="998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41" name="Shape 641"/>
          <p:cNvSpPr/>
          <p:nvPr/>
        </p:nvSpPr>
        <p:spPr>
          <a:xfrm>
            <a:off x="9531045" y="509447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642" name="Shape 642"/>
          <p:cNvSpPr/>
          <p:nvPr/>
        </p:nvSpPr>
        <p:spPr>
          <a:xfrm>
            <a:off x="11256197" y="5035409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43" name="Shape 643"/>
          <p:cNvSpPr/>
          <p:nvPr/>
        </p:nvSpPr>
        <p:spPr>
          <a:xfrm>
            <a:off x="10801045" y="509447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644" name="Shape 644"/>
          <p:cNvSpPr/>
          <p:nvPr/>
        </p:nvSpPr>
        <p:spPr>
          <a:xfrm>
            <a:off x="3636433" y="3672719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645" name="Shape 645"/>
          <p:cNvSpPr/>
          <p:nvPr/>
        </p:nvSpPr>
        <p:spPr>
          <a:xfrm>
            <a:off x="4893733" y="3672719"/>
            <a:ext cx="1286911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646" name="Shape 646"/>
          <p:cNvSpPr/>
          <p:nvPr/>
        </p:nvSpPr>
        <p:spPr>
          <a:xfrm>
            <a:off x="6163733" y="3672719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47" name="Shape 647"/>
          <p:cNvSpPr/>
          <p:nvPr/>
        </p:nvSpPr>
        <p:spPr>
          <a:xfrm>
            <a:off x="7433733" y="3672719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648" name="Shape 648"/>
          <p:cNvSpPr/>
          <p:nvPr/>
        </p:nvSpPr>
        <p:spPr>
          <a:xfrm>
            <a:off x="8716433" y="3672719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649" name="Shape 649"/>
          <p:cNvSpPr/>
          <p:nvPr/>
        </p:nvSpPr>
        <p:spPr>
          <a:xfrm>
            <a:off x="9973733" y="3672719"/>
            <a:ext cx="1286911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650" name="Shape 650"/>
          <p:cNvSpPr/>
          <p:nvPr/>
        </p:nvSpPr>
        <p:spPr>
          <a:xfrm>
            <a:off x="1651648" y="2892235"/>
            <a:ext cx="692497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lock</a:t>
            </a:r>
          </a:p>
        </p:txBody>
      </p:sp>
      <p:sp>
        <p:nvSpPr>
          <p:cNvPr id="651" name="Shape 651"/>
          <p:cNvSpPr/>
          <p:nvPr/>
        </p:nvSpPr>
        <p:spPr>
          <a:xfrm>
            <a:off x="2002387" y="3352738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52" name="Shape 652"/>
          <p:cNvSpPr/>
          <p:nvPr/>
        </p:nvSpPr>
        <p:spPr>
          <a:xfrm>
            <a:off x="5912303" y="2892235"/>
            <a:ext cx="1061188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unlock</a:t>
            </a:r>
          </a:p>
        </p:txBody>
      </p:sp>
      <p:sp>
        <p:nvSpPr>
          <p:cNvPr id="653" name="Shape 653"/>
          <p:cNvSpPr/>
          <p:nvPr/>
        </p:nvSpPr>
        <p:spPr>
          <a:xfrm>
            <a:off x="6447386" y="3352738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54" name="Shape 654"/>
          <p:cNvSpPr/>
          <p:nvPr/>
        </p:nvSpPr>
        <p:spPr>
          <a:xfrm>
            <a:off x="7217296" y="2892235"/>
            <a:ext cx="692497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lock</a:t>
            </a:r>
          </a:p>
        </p:txBody>
      </p:sp>
      <p:sp>
        <p:nvSpPr>
          <p:cNvPr id="655" name="Shape 655"/>
          <p:cNvSpPr/>
          <p:nvPr/>
        </p:nvSpPr>
        <p:spPr>
          <a:xfrm>
            <a:off x="7568034" y="3352738"/>
            <a:ext cx="1" cy="316192"/>
          </a:xfrm>
          <a:prstGeom prst="line">
            <a:avLst/>
          </a:prstGeom>
          <a:ln w="25400">
            <a:solidFill>
              <a:srgbClr val="11DBE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56" name="Shape 656"/>
          <p:cNvSpPr/>
          <p:nvPr/>
        </p:nvSpPr>
        <p:spPr>
          <a:xfrm>
            <a:off x="2410559" y="6396221"/>
            <a:ext cx="8168489" cy="11938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scheduler may run </a:t>
            </a:r>
            <a:r>
              <a:rPr sz="3600" b="1">
                <a:solidFill>
                  <a:srgbClr val="308B16"/>
                </a:solidFill>
                <a:latin typeface="Helvetica"/>
                <a:ea typeface="Helvetica"/>
                <a:cs typeface="Helvetica"/>
                <a:sym typeface="Helvetica"/>
              </a:rPr>
              <a:t>B</a:t>
            </a:r>
            <a:r>
              <a:rPr sz="3600">
                <a:solidFill>
                  <a:srgbClr val="FFFFFF"/>
                </a:solidFill>
              </a:rPr>
              <a:t> instead of </a:t>
            </a:r>
            <a:r>
              <a:rPr sz="3600" b="1">
                <a:solidFill>
                  <a:srgbClr val="11DBE3"/>
                </a:solidFill>
                <a:latin typeface="Helvetica"/>
                <a:ea typeface="Helvetica"/>
                <a:cs typeface="Helvetica"/>
                <a:sym typeface="Helvetica"/>
              </a:rPr>
              <a:t>A</a:t>
            </a:r>
            <a:endParaRPr sz="36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even though </a:t>
            </a:r>
            <a:r>
              <a:rPr sz="3600" b="1">
                <a:solidFill>
                  <a:srgbClr val="308B16"/>
                </a:solidFill>
                <a:latin typeface="Helvetica"/>
                <a:ea typeface="Helvetica"/>
                <a:cs typeface="Helvetica"/>
                <a:sym typeface="Helvetica"/>
              </a:rPr>
              <a:t>B</a:t>
            </a:r>
            <a:r>
              <a:rPr sz="3600">
                <a:solidFill>
                  <a:srgbClr val="FFFFFF"/>
                </a:solidFill>
              </a:rPr>
              <a:t> is waiting for </a:t>
            </a:r>
            <a:r>
              <a:rPr sz="3600" b="1">
                <a:solidFill>
                  <a:srgbClr val="11DBE3"/>
                </a:solidFill>
                <a:latin typeface="Helvetica"/>
                <a:ea typeface="Helvetica"/>
                <a:cs typeface="Helvetica"/>
                <a:sym typeface="Helvetica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0332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Ticket </a:t>
            </a:r>
            <a:r>
              <a:rPr sz="6480" dirty="0" smtClean="0">
                <a:solidFill>
                  <a:srgbClr val="FFFFFF"/>
                </a:solidFill>
              </a:rPr>
              <a:t>Lock</a:t>
            </a:r>
            <a:r>
              <a:rPr lang="en-US" sz="6480" dirty="0" smtClean="0">
                <a:solidFill>
                  <a:srgbClr val="FFFFFF"/>
                </a:solidFill>
              </a:rPr>
              <a:t> with Yield()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42" name="Shape 242"/>
          <p:cNvSpPr>
            <a:spLocks noGrp="1"/>
          </p:cNvSpPr>
          <p:nvPr>
            <p:ph type="body" idx="4294967295"/>
          </p:nvPr>
        </p:nvSpPr>
        <p:spPr>
          <a:xfrm>
            <a:off x="0" y="2139950"/>
            <a:ext cx="5764213" cy="69675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typedef struct </a:t>
            </a:r>
            <a:r>
              <a:rPr sz="2800" b="1" dirty="0">
                <a:latin typeface="Helvetica"/>
                <a:ea typeface="Helvetica"/>
                <a:cs typeface="Helvetica"/>
                <a:sym typeface="Helvetica"/>
              </a:rPr>
              <a:t>__lock_t</a:t>
            </a:r>
            <a:r>
              <a:rPr sz="2800" dirty="0"/>
              <a:t> {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	int ticket;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	int turn;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}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2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void </a:t>
            </a:r>
            <a:r>
              <a:rPr sz="2800" b="1" dirty="0">
                <a:latin typeface="Helvetica"/>
                <a:ea typeface="Helvetica"/>
                <a:cs typeface="Helvetica"/>
                <a:sym typeface="Helvetica"/>
              </a:rPr>
              <a:t>lock_init</a:t>
            </a:r>
            <a:r>
              <a:rPr sz="2800" dirty="0"/>
              <a:t>(lock_t *lock) {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	lock-&gt;ticket = 0;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	lock-&gt;turn = 0;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/>
              <a:t>}</a:t>
            </a:r>
          </a:p>
        </p:txBody>
      </p:sp>
      <p:sp>
        <p:nvSpPr>
          <p:cNvPr id="243" name="Shape 243"/>
          <p:cNvSpPr/>
          <p:nvPr/>
        </p:nvSpPr>
        <p:spPr>
          <a:xfrm>
            <a:off x="6839712" y="2151942"/>
            <a:ext cx="6584918" cy="7394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2"/>
                </a:solidFill>
              </a:rPr>
              <a:t>void </a:t>
            </a:r>
            <a:r>
              <a:rPr sz="2800" b="1" dirty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acquire</a:t>
            </a:r>
            <a:r>
              <a:rPr sz="2800" dirty="0">
                <a:solidFill>
                  <a:schemeClr val="bg2"/>
                </a:solidFill>
              </a:rPr>
              <a:t>(lock_t *lock) </a:t>
            </a:r>
            <a:r>
              <a:rPr sz="2800" dirty="0" smtClean="0">
                <a:solidFill>
                  <a:schemeClr val="bg2"/>
                </a:solidFill>
              </a:rPr>
              <a:t>{</a:t>
            </a:r>
            <a:endParaRPr lang="en-US" sz="2800" dirty="0" smtClean="0">
              <a:solidFill>
                <a:schemeClr val="bg2"/>
              </a:solidFill>
            </a:endParaRP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bg2"/>
                </a:solidFill>
              </a:rPr>
              <a:t>	</a:t>
            </a:r>
            <a:r>
              <a:rPr sz="2800" dirty="0" err="1" smtClean="0">
                <a:solidFill>
                  <a:schemeClr val="bg2"/>
                </a:solidFill>
              </a:rPr>
              <a:t>int</a:t>
            </a:r>
            <a:r>
              <a:rPr sz="2800" dirty="0" smtClean="0">
                <a:solidFill>
                  <a:schemeClr val="bg2"/>
                </a:solidFill>
              </a:rPr>
              <a:t> </a:t>
            </a:r>
            <a:r>
              <a:rPr sz="2800" dirty="0">
                <a:solidFill>
                  <a:schemeClr val="bg2"/>
                </a:solidFill>
              </a:rPr>
              <a:t>myturn = FAA(&amp;lock-&gt;ticket);</a:t>
            </a: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2"/>
                </a:solidFill>
              </a:rPr>
              <a:t>	while(lock-&gt;turn != myturn)</a:t>
            </a: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1"/>
                </a:solidFill>
              </a:rPr>
              <a:t>		</a:t>
            </a:r>
            <a:r>
              <a:rPr lang="en-US" sz="2800" dirty="0" smtClean="0">
                <a:solidFill>
                  <a:schemeClr val="bg1"/>
                </a:solidFill>
              </a:rPr>
              <a:t>yield()</a:t>
            </a:r>
            <a:r>
              <a:rPr sz="2800" dirty="0" smtClean="0">
                <a:solidFill>
                  <a:schemeClr val="bg1"/>
                </a:solidFill>
              </a:rPr>
              <a:t>;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chemeClr val="bg2"/>
                </a:solidFill>
              </a:rPr>
              <a:t>}</a:t>
            </a:r>
            <a:endParaRPr sz="2800" dirty="0">
              <a:solidFill>
                <a:schemeClr val="bg2"/>
              </a:solidFill>
            </a:endParaRP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2"/>
                </a:solidFill>
              </a:rPr>
              <a:t>void </a:t>
            </a:r>
            <a:r>
              <a:rPr sz="2800" b="1" dirty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release</a:t>
            </a:r>
            <a:r>
              <a:rPr sz="2800" dirty="0">
                <a:solidFill>
                  <a:schemeClr val="bg2"/>
                </a:solidFill>
              </a:rPr>
              <a:t> (lock_t *lock) {</a:t>
            </a: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2"/>
                </a:solidFill>
              </a:rPr>
              <a:t>	FAA(&amp;lock-&gt;turn);</a:t>
            </a:r>
          </a:p>
          <a:p>
            <a:pPr lvl="0" algn="l">
              <a:lnSpc>
                <a:spcPct val="200000"/>
              </a:lnSpc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bg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9541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/>
          <p:nvPr/>
        </p:nvSpPr>
        <p:spPr>
          <a:xfrm>
            <a:off x="4682398" y="3521696"/>
            <a:ext cx="1138988" cy="1"/>
          </a:xfrm>
          <a:prstGeom prst="line">
            <a:avLst/>
          </a:prstGeom>
          <a:ln w="25400">
            <a:solidFill>
              <a:srgbClr val="971817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3" name="Shape 333"/>
          <p:cNvSpPr/>
          <p:nvPr/>
        </p:nvSpPr>
        <p:spPr>
          <a:xfrm>
            <a:off x="4882867" y="3244667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971817"/>
                </a:solidFill>
              </a:rPr>
              <a:t>spin</a:t>
            </a:r>
          </a:p>
        </p:txBody>
      </p:sp>
      <p:sp>
        <p:nvSpPr>
          <p:cNvPr id="334" name="Shape 334"/>
          <p:cNvSpPr/>
          <p:nvPr/>
        </p:nvSpPr>
        <p:spPr>
          <a:xfrm>
            <a:off x="3412398" y="3521696"/>
            <a:ext cx="1138988" cy="1"/>
          </a:xfrm>
          <a:prstGeom prst="line">
            <a:avLst/>
          </a:prstGeom>
          <a:ln w="25400">
            <a:solidFill>
              <a:srgbClr val="11DBE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3612867" y="3244667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11DBE3"/>
                </a:solidFill>
              </a:rPr>
              <a:t>spin</a:t>
            </a:r>
          </a:p>
        </p:txBody>
      </p:sp>
      <p:sp>
        <p:nvSpPr>
          <p:cNvPr id="336" name="Shape 336"/>
          <p:cNvSpPr/>
          <p:nvPr/>
        </p:nvSpPr>
        <p:spPr>
          <a:xfrm>
            <a:off x="5952398" y="3521696"/>
            <a:ext cx="1138988" cy="1"/>
          </a:xfrm>
          <a:prstGeom prst="line">
            <a:avLst/>
          </a:prstGeom>
          <a:ln w="25400">
            <a:solidFill>
              <a:srgbClr val="E8A43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6152867" y="3244667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E8A433"/>
                </a:solidFill>
              </a:rPr>
              <a:t>spin</a:t>
            </a:r>
          </a:p>
        </p:txBody>
      </p:sp>
      <p:sp>
        <p:nvSpPr>
          <p:cNvPr id="338" name="Shape 338"/>
          <p:cNvSpPr/>
          <p:nvPr/>
        </p:nvSpPr>
        <p:spPr>
          <a:xfrm>
            <a:off x="9762398" y="3521696"/>
            <a:ext cx="1138988" cy="1"/>
          </a:xfrm>
          <a:prstGeom prst="line">
            <a:avLst/>
          </a:prstGeom>
          <a:ln w="25400">
            <a:solidFill>
              <a:srgbClr val="971817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9" name="Shape 339"/>
          <p:cNvSpPr/>
          <p:nvPr/>
        </p:nvSpPr>
        <p:spPr>
          <a:xfrm>
            <a:off x="9962867" y="3244667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971817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971817"/>
                </a:solidFill>
              </a:rPr>
              <a:t>spin</a:t>
            </a:r>
          </a:p>
        </p:txBody>
      </p:sp>
      <p:sp>
        <p:nvSpPr>
          <p:cNvPr id="340" name="Shape 340"/>
          <p:cNvSpPr/>
          <p:nvPr/>
        </p:nvSpPr>
        <p:spPr>
          <a:xfrm>
            <a:off x="11032398" y="3521696"/>
            <a:ext cx="1138988" cy="1"/>
          </a:xfrm>
          <a:prstGeom prst="line">
            <a:avLst/>
          </a:prstGeom>
          <a:ln w="25400">
            <a:solidFill>
              <a:srgbClr val="E8A433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11232867" y="3244667"/>
            <a:ext cx="738049" cy="495301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600"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E8A433"/>
                </a:solidFill>
              </a:rPr>
              <a:t>spin</a:t>
            </a:r>
          </a:p>
        </p:txBody>
      </p:sp>
      <p:sp>
        <p:nvSpPr>
          <p:cNvPr id="342" name="Shape 342"/>
          <p:cNvSpPr/>
          <p:nvPr/>
        </p:nvSpPr>
        <p:spPr>
          <a:xfrm>
            <a:off x="2068436" y="3678948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343" name="Shape 343"/>
          <p:cNvSpPr/>
          <p:nvPr/>
        </p:nvSpPr>
        <p:spPr>
          <a:xfrm>
            <a:off x="3338436" y="3678948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344" name="Shape 344"/>
          <p:cNvSpPr/>
          <p:nvPr/>
        </p:nvSpPr>
        <p:spPr>
          <a:xfrm>
            <a:off x="2080900" y="5041638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5" name="Shape 345"/>
          <p:cNvSpPr/>
          <p:nvPr/>
        </p:nvSpPr>
        <p:spPr>
          <a:xfrm>
            <a:off x="208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46" name="Shape 346"/>
          <p:cNvSpPr/>
          <p:nvPr/>
        </p:nvSpPr>
        <p:spPr>
          <a:xfrm>
            <a:off x="1879951" y="5100706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47" name="Shape 347"/>
          <p:cNvSpPr/>
          <p:nvPr/>
        </p:nvSpPr>
        <p:spPr>
          <a:xfrm>
            <a:off x="335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48" name="Shape 348"/>
          <p:cNvSpPr/>
          <p:nvPr/>
        </p:nvSpPr>
        <p:spPr>
          <a:xfrm>
            <a:off x="3022850" y="5100706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349" name="Shape 349"/>
          <p:cNvSpPr/>
          <p:nvPr/>
        </p:nvSpPr>
        <p:spPr>
          <a:xfrm>
            <a:off x="462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0" name="Shape 350"/>
          <p:cNvSpPr/>
          <p:nvPr/>
        </p:nvSpPr>
        <p:spPr>
          <a:xfrm>
            <a:off x="4292850" y="5100706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351" name="Shape 351"/>
          <p:cNvSpPr/>
          <p:nvPr/>
        </p:nvSpPr>
        <p:spPr>
          <a:xfrm>
            <a:off x="462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589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3" name="Shape 353"/>
          <p:cNvSpPr/>
          <p:nvPr/>
        </p:nvSpPr>
        <p:spPr>
          <a:xfrm>
            <a:off x="5562850" y="5100706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354" name="Shape 354"/>
          <p:cNvSpPr/>
          <p:nvPr/>
        </p:nvSpPr>
        <p:spPr>
          <a:xfrm>
            <a:off x="716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5" name="Shape 355"/>
          <p:cNvSpPr/>
          <p:nvPr/>
        </p:nvSpPr>
        <p:spPr>
          <a:xfrm>
            <a:off x="6832850" y="5100706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356" name="Shape 356"/>
          <p:cNvSpPr/>
          <p:nvPr/>
        </p:nvSpPr>
        <p:spPr>
          <a:xfrm>
            <a:off x="716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7" name="Shape 357"/>
          <p:cNvSpPr/>
          <p:nvPr/>
        </p:nvSpPr>
        <p:spPr>
          <a:xfrm>
            <a:off x="843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58" name="Shape 358"/>
          <p:cNvSpPr/>
          <p:nvPr/>
        </p:nvSpPr>
        <p:spPr>
          <a:xfrm>
            <a:off x="7975748" y="5100706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59" name="Shape 359"/>
          <p:cNvSpPr/>
          <p:nvPr/>
        </p:nvSpPr>
        <p:spPr>
          <a:xfrm>
            <a:off x="970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0" name="Shape 360"/>
          <p:cNvSpPr/>
          <p:nvPr/>
        </p:nvSpPr>
        <p:spPr>
          <a:xfrm>
            <a:off x="9245748" y="5100706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361" name="Shape 361"/>
          <p:cNvSpPr/>
          <p:nvPr/>
        </p:nvSpPr>
        <p:spPr>
          <a:xfrm>
            <a:off x="970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2" name="Shape 362"/>
          <p:cNvSpPr/>
          <p:nvPr/>
        </p:nvSpPr>
        <p:spPr>
          <a:xfrm>
            <a:off x="1097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3" name="Shape 363"/>
          <p:cNvSpPr/>
          <p:nvPr/>
        </p:nvSpPr>
        <p:spPr>
          <a:xfrm>
            <a:off x="10515748" y="5100706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364" name="Shape 364"/>
          <p:cNvSpPr/>
          <p:nvPr/>
        </p:nvSpPr>
        <p:spPr>
          <a:xfrm>
            <a:off x="12240900" y="504163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11785748" y="5100706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366" name="Shape 366"/>
          <p:cNvSpPr/>
          <p:nvPr/>
        </p:nvSpPr>
        <p:spPr>
          <a:xfrm>
            <a:off x="4621136" y="3678948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367" name="Shape 367"/>
          <p:cNvSpPr/>
          <p:nvPr/>
        </p:nvSpPr>
        <p:spPr>
          <a:xfrm>
            <a:off x="5878436" y="3678948"/>
            <a:ext cx="1286911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368" name="Shape 368"/>
          <p:cNvSpPr/>
          <p:nvPr/>
        </p:nvSpPr>
        <p:spPr>
          <a:xfrm>
            <a:off x="7148437" y="3678948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369" name="Shape 369"/>
          <p:cNvSpPr/>
          <p:nvPr/>
        </p:nvSpPr>
        <p:spPr>
          <a:xfrm>
            <a:off x="8418437" y="3678948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370" name="Shape 370"/>
          <p:cNvSpPr/>
          <p:nvPr/>
        </p:nvSpPr>
        <p:spPr>
          <a:xfrm>
            <a:off x="9701137" y="3678948"/>
            <a:ext cx="1286911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371" name="Shape 371"/>
          <p:cNvSpPr/>
          <p:nvPr/>
        </p:nvSpPr>
        <p:spPr>
          <a:xfrm>
            <a:off x="10958437" y="3678948"/>
            <a:ext cx="1286911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D</a:t>
            </a:r>
          </a:p>
        </p:txBody>
      </p:sp>
      <p:sp>
        <p:nvSpPr>
          <p:cNvPr id="372" name="Shape 372"/>
          <p:cNvSpPr/>
          <p:nvPr/>
        </p:nvSpPr>
        <p:spPr>
          <a:xfrm>
            <a:off x="2636351" y="2898464"/>
            <a:ext cx="692497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lock</a:t>
            </a:r>
          </a:p>
        </p:txBody>
      </p:sp>
      <p:sp>
        <p:nvSpPr>
          <p:cNvPr id="373" name="Shape 373"/>
          <p:cNvSpPr/>
          <p:nvPr/>
        </p:nvSpPr>
        <p:spPr>
          <a:xfrm>
            <a:off x="2987090" y="3358967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4" name="Shape 374"/>
          <p:cNvSpPr/>
          <p:nvPr/>
        </p:nvSpPr>
        <p:spPr>
          <a:xfrm>
            <a:off x="6897007" y="2898464"/>
            <a:ext cx="1061188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unlock</a:t>
            </a:r>
          </a:p>
        </p:txBody>
      </p:sp>
      <p:sp>
        <p:nvSpPr>
          <p:cNvPr id="375" name="Shape 375"/>
          <p:cNvSpPr/>
          <p:nvPr/>
        </p:nvSpPr>
        <p:spPr>
          <a:xfrm>
            <a:off x="7432090" y="3358967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8310321" y="2898464"/>
            <a:ext cx="692497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lock</a:t>
            </a:r>
          </a:p>
        </p:txBody>
      </p:sp>
      <p:sp>
        <p:nvSpPr>
          <p:cNvPr id="377" name="Shape 377"/>
          <p:cNvSpPr/>
          <p:nvPr/>
        </p:nvSpPr>
        <p:spPr>
          <a:xfrm>
            <a:off x="8534450" y="3358967"/>
            <a:ext cx="1" cy="316192"/>
          </a:xfrm>
          <a:prstGeom prst="line">
            <a:avLst/>
          </a:prstGeom>
          <a:ln w="25400">
            <a:solidFill>
              <a:srgbClr val="11DBE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8" name="Shape 378"/>
          <p:cNvSpPr/>
          <p:nvPr/>
        </p:nvSpPr>
        <p:spPr>
          <a:xfrm>
            <a:off x="1945332" y="6902926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379" name="Shape 379"/>
          <p:cNvSpPr/>
          <p:nvPr/>
        </p:nvSpPr>
        <p:spPr>
          <a:xfrm>
            <a:off x="3215332" y="6902926"/>
            <a:ext cx="254424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0" name="Shape 380"/>
          <p:cNvSpPr/>
          <p:nvPr/>
        </p:nvSpPr>
        <p:spPr>
          <a:xfrm>
            <a:off x="1957795" y="8265616"/>
            <a:ext cx="101346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1957795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2" name="Shape 382"/>
          <p:cNvSpPr/>
          <p:nvPr/>
        </p:nvSpPr>
        <p:spPr>
          <a:xfrm>
            <a:off x="1756847" y="8324684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83" name="Shape 383"/>
          <p:cNvSpPr/>
          <p:nvPr/>
        </p:nvSpPr>
        <p:spPr>
          <a:xfrm>
            <a:off x="3227795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2899745" y="832468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385" name="Shape 385"/>
          <p:cNvSpPr/>
          <p:nvPr/>
        </p:nvSpPr>
        <p:spPr>
          <a:xfrm>
            <a:off x="4497795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6" name="Shape 386"/>
          <p:cNvSpPr/>
          <p:nvPr/>
        </p:nvSpPr>
        <p:spPr>
          <a:xfrm>
            <a:off x="4169745" y="832468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387" name="Shape 387"/>
          <p:cNvSpPr/>
          <p:nvPr/>
        </p:nvSpPr>
        <p:spPr>
          <a:xfrm>
            <a:off x="4497795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8" name="Shape 388"/>
          <p:cNvSpPr/>
          <p:nvPr/>
        </p:nvSpPr>
        <p:spPr>
          <a:xfrm>
            <a:off x="5767795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89" name="Shape 389"/>
          <p:cNvSpPr/>
          <p:nvPr/>
        </p:nvSpPr>
        <p:spPr>
          <a:xfrm>
            <a:off x="5439745" y="832468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390" name="Shape 390"/>
          <p:cNvSpPr/>
          <p:nvPr/>
        </p:nvSpPr>
        <p:spPr>
          <a:xfrm>
            <a:off x="7037796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1" name="Shape 391"/>
          <p:cNvSpPr/>
          <p:nvPr/>
        </p:nvSpPr>
        <p:spPr>
          <a:xfrm>
            <a:off x="6709746" y="8324684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392" name="Shape 392"/>
          <p:cNvSpPr/>
          <p:nvPr/>
        </p:nvSpPr>
        <p:spPr>
          <a:xfrm>
            <a:off x="7037796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3" name="Shape 393"/>
          <p:cNvSpPr/>
          <p:nvPr/>
        </p:nvSpPr>
        <p:spPr>
          <a:xfrm>
            <a:off x="8307796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7852644" y="8324684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395" name="Shape 395"/>
          <p:cNvSpPr/>
          <p:nvPr/>
        </p:nvSpPr>
        <p:spPr>
          <a:xfrm>
            <a:off x="9577796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6" name="Shape 396"/>
          <p:cNvSpPr/>
          <p:nvPr/>
        </p:nvSpPr>
        <p:spPr>
          <a:xfrm>
            <a:off x="9122644" y="8324684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397" name="Shape 397"/>
          <p:cNvSpPr/>
          <p:nvPr/>
        </p:nvSpPr>
        <p:spPr>
          <a:xfrm>
            <a:off x="9577796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8" name="Shape 398"/>
          <p:cNvSpPr/>
          <p:nvPr/>
        </p:nvSpPr>
        <p:spPr>
          <a:xfrm>
            <a:off x="10847796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99" name="Shape 399"/>
          <p:cNvSpPr/>
          <p:nvPr/>
        </p:nvSpPr>
        <p:spPr>
          <a:xfrm>
            <a:off x="10392644" y="8324684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400" name="Shape 400"/>
          <p:cNvSpPr/>
          <p:nvPr/>
        </p:nvSpPr>
        <p:spPr>
          <a:xfrm>
            <a:off x="12117796" y="8265616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01" name="Shape 401"/>
          <p:cNvSpPr/>
          <p:nvPr/>
        </p:nvSpPr>
        <p:spPr>
          <a:xfrm>
            <a:off x="11662644" y="8324684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402" name="Shape 402"/>
          <p:cNvSpPr/>
          <p:nvPr/>
        </p:nvSpPr>
        <p:spPr>
          <a:xfrm>
            <a:off x="3482032" y="6902926"/>
            <a:ext cx="254424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3748732" y="6902926"/>
            <a:ext cx="258211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3990032" y="6902926"/>
            <a:ext cx="128691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405" name="Shape 405"/>
          <p:cNvSpPr/>
          <p:nvPr/>
        </p:nvSpPr>
        <p:spPr>
          <a:xfrm>
            <a:off x="5260032" y="6902926"/>
            <a:ext cx="128691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3600" b="1"/>
              <a:t>B</a:t>
            </a:r>
          </a:p>
        </p:txBody>
      </p:sp>
      <p:sp>
        <p:nvSpPr>
          <p:cNvPr id="406" name="Shape 406"/>
          <p:cNvSpPr/>
          <p:nvPr/>
        </p:nvSpPr>
        <p:spPr>
          <a:xfrm>
            <a:off x="6542732" y="6902926"/>
            <a:ext cx="254424" cy="1270001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6784033" y="6902926"/>
            <a:ext cx="254424" cy="1270001"/>
          </a:xfrm>
          <a:prstGeom prst="rect">
            <a:avLst/>
          </a:prstGeom>
          <a:solidFill>
            <a:srgbClr val="E8A43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8" name="Shape 408"/>
          <p:cNvSpPr/>
          <p:nvPr/>
        </p:nvSpPr>
        <p:spPr>
          <a:xfrm>
            <a:off x="2513247" y="6122443"/>
            <a:ext cx="692497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lock</a:t>
            </a:r>
          </a:p>
        </p:txBody>
      </p:sp>
      <p:sp>
        <p:nvSpPr>
          <p:cNvPr id="409" name="Shape 409"/>
          <p:cNvSpPr/>
          <p:nvPr/>
        </p:nvSpPr>
        <p:spPr>
          <a:xfrm>
            <a:off x="2863985" y="6582945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0" name="Shape 410"/>
          <p:cNvSpPr/>
          <p:nvPr/>
        </p:nvSpPr>
        <p:spPr>
          <a:xfrm>
            <a:off x="3738602" y="6122443"/>
            <a:ext cx="1061188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unlock</a:t>
            </a:r>
          </a:p>
        </p:txBody>
      </p:sp>
      <p:sp>
        <p:nvSpPr>
          <p:cNvPr id="411" name="Shape 411"/>
          <p:cNvSpPr/>
          <p:nvPr/>
        </p:nvSpPr>
        <p:spPr>
          <a:xfrm>
            <a:off x="4273685" y="6582945"/>
            <a:ext cx="1" cy="316192"/>
          </a:xfrm>
          <a:prstGeom prst="line">
            <a:avLst/>
          </a:prstGeom>
          <a:ln w="25400">
            <a:solidFill>
              <a:srgbClr val="7BDB45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2" name="Shape 412"/>
          <p:cNvSpPr/>
          <p:nvPr/>
        </p:nvSpPr>
        <p:spPr>
          <a:xfrm>
            <a:off x="5098459" y="6122443"/>
            <a:ext cx="692497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chemeClr val="bg2"/>
                </a:solidFill>
              </a:rPr>
              <a:t>lock</a:t>
            </a:r>
          </a:p>
        </p:txBody>
      </p:sp>
      <p:sp>
        <p:nvSpPr>
          <p:cNvPr id="413" name="Shape 413"/>
          <p:cNvSpPr/>
          <p:nvPr/>
        </p:nvSpPr>
        <p:spPr>
          <a:xfrm>
            <a:off x="5449197" y="6582945"/>
            <a:ext cx="1" cy="316192"/>
          </a:xfrm>
          <a:prstGeom prst="line">
            <a:avLst/>
          </a:prstGeom>
          <a:ln w="25400">
            <a:solidFill>
              <a:srgbClr val="11DBE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4" name="Shape 414"/>
          <p:cNvSpPr/>
          <p:nvPr/>
        </p:nvSpPr>
        <p:spPr>
          <a:xfrm>
            <a:off x="153044" y="4047248"/>
            <a:ext cx="14581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no yield:</a:t>
            </a:r>
          </a:p>
        </p:txBody>
      </p:sp>
      <p:sp>
        <p:nvSpPr>
          <p:cNvPr id="415" name="Shape 415"/>
          <p:cNvSpPr/>
          <p:nvPr/>
        </p:nvSpPr>
        <p:spPr>
          <a:xfrm>
            <a:off x="473926" y="7271226"/>
            <a:ext cx="9638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yield: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Yield Instead of Spin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61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" grpId="0" animBg="1"/>
      <p:bldP spid="379" grpId="0" animBg="1"/>
      <p:bldP spid="380" grpId="0" animBg="1"/>
      <p:bldP spid="381" grpId="0" animBg="1"/>
      <p:bldP spid="382" grpId="0" animBg="1"/>
      <p:bldP spid="383" grpId="0" animBg="1"/>
      <p:bldP spid="384" grpId="0" animBg="1"/>
      <p:bldP spid="385" grpId="0" animBg="1"/>
      <p:bldP spid="386" grpId="0" animBg="1"/>
      <p:bldP spid="387" grpId="0" animBg="1"/>
      <p:bldP spid="388" grpId="0" animBg="1"/>
      <p:bldP spid="389" grpId="0" animBg="1"/>
      <p:bldP spid="390" grpId="0" animBg="1"/>
      <p:bldP spid="391" grpId="0" animBg="1"/>
      <p:bldP spid="392" grpId="0" animBg="1"/>
      <p:bldP spid="393" grpId="0" animBg="1"/>
      <p:bldP spid="394" grpId="0" animBg="1"/>
      <p:bldP spid="395" grpId="0" animBg="1"/>
      <p:bldP spid="396" grpId="0" animBg="1"/>
      <p:bldP spid="397" grpId="0" animBg="1"/>
      <p:bldP spid="398" grpId="0" animBg="1"/>
      <p:bldP spid="399" grpId="0" animBg="1"/>
      <p:bldP spid="400" grpId="0" animBg="1"/>
      <p:bldP spid="401" grpId="0" animBg="1"/>
      <p:bldP spid="402" grpId="0" animBg="1"/>
      <p:bldP spid="403" grpId="0" animBg="1"/>
      <p:bldP spid="404" grpId="0" animBg="1"/>
      <p:bldP spid="405" grpId="0" animBg="1"/>
      <p:bldP spid="406" grpId="0" animBg="1"/>
      <p:bldP spid="407" grpId="0" animBg="1"/>
      <p:bldP spid="408" grpId="0" animBg="1"/>
      <p:bldP spid="409" grpId="0" animBg="1"/>
      <p:bldP spid="410" grpId="0" animBg="1"/>
      <p:bldP spid="411" grpId="0" animBg="1"/>
      <p:bldP spid="412" grpId="0" animBg="1"/>
      <p:bldP spid="413" grpId="0" animBg="1"/>
      <p:bldP spid="41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Spinlock Performance</a:t>
            </a:r>
          </a:p>
        </p:txBody>
      </p:sp>
      <p:sp>
        <p:nvSpPr>
          <p:cNvPr id="421" name="Shape 421"/>
          <p:cNvSpPr>
            <a:spLocks noGrp="1"/>
          </p:cNvSpPr>
          <p:nvPr>
            <p:ph type="body" idx="4294967295"/>
          </p:nvPr>
        </p:nvSpPr>
        <p:spPr>
          <a:xfrm>
            <a:off x="384048" y="2292287"/>
            <a:ext cx="11099800" cy="719918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Waste</a:t>
            </a:r>
            <a:r>
              <a:rPr sz="3800" dirty="0" smtClean="0"/>
              <a:t>…</a:t>
            </a:r>
            <a:endParaRPr sz="3800" dirty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/>
              <a:t>Without yield: O(</a:t>
            </a:r>
            <a:r>
              <a:rPr sz="3500" dirty="0">
                <a:solidFill>
                  <a:schemeClr val="tx1"/>
                </a:solidFill>
              </a:rPr>
              <a:t>threads</a:t>
            </a:r>
            <a:r>
              <a:rPr sz="3500" dirty="0"/>
              <a:t> * </a:t>
            </a:r>
            <a:r>
              <a:rPr sz="3500" b="1" dirty="0">
                <a:solidFill>
                  <a:schemeClr val="bg1"/>
                </a:solidFill>
              </a:rPr>
              <a:t>time_slice</a:t>
            </a:r>
            <a:r>
              <a:rPr sz="3500" dirty="0" smtClean="0"/>
              <a:t>)</a:t>
            </a:r>
            <a:endParaRPr sz="3500" dirty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/>
              <a:t>With yield: O(</a:t>
            </a:r>
            <a:r>
              <a:rPr sz="3500" dirty="0">
                <a:solidFill>
                  <a:schemeClr val="tx1"/>
                </a:solidFill>
              </a:rPr>
              <a:t>thread</a:t>
            </a:r>
            <a:r>
              <a:rPr sz="3500" dirty="0"/>
              <a:t>s * </a:t>
            </a:r>
            <a:r>
              <a:rPr sz="3500" b="1" dirty="0">
                <a:solidFill>
                  <a:schemeClr val="accent1"/>
                </a:solidFill>
              </a:rPr>
              <a:t>context_switch</a:t>
            </a:r>
            <a:r>
              <a:rPr sz="3500" dirty="0"/>
              <a:t>) 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So even with yield, </a:t>
            </a:r>
            <a:r>
              <a:rPr lang="en-US" sz="3800" dirty="0" smtClean="0"/>
              <a:t>spinning is </a:t>
            </a:r>
            <a:r>
              <a:rPr sz="3800" dirty="0" smtClean="0"/>
              <a:t>slow </a:t>
            </a:r>
            <a:r>
              <a:rPr sz="3800" dirty="0"/>
              <a:t>with high </a:t>
            </a:r>
            <a:r>
              <a:rPr lang="en-US" sz="3800" dirty="0" smtClean="0"/>
              <a:t>thread </a:t>
            </a:r>
            <a:r>
              <a:rPr sz="3800" dirty="0" smtClean="0"/>
              <a:t>contentio</a:t>
            </a:r>
            <a:r>
              <a:rPr lang="en-US" sz="3800" dirty="0" smtClean="0"/>
              <a:t>n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Next improvement: Block </a:t>
            </a:r>
            <a:r>
              <a:rPr lang="en-US" sz="3800" dirty="0" smtClean="0"/>
              <a:t>and put thread on waiting queue instead </a:t>
            </a:r>
            <a:r>
              <a:rPr lang="en-US" sz="3800" dirty="0" smtClean="0"/>
              <a:t>of </a:t>
            </a:r>
            <a:r>
              <a:rPr lang="en-US" sz="3800" dirty="0" smtClean="0"/>
              <a:t>spinning </a:t>
            </a:r>
            <a:endParaRPr sz="3800" dirty="0"/>
          </a:p>
        </p:txBody>
      </p:sp>
    </p:spTree>
    <p:extLst>
      <p:ext uri="{BB962C8B-B14F-4D97-AF65-F5344CB8AC3E}">
        <p14:creationId xmlns:p14="http://schemas.microsoft.com/office/powerpoint/2010/main" val="348527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132" name="Shape 132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134" name="Shape 134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135" name="Shape 135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136" name="Shape 136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8" name="Shape 138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9" name="Shape 139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141" name="Shape 141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143" name="Shape 143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144" name="Shape 144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145" name="Shape 145"/>
          <p:cNvSpPr/>
          <p:nvPr/>
        </p:nvSpPr>
        <p:spPr>
          <a:xfrm>
            <a:off x="5949873" y="2223496"/>
            <a:ext cx="1105054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146" name="Shape 146"/>
          <p:cNvSpPr/>
          <p:nvPr/>
        </p:nvSpPr>
        <p:spPr>
          <a:xfrm>
            <a:off x="2422202" y="2223496"/>
            <a:ext cx="1105053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165" name="Shape 165"/>
          <p:cNvSpPr/>
          <p:nvPr/>
        </p:nvSpPr>
        <p:spPr>
          <a:xfrm>
            <a:off x="3527236" y="2029381"/>
            <a:ext cx="5680947" cy="1050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629" extrusionOk="0">
                <a:moveTo>
                  <a:pt x="0" y="8964"/>
                </a:moveTo>
                <a:cubicBezTo>
                  <a:pt x="14153" y="21600"/>
                  <a:pt x="21353" y="18612"/>
                  <a:pt x="21600" y="0"/>
                </a:cubicBezTo>
              </a:path>
            </a:pathLst>
          </a:custGeom>
          <a:ln w="76200">
            <a:solidFill>
              <a:srgbClr val="1497FC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48" name="Shape 148"/>
          <p:cNvSpPr/>
          <p:nvPr/>
        </p:nvSpPr>
        <p:spPr>
          <a:xfrm flipV="1">
            <a:off x="7044820" y="1970832"/>
            <a:ext cx="2112024" cy="639196"/>
          </a:xfrm>
          <a:prstGeom prst="line">
            <a:avLst/>
          </a:prstGeom>
          <a:ln w="762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246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CODE</a:t>
            </a:r>
          </a:p>
        </p:txBody>
      </p:sp>
      <p:sp>
        <p:nvSpPr>
          <p:cNvPr id="150" name="Shape 150"/>
          <p:cNvSpPr/>
          <p:nvPr/>
        </p:nvSpPr>
        <p:spPr>
          <a:xfrm>
            <a:off x="373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HEAP</a:t>
            </a:r>
          </a:p>
        </p:txBody>
      </p:sp>
      <p:sp>
        <p:nvSpPr>
          <p:cNvPr id="151" name="Shape 151"/>
          <p:cNvSpPr/>
          <p:nvPr/>
        </p:nvSpPr>
        <p:spPr>
          <a:xfrm>
            <a:off x="11695948" y="5445094"/>
            <a:ext cx="334355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335883" y="5286344"/>
            <a:ext cx="197124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Virt Mem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(PageDir B)</a:t>
            </a:r>
          </a:p>
        </p:txBody>
      </p:sp>
      <p:sp>
        <p:nvSpPr>
          <p:cNvPr id="153" name="Shape 153"/>
          <p:cNvSpPr/>
          <p:nvPr/>
        </p:nvSpPr>
        <p:spPr>
          <a:xfrm>
            <a:off x="2041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154" name="Shape 154"/>
          <p:cNvSpPr/>
          <p:nvPr/>
        </p:nvSpPr>
        <p:spPr>
          <a:xfrm>
            <a:off x="5597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155" name="Shape 155"/>
          <p:cNvSpPr/>
          <p:nvPr/>
        </p:nvSpPr>
        <p:spPr>
          <a:xfrm>
            <a:off x="2210576" y="3250398"/>
            <a:ext cx="435797" cy="2175341"/>
          </a:xfrm>
          <a:prstGeom prst="line">
            <a:avLst/>
          </a:prstGeom>
          <a:ln w="76200">
            <a:solidFill>
              <a:srgbClr val="8881F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" name="Shape 156"/>
          <p:cNvSpPr/>
          <p:nvPr/>
        </p:nvSpPr>
        <p:spPr>
          <a:xfrm flipH="1">
            <a:off x="3535372" y="3272460"/>
            <a:ext cx="2380529" cy="2153279"/>
          </a:xfrm>
          <a:prstGeom prst="line">
            <a:avLst/>
          </a:prstGeom>
          <a:ln w="76200">
            <a:solidFill>
              <a:srgbClr val="8881F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3184202" y="2792148"/>
            <a:ext cx="693372" cy="451444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SP</a:t>
            </a:r>
          </a:p>
        </p:txBody>
      </p:sp>
      <p:sp>
        <p:nvSpPr>
          <p:cNvPr id="158" name="Shape 158"/>
          <p:cNvSpPr/>
          <p:nvPr/>
        </p:nvSpPr>
        <p:spPr>
          <a:xfrm>
            <a:off x="6740202" y="2792148"/>
            <a:ext cx="693372" cy="451444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SP</a:t>
            </a:r>
          </a:p>
        </p:txBody>
      </p:sp>
      <p:sp>
        <p:nvSpPr>
          <p:cNvPr id="159" name="Shape 159"/>
          <p:cNvSpPr/>
          <p:nvPr/>
        </p:nvSpPr>
        <p:spPr>
          <a:xfrm>
            <a:off x="6530728" y="5445094"/>
            <a:ext cx="1735296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STACK 1</a:t>
            </a:r>
          </a:p>
        </p:txBody>
      </p:sp>
      <p:sp>
        <p:nvSpPr>
          <p:cNvPr id="160" name="Shape 160"/>
          <p:cNvSpPr/>
          <p:nvPr/>
        </p:nvSpPr>
        <p:spPr>
          <a:xfrm>
            <a:off x="9959728" y="5445094"/>
            <a:ext cx="1735296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STACK 2</a:t>
            </a:r>
          </a:p>
        </p:txBody>
      </p:sp>
      <p:sp>
        <p:nvSpPr>
          <p:cNvPr id="161" name="Shape 161"/>
          <p:cNvSpPr/>
          <p:nvPr/>
        </p:nvSpPr>
        <p:spPr>
          <a:xfrm>
            <a:off x="8263008" y="5445094"/>
            <a:ext cx="1735296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2" name="Shape 162"/>
          <p:cNvSpPr/>
          <p:nvPr/>
        </p:nvSpPr>
        <p:spPr>
          <a:xfrm>
            <a:off x="4961008" y="5445094"/>
            <a:ext cx="1604354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3607576" y="3250398"/>
            <a:ext cx="2934388" cy="2175647"/>
          </a:xfrm>
          <a:prstGeom prst="line">
            <a:avLst/>
          </a:prstGeom>
          <a:ln w="76200">
            <a:solidFill>
              <a:srgbClr val="D45954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7312900" y="3272460"/>
            <a:ext cx="2704453" cy="2184188"/>
          </a:xfrm>
          <a:prstGeom prst="line">
            <a:avLst/>
          </a:prstGeom>
          <a:ln w="76200">
            <a:solidFill>
              <a:srgbClr val="D45954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93780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Shape 8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Review: </a:t>
            </a:r>
            <a:r>
              <a:rPr sz="6480" dirty="0" smtClean="0">
                <a:solidFill>
                  <a:srgbClr val="FFFFFF"/>
                </a:solidFill>
              </a:rPr>
              <a:t>What </a:t>
            </a:r>
            <a:r>
              <a:rPr lang="en-US" sz="6480" dirty="0" smtClean="0">
                <a:solidFill>
                  <a:srgbClr val="FFFFFF"/>
                </a:solidFill>
              </a:rPr>
              <a:t>is needed for CORRECTNESS?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872" name="Shape 872"/>
          <p:cNvSpPr>
            <a:spLocks noGrp="1"/>
          </p:cNvSpPr>
          <p:nvPr>
            <p:ph type="body" idx="4294967295"/>
          </p:nvPr>
        </p:nvSpPr>
        <p:spPr>
          <a:xfrm>
            <a:off x="182880" y="2249424"/>
            <a:ext cx="12673584" cy="2074999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latin typeface="Courier" charset="0"/>
                <a:ea typeface="Courier" charset="0"/>
                <a:cs typeface="Courier" charset="0"/>
              </a:rPr>
              <a:t>Balance = balance + 1;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/>
              <a:t>I</a:t>
            </a:r>
            <a:r>
              <a:rPr sz="3800" dirty="0" smtClean="0"/>
              <a:t>nstructions </a:t>
            </a:r>
            <a:r>
              <a:rPr lang="en-US" sz="3800" dirty="0" smtClean="0"/>
              <a:t>accessing shared memory </a:t>
            </a:r>
            <a:r>
              <a:rPr lang="en-US" sz="3800" dirty="0" smtClean="0"/>
              <a:t>must</a:t>
            </a:r>
            <a:r>
              <a:rPr sz="3800" dirty="0" smtClean="0"/>
              <a:t> </a:t>
            </a:r>
            <a:r>
              <a:rPr sz="3800" dirty="0" smtClean="0"/>
              <a:t>execute</a:t>
            </a:r>
            <a:r>
              <a:rPr lang="en-US" sz="3800" dirty="0" smtClean="0"/>
              <a:t> </a:t>
            </a:r>
            <a:r>
              <a:rPr lang="en-US" sz="3800" dirty="0" smtClean="0"/>
              <a:t>as </a:t>
            </a:r>
            <a:r>
              <a:rPr lang="en-US" sz="3800" dirty="0" smtClean="0"/>
              <a:t>uninterruptable group </a:t>
            </a:r>
            <a:endParaRPr lang="en-US" sz="38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Need</a:t>
            </a:r>
            <a:r>
              <a:rPr sz="3500" dirty="0" smtClean="0"/>
              <a:t> </a:t>
            </a:r>
            <a:r>
              <a:rPr lang="en-US" sz="3500" dirty="0" smtClean="0"/>
              <a:t>instructions </a:t>
            </a:r>
            <a:r>
              <a:rPr sz="3500" dirty="0" smtClean="0"/>
              <a:t>to </a:t>
            </a:r>
            <a:r>
              <a:rPr sz="3500" dirty="0"/>
              <a:t>be </a:t>
            </a:r>
            <a:r>
              <a:rPr sz="3500" dirty="0" smtClean="0"/>
              <a:t>atomic</a:t>
            </a:r>
            <a:endParaRPr sz="3500" dirty="0"/>
          </a:p>
        </p:txBody>
      </p:sp>
      <p:sp>
        <p:nvSpPr>
          <p:cNvPr id="871" name="Shape 871"/>
          <p:cNvSpPr/>
          <p:nvPr/>
        </p:nvSpPr>
        <p:spPr>
          <a:xfrm>
            <a:off x="4068698" y="4494203"/>
            <a:ext cx="3768660" cy="18569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chemeClr val="bg2"/>
                </a:solidFill>
              </a:rPr>
              <a:t>mov 0x123, %eax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chemeClr val="bg2"/>
                </a:solidFill>
              </a:rPr>
              <a:t>add %0x1, %eax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chemeClr val="bg2"/>
                </a:solidFill>
              </a:rPr>
              <a:t>mov %eax, 0x123</a:t>
            </a:r>
          </a:p>
        </p:txBody>
      </p:sp>
      <p:sp>
        <p:nvSpPr>
          <p:cNvPr id="873" name="Shape 873"/>
          <p:cNvSpPr/>
          <p:nvPr/>
        </p:nvSpPr>
        <p:spPr>
          <a:xfrm>
            <a:off x="8624894" y="5145168"/>
            <a:ext cx="291746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critical section</a:t>
            </a:r>
          </a:p>
        </p:txBody>
      </p:sp>
      <p:sp>
        <p:nvSpPr>
          <p:cNvPr id="874" name="Shape 874"/>
          <p:cNvSpPr/>
          <p:nvPr/>
        </p:nvSpPr>
        <p:spPr>
          <a:xfrm>
            <a:off x="3918548" y="4495562"/>
            <a:ext cx="4263759" cy="2001498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875" name="Shape 875"/>
          <p:cNvSpPr/>
          <p:nvPr/>
        </p:nvSpPr>
        <p:spPr>
          <a:xfrm>
            <a:off x="8172454" y="5486340"/>
            <a:ext cx="36065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876" name="Shape 876"/>
          <p:cNvSpPr/>
          <p:nvPr/>
        </p:nvSpPr>
        <p:spPr>
          <a:xfrm>
            <a:off x="498889" y="7091691"/>
            <a:ext cx="11504420" cy="1588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85000" lnSpcReduction="20000"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chemeClr val="bg2"/>
                </a:solidFill>
              </a:rPr>
              <a:t>More general: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chemeClr val="bg2"/>
                </a:solidFill>
              </a:rPr>
              <a:t>Need </a:t>
            </a:r>
            <a:r>
              <a:rPr sz="3800" b="1" dirty="0" smtClean="0">
                <a:solidFill>
                  <a:schemeClr val="bg2"/>
                </a:solidFill>
              </a:rPr>
              <a:t>mutual </a:t>
            </a:r>
            <a:r>
              <a:rPr sz="3800" b="1" dirty="0">
                <a:solidFill>
                  <a:schemeClr val="bg2"/>
                </a:solidFill>
              </a:rPr>
              <a:t>exclusion </a:t>
            </a:r>
            <a:r>
              <a:rPr sz="3800" dirty="0">
                <a:solidFill>
                  <a:schemeClr val="bg2"/>
                </a:solidFill>
              </a:rPr>
              <a:t>for critical </a:t>
            </a:r>
            <a:r>
              <a:rPr sz="3800" dirty="0" smtClean="0">
                <a:solidFill>
                  <a:schemeClr val="bg2"/>
                </a:solidFill>
              </a:rPr>
              <a:t>sections</a:t>
            </a:r>
            <a:endParaRPr sz="3800" dirty="0">
              <a:solidFill>
                <a:schemeClr val="bg2"/>
              </a:solidFill>
            </a:endParaRPr>
          </a:p>
          <a:p>
            <a:pPr marL="571500" lvl="2" indent="-571500" algn="l">
              <a:buFont typeface="Arial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chemeClr val="bg2"/>
                </a:solidFill>
              </a:rPr>
              <a:t>if </a:t>
            </a:r>
            <a:r>
              <a:rPr lang="en-US" sz="3800" dirty="0" smtClean="0">
                <a:solidFill>
                  <a:schemeClr val="bg2"/>
                </a:solidFill>
              </a:rPr>
              <a:t>process A</a:t>
            </a:r>
            <a:r>
              <a:rPr sz="3800" dirty="0" smtClean="0">
                <a:solidFill>
                  <a:schemeClr val="bg2"/>
                </a:solidFill>
              </a:rPr>
              <a:t> </a:t>
            </a:r>
            <a:r>
              <a:rPr lang="en-US" sz="3800" dirty="0" smtClean="0">
                <a:solidFill>
                  <a:schemeClr val="bg2"/>
                </a:solidFill>
              </a:rPr>
              <a:t>is in critical section C</a:t>
            </a:r>
            <a:r>
              <a:rPr sz="3800" dirty="0" smtClean="0">
                <a:solidFill>
                  <a:schemeClr val="bg2"/>
                </a:solidFill>
              </a:rPr>
              <a:t>, </a:t>
            </a:r>
            <a:r>
              <a:rPr lang="en-US" sz="3800" dirty="0" smtClean="0">
                <a:solidFill>
                  <a:schemeClr val="bg2"/>
                </a:solidFill>
              </a:rPr>
              <a:t>process B </a:t>
            </a:r>
            <a:r>
              <a:rPr sz="3800" dirty="0" smtClean="0">
                <a:solidFill>
                  <a:schemeClr val="bg2"/>
                </a:solidFill>
              </a:rPr>
              <a:t>can’t</a:t>
            </a:r>
            <a:endParaRPr lang="en-US" sz="3800" dirty="0" smtClean="0">
              <a:solidFill>
                <a:schemeClr val="bg2"/>
              </a:solidFill>
            </a:endParaRPr>
          </a:p>
          <a:p>
            <a:pPr lvl="2" indent="0" algn="l"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chemeClr val="bg2"/>
                </a:solidFill>
              </a:rPr>
              <a:t>	(okay if other processes do unrelated work)</a:t>
            </a:r>
            <a:endParaRPr sz="3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50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36" y="2600961"/>
            <a:ext cx="12161520" cy="61118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Consider multi-threaded applications that do more than increment shared balance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Multi-threaded application with shared linked-list</a:t>
            </a:r>
          </a:p>
          <a:p>
            <a:pPr lvl="1"/>
            <a:r>
              <a:rPr lang="en-US" dirty="0" smtClean="0"/>
              <a:t>All concurrent:</a:t>
            </a:r>
          </a:p>
          <a:p>
            <a:pPr lvl="2"/>
            <a:r>
              <a:rPr lang="en-US" dirty="0" smtClean="0"/>
              <a:t>Thread A inserting element a</a:t>
            </a:r>
          </a:p>
          <a:p>
            <a:pPr lvl="2"/>
            <a:r>
              <a:rPr lang="en-US" dirty="0" smtClean="0"/>
              <a:t>Thread B inserting element b</a:t>
            </a:r>
          </a:p>
          <a:p>
            <a:pPr lvl="2"/>
            <a:r>
              <a:rPr lang="en-US" dirty="0" smtClean="0"/>
              <a:t>Thread C looking up element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0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Linked List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3463" y="2169316"/>
            <a:ext cx="653461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Void </a:t>
            </a:r>
            <a:r>
              <a:rPr lang="en-US" sz="2400" dirty="0" err="1" smtClean="0">
                <a:solidFill>
                  <a:schemeClr val="bg2"/>
                </a:solidFill>
                <a:latin typeface="Menlo" charset="0"/>
              </a:rPr>
              <a:t>List_Insert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400" dirty="0" err="1" smtClean="0">
                <a:solidFill>
                  <a:schemeClr val="bg2"/>
                </a:solidFill>
                <a:latin typeface="Menlo" charset="0"/>
              </a:rPr>
              <a:t>list_t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*L, </a:t>
            </a:r>
            <a:endParaRPr lang="en-US" sz="24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400" dirty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                </a:t>
            </a:r>
            <a:r>
              <a:rPr lang="en-US" sz="24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key) { </a:t>
            </a:r>
            <a:endParaRPr lang="en-US" sz="24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4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4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*new 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= </a:t>
            </a:r>
          </a:p>
          <a:p>
            <a:pPr algn="l"/>
            <a:r>
              <a:rPr lang="en-US" sz="24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400" dirty="0" err="1" smtClean="0">
                <a:solidFill>
                  <a:schemeClr val="bg2"/>
                </a:solidFill>
                <a:latin typeface="Menlo" charset="0"/>
              </a:rPr>
              <a:t>malloc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400" dirty="0" err="1" smtClean="0">
                <a:solidFill>
                  <a:schemeClr val="bg2"/>
                </a:solidFill>
                <a:latin typeface="Menlo" charset="0"/>
              </a:rPr>
              <a:t>sizeof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4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)); </a:t>
            </a:r>
            <a:endParaRPr lang="en-US" sz="24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4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assert(new);</a:t>
            </a:r>
          </a:p>
          <a:p>
            <a:pPr algn="l"/>
            <a:r>
              <a:rPr lang="en-US" sz="24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new-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&gt;key = 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key;</a:t>
            </a:r>
          </a:p>
          <a:p>
            <a:pPr algn="l"/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	new-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&gt;next = L-&gt;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head;</a:t>
            </a:r>
          </a:p>
          <a:p>
            <a:pPr algn="l"/>
            <a:r>
              <a:rPr lang="en-US" sz="24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L-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&gt;head = new; </a:t>
            </a:r>
            <a:endParaRPr lang="en-US" sz="24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}</a:t>
            </a:r>
          </a:p>
          <a:p>
            <a:pPr algn="l"/>
            <a:endParaRPr lang="en-US" sz="24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4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Menlo" charset="0"/>
              </a:rPr>
              <a:t>List_Lookup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400" dirty="0" err="1">
                <a:solidFill>
                  <a:schemeClr val="bg2"/>
                </a:solidFill>
                <a:latin typeface="Menlo" charset="0"/>
              </a:rPr>
              <a:t>list_t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 *L, 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     					</a:t>
            </a:r>
            <a:r>
              <a:rPr lang="en-US" sz="2400" dirty="0" err="1" smtClean="0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key) { </a:t>
            </a:r>
            <a:endParaRPr lang="en-US" sz="24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4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400" dirty="0" err="1" smtClean="0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*</a:t>
            </a:r>
            <a:r>
              <a:rPr lang="en-US" sz="24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 = L-&gt;head;</a:t>
            </a:r>
            <a:br>
              <a:rPr lang="en-US" sz="2400" dirty="0">
                <a:solidFill>
                  <a:schemeClr val="bg2"/>
                </a:solidFill>
                <a:latin typeface="Menlo" charset="0"/>
              </a:rPr>
            </a:b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	while 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4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) { </a:t>
            </a:r>
            <a:endParaRPr lang="en-US" sz="2400" dirty="0">
              <a:solidFill>
                <a:schemeClr val="bg2"/>
              </a:solidFill>
            </a:endParaRPr>
          </a:p>
          <a:p>
            <a:pPr algn="l"/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		if 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4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-&gt;key == key) 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				return 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1; </a:t>
            </a:r>
            <a:endParaRPr lang="en-US" sz="24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4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400" dirty="0" err="1" smtClean="0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= </a:t>
            </a:r>
            <a:r>
              <a:rPr lang="en-US" sz="2400" dirty="0" err="1">
                <a:solidFill>
                  <a:schemeClr val="bg2"/>
                </a:solidFill>
                <a:latin typeface="Menlo" charset="0"/>
              </a:rPr>
              <a:t>tmp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-&gt;next; </a:t>
            </a:r>
            <a:endParaRPr lang="en-US" sz="24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	} </a:t>
            </a:r>
          </a:p>
          <a:p>
            <a:pPr algn="l"/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return </a:t>
            </a:r>
            <a:r>
              <a:rPr lang="en-US" sz="2400" dirty="0">
                <a:solidFill>
                  <a:schemeClr val="bg2"/>
                </a:solidFill>
                <a:latin typeface="Menlo" charset="0"/>
              </a:rPr>
              <a:t>0; </a:t>
            </a:r>
            <a:endParaRPr lang="en-US" sz="24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400" dirty="0" smtClean="0">
                <a:solidFill>
                  <a:schemeClr val="bg2"/>
                </a:solidFill>
                <a:latin typeface="Menlo" charset="0"/>
              </a:rPr>
              <a:t>}</a:t>
            </a:r>
            <a:r>
              <a:rPr lang="en-US" sz="2400" dirty="0" smtClean="0">
                <a:solidFill>
                  <a:schemeClr val="bg2"/>
                </a:solidFill>
                <a:latin typeface="Helvetica" charset="0"/>
              </a:rPr>
              <a:t> </a:t>
            </a:r>
            <a:endParaRPr lang="en-US" sz="2400" dirty="0">
              <a:solidFill>
                <a:schemeClr val="bg2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03688" y="2175358"/>
            <a:ext cx="89432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typedef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{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int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key; 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*next;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} 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;</a:t>
            </a:r>
          </a:p>
          <a:p>
            <a:pPr algn="l"/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 err="1" smtClean="0">
                <a:solidFill>
                  <a:schemeClr val="bg2"/>
                </a:solidFill>
                <a:latin typeface="Menlo" charset="0"/>
              </a:rPr>
              <a:t>Typedef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struct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__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{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node_t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*</a:t>
            </a:r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head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} 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;</a:t>
            </a:r>
          </a:p>
          <a:p>
            <a:pPr algn="l"/>
            <a:endParaRPr lang="en-US" sz="2800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sz="2800" dirty="0" smtClean="0">
                <a:solidFill>
                  <a:schemeClr val="bg2"/>
                </a:solidFill>
                <a:latin typeface="Menlo" charset="0"/>
              </a:rPr>
              <a:t>Void 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List_Init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sz="2800" dirty="0" err="1">
                <a:solidFill>
                  <a:schemeClr val="bg2"/>
                </a:solidFill>
                <a:latin typeface="Menlo" charset="0"/>
              </a:rPr>
              <a:t>list_t</a:t>
            </a:r>
            <a:r>
              <a:rPr lang="en-US" sz="2800" dirty="0">
                <a:solidFill>
                  <a:schemeClr val="bg2"/>
                </a:solidFill>
                <a:latin typeface="Menlo" charset="0"/>
              </a:rPr>
              <a:t> *L) {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	L-&gt;head = NULL;</a:t>
            </a:r>
          </a:p>
          <a:p>
            <a:pPr algn="l"/>
            <a:r>
              <a:rPr lang="en-US" sz="2800" dirty="0">
                <a:solidFill>
                  <a:schemeClr val="bg2"/>
                </a:solidFill>
                <a:latin typeface="Menlo" charset="0"/>
              </a:rPr>
              <a:t>}</a:t>
            </a:r>
            <a:endParaRPr lang="en-US" sz="7200" dirty="0">
              <a:solidFill>
                <a:schemeClr val="bg2"/>
              </a:solidFill>
              <a:latin typeface="Helvetica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1171" y="7973568"/>
            <a:ext cx="73244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What can go wrong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Find schedule that leads to problem?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24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Linked-List Race</a:t>
            </a:r>
          </a:p>
        </p:txBody>
      </p:sp>
      <p:sp>
        <p:nvSpPr>
          <p:cNvPr id="329" name="Shape 329"/>
          <p:cNvSpPr>
            <a:spLocks noGrp="1"/>
          </p:cNvSpPr>
          <p:nvPr>
            <p:ph type="body" idx="4294967295"/>
          </p:nvPr>
        </p:nvSpPr>
        <p:spPr>
          <a:xfrm>
            <a:off x="259498" y="2221879"/>
            <a:ext cx="12483548" cy="753172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000" u="sng" dirty="0">
                <a:solidFill>
                  <a:srgbClr val="FFFFFF"/>
                </a:solidFill>
              </a:rPr>
              <a:t>Thread 1				</a:t>
            </a:r>
            <a:r>
              <a:rPr sz="3000" u="sng" dirty="0" smtClean="0">
                <a:solidFill>
                  <a:srgbClr val="FFFFFF"/>
                </a:solidFill>
              </a:rPr>
              <a:t>Thread </a:t>
            </a:r>
            <a:r>
              <a:rPr sz="3000" u="sng" dirty="0">
                <a:solidFill>
                  <a:srgbClr val="FFFFFF"/>
                </a:solidFill>
              </a:rPr>
              <a:t>2    			 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bg1"/>
                </a:solidFill>
              </a:rPr>
              <a:t>new-&gt;key = key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bg1"/>
                </a:solidFill>
              </a:rPr>
              <a:t>new-&gt;next = L-&gt;head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E8A433"/>
                </a:solidFill>
              </a:rPr>
              <a:t>					</a:t>
            </a:r>
            <a:r>
              <a:rPr sz="3000" dirty="0" smtClean="0"/>
              <a:t>new-</a:t>
            </a:r>
            <a:r>
              <a:rPr sz="3000" dirty="0"/>
              <a:t>&gt;key = key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000" dirty="0"/>
              <a:t>					</a:t>
            </a:r>
            <a:r>
              <a:rPr sz="3000" dirty="0" smtClean="0"/>
              <a:t>new-</a:t>
            </a:r>
            <a:r>
              <a:rPr sz="3000" dirty="0"/>
              <a:t>&gt;next = L-&gt;head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000" dirty="0"/>
              <a:t>					</a:t>
            </a:r>
            <a:r>
              <a:rPr sz="3000" dirty="0" smtClean="0"/>
              <a:t>L-</a:t>
            </a:r>
            <a:r>
              <a:rPr sz="3000" dirty="0"/>
              <a:t>&gt;head = new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bg1"/>
                </a:solidFill>
              </a:rPr>
              <a:t>L-&gt;head = new</a:t>
            </a:r>
          </a:p>
        </p:txBody>
      </p:sp>
      <p:sp>
        <p:nvSpPr>
          <p:cNvPr id="4" name="Shape 332"/>
          <p:cNvSpPr/>
          <p:nvPr/>
        </p:nvSpPr>
        <p:spPr>
          <a:xfrm>
            <a:off x="3082923" y="8179633"/>
            <a:ext cx="610744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chemeClr val="bg1"/>
                </a:solidFill>
              </a:rPr>
              <a:t>Both </a:t>
            </a:r>
            <a:r>
              <a:rPr lang="en-US" sz="3600" b="1" dirty="0" smtClean="0">
                <a:solidFill>
                  <a:schemeClr val="bg1"/>
                </a:solidFill>
              </a:rPr>
              <a:t>entries </a:t>
            </a:r>
            <a:r>
              <a:rPr sz="3600" b="1" dirty="0" smtClean="0">
                <a:solidFill>
                  <a:schemeClr val="bg1"/>
                </a:solidFill>
              </a:rPr>
              <a:t>point </a:t>
            </a:r>
            <a:r>
              <a:rPr sz="3600" b="1" dirty="0">
                <a:solidFill>
                  <a:schemeClr val="bg1"/>
                </a:solidFill>
              </a:rPr>
              <a:t>to old </a:t>
            </a:r>
            <a:r>
              <a:rPr sz="3600" b="1" dirty="0" smtClean="0">
                <a:solidFill>
                  <a:schemeClr val="bg1"/>
                </a:solidFill>
              </a:rPr>
              <a:t>head</a:t>
            </a:r>
            <a:endParaRPr sz="36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59268" y="8836223"/>
            <a:ext cx="88761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chemeClr val="bg1"/>
                </a:solidFill>
              </a:rPr>
              <a:t>Only one </a:t>
            </a:r>
            <a:r>
              <a:rPr lang="en-US" sz="3200" dirty="0" smtClean="0">
                <a:solidFill>
                  <a:schemeClr val="bg1"/>
                </a:solidFill>
              </a:rPr>
              <a:t>entry (which </a:t>
            </a:r>
            <a:r>
              <a:rPr lang="en-US" sz="3200" dirty="0">
                <a:solidFill>
                  <a:schemeClr val="bg1"/>
                </a:solidFill>
              </a:rPr>
              <a:t>one?) can be the new head.</a:t>
            </a:r>
          </a:p>
        </p:txBody>
      </p:sp>
    </p:spTree>
    <p:extLst>
      <p:ext uri="{BB962C8B-B14F-4D97-AF65-F5344CB8AC3E}">
        <p14:creationId xmlns:p14="http://schemas.microsoft.com/office/powerpoint/2010/main" val="194106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CS537-Theme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S537-Theme" id="{A3B37B17-3632-DC45-8802-8C4EDBDFA1AF}" vid="{33C7E3AB-E050-6441-A050-2D3D49AF61B4}"/>
    </a:ext>
  </a:ext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CS537-Theme</Template>
  <TotalTime>7602</TotalTime>
  <Words>1827</Words>
  <Application>Microsoft Macintosh PowerPoint</Application>
  <PresentationFormat>Custom</PresentationFormat>
  <Paragraphs>697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5" baseType="lpstr">
      <vt:lpstr>Avenir Book</vt:lpstr>
      <vt:lpstr>Calisto MT</vt:lpstr>
      <vt:lpstr>Courier</vt:lpstr>
      <vt:lpstr>Helvetica</vt:lpstr>
      <vt:lpstr>Helvetica Light</vt:lpstr>
      <vt:lpstr>Marker Felt</vt:lpstr>
      <vt:lpstr>Menlo</vt:lpstr>
      <vt:lpstr>Perpetua Titling MT</vt:lpstr>
      <vt:lpstr>Wingdings</vt:lpstr>
      <vt:lpstr>Arial</vt:lpstr>
      <vt:lpstr>CS537-Theme</vt:lpstr>
      <vt:lpstr>Concurrency: Locks</vt:lpstr>
      <vt:lpstr>Announcements</vt:lpstr>
      <vt:lpstr>Concurrency: Locks</vt:lpstr>
      <vt:lpstr>PowerPoint Presentation</vt:lpstr>
      <vt:lpstr>PowerPoint Presentation</vt:lpstr>
      <vt:lpstr>Review: What is needed for CORRECTNESS?</vt:lpstr>
      <vt:lpstr>Other Examples</vt:lpstr>
      <vt:lpstr>Shared Linked List</vt:lpstr>
      <vt:lpstr>Linked-List Race</vt:lpstr>
      <vt:lpstr>Resulting Linked List</vt:lpstr>
      <vt:lpstr>Locking Linked Lists</vt:lpstr>
      <vt:lpstr>Locking Linked Lists</vt:lpstr>
      <vt:lpstr>Locking Linked Lists : Approach #1</vt:lpstr>
      <vt:lpstr>Locking Linked Lists : Approach #2</vt:lpstr>
      <vt:lpstr>Locking Linked Lists : Approach #3</vt:lpstr>
      <vt:lpstr>Implementing Synchronization</vt:lpstr>
      <vt:lpstr>Lock Implementation Goals</vt:lpstr>
      <vt:lpstr>Implementing Synchronization</vt:lpstr>
      <vt:lpstr>Implementing Locks: W/ Interrupts</vt:lpstr>
      <vt:lpstr>Implementing LOCKS: w/ Load+Store</vt:lpstr>
      <vt:lpstr>Race Condition with LOAD and STORE</vt:lpstr>
      <vt:lpstr>Demo </vt:lpstr>
      <vt:lpstr>Peterson’s Algorithm</vt:lpstr>
      <vt:lpstr>Different Cases:  All work</vt:lpstr>
      <vt:lpstr>Different Cases: All Work</vt:lpstr>
      <vt:lpstr>Different Cases: All Work</vt:lpstr>
      <vt:lpstr>Peterson’s Algorithm: Intuition</vt:lpstr>
      <vt:lpstr>xchg: atomic exchange,  or test-and-set</vt:lpstr>
      <vt:lpstr>LOCK Implementation with XCHG</vt:lpstr>
      <vt:lpstr>XCHG Implementation</vt:lpstr>
      <vt:lpstr>DEMO XCHG</vt:lpstr>
      <vt:lpstr>Other Atomic HW Instructions</vt:lpstr>
      <vt:lpstr>Other Atomic HW Instructions</vt:lpstr>
      <vt:lpstr>Lock Implementation Goals</vt:lpstr>
      <vt:lpstr>Basic Spinlocks are Unfair</vt:lpstr>
      <vt:lpstr>Fairness: Ticket Locks</vt:lpstr>
      <vt:lpstr>Ticket Lock ExampLE</vt:lpstr>
      <vt:lpstr>Ticket Lock ExampLE</vt:lpstr>
      <vt:lpstr>Ticket Lock Implementation</vt:lpstr>
      <vt:lpstr>Spinlock Performance</vt:lpstr>
      <vt:lpstr>CPU Scheduler is Ignorant</vt:lpstr>
      <vt:lpstr>Ticket Lock with Yield()</vt:lpstr>
      <vt:lpstr>Yield Instead of Spin</vt:lpstr>
      <vt:lpstr>Spinlock Performance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Threads</dc:title>
  <cp:lastModifiedBy>ANDREA C ARPACI-DUSSEAU</cp:lastModifiedBy>
  <cp:revision>51</cp:revision>
  <dcterms:modified xsi:type="dcterms:W3CDTF">2015-10-15T13:30:49Z</dcterms:modified>
</cp:coreProperties>
</file>