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08"/>
  </p:notesMasterIdLst>
  <p:sldIdLst>
    <p:sldId id="329" r:id="rId2"/>
    <p:sldId id="330" r:id="rId3"/>
    <p:sldId id="279" r:id="rId4"/>
    <p:sldId id="323" r:id="rId5"/>
    <p:sldId id="264" r:id="rId6"/>
    <p:sldId id="281" r:id="rId7"/>
    <p:sldId id="324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433" r:id="rId22"/>
    <p:sldId id="434" r:id="rId23"/>
    <p:sldId id="435" r:id="rId24"/>
    <p:sldId id="326" r:id="rId25"/>
    <p:sldId id="327" r:id="rId26"/>
    <p:sldId id="328" r:id="rId27"/>
    <p:sldId id="304" r:id="rId28"/>
    <p:sldId id="305" r:id="rId29"/>
    <p:sldId id="306" r:id="rId30"/>
    <p:sldId id="308" r:id="rId31"/>
    <p:sldId id="331" r:id="rId32"/>
    <p:sldId id="332" r:id="rId33"/>
    <p:sldId id="348" r:id="rId34"/>
    <p:sldId id="337" r:id="rId35"/>
    <p:sldId id="338" r:id="rId36"/>
    <p:sldId id="436" r:id="rId37"/>
    <p:sldId id="349" r:id="rId38"/>
    <p:sldId id="350" r:id="rId39"/>
    <p:sldId id="351" r:id="rId40"/>
    <p:sldId id="352" r:id="rId41"/>
    <p:sldId id="353" r:id="rId42"/>
    <p:sldId id="354" r:id="rId43"/>
    <p:sldId id="355" r:id="rId44"/>
    <p:sldId id="356" r:id="rId45"/>
    <p:sldId id="357" r:id="rId46"/>
    <p:sldId id="358" r:id="rId47"/>
    <p:sldId id="359" r:id="rId48"/>
    <p:sldId id="360" r:id="rId49"/>
    <p:sldId id="361" r:id="rId50"/>
    <p:sldId id="362" r:id="rId51"/>
    <p:sldId id="363" r:id="rId52"/>
    <p:sldId id="364" r:id="rId53"/>
    <p:sldId id="365" r:id="rId54"/>
    <p:sldId id="366" r:id="rId55"/>
    <p:sldId id="367" r:id="rId56"/>
    <p:sldId id="368" r:id="rId57"/>
    <p:sldId id="369" r:id="rId58"/>
    <p:sldId id="370" r:id="rId59"/>
    <p:sldId id="371" r:id="rId60"/>
    <p:sldId id="372" r:id="rId61"/>
    <p:sldId id="373" r:id="rId62"/>
    <p:sldId id="374" r:id="rId63"/>
    <p:sldId id="375" r:id="rId64"/>
    <p:sldId id="376" r:id="rId65"/>
    <p:sldId id="377" r:id="rId66"/>
    <p:sldId id="431" r:id="rId67"/>
    <p:sldId id="383" r:id="rId68"/>
    <p:sldId id="384" r:id="rId69"/>
    <p:sldId id="385" r:id="rId70"/>
    <p:sldId id="386" r:id="rId71"/>
    <p:sldId id="387" r:id="rId72"/>
    <p:sldId id="388" r:id="rId73"/>
    <p:sldId id="389" r:id="rId74"/>
    <p:sldId id="390" r:id="rId75"/>
    <p:sldId id="391" r:id="rId76"/>
    <p:sldId id="392" r:id="rId77"/>
    <p:sldId id="393" r:id="rId78"/>
    <p:sldId id="394" r:id="rId79"/>
    <p:sldId id="395" r:id="rId80"/>
    <p:sldId id="396" r:id="rId81"/>
    <p:sldId id="397" r:id="rId82"/>
    <p:sldId id="398" r:id="rId83"/>
    <p:sldId id="399" r:id="rId84"/>
    <p:sldId id="400" r:id="rId85"/>
    <p:sldId id="401" r:id="rId86"/>
    <p:sldId id="402" r:id="rId87"/>
    <p:sldId id="403" r:id="rId88"/>
    <p:sldId id="404" r:id="rId89"/>
    <p:sldId id="405" r:id="rId90"/>
    <p:sldId id="406" r:id="rId91"/>
    <p:sldId id="407" r:id="rId92"/>
    <p:sldId id="408" r:id="rId93"/>
    <p:sldId id="409" r:id="rId94"/>
    <p:sldId id="410" r:id="rId95"/>
    <p:sldId id="411" r:id="rId96"/>
    <p:sldId id="412" r:id="rId97"/>
    <p:sldId id="414" r:id="rId98"/>
    <p:sldId id="432" r:id="rId99"/>
    <p:sldId id="418" r:id="rId100"/>
    <p:sldId id="421" r:id="rId101"/>
    <p:sldId id="424" r:id="rId102"/>
    <p:sldId id="423" r:id="rId103"/>
    <p:sldId id="437" r:id="rId104"/>
    <p:sldId id="427" r:id="rId105"/>
    <p:sldId id="438" r:id="rId106"/>
    <p:sldId id="430" r:id="rId107"/>
  </p:sldIdLst>
  <p:sldSz cx="13004800" cy="9753600"/>
  <p:notesSz cx="6858000" cy="9144000"/>
  <p:defaultTextStyle>
    <a:lvl1pPr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/>
    <p:restoredTop sz="94595"/>
  </p:normalViewPr>
  <p:slideViewPr>
    <p:cSldViewPr snapToGrid="0" snapToObjects="1">
      <p:cViewPr varScale="1">
        <p:scale>
          <a:sx n="52" d="100"/>
          <a:sy n="52" d="100"/>
        </p:scale>
        <p:origin x="224" y="56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slide" Target="slides/slide104.xml"/><Relationship Id="rId106" Type="http://schemas.openxmlformats.org/officeDocument/2006/relationships/slide" Target="slides/slide105.xml"/><Relationship Id="rId107" Type="http://schemas.openxmlformats.org/officeDocument/2006/relationships/slide" Target="slides/slide106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8" Type="http://schemas.openxmlformats.org/officeDocument/2006/relationships/notesMaster" Target="notesMasters/notesMaster1.xml"/><Relationship Id="rId109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110" Type="http://schemas.openxmlformats.org/officeDocument/2006/relationships/viewProps" Target="viewProps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111" Type="http://schemas.openxmlformats.org/officeDocument/2006/relationships/theme" Target="theme/theme1.xml"/><Relationship Id="rId112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00" Type="http://schemas.openxmlformats.org/officeDocument/2006/relationships/slide" Target="slides/slide99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4" name="Shape 3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92653191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915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4876800"/>
            <a:ext cx="13004800" cy="487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570" y="2728459"/>
            <a:ext cx="10785405" cy="209070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570" y="4946924"/>
            <a:ext cx="10785404" cy="2492587"/>
          </a:xfrm>
        </p:spPr>
        <p:txBody>
          <a:bodyPr>
            <a:normAutofit/>
          </a:bodyPr>
          <a:lstStyle>
            <a:lvl1pPr marL="0" indent="0" algn="ctr">
              <a:spcBef>
                <a:spcPts val="853"/>
              </a:spcBef>
              <a:buNone/>
              <a:defRPr sz="26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10/15/15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/>
              <a:pPr/>
              <a:t>‹#›</a:t>
            </a:fld>
            <a:endParaRPr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98999"/>
            <a:ext cx="13004800" cy="1778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6502400" y="6374"/>
            <a:ext cx="6502400" cy="975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545089" y="4785884"/>
            <a:ext cx="9749567" cy="1778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159" y="390144"/>
            <a:ext cx="5631078" cy="2405888"/>
          </a:xfrm>
        </p:spPr>
        <p:txBody>
          <a:bodyPr vert="horz" lIns="130046" tIns="65023" rIns="130046" bIns="65023" rtlCol="0" anchor="b" anchorCtr="0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918554" y="376757"/>
            <a:ext cx="5631078" cy="9000087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3400"/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159" y="2802917"/>
            <a:ext cx="5631078" cy="45516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t" anchorCtr="0">
            <a:normAutofit/>
          </a:bodyPr>
          <a:lstStyle>
            <a:lvl1pPr marL="0" indent="0" algn="ctr">
              <a:lnSpc>
                <a:spcPct val="110000"/>
              </a:lnSpc>
              <a:buNone/>
              <a:defRPr sz="26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marL="0" lvl="0" indent="0" algn="ctr" defTabSz="1300460" rtl="0" eaLnBrk="1" latinLnBrk="0" hangingPunct="1">
              <a:lnSpc>
                <a:spcPct val="110000"/>
              </a:lnSpc>
              <a:spcBef>
                <a:spcPts val="2844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97402" y="9040143"/>
            <a:ext cx="2314854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10/15/15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4244" y="9040143"/>
            <a:ext cx="2691994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l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91994" y="8160895"/>
            <a:ext cx="1079398" cy="819302"/>
          </a:xfrm>
        </p:spPr>
        <p:txBody>
          <a:bodyPr vert="horz" lIns="130046" tIns="65023" rIns="130046" bIns="65023" rtlCol="0" anchor="ctr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74"/>
            <a:ext cx="130048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734" y="5743787"/>
            <a:ext cx="10837333" cy="1408853"/>
          </a:xfrm>
        </p:spPr>
        <p:txBody>
          <a:bodyPr vert="horz" lIns="130046" tIns="65023" rIns="130046" bIns="65023" rtlCol="0" anchor="b" anchorCtr="0">
            <a:normAutofit/>
          </a:bodyPr>
          <a:lstStyle>
            <a:lvl1pPr algn="ctr">
              <a:defRPr sz="5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1300460" rtl="0" eaLnBrk="1" latinLnBrk="0" hangingPunct="1">
              <a:spcBef>
                <a:spcPts val="2844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680" y="377139"/>
            <a:ext cx="12029440" cy="525827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130046" tIns="65023" rIns="130046" bIns="65023" rtlCol="0">
            <a:normAutofit/>
          </a:bodyPr>
          <a:lstStyle>
            <a:lvl1pPr marL="0" indent="0" algn="ctr" defTabSz="1300460" rtl="0" eaLnBrk="1" latinLnBrk="0" hangingPunct="1">
              <a:spcBef>
                <a:spcPts val="2844"/>
              </a:spcBef>
              <a:buFont typeface="Calisto MT" pitchFamily="18" charset="0"/>
              <a:buNone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3734" y="7171766"/>
            <a:ext cx="10837333" cy="1606475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ct val="600"/>
              </a:spcBef>
              <a:buNone/>
              <a:defRPr sz="26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10/15/15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196F663E-5ED1-47B2-8DFB-BADDA486BF96}" type="datetimeFigureOut">
              <a:rPr lang="en-US"/>
              <a:pPr/>
              <a:t>10/15/15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10/15/15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6374"/>
            <a:ext cx="11090648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62454" y="650241"/>
            <a:ext cx="1733973" cy="8062525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8569" y="650241"/>
            <a:ext cx="9078524" cy="8062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270827" y="9040143"/>
            <a:ext cx="1517227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10/15/15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6288017" y="4785884"/>
            <a:ext cx="9749567" cy="1778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/>
          <a:lstStyle>
            <a:lvl1pPr algn="ctr">
              <a:defRPr sz="3200"/>
            </a:lvl1pPr>
            <a:lvl2pPr algn="ctr">
              <a:defRPr sz="3200"/>
            </a:lvl2pPr>
            <a:lvl3pPr algn="ctr">
              <a:defRPr sz="3200"/>
            </a:lvl3pPr>
            <a:lvl4pPr algn="ctr">
              <a:defRPr sz="3200"/>
            </a:lvl4pPr>
            <a:lvl5pPr algn="ctr"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10/15/15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4876800"/>
            <a:ext cx="13004800" cy="487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570" y="1122249"/>
            <a:ext cx="10785405" cy="2090702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570" y="6719147"/>
            <a:ext cx="10785404" cy="1969845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427"/>
              </a:spcBef>
              <a:buNone/>
              <a:defRPr sz="26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10/15/15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98999"/>
            <a:ext cx="13004800" cy="177801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5230039" y="3646699"/>
            <a:ext cx="2544724" cy="2460203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23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4599"/>
            <a:ext cx="13004800" cy="177801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6502400"/>
            <a:ext cx="13004800" cy="325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4226561"/>
            <a:ext cx="10785404" cy="1937173"/>
          </a:xfrm>
        </p:spPr>
        <p:txBody>
          <a:bodyPr vert="horz" lIns="130046" tIns="65023" rIns="130046" bIns="65023" rtlCol="0" anchor="b" anchorCtr="0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6719147"/>
            <a:ext cx="10785404" cy="1988969"/>
          </a:xfrm>
        </p:spPr>
        <p:txBody>
          <a:bodyPr vert="horz" lIns="130046" tIns="65023" rIns="130046" bIns="65023" rtlCol="0">
            <a:normAutofit/>
          </a:bodyPr>
          <a:lstStyle>
            <a:lvl1pPr marL="0" indent="0" algn="ctr" defTabSz="1300460" rtl="0" eaLnBrk="1" latinLnBrk="0" hangingPunct="1">
              <a:spcBef>
                <a:spcPts val="853"/>
              </a:spcBef>
              <a:buFont typeface="Calisto MT" pitchFamily="18" charset="0"/>
              <a:buNone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B499-F5DE-4BE5-BB26-90CC428051F7}" type="datetime1">
              <a:rPr lang="en-US"/>
              <a:pPr/>
              <a:t>10/15/15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8570" y="2600961"/>
            <a:ext cx="5071872" cy="611180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2103" y="2600961"/>
            <a:ext cx="5071872" cy="611180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10/15/15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2167467"/>
            <a:ext cx="5071872" cy="119210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4000" b="0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8570" y="3404198"/>
            <a:ext cx="5071872" cy="530856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2103" y="2167467"/>
            <a:ext cx="5071872" cy="119210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4000" b="0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22103" y="3404198"/>
            <a:ext cx="5071872" cy="530856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10/15/15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10/15/15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2059093"/>
            <a:ext cx="13004800" cy="77008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74"/>
            <a:ext cx="130048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10/15/15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6502400" y="6374"/>
            <a:ext cx="65024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159" y="388337"/>
            <a:ext cx="5635413" cy="2403870"/>
          </a:xfrm>
        </p:spPr>
        <p:txBody>
          <a:bodyPr vert="horz" lIns="130046" tIns="65023" rIns="130046" bIns="65023" rtlCol="0" anchor="b" anchorCtr="0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1104" y="388339"/>
            <a:ext cx="5631078" cy="8324427"/>
          </a:xfrm>
        </p:spPr>
        <p:txBody>
          <a:bodyPr>
            <a:normAutofit/>
          </a:bodyPr>
          <a:lstStyle>
            <a:lvl1pPr>
              <a:defRPr sz="3400"/>
            </a:lvl1pPr>
            <a:lvl2pPr>
              <a:defRPr sz="31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159" y="2809038"/>
            <a:ext cx="5635413" cy="455168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t" anchorCtr="0">
            <a:normAutofit/>
          </a:bodyPr>
          <a:lstStyle>
            <a:lvl1pPr marL="0" indent="0" algn="ctr" defTabSz="1300460" rtl="0" eaLnBrk="1" latinLnBrk="0" hangingPunct="1">
              <a:lnSpc>
                <a:spcPct val="110000"/>
              </a:lnSpc>
              <a:spcBef>
                <a:spcPts val="2844"/>
              </a:spcBef>
              <a:buNone/>
              <a:defRPr sz="26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93067" y="9040143"/>
            <a:ext cx="2307715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10/15/15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4245" y="9040143"/>
            <a:ext cx="2690209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l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91994" y="8175414"/>
            <a:ext cx="1083733" cy="819573"/>
          </a:xfrm>
        </p:spPr>
        <p:txBody>
          <a:bodyPr vert="horz" lIns="130046" tIns="65023" rIns="130046" bIns="65023" rtlCol="0" anchor="ctr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545089" y="4785884"/>
            <a:ext cx="9749567" cy="177801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  <a:prstGeom prst="rect">
            <a:avLst/>
          </a:prstGeom>
        </p:spPr>
        <p:txBody>
          <a:bodyPr vert="horz" lIns="130046" tIns="65023" rIns="130046" bIns="65023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2600961"/>
            <a:ext cx="10785405" cy="6111805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75103" y="9040143"/>
            <a:ext cx="3034453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r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196F663E-5ED1-47B2-8DFB-BADDA486BF96}" type="datetimeFigureOut">
              <a:rPr lang="en-US"/>
              <a:pPr/>
              <a:t>10/15/15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244" y="9040143"/>
            <a:ext cx="4118187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l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68907" y="9040143"/>
            <a:ext cx="866987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ctr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</p:sldLayoutIdLst>
  <p:txStyles>
    <p:titleStyle>
      <a:lvl1pPr algn="ctr" defTabSz="1300460" rtl="0" eaLnBrk="1" latinLnBrk="0" hangingPunct="1">
        <a:spcBef>
          <a:spcPct val="0"/>
        </a:spcBef>
        <a:buNone/>
        <a:defRPr sz="6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1878" indent="-401878" algn="l" defTabSz="1300460" rtl="0" eaLnBrk="1" latinLnBrk="0" hangingPunct="1">
        <a:spcBef>
          <a:spcPts val="2844"/>
        </a:spcBef>
        <a:buFont typeface="Calisto MT" pitchFamily="18" charset="0"/>
        <a:buChar char="•"/>
        <a:defRPr sz="3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821818" indent="-419940" algn="l" defTabSz="1300460" rtl="0" eaLnBrk="1" latinLnBrk="0" hangingPunct="1">
        <a:spcBef>
          <a:spcPts val="853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31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1223696" indent="-401878" algn="l" defTabSz="1300460" rtl="0" eaLnBrk="1" latinLnBrk="0" hangingPunct="1">
        <a:spcBef>
          <a:spcPts val="853"/>
        </a:spcBef>
        <a:buFont typeface="Calisto MT" pitchFamily="18" charset="0"/>
        <a:buChar char="•"/>
        <a:defRPr sz="2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625575" indent="-401878" algn="l" defTabSz="1300460" rtl="0" eaLnBrk="1" latinLnBrk="0" hangingPunct="1">
        <a:spcBef>
          <a:spcPts val="853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6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2027453" indent="-401878" algn="l" defTabSz="1300460" rtl="0" eaLnBrk="1" latinLnBrk="0" hangingPunct="1">
        <a:spcBef>
          <a:spcPts val="853"/>
        </a:spcBef>
        <a:buFont typeface="Calisto MT" pitchFamily="18" charset="0"/>
        <a:buChar char="•"/>
        <a:defRPr sz="26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357626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65952" y="2600961"/>
            <a:ext cx="11328024" cy="611180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Exam 2: Monday 10/26 7:15 – 9:15 </a:t>
            </a:r>
            <a:r>
              <a:rPr lang="en-US" dirty="0" err="1" smtClean="0"/>
              <a:t>Ingraham</a:t>
            </a:r>
            <a:r>
              <a:rPr lang="en-US" dirty="0" smtClean="0"/>
              <a:t> B10</a:t>
            </a:r>
          </a:p>
          <a:p>
            <a:pPr lvl="1"/>
            <a:r>
              <a:rPr lang="en-US" dirty="0" smtClean="0"/>
              <a:t>Fill out form on webpage if have academic conflict</a:t>
            </a:r>
          </a:p>
          <a:p>
            <a:pPr lvl="1"/>
            <a:r>
              <a:rPr lang="en-US" dirty="0" smtClean="0"/>
              <a:t>Covers all of Concurrency Piece (lecture and book)</a:t>
            </a:r>
          </a:p>
          <a:p>
            <a:pPr lvl="2"/>
            <a:r>
              <a:rPr lang="en-US" dirty="0" smtClean="0"/>
              <a:t>Light on chapter 29, nothing from chapter </a:t>
            </a:r>
            <a:r>
              <a:rPr lang="en-US" dirty="0" smtClean="0"/>
              <a:t>33</a:t>
            </a:r>
          </a:p>
          <a:p>
            <a:pPr lvl="2"/>
            <a:r>
              <a:rPr lang="en-US" dirty="0"/>
              <a:t>Very few questions from Virtualization Piece </a:t>
            </a:r>
            <a:endParaRPr lang="en-US" dirty="0" smtClean="0"/>
          </a:p>
          <a:p>
            <a:pPr lvl="1"/>
            <a:r>
              <a:rPr lang="en-US" dirty="0" smtClean="0"/>
              <a:t>Multiple choice (fewer pure true/false)</a:t>
            </a:r>
          </a:p>
          <a:p>
            <a:pPr lvl="1"/>
            <a:r>
              <a:rPr lang="en-US" dirty="0" smtClean="0"/>
              <a:t>Look at two concurrency </a:t>
            </a:r>
            <a:r>
              <a:rPr lang="en-US" dirty="0" err="1" smtClean="0"/>
              <a:t>homeworks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Project </a:t>
            </a:r>
            <a:r>
              <a:rPr lang="en-US" dirty="0" smtClean="0"/>
              <a:t>3: New project partners matched</a:t>
            </a:r>
          </a:p>
          <a:p>
            <a:pPr lvl="1"/>
            <a:r>
              <a:rPr lang="en-US" dirty="0" smtClean="0"/>
              <a:t>Only xv6 part; watch two videos early</a:t>
            </a:r>
          </a:p>
          <a:p>
            <a:pPr lvl="1"/>
            <a:r>
              <a:rPr lang="en-US" dirty="0" smtClean="0"/>
              <a:t>Due Wed 10/28</a:t>
            </a:r>
          </a:p>
          <a:p>
            <a:pPr>
              <a:buNone/>
            </a:pPr>
            <a:r>
              <a:rPr lang="en-US" dirty="0" smtClean="0"/>
              <a:t>Today’s Reading: Chapter 30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Shape 512"/>
          <p:cNvSpPr/>
          <p:nvPr/>
        </p:nvSpPr>
        <p:spPr>
          <a:xfrm>
            <a:off x="451588" y="1148637"/>
            <a:ext cx="280720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RUNNABLE: </a:t>
            </a:r>
          </a:p>
        </p:txBody>
      </p:sp>
      <p:sp>
        <p:nvSpPr>
          <p:cNvPr id="513" name="Shape 513"/>
          <p:cNvSpPr/>
          <p:nvPr/>
        </p:nvSpPr>
        <p:spPr>
          <a:xfrm>
            <a:off x="782144" y="1910637"/>
            <a:ext cx="24766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RUNNING: </a:t>
            </a:r>
          </a:p>
        </p:txBody>
      </p:sp>
      <p:sp>
        <p:nvSpPr>
          <p:cNvPr id="514" name="Shape 514"/>
          <p:cNvSpPr/>
          <p:nvPr/>
        </p:nvSpPr>
        <p:spPr>
          <a:xfrm>
            <a:off x="1001600" y="2672637"/>
            <a:ext cx="225719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WAITING: </a:t>
            </a:r>
          </a:p>
        </p:txBody>
      </p:sp>
      <p:sp>
        <p:nvSpPr>
          <p:cNvPr id="515" name="Shape 515"/>
          <p:cNvSpPr/>
          <p:nvPr/>
        </p:nvSpPr>
        <p:spPr>
          <a:xfrm>
            <a:off x="3499588" y="1148637"/>
            <a:ext cx="158785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C, D, A</a:t>
            </a:r>
          </a:p>
        </p:txBody>
      </p:sp>
      <p:sp>
        <p:nvSpPr>
          <p:cNvPr id="516" name="Shape 516"/>
          <p:cNvSpPr/>
          <p:nvPr/>
        </p:nvSpPr>
        <p:spPr>
          <a:xfrm>
            <a:off x="3499588" y="1910637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517" name="Shape 517"/>
          <p:cNvSpPr/>
          <p:nvPr/>
        </p:nvSpPr>
        <p:spPr>
          <a:xfrm>
            <a:off x="3499588" y="2672637"/>
            <a:ext cx="21150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&lt;empty&gt; </a:t>
            </a:r>
          </a:p>
        </p:txBody>
      </p:sp>
      <p:sp>
        <p:nvSpPr>
          <p:cNvPr id="518" name="Shape 518"/>
          <p:cNvSpPr/>
          <p:nvPr/>
        </p:nvSpPr>
        <p:spPr>
          <a:xfrm>
            <a:off x="1884643" y="6141160"/>
            <a:ext cx="10134601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19" name="Shape 519"/>
          <p:cNvSpPr/>
          <p:nvPr/>
        </p:nvSpPr>
        <p:spPr>
          <a:xfrm>
            <a:off x="188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20" name="Shape 520"/>
          <p:cNvSpPr/>
          <p:nvPr/>
        </p:nvSpPr>
        <p:spPr>
          <a:xfrm>
            <a:off x="1683695" y="6200229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521" name="Shape 521"/>
          <p:cNvSpPr/>
          <p:nvPr/>
        </p:nvSpPr>
        <p:spPr>
          <a:xfrm>
            <a:off x="315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22" name="Shape 522"/>
          <p:cNvSpPr/>
          <p:nvPr/>
        </p:nvSpPr>
        <p:spPr>
          <a:xfrm>
            <a:off x="282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523" name="Shape 523"/>
          <p:cNvSpPr/>
          <p:nvPr/>
        </p:nvSpPr>
        <p:spPr>
          <a:xfrm>
            <a:off x="442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24" name="Shape 524"/>
          <p:cNvSpPr/>
          <p:nvPr/>
        </p:nvSpPr>
        <p:spPr>
          <a:xfrm>
            <a:off x="409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525" name="Shape 525"/>
          <p:cNvSpPr/>
          <p:nvPr/>
        </p:nvSpPr>
        <p:spPr>
          <a:xfrm>
            <a:off x="442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26" name="Shape 526"/>
          <p:cNvSpPr/>
          <p:nvPr/>
        </p:nvSpPr>
        <p:spPr>
          <a:xfrm>
            <a:off x="569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27" name="Shape 527"/>
          <p:cNvSpPr/>
          <p:nvPr/>
        </p:nvSpPr>
        <p:spPr>
          <a:xfrm>
            <a:off x="536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528" name="Shape 528"/>
          <p:cNvSpPr/>
          <p:nvPr/>
        </p:nvSpPr>
        <p:spPr>
          <a:xfrm>
            <a:off x="696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29" name="Shape 529"/>
          <p:cNvSpPr/>
          <p:nvPr/>
        </p:nvSpPr>
        <p:spPr>
          <a:xfrm>
            <a:off x="6636594" y="6200229"/>
            <a:ext cx="6227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530" name="Shape 530"/>
          <p:cNvSpPr/>
          <p:nvPr/>
        </p:nvSpPr>
        <p:spPr>
          <a:xfrm>
            <a:off x="696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31" name="Shape 531"/>
          <p:cNvSpPr/>
          <p:nvPr/>
        </p:nvSpPr>
        <p:spPr>
          <a:xfrm>
            <a:off x="823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32" name="Shape 532"/>
          <p:cNvSpPr/>
          <p:nvPr/>
        </p:nvSpPr>
        <p:spPr>
          <a:xfrm>
            <a:off x="777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100</a:t>
            </a:r>
          </a:p>
        </p:txBody>
      </p:sp>
      <p:sp>
        <p:nvSpPr>
          <p:cNvPr id="533" name="Shape 533"/>
          <p:cNvSpPr/>
          <p:nvPr/>
        </p:nvSpPr>
        <p:spPr>
          <a:xfrm>
            <a:off x="950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34" name="Shape 534"/>
          <p:cNvSpPr/>
          <p:nvPr/>
        </p:nvSpPr>
        <p:spPr>
          <a:xfrm>
            <a:off x="904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120</a:t>
            </a:r>
          </a:p>
        </p:txBody>
      </p:sp>
      <p:sp>
        <p:nvSpPr>
          <p:cNvPr id="535" name="Shape 535"/>
          <p:cNvSpPr/>
          <p:nvPr/>
        </p:nvSpPr>
        <p:spPr>
          <a:xfrm>
            <a:off x="950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36" name="Shape 536"/>
          <p:cNvSpPr/>
          <p:nvPr/>
        </p:nvSpPr>
        <p:spPr>
          <a:xfrm>
            <a:off x="1077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37" name="Shape 537"/>
          <p:cNvSpPr/>
          <p:nvPr/>
        </p:nvSpPr>
        <p:spPr>
          <a:xfrm>
            <a:off x="1031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140</a:t>
            </a:r>
          </a:p>
        </p:txBody>
      </p:sp>
      <p:sp>
        <p:nvSpPr>
          <p:cNvPr id="538" name="Shape 538"/>
          <p:cNvSpPr/>
          <p:nvPr/>
        </p:nvSpPr>
        <p:spPr>
          <a:xfrm>
            <a:off x="1204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39" name="Shape 539"/>
          <p:cNvSpPr/>
          <p:nvPr/>
        </p:nvSpPr>
        <p:spPr>
          <a:xfrm>
            <a:off x="1158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160</a:t>
            </a:r>
          </a:p>
        </p:txBody>
      </p:sp>
      <p:sp>
        <p:nvSpPr>
          <p:cNvPr id="540" name="Shape 540"/>
          <p:cNvSpPr/>
          <p:nvPr/>
        </p:nvSpPr>
        <p:spPr>
          <a:xfrm>
            <a:off x="1872180" y="4778470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541" name="Shape 541"/>
          <p:cNvSpPr/>
          <p:nvPr/>
        </p:nvSpPr>
        <p:spPr>
          <a:xfrm>
            <a:off x="2426400" y="4001687"/>
            <a:ext cx="719888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lock</a:t>
            </a:r>
          </a:p>
        </p:txBody>
      </p:sp>
      <p:sp>
        <p:nvSpPr>
          <p:cNvPr id="542" name="Shape 542"/>
          <p:cNvSpPr/>
          <p:nvPr/>
        </p:nvSpPr>
        <p:spPr>
          <a:xfrm>
            <a:off x="2790833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43" name="Shape 543"/>
          <p:cNvSpPr/>
          <p:nvPr/>
        </p:nvSpPr>
        <p:spPr>
          <a:xfrm>
            <a:off x="3154880" y="4778470"/>
            <a:ext cx="983324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Shape 69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Waking All Waiting Threads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697" name="Shape 697"/>
          <p:cNvSpPr>
            <a:spLocks noGrp="1"/>
          </p:cNvSpPr>
          <p:nvPr>
            <p:ph type="body" idx="4294967295"/>
          </p:nvPr>
        </p:nvSpPr>
        <p:spPr>
          <a:xfrm>
            <a:off x="333046" y="2236493"/>
            <a:ext cx="11099800" cy="7344537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 dirty="0">
                <a:solidFill>
                  <a:srgbClr val="1497FC"/>
                </a:solidFill>
                <a:latin typeface="Helvetica"/>
                <a:ea typeface="Helvetica"/>
                <a:cs typeface="Helvetica"/>
                <a:sym typeface="Helvetica"/>
              </a:rPr>
              <a:t>wait</a:t>
            </a:r>
            <a:r>
              <a:rPr sz="3200" dirty="0">
                <a:solidFill>
                  <a:srgbClr val="FFFFFF"/>
                </a:solidFill>
              </a:rPr>
              <a:t>(cond_t *cv, mutex_t *lock)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FFFFFF"/>
                </a:solidFill>
              </a:rPr>
              <a:t> - assumes the lock is held when wait() is called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FFFFFF"/>
                </a:solidFill>
              </a:rPr>
              <a:t> - puts caller to sleep + releases the lock (atomically)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FFFFFF"/>
                </a:solidFill>
              </a:rPr>
              <a:t> - when awoken, reacquires lock before returning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1200" dirty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 dirty="0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rPr>
              <a:t>signal</a:t>
            </a:r>
            <a:r>
              <a:rPr sz="3200" dirty="0">
                <a:solidFill>
                  <a:srgbClr val="FFFFFF"/>
                </a:solidFill>
              </a:rPr>
              <a:t>(cond_t *cv)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FFFFFF"/>
                </a:solidFill>
              </a:rPr>
              <a:t> - wake a single waiting thread (if &gt;= 1 thread is waiting)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FFFFFF"/>
                </a:solidFill>
              </a:rPr>
              <a:t> - if there is no waiting thread, just return, doing nothing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1200" dirty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 dirty="0">
                <a:solidFill>
                  <a:srgbClr val="7BDB45"/>
                </a:solidFill>
                <a:latin typeface="Helvetica"/>
                <a:ea typeface="Helvetica"/>
                <a:cs typeface="Helvetica"/>
                <a:sym typeface="Helvetica"/>
              </a:rPr>
              <a:t>broadcast</a:t>
            </a:r>
            <a:r>
              <a:rPr sz="3200" dirty="0">
                <a:solidFill>
                  <a:srgbClr val="FFFFFF"/>
                </a:solidFill>
              </a:rPr>
              <a:t>(cond_t *cv)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FFFFFF"/>
                </a:solidFill>
              </a:rPr>
              <a:t> - wake </a:t>
            </a:r>
            <a:r>
              <a:rPr sz="3200" b="1" dirty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all</a:t>
            </a:r>
            <a:r>
              <a:rPr sz="3200" dirty="0">
                <a:solidFill>
                  <a:srgbClr val="FFFFFF"/>
                </a:solidFill>
              </a:rPr>
              <a:t> waiting threads (if &gt;= 1 thread is waiting)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FFFFFF"/>
                </a:solidFill>
              </a:rPr>
              <a:t> - if there are no waiting thread, just return, doing nothing</a:t>
            </a:r>
          </a:p>
        </p:txBody>
      </p:sp>
      <p:sp>
        <p:nvSpPr>
          <p:cNvPr id="698" name="Shape 698"/>
          <p:cNvSpPr/>
          <p:nvPr/>
        </p:nvSpPr>
        <p:spPr>
          <a:xfrm>
            <a:off x="8854237" y="7574787"/>
            <a:ext cx="3663588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333333"/>
                </a:solidFill>
              </a:rPr>
              <a:t>any disadvantage?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" name="Shape 7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 Need for Broadcast</a:t>
            </a:r>
          </a:p>
        </p:txBody>
      </p:sp>
      <p:sp>
        <p:nvSpPr>
          <p:cNvPr id="711" name="Shape 711"/>
          <p:cNvSpPr>
            <a:spLocks noGrp="1"/>
          </p:cNvSpPr>
          <p:nvPr>
            <p:ph type="body" idx="4294967295"/>
          </p:nvPr>
        </p:nvSpPr>
        <p:spPr>
          <a:xfrm>
            <a:off x="303681" y="2774910"/>
            <a:ext cx="6026150" cy="3800475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/>
              <a:t>void *allocate(int size) {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 smtClean="0"/>
              <a:t>	</a:t>
            </a:r>
            <a:r>
              <a:rPr lang="en-US" sz="3200" dirty="0" smtClean="0"/>
              <a:t>m</a:t>
            </a:r>
            <a:r>
              <a:rPr sz="3200" dirty="0" smtClean="0"/>
              <a:t>utex_lock</a:t>
            </a:r>
            <a:r>
              <a:rPr sz="3200" dirty="0"/>
              <a:t>(&amp;m);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/>
              <a:t>	while (bytesLeft &lt; size)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/>
              <a:t>	</a:t>
            </a:r>
            <a:r>
              <a:rPr sz="3200" dirty="0" smtClean="0"/>
              <a:t>	</a:t>
            </a:r>
            <a:r>
              <a:rPr lang="en-US" sz="3200" dirty="0" smtClean="0"/>
              <a:t>c</a:t>
            </a:r>
            <a:r>
              <a:rPr sz="3200" dirty="0" smtClean="0"/>
              <a:t>ond_wait</a:t>
            </a:r>
            <a:r>
              <a:rPr sz="3200" dirty="0"/>
              <a:t>(&amp;c);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/>
              <a:t>	…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/>
              <a:t>}</a:t>
            </a:r>
          </a:p>
        </p:txBody>
      </p:sp>
      <p:sp>
        <p:nvSpPr>
          <p:cNvPr id="712" name="Shape 712"/>
          <p:cNvSpPr/>
          <p:nvPr/>
        </p:nvSpPr>
        <p:spPr>
          <a:xfrm>
            <a:off x="6662629" y="2775008"/>
            <a:ext cx="6025658" cy="38003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FFFFFF"/>
                </a:solidFill>
              </a:rPr>
              <a:t>void free(void *ptr, int size)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FFFFFF"/>
                </a:solidFill>
              </a:rPr>
              <a:t>	…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 smtClean="0">
                <a:solidFill>
                  <a:srgbClr val="FFFFFF"/>
                </a:solidFill>
              </a:rPr>
              <a:t>	</a:t>
            </a:r>
            <a:r>
              <a:rPr lang="en-US" sz="3200" b="1" dirty="0" smtClean="0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c</a:t>
            </a:r>
            <a:r>
              <a:rPr sz="3200" b="1" dirty="0" smtClean="0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ond_broadcast</a:t>
            </a:r>
            <a:r>
              <a:rPr sz="3200" dirty="0">
                <a:solidFill>
                  <a:srgbClr val="FFFFFF"/>
                </a:solidFill>
              </a:rPr>
              <a:t>(&amp;c)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FFFFFF"/>
                </a:solidFill>
              </a:rPr>
              <a:t>	…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FFFFFF"/>
                </a:solidFill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Shape 70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How to wake the right thread?</a:t>
            </a:r>
          </a:p>
        </p:txBody>
      </p:sp>
      <p:sp>
        <p:nvSpPr>
          <p:cNvPr id="706" name="Shape 706"/>
          <p:cNvSpPr>
            <a:spLocks noGrp="1"/>
          </p:cNvSpPr>
          <p:nvPr>
            <p:ph type="body" idx="4294967295"/>
          </p:nvPr>
        </p:nvSpPr>
        <p:spPr>
          <a:xfrm>
            <a:off x="502316" y="2112245"/>
            <a:ext cx="11577637" cy="719267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One solution: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Better solution (usually): </a:t>
            </a:r>
            <a:r>
              <a:rPr sz="3800" dirty="0">
                <a:solidFill>
                  <a:srgbClr val="333333"/>
                </a:solidFill>
              </a:rPr>
              <a:t>use two condition </a:t>
            </a:r>
            <a:r>
              <a:rPr sz="3800" dirty="0" smtClean="0">
                <a:solidFill>
                  <a:srgbClr val="333333"/>
                </a:solidFill>
              </a:rPr>
              <a:t>variables</a:t>
            </a:r>
            <a:endParaRPr sz="3800" dirty="0">
              <a:solidFill>
                <a:srgbClr val="FFFFFF"/>
              </a:solidFill>
            </a:endParaRPr>
          </a:p>
        </p:txBody>
      </p:sp>
      <p:pic>
        <p:nvPicPr>
          <p:cNvPr id="707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8220" y="3534075"/>
            <a:ext cx="3760077" cy="2692401"/>
          </a:xfrm>
          <a:prstGeom prst="rect">
            <a:avLst/>
          </a:prstGeom>
          <a:ln w="12700">
            <a:miter lim="400000"/>
          </a:ln>
        </p:spPr>
      </p:pic>
      <p:sp>
        <p:nvSpPr>
          <p:cNvPr id="708" name="Shape 708"/>
          <p:cNvSpPr/>
          <p:nvPr/>
        </p:nvSpPr>
        <p:spPr>
          <a:xfrm>
            <a:off x="1138220" y="2975274"/>
            <a:ext cx="364350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000" dirty="0"/>
              <a:t>wake all the threads!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Producer/Consumer:</a:t>
            </a:r>
            <a:br>
              <a:rPr lang="en-US" dirty="0" smtClean="0"/>
            </a:br>
            <a:r>
              <a:rPr lang="en-US" dirty="0" smtClean="0"/>
              <a:t>Two CVs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2191400"/>
            <a:ext cx="702962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/>
              <a:t>void *producer(void *</a:t>
            </a:r>
            <a:r>
              <a:rPr lang="en-US" sz="2800" dirty="0" err="1"/>
              <a:t>arg</a:t>
            </a:r>
            <a:r>
              <a:rPr lang="en-US" sz="2800" dirty="0"/>
              <a:t>) { 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for </a:t>
            </a:r>
            <a:r>
              <a:rPr lang="en-US" sz="2800" dirty="0"/>
              <a:t>(</a:t>
            </a:r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= 0; </a:t>
            </a:r>
            <a:r>
              <a:rPr lang="en-US" sz="2800" dirty="0" err="1"/>
              <a:t>i</a:t>
            </a:r>
            <a:r>
              <a:rPr lang="en-US" sz="2800" dirty="0"/>
              <a:t> &lt; loops; </a:t>
            </a:r>
            <a:r>
              <a:rPr lang="en-US" sz="2800" dirty="0" err="1"/>
              <a:t>i</a:t>
            </a:r>
            <a:r>
              <a:rPr lang="en-US" sz="2800" dirty="0"/>
              <a:t>++) { 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Mutex_lock</a:t>
            </a:r>
            <a:r>
              <a:rPr lang="en-US" sz="2800" dirty="0"/>
              <a:t>(&amp;m); // p1 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if </a:t>
            </a:r>
            <a:r>
              <a:rPr lang="en-US" sz="2800" dirty="0"/>
              <a:t>(</a:t>
            </a:r>
            <a:r>
              <a:rPr lang="en-US" sz="2800" dirty="0" err="1"/>
              <a:t>numfull</a:t>
            </a:r>
            <a:r>
              <a:rPr lang="en-US" sz="2800" dirty="0"/>
              <a:t> == max) // p2 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	</a:t>
            </a:r>
            <a:r>
              <a:rPr lang="en-US" sz="2800" dirty="0" err="1" smtClean="0"/>
              <a:t>Cond_wait</a:t>
            </a:r>
            <a:r>
              <a:rPr lang="en-US" sz="2800" dirty="0"/>
              <a:t>(&amp;empty, &amp;m); // p3 </a:t>
            </a:r>
          </a:p>
          <a:p>
            <a:pPr algn="l"/>
            <a:r>
              <a:rPr lang="en-US" sz="2800" dirty="0" smtClean="0"/>
              <a:t>		</a:t>
            </a:r>
            <a:r>
              <a:rPr lang="en-US" sz="2800" dirty="0" err="1" smtClean="0"/>
              <a:t>do_fill</a:t>
            </a:r>
            <a:r>
              <a:rPr lang="en-US" sz="2800" dirty="0" smtClean="0"/>
              <a:t>(</a:t>
            </a:r>
            <a:r>
              <a:rPr lang="en-US" sz="2800" dirty="0" err="1" smtClean="0"/>
              <a:t>i</a:t>
            </a:r>
            <a:r>
              <a:rPr lang="en-US" sz="2800" dirty="0"/>
              <a:t>); </a:t>
            </a:r>
            <a:r>
              <a:rPr lang="en-US" sz="2800" dirty="0" smtClean="0"/>
              <a:t> // p4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Cond_signal</a:t>
            </a:r>
            <a:r>
              <a:rPr lang="en-US" sz="2800" dirty="0"/>
              <a:t>(&amp;fill</a:t>
            </a:r>
            <a:r>
              <a:rPr lang="en-US" sz="2800" dirty="0" smtClean="0"/>
              <a:t>); // p5 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Mutex_unlock</a:t>
            </a:r>
            <a:r>
              <a:rPr lang="en-US" sz="2800" dirty="0"/>
              <a:t>(&amp;m); </a:t>
            </a:r>
            <a:r>
              <a:rPr lang="en-US" sz="2800" dirty="0" smtClean="0"/>
              <a:t>//p6</a:t>
            </a:r>
          </a:p>
          <a:p>
            <a:pPr algn="l"/>
            <a:r>
              <a:rPr lang="en-US" sz="2800" dirty="0" smtClean="0">
                <a:effectLst/>
              </a:rPr>
              <a:t>	}</a:t>
            </a:r>
          </a:p>
          <a:p>
            <a:pPr algn="l"/>
            <a:r>
              <a:rPr lang="en-US" sz="2800" dirty="0"/>
              <a:t>}</a:t>
            </a:r>
            <a:endParaRPr lang="en-US" sz="2800" dirty="0"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029623" y="2191400"/>
            <a:ext cx="65024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2800" dirty="0"/>
              <a:t>void *consumer(void *</a:t>
            </a:r>
            <a:r>
              <a:rPr lang="en-US" sz="2800" dirty="0" err="1"/>
              <a:t>arg</a:t>
            </a:r>
            <a:r>
              <a:rPr lang="en-US" sz="2800" dirty="0"/>
              <a:t>) { 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while </a:t>
            </a:r>
            <a:r>
              <a:rPr lang="en-US" sz="2800" dirty="0"/>
              <a:t>(1) { 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Mutex_lock</a:t>
            </a:r>
            <a:r>
              <a:rPr lang="en-US" sz="2800" dirty="0"/>
              <a:t>(&amp;m); 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if </a:t>
            </a:r>
            <a:r>
              <a:rPr lang="en-US" sz="2800" dirty="0"/>
              <a:t>(</a:t>
            </a:r>
            <a:r>
              <a:rPr lang="en-US" sz="2800" dirty="0" err="1"/>
              <a:t>numfull</a:t>
            </a:r>
            <a:r>
              <a:rPr lang="en-US" sz="2800" dirty="0"/>
              <a:t> == </a:t>
            </a:r>
            <a:r>
              <a:rPr lang="en-US" sz="2800" dirty="0" smtClean="0"/>
              <a:t>0)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	</a:t>
            </a:r>
            <a:r>
              <a:rPr lang="en-US" sz="2800" dirty="0" err="1" smtClean="0"/>
              <a:t>Cond_wait</a:t>
            </a:r>
            <a:r>
              <a:rPr lang="en-US" sz="2800" dirty="0"/>
              <a:t>(&amp;fill, &amp;m); 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/>
              <a:t>tmp</a:t>
            </a:r>
            <a:r>
              <a:rPr lang="en-US" sz="2800" dirty="0"/>
              <a:t> = </a:t>
            </a:r>
            <a:r>
              <a:rPr lang="en-US" sz="2800" dirty="0" err="1"/>
              <a:t>do_get</a:t>
            </a:r>
            <a:r>
              <a:rPr lang="en-US" sz="2800" dirty="0" smtClean="0"/>
              <a:t>();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Cond_signal</a:t>
            </a:r>
            <a:r>
              <a:rPr lang="en-US" sz="2800" dirty="0"/>
              <a:t>(&amp;empty</a:t>
            </a:r>
            <a:r>
              <a:rPr lang="en-US" sz="2800" dirty="0" smtClean="0"/>
              <a:t>);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Mutex_unlock</a:t>
            </a:r>
            <a:r>
              <a:rPr lang="en-US" sz="2800" dirty="0"/>
              <a:t>(&amp;m); </a:t>
            </a:r>
          </a:p>
          <a:p>
            <a:pPr algn="l"/>
            <a:r>
              <a:rPr lang="en-US" sz="2800" dirty="0" smtClean="0"/>
              <a:t>	}</a:t>
            </a:r>
          </a:p>
          <a:p>
            <a:pPr algn="l"/>
            <a:r>
              <a:rPr lang="en-US" sz="2800" dirty="0" smtClean="0"/>
              <a:t> </a:t>
            </a:r>
            <a:r>
              <a:rPr lang="en-US" sz="2800" dirty="0"/>
              <a:t>} </a:t>
            </a:r>
            <a:endParaRPr lang="en-US" sz="2800" dirty="0"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3611" y="6592605"/>
            <a:ext cx="12364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333333"/>
                </a:solidFill>
              </a:rPr>
              <a:t>Is this correct?  Can you find a bad schedule</a:t>
            </a:r>
            <a:r>
              <a:rPr lang="en-US" sz="2800" dirty="0" smtClean="0">
                <a:solidFill>
                  <a:srgbClr val="333333"/>
                </a:solidFill>
              </a:rPr>
              <a:t>?</a:t>
            </a:r>
            <a:endParaRPr lang="en-US" sz="2800" dirty="0">
              <a:solidFill>
                <a:srgbClr val="33333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1866" y="7362961"/>
            <a:ext cx="1118673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333333"/>
                </a:solidFill>
              </a:rPr>
              <a:t>1</a:t>
            </a:r>
            <a:r>
              <a:rPr lang="en-US" sz="2800" dirty="0">
                <a:solidFill>
                  <a:srgbClr val="333333"/>
                </a:solidFill>
              </a:rPr>
              <a:t>. consumer1 waits because </a:t>
            </a:r>
            <a:r>
              <a:rPr lang="en-US" sz="2800" dirty="0" err="1">
                <a:solidFill>
                  <a:srgbClr val="333333"/>
                </a:solidFill>
              </a:rPr>
              <a:t>numfull</a:t>
            </a:r>
            <a:r>
              <a:rPr lang="en-US" sz="2800" dirty="0">
                <a:solidFill>
                  <a:srgbClr val="333333"/>
                </a:solidFill>
              </a:rPr>
              <a:t> == </a:t>
            </a:r>
            <a:r>
              <a:rPr lang="en-US" sz="2800" dirty="0" smtClean="0">
                <a:solidFill>
                  <a:srgbClr val="333333"/>
                </a:solidFill>
              </a:rPr>
              <a:t>0</a:t>
            </a:r>
            <a:endParaRPr lang="en-US" sz="2800" dirty="0">
              <a:solidFill>
                <a:srgbClr val="333333"/>
              </a:solidFill>
            </a:endParaRP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333333"/>
                </a:solidFill>
              </a:rPr>
              <a:t>2. producer increments </a:t>
            </a:r>
            <a:r>
              <a:rPr lang="en-US" sz="2800" dirty="0" err="1">
                <a:solidFill>
                  <a:srgbClr val="333333"/>
                </a:solidFill>
              </a:rPr>
              <a:t>numfull</a:t>
            </a:r>
            <a:r>
              <a:rPr lang="en-US" sz="2800" dirty="0">
                <a:solidFill>
                  <a:srgbClr val="333333"/>
                </a:solidFill>
              </a:rPr>
              <a:t>, wakes </a:t>
            </a:r>
            <a:r>
              <a:rPr lang="en-US" sz="2800" dirty="0" smtClean="0">
                <a:solidFill>
                  <a:srgbClr val="333333"/>
                </a:solidFill>
              </a:rPr>
              <a:t>consumer1</a:t>
            </a:r>
            <a:endParaRPr lang="en-US" sz="2800" dirty="0">
              <a:solidFill>
                <a:srgbClr val="333333"/>
              </a:solidFill>
            </a:endParaRP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333333"/>
                </a:solidFill>
              </a:rPr>
              <a:t>3. before consumer1 runs, consumer2 </a:t>
            </a:r>
            <a:r>
              <a:rPr lang="en-US" sz="2800" dirty="0" smtClean="0">
                <a:solidFill>
                  <a:srgbClr val="333333"/>
                </a:solidFill>
              </a:rPr>
              <a:t>runs, grabs entry, sets </a:t>
            </a:r>
            <a:r>
              <a:rPr lang="en-US" sz="2800" dirty="0" err="1">
                <a:solidFill>
                  <a:srgbClr val="333333"/>
                </a:solidFill>
              </a:rPr>
              <a:t>numfull</a:t>
            </a:r>
            <a:r>
              <a:rPr lang="en-US" sz="2800" dirty="0">
                <a:solidFill>
                  <a:srgbClr val="333333"/>
                </a:solidFill>
              </a:rPr>
              <a:t>=0.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333333"/>
                </a:solidFill>
              </a:rPr>
              <a:t>4. consumer2 then reads bad data.</a:t>
            </a:r>
            <a:endParaRPr lang="en-US" sz="2800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29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Shape 7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Good Rule of Thumb 3</a:t>
            </a:r>
          </a:p>
        </p:txBody>
      </p:sp>
      <p:sp>
        <p:nvSpPr>
          <p:cNvPr id="721" name="Shape 721"/>
          <p:cNvSpPr>
            <a:spLocks noGrp="1"/>
          </p:cNvSpPr>
          <p:nvPr>
            <p:ph type="body" idx="4294967295"/>
          </p:nvPr>
        </p:nvSpPr>
        <p:spPr>
          <a:xfrm>
            <a:off x="230612" y="2484994"/>
            <a:ext cx="11663363" cy="4803775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333333"/>
                </a:solidFill>
              </a:rPr>
              <a:t>Whenever a lock is acquired, recheck assumptions about state!</a:t>
            </a:r>
            <a:endParaRPr sz="32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333333"/>
                </a:solidFill>
              </a:rPr>
              <a:t>Possible for another thread to grab lock in between signal and wakeup from wait</a:t>
            </a:r>
            <a:endParaRPr sz="32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333333"/>
                </a:solidFill>
              </a:rPr>
              <a:t>Note that some libraries also have “spurious wakeups</a:t>
            </a:r>
            <a:r>
              <a:rPr sz="3200" dirty="0" smtClean="0">
                <a:solidFill>
                  <a:srgbClr val="333333"/>
                </a:solidFill>
              </a:rPr>
              <a:t>”</a:t>
            </a:r>
            <a:r>
              <a:rPr lang="en-US" sz="3200" dirty="0" smtClean="0">
                <a:solidFill>
                  <a:srgbClr val="333333"/>
                </a:solidFill>
              </a:rPr>
              <a:t> (may wake multiple waiting threads at signal or at any time) </a:t>
            </a:r>
            <a:endParaRPr sz="32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Producer/Consumer:</a:t>
            </a:r>
            <a:br>
              <a:rPr lang="en-US" dirty="0" smtClean="0"/>
            </a:br>
            <a:r>
              <a:rPr lang="en-US" dirty="0" smtClean="0"/>
              <a:t>Two CVs and WHILE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2191400"/>
            <a:ext cx="702962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/>
              <a:t>void *producer(void *</a:t>
            </a:r>
            <a:r>
              <a:rPr lang="en-US" sz="2800" dirty="0" err="1"/>
              <a:t>arg</a:t>
            </a:r>
            <a:r>
              <a:rPr lang="en-US" sz="2800" dirty="0"/>
              <a:t>) { 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for </a:t>
            </a:r>
            <a:r>
              <a:rPr lang="en-US" sz="2800" dirty="0"/>
              <a:t>(</a:t>
            </a:r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= 0; </a:t>
            </a:r>
            <a:r>
              <a:rPr lang="en-US" sz="2800" dirty="0" err="1"/>
              <a:t>i</a:t>
            </a:r>
            <a:r>
              <a:rPr lang="en-US" sz="2800" dirty="0"/>
              <a:t> &lt; loops; </a:t>
            </a:r>
            <a:r>
              <a:rPr lang="en-US" sz="2800" dirty="0" err="1"/>
              <a:t>i</a:t>
            </a:r>
            <a:r>
              <a:rPr lang="en-US" sz="2800" dirty="0"/>
              <a:t>++) { 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Mutex_lock</a:t>
            </a:r>
            <a:r>
              <a:rPr lang="en-US" sz="2800" dirty="0"/>
              <a:t>(&amp;m); // p1 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while (</a:t>
            </a:r>
            <a:r>
              <a:rPr lang="en-US" sz="2800" dirty="0" err="1" smtClean="0"/>
              <a:t>numfull</a:t>
            </a:r>
            <a:r>
              <a:rPr lang="en-US" sz="2800" dirty="0" smtClean="0"/>
              <a:t> </a:t>
            </a:r>
            <a:r>
              <a:rPr lang="en-US" sz="2800" dirty="0"/>
              <a:t>== max) // p2 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	</a:t>
            </a:r>
            <a:r>
              <a:rPr lang="en-US" sz="2800" dirty="0" err="1" smtClean="0"/>
              <a:t>Cond_wait</a:t>
            </a:r>
            <a:r>
              <a:rPr lang="en-US" sz="2800" dirty="0"/>
              <a:t>(&amp;empty, &amp;m); // p3 </a:t>
            </a:r>
          </a:p>
          <a:p>
            <a:pPr algn="l"/>
            <a:r>
              <a:rPr lang="en-US" sz="2800" dirty="0" smtClean="0"/>
              <a:t>		</a:t>
            </a:r>
            <a:r>
              <a:rPr lang="en-US" sz="2800" dirty="0" err="1" smtClean="0"/>
              <a:t>do_fill</a:t>
            </a:r>
            <a:r>
              <a:rPr lang="en-US" sz="2800" dirty="0" smtClean="0"/>
              <a:t>(</a:t>
            </a:r>
            <a:r>
              <a:rPr lang="en-US" sz="2800" dirty="0" err="1" smtClean="0"/>
              <a:t>i</a:t>
            </a:r>
            <a:r>
              <a:rPr lang="en-US" sz="2800" dirty="0"/>
              <a:t>); </a:t>
            </a:r>
            <a:r>
              <a:rPr lang="en-US" sz="2800" dirty="0" smtClean="0"/>
              <a:t> // p4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Cond_signal</a:t>
            </a:r>
            <a:r>
              <a:rPr lang="en-US" sz="2800" dirty="0"/>
              <a:t>(&amp;fill</a:t>
            </a:r>
            <a:r>
              <a:rPr lang="en-US" sz="2800" dirty="0" smtClean="0"/>
              <a:t>); // p5 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Mutex_unlock</a:t>
            </a:r>
            <a:r>
              <a:rPr lang="en-US" sz="2800" dirty="0"/>
              <a:t>(&amp;m); </a:t>
            </a:r>
            <a:r>
              <a:rPr lang="en-US" sz="2800" dirty="0" smtClean="0"/>
              <a:t>//p6</a:t>
            </a:r>
          </a:p>
          <a:p>
            <a:pPr algn="l"/>
            <a:r>
              <a:rPr lang="en-US" sz="2800" dirty="0" smtClean="0">
                <a:effectLst/>
              </a:rPr>
              <a:t>	}</a:t>
            </a:r>
          </a:p>
          <a:p>
            <a:pPr algn="l"/>
            <a:r>
              <a:rPr lang="en-US" sz="2800" dirty="0"/>
              <a:t>}</a:t>
            </a:r>
            <a:endParaRPr lang="en-US" sz="2800" dirty="0"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029623" y="2191400"/>
            <a:ext cx="65024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2800" dirty="0"/>
              <a:t>void *consumer(void *</a:t>
            </a:r>
            <a:r>
              <a:rPr lang="en-US" sz="2800" dirty="0" err="1"/>
              <a:t>arg</a:t>
            </a:r>
            <a:r>
              <a:rPr lang="en-US" sz="2800" dirty="0"/>
              <a:t>) { 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while </a:t>
            </a:r>
            <a:r>
              <a:rPr lang="en-US" sz="2800" dirty="0"/>
              <a:t>(1) { 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Mutex_lock</a:t>
            </a:r>
            <a:r>
              <a:rPr lang="en-US" sz="2800" dirty="0"/>
              <a:t>(&amp;m); </a:t>
            </a:r>
            <a:endParaRPr lang="en-US" sz="2800" dirty="0" smtClean="0"/>
          </a:p>
          <a:p>
            <a:pPr algn="l"/>
            <a:r>
              <a:rPr lang="en-US" sz="2800" dirty="0"/>
              <a:t>		</a:t>
            </a:r>
            <a:r>
              <a:rPr lang="en-US" sz="2800" dirty="0" smtClean="0"/>
              <a:t>while (</a:t>
            </a:r>
            <a:r>
              <a:rPr lang="en-US" sz="2800" dirty="0" err="1" smtClean="0"/>
              <a:t>numfull</a:t>
            </a:r>
            <a:r>
              <a:rPr lang="en-US" sz="2800" dirty="0" smtClean="0"/>
              <a:t> </a:t>
            </a:r>
            <a:r>
              <a:rPr lang="en-US" sz="2800" dirty="0"/>
              <a:t>== </a:t>
            </a:r>
            <a:r>
              <a:rPr lang="en-US" sz="2800" dirty="0" smtClean="0"/>
              <a:t>0)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	</a:t>
            </a:r>
            <a:r>
              <a:rPr lang="en-US" sz="2800" dirty="0" err="1" smtClean="0"/>
              <a:t>Cond_wait</a:t>
            </a:r>
            <a:r>
              <a:rPr lang="en-US" sz="2800" dirty="0"/>
              <a:t>(&amp;fill, &amp;m); 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/>
              <a:t>tmp</a:t>
            </a:r>
            <a:r>
              <a:rPr lang="en-US" sz="2800" dirty="0"/>
              <a:t> = </a:t>
            </a:r>
            <a:r>
              <a:rPr lang="en-US" sz="2800" dirty="0" err="1"/>
              <a:t>do_get</a:t>
            </a:r>
            <a:r>
              <a:rPr lang="en-US" sz="2800" dirty="0" smtClean="0"/>
              <a:t>();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Cond_signal</a:t>
            </a:r>
            <a:r>
              <a:rPr lang="en-US" sz="2800" dirty="0"/>
              <a:t>(&amp;empty</a:t>
            </a:r>
            <a:r>
              <a:rPr lang="en-US" sz="2800" dirty="0" smtClean="0"/>
              <a:t>);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Mutex_unlock</a:t>
            </a:r>
            <a:r>
              <a:rPr lang="en-US" sz="2800" dirty="0"/>
              <a:t>(&amp;m); </a:t>
            </a:r>
          </a:p>
          <a:p>
            <a:pPr algn="l"/>
            <a:r>
              <a:rPr lang="en-US" sz="2800" dirty="0" smtClean="0"/>
              <a:t>	}</a:t>
            </a:r>
          </a:p>
          <a:p>
            <a:pPr algn="l"/>
            <a:r>
              <a:rPr lang="en-US" sz="2800" dirty="0" smtClean="0"/>
              <a:t> </a:t>
            </a:r>
            <a:r>
              <a:rPr lang="en-US" sz="2800" dirty="0"/>
              <a:t>} </a:t>
            </a:r>
            <a:endParaRPr lang="en-US" sz="2800" dirty="0"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3611" y="6592605"/>
            <a:ext cx="12364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333333"/>
                </a:solidFill>
              </a:rPr>
              <a:t>Is this correct?  Can you find a bad schedule</a:t>
            </a:r>
            <a:r>
              <a:rPr lang="en-US" sz="2800" dirty="0" smtClean="0">
                <a:solidFill>
                  <a:srgbClr val="333333"/>
                </a:solidFill>
              </a:rPr>
              <a:t>?</a:t>
            </a:r>
            <a:endParaRPr lang="en-US" sz="2800" dirty="0">
              <a:solidFill>
                <a:srgbClr val="333333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3611" y="7115825"/>
            <a:ext cx="1236499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333333"/>
                </a:solidFill>
              </a:rPr>
              <a:t>Correct!</a:t>
            </a:r>
            <a:endParaRPr lang="en-US" sz="2800" dirty="0">
              <a:solidFill>
                <a:srgbClr val="333333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333333"/>
                </a:solidFill>
              </a:rPr>
              <a:t>- no concurrent access to shared state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333333"/>
                </a:solidFill>
              </a:rPr>
              <a:t>- every time lock is acquired, assumptions are reevaluated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333333"/>
                </a:solidFill>
              </a:rPr>
              <a:t>- a consumer will get to run after every </a:t>
            </a:r>
            <a:r>
              <a:rPr lang="en-US" sz="2800" dirty="0" err="1">
                <a:solidFill>
                  <a:srgbClr val="333333"/>
                </a:solidFill>
                <a:latin typeface="Menlo"/>
                <a:ea typeface="Menlo"/>
                <a:cs typeface="Menlo"/>
                <a:sym typeface="Menlo"/>
              </a:rPr>
              <a:t>do_fill</a:t>
            </a:r>
            <a:r>
              <a:rPr lang="en-US" sz="2800" dirty="0">
                <a:solidFill>
                  <a:srgbClr val="333333"/>
                </a:solidFill>
                <a:latin typeface="Menlo"/>
                <a:ea typeface="Menlo"/>
                <a:cs typeface="Menlo"/>
                <a:sym typeface="Menlo"/>
              </a:rPr>
              <a:t>()</a:t>
            </a:r>
            <a:endParaRPr lang="en-US" sz="2800" dirty="0">
              <a:solidFill>
                <a:srgbClr val="333333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333333"/>
                </a:solidFill>
              </a:rPr>
              <a:t>- a producer will get to run after every </a:t>
            </a:r>
            <a:r>
              <a:rPr lang="en-US" sz="2800" dirty="0" err="1">
                <a:solidFill>
                  <a:srgbClr val="333333"/>
                </a:solidFill>
                <a:latin typeface="Menlo"/>
                <a:ea typeface="Menlo"/>
                <a:cs typeface="Menlo"/>
                <a:sym typeface="Menlo"/>
              </a:rPr>
              <a:t>do_get</a:t>
            </a:r>
            <a:r>
              <a:rPr lang="en-US" sz="2800" dirty="0">
                <a:solidFill>
                  <a:srgbClr val="333333"/>
                </a:solidFill>
                <a:latin typeface="Menlo"/>
                <a:ea typeface="Menlo"/>
                <a:cs typeface="Menlo"/>
                <a:sym typeface="Menlo"/>
              </a:rPr>
              <a:t>()</a:t>
            </a:r>
            <a:endParaRPr lang="en-US" sz="2800" dirty="0">
              <a:solidFill>
                <a:srgbClr val="333333"/>
              </a:solidFill>
              <a:latin typeface="Menlo"/>
              <a:ea typeface="Menlo"/>
              <a:cs typeface="Menlo"/>
              <a:sym typeface="Menlo"/>
            </a:endParaRPr>
          </a:p>
        </p:txBody>
      </p:sp>
    </p:spTree>
    <p:extLst>
      <p:ext uri="{BB962C8B-B14F-4D97-AF65-F5344CB8AC3E}">
        <p14:creationId xmlns:p14="http://schemas.microsoft.com/office/powerpoint/2010/main" val="57454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" name="Shape 7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Summary: rules of </a:t>
            </a:r>
            <a:r>
              <a:rPr sz="6480" smtClean="0">
                <a:solidFill>
                  <a:srgbClr val="FFFFFF"/>
                </a:solidFill>
              </a:rPr>
              <a:t>thumb</a:t>
            </a:r>
            <a:r>
              <a:rPr lang="en-US" sz="6480" smtClean="0">
                <a:solidFill>
                  <a:srgbClr val="FFFFFF"/>
                </a:solidFill>
              </a:rPr>
              <a:t> for CVs</a:t>
            </a:r>
            <a:endParaRPr sz="6480">
              <a:solidFill>
                <a:srgbClr val="FFFFFF"/>
              </a:solidFill>
            </a:endParaRPr>
          </a:p>
        </p:txBody>
      </p:sp>
      <p:sp>
        <p:nvSpPr>
          <p:cNvPr id="730" name="Shape 730"/>
          <p:cNvSpPr>
            <a:spLocks noGrp="1"/>
          </p:cNvSpPr>
          <p:nvPr>
            <p:ph type="body" idx="4294967295"/>
          </p:nvPr>
        </p:nvSpPr>
        <p:spPr>
          <a:xfrm>
            <a:off x="455522" y="2664465"/>
            <a:ext cx="11099800" cy="4899025"/>
          </a:xfrm>
          <a:prstGeom prst="rect">
            <a:avLst/>
          </a:prstGeom>
        </p:spPr>
        <p:txBody>
          <a:bodyPr/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Keep state in addition to CV’s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Always do wait/signal with lock held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Whenever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>thread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>wakes from waiting</a:t>
            </a:r>
            <a:r>
              <a:rPr sz="3800" dirty="0" smtClean="0">
                <a:solidFill>
                  <a:srgbClr val="333333"/>
                </a:solidFill>
              </a:rPr>
              <a:t>, </a:t>
            </a:r>
            <a:r>
              <a:rPr sz="3800" dirty="0">
                <a:solidFill>
                  <a:srgbClr val="333333"/>
                </a:solidFill>
              </a:rPr>
              <a:t>recheck state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Shape 546"/>
          <p:cNvSpPr/>
          <p:nvPr/>
        </p:nvSpPr>
        <p:spPr>
          <a:xfrm>
            <a:off x="451588" y="1148637"/>
            <a:ext cx="280720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RUNNABLE: </a:t>
            </a:r>
          </a:p>
        </p:txBody>
      </p:sp>
      <p:sp>
        <p:nvSpPr>
          <p:cNvPr id="547" name="Shape 547"/>
          <p:cNvSpPr/>
          <p:nvPr/>
        </p:nvSpPr>
        <p:spPr>
          <a:xfrm>
            <a:off x="782144" y="1910637"/>
            <a:ext cx="24766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RUNNING: </a:t>
            </a:r>
          </a:p>
        </p:txBody>
      </p:sp>
      <p:sp>
        <p:nvSpPr>
          <p:cNvPr id="548" name="Shape 548"/>
          <p:cNvSpPr/>
          <p:nvPr/>
        </p:nvSpPr>
        <p:spPr>
          <a:xfrm>
            <a:off x="1001600" y="2672637"/>
            <a:ext cx="225719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WAITING: </a:t>
            </a:r>
          </a:p>
        </p:txBody>
      </p:sp>
      <p:sp>
        <p:nvSpPr>
          <p:cNvPr id="549" name="Shape 549"/>
          <p:cNvSpPr/>
          <p:nvPr/>
        </p:nvSpPr>
        <p:spPr>
          <a:xfrm>
            <a:off x="3499588" y="1148637"/>
            <a:ext cx="158785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C, D, A</a:t>
            </a:r>
          </a:p>
        </p:txBody>
      </p:sp>
      <p:sp>
        <p:nvSpPr>
          <p:cNvPr id="550" name="Shape 550"/>
          <p:cNvSpPr/>
          <p:nvPr/>
        </p:nvSpPr>
        <p:spPr>
          <a:xfrm>
            <a:off x="3499588" y="1910637"/>
            <a:ext cx="2414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51" name="Shape 551"/>
          <p:cNvSpPr/>
          <p:nvPr/>
        </p:nvSpPr>
        <p:spPr>
          <a:xfrm>
            <a:off x="3499588" y="2672637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552" name="Shape 552"/>
          <p:cNvSpPr/>
          <p:nvPr/>
        </p:nvSpPr>
        <p:spPr>
          <a:xfrm>
            <a:off x="1884643" y="6141160"/>
            <a:ext cx="10134601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53" name="Shape 553"/>
          <p:cNvSpPr/>
          <p:nvPr/>
        </p:nvSpPr>
        <p:spPr>
          <a:xfrm>
            <a:off x="188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54" name="Shape 554"/>
          <p:cNvSpPr/>
          <p:nvPr/>
        </p:nvSpPr>
        <p:spPr>
          <a:xfrm>
            <a:off x="1683695" y="6200229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555" name="Shape 555"/>
          <p:cNvSpPr/>
          <p:nvPr/>
        </p:nvSpPr>
        <p:spPr>
          <a:xfrm>
            <a:off x="315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56" name="Shape 556"/>
          <p:cNvSpPr/>
          <p:nvPr/>
        </p:nvSpPr>
        <p:spPr>
          <a:xfrm>
            <a:off x="282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557" name="Shape 557"/>
          <p:cNvSpPr/>
          <p:nvPr/>
        </p:nvSpPr>
        <p:spPr>
          <a:xfrm>
            <a:off x="442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58" name="Shape 558"/>
          <p:cNvSpPr/>
          <p:nvPr/>
        </p:nvSpPr>
        <p:spPr>
          <a:xfrm>
            <a:off x="409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559" name="Shape 559"/>
          <p:cNvSpPr/>
          <p:nvPr/>
        </p:nvSpPr>
        <p:spPr>
          <a:xfrm>
            <a:off x="442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60" name="Shape 560"/>
          <p:cNvSpPr/>
          <p:nvPr/>
        </p:nvSpPr>
        <p:spPr>
          <a:xfrm>
            <a:off x="569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61" name="Shape 561"/>
          <p:cNvSpPr/>
          <p:nvPr/>
        </p:nvSpPr>
        <p:spPr>
          <a:xfrm>
            <a:off x="536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562" name="Shape 562"/>
          <p:cNvSpPr/>
          <p:nvPr/>
        </p:nvSpPr>
        <p:spPr>
          <a:xfrm>
            <a:off x="696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63" name="Shape 563"/>
          <p:cNvSpPr/>
          <p:nvPr/>
        </p:nvSpPr>
        <p:spPr>
          <a:xfrm>
            <a:off x="6636594" y="6200229"/>
            <a:ext cx="6227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564" name="Shape 564"/>
          <p:cNvSpPr/>
          <p:nvPr/>
        </p:nvSpPr>
        <p:spPr>
          <a:xfrm>
            <a:off x="696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65" name="Shape 565"/>
          <p:cNvSpPr/>
          <p:nvPr/>
        </p:nvSpPr>
        <p:spPr>
          <a:xfrm>
            <a:off x="823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66" name="Shape 566"/>
          <p:cNvSpPr/>
          <p:nvPr/>
        </p:nvSpPr>
        <p:spPr>
          <a:xfrm>
            <a:off x="777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100</a:t>
            </a:r>
          </a:p>
        </p:txBody>
      </p:sp>
      <p:sp>
        <p:nvSpPr>
          <p:cNvPr id="567" name="Shape 567"/>
          <p:cNvSpPr/>
          <p:nvPr/>
        </p:nvSpPr>
        <p:spPr>
          <a:xfrm>
            <a:off x="950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68" name="Shape 568"/>
          <p:cNvSpPr/>
          <p:nvPr/>
        </p:nvSpPr>
        <p:spPr>
          <a:xfrm>
            <a:off x="904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120</a:t>
            </a:r>
          </a:p>
        </p:txBody>
      </p:sp>
      <p:sp>
        <p:nvSpPr>
          <p:cNvPr id="569" name="Shape 569"/>
          <p:cNvSpPr/>
          <p:nvPr/>
        </p:nvSpPr>
        <p:spPr>
          <a:xfrm>
            <a:off x="950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70" name="Shape 570"/>
          <p:cNvSpPr/>
          <p:nvPr/>
        </p:nvSpPr>
        <p:spPr>
          <a:xfrm>
            <a:off x="1077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71" name="Shape 571"/>
          <p:cNvSpPr/>
          <p:nvPr/>
        </p:nvSpPr>
        <p:spPr>
          <a:xfrm>
            <a:off x="1031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140</a:t>
            </a:r>
          </a:p>
        </p:txBody>
      </p:sp>
      <p:sp>
        <p:nvSpPr>
          <p:cNvPr id="572" name="Shape 572"/>
          <p:cNvSpPr/>
          <p:nvPr/>
        </p:nvSpPr>
        <p:spPr>
          <a:xfrm>
            <a:off x="1204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73" name="Shape 573"/>
          <p:cNvSpPr/>
          <p:nvPr/>
        </p:nvSpPr>
        <p:spPr>
          <a:xfrm>
            <a:off x="1158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160</a:t>
            </a:r>
          </a:p>
        </p:txBody>
      </p:sp>
      <p:sp>
        <p:nvSpPr>
          <p:cNvPr id="574" name="Shape 574"/>
          <p:cNvSpPr/>
          <p:nvPr/>
        </p:nvSpPr>
        <p:spPr>
          <a:xfrm>
            <a:off x="1872180" y="4778470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575" name="Shape 575"/>
          <p:cNvSpPr/>
          <p:nvPr/>
        </p:nvSpPr>
        <p:spPr>
          <a:xfrm>
            <a:off x="2426400" y="4001687"/>
            <a:ext cx="719888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lock</a:t>
            </a:r>
          </a:p>
        </p:txBody>
      </p:sp>
      <p:sp>
        <p:nvSpPr>
          <p:cNvPr id="576" name="Shape 576"/>
          <p:cNvSpPr/>
          <p:nvPr/>
        </p:nvSpPr>
        <p:spPr>
          <a:xfrm>
            <a:off x="2790833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77" name="Shape 577"/>
          <p:cNvSpPr/>
          <p:nvPr/>
        </p:nvSpPr>
        <p:spPr>
          <a:xfrm>
            <a:off x="3154880" y="4778470"/>
            <a:ext cx="983324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578" name="Shape 578"/>
          <p:cNvSpPr/>
          <p:nvPr/>
        </p:nvSpPr>
        <p:spPr>
          <a:xfrm>
            <a:off x="3469006" y="3666407"/>
            <a:ext cx="1276275" cy="8102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try lock</a:t>
            </a: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(sleep)</a:t>
            </a:r>
          </a:p>
        </p:txBody>
      </p:sp>
      <p:sp>
        <p:nvSpPr>
          <p:cNvPr id="579" name="Shape 579"/>
          <p:cNvSpPr/>
          <p:nvPr/>
        </p:nvSpPr>
        <p:spPr>
          <a:xfrm>
            <a:off x="4111634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Shape 582"/>
          <p:cNvSpPr/>
          <p:nvPr/>
        </p:nvSpPr>
        <p:spPr>
          <a:xfrm>
            <a:off x="451588" y="1148637"/>
            <a:ext cx="280720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RUNNABLE: </a:t>
            </a:r>
          </a:p>
        </p:txBody>
      </p:sp>
      <p:sp>
        <p:nvSpPr>
          <p:cNvPr id="583" name="Shape 583"/>
          <p:cNvSpPr/>
          <p:nvPr/>
        </p:nvSpPr>
        <p:spPr>
          <a:xfrm>
            <a:off x="782144" y="1910637"/>
            <a:ext cx="24766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RUNNING: </a:t>
            </a:r>
          </a:p>
        </p:txBody>
      </p:sp>
      <p:sp>
        <p:nvSpPr>
          <p:cNvPr id="584" name="Shape 584"/>
          <p:cNvSpPr/>
          <p:nvPr/>
        </p:nvSpPr>
        <p:spPr>
          <a:xfrm>
            <a:off x="1001600" y="2672637"/>
            <a:ext cx="225719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WAITING: </a:t>
            </a:r>
          </a:p>
        </p:txBody>
      </p:sp>
      <p:sp>
        <p:nvSpPr>
          <p:cNvPr id="585" name="Shape 585"/>
          <p:cNvSpPr/>
          <p:nvPr/>
        </p:nvSpPr>
        <p:spPr>
          <a:xfrm>
            <a:off x="3499588" y="1148637"/>
            <a:ext cx="100355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D, A</a:t>
            </a:r>
          </a:p>
        </p:txBody>
      </p:sp>
      <p:sp>
        <p:nvSpPr>
          <p:cNvPr id="586" name="Shape 586"/>
          <p:cNvSpPr/>
          <p:nvPr/>
        </p:nvSpPr>
        <p:spPr>
          <a:xfrm>
            <a:off x="3499588" y="1910637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587" name="Shape 587"/>
          <p:cNvSpPr/>
          <p:nvPr/>
        </p:nvSpPr>
        <p:spPr>
          <a:xfrm>
            <a:off x="3499588" y="2672637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588" name="Shape 588"/>
          <p:cNvSpPr/>
          <p:nvPr/>
        </p:nvSpPr>
        <p:spPr>
          <a:xfrm>
            <a:off x="1884643" y="6141160"/>
            <a:ext cx="10134601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89" name="Shape 589"/>
          <p:cNvSpPr/>
          <p:nvPr/>
        </p:nvSpPr>
        <p:spPr>
          <a:xfrm>
            <a:off x="188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90" name="Shape 590"/>
          <p:cNvSpPr/>
          <p:nvPr/>
        </p:nvSpPr>
        <p:spPr>
          <a:xfrm>
            <a:off x="1683695" y="6200229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591" name="Shape 591"/>
          <p:cNvSpPr/>
          <p:nvPr/>
        </p:nvSpPr>
        <p:spPr>
          <a:xfrm>
            <a:off x="315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92" name="Shape 592"/>
          <p:cNvSpPr/>
          <p:nvPr/>
        </p:nvSpPr>
        <p:spPr>
          <a:xfrm>
            <a:off x="282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593" name="Shape 593"/>
          <p:cNvSpPr/>
          <p:nvPr/>
        </p:nvSpPr>
        <p:spPr>
          <a:xfrm>
            <a:off x="442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94" name="Shape 594"/>
          <p:cNvSpPr/>
          <p:nvPr/>
        </p:nvSpPr>
        <p:spPr>
          <a:xfrm>
            <a:off x="409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595" name="Shape 595"/>
          <p:cNvSpPr/>
          <p:nvPr/>
        </p:nvSpPr>
        <p:spPr>
          <a:xfrm>
            <a:off x="442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96" name="Shape 596"/>
          <p:cNvSpPr/>
          <p:nvPr/>
        </p:nvSpPr>
        <p:spPr>
          <a:xfrm>
            <a:off x="569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97" name="Shape 597"/>
          <p:cNvSpPr/>
          <p:nvPr/>
        </p:nvSpPr>
        <p:spPr>
          <a:xfrm>
            <a:off x="536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598" name="Shape 598"/>
          <p:cNvSpPr/>
          <p:nvPr/>
        </p:nvSpPr>
        <p:spPr>
          <a:xfrm>
            <a:off x="696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99" name="Shape 599"/>
          <p:cNvSpPr/>
          <p:nvPr/>
        </p:nvSpPr>
        <p:spPr>
          <a:xfrm>
            <a:off x="6636594" y="6200229"/>
            <a:ext cx="6227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600" name="Shape 600"/>
          <p:cNvSpPr/>
          <p:nvPr/>
        </p:nvSpPr>
        <p:spPr>
          <a:xfrm>
            <a:off x="696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01" name="Shape 601"/>
          <p:cNvSpPr/>
          <p:nvPr/>
        </p:nvSpPr>
        <p:spPr>
          <a:xfrm>
            <a:off x="823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02" name="Shape 602"/>
          <p:cNvSpPr/>
          <p:nvPr/>
        </p:nvSpPr>
        <p:spPr>
          <a:xfrm>
            <a:off x="777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100</a:t>
            </a:r>
          </a:p>
        </p:txBody>
      </p:sp>
      <p:sp>
        <p:nvSpPr>
          <p:cNvPr id="603" name="Shape 603"/>
          <p:cNvSpPr/>
          <p:nvPr/>
        </p:nvSpPr>
        <p:spPr>
          <a:xfrm>
            <a:off x="950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04" name="Shape 604"/>
          <p:cNvSpPr/>
          <p:nvPr/>
        </p:nvSpPr>
        <p:spPr>
          <a:xfrm>
            <a:off x="904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120</a:t>
            </a:r>
          </a:p>
        </p:txBody>
      </p:sp>
      <p:sp>
        <p:nvSpPr>
          <p:cNvPr id="605" name="Shape 605"/>
          <p:cNvSpPr/>
          <p:nvPr/>
        </p:nvSpPr>
        <p:spPr>
          <a:xfrm>
            <a:off x="950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06" name="Shape 606"/>
          <p:cNvSpPr/>
          <p:nvPr/>
        </p:nvSpPr>
        <p:spPr>
          <a:xfrm>
            <a:off x="1077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07" name="Shape 607"/>
          <p:cNvSpPr/>
          <p:nvPr/>
        </p:nvSpPr>
        <p:spPr>
          <a:xfrm>
            <a:off x="1031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140</a:t>
            </a:r>
          </a:p>
        </p:txBody>
      </p:sp>
      <p:sp>
        <p:nvSpPr>
          <p:cNvPr id="608" name="Shape 608"/>
          <p:cNvSpPr/>
          <p:nvPr/>
        </p:nvSpPr>
        <p:spPr>
          <a:xfrm>
            <a:off x="1204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09" name="Shape 609"/>
          <p:cNvSpPr/>
          <p:nvPr/>
        </p:nvSpPr>
        <p:spPr>
          <a:xfrm>
            <a:off x="1158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160</a:t>
            </a:r>
          </a:p>
        </p:txBody>
      </p:sp>
      <p:sp>
        <p:nvSpPr>
          <p:cNvPr id="610" name="Shape 610"/>
          <p:cNvSpPr/>
          <p:nvPr/>
        </p:nvSpPr>
        <p:spPr>
          <a:xfrm>
            <a:off x="1872180" y="4778470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611" name="Shape 611"/>
          <p:cNvSpPr/>
          <p:nvPr/>
        </p:nvSpPr>
        <p:spPr>
          <a:xfrm>
            <a:off x="2426400" y="4001687"/>
            <a:ext cx="719888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lock</a:t>
            </a:r>
          </a:p>
        </p:txBody>
      </p:sp>
      <p:sp>
        <p:nvSpPr>
          <p:cNvPr id="612" name="Shape 612"/>
          <p:cNvSpPr/>
          <p:nvPr/>
        </p:nvSpPr>
        <p:spPr>
          <a:xfrm>
            <a:off x="2790833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13" name="Shape 613"/>
          <p:cNvSpPr/>
          <p:nvPr/>
        </p:nvSpPr>
        <p:spPr>
          <a:xfrm>
            <a:off x="3154880" y="4778470"/>
            <a:ext cx="983324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614" name="Shape 614"/>
          <p:cNvSpPr/>
          <p:nvPr/>
        </p:nvSpPr>
        <p:spPr>
          <a:xfrm>
            <a:off x="3469006" y="3666407"/>
            <a:ext cx="1276275" cy="8102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try lock</a:t>
            </a: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(sleep)</a:t>
            </a:r>
          </a:p>
        </p:txBody>
      </p:sp>
      <p:sp>
        <p:nvSpPr>
          <p:cNvPr id="615" name="Shape 615"/>
          <p:cNvSpPr/>
          <p:nvPr/>
        </p:nvSpPr>
        <p:spPr>
          <a:xfrm>
            <a:off x="4111634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16" name="Shape 616"/>
          <p:cNvSpPr/>
          <p:nvPr/>
        </p:nvSpPr>
        <p:spPr>
          <a:xfrm>
            <a:off x="4145480" y="4778470"/>
            <a:ext cx="1286911" cy="1270001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Shape 619"/>
          <p:cNvSpPr/>
          <p:nvPr/>
        </p:nvSpPr>
        <p:spPr>
          <a:xfrm>
            <a:off x="451588" y="1148637"/>
            <a:ext cx="280720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RUNNABLE: </a:t>
            </a:r>
          </a:p>
        </p:txBody>
      </p:sp>
      <p:sp>
        <p:nvSpPr>
          <p:cNvPr id="620" name="Shape 620"/>
          <p:cNvSpPr/>
          <p:nvPr/>
        </p:nvSpPr>
        <p:spPr>
          <a:xfrm>
            <a:off x="782144" y="1910637"/>
            <a:ext cx="24766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RUNNING: </a:t>
            </a:r>
          </a:p>
        </p:txBody>
      </p:sp>
      <p:sp>
        <p:nvSpPr>
          <p:cNvPr id="621" name="Shape 621"/>
          <p:cNvSpPr/>
          <p:nvPr/>
        </p:nvSpPr>
        <p:spPr>
          <a:xfrm>
            <a:off x="1001600" y="2672637"/>
            <a:ext cx="225719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WAITING: </a:t>
            </a:r>
          </a:p>
        </p:txBody>
      </p:sp>
      <p:sp>
        <p:nvSpPr>
          <p:cNvPr id="622" name="Shape 622"/>
          <p:cNvSpPr/>
          <p:nvPr/>
        </p:nvSpPr>
        <p:spPr>
          <a:xfrm>
            <a:off x="3499588" y="1148637"/>
            <a:ext cx="100355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A, C</a:t>
            </a:r>
          </a:p>
        </p:txBody>
      </p:sp>
      <p:sp>
        <p:nvSpPr>
          <p:cNvPr id="623" name="Shape 623"/>
          <p:cNvSpPr/>
          <p:nvPr/>
        </p:nvSpPr>
        <p:spPr>
          <a:xfrm>
            <a:off x="3499588" y="1910637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624" name="Shape 624"/>
          <p:cNvSpPr/>
          <p:nvPr/>
        </p:nvSpPr>
        <p:spPr>
          <a:xfrm>
            <a:off x="3499588" y="2672637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625" name="Shape 625"/>
          <p:cNvSpPr/>
          <p:nvPr/>
        </p:nvSpPr>
        <p:spPr>
          <a:xfrm>
            <a:off x="1884643" y="6141160"/>
            <a:ext cx="10134601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26" name="Shape 626"/>
          <p:cNvSpPr/>
          <p:nvPr/>
        </p:nvSpPr>
        <p:spPr>
          <a:xfrm>
            <a:off x="188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27" name="Shape 627"/>
          <p:cNvSpPr/>
          <p:nvPr/>
        </p:nvSpPr>
        <p:spPr>
          <a:xfrm>
            <a:off x="1683695" y="6200229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628" name="Shape 628"/>
          <p:cNvSpPr/>
          <p:nvPr/>
        </p:nvSpPr>
        <p:spPr>
          <a:xfrm>
            <a:off x="315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29" name="Shape 629"/>
          <p:cNvSpPr/>
          <p:nvPr/>
        </p:nvSpPr>
        <p:spPr>
          <a:xfrm>
            <a:off x="282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630" name="Shape 630"/>
          <p:cNvSpPr/>
          <p:nvPr/>
        </p:nvSpPr>
        <p:spPr>
          <a:xfrm>
            <a:off x="442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31" name="Shape 631"/>
          <p:cNvSpPr/>
          <p:nvPr/>
        </p:nvSpPr>
        <p:spPr>
          <a:xfrm>
            <a:off x="409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632" name="Shape 632"/>
          <p:cNvSpPr/>
          <p:nvPr/>
        </p:nvSpPr>
        <p:spPr>
          <a:xfrm>
            <a:off x="442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33" name="Shape 633"/>
          <p:cNvSpPr/>
          <p:nvPr/>
        </p:nvSpPr>
        <p:spPr>
          <a:xfrm>
            <a:off x="569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34" name="Shape 634"/>
          <p:cNvSpPr/>
          <p:nvPr/>
        </p:nvSpPr>
        <p:spPr>
          <a:xfrm>
            <a:off x="536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635" name="Shape 635"/>
          <p:cNvSpPr/>
          <p:nvPr/>
        </p:nvSpPr>
        <p:spPr>
          <a:xfrm>
            <a:off x="696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36" name="Shape 636"/>
          <p:cNvSpPr/>
          <p:nvPr/>
        </p:nvSpPr>
        <p:spPr>
          <a:xfrm>
            <a:off x="6636594" y="6200229"/>
            <a:ext cx="6227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637" name="Shape 637"/>
          <p:cNvSpPr/>
          <p:nvPr/>
        </p:nvSpPr>
        <p:spPr>
          <a:xfrm>
            <a:off x="696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38" name="Shape 638"/>
          <p:cNvSpPr/>
          <p:nvPr/>
        </p:nvSpPr>
        <p:spPr>
          <a:xfrm>
            <a:off x="823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39" name="Shape 639"/>
          <p:cNvSpPr/>
          <p:nvPr/>
        </p:nvSpPr>
        <p:spPr>
          <a:xfrm>
            <a:off x="777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100</a:t>
            </a:r>
          </a:p>
        </p:txBody>
      </p:sp>
      <p:sp>
        <p:nvSpPr>
          <p:cNvPr id="640" name="Shape 640"/>
          <p:cNvSpPr/>
          <p:nvPr/>
        </p:nvSpPr>
        <p:spPr>
          <a:xfrm>
            <a:off x="950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41" name="Shape 641"/>
          <p:cNvSpPr/>
          <p:nvPr/>
        </p:nvSpPr>
        <p:spPr>
          <a:xfrm>
            <a:off x="904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120</a:t>
            </a:r>
          </a:p>
        </p:txBody>
      </p:sp>
      <p:sp>
        <p:nvSpPr>
          <p:cNvPr id="642" name="Shape 642"/>
          <p:cNvSpPr/>
          <p:nvPr/>
        </p:nvSpPr>
        <p:spPr>
          <a:xfrm>
            <a:off x="950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43" name="Shape 643"/>
          <p:cNvSpPr/>
          <p:nvPr/>
        </p:nvSpPr>
        <p:spPr>
          <a:xfrm>
            <a:off x="1077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44" name="Shape 644"/>
          <p:cNvSpPr/>
          <p:nvPr/>
        </p:nvSpPr>
        <p:spPr>
          <a:xfrm>
            <a:off x="1031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140</a:t>
            </a:r>
          </a:p>
        </p:txBody>
      </p:sp>
      <p:sp>
        <p:nvSpPr>
          <p:cNvPr id="645" name="Shape 645"/>
          <p:cNvSpPr/>
          <p:nvPr/>
        </p:nvSpPr>
        <p:spPr>
          <a:xfrm>
            <a:off x="1204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46" name="Shape 646"/>
          <p:cNvSpPr/>
          <p:nvPr/>
        </p:nvSpPr>
        <p:spPr>
          <a:xfrm>
            <a:off x="1158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160</a:t>
            </a:r>
          </a:p>
        </p:txBody>
      </p:sp>
      <p:sp>
        <p:nvSpPr>
          <p:cNvPr id="647" name="Shape 647"/>
          <p:cNvSpPr/>
          <p:nvPr/>
        </p:nvSpPr>
        <p:spPr>
          <a:xfrm>
            <a:off x="1872180" y="4778470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648" name="Shape 648"/>
          <p:cNvSpPr/>
          <p:nvPr/>
        </p:nvSpPr>
        <p:spPr>
          <a:xfrm>
            <a:off x="2426400" y="4001687"/>
            <a:ext cx="719888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lock</a:t>
            </a:r>
          </a:p>
        </p:txBody>
      </p:sp>
      <p:sp>
        <p:nvSpPr>
          <p:cNvPr id="649" name="Shape 649"/>
          <p:cNvSpPr/>
          <p:nvPr/>
        </p:nvSpPr>
        <p:spPr>
          <a:xfrm>
            <a:off x="2790833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50" name="Shape 650"/>
          <p:cNvSpPr/>
          <p:nvPr/>
        </p:nvSpPr>
        <p:spPr>
          <a:xfrm>
            <a:off x="3154880" y="4778470"/>
            <a:ext cx="983324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651" name="Shape 651"/>
          <p:cNvSpPr/>
          <p:nvPr/>
        </p:nvSpPr>
        <p:spPr>
          <a:xfrm>
            <a:off x="3469006" y="3666407"/>
            <a:ext cx="1276275" cy="8102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try lock</a:t>
            </a: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(sleep)</a:t>
            </a:r>
          </a:p>
        </p:txBody>
      </p:sp>
      <p:sp>
        <p:nvSpPr>
          <p:cNvPr id="652" name="Shape 652"/>
          <p:cNvSpPr/>
          <p:nvPr/>
        </p:nvSpPr>
        <p:spPr>
          <a:xfrm>
            <a:off x="4111634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53" name="Shape 653"/>
          <p:cNvSpPr/>
          <p:nvPr/>
        </p:nvSpPr>
        <p:spPr>
          <a:xfrm>
            <a:off x="4145480" y="4778470"/>
            <a:ext cx="1286911" cy="1270001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654" name="Shape 654"/>
          <p:cNvSpPr/>
          <p:nvPr/>
        </p:nvSpPr>
        <p:spPr>
          <a:xfrm>
            <a:off x="5415481" y="4778470"/>
            <a:ext cx="1082484" cy="1270001"/>
          </a:xfrm>
          <a:prstGeom prst="rect">
            <a:avLst/>
          </a:prstGeom>
          <a:solidFill>
            <a:srgbClr val="E8A43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Shape 657"/>
          <p:cNvSpPr/>
          <p:nvPr/>
        </p:nvSpPr>
        <p:spPr>
          <a:xfrm>
            <a:off x="451588" y="1148637"/>
            <a:ext cx="280720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RUNNABLE: </a:t>
            </a:r>
          </a:p>
        </p:txBody>
      </p:sp>
      <p:sp>
        <p:nvSpPr>
          <p:cNvPr id="658" name="Shape 658"/>
          <p:cNvSpPr/>
          <p:nvPr/>
        </p:nvSpPr>
        <p:spPr>
          <a:xfrm>
            <a:off x="782144" y="1910637"/>
            <a:ext cx="24766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RUNNING: </a:t>
            </a:r>
          </a:p>
        </p:txBody>
      </p:sp>
      <p:sp>
        <p:nvSpPr>
          <p:cNvPr id="659" name="Shape 659"/>
          <p:cNvSpPr/>
          <p:nvPr/>
        </p:nvSpPr>
        <p:spPr>
          <a:xfrm>
            <a:off x="1001600" y="2672637"/>
            <a:ext cx="225719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WAITING: </a:t>
            </a:r>
          </a:p>
        </p:txBody>
      </p:sp>
      <p:sp>
        <p:nvSpPr>
          <p:cNvPr id="660" name="Shape 660"/>
          <p:cNvSpPr/>
          <p:nvPr/>
        </p:nvSpPr>
        <p:spPr>
          <a:xfrm>
            <a:off x="3499588" y="1148637"/>
            <a:ext cx="100355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A, C</a:t>
            </a:r>
          </a:p>
        </p:txBody>
      </p:sp>
      <p:sp>
        <p:nvSpPr>
          <p:cNvPr id="661" name="Shape 661"/>
          <p:cNvSpPr/>
          <p:nvPr/>
        </p:nvSpPr>
        <p:spPr>
          <a:xfrm>
            <a:off x="3499588" y="1910637"/>
            <a:ext cx="2414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662" name="Shape 662"/>
          <p:cNvSpPr/>
          <p:nvPr/>
        </p:nvSpPr>
        <p:spPr>
          <a:xfrm>
            <a:off x="3499588" y="2672637"/>
            <a:ext cx="100355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B, D</a:t>
            </a:r>
          </a:p>
        </p:txBody>
      </p:sp>
      <p:sp>
        <p:nvSpPr>
          <p:cNvPr id="663" name="Shape 663"/>
          <p:cNvSpPr/>
          <p:nvPr/>
        </p:nvSpPr>
        <p:spPr>
          <a:xfrm>
            <a:off x="1884643" y="6141160"/>
            <a:ext cx="10134601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64" name="Shape 664"/>
          <p:cNvSpPr/>
          <p:nvPr/>
        </p:nvSpPr>
        <p:spPr>
          <a:xfrm>
            <a:off x="188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65" name="Shape 665"/>
          <p:cNvSpPr/>
          <p:nvPr/>
        </p:nvSpPr>
        <p:spPr>
          <a:xfrm>
            <a:off x="1683695" y="6200229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666" name="Shape 666"/>
          <p:cNvSpPr/>
          <p:nvPr/>
        </p:nvSpPr>
        <p:spPr>
          <a:xfrm>
            <a:off x="315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67" name="Shape 667"/>
          <p:cNvSpPr/>
          <p:nvPr/>
        </p:nvSpPr>
        <p:spPr>
          <a:xfrm>
            <a:off x="282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668" name="Shape 668"/>
          <p:cNvSpPr/>
          <p:nvPr/>
        </p:nvSpPr>
        <p:spPr>
          <a:xfrm>
            <a:off x="442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69" name="Shape 669"/>
          <p:cNvSpPr/>
          <p:nvPr/>
        </p:nvSpPr>
        <p:spPr>
          <a:xfrm>
            <a:off x="409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670" name="Shape 670"/>
          <p:cNvSpPr/>
          <p:nvPr/>
        </p:nvSpPr>
        <p:spPr>
          <a:xfrm>
            <a:off x="442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71" name="Shape 671"/>
          <p:cNvSpPr/>
          <p:nvPr/>
        </p:nvSpPr>
        <p:spPr>
          <a:xfrm>
            <a:off x="569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72" name="Shape 672"/>
          <p:cNvSpPr/>
          <p:nvPr/>
        </p:nvSpPr>
        <p:spPr>
          <a:xfrm>
            <a:off x="536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673" name="Shape 673"/>
          <p:cNvSpPr/>
          <p:nvPr/>
        </p:nvSpPr>
        <p:spPr>
          <a:xfrm>
            <a:off x="696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74" name="Shape 674"/>
          <p:cNvSpPr/>
          <p:nvPr/>
        </p:nvSpPr>
        <p:spPr>
          <a:xfrm>
            <a:off x="6636594" y="6200229"/>
            <a:ext cx="6227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675" name="Shape 675"/>
          <p:cNvSpPr/>
          <p:nvPr/>
        </p:nvSpPr>
        <p:spPr>
          <a:xfrm>
            <a:off x="696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76" name="Shape 676"/>
          <p:cNvSpPr/>
          <p:nvPr/>
        </p:nvSpPr>
        <p:spPr>
          <a:xfrm>
            <a:off x="823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77" name="Shape 677"/>
          <p:cNvSpPr/>
          <p:nvPr/>
        </p:nvSpPr>
        <p:spPr>
          <a:xfrm>
            <a:off x="777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100</a:t>
            </a:r>
          </a:p>
        </p:txBody>
      </p:sp>
      <p:sp>
        <p:nvSpPr>
          <p:cNvPr id="678" name="Shape 678"/>
          <p:cNvSpPr/>
          <p:nvPr/>
        </p:nvSpPr>
        <p:spPr>
          <a:xfrm>
            <a:off x="950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79" name="Shape 679"/>
          <p:cNvSpPr/>
          <p:nvPr/>
        </p:nvSpPr>
        <p:spPr>
          <a:xfrm>
            <a:off x="904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120</a:t>
            </a:r>
          </a:p>
        </p:txBody>
      </p:sp>
      <p:sp>
        <p:nvSpPr>
          <p:cNvPr id="680" name="Shape 680"/>
          <p:cNvSpPr/>
          <p:nvPr/>
        </p:nvSpPr>
        <p:spPr>
          <a:xfrm>
            <a:off x="950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81" name="Shape 681"/>
          <p:cNvSpPr/>
          <p:nvPr/>
        </p:nvSpPr>
        <p:spPr>
          <a:xfrm>
            <a:off x="1077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82" name="Shape 682"/>
          <p:cNvSpPr/>
          <p:nvPr/>
        </p:nvSpPr>
        <p:spPr>
          <a:xfrm>
            <a:off x="1031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140</a:t>
            </a:r>
          </a:p>
        </p:txBody>
      </p:sp>
      <p:sp>
        <p:nvSpPr>
          <p:cNvPr id="683" name="Shape 683"/>
          <p:cNvSpPr/>
          <p:nvPr/>
        </p:nvSpPr>
        <p:spPr>
          <a:xfrm>
            <a:off x="1204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84" name="Shape 684"/>
          <p:cNvSpPr/>
          <p:nvPr/>
        </p:nvSpPr>
        <p:spPr>
          <a:xfrm>
            <a:off x="1158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160</a:t>
            </a:r>
          </a:p>
        </p:txBody>
      </p:sp>
      <p:sp>
        <p:nvSpPr>
          <p:cNvPr id="685" name="Shape 685"/>
          <p:cNvSpPr/>
          <p:nvPr/>
        </p:nvSpPr>
        <p:spPr>
          <a:xfrm>
            <a:off x="1872180" y="4778470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686" name="Shape 686"/>
          <p:cNvSpPr/>
          <p:nvPr/>
        </p:nvSpPr>
        <p:spPr>
          <a:xfrm>
            <a:off x="2426400" y="4001687"/>
            <a:ext cx="719888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lock</a:t>
            </a:r>
          </a:p>
        </p:txBody>
      </p:sp>
      <p:sp>
        <p:nvSpPr>
          <p:cNvPr id="687" name="Shape 687"/>
          <p:cNvSpPr/>
          <p:nvPr/>
        </p:nvSpPr>
        <p:spPr>
          <a:xfrm>
            <a:off x="2790833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88" name="Shape 688"/>
          <p:cNvSpPr/>
          <p:nvPr/>
        </p:nvSpPr>
        <p:spPr>
          <a:xfrm>
            <a:off x="3154880" y="4778470"/>
            <a:ext cx="983324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689" name="Shape 689"/>
          <p:cNvSpPr/>
          <p:nvPr/>
        </p:nvSpPr>
        <p:spPr>
          <a:xfrm>
            <a:off x="3469006" y="3666407"/>
            <a:ext cx="1276275" cy="8102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try lock</a:t>
            </a: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(sleep)</a:t>
            </a:r>
          </a:p>
        </p:txBody>
      </p:sp>
      <p:sp>
        <p:nvSpPr>
          <p:cNvPr id="690" name="Shape 690"/>
          <p:cNvSpPr/>
          <p:nvPr/>
        </p:nvSpPr>
        <p:spPr>
          <a:xfrm>
            <a:off x="4111634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91" name="Shape 691"/>
          <p:cNvSpPr/>
          <p:nvPr/>
        </p:nvSpPr>
        <p:spPr>
          <a:xfrm>
            <a:off x="4145480" y="4778470"/>
            <a:ext cx="1286911" cy="1270001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692" name="Shape 692"/>
          <p:cNvSpPr/>
          <p:nvPr/>
        </p:nvSpPr>
        <p:spPr>
          <a:xfrm>
            <a:off x="5415481" y="4778470"/>
            <a:ext cx="1082484" cy="1270001"/>
          </a:xfrm>
          <a:prstGeom prst="rect">
            <a:avLst/>
          </a:prstGeom>
          <a:solidFill>
            <a:srgbClr val="E8A43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D</a:t>
            </a:r>
          </a:p>
        </p:txBody>
      </p:sp>
      <p:sp>
        <p:nvSpPr>
          <p:cNvPr id="693" name="Shape 693"/>
          <p:cNvSpPr/>
          <p:nvPr/>
        </p:nvSpPr>
        <p:spPr>
          <a:xfrm>
            <a:off x="5831206" y="3666407"/>
            <a:ext cx="1276275" cy="8102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try lock</a:t>
            </a: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(sleep)</a:t>
            </a:r>
          </a:p>
        </p:txBody>
      </p:sp>
      <p:sp>
        <p:nvSpPr>
          <p:cNvPr id="694" name="Shape 694"/>
          <p:cNvSpPr/>
          <p:nvPr/>
        </p:nvSpPr>
        <p:spPr>
          <a:xfrm>
            <a:off x="6473834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" name="Shape 697"/>
          <p:cNvSpPr/>
          <p:nvPr/>
        </p:nvSpPr>
        <p:spPr>
          <a:xfrm>
            <a:off x="451588" y="1148637"/>
            <a:ext cx="280720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RUNNABLE: </a:t>
            </a:r>
          </a:p>
        </p:txBody>
      </p:sp>
      <p:sp>
        <p:nvSpPr>
          <p:cNvPr id="698" name="Shape 698"/>
          <p:cNvSpPr/>
          <p:nvPr/>
        </p:nvSpPr>
        <p:spPr>
          <a:xfrm>
            <a:off x="782144" y="1910637"/>
            <a:ext cx="24766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RUNNING: </a:t>
            </a:r>
          </a:p>
        </p:txBody>
      </p:sp>
      <p:sp>
        <p:nvSpPr>
          <p:cNvPr id="699" name="Shape 699"/>
          <p:cNvSpPr/>
          <p:nvPr/>
        </p:nvSpPr>
        <p:spPr>
          <a:xfrm>
            <a:off x="1001600" y="2672637"/>
            <a:ext cx="225719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WAITING: </a:t>
            </a:r>
          </a:p>
        </p:txBody>
      </p:sp>
      <p:sp>
        <p:nvSpPr>
          <p:cNvPr id="700" name="Shape 700"/>
          <p:cNvSpPr/>
          <p:nvPr/>
        </p:nvSpPr>
        <p:spPr>
          <a:xfrm>
            <a:off x="3499588" y="1148637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701" name="Shape 701"/>
          <p:cNvSpPr/>
          <p:nvPr/>
        </p:nvSpPr>
        <p:spPr>
          <a:xfrm>
            <a:off x="3499588" y="1910637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702" name="Shape 702"/>
          <p:cNvSpPr/>
          <p:nvPr/>
        </p:nvSpPr>
        <p:spPr>
          <a:xfrm>
            <a:off x="3499588" y="2672637"/>
            <a:ext cx="100355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B, D</a:t>
            </a:r>
          </a:p>
        </p:txBody>
      </p:sp>
      <p:sp>
        <p:nvSpPr>
          <p:cNvPr id="703" name="Shape 703"/>
          <p:cNvSpPr/>
          <p:nvPr/>
        </p:nvSpPr>
        <p:spPr>
          <a:xfrm>
            <a:off x="1884643" y="6141160"/>
            <a:ext cx="10134601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04" name="Shape 704"/>
          <p:cNvSpPr/>
          <p:nvPr/>
        </p:nvSpPr>
        <p:spPr>
          <a:xfrm>
            <a:off x="188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05" name="Shape 705"/>
          <p:cNvSpPr/>
          <p:nvPr/>
        </p:nvSpPr>
        <p:spPr>
          <a:xfrm>
            <a:off x="1683695" y="6200229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706" name="Shape 706"/>
          <p:cNvSpPr/>
          <p:nvPr/>
        </p:nvSpPr>
        <p:spPr>
          <a:xfrm>
            <a:off x="315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07" name="Shape 707"/>
          <p:cNvSpPr/>
          <p:nvPr/>
        </p:nvSpPr>
        <p:spPr>
          <a:xfrm>
            <a:off x="282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708" name="Shape 708"/>
          <p:cNvSpPr/>
          <p:nvPr/>
        </p:nvSpPr>
        <p:spPr>
          <a:xfrm>
            <a:off x="442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09" name="Shape 709"/>
          <p:cNvSpPr/>
          <p:nvPr/>
        </p:nvSpPr>
        <p:spPr>
          <a:xfrm>
            <a:off x="409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710" name="Shape 710"/>
          <p:cNvSpPr/>
          <p:nvPr/>
        </p:nvSpPr>
        <p:spPr>
          <a:xfrm>
            <a:off x="442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11" name="Shape 711"/>
          <p:cNvSpPr/>
          <p:nvPr/>
        </p:nvSpPr>
        <p:spPr>
          <a:xfrm>
            <a:off x="569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12" name="Shape 712"/>
          <p:cNvSpPr/>
          <p:nvPr/>
        </p:nvSpPr>
        <p:spPr>
          <a:xfrm>
            <a:off x="536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713" name="Shape 713"/>
          <p:cNvSpPr/>
          <p:nvPr/>
        </p:nvSpPr>
        <p:spPr>
          <a:xfrm>
            <a:off x="696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14" name="Shape 714"/>
          <p:cNvSpPr/>
          <p:nvPr/>
        </p:nvSpPr>
        <p:spPr>
          <a:xfrm>
            <a:off x="6636594" y="6200229"/>
            <a:ext cx="6227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715" name="Shape 715"/>
          <p:cNvSpPr/>
          <p:nvPr/>
        </p:nvSpPr>
        <p:spPr>
          <a:xfrm>
            <a:off x="696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16" name="Shape 716"/>
          <p:cNvSpPr/>
          <p:nvPr/>
        </p:nvSpPr>
        <p:spPr>
          <a:xfrm>
            <a:off x="823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17" name="Shape 717"/>
          <p:cNvSpPr/>
          <p:nvPr/>
        </p:nvSpPr>
        <p:spPr>
          <a:xfrm>
            <a:off x="777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100</a:t>
            </a:r>
          </a:p>
        </p:txBody>
      </p:sp>
      <p:sp>
        <p:nvSpPr>
          <p:cNvPr id="718" name="Shape 718"/>
          <p:cNvSpPr/>
          <p:nvPr/>
        </p:nvSpPr>
        <p:spPr>
          <a:xfrm>
            <a:off x="950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19" name="Shape 719"/>
          <p:cNvSpPr/>
          <p:nvPr/>
        </p:nvSpPr>
        <p:spPr>
          <a:xfrm>
            <a:off x="904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120</a:t>
            </a:r>
          </a:p>
        </p:txBody>
      </p:sp>
      <p:sp>
        <p:nvSpPr>
          <p:cNvPr id="720" name="Shape 720"/>
          <p:cNvSpPr/>
          <p:nvPr/>
        </p:nvSpPr>
        <p:spPr>
          <a:xfrm>
            <a:off x="950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21" name="Shape 721"/>
          <p:cNvSpPr/>
          <p:nvPr/>
        </p:nvSpPr>
        <p:spPr>
          <a:xfrm>
            <a:off x="1077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22" name="Shape 722"/>
          <p:cNvSpPr/>
          <p:nvPr/>
        </p:nvSpPr>
        <p:spPr>
          <a:xfrm>
            <a:off x="1031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140</a:t>
            </a:r>
          </a:p>
        </p:txBody>
      </p:sp>
      <p:sp>
        <p:nvSpPr>
          <p:cNvPr id="723" name="Shape 723"/>
          <p:cNvSpPr/>
          <p:nvPr/>
        </p:nvSpPr>
        <p:spPr>
          <a:xfrm>
            <a:off x="1204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24" name="Shape 724"/>
          <p:cNvSpPr/>
          <p:nvPr/>
        </p:nvSpPr>
        <p:spPr>
          <a:xfrm>
            <a:off x="1158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160</a:t>
            </a:r>
          </a:p>
        </p:txBody>
      </p:sp>
      <p:sp>
        <p:nvSpPr>
          <p:cNvPr id="725" name="Shape 725"/>
          <p:cNvSpPr/>
          <p:nvPr/>
        </p:nvSpPr>
        <p:spPr>
          <a:xfrm>
            <a:off x="1872180" y="4778470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726" name="Shape 726"/>
          <p:cNvSpPr/>
          <p:nvPr/>
        </p:nvSpPr>
        <p:spPr>
          <a:xfrm>
            <a:off x="2426400" y="4001687"/>
            <a:ext cx="719888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lock</a:t>
            </a:r>
          </a:p>
        </p:txBody>
      </p:sp>
      <p:sp>
        <p:nvSpPr>
          <p:cNvPr id="727" name="Shape 727"/>
          <p:cNvSpPr/>
          <p:nvPr/>
        </p:nvSpPr>
        <p:spPr>
          <a:xfrm>
            <a:off x="2790833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28" name="Shape 728"/>
          <p:cNvSpPr/>
          <p:nvPr/>
        </p:nvSpPr>
        <p:spPr>
          <a:xfrm>
            <a:off x="3154880" y="4778470"/>
            <a:ext cx="983324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729" name="Shape 729"/>
          <p:cNvSpPr/>
          <p:nvPr/>
        </p:nvSpPr>
        <p:spPr>
          <a:xfrm>
            <a:off x="3469006" y="3666407"/>
            <a:ext cx="1276275" cy="8102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try lock</a:t>
            </a: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(sleep)</a:t>
            </a:r>
          </a:p>
        </p:txBody>
      </p:sp>
      <p:sp>
        <p:nvSpPr>
          <p:cNvPr id="730" name="Shape 730"/>
          <p:cNvSpPr/>
          <p:nvPr/>
        </p:nvSpPr>
        <p:spPr>
          <a:xfrm>
            <a:off x="4111634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31" name="Shape 731"/>
          <p:cNvSpPr/>
          <p:nvPr/>
        </p:nvSpPr>
        <p:spPr>
          <a:xfrm>
            <a:off x="4145480" y="4778470"/>
            <a:ext cx="1286911" cy="1270001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732" name="Shape 732"/>
          <p:cNvSpPr/>
          <p:nvPr/>
        </p:nvSpPr>
        <p:spPr>
          <a:xfrm>
            <a:off x="5415481" y="4778470"/>
            <a:ext cx="1082484" cy="1270001"/>
          </a:xfrm>
          <a:prstGeom prst="rect">
            <a:avLst/>
          </a:prstGeom>
          <a:solidFill>
            <a:srgbClr val="E8A43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D</a:t>
            </a:r>
          </a:p>
        </p:txBody>
      </p:sp>
      <p:sp>
        <p:nvSpPr>
          <p:cNvPr id="733" name="Shape 733"/>
          <p:cNvSpPr/>
          <p:nvPr/>
        </p:nvSpPr>
        <p:spPr>
          <a:xfrm>
            <a:off x="5831206" y="3666407"/>
            <a:ext cx="1276275" cy="8102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try lock</a:t>
            </a: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(sleep)</a:t>
            </a:r>
          </a:p>
        </p:txBody>
      </p:sp>
      <p:sp>
        <p:nvSpPr>
          <p:cNvPr id="734" name="Shape 734"/>
          <p:cNvSpPr/>
          <p:nvPr/>
        </p:nvSpPr>
        <p:spPr>
          <a:xfrm>
            <a:off x="6473834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35" name="Shape 735"/>
          <p:cNvSpPr/>
          <p:nvPr/>
        </p:nvSpPr>
        <p:spPr>
          <a:xfrm>
            <a:off x="6494980" y="4778470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Shape 738"/>
          <p:cNvSpPr/>
          <p:nvPr/>
        </p:nvSpPr>
        <p:spPr>
          <a:xfrm>
            <a:off x="451588" y="1148637"/>
            <a:ext cx="280720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RUNNABLE: </a:t>
            </a:r>
          </a:p>
        </p:txBody>
      </p:sp>
      <p:sp>
        <p:nvSpPr>
          <p:cNvPr id="739" name="Shape 739"/>
          <p:cNvSpPr/>
          <p:nvPr/>
        </p:nvSpPr>
        <p:spPr>
          <a:xfrm>
            <a:off x="782144" y="1910637"/>
            <a:ext cx="24766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RUNNING: </a:t>
            </a:r>
          </a:p>
        </p:txBody>
      </p:sp>
      <p:sp>
        <p:nvSpPr>
          <p:cNvPr id="740" name="Shape 740"/>
          <p:cNvSpPr/>
          <p:nvPr/>
        </p:nvSpPr>
        <p:spPr>
          <a:xfrm>
            <a:off x="1001600" y="2672637"/>
            <a:ext cx="225719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WAITING: </a:t>
            </a:r>
          </a:p>
        </p:txBody>
      </p:sp>
      <p:sp>
        <p:nvSpPr>
          <p:cNvPr id="741" name="Shape 741"/>
          <p:cNvSpPr/>
          <p:nvPr/>
        </p:nvSpPr>
        <p:spPr>
          <a:xfrm>
            <a:off x="3499588" y="1148637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742" name="Shape 742"/>
          <p:cNvSpPr/>
          <p:nvPr/>
        </p:nvSpPr>
        <p:spPr>
          <a:xfrm>
            <a:off x="3499588" y="1910637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743" name="Shape 743"/>
          <p:cNvSpPr/>
          <p:nvPr/>
        </p:nvSpPr>
        <p:spPr>
          <a:xfrm>
            <a:off x="3499588" y="2672637"/>
            <a:ext cx="100355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B, D</a:t>
            </a:r>
          </a:p>
        </p:txBody>
      </p:sp>
      <p:sp>
        <p:nvSpPr>
          <p:cNvPr id="744" name="Shape 744"/>
          <p:cNvSpPr/>
          <p:nvPr/>
        </p:nvSpPr>
        <p:spPr>
          <a:xfrm>
            <a:off x="1884643" y="6141160"/>
            <a:ext cx="10134601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45" name="Shape 745"/>
          <p:cNvSpPr/>
          <p:nvPr/>
        </p:nvSpPr>
        <p:spPr>
          <a:xfrm>
            <a:off x="188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46" name="Shape 746"/>
          <p:cNvSpPr/>
          <p:nvPr/>
        </p:nvSpPr>
        <p:spPr>
          <a:xfrm>
            <a:off x="1683695" y="6200229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747" name="Shape 747"/>
          <p:cNvSpPr/>
          <p:nvPr/>
        </p:nvSpPr>
        <p:spPr>
          <a:xfrm>
            <a:off x="315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48" name="Shape 748"/>
          <p:cNvSpPr/>
          <p:nvPr/>
        </p:nvSpPr>
        <p:spPr>
          <a:xfrm>
            <a:off x="282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749" name="Shape 749"/>
          <p:cNvSpPr/>
          <p:nvPr/>
        </p:nvSpPr>
        <p:spPr>
          <a:xfrm>
            <a:off x="442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50" name="Shape 750"/>
          <p:cNvSpPr/>
          <p:nvPr/>
        </p:nvSpPr>
        <p:spPr>
          <a:xfrm>
            <a:off x="409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751" name="Shape 751"/>
          <p:cNvSpPr/>
          <p:nvPr/>
        </p:nvSpPr>
        <p:spPr>
          <a:xfrm>
            <a:off x="442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52" name="Shape 752"/>
          <p:cNvSpPr/>
          <p:nvPr/>
        </p:nvSpPr>
        <p:spPr>
          <a:xfrm>
            <a:off x="569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53" name="Shape 753"/>
          <p:cNvSpPr/>
          <p:nvPr/>
        </p:nvSpPr>
        <p:spPr>
          <a:xfrm>
            <a:off x="536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754" name="Shape 754"/>
          <p:cNvSpPr/>
          <p:nvPr/>
        </p:nvSpPr>
        <p:spPr>
          <a:xfrm>
            <a:off x="696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55" name="Shape 755"/>
          <p:cNvSpPr/>
          <p:nvPr/>
        </p:nvSpPr>
        <p:spPr>
          <a:xfrm>
            <a:off x="6636594" y="6200229"/>
            <a:ext cx="6227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756" name="Shape 756"/>
          <p:cNvSpPr/>
          <p:nvPr/>
        </p:nvSpPr>
        <p:spPr>
          <a:xfrm>
            <a:off x="696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57" name="Shape 757"/>
          <p:cNvSpPr/>
          <p:nvPr/>
        </p:nvSpPr>
        <p:spPr>
          <a:xfrm>
            <a:off x="823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58" name="Shape 758"/>
          <p:cNvSpPr/>
          <p:nvPr/>
        </p:nvSpPr>
        <p:spPr>
          <a:xfrm>
            <a:off x="777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100</a:t>
            </a:r>
          </a:p>
        </p:txBody>
      </p:sp>
      <p:sp>
        <p:nvSpPr>
          <p:cNvPr id="759" name="Shape 759"/>
          <p:cNvSpPr/>
          <p:nvPr/>
        </p:nvSpPr>
        <p:spPr>
          <a:xfrm>
            <a:off x="950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60" name="Shape 760"/>
          <p:cNvSpPr/>
          <p:nvPr/>
        </p:nvSpPr>
        <p:spPr>
          <a:xfrm>
            <a:off x="904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120</a:t>
            </a:r>
          </a:p>
        </p:txBody>
      </p:sp>
      <p:sp>
        <p:nvSpPr>
          <p:cNvPr id="761" name="Shape 761"/>
          <p:cNvSpPr/>
          <p:nvPr/>
        </p:nvSpPr>
        <p:spPr>
          <a:xfrm>
            <a:off x="950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62" name="Shape 762"/>
          <p:cNvSpPr/>
          <p:nvPr/>
        </p:nvSpPr>
        <p:spPr>
          <a:xfrm>
            <a:off x="1077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63" name="Shape 763"/>
          <p:cNvSpPr/>
          <p:nvPr/>
        </p:nvSpPr>
        <p:spPr>
          <a:xfrm>
            <a:off x="1031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140</a:t>
            </a:r>
          </a:p>
        </p:txBody>
      </p:sp>
      <p:sp>
        <p:nvSpPr>
          <p:cNvPr id="764" name="Shape 764"/>
          <p:cNvSpPr/>
          <p:nvPr/>
        </p:nvSpPr>
        <p:spPr>
          <a:xfrm>
            <a:off x="1204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65" name="Shape 765"/>
          <p:cNvSpPr/>
          <p:nvPr/>
        </p:nvSpPr>
        <p:spPr>
          <a:xfrm>
            <a:off x="1158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160</a:t>
            </a:r>
          </a:p>
        </p:txBody>
      </p:sp>
      <p:sp>
        <p:nvSpPr>
          <p:cNvPr id="766" name="Shape 766"/>
          <p:cNvSpPr/>
          <p:nvPr/>
        </p:nvSpPr>
        <p:spPr>
          <a:xfrm>
            <a:off x="1872180" y="4778470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767" name="Shape 767"/>
          <p:cNvSpPr/>
          <p:nvPr/>
        </p:nvSpPr>
        <p:spPr>
          <a:xfrm>
            <a:off x="2426400" y="4001687"/>
            <a:ext cx="719888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lock</a:t>
            </a:r>
          </a:p>
        </p:txBody>
      </p:sp>
      <p:sp>
        <p:nvSpPr>
          <p:cNvPr id="768" name="Shape 768"/>
          <p:cNvSpPr/>
          <p:nvPr/>
        </p:nvSpPr>
        <p:spPr>
          <a:xfrm>
            <a:off x="2790833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69" name="Shape 769"/>
          <p:cNvSpPr/>
          <p:nvPr/>
        </p:nvSpPr>
        <p:spPr>
          <a:xfrm>
            <a:off x="3154880" y="4778470"/>
            <a:ext cx="983324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770" name="Shape 770"/>
          <p:cNvSpPr/>
          <p:nvPr/>
        </p:nvSpPr>
        <p:spPr>
          <a:xfrm>
            <a:off x="3469006" y="3666407"/>
            <a:ext cx="1276275" cy="8102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try lock</a:t>
            </a: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(sleep)</a:t>
            </a:r>
          </a:p>
        </p:txBody>
      </p:sp>
      <p:sp>
        <p:nvSpPr>
          <p:cNvPr id="771" name="Shape 771"/>
          <p:cNvSpPr/>
          <p:nvPr/>
        </p:nvSpPr>
        <p:spPr>
          <a:xfrm>
            <a:off x="4111634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72" name="Shape 772"/>
          <p:cNvSpPr/>
          <p:nvPr/>
        </p:nvSpPr>
        <p:spPr>
          <a:xfrm>
            <a:off x="4145480" y="4778470"/>
            <a:ext cx="1286911" cy="1270001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773" name="Shape 773"/>
          <p:cNvSpPr/>
          <p:nvPr/>
        </p:nvSpPr>
        <p:spPr>
          <a:xfrm>
            <a:off x="5415481" y="4778470"/>
            <a:ext cx="1082484" cy="1270001"/>
          </a:xfrm>
          <a:prstGeom prst="rect">
            <a:avLst/>
          </a:prstGeom>
          <a:solidFill>
            <a:srgbClr val="E8A43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D</a:t>
            </a:r>
          </a:p>
        </p:txBody>
      </p:sp>
      <p:sp>
        <p:nvSpPr>
          <p:cNvPr id="774" name="Shape 774"/>
          <p:cNvSpPr/>
          <p:nvPr/>
        </p:nvSpPr>
        <p:spPr>
          <a:xfrm>
            <a:off x="5831206" y="3666407"/>
            <a:ext cx="1276275" cy="8102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try lock</a:t>
            </a: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(sleep)</a:t>
            </a:r>
          </a:p>
        </p:txBody>
      </p:sp>
      <p:sp>
        <p:nvSpPr>
          <p:cNvPr id="775" name="Shape 775"/>
          <p:cNvSpPr/>
          <p:nvPr/>
        </p:nvSpPr>
        <p:spPr>
          <a:xfrm>
            <a:off x="6473834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76" name="Shape 776"/>
          <p:cNvSpPr/>
          <p:nvPr/>
        </p:nvSpPr>
        <p:spPr>
          <a:xfrm>
            <a:off x="6494980" y="4778470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777" name="Shape 777"/>
          <p:cNvSpPr/>
          <p:nvPr/>
        </p:nvSpPr>
        <p:spPr>
          <a:xfrm>
            <a:off x="7775242" y="4778470"/>
            <a:ext cx="1286911" cy="1270001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" name="Shape 780"/>
          <p:cNvSpPr/>
          <p:nvPr/>
        </p:nvSpPr>
        <p:spPr>
          <a:xfrm>
            <a:off x="451588" y="1148637"/>
            <a:ext cx="280720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RUNNABLE: </a:t>
            </a:r>
          </a:p>
        </p:txBody>
      </p:sp>
      <p:sp>
        <p:nvSpPr>
          <p:cNvPr id="781" name="Shape 781"/>
          <p:cNvSpPr/>
          <p:nvPr/>
        </p:nvSpPr>
        <p:spPr>
          <a:xfrm>
            <a:off x="782144" y="1910637"/>
            <a:ext cx="24766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RUNNING: </a:t>
            </a:r>
          </a:p>
        </p:txBody>
      </p:sp>
      <p:sp>
        <p:nvSpPr>
          <p:cNvPr id="782" name="Shape 782"/>
          <p:cNvSpPr/>
          <p:nvPr/>
        </p:nvSpPr>
        <p:spPr>
          <a:xfrm>
            <a:off x="1001600" y="2672637"/>
            <a:ext cx="225719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WAITING: </a:t>
            </a:r>
          </a:p>
        </p:txBody>
      </p:sp>
      <p:sp>
        <p:nvSpPr>
          <p:cNvPr id="783" name="Shape 783"/>
          <p:cNvSpPr/>
          <p:nvPr/>
        </p:nvSpPr>
        <p:spPr>
          <a:xfrm>
            <a:off x="3499588" y="1148637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784" name="Shape 784"/>
          <p:cNvSpPr/>
          <p:nvPr/>
        </p:nvSpPr>
        <p:spPr>
          <a:xfrm>
            <a:off x="3499588" y="1910637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785" name="Shape 785"/>
          <p:cNvSpPr/>
          <p:nvPr/>
        </p:nvSpPr>
        <p:spPr>
          <a:xfrm>
            <a:off x="3499588" y="2672637"/>
            <a:ext cx="100355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B, D</a:t>
            </a:r>
          </a:p>
        </p:txBody>
      </p:sp>
      <p:sp>
        <p:nvSpPr>
          <p:cNvPr id="786" name="Shape 786"/>
          <p:cNvSpPr/>
          <p:nvPr/>
        </p:nvSpPr>
        <p:spPr>
          <a:xfrm>
            <a:off x="1884643" y="6141160"/>
            <a:ext cx="10134601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87" name="Shape 787"/>
          <p:cNvSpPr/>
          <p:nvPr/>
        </p:nvSpPr>
        <p:spPr>
          <a:xfrm>
            <a:off x="188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88" name="Shape 788"/>
          <p:cNvSpPr/>
          <p:nvPr/>
        </p:nvSpPr>
        <p:spPr>
          <a:xfrm>
            <a:off x="1683695" y="6200229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789" name="Shape 789"/>
          <p:cNvSpPr/>
          <p:nvPr/>
        </p:nvSpPr>
        <p:spPr>
          <a:xfrm>
            <a:off x="315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90" name="Shape 790"/>
          <p:cNvSpPr/>
          <p:nvPr/>
        </p:nvSpPr>
        <p:spPr>
          <a:xfrm>
            <a:off x="282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791" name="Shape 791"/>
          <p:cNvSpPr/>
          <p:nvPr/>
        </p:nvSpPr>
        <p:spPr>
          <a:xfrm>
            <a:off x="442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92" name="Shape 792"/>
          <p:cNvSpPr/>
          <p:nvPr/>
        </p:nvSpPr>
        <p:spPr>
          <a:xfrm>
            <a:off x="409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793" name="Shape 793"/>
          <p:cNvSpPr/>
          <p:nvPr/>
        </p:nvSpPr>
        <p:spPr>
          <a:xfrm>
            <a:off x="442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94" name="Shape 794"/>
          <p:cNvSpPr/>
          <p:nvPr/>
        </p:nvSpPr>
        <p:spPr>
          <a:xfrm>
            <a:off x="569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95" name="Shape 795"/>
          <p:cNvSpPr/>
          <p:nvPr/>
        </p:nvSpPr>
        <p:spPr>
          <a:xfrm>
            <a:off x="536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796" name="Shape 796"/>
          <p:cNvSpPr/>
          <p:nvPr/>
        </p:nvSpPr>
        <p:spPr>
          <a:xfrm>
            <a:off x="696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97" name="Shape 797"/>
          <p:cNvSpPr/>
          <p:nvPr/>
        </p:nvSpPr>
        <p:spPr>
          <a:xfrm>
            <a:off x="6636594" y="6200229"/>
            <a:ext cx="6227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798" name="Shape 798"/>
          <p:cNvSpPr/>
          <p:nvPr/>
        </p:nvSpPr>
        <p:spPr>
          <a:xfrm>
            <a:off x="696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99" name="Shape 799"/>
          <p:cNvSpPr/>
          <p:nvPr/>
        </p:nvSpPr>
        <p:spPr>
          <a:xfrm>
            <a:off x="823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00" name="Shape 800"/>
          <p:cNvSpPr/>
          <p:nvPr/>
        </p:nvSpPr>
        <p:spPr>
          <a:xfrm>
            <a:off x="777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100</a:t>
            </a:r>
          </a:p>
        </p:txBody>
      </p:sp>
      <p:sp>
        <p:nvSpPr>
          <p:cNvPr id="801" name="Shape 801"/>
          <p:cNvSpPr/>
          <p:nvPr/>
        </p:nvSpPr>
        <p:spPr>
          <a:xfrm>
            <a:off x="950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02" name="Shape 802"/>
          <p:cNvSpPr/>
          <p:nvPr/>
        </p:nvSpPr>
        <p:spPr>
          <a:xfrm>
            <a:off x="904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120</a:t>
            </a:r>
          </a:p>
        </p:txBody>
      </p:sp>
      <p:sp>
        <p:nvSpPr>
          <p:cNvPr id="803" name="Shape 803"/>
          <p:cNvSpPr/>
          <p:nvPr/>
        </p:nvSpPr>
        <p:spPr>
          <a:xfrm>
            <a:off x="950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04" name="Shape 804"/>
          <p:cNvSpPr/>
          <p:nvPr/>
        </p:nvSpPr>
        <p:spPr>
          <a:xfrm>
            <a:off x="1077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05" name="Shape 805"/>
          <p:cNvSpPr/>
          <p:nvPr/>
        </p:nvSpPr>
        <p:spPr>
          <a:xfrm>
            <a:off x="1031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140</a:t>
            </a:r>
          </a:p>
        </p:txBody>
      </p:sp>
      <p:sp>
        <p:nvSpPr>
          <p:cNvPr id="806" name="Shape 806"/>
          <p:cNvSpPr/>
          <p:nvPr/>
        </p:nvSpPr>
        <p:spPr>
          <a:xfrm>
            <a:off x="1204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07" name="Shape 807"/>
          <p:cNvSpPr/>
          <p:nvPr/>
        </p:nvSpPr>
        <p:spPr>
          <a:xfrm>
            <a:off x="1158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160</a:t>
            </a:r>
          </a:p>
        </p:txBody>
      </p:sp>
      <p:sp>
        <p:nvSpPr>
          <p:cNvPr id="808" name="Shape 808"/>
          <p:cNvSpPr/>
          <p:nvPr/>
        </p:nvSpPr>
        <p:spPr>
          <a:xfrm>
            <a:off x="1872180" y="4778470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809" name="Shape 809"/>
          <p:cNvSpPr/>
          <p:nvPr/>
        </p:nvSpPr>
        <p:spPr>
          <a:xfrm>
            <a:off x="2426400" y="4001687"/>
            <a:ext cx="719888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lock</a:t>
            </a:r>
          </a:p>
        </p:txBody>
      </p:sp>
      <p:sp>
        <p:nvSpPr>
          <p:cNvPr id="810" name="Shape 810"/>
          <p:cNvSpPr/>
          <p:nvPr/>
        </p:nvSpPr>
        <p:spPr>
          <a:xfrm>
            <a:off x="2790833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11" name="Shape 811"/>
          <p:cNvSpPr/>
          <p:nvPr/>
        </p:nvSpPr>
        <p:spPr>
          <a:xfrm>
            <a:off x="3154880" y="4778470"/>
            <a:ext cx="983324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812" name="Shape 812"/>
          <p:cNvSpPr/>
          <p:nvPr/>
        </p:nvSpPr>
        <p:spPr>
          <a:xfrm>
            <a:off x="3469006" y="3666407"/>
            <a:ext cx="1276275" cy="8102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try lock</a:t>
            </a: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(sleep)</a:t>
            </a:r>
          </a:p>
        </p:txBody>
      </p:sp>
      <p:sp>
        <p:nvSpPr>
          <p:cNvPr id="813" name="Shape 813"/>
          <p:cNvSpPr/>
          <p:nvPr/>
        </p:nvSpPr>
        <p:spPr>
          <a:xfrm>
            <a:off x="4111634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14" name="Shape 814"/>
          <p:cNvSpPr/>
          <p:nvPr/>
        </p:nvSpPr>
        <p:spPr>
          <a:xfrm>
            <a:off x="4145480" y="4778470"/>
            <a:ext cx="1286911" cy="1270001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815" name="Shape 815"/>
          <p:cNvSpPr/>
          <p:nvPr/>
        </p:nvSpPr>
        <p:spPr>
          <a:xfrm>
            <a:off x="5415481" y="4778470"/>
            <a:ext cx="1082484" cy="1270001"/>
          </a:xfrm>
          <a:prstGeom prst="rect">
            <a:avLst/>
          </a:prstGeom>
          <a:solidFill>
            <a:srgbClr val="E8A43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D</a:t>
            </a:r>
          </a:p>
        </p:txBody>
      </p:sp>
      <p:sp>
        <p:nvSpPr>
          <p:cNvPr id="816" name="Shape 816"/>
          <p:cNvSpPr/>
          <p:nvPr/>
        </p:nvSpPr>
        <p:spPr>
          <a:xfrm>
            <a:off x="5831206" y="3666407"/>
            <a:ext cx="1276275" cy="8102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try lock</a:t>
            </a: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(sleep)</a:t>
            </a:r>
          </a:p>
        </p:txBody>
      </p:sp>
      <p:sp>
        <p:nvSpPr>
          <p:cNvPr id="817" name="Shape 817"/>
          <p:cNvSpPr/>
          <p:nvPr/>
        </p:nvSpPr>
        <p:spPr>
          <a:xfrm>
            <a:off x="6473834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18" name="Shape 818"/>
          <p:cNvSpPr/>
          <p:nvPr/>
        </p:nvSpPr>
        <p:spPr>
          <a:xfrm>
            <a:off x="6494980" y="4778470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819" name="Shape 819"/>
          <p:cNvSpPr/>
          <p:nvPr/>
        </p:nvSpPr>
        <p:spPr>
          <a:xfrm>
            <a:off x="7775242" y="4778470"/>
            <a:ext cx="1286911" cy="1270001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820" name="Shape 820"/>
          <p:cNvSpPr/>
          <p:nvPr/>
        </p:nvSpPr>
        <p:spPr>
          <a:xfrm>
            <a:off x="9034980" y="4778470"/>
            <a:ext cx="418999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Shape 823"/>
          <p:cNvSpPr/>
          <p:nvPr/>
        </p:nvSpPr>
        <p:spPr>
          <a:xfrm>
            <a:off x="451588" y="1148637"/>
            <a:ext cx="280720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RUNNABLE: </a:t>
            </a:r>
          </a:p>
        </p:txBody>
      </p:sp>
      <p:sp>
        <p:nvSpPr>
          <p:cNvPr id="824" name="Shape 824"/>
          <p:cNvSpPr/>
          <p:nvPr/>
        </p:nvSpPr>
        <p:spPr>
          <a:xfrm>
            <a:off x="782144" y="1910637"/>
            <a:ext cx="24766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RUNNING: </a:t>
            </a:r>
          </a:p>
        </p:txBody>
      </p:sp>
      <p:sp>
        <p:nvSpPr>
          <p:cNvPr id="825" name="Shape 825"/>
          <p:cNvSpPr/>
          <p:nvPr/>
        </p:nvSpPr>
        <p:spPr>
          <a:xfrm>
            <a:off x="1001600" y="2672637"/>
            <a:ext cx="225719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WAITING: </a:t>
            </a:r>
          </a:p>
        </p:txBody>
      </p:sp>
      <p:sp>
        <p:nvSpPr>
          <p:cNvPr id="826" name="Shape 826"/>
          <p:cNvSpPr/>
          <p:nvPr/>
        </p:nvSpPr>
        <p:spPr>
          <a:xfrm>
            <a:off x="3499588" y="1144193"/>
            <a:ext cx="980161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B</a:t>
            </a:r>
            <a:r>
              <a:rPr sz="3600" dirty="0" smtClean="0">
                <a:solidFill>
                  <a:srgbClr val="FFFFFF"/>
                </a:solidFill>
              </a:rPr>
              <a:t>, </a:t>
            </a:r>
            <a:r>
              <a:rPr sz="3600" dirty="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827" name="Shape 827"/>
          <p:cNvSpPr/>
          <p:nvPr/>
        </p:nvSpPr>
        <p:spPr>
          <a:xfrm>
            <a:off x="3499588" y="1910637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828" name="Shape 828"/>
          <p:cNvSpPr/>
          <p:nvPr/>
        </p:nvSpPr>
        <p:spPr>
          <a:xfrm>
            <a:off x="3499588" y="2672637"/>
            <a:ext cx="2414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829" name="Shape 829"/>
          <p:cNvSpPr/>
          <p:nvPr/>
        </p:nvSpPr>
        <p:spPr>
          <a:xfrm>
            <a:off x="1884643" y="6141160"/>
            <a:ext cx="10134601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30" name="Shape 830"/>
          <p:cNvSpPr/>
          <p:nvPr/>
        </p:nvSpPr>
        <p:spPr>
          <a:xfrm>
            <a:off x="188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31" name="Shape 831"/>
          <p:cNvSpPr/>
          <p:nvPr/>
        </p:nvSpPr>
        <p:spPr>
          <a:xfrm>
            <a:off x="1683695" y="6200229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832" name="Shape 832"/>
          <p:cNvSpPr/>
          <p:nvPr/>
        </p:nvSpPr>
        <p:spPr>
          <a:xfrm>
            <a:off x="315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33" name="Shape 833"/>
          <p:cNvSpPr/>
          <p:nvPr/>
        </p:nvSpPr>
        <p:spPr>
          <a:xfrm>
            <a:off x="282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834" name="Shape 834"/>
          <p:cNvSpPr/>
          <p:nvPr/>
        </p:nvSpPr>
        <p:spPr>
          <a:xfrm>
            <a:off x="442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35" name="Shape 835"/>
          <p:cNvSpPr/>
          <p:nvPr/>
        </p:nvSpPr>
        <p:spPr>
          <a:xfrm>
            <a:off x="409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836" name="Shape 836"/>
          <p:cNvSpPr/>
          <p:nvPr/>
        </p:nvSpPr>
        <p:spPr>
          <a:xfrm>
            <a:off x="442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37" name="Shape 837"/>
          <p:cNvSpPr/>
          <p:nvPr/>
        </p:nvSpPr>
        <p:spPr>
          <a:xfrm>
            <a:off x="569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38" name="Shape 838"/>
          <p:cNvSpPr/>
          <p:nvPr/>
        </p:nvSpPr>
        <p:spPr>
          <a:xfrm>
            <a:off x="536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839" name="Shape 839"/>
          <p:cNvSpPr/>
          <p:nvPr/>
        </p:nvSpPr>
        <p:spPr>
          <a:xfrm>
            <a:off x="696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40" name="Shape 840"/>
          <p:cNvSpPr/>
          <p:nvPr/>
        </p:nvSpPr>
        <p:spPr>
          <a:xfrm>
            <a:off x="6636594" y="6200229"/>
            <a:ext cx="6227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841" name="Shape 841"/>
          <p:cNvSpPr/>
          <p:nvPr/>
        </p:nvSpPr>
        <p:spPr>
          <a:xfrm>
            <a:off x="696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42" name="Shape 842"/>
          <p:cNvSpPr/>
          <p:nvPr/>
        </p:nvSpPr>
        <p:spPr>
          <a:xfrm>
            <a:off x="823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43" name="Shape 843"/>
          <p:cNvSpPr/>
          <p:nvPr/>
        </p:nvSpPr>
        <p:spPr>
          <a:xfrm>
            <a:off x="777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100</a:t>
            </a:r>
          </a:p>
        </p:txBody>
      </p:sp>
      <p:sp>
        <p:nvSpPr>
          <p:cNvPr id="844" name="Shape 844"/>
          <p:cNvSpPr/>
          <p:nvPr/>
        </p:nvSpPr>
        <p:spPr>
          <a:xfrm>
            <a:off x="950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45" name="Shape 845"/>
          <p:cNvSpPr/>
          <p:nvPr/>
        </p:nvSpPr>
        <p:spPr>
          <a:xfrm>
            <a:off x="904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120</a:t>
            </a:r>
          </a:p>
        </p:txBody>
      </p:sp>
      <p:sp>
        <p:nvSpPr>
          <p:cNvPr id="846" name="Shape 846"/>
          <p:cNvSpPr/>
          <p:nvPr/>
        </p:nvSpPr>
        <p:spPr>
          <a:xfrm>
            <a:off x="950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47" name="Shape 847"/>
          <p:cNvSpPr/>
          <p:nvPr/>
        </p:nvSpPr>
        <p:spPr>
          <a:xfrm>
            <a:off x="1077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48" name="Shape 848"/>
          <p:cNvSpPr/>
          <p:nvPr/>
        </p:nvSpPr>
        <p:spPr>
          <a:xfrm>
            <a:off x="1031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140</a:t>
            </a:r>
          </a:p>
        </p:txBody>
      </p:sp>
      <p:sp>
        <p:nvSpPr>
          <p:cNvPr id="849" name="Shape 849"/>
          <p:cNvSpPr/>
          <p:nvPr/>
        </p:nvSpPr>
        <p:spPr>
          <a:xfrm>
            <a:off x="1204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50" name="Shape 850"/>
          <p:cNvSpPr/>
          <p:nvPr/>
        </p:nvSpPr>
        <p:spPr>
          <a:xfrm>
            <a:off x="1158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160</a:t>
            </a:r>
          </a:p>
        </p:txBody>
      </p:sp>
      <p:sp>
        <p:nvSpPr>
          <p:cNvPr id="851" name="Shape 851"/>
          <p:cNvSpPr/>
          <p:nvPr/>
        </p:nvSpPr>
        <p:spPr>
          <a:xfrm>
            <a:off x="1872180" y="4778470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852" name="Shape 852"/>
          <p:cNvSpPr/>
          <p:nvPr/>
        </p:nvSpPr>
        <p:spPr>
          <a:xfrm>
            <a:off x="2426400" y="4001687"/>
            <a:ext cx="719888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lock</a:t>
            </a:r>
          </a:p>
        </p:txBody>
      </p:sp>
      <p:sp>
        <p:nvSpPr>
          <p:cNvPr id="853" name="Shape 853"/>
          <p:cNvSpPr/>
          <p:nvPr/>
        </p:nvSpPr>
        <p:spPr>
          <a:xfrm>
            <a:off x="2790833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54" name="Shape 854"/>
          <p:cNvSpPr/>
          <p:nvPr/>
        </p:nvSpPr>
        <p:spPr>
          <a:xfrm>
            <a:off x="3154880" y="4778470"/>
            <a:ext cx="983324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855" name="Shape 855"/>
          <p:cNvSpPr/>
          <p:nvPr/>
        </p:nvSpPr>
        <p:spPr>
          <a:xfrm>
            <a:off x="3469006" y="3666407"/>
            <a:ext cx="1276275" cy="8102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try lock</a:t>
            </a: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(sleep)</a:t>
            </a:r>
          </a:p>
        </p:txBody>
      </p:sp>
      <p:sp>
        <p:nvSpPr>
          <p:cNvPr id="856" name="Shape 856"/>
          <p:cNvSpPr/>
          <p:nvPr/>
        </p:nvSpPr>
        <p:spPr>
          <a:xfrm>
            <a:off x="4111634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57" name="Shape 857"/>
          <p:cNvSpPr/>
          <p:nvPr/>
        </p:nvSpPr>
        <p:spPr>
          <a:xfrm>
            <a:off x="4145480" y="4778470"/>
            <a:ext cx="1286911" cy="1270001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858" name="Shape 858"/>
          <p:cNvSpPr/>
          <p:nvPr/>
        </p:nvSpPr>
        <p:spPr>
          <a:xfrm>
            <a:off x="5415481" y="4778470"/>
            <a:ext cx="1082484" cy="1270001"/>
          </a:xfrm>
          <a:prstGeom prst="rect">
            <a:avLst/>
          </a:prstGeom>
          <a:solidFill>
            <a:srgbClr val="E8A43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D</a:t>
            </a:r>
          </a:p>
        </p:txBody>
      </p:sp>
      <p:sp>
        <p:nvSpPr>
          <p:cNvPr id="859" name="Shape 859"/>
          <p:cNvSpPr/>
          <p:nvPr/>
        </p:nvSpPr>
        <p:spPr>
          <a:xfrm>
            <a:off x="5831206" y="3666407"/>
            <a:ext cx="1276275" cy="8102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try lock</a:t>
            </a: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(sleep)</a:t>
            </a:r>
          </a:p>
        </p:txBody>
      </p:sp>
      <p:sp>
        <p:nvSpPr>
          <p:cNvPr id="860" name="Shape 860"/>
          <p:cNvSpPr/>
          <p:nvPr/>
        </p:nvSpPr>
        <p:spPr>
          <a:xfrm>
            <a:off x="6473834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61" name="Shape 861"/>
          <p:cNvSpPr/>
          <p:nvPr/>
        </p:nvSpPr>
        <p:spPr>
          <a:xfrm>
            <a:off x="6494980" y="4778470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862" name="Shape 862"/>
          <p:cNvSpPr/>
          <p:nvPr/>
        </p:nvSpPr>
        <p:spPr>
          <a:xfrm>
            <a:off x="7775242" y="4778470"/>
            <a:ext cx="1286911" cy="1270001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863" name="Shape 863"/>
          <p:cNvSpPr/>
          <p:nvPr/>
        </p:nvSpPr>
        <p:spPr>
          <a:xfrm>
            <a:off x="9034980" y="4778470"/>
            <a:ext cx="418999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864" name="Shape 864"/>
          <p:cNvSpPr/>
          <p:nvPr/>
        </p:nvSpPr>
        <p:spPr>
          <a:xfrm>
            <a:off x="8897609" y="4001687"/>
            <a:ext cx="1087070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unlock</a:t>
            </a:r>
          </a:p>
        </p:txBody>
      </p:sp>
      <p:sp>
        <p:nvSpPr>
          <p:cNvPr id="865" name="Shape 865"/>
          <p:cNvSpPr/>
          <p:nvPr/>
        </p:nvSpPr>
        <p:spPr>
          <a:xfrm>
            <a:off x="9445634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7" name="Shape 785"/>
          <p:cNvSpPr/>
          <p:nvPr/>
        </p:nvSpPr>
        <p:spPr>
          <a:xfrm>
            <a:off x="3499588" y="2668193"/>
            <a:ext cx="477920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 smtClean="0">
                <a:solidFill>
                  <a:srgbClr val="FFFFFF"/>
                </a:solidFill>
              </a:rPr>
              <a:t>D</a:t>
            </a:r>
            <a:endParaRPr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Shape 868"/>
          <p:cNvSpPr/>
          <p:nvPr/>
        </p:nvSpPr>
        <p:spPr>
          <a:xfrm>
            <a:off x="451588" y="1148637"/>
            <a:ext cx="280720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RUNNABLE: </a:t>
            </a:r>
          </a:p>
        </p:txBody>
      </p:sp>
      <p:sp>
        <p:nvSpPr>
          <p:cNvPr id="869" name="Shape 869"/>
          <p:cNvSpPr/>
          <p:nvPr/>
        </p:nvSpPr>
        <p:spPr>
          <a:xfrm>
            <a:off x="782144" y="1910637"/>
            <a:ext cx="24766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RUNNING: </a:t>
            </a:r>
          </a:p>
        </p:txBody>
      </p:sp>
      <p:sp>
        <p:nvSpPr>
          <p:cNvPr id="870" name="Shape 870"/>
          <p:cNvSpPr/>
          <p:nvPr/>
        </p:nvSpPr>
        <p:spPr>
          <a:xfrm>
            <a:off x="1001600" y="2672637"/>
            <a:ext cx="225719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WAITING: </a:t>
            </a:r>
          </a:p>
        </p:txBody>
      </p:sp>
      <p:sp>
        <p:nvSpPr>
          <p:cNvPr id="871" name="Shape 871"/>
          <p:cNvSpPr/>
          <p:nvPr/>
        </p:nvSpPr>
        <p:spPr>
          <a:xfrm>
            <a:off x="3499588" y="1144193"/>
            <a:ext cx="980161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B,</a:t>
            </a:r>
            <a:r>
              <a:rPr sz="3600" dirty="0" smtClean="0">
                <a:solidFill>
                  <a:srgbClr val="FFFFFF"/>
                </a:solidFill>
              </a:rPr>
              <a:t> C</a:t>
            </a:r>
            <a:endParaRPr sz="3600" dirty="0">
              <a:solidFill>
                <a:srgbClr val="FFFFFF"/>
              </a:solidFill>
            </a:endParaRPr>
          </a:p>
        </p:txBody>
      </p:sp>
      <p:sp>
        <p:nvSpPr>
          <p:cNvPr id="872" name="Shape 872"/>
          <p:cNvSpPr/>
          <p:nvPr/>
        </p:nvSpPr>
        <p:spPr>
          <a:xfrm>
            <a:off x="3499588" y="1910637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873" name="Shape 873"/>
          <p:cNvSpPr/>
          <p:nvPr/>
        </p:nvSpPr>
        <p:spPr>
          <a:xfrm>
            <a:off x="3499588" y="2672637"/>
            <a:ext cx="2414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874" name="Shape 874"/>
          <p:cNvSpPr/>
          <p:nvPr/>
        </p:nvSpPr>
        <p:spPr>
          <a:xfrm>
            <a:off x="1884643" y="6141160"/>
            <a:ext cx="10134601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75" name="Shape 875"/>
          <p:cNvSpPr/>
          <p:nvPr/>
        </p:nvSpPr>
        <p:spPr>
          <a:xfrm>
            <a:off x="188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76" name="Shape 876"/>
          <p:cNvSpPr/>
          <p:nvPr/>
        </p:nvSpPr>
        <p:spPr>
          <a:xfrm>
            <a:off x="1683695" y="6200229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877" name="Shape 877"/>
          <p:cNvSpPr/>
          <p:nvPr/>
        </p:nvSpPr>
        <p:spPr>
          <a:xfrm>
            <a:off x="315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78" name="Shape 878"/>
          <p:cNvSpPr/>
          <p:nvPr/>
        </p:nvSpPr>
        <p:spPr>
          <a:xfrm>
            <a:off x="282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879" name="Shape 879"/>
          <p:cNvSpPr/>
          <p:nvPr/>
        </p:nvSpPr>
        <p:spPr>
          <a:xfrm>
            <a:off x="442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80" name="Shape 880"/>
          <p:cNvSpPr/>
          <p:nvPr/>
        </p:nvSpPr>
        <p:spPr>
          <a:xfrm>
            <a:off x="409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881" name="Shape 881"/>
          <p:cNvSpPr/>
          <p:nvPr/>
        </p:nvSpPr>
        <p:spPr>
          <a:xfrm>
            <a:off x="442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82" name="Shape 882"/>
          <p:cNvSpPr/>
          <p:nvPr/>
        </p:nvSpPr>
        <p:spPr>
          <a:xfrm>
            <a:off x="569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83" name="Shape 883"/>
          <p:cNvSpPr/>
          <p:nvPr/>
        </p:nvSpPr>
        <p:spPr>
          <a:xfrm>
            <a:off x="536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884" name="Shape 884"/>
          <p:cNvSpPr/>
          <p:nvPr/>
        </p:nvSpPr>
        <p:spPr>
          <a:xfrm>
            <a:off x="696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85" name="Shape 885"/>
          <p:cNvSpPr/>
          <p:nvPr/>
        </p:nvSpPr>
        <p:spPr>
          <a:xfrm>
            <a:off x="6636594" y="6200229"/>
            <a:ext cx="6227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886" name="Shape 886"/>
          <p:cNvSpPr/>
          <p:nvPr/>
        </p:nvSpPr>
        <p:spPr>
          <a:xfrm>
            <a:off x="696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87" name="Shape 887"/>
          <p:cNvSpPr/>
          <p:nvPr/>
        </p:nvSpPr>
        <p:spPr>
          <a:xfrm>
            <a:off x="823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88" name="Shape 888"/>
          <p:cNvSpPr/>
          <p:nvPr/>
        </p:nvSpPr>
        <p:spPr>
          <a:xfrm>
            <a:off x="777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100</a:t>
            </a:r>
          </a:p>
        </p:txBody>
      </p:sp>
      <p:sp>
        <p:nvSpPr>
          <p:cNvPr id="889" name="Shape 889"/>
          <p:cNvSpPr/>
          <p:nvPr/>
        </p:nvSpPr>
        <p:spPr>
          <a:xfrm>
            <a:off x="950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90" name="Shape 890"/>
          <p:cNvSpPr/>
          <p:nvPr/>
        </p:nvSpPr>
        <p:spPr>
          <a:xfrm>
            <a:off x="904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120</a:t>
            </a:r>
          </a:p>
        </p:txBody>
      </p:sp>
      <p:sp>
        <p:nvSpPr>
          <p:cNvPr id="891" name="Shape 891"/>
          <p:cNvSpPr/>
          <p:nvPr/>
        </p:nvSpPr>
        <p:spPr>
          <a:xfrm>
            <a:off x="950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92" name="Shape 892"/>
          <p:cNvSpPr/>
          <p:nvPr/>
        </p:nvSpPr>
        <p:spPr>
          <a:xfrm>
            <a:off x="1077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93" name="Shape 893"/>
          <p:cNvSpPr/>
          <p:nvPr/>
        </p:nvSpPr>
        <p:spPr>
          <a:xfrm>
            <a:off x="1031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140</a:t>
            </a:r>
          </a:p>
        </p:txBody>
      </p:sp>
      <p:sp>
        <p:nvSpPr>
          <p:cNvPr id="894" name="Shape 894"/>
          <p:cNvSpPr/>
          <p:nvPr/>
        </p:nvSpPr>
        <p:spPr>
          <a:xfrm>
            <a:off x="1204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95" name="Shape 895"/>
          <p:cNvSpPr/>
          <p:nvPr/>
        </p:nvSpPr>
        <p:spPr>
          <a:xfrm>
            <a:off x="1158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160</a:t>
            </a:r>
          </a:p>
        </p:txBody>
      </p:sp>
      <p:sp>
        <p:nvSpPr>
          <p:cNvPr id="896" name="Shape 896"/>
          <p:cNvSpPr/>
          <p:nvPr/>
        </p:nvSpPr>
        <p:spPr>
          <a:xfrm>
            <a:off x="1872180" y="4778470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897" name="Shape 897"/>
          <p:cNvSpPr/>
          <p:nvPr/>
        </p:nvSpPr>
        <p:spPr>
          <a:xfrm>
            <a:off x="2426400" y="4001687"/>
            <a:ext cx="719888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lock</a:t>
            </a:r>
          </a:p>
        </p:txBody>
      </p:sp>
      <p:sp>
        <p:nvSpPr>
          <p:cNvPr id="898" name="Shape 898"/>
          <p:cNvSpPr/>
          <p:nvPr/>
        </p:nvSpPr>
        <p:spPr>
          <a:xfrm>
            <a:off x="2790833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99" name="Shape 899"/>
          <p:cNvSpPr/>
          <p:nvPr/>
        </p:nvSpPr>
        <p:spPr>
          <a:xfrm>
            <a:off x="3154880" y="4778470"/>
            <a:ext cx="983324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900" name="Shape 900"/>
          <p:cNvSpPr/>
          <p:nvPr/>
        </p:nvSpPr>
        <p:spPr>
          <a:xfrm>
            <a:off x="3469006" y="3666407"/>
            <a:ext cx="1276275" cy="8102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try lock</a:t>
            </a: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(sleep)</a:t>
            </a:r>
          </a:p>
        </p:txBody>
      </p:sp>
      <p:sp>
        <p:nvSpPr>
          <p:cNvPr id="901" name="Shape 901"/>
          <p:cNvSpPr/>
          <p:nvPr/>
        </p:nvSpPr>
        <p:spPr>
          <a:xfrm>
            <a:off x="4111634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02" name="Shape 902"/>
          <p:cNvSpPr/>
          <p:nvPr/>
        </p:nvSpPr>
        <p:spPr>
          <a:xfrm>
            <a:off x="4145480" y="4778470"/>
            <a:ext cx="1286911" cy="1270001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903" name="Shape 903"/>
          <p:cNvSpPr/>
          <p:nvPr/>
        </p:nvSpPr>
        <p:spPr>
          <a:xfrm>
            <a:off x="5415481" y="4778470"/>
            <a:ext cx="1082484" cy="1270001"/>
          </a:xfrm>
          <a:prstGeom prst="rect">
            <a:avLst/>
          </a:prstGeom>
          <a:solidFill>
            <a:srgbClr val="E8A43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D</a:t>
            </a:r>
          </a:p>
        </p:txBody>
      </p:sp>
      <p:sp>
        <p:nvSpPr>
          <p:cNvPr id="904" name="Shape 904"/>
          <p:cNvSpPr/>
          <p:nvPr/>
        </p:nvSpPr>
        <p:spPr>
          <a:xfrm>
            <a:off x="5831206" y="3666407"/>
            <a:ext cx="1276275" cy="8102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try lock</a:t>
            </a: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(sleep)</a:t>
            </a:r>
          </a:p>
        </p:txBody>
      </p:sp>
      <p:sp>
        <p:nvSpPr>
          <p:cNvPr id="905" name="Shape 905"/>
          <p:cNvSpPr/>
          <p:nvPr/>
        </p:nvSpPr>
        <p:spPr>
          <a:xfrm>
            <a:off x="6473834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06" name="Shape 906"/>
          <p:cNvSpPr/>
          <p:nvPr/>
        </p:nvSpPr>
        <p:spPr>
          <a:xfrm>
            <a:off x="6494980" y="4778470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907" name="Shape 907"/>
          <p:cNvSpPr/>
          <p:nvPr/>
        </p:nvSpPr>
        <p:spPr>
          <a:xfrm>
            <a:off x="7775242" y="4778470"/>
            <a:ext cx="1286911" cy="1270001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908" name="Shape 908"/>
          <p:cNvSpPr/>
          <p:nvPr/>
        </p:nvSpPr>
        <p:spPr>
          <a:xfrm>
            <a:off x="9034980" y="4765770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909" name="Shape 909"/>
          <p:cNvSpPr/>
          <p:nvPr/>
        </p:nvSpPr>
        <p:spPr>
          <a:xfrm>
            <a:off x="8897609" y="3988987"/>
            <a:ext cx="1087070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unlock</a:t>
            </a:r>
          </a:p>
        </p:txBody>
      </p:sp>
      <p:sp>
        <p:nvSpPr>
          <p:cNvPr id="910" name="Shape 910"/>
          <p:cNvSpPr/>
          <p:nvPr/>
        </p:nvSpPr>
        <p:spPr>
          <a:xfrm>
            <a:off x="9445634" y="44457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7" name="Shape 785"/>
          <p:cNvSpPr/>
          <p:nvPr/>
        </p:nvSpPr>
        <p:spPr>
          <a:xfrm>
            <a:off x="3499588" y="2668193"/>
            <a:ext cx="477920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 smtClean="0">
                <a:solidFill>
                  <a:srgbClr val="FFFFFF"/>
                </a:solidFill>
              </a:rPr>
              <a:t>D</a:t>
            </a:r>
            <a:endParaRPr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5360" y="2330666"/>
            <a:ext cx="11054080" cy="2221014"/>
          </a:xfrm>
        </p:spPr>
        <p:txBody>
          <a:bodyPr/>
          <a:lstStyle/>
          <a:p>
            <a:r>
              <a:rPr lang="en-US" dirty="0" smtClean="0"/>
              <a:t>Locks and </a:t>
            </a:r>
            <a:br>
              <a:rPr lang="en-US" dirty="0" smtClean="0"/>
            </a:br>
            <a:r>
              <a:rPr lang="en-US" dirty="0" smtClean="0"/>
              <a:t>Condition Variables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1867" y="5079999"/>
            <a:ext cx="12029440" cy="3698240"/>
          </a:xfrm>
        </p:spPr>
        <p:txBody>
          <a:bodyPr/>
          <a:lstStyle/>
          <a:p>
            <a:pPr marL="866973" indent="-866973" algn="l"/>
            <a:r>
              <a:rPr lang="en-US" b="1" dirty="0"/>
              <a:t>Questions answered in this lecture</a:t>
            </a:r>
            <a:r>
              <a:rPr lang="en-US" b="1" dirty="0" smtClean="0"/>
              <a:t>:</a:t>
            </a:r>
          </a:p>
          <a:p>
            <a:pPr marL="866973" indent="-866973" algn="l"/>
            <a:r>
              <a:rPr lang="en-US" dirty="0" smtClean="0"/>
              <a:t>How can threads </a:t>
            </a:r>
            <a:r>
              <a:rPr lang="en-US" b="1" dirty="0" smtClean="0"/>
              <a:t>block</a:t>
            </a:r>
            <a:r>
              <a:rPr lang="en-US" dirty="0" smtClean="0"/>
              <a:t> </a:t>
            </a:r>
            <a:r>
              <a:rPr lang="en-US" dirty="0" smtClean="0"/>
              <a:t>instead of </a:t>
            </a:r>
            <a:r>
              <a:rPr lang="en-US" b="1" dirty="0" smtClean="0"/>
              <a:t>spin-waiting</a:t>
            </a:r>
            <a:r>
              <a:rPr lang="en-US" dirty="0" smtClean="0"/>
              <a:t> while </a:t>
            </a:r>
            <a:r>
              <a:rPr lang="en-US" dirty="0" smtClean="0"/>
              <a:t>waiting for a lock?</a:t>
            </a:r>
          </a:p>
          <a:p>
            <a:pPr marL="866973" indent="-866973" algn="l"/>
            <a:r>
              <a:rPr lang="en-US" b="1" dirty="0" smtClean="0"/>
              <a:t>When</a:t>
            </a:r>
            <a:r>
              <a:rPr lang="en-US" dirty="0" smtClean="0"/>
              <a:t> should a waiting thread block and when should it </a:t>
            </a:r>
            <a:r>
              <a:rPr lang="en-US" dirty="0" smtClean="0"/>
              <a:t>spin?</a:t>
            </a:r>
            <a:endParaRPr lang="en-US" dirty="0" smtClean="0"/>
          </a:p>
          <a:p>
            <a:pPr marL="866973" indent="-866973" algn="l"/>
            <a:r>
              <a:rPr lang="en-US" dirty="0" smtClean="0"/>
              <a:t>How can threads enforce </a:t>
            </a:r>
            <a:r>
              <a:rPr lang="en-US" b="1" dirty="0" smtClean="0"/>
              <a:t>ordering </a:t>
            </a:r>
            <a:r>
              <a:rPr lang="en-US" dirty="0" smtClean="0"/>
              <a:t>across operations?  </a:t>
            </a:r>
            <a:endParaRPr lang="en-US" dirty="0" smtClean="0"/>
          </a:p>
          <a:p>
            <a:pPr marL="866973" indent="-866973" algn="l"/>
            <a:r>
              <a:rPr lang="en-US" dirty="0" smtClean="0"/>
              <a:t>How can </a:t>
            </a:r>
            <a:r>
              <a:rPr lang="en-US" b="1" dirty="0" err="1" smtClean="0"/>
              <a:t>thread_join</a:t>
            </a:r>
            <a:r>
              <a:rPr lang="en-US" b="1" dirty="0" smtClean="0"/>
              <a:t>() </a:t>
            </a:r>
            <a:r>
              <a:rPr lang="en-US" dirty="0" smtClean="0"/>
              <a:t>be implemented?</a:t>
            </a:r>
            <a:endParaRPr lang="en-US" dirty="0" smtClean="0"/>
          </a:p>
          <a:p>
            <a:pPr marL="866973" indent="-866973" algn="l"/>
            <a:r>
              <a:rPr lang="en-US" dirty="0" smtClean="0"/>
              <a:t>How can </a:t>
            </a:r>
            <a:r>
              <a:rPr lang="en-US" b="1" dirty="0" smtClean="0"/>
              <a:t>condition</a:t>
            </a:r>
            <a:r>
              <a:rPr lang="en-US" dirty="0" smtClean="0"/>
              <a:t> variables be used to support </a:t>
            </a:r>
            <a:r>
              <a:rPr lang="en-US" b="1" dirty="0" smtClean="0"/>
              <a:t>producer/consumer</a:t>
            </a:r>
            <a:r>
              <a:rPr lang="en-US" dirty="0" smtClean="0"/>
              <a:t> apps?</a:t>
            </a: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251200" y="541867"/>
            <a:ext cx="5960533" cy="792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76">
                <a:solidFill>
                  <a:schemeClr val="tx1"/>
                </a:solidFill>
              </a:rPr>
              <a:t>UNIVERSITY of WISCONSIN-MADISON</a:t>
            </a:r>
            <a:br>
              <a:rPr lang="en-US" sz="2276">
                <a:solidFill>
                  <a:schemeClr val="tx1"/>
                </a:solidFill>
              </a:rPr>
            </a:br>
            <a:r>
              <a:rPr lang="en-US" sz="2276">
                <a:solidFill>
                  <a:schemeClr val="tx1"/>
                </a:solidFill>
              </a:rPr>
              <a:t>Computer Sciences Department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25120" y="1625601"/>
            <a:ext cx="5093547" cy="70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991" dirty="0">
                <a:solidFill>
                  <a:schemeClr val="tx1"/>
                </a:solidFill>
              </a:rPr>
              <a:t>CS 537</a:t>
            </a:r>
            <a:br>
              <a:rPr lang="en-US" sz="1991" dirty="0">
                <a:solidFill>
                  <a:schemeClr val="tx1"/>
                </a:solidFill>
              </a:rPr>
            </a:br>
            <a:r>
              <a:rPr lang="en-US" sz="1991" dirty="0">
                <a:solidFill>
                  <a:schemeClr val="tx1"/>
                </a:solidFill>
              </a:rPr>
              <a:t>Introduction to Operating Systems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7477760" y="1625601"/>
            <a:ext cx="5093547" cy="70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991">
                <a:solidFill>
                  <a:schemeClr val="tx1"/>
                </a:solidFill>
              </a:rPr>
              <a:t>Andrea C. Arpaci-Dusseau</a:t>
            </a:r>
            <a:br>
              <a:rPr lang="en-US" sz="1991">
                <a:solidFill>
                  <a:schemeClr val="tx1"/>
                </a:solidFill>
              </a:rPr>
            </a:br>
            <a:r>
              <a:rPr lang="en-US" sz="1991">
                <a:solidFill>
                  <a:schemeClr val="tx1"/>
                </a:solidFill>
              </a:rPr>
              <a:t>Remzi H. Arpaci-Dusseau</a:t>
            </a:r>
          </a:p>
        </p:txBody>
      </p:sp>
    </p:spTree>
    <p:extLst>
      <p:ext uri="{BB962C8B-B14F-4D97-AF65-F5344CB8AC3E}">
        <p14:creationId xmlns:p14="http://schemas.microsoft.com/office/powerpoint/2010/main" val="3701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" name="Shape 913"/>
          <p:cNvSpPr/>
          <p:nvPr/>
        </p:nvSpPr>
        <p:spPr>
          <a:xfrm>
            <a:off x="451588" y="1148637"/>
            <a:ext cx="280720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RUNNABLE: </a:t>
            </a:r>
          </a:p>
        </p:txBody>
      </p:sp>
      <p:sp>
        <p:nvSpPr>
          <p:cNvPr id="914" name="Shape 914"/>
          <p:cNvSpPr/>
          <p:nvPr/>
        </p:nvSpPr>
        <p:spPr>
          <a:xfrm>
            <a:off x="782144" y="1910637"/>
            <a:ext cx="24766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RUNNING: </a:t>
            </a:r>
          </a:p>
        </p:txBody>
      </p:sp>
      <p:sp>
        <p:nvSpPr>
          <p:cNvPr id="915" name="Shape 915"/>
          <p:cNvSpPr/>
          <p:nvPr/>
        </p:nvSpPr>
        <p:spPr>
          <a:xfrm>
            <a:off x="1001600" y="2672637"/>
            <a:ext cx="225719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WAITING: </a:t>
            </a:r>
          </a:p>
        </p:txBody>
      </p:sp>
      <p:sp>
        <p:nvSpPr>
          <p:cNvPr id="916" name="Shape 916"/>
          <p:cNvSpPr/>
          <p:nvPr/>
        </p:nvSpPr>
        <p:spPr>
          <a:xfrm>
            <a:off x="3499588" y="1144193"/>
            <a:ext cx="1037869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 smtClean="0">
                <a:solidFill>
                  <a:srgbClr val="FFFFFF"/>
                </a:solidFill>
              </a:rPr>
              <a:t>C</a:t>
            </a:r>
            <a:r>
              <a:rPr sz="3600" dirty="0">
                <a:solidFill>
                  <a:srgbClr val="FFFFFF"/>
                </a:solidFill>
              </a:rPr>
              <a:t>, A</a:t>
            </a:r>
          </a:p>
        </p:txBody>
      </p:sp>
      <p:sp>
        <p:nvSpPr>
          <p:cNvPr id="917" name="Shape 917"/>
          <p:cNvSpPr/>
          <p:nvPr/>
        </p:nvSpPr>
        <p:spPr>
          <a:xfrm>
            <a:off x="3499588" y="1910637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918" name="Shape 918"/>
          <p:cNvSpPr/>
          <p:nvPr/>
        </p:nvSpPr>
        <p:spPr>
          <a:xfrm>
            <a:off x="3499588" y="2672637"/>
            <a:ext cx="2414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919" name="Shape 919"/>
          <p:cNvSpPr/>
          <p:nvPr/>
        </p:nvSpPr>
        <p:spPr>
          <a:xfrm>
            <a:off x="1884643" y="6141160"/>
            <a:ext cx="10134601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20" name="Shape 920"/>
          <p:cNvSpPr/>
          <p:nvPr/>
        </p:nvSpPr>
        <p:spPr>
          <a:xfrm>
            <a:off x="188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21" name="Shape 921"/>
          <p:cNvSpPr/>
          <p:nvPr/>
        </p:nvSpPr>
        <p:spPr>
          <a:xfrm>
            <a:off x="1683695" y="6200229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922" name="Shape 922"/>
          <p:cNvSpPr/>
          <p:nvPr/>
        </p:nvSpPr>
        <p:spPr>
          <a:xfrm>
            <a:off x="315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23" name="Shape 923"/>
          <p:cNvSpPr/>
          <p:nvPr/>
        </p:nvSpPr>
        <p:spPr>
          <a:xfrm>
            <a:off x="282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924" name="Shape 924"/>
          <p:cNvSpPr/>
          <p:nvPr/>
        </p:nvSpPr>
        <p:spPr>
          <a:xfrm>
            <a:off x="442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25" name="Shape 925"/>
          <p:cNvSpPr/>
          <p:nvPr/>
        </p:nvSpPr>
        <p:spPr>
          <a:xfrm>
            <a:off x="409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926" name="Shape 926"/>
          <p:cNvSpPr/>
          <p:nvPr/>
        </p:nvSpPr>
        <p:spPr>
          <a:xfrm>
            <a:off x="442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27" name="Shape 927"/>
          <p:cNvSpPr/>
          <p:nvPr/>
        </p:nvSpPr>
        <p:spPr>
          <a:xfrm>
            <a:off x="569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28" name="Shape 928"/>
          <p:cNvSpPr/>
          <p:nvPr/>
        </p:nvSpPr>
        <p:spPr>
          <a:xfrm>
            <a:off x="536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929" name="Shape 929"/>
          <p:cNvSpPr/>
          <p:nvPr/>
        </p:nvSpPr>
        <p:spPr>
          <a:xfrm>
            <a:off x="696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30" name="Shape 930"/>
          <p:cNvSpPr/>
          <p:nvPr/>
        </p:nvSpPr>
        <p:spPr>
          <a:xfrm>
            <a:off x="6636594" y="6200229"/>
            <a:ext cx="6227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931" name="Shape 931"/>
          <p:cNvSpPr/>
          <p:nvPr/>
        </p:nvSpPr>
        <p:spPr>
          <a:xfrm>
            <a:off x="696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32" name="Shape 932"/>
          <p:cNvSpPr/>
          <p:nvPr/>
        </p:nvSpPr>
        <p:spPr>
          <a:xfrm>
            <a:off x="823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33" name="Shape 933"/>
          <p:cNvSpPr/>
          <p:nvPr/>
        </p:nvSpPr>
        <p:spPr>
          <a:xfrm>
            <a:off x="777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100</a:t>
            </a:r>
          </a:p>
        </p:txBody>
      </p:sp>
      <p:sp>
        <p:nvSpPr>
          <p:cNvPr id="934" name="Shape 934"/>
          <p:cNvSpPr/>
          <p:nvPr/>
        </p:nvSpPr>
        <p:spPr>
          <a:xfrm>
            <a:off x="950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35" name="Shape 935"/>
          <p:cNvSpPr/>
          <p:nvPr/>
        </p:nvSpPr>
        <p:spPr>
          <a:xfrm>
            <a:off x="904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120</a:t>
            </a:r>
          </a:p>
        </p:txBody>
      </p:sp>
      <p:sp>
        <p:nvSpPr>
          <p:cNvPr id="936" name="Shape 936"/>
          <p:cNvSpPr/>
          <p:nvPr/>
        </p:nvSpPr>
        <p:spPr>
          <a:xfrm>
            <a:off x="950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37" name="Shape 937"/>
          <p:cNvSpPr/>
          <p:nvPr/>
        </p:nvSpPr>
        <p:spPr>
          <a:xfrm>
            <a:off x="1077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38" name="Shape 938"/>
          <p:cNvSpPr/>
          <p:nvPr/>
        </p:nvSpPr>
        <p:spPr>
          <a:xfrm>
            <a:off x="1031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140</a:t>
            </a:r>
          </a:p>
        </p:txBody>
      </p:sp>
      <p:sp>
        <p:nvSpPr>
          <p:cNvPr id="939" name="Shape 939"/>
          <p:cNvSpPr/>
          <p:nvPr/>
        </p:nvSpPr>
        <p:spPr>
          <a:xfrm>
            <a:off x="1204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40" name="Shape 940"/>
          <p:cNvSpPr/>
          <p:nvPr/>
        </p:nvSpPr>
        <p:spPr>
          <a:xfrm>
            <a:off x="1158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160</a:t>
            </a:r>
          </a:p>
        </p:txBody>
      </p:sp>
      <p:sp>
        <p:nvSpPr>
          <p:cNvPr id="941" name="Shape 941"/>
          <p:cNvSpPr/>
          <p:nvPr/>
        </p:nvSpPr>
        <p:spPr>
          <a:xfrm>
            <a:off x="1872180" y="4778470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942" name="Shape 942"/>
          <p:cNvSpPr/>
          <p:nvPr/>
        </p:nvSpPr>
        <p:spPr>
          <a:xfrm>
            <a:off x="2426400" y="4001687"/>
            <a:ext cx="719888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lock</a:t>
            </a:r>
          </a:p>
        </p:txBody>
      </p:sp>
      <p:sp>
        <p:nvSpPr>
          <p:cNvPr id="943" name="Shape 943"/>
          <p:cNvSpPr/>
          <p:nvPr/>
        </p:nvSpPr>
        <p:spPr>
          <a:xfrm>
            <a:off x="2790833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44" name="Shape 944"/>
          <p:cNvSpPr/>
          <p:nvPr/>
        </p:nvSpPr>
        <p:spPr>
          <a:xfrm>
            <a:off x="3154880" y="4778470"/>
            <a:ext cx="983324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945" name="Shape 945"/>
          <p:cNvSpPr/>
          <p:nvPr/>
        </p:nvSpPr>
        <p:spPr>
          <a:xfrm>
            <a:off x="3469006" y="3666407"/>
            <a:ext cx="1276275" cy="8102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try lock</a:t>
            </a: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(sleep)</a:t>
            </a:r>
          </a:p>
        </p:txBody>
      </p:sp>
      <p:sp>
        <p:nvSpPr>
          <p:cNvPr id="946" name="Shape 946"/>
          <p:cNvSpPr/>
          <p:nvPr/>
        </p:nvSpPr>
        <p:spPr>
          <a:xfrm>
            <a:off x="4111634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47" name="Shape 947"/>
          <p:cNvSpPr/>
          <p:nvPr/>
        </p:nvSpPr>
        <p:spPr>
          <a:xfrm>
            <a:off x="4145480" y="4778470"/>
            <a:ext cx="1286911" cy="1270001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948" name="Shape 948"/>
          <p:cNvSpPr/>
          <p:nvPr/>
        </p:nvSpPr>
        <p:spPr>
          <a:xfrm>
            <a:off x="5415481" y="4778470"/>
            <a:ext cx="1082484" cy="1270001"/>
          </a:xfrm>
          <a:prstGeom prst="rect">
            <a:avLst/>
          </a:prstGeom>
          <a:solidFill>
            <a:srgbClr val="E8A43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D</a:t>
            </a:r>
          </a:p>
        </p:txBody>
      </p:sp>
      <p:sp>
        <p:nvSpPr>
          <p:cNvPr id="949" name="Shape 949"/>
          <p:cNvSpPr/>
          <p:nvPr/>
        </p:nvSpPr>
        <p:spPr>
          <a:xfrm>
            <a:off x="5831206" y="3666407"/>
            <a:ext cx="1276275" cy="8102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try lock</a:t>
            </a: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(sleep)</a:t>
            </a:r>
          </a:p>
        </p:txBody>
      </p:sp>
      <p:sp>
        <p:nvSpPr>
          <p:cNvPr id="950" name="Shape 950"/>
          <p:cNvSpPr/>
          <p:nvPr/>
        </p:nvSpPr>
        <p:spPr>
          <a:xfrm>
            <a:off x="6473834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51" name="Shape 951"/>
          <p:cNvSpPr/>
          <p:nvPr/>
        </p:nvSpPr>
        <p:spPr>
          <a:xfrm>
            <a:off x="6494980" y="4778470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952" name="Shape 952"/>
          <p:cNvSpPr/>
          <p:nvPr/>
        </p:nvSpPr>
        <p:spPr>
          <a:xfrm>
            <a:off x="7775242" y="4778470"/>
            <a:ext cx="1286911" cy="1270001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953" name="Shape 953"/>
          <p:cNvSpPr/>
          <p:nvPr/>
        </p:nvSpPr>
        <p:spPr>
          <a:xfrm>
            <a:off x="9034980" y="4765770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954" name="Shape 954"/>
          <p:cNvSpPr/>
          <p:nvPr/>
        </p:nvSpPr>
        <p:spPr>
          <a:xfrm>
            <a:off x="8897609" y="3988987"/>
            <a:ext cx="1087070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unlock</a:t>
            </a:r>
          </a:p>
        </p:txBody>
      </p:sp>
      <p:sp>
        <p:nvSpPr>
          <p:cNvPr id="955" name="Shape 955"/>
          <p:cNvSpPr/>
          <p:nvPr/>
        </p:nvSpPr>
        <p:spPr>
          <a:xfrm>
            <a:off x="9445634" y="44457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56" name="Shape 956"/>
          <p:cNvSpPr/>
          <p:nvPr/>
        </p:nvSpPr>
        <p:spPr>
          <a:xfrm>
            <a:off x="10332192" y="4765770"/>
            <a:ext cx="1250875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957" name="Shape 957"/>
          <p:cNvSpPr/>
          <p:nvPr/>
        </p:nvSpPr>
        <p:spPr>
          <a:xfrm>
            <a:off x="10008300" y="4001687"/>
            <a:ext cx="719888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lock</a:t>
            </a:r>
          </a:p>
        </p:txBody>
      </p:sp>
      <p:sp>
        <p:nvSpPr>
          <p:cNvPr id="958" name="Shape 958"/>
          <p:cNvSpPr/>
          <p:nvPr/>
        </p:nvSpPr>
        <p:spPr>
          <a:xfrm>
            <a:off x="10372734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0" name="Shape 785"/>
          <p:cNvSpPr/>
          <p:nvPr/>
        </p:nvSpPr>
        <p:spPr>
          <a:xfrm>
            <a:off x="3499588" y="2668193"/>
            <a:ext cx="477920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 smtClean="0">
                <a:solidFill>
                  <a:srgbClr val="FFFFFF"/>
                </a:solidFill>
              </a:rPr>
              <a:t>D</a:t>
            </a:r>
            <a:endParaRPr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 </a:t>
            </a:r>
            <a:r>
              <a:rPr lang="en-US" dirty="0" smtClean="0"/>
              <a:t>Implementation: </a:t>
            </a:r>
            <a:br>
              <a:rPr lang="en-US" dirty="0" smtClean="0"/>
            </a:br>
            <a:r>
              <a:rPr lang="en-US" dirty="0"/>
              <a:t>Block when Waiting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3493" y="2167467"/>
            <a:ext cx="5743787" cy="3873577"/>
          </a:xfrm>
        </p:spPr>
        <p:txBody>
          <a:bodyPr/>
          <a:lstStyle/>
          <a:p>
            <a:pPr>
              <a:buNone/>
            </a:pPr>
            <a:r>
              <a:rPr lang="en-US" sz="2600" dirty="0" err="1">
                <a:effectLst/>
                <a:latin typeface="Courier" pitchFamily="8" charset="0"/>
              </a:rPr>
              <a:t>t</a:t>
            </a:r>
            <a:r>
              <a:rPr lang="en-US" sz="2600" dirty="0" err="1" smtClean="0">
                <a:effectLst/>
                <a:latin typeface="Courier" pitchFamily="8" charset="0"/>
              </a:rPr>
              <a:t>ypedef</a:t>
            </a:r>
            <a:r>
              <a:rPr lang="en-US" sz="2600" dirty="0" smtClean="0">
                <a:effectLst/>
                <a:latin typeface="Courier" pitchFamily="8" charset="0"/>
              </a:rPr>
              <a:t> </a:t>
            </a:r>
            <a:r>
              <a:rPr lang="en-US" sz="2600" dirty="0" err="1">
                <a:effectLst/>
                <a:latin typeface="Courier" pitchFamily="8" charset="0"/>
              </a:rPr>
              <a:t>struct</a:t>
            </a:r>
            <a:r>
              <a:rPr lang="en-US" sz="2600" dirty="0">
                <a:effectLst/>
                <a:latin typeface="Courier" pitchFamily="8" charset="0"/>
              </a:rPr>
              <a:t> </a:t>
            </a:r>
            <a:r>
              <a:rPr lang="en-US" sz="2600" dirty="0" smtClean="0">
                <a:effectLst/>
                <a:latin typeface="Courier" pitchFamily="8" charset="0"/>
              </a:rPr>
              <a:t>{</a:t>
            </a:r>
          </a:p>
          <a:p>
            <a:pPr>
              <a:buNone/>
            </a:pPr>
            <a:r>
              <a:rPr lang="en-US" sz="2600" dirty="0" smtClean="0">
                <a:effectLst/>
                <a:latin typeface="Courier" pitchFamily="8" charset="0"/>
              </a:rPr>
              <a:t>	</a:t>
            </a:r>
            <a:r>
              <a:rPr lang="en-US" sz="2600" dirty="0" err="1" smtClean="0">
                <a:effectLst/>
                <a:latin typeface="Courier" pitchFamily="8" charset="0"/>
              </a:rPr>
              <a:t>bool</a:t>
            </a:r>
            <a:r>
              <a:rPr lang="en-US" sz="2600" dirty="0" smtClean="0">
                <a:effectLst/>
                <a:latin typeface="Courier" pitchFamily="8" charset="0"/>
              </a:rPr>
              <a:t> </a:t>
            </a:r>
            <a:r>
              <a:rPr lang="en-US" sz="2600" dirty="0">
                <a:effectLst/>
                <a:latin typeface="Courier" pitchFamily="8" charset="0"/>
              </a:rPr>
              <a:t>lock = false;</a:t>
            </a:r>
          </a:p>
          <a:p>
            <a:pPr>
              <a:buNone/>
            </a:pPr>
            <a:r>
              <a:rPr lang="en-US" sz="2600" dirty="0">
                <a:effectLst/>
                <a:latin typeface="Courier" pitchFamily="8" charset="0"/>
              </a:rPr>
              <a:t>	</a:t>
            </a:r>
            <a:r>
              <a:rPr lang="en-US" sz="2600" dirty="0" err="1">
                <a:effectLst/>
                <a:latin typeface="Courier" pitchFamily="8" charset="0"/>
              </a:rPr>
              <a:t>bool</a:t>
            </a:r>
            <a:r>
              <a:rPr lang="en-US" sz="2600" dirty="0">
                <a:effectLst/>
                <a:latin typeface="Courier" pitchFamily="8" charset="0"/>
              </a:rPr>
              <a:t> guard = false;</a:t>
            </a:r>
          </a:p>
          <a:p>
            <a:pPr>
              <a:buNone/>
            </a:pPr>
            <a:r>
              <a:rPr lang="en-US" sz="2600" dirty="0">
                <a:effectLst/>
                <a:latin typeface="Courier" pitchFamily="8" charset="0"/>
              </a:rPr>
              <a:t>	</a:t>
            </a:r>
            <a:r>
              <a:rPr lang="en-US" sz="2600" dirty="0" err="1" smtClean="0">
                <a:effectLst/>
                <a:latin typeface="Courier" pitchFamily="8" charset="0"/>
              </a:rPr>
              <a:t>queue_t</a:t>
            </a:r>
            <a:r>
              <a:rPr lang="en-US" sz="2600" dirty="0" smtClean="0">
                <a:effectLst/>
                <a:latin typeface="Courier" pitchFamily="8" charset="0"/>
              </a:rPr>
              <a:t> </a:t>
            </a:r>
            <a:r>
              <a:rPr lang="en-US" sz="2600" dirty="0" err="1" smtClean="0">
                <a:effectLst/>
                <a:latin typeface="Courier" pitchFamily="8" charset="0"/>
              </a:rPr>
              <a:t>q</a:t>
            </a:r>
            <a:r>
              <a:rPr lang="en-US" sz="2600" dirty="0" smtClean="0">
                <a:effectLst/>
                <a:latin typeface="Courier" pitchFamily="8" charset="0"/>
              </a:rPr>
              <a:t>;</a:t>
            </a:r>
            <a:endParaRPr lang="en-US" sz="2600" dirty="0">
              <a:effectLst/>
              <a:latin typeface="Courier" pitchFamily="8" charset="0"/>
            </a:endParaRPr>
          </a:p>
          <a:p>
            <a:pPr>
              <a:buNone/>
            </a:pPr>
            <a:r>
              <a:rPr lang="en-US" sz="2600" dirty="0">
                <a:effectLst/>
                <a:latin typeface="Courier" pitchFamily="8" charset="0"/>
              </a:rPr>
              <a:t>} </a:t>
            </a:r>
            <a:r>
              <a:rPr lang="en-US" sz="2600" dirty="0" err="1">
                <a:effectLst/>
                <a:latin typeface="Courier" pitchFamily="8" charset="0"/>
              </a:rPr>
              <a:t>LockT</a:t>
            </a:r>
            <a:r>
              <a:rPr lang="en-US" sz="2600" dirty="0">
                <a:effectLst/>
                <a:latin typeface="Courier" pitchFamily="8" charset="0"/>
              </a:rPr>
              <a:t>;</a:t>
            </a:r>
          </a:p>
        </p:txBody>
      </p:sp>
      <p:sp>
        <p:nvSpPr>
          <p:cNvPr id="79877" name="Rectangle 5"/>
          <p:cNvSpPr>
            <a:spLocks noChangeArrowheads="1"/>
          </p:cNvSpPr>
          <p:nvPr/>
        </p:nvSpPr>
        <p:spPr bwMode="auto">
          <a:xfrm>
            <a:off x="6502400" y="2167467"/>
            <a:ext cx="6502400" cy="7586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 smtClean="0">
                <a:solidFill>
                  <a:schemeClr val="bg2"/>
                </a:solidFill>
                <a:latin typeface="Courier" pitchFamily="8" charset="0"/>
              </a:rPr>
              <a:t>void 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acquire(LockT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 *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l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) {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	while (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TAS(&amp;l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-&gt;guard, true));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 smtClean="0">
                <a:solidFill>
                  <a:schemeClr val="bg2"/>
                </a:solidFill>
                <a:latin typeface="Courier" pitchFamily="8" charset="0"/>
              </a:rPr>
              <a:t>	if 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(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l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-&gt;lock) {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	</a:t>
            </a:r>
            <a:r>
              <a:rPr lang="en-US" sz="2300" dirty="0" smtClean="0">
                <a:solidFill>
                  <a:schemeClr val="bg2"/>
                </a:solidFill>
                <a:latin typeface="Courier" pitchFamily="8" charset="0"/>
              </a:rPr>
              <a:t>		</a:t>
            </a:r>
            <a:r>
              <a:rPr lang="en-US" sz="2300" dirty="0" err="1" smtClean="0">
                <a:solidFill>
                  <a:schemeClr val="bg2"/>
                </a:solidFill>
                <a:latin typeface="Courier" pitchFamily="8" charset="0"/>
              </a:rPr>
              <a:t>qadd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(l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-&gt;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q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, 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tid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);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	</a:t>
            </a:r>
            <a:r>
              <a:rPr lang="en-US" sz="2300" dirty="0" smtClean="0">
                <a:solidFill>
                  <a:schemeClr val="bg2"/>
                </a:solidFill>
                <a:latin typeface="Courier" pitchFamily="8" charset="0"/>
              </a:rPr>
              <a:t>		</a:t>
            </a:r>
            <a:r>
              <a:rPr lang="en-US" sz="2300" dirty="0" err="1" smtClean="0">
                <a:solidFill>
                  <a:schemeClr val="bg2"/>
                </a:solidFill>
                <a:latin typeface="Courier" pitchFamily="8" charset="0"/>
              </a:rPr>
              <a:t>l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-&gt;guard = false;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	</a:t>
            </a:r>
            <a:r>
              <a:rPr lang="en-US" sz="2300" dirty="0" smtClean="0">
                <a:solidFill>
                  <a:schemeClr val="bg2"/>
                </a:solidFill>
                <a:latin typeface="Courier" pitchFamily="8" charset="0"/>
              </a:rPr>
              <a:t>		</a:t>
            </a:r>
            <a:r>
              <a:rPr lang="en-US" sz="2300" b="1" dirty="0" smtClean="0">
                <a:solidFill>
                  <a:schemeClr val="bg2"/>
                </a:solidFill>
                <a:latin typeface="Courier" pitchFamily="8" charset="0"/>
              </a:rPr>
              <a:t>park(); </a:t>
            </a:r>
            <a:r>
              <a:rPr lang="en-US" sz="2300" b="1" dirty="0" smtClean="0">
                <a:solidFill>
                  <a:schemeClr val="bg2"/>
                </a:solidFill>
                <a:latin typeface="Courier" pitchFamily="8" charset="0"/>
              </a:rPr>
              <a:t>    // blocked </a:t>
            </a:r>
            <a:endParaRPr lang="en-US" sz="2300" b="1" dirty="0" smtClean="0">
              <a:solidFill>
                <a:schemeClr val="bg2"/>
              </a:solidFill>
              <a:latin typeface="Courier" pitchFamily="8" charset="0"/>
            </a:endParaRP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	} else {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 smtClean="0">
                <a:solidFill>
                  <a:schemeClr val="bg2"/>
                </a:solidFill>
                <a:latin typeface="Courier" pitchFamily="8" charset="0"/>
              </a:rPr>
              <a:t>			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l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-&gt;lock = true;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	</a:t>
            </a:r>
            <a:r>
              <a:rPr lang="en-US" sz="2300" dirty="0" smtClean="0">
                <a:solidFill>
                  <a:schemeClr val="bg2"/>
                </a:solidFill>
                <a:latin typeface="Courier" pitchFamily="8" charset="0"/>
              </a:rPr>
              <a:t>		</a:t>
            </a:r>
            <a:r>
              <a:rPr lang="en-US" sz="2300" dirty="0" err="1" smtClean="0">
                <a:solidFill>
                  <a:schemeClr val="bg2"/>
                </a:solidFill>
                <a:latin typeface="Courier" pitchFamily="8" charset="0"/>
              </a:rPr>
              <a:t>l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-&gt;guard = false;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	}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 smtClean="0">
                <a:solidFill>
                  <a:schemeClr val="bg2"/>
                </a:solidFill>
                <a:latin typeface="Courier" pitchFamily="8" charset="0"/>
              </a:rPr>
              <a:t>}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endParaRPr lang="en-US" sz="2300" dirty="0" smtClean="0">
              <a:solidFill>
                <a:schemeClr val="bg2"/>
              </a:solidFill>
              <a:latin typeface="Courier" pitchFamily="8" charset="0"/>
            </a:endParaRP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 smtClean="0">
                <a:solidFill>
                  <a:schemeClr val="bg2"/>
                </a:solidFill>
                <a:latin typeface="Courier" pitchFamily="8" charset="0"/>
              </a:rPr>
              <a:t>void 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release(LockT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 *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l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) {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	while (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TAS(&amp;l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-&gt;guard, true));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	if (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qempty(l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-&gt;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q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)) 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l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-&gt;lock=false;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	else</a:t>
            </a:r>
            <a:r>
              <a:rPr lang="en-US" sz="2300" dirty="0" smtClean="0">
                <a:solidFill>
                  <a:schemeClr val="bg2"/>
                </a:solidFill>
                <a:latin typeface="Courier" pitchFamily="8" charset="0"/>
              </a:rPr>
              <a:t> </a:t>
            </a:r>
            <a:r>
              <a:rPr lang="en-US" sz="2300" b="1" dirty="0" err="1" smtClean="0">
                <a:solidFill>
                  <a:schemeClr val="bg2"/>
                </a:solidFill>
                <a:latin typeface="Courier" pitchFamily="8" charset="0"/>
              </a:rPr>
              <a:t>unpark(qremove(</a:t>
            </a:r>
            <a:r>
              <a:rPr lang="en-US" sz="2300" b="1" dirty="0" err="1">
                <a:solidFill>
                  <a:schemeClr val="bg2"/>
                </a:solidFill>
                <a:latin typeface="Courier" pitchFamily="8" charset="0"/>
              </a:rPr>
              <a:t>l</a:t>
            </a:r>
            <a:r>
              <a:rPr lang="en-US" sz="2300" b="1" dirty="0">
                <a:solidFill>
                  <a:schemeClr val="bg2"/>
                </a:solidFill>
                <a:latin typeface="Courier" pitchFamily="8" charset="0"/>
              </a:rPr>
              <a:t>-&gt;</a:t>
            </a:r>
            <a:r>
              <a:rPr lang="en-US" sz="2300" b="1" dirty="0" err="1">
                <a:solidFill>
                  <a:schemeClr val="bg2"/>
                </a:solidFill>
                <a:latin typeface="Courier" pitchFamily="8" charset="0"/>
              </a:rPr>
              <a:t>q</a:t>
            </a:r>
            <a:r>
              <a:rPr lang="en-US" sz="2300" b="1" dirty="0" smtClean="0">
                <a:solidFill>
                  <a:schemeClr val="bg2"/>
                </a:solidFill>
                <a:latin typeface="Courier" pitchFamily="8" charset="0"/>
              </a:rPr>
              <a:t>)); </a:t>
            </a:r>
            <a:endParaRPr lang="en-US" sz="2300" b="1" dirty="0">
              <a:solidFill>
                <a:schemeClr val="bg2"/>
              </a:solidFill>
              <a:latin typeface="Courier" pitchFamily="8" charset="0"/>
            </a:endParaRP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	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l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-&gt;guard = false;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222852" y="6041043"/>
            <a:ext cx="620831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(a) Why is </a:t>
            </a:r>
            <a:r>
              <a:rPr lang="en-US" sz="2800" b="1" dirty="0" smtClean="0"/>
              <a:t>guard </a:t>
            </a:r>
            <a:r>
              <a:rPr lang="en-US" sz="2800" dirty="0" smtClean="0"/>
              <a:t>used? 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(</a:t>
            </a:r>
            <a:r>
              <a:rPr lang="en-US" sz="2800" dirty="0" err="1" smtClean="0"/>
              <a:t>b</a:t>
            </a:r>
            <a:r>
              <a:rPr lang="en-US" sz="2800" dirty="0" smtClean="0"/>
              <a:t>) Why okay to </a:t>
            </a:r>
            <a:r>
              <a:rPr lang="en-US" sz="2800" b="1" dirty="0" smtClean="0"/>
              <a:t>spin</a:t>
            </a:r>
            <a:r>
              <a:rPr lang="en-US" sz="2800" dirty="0" smtClean="0"/>
              <a:t> on guard?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(</a:t>
            </a:r>
            <a:r>
              <a:rPr lang="en-US" sz="2800" dirty="0" err="1" smtClean="0"/>
              <a:t>c</a:t>
            </a:r>
            <a:r>
              <a:rPr lang="en-US" sz="2800" dirty="0" smtClean="0"/>
              <a:t>) In release(), why not set lock=false when </a:t>
            </a:r>
            <a:r>
              <a:rPr lang="en-US" sz="2800" dirty="0" err="1" smtClean="0"/>
              <a:t>unpark</a:t>
            </a:r>
            <a:r>
              <a:rPr lang="en-US" sz="2800" dirty="0" smtClean="0"/>
              <a:t>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(</a:t>
            </a:r>
            <a:r>
              <a:rPr lang="en-US" sz="2800" dirty="0" err="1" smtClean="0"/>
              <a:t>d</a:t>
            </a:r>
            <a:r>
              <a:rPr lang="en-US" sz="2800" dirty="0" smtClean="0"/>
              <a:t>) What is the race condition?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70023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Race Condition</a:t>
            </a:r>
          </a:p>
        </p:txBody>
      </p:sp>
      <p:sp>
        <p:nvSpPr>
          <p:cNvPr id="430" name="Shape 430"/>
          <p:cNvSpPr>
            <a:spLocks noGrp="1"/>
          </p:cNvSpPr>
          <p:nvPr>
            <p:ph type="body" idx="4294967295"/>
          </p:nvPr>
        </p:nvSpPr>
        <p:spPr>
          <a:xfrm>
            <a:off x="306360" y="2181940"/>
            <a:ext cx="5815461" cy="7311129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  <a:defRPr sz="1800">
                <a:solidFill>
                  <a:srgbClr val="000000"/>
                </a:solidFill>
              </a:defRPr>
            </a:pPr>
            <a:r>
              <a:rPr sz="2800" b="1" dirty="0" smtClean="0">
                <a:latin typeface="Helvetica"/>
                <a:ea typeface="Helvetica"/>
                <a:cs typeface="Helvetica"/>
                <a:sym typeface="Helvetica"/>
              </a:rPr>
              <a:t>Thread 1			</a:t>
            </a:r>
          </a:p>
          <a:p>
            <a:pPr marL="487672" indent="-487672">
              <a:lnSpc>
                <a:spcPct val="90000"/>
              </a:lnSpc>
              <a:spcBef>
                <a:spcPct val="20000"/>
              </a:spcBef>
              <a:buNone/>
            </a:pPr>
            <a:r>
              <a:rPr lang="en-US" sz="2800" dirty="0" smtClean="0">
                <a:latin typeface="Courier" pitchFamily="8" charset="0"/>
              </a:rPr>
              <a:t>if (</a:t>
            </a:r>
            <a:r>
              <a:rPr lang="en-US" sz="2800" dirty="0" err="1" smtClean="0">
                <a:latin typeface="Courier" pitchFamily="8" charset="0"/>
              </a:rPr>
              <a:t>l</a:t>
            </a:r>
            <a:r>
              <a:rPr lang="en-US" sz="2800" dirty="0" smtClean="0">
                <a:latin typeface="Courier" pitchFamily="8" charset="0"/>
              </a:rPr>
              <a:t>-&gt;lock) {</a:t>
            </a:r>
          </a:p>
          <a:p>
            <a:pPr marL="487672" indent="-487672">
              <a:lnSpc>
                <a:spcPct val="90000"/>
              </a:lnSpc>
              <a:spcBef>
                <a:spcPct val="20000"/>
              </a:spcBef>
              <a:buNone/>
            </a:pPr>
            <a:r>
              <a:rPr lang="en-US" sz="2800" dirty="0" smtClean="0">
                <a:latin typeface="Courier" pitchFamily="8" charset="0"/>
              </a:rPr>
              <a:t>		</a:t>
            </a:r>
            <a:r>
              <a:rPr lang="en-US" sz="2800" dirty="0" err="1" smtClean="0">
                <a:latin typeface="Courier" pitchFamily="8" charset="0"/>
              </a:rPr>
              <a:t>qadd(l</a:t>
            </a:r>
            <a:r>
              <a:rPr lang="en-US" sz="2800" dirty="0" smtClean="0">
                <a:latin typeface="Courier" pitchFamily="8" charset="0"/>
              </a:rPr>
              <a:t>-&gt;</a:t>
            </a:r>
            <a:r>
              <a:rPr lang="en-US" sz="2800" dirty="0" err="1" smtClean="0">
                <a:latin typeface="Courier" pitchFamily="8" charset="0"/>
              </a:rPr>
              <a:t>q</a:t>
            </a:r>
            <a:r>
              <a:rPr lang="en-US" sz="2800" dirty="0" smtClean="0">
                <a:latin typeface="Courier" pitchFamily="8" charset="0"/>
              </a:rPr>
              <a:t>, </a:t>
            </a:r>
            <a:r>
              <a:rPr lang="en-US" sz="2800" dirty="0" err="1" smtClean="0">
                <a:latin typeface="Courier" pitchFamily="8" charset="0"/>
              </a:rPr>
              <a:t>tid</a:t>
            </a:r>
            <a:r>
              <a:rPr lang="en-US" sz="2800" dirty="0" smtClean="0">
                <a:latin typeface="Courier" pitchFamily="8" charset="0"/>
              </a:rPr>
              <a:t>);</a:t>
            </a:r>
          </a:p>
          <a:p>
            <a:pPr marL="487672" indent="-487672">
              <a:lnSpc>
                <a:spcPct val="90000"/>
              </a:lnSpc>
              <a:spcBef>
                <a:spcPct val="20000"/>
              </a:spcBef>
              <a:buNone/>
            </a:pPr>
            <a:r>
              <a:rPr lang="en-US" sz="2800" dirty="0" smtClean="0">
                <a:latin typeface="Courier" pitchFamily="8" charset="0"/>
              </a:rPr>
              <a:t>		</a:t>
            </a:r>
            <a:r>
              <a:rPr lang="en-US" sz="2800" dirty="0" err="1" smtClean="0">
                <a:latin typeface="Courier" pitchFamily="8" charset="0"/>
              </a:rPr>
              <a:t>l</a:t>
            </a:r>
            <a:r>
              <a:rPr lang="en-US" sz="2800" dirty="0" smtClean="0">
                <a:latin typeface="Courier" pitchFamily="8" charset="0"/>
              </a:rPr>
              <a:t>-&gt;guard = false;</a:t>
            </a:r>
          </a:p>
          <a:p>
            <a:pPr marL="487672" indent="-487672">
              <a:lnSpc>
                <a:spcPct val="90000"/>
              </a:lnSpc>
              <a:spcBef>
                <a:spcPct val="20000"/>
              </a:spcBef>
              <a:buNone/>
            </a:pPr>
            <a:r>
              <a:rPr lang="en-US" sz="2800" dirty="0" smtClean="0">
                <a:latin typeface="Courier" pitchFamily="8" charset="0"/>
              </a:rPr>
              <a:t>			</a:t>
            </a:r>
          </a:p>
          <a:p>
            <a:pPr marL="487672" indent="-487672">
              <a:lnSpc>
                <a:spcPct val="90000"/>
              </a:lnSpc>
              <a:spcBef>
                <a:spcPct val="20000"/>
              </a:spcBef>
              <a:buNone/>
            </a:pPr>
            <a:endParaRPr lang="en-US" sz="2800" dirty="0" smtClean="0">
              <a:latin typeface="Courier" pitchFamily="8" charset="0"/>
            </a:endParaRPr>
          </a:p>
          <a:p>
            <a:pPr marL="487672" indent="-487672">
              <a:lnSpc>
                <a:spcPct val="90000"/>
              </a:lnSpc>
              <a:spcBef>
                <a:spcPct val="20000"/>
              </a:spcBef>
              <a:buNone/>
            </a:pPr>
            <a:endParaRPr lang="en-US" sz="2800" dirty="0" smtClean="0">
              <a:latin typeface="Courier" pitchFamily="8" charset="0"/>
            </a:endParaRPr>
          </a:p>
          <a:p>
            <a:pPr marL="487672" indent="-487672">
              <a:lnSpc>
                <a:spcPct val="90000"/>
              </a:lnSpc>
              <a:spcBef>
                <a:spcPct val="20000"/>
              </a:spcBef>
              <a:buNone/>
            </a:pPr>
            <a:endParaRPr lang="en-US" sz="2800" dirty="0" smtClean="0">
              <a:latin typeface="Courier" pitchFamily="8" charset="0"/>
            </a:endParaRPr>
          </a:p>
          <a:p>
            <a:pPr marL="487672" indent="-487672">
              <a:lnSpc>
                <a:spcPct val="90000"/>
              </a:lnSpc>
              <a:spcBef>
                <a:spcPct val="20000"/>
              </a:spcBef>
              <a:buNone/>
            </a:pPr>
            <a:endParaRPr lang="en-US" sz="2800" dirty="0" smtClean="0">
              <a:latin typeface="Courier" pitchFamily="8" charset="0"/>
            </a:endParaRPr>
          </a:p>
          <a:p>
            <a:pPr marL="487672" indent="-487672">
              <a:lnSpc>
                <a:spcPct val="90000"/>
              </a:lnSpc>
              <a:spcBef>
                <a:spcPct val="20000"/>
              </a:spcBef>
              <a:buNone/>
            </a:pPr>
            <a:r>
              <a:rPr lang="en-US" sz="2800" dirty="0" smtClean="0">
                <a:latin typeface="Courier" pitchFamily="8" charset="0"/>
              </a:rPr>
              <a:t>		park</a:t>
            </a:r>
            <a:r>
              <a:rPr lang="en-US" sz="2800" dirty="0" smtClean="0">
                <a:latin typeface="Courier" pitchFamily="8" charset="0"/>
              </a:rPr>
              <a:t>();    // block</a:t>
            </a:r>
          </a:p>
          <a:p>
            <a:pPr>
              <a:buNone/>
              <a:defRPr sz="1800">
                <a:solidFill>
                  <a:srgbClr val="000000"/>
                </a:solidFill>
              </a:defRPr>
            </a:pPr>
            <a:r>
              <a:rPr sz="2800" dirty="0" smtClean="0"/>
              <a:t>			</a:t>
            </a:r>
            <a:endParaRPr sz="2800" dirty="0"/>
          </a:p>
        </p:txBody>
      </p:sp>
      <p:sp>
        <p:nvSpPr>
          <p:cNvPr id="431" name="Shape 431"/>
          <p:cNvSpPr/>
          <p:nvPr/>
        </p:nvSpPr>
        <p:spPr>
          <a:xfrm>
            <a:off x="9280004" y="2208273"/>
            <a:ext cx="1994136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FFFFFF"/>
                </a:solidFill>
              </a:rPr>
              <a:t>(in unlock)</a:t>
            </a:r>
          </a:p>
        </p:txBody>
      </p:sp>
      <p:sp>
        <p:nvSpPr>
          <p:cNvPr id="432" name="Shape 432"/>
          <p:cNvSpPr/>
          <p:nvPr/>
        </p:nvSpPr>
        <p:spPr>
          <a:xfrm>
            <a:off x="2639598" y="2173955"/>
            <a:ext cx="1542089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 smtClean="0">
                <a:solidFill>
                  <a:srgbClr val="FFFFFF"/>
                </a:solidFill>
              </a:rPr>
              <a:t>(in lock)</a:t>
            </a:r>
            <a:endParaRPr sz="3200" dirty="0">
              <a:solidFill>
                <a:srgbClr val="FFFFFF"/>
              </a:solidFill>
            </a:endParaRPr>
          </a:p>
        </p:txBody>
      </p:sp>
      <p:sp>
        <p:nvSpPr>
          <p:cNvPr id="7" name="Shape 430"/>
          <p:cNvSpPr txBox="1">
            <a:spLocks/>
          </p:cNvSpPr>
          <p:nvPr/>
        </p:nvSpPr>
        <p:spPr>
          <a:xfrm>
            <a:off x="6377903" y="2204952"/>
            <a:ext cx="6876635" cy="6395686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/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Helvetica"/>
                <a:ea typeface="Helvetica"/>
                <a:cs typeface="Helvetica"/>
                <a:sym typeface="Helvetica"/>
              </a:rPr>
              <a:t>Thread 2			</a:t>
            </a:r>
          </a:p>
          <a:p>
            <a:pPr marL="487672" marR="0" lvl="0" indent="-487672" algn="l" defTabSz="130046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  <a:uLnTx/>
              <a:uFillTx/>
              <a:latin typeface="Courier" pitchFamily="8" charset="0"/>
              <a:ea typeface="+mn-ea"/>
              <a:cs typeface="+mn-cs"/>
            </a:endParaRP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endParaRPr lang="en-US" sz="2800" kern="1200" dirty="0" smtClean="0">
              <a:solidFill>
                <a:srgbClr val="000000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</a:endParaRP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solidFill>
                  <a:schemeClr val="bg2"/>
                </a:solidFill>
                <a:latin typeface="Courier" pitchFamily="8" charset="0"/>
              </a:rPr>
              <a:t>while (</a:t>
            </a:r>
            <a:r>
              <a:rPr lang="en-US" sz="2800" dirty="0" err="1" smtClean="0">
                <a:solidFill>
                  <a:schemeClr val="bg2"/>
                </a:solidFill>
                <a:latin typeface="Courier" pitchFamily="8" charset="0"/>
              </a:rPr>
              <a:t>TAS(&amp;l</a:t>
            </a:r>
            <a:r>
              <a:rPr lang="en-US" sz="2800" dirty="0" smtClean="0">
                <a:solidFill>
                  <a:schemeClr val="bg2"/>
                </a:solidFill>
                <a:latin typeface="Courier" pitchFamily="8" charset="0"/>
              </a:rPr>
              <a:t>-&gt;guard, true));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solidFill>
                  <a:schemeClr val="bg2"/>
                </a:solidFill>
                <a:latin typeface="Courier" pitchFamily="8" charset="0"/>
              </a:rPr>
              <a:t>if (</a:t>
            </a:r>
            <a:r>
              <a:rPr lang="en-US" sz="2800" dirty="0" err="1" smtClean="0">
                <a:solidFill>
                  <a:schemeClr val="bg2"/>
                </a:solidFill>
                <a:latin typeface="Courier" pitchFamily="8" charset="0"/>
              </a:rPr>
              <a:t>qempty</a:t>
            </a:r>
            <a:r>
              <a:rPr lang="en-US" sz="2800" dirty="0" smtClean="0">
                <a:solidFill>
                  <a:schemeClr val="bg2"/>
                </a:solidFill>
                <a:latin typeface="Courier" pitchFamily="8" charset="0"/>
              </a:rPr>
              <a:t>(l-&gt;q)) // </a:t>
            </a:r>
            <a:r>
              <a:rPr lang="en-US" sz="2800" dirty="0" smtClean="0">
                <a:solidFill>
                  <a:schemeClr val="bg2"/>
                </a:solidFill>
                <a:latin typeface="Courier" pitchFamily="8" charset="0"/>
              </a:rPr>
              <a:t>false!!</a:t>
            </a:r>
            <a:endParaRPr lang="en-US" sz="2800" dirty="0" smtClean="0">
              <a:solidFill>
                <a:schemeClr val="bg2"/>
              </a:solidFill>
              <a:latin typeface="Courier" pitchFamily="8" charset="0"/>
            </a:endParaRP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solidFill>
                  <a:schemeClr val="bg2"/>
                </a:solidFill>
                <a:latin typeface="Courier" pitchFamily="8" charset="0"/>
              </a:rPr>
              <a:t>else </a:t>
            </a:r>
            <a:r>
              <a:rPr lang="en-US" sz="2800" dirty="0" err="1" smtClean="0">
                <a:solidFill>
                  <a:schemeClr val="bg2"/>
                </a:solidFill>
                <a:latin typeface="Courier" pitchFamily="8" charset="0"/>
              </a:rPr>
              <a:t>unpark</a:t>
            </a:r>
            <a:r>
              <a:rPr lang="en-US" sz="2800" dirty="0" smtClean="0">
                <a:solidFill>
                  <a:schemeClr val="bg2"/>
                </a:solidFill>
                <a:latin typeface="Courier" pitchFamily="8" charset="0"/>
              </a:rPr>
              <a:t>(</a:t>
            </a:r>
            <a:r>
              <a:rPr lang="en-US" sz="2800" dirty="0" err="1" smtClean="0">
                <a:solidFill>
                  <a:schemeClr val="bg2"/>
                </a:solidFill>
                <a:latin typeface="Courier" pitchFamily="8" charset="0"/>
              </a:rPr>
              <a:t>qremove</a:t>
            </a:r>
            <a:r>
              <a:rPr lang="en-US" sz="2800" dirty="0" smtClean="0">
                <a:solidFill>
                  <a:schemeClr val="bg2"/>
                </a:solidFill>
                <a:latin typeface="Courier" pitchFamily="8" charset="0"/>
              </a:rPr>
              <a:t>(l-&gt;q)); 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solidFill>
                  <a:schemeClr val="bg2"/>
                </a:solidFill>
                <a:latin typeface="Courier" pitchFamily="8" charset="0"/>
              </a:rPr>
              <a:t>l-</a:t>
            </a:r>
            <a:r>
              <a:rPr lang="en-US" sz="2800" dirty="0" smtClean="0">
                <a:solidFill>
                  <a:schemeClr val="bg2"/>
                </a:solidFill>
                <a:latin typeface="Courier" pitchFamily="8" charset="0"/>
              </a:rPr>
              <a:t>&gt;guard = false;</a:t>
            </a:r>
          </a:p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62364" y="7978738"/>
            <a:ext cx="101176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Problem: Guard not held when call park()</a:t>
            </a:r>
          </a:p>
          <a:p>
            <a:r>
              <a:rPr lang="en-US" dirty="0" smtClean="0"/>
              <a:t>Unlocking thread may </a:t>
            </a:r>
            <a:r>
              <a:rPr lang="en-US" dirty="0" err="1" smtClean="0"/>
              <a:t>unpark</a:t>
            </a:r>
            <a:r>
              <a:rPr lang="en-US" dirty="0" smtClean="0"/>
              <a:t>() before other park()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7905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</a:t>
            </a:r>
            <a:r>
              <a:rPr lang="en-US" dirty="0"/>
              <a:t>when </a:t>
            </a:r>
            <a:r>
              <a:rPr lang="en-US" dirty="0" smtClean="0"/>
              <a:t>Waiting:</a:t>
            </a:r>
            <a:br>
              <a:rPr lang="en-US" dirty="0" smtClean="0"/>
            </a:br>
            <a:r>
              <a:rPr lang="en-US" dirty="0" smtClean="0"/>
              <a:t>FINAL correct LOCK</a:t>
            </a:r>
            <a:endParaRPr lang="en-US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3493" y="2167467"/>
            <a:ext cx="5743787" cy="3873577"/>
          </a:xfrm>
        </p:spPr>
        <p:txBody>
          <a:bodyPr/>
          <a:lstStyle/>
          <a:p>
            <a:pPr>
              <a:buNone/>
            </a:pPr>
            <a:r>
              <a:rPr lang="en-US" sz="2600" dirty="0" err="1">
                <a:effectLst/>
                <a:latin typeface="Courier" pitchFamily="8" charset="0"/>
              </a:rPr>
              <a:t>Typedef</a:t>
            </a:r>
            <a:r>
              <a:rPr lang="en-US" sz="2600" dirty="0">
                <a:effectLst/>
                <a:latin typeface="Courier" pitchFamily="8" charset="0"/>
              </a:rPr>
              <a:t> </a:t>
            </a:r>
            <a:r>
              <a:rPr lang="en-US" sz="2600" dirty="0" err="1">
                <a:effectLst/>
                <a:latin typeface="Courier" pitchFamily="8" charset="0"/>
              </a:rPr>
              <a:t>struct</a:t>
            </a:r>
            <a:r>
              <a:rPr lang="en-US" sz="2600" dirty="0">
                <a:effectLst/>
                <a:latin typeface="Courier" pitchFamily="8" charset="0"/>
              </a:rPr>
              <a:t> </a:t>
            </a:r>
            <a:r>
              <a:rPr lang="en-US" sz="2600" dirty="0" smtClean="0">
                <a:effectLst/>
                <a:latin typeface="Courier" pitchFamily="8" charset="0"/>
              </a:rPr>
              <a:t>{</a:t>
            </a:r>
          </a:p>
          <a:p>
            <a:pPr>
              <a:buNone/>
            </a:pPr>
            <a:r>
              <a:rPr lang="en-US" sz="2600" dirty="0" smtClean="0">
                <a:effectLst/>
                <a:latin typeface="Courier" pitchFamily="8" charset="0"/>
              </a:rPr>
              <a:t>	</a:t>
            </a:r>
            <a:r>
              <a:rPr lang="en-US" sz="2600" dirty="0" err="1" smtClean="0">
                <a:effectLst/>
                <a:latin typeface="Courier" pitchFamily="8" charset="0"/>
              </a:rPr>
              <a:t>bool</a:t>
            </a:r>
            <a:r>
              <a:rPr lang="en-US" sz="2600" dirty="0" smtClean="0">
                <a:effectLst/>
                <a:latin typeface="Courier" pitchFamily="8" charset="0"/>
              </a:rPr>
              <a:t> </a:t>
            </a:r>
            <a:r>
              <a:rPr lang="en-US" sz="2600" dirty="0">
                <a:effectLst/>
                <a:latin typeface="Courier" pitchFamily="8" charset="0"/>
              </a:rPr>
              <a:t>lock = false;</a:t>
            </a:r>
          </a:p>
          <a:p>
            <a:pPr>
              <a:buNone/>
            </a:pPr>
            <a:r>
              <a:rPr lang="en-US" sz="2600" dirty="0">
                <a:effectLst/>
                <a:latin typeface="Courier" pitchFamily="8" charset="0"/>
              </a:rPr>
              <a:t>	</a:t>
            </a:r>
            <a:r>
              <a:rPr lang="en-US" sz="2600" dirty="0" err="1">
                <a:effectLst/>
                <a:latin typeface="Courier" pitchFamily="8" charset="0"/>
              </a:rPr>
              <a:t>bool</a:t>
            </a:r>
            <a:r>
              <a:rPr lang="en-US" sz="2600" dirty="0">
                <a:effectLst/>
                <a:latin typeface="Courier" pitchFamily="8" charset="0"/>
              </a:rPr>
              <a:t> guard = false;</a:t>
            </a:r>
          </a:p>
          <a:p>
            <a:pPr>
              <a:buNone/>
            </a:pPr>
            <a:r>
              <a:rPr lang="en-US" sz="2600" dirty="0">
                <a:effectLst/>
                <a:latin typeface="Courier" pitchFamily="8" charset="0"/>
              </a:rPr>
              <a:t>	</a:t>
            </a:r>
            <a:r>
              <a:rPr lang="en-US" sz="2600" dirty="0" err="1" smtClean="0">
                <a:effectLst/>
                <a:latin typeface="Courier" pitchFamily="8" charset="0"/>
              </a:rPr>
              <a:t>queue_t</a:t>
            </a:r>
            <a:r>
              <a:rPr lang="en-US" sz="2600" dirty="0" smtClean="0">
                <a:effectLst/>
                <a:latin typeface="Courier" pitchFamily="8" charset="0"/>
              </a:rPr>
              <a:t> </a:t>
            </a:r>
            <a:r>
              <a:rPr lang="en-US" sz="2600" dirty="0" err="1" smtClean="0">
                <a:effectLst/>
                <a:latin typeface="Courier" pitchFamily="8" charset="0"/>
              </a:rPr>
              <a:t>q</a:t>
            </a:r>
            <a:r>
              <a:rPr lang="en-US" sz="2600" dirty="0" smtClean="0">
                <a:effectLst/>
                <a:latin typeface="Courier" pitchFamily="8" charset="0"/>
              </a:rPr>
              <a:t>;</a:t>
            </a:r>
            <a:endParaRPr lang="en-US" sz="2600" dirty="0">
              <a:effectLst/>
              <a:latin typeface="Courier" pitchFamily="8" charset="0"/>
            </a:endParaRPr>
          </a:p>
          <a:p>
            <a:pPr>
              <a:buNone/>
            </a:pPr>
            <a:r>
              <a:rPr lang="en-US" sz="2600" dirty="0">
                <a:effectLst/>
                <a:latin typeface="Courier" pitchFamily="8" charset="0"/>
              </a:rPr>
              <a:t>} </a:t>
            </a:r>
            <a:r>
              <a:rPr lang="en-US" sz="2600" dirty="0" err="1">
                <a:effectLst/>
                <a:latin typeface="Courier" pitchFamily="8" charset="0"/>
              </a:rPr>
              <a:t>LockT</a:t>
            </a:r>
            <a:r>
              <a:rPr lang="en-US" sz="2600" dirty="0">
                <a:effectLst/>
                <a:latin typeface="Courier" pitchFamily="8" charset="0"/>
              </a:rPr>
              <a:t>;</a:t>
            </a:r>
          </a:p>
        </p:txBody>
      </p:sp>
      <p:sp>
        <p:nvSpPr>
          <p:cNvPr id="79877" name="Rectangle 5"/>
          <p:cNvSpPr>
            <a:spLocks noChangeArrowheads="1"/>
          </p:cNvSpPr>
          <p:nvPr/>
        </p:nvSpPr>
        <p:spPr bwMode="auto">
          <a:xfrm>
            <a:off x="6502400" y="2167467"/>
            <a:ext cx="6502400" cy="7586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 smtClean="0">
                <a:solidFill>
                  <a:schemeClr val="bg2"/>
                </a:solidFill>
                <a:latin typeface="Courier" pitchFamily="8" charset="0"/>
              </a:rPr>
              <a:t>void 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acquire(LockT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 *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l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) {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	while (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TAS(&amp;l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-&gt;guard, true));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 smtClean="0">
                <a:solidFill>
                  <a:schemeClr val="bg2"/>
                </a:solidFill>
                <a:latin typeface="Courier" pitchFamily="8" charset="0"/>
              </a:rPr>
              <a:t>	if 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(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l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-&gt;lock) {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	</a:t>
            </a:r>
            <a:r>
              <a:rPr lang="en-US" sz="2300" dirty="0" smtClean="0">
                <a:solidFill>
                  <a:schemeClr val="bg2"/>
                </a:solidFill>
                <a:latin typeface="Courier" pitchFamily="8" charset="0"/>
              </a:rPr>
              <a:t>		</a:t>
            </a:r>
            <a:r>
              <a:rPr lang="en-US" sz="2300" dirty="0" err="1" smtClean="0">
                <a:solidFill>
                  <a:schemeClr val="bg2"/>
                </a:solidFill>
                <a:latin typeface="Courier" pitchFamily="8" charset="0"/>
              </a:rPr>
              <a:t>qadd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(l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-&gt;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q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, 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tid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)</a:t>
            </a:r>
            <a:r>
              <a:rPr lang="en-US" sz="2300" dirty="0" smtClean="0">
                <a:solidFill>
                  <a:schemeClr val="bg2"/>
                </a:solidFill>
                <a:latin typeface="Courier" pitchFamily="8" charset="0"/>
              </a:rPr>
              <a:t>;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 smtClean="0">
                <a:solidFill>
                  <a:srgbClr val="921F07"/>
                </a:solidFill>
                <a:latin typeface="Courier" pitchFamily="8" charset="0"/>
              </a:rPr>
              <a:t>			</a:t>
            </a:r>
            <a:r>
              <a:rPr lang="en-US" sz="2300" dirty="0" err="1" smtClean="0">
                <a:solidFill>
                  <a:srgbClr val="921F07"/>
                </a:solidFill>
                <a:latin typeface="Courier" pitchFamily="8" charset="0"/>
              </a:rPr>
              <a:t>setpark</a:t>
            </a:r>
            <a:r>
              <a:rPr lang="en-US" sz="2300" dirty="0" smtClean="0">
                <a:solidFill>
                  <a:srgbClr val="921F07"/>
                </a:solidFill>
                <a:latin typeface="Courier" pitchFamily="8" charset="0"/>
              </a:rPr>
              <a:t>(); // notify of plan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	</a:t>
            </a:r>
            <a:r>
              <a:rPr lang="en-US" sz="2300" dirty="0" smtClean="0">
                <a:solidFill>
                  <a:schemeClr val="bg2"/>
                </a:solidFill>
                <a:latin typeface="Courier" pitchFamily="8" charset="0"/>
              </a:rPr>
              <a:t>		</a:t>
            </a:r>
            <a:r>
              <a:rPr lang="en-US" sz="2300" dirty="0" err="1" smtClean="0">
                <a:solidFill>
                  <a:schemeClr val="bg2"/>
                </a:solidFill>
                <a:latin typeface="Courier" pitchFamily="8" charset="0"/>
              </a:rPr>
              <a:t>l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-&gt;guard = false;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	</a:t>
            </a:r>
            <a:r>
              <a:rPr lang="en-US" sz="2300" dirty="0" smtClean="0">
                <a:solidFill>
                  <a:schemeClr val="bg2"/>
                </a:solidFill>
                <a:latin typeface="Courier" pitchFamily="8" charset="0"/>
              </a:rPr>
              <a:t>		park(); </a:t>
            </a:r>
            <a:r>
              <a:rPr lang="en-US" sz="2300" dirty="0" smtClean="0">
                <a:solidFill>
                  <a:srgbClr val="921F07"/>
                </a:solidFill>
                <a:latin typeface="Courier" pitchFamily="8" charset="0"/>
              </a:rPr>
              <a:t>// unless </a:t>
            </a:r>
            <a:r>
              <a:rPr lang="en-US" sz="2300" dirty="0" err="1" smtClean="0">
                <a:solidFill>
                  <a:srgbClr val="921F07"/>
                </a:solidFill>
                <a:latin typeface="Courier" pitchFamily="8" charset="0"/>
              </a:rPr>
              <a:t>unpark</a:t>
            </a:r>
            <a:r>
              <a:rPr lang="en-US" sz="2300" dirty="0" smtClean="0">
                <a:solidFill>
                  <a:srgbClr val="921F07"/>
                </a:solidFill>
                <a:latin typeface="Courier" pitchFamily="8" charset="0"/>
              </a:rPr>
              <a:t>() 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	} else {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 smtClean="0">
                <a:solidFill>
                  <a:schemeClr val="bg2"/>
                </a:solidFill>
                <a:latin typeface="Courier" pitchFamily="8" charset="0"/>
              </a:rPr>
              <a:t>			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l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-&gt;lock = true;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	</a:t>
            </a:r>
            <a:r>
              <a:rPr lang="en-US" sz="2300" dirty="0" smtClean="0">
                <a:solidFill>
                  <a:schemeClr val="bg2"/>
                </a:solidFill>
                <a:latin typeface="Courier" pitchFamily="8" charset="0"/>
              </a:rPr>
              <a:t>		</a:t>
            </a:r>
            <a:r>
              <a:rPr lang="en-US" sz="2300" dirty="0" err="1" smtClean="0">
                <a:solidFill>
                  <a:schemeClr val="bg2"/>
                </a:solidFill>
                <a:latin typeface="Courier" pitchFamily="8" charset="0"/>
              </a:rPr>
              <a:t>l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-&gt;guard = false;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	}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 smtClean="0">
                <a:solidFill>
                  <a:schemeClr val="bg2"/>
                </a:solidFill>
                <a:latin typeface="Courier" pitchFamily="8" charset="0"/>
              </a:rPr>
              <a:t>}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endParaRPr lang="en-US" sz="2300" dirty="0" smtClean="0">
              <a:solidFill>
                <a:schemeClr val="bg2"/>
              </a:solidFill>
              <a:latin typeface="Courier" pitchFamily="8" charset="0"/>
            </a:endParaRP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 smtClean="0">
                <a:solidFill>
                  <a:schemeClr val="bg2"/>
                </a:solidFill>
                <a:latin typeface="Courier" pitchFamily="8" charset="0"/>
              </a:rPr>
              <a:t>void 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release(LockT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 *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l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) {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	while (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TAS(&amp;l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-&gt;guard, true));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	if (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qempty(l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-&gt;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q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)) 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l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-&gt;lock=false;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	else</a:t>
            </a:r>
            <a:r>
              <a:rPr lang="en-US" sz="2300" dirty="0" smtClean="0">
                <a:solidFill>
                  <a:schemeClr val="bg2"/>
                </a:solidFill>
                <a:latin typeface="Courier" pitchFamily="8" charset="0"/>
              </a:rPr>
              <a:t> </a:t>
            </a:r>
            <a:r>
              <a:rPr lang="en-US" sz="2300" dirty="0" err="1" smtClean="0">
                <a:solidFill>
                  <a:schemeClr val="bg2"/>
                </a:solidFill>
                <a:latin typeface="Courier" pitchFamily="8" charset="0"/>
              </a:rPr>
              <a:t>unpark(qremove(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l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-&gt;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q</a:t>
            </a:r>
            <a:r>
              <a:rPr lang="en-US" sz="2300" dirty="0" smtClean="0">
                <a:solidFill>
                  <a:schemeClr val="bg2"/>
                </a:solidFill>
                <a:latin typeface="Courier" pitchFamily="8" charset="0"/>
              </a:rPr>
              <a:t>)); </a:t>
            </a:r>
            <a:endParaRPr lang="en-US" sz="2300" dirty="0">
              <a:solidFill>
                <a:schemeClr val="bg2"/>
              </a:solidFill>
              <a:latin typeface="Courier" pitchFamily="8" charset="0"/>
            </a:endParaRP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	</a:t>
            </a:r>
            <a:r>
              <a:rPr lang="en-US" sz="2300" dirty="0" err="1">
                <a:solidFill>
                  <a:schemeClr val="bg2"/>
                </a:solidFill>
                <a:latin typeface="Courier" pitchFamily="8" charset="0"/>
              </a:rPr>
              <a:t>l</a:t>
            </a: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-&gt;guard = false;</a:t>
            </a:r>
          </a:p>
          <a:p>
            <a:pPr marL="487672" indent="-487672" algn="l">
              <a:lnSpc>
                <a:spcPct val="90000"/>
              </a:lnSpc>
              <a:spcBef>
                <a:spcPct val="20000"/>
              </a:spcBef>
            </a:pPr>
            <a:r>
              <a:rPr lang="en-US" sz="2300" dirty="0">
                <a:solidFill>
                  <a:schemeClr val="bg2"/>
                </a:solidFill>
                <a:latin typeface="Courier" pitchFamily="8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201227" y="6614480"/>
            <a:ext cx="62083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800" dirty="0" err="1">
                <a:solidFill>
                  <a:schemeClr val="bg1"/>
                </a:solidFill>
              </a:rPr>
              <a:t>s</a:t>
            </a:r>
            <a:r>
              <a:rPr lang="en-US" sz="2800" dirty="0" err="1" smtClean="0">
                <a:solidFill>
                  <a:schemeClr val="bg1"/>
                </a:solidFill>
              </a:rPr>
              <a:t>etpark</a:t>
            </a:r>
            <a:r>
              <a:rPr lang="en-US" sz="2800" dirty="0" smtClean="0">
                <a:solidFill>
                  <a:schemeClr val="bg1"/>
                </a:solidFill>
              </a:rPr>
              <a:t>() fixes </a:t>
            </a:r>
            <a:r>
              <a:rPr lang="en-US" sz="2800" dirty="0" smtClean="0">
                <a:solidFill>
                  <a:schemeClr val="bg1"/>
                </a:solidFill>
              </a:rPr>
              <a:t>race condition</a:t>
            </a:r>
          </a:p>
        </p:txBody>
      </p:sp>
    </p:spTree>
    <p:extLst>
      <p:ext uri="{BB962C8B-B14F-4D97-AF65-F5344CB8AC3E}">
        <p14:creationId xmlns:p14="http://schemas.microsoft.com/office/powerpoint/2010/main" val="18345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Spin-Waiting vs Blocking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7539" y="2311421"/>
            <a:ext cx="11886087" cy="641684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Each approach is better under different circumstances</a:t>
            </a:r>
          </a:p>
          <a:p>
            <a:pPr>
              <a:buNone/>
            </a:pPr>
            <a:r>
              <a:rPr lang="en-US" dirty="0" err="1"/>
              <a:t>Uniprocessor</a:t>
            </a:r>
            <a:endParaRPr lang="en-US" dirty="0"/>
          </a:p>
          <a:p>
            <a:pPr lvl="1">
              <a:buNone/>
            </a:pPr>
            <a:r>
              <a:rPr lang="en-US" sz="2800" dirty="0"/>
              <a:t>Waiting process is scheduled --&gt; Process holding lock isn’t</a:t>
            </a:r>
          </a:p>
          <a:p>
            <a:pPr lvl="1">
              <a:buNone/>
            </a:pPr>
            <a:r>
              <a:rPr lang="en-US" sz="2800" dirty="0"/>
              <a:t>Waiting process should </a:t>
            </a:r>
            <a:r>
              <a:rPr lang="en-US" sz="2800" dirty="0" smtClean="0"/>
              <a:t>always relinquish </a:t>
            </a:r>
            <a:r>
              <a:rPr lang="en-US" sz="2800" dirty="0"/>
              <a:t>processor</a:t>
            </a:r>
          </a:p>
          <a:p>
            <a:pPr lvl="1">
              <a:buNone/>
            </a:pPr>
            <a:r>
              <a:rPr lang="en-US" sz="2800" dirty="0"/>
              <a:t>Associate queue of waiters with each </a:t>
            </a:r>
            <a:r>
              <a:rPr lang="en-US" sz="2800" dirty="0" smtClean="0"/>
              <a:t>lock (as in previous implementation)</a:t>
            </a:r>
            <a:endParaRPr lang="en-US" sz="2800" dirty="0"/>
          </a:p>
          <a:p>
            <a:pPr>
              <a:buNone/>
            </a:pPr>
            <a:r>
              <a:rPr lang="en-US" dirty="0"/>
              <a:t>Multiprocessor</a:t>
            </a:r>
          </a:p>
          <a:p>
            <a:pPr lvl="1">
              <a:buNone/>
            </a:pPr>
            <a:r>
              <a:rPr lang="en-US" sz="2800" dirty="0"/>
              <a:t>Waiting process is scheduled --&gt; Process holding lock might be</a:t>
            </a:r>
          </a:p>
          <a:p>
            <a:pPr lvl="1">
              <a:buNone/>
            </a:pPr>
            <a:r>
              <a:rPr lang="en-US" sz="2800" dirty="0"/>
              <a:t>Spin or block depends on how long, </a:t>
            </a:r>
            <a:r>
              <a:rPr lang="en-US" sz="2800" dirty="0" err="1"/>
              <a:t>t</a:t>
            </a:r>
            <a:r>
              <a:rPr lang="en-US" sz="2800" dirty="0"/>
              <a:t>,  before lock is released</a:t>
            </a:r>
          </a:p>
          <a:p>
            <a:pPr lvl="2">
              <a:buNone/>
            </a:pPr>
            <a:r>
              <a:rPr lang="en-US" sz="2600" dirty="0"/>
              <a:t>Lock released quickly --&gt; Spin-wait</a:t>
            </a:r>
          </a:p>
          <a:p>
            <a:pPr lvl="2">
              <a:buNone/>
            </a:pPr>
            <a:r>
              <a:rPr lang="en-US" sz="2600" dirty="0"/>
              <a:t>Lock released slowly --&gt; Block</a:t>
            </a:r>
          </a:p>
          <a:p>
            <a:pPr lvl="2">
              <a:buNone/>
            </a:pPr>
            <a:r>
              <a:rPr lang="en-US" sz="2600" dirty="0"/>
              <a:t>Quick and slow are relative to context-switch cost, 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When to Spin-Wait?  </a:t>
            </a:r>
            <a:br>
              <a:rPr lang="en-US"/>
            </a:br>
            <a:r>
              <a:rPr lang="en-US"/>
              <a:t>When to Block?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8696" y="2600961"/>
            <a:ext cx="11779948" cy="674451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en-US" dirty="0"/>
              <a:t>If know how long</a:t>
            </a:r>
            <a:r>
              <a:rPr lang="en-US" b="1" dirty="0"/>
              <a:t>, </a:t>
            </a:r>
            <a:r>
              <a:rPr lang="en-US" b="1" dirty="0" err="1"/>
              <a:t>t</a:t>
            </a:r>
            <a:r>
              <a:rPr lang="en-US" b="1" dirty="0"/>
              <a:t>,</a:t>
            </a:r>
            <a:r>
              <a:rPr lang="en-US" dirty="0"/>
              <a:t> before lock released, can determine optimal behavior</a:t>
            </a:r>
          </a:p>
          <a:p>
            <a:pPr>
              <a:lnSpc>
                <a:spcPct val="90000"/>
              </a:lnSpc>
              <a:buNone/>
            </a:pPr>
            <a:r>
              <a:rPr lang="en-US" dirty="0"/>
              <a:t>How much CPU time is wasted when spin-waiting?</a:t>
            </a:r>
          </a:p>
          <a:p>
            <a:pPr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  <a:buNone/>
            </a:pPr>
            <a:r>
              <a:rPr lang="en-US" dirty="0"/>
              <a:t>How much wasted when block?</a:t>
            </a:r>
          </a:p>
          <a:p>
            <a:pPr lvl="1">
              <a:lnSpc>
                <a:spcPct val="90000"/>
              </a:lnSpc>
              <a:buNone/>
            </a:pPr>
            <a:endParaRPr lang="en-US" sz="2800" dirty="0"/>
          </a:p>
          <a:p>
            <a:pPr>
              <a:lnSpc>
                <a:spcPct val="90000"/>
              </a:lnSpc>
              <a:buNone/>
            </a:pPr>
            <a:r>
              <a:rPr lang="en-US" dirty="0"/>
              <a:t>What is the best action when </a:t>
            </a:r>
            <a:r>
              <a:rPr lang="en-US" dirty="0" err="1"/>
              <a:t>t</a:t>
            </a:r>
            <a:r>
              <a:rPr lang="en-US" dirty="0"/>
              <a:t>&lt;C?</a:t>
            </a:r>
          </a:p>
          <a:p>
            <a:pPr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  <a:buNone/>
            </a:pPr>
            <a:r>
              <a:rPr lang="en-US" dirty="0"/>
              <a:t>When </a:t>
            </a:r>
            <a:r>
              <a:rPr lang="en-US" dirty="0" err="1"/>
              <a:t>t</a:t>
            </a:r>
            <a:r>
              <a:rPr lang="en-US" dirty="0"/>
              <a:t>&gt;C?</a:t>
            </a:r>
          </a:p>
          <a:p>
            <a:pPr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  <a:buNone/>
            </a:pPr>
            <a:r>
              <a:rPr lang="en-US" dirty="0"/>
              <a:t>Problem: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Requires </a:t>
            </a:r>
            <a:r>
              <a:rPr lang="en-US" dirty="0"/>
              <a:t>knowledge of </a:t>
            </a:r>
            <a:r>
              <a:rPr lang="en-US" dirty="0" smtClean="0"/>
              <a:t>future; too much overhead to do any special prediction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88322" y="3731336"/>
            <a:ext cx="325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88322" y="4917508"/>
            <a:ext cx="5167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09065" y="6024761"/>
            <a:ext cx="19800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spin-wait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74093" y="7083165"/>
            <a:ext cx="1261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block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Two-Phase Waiting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8696" y="2263356"/>
            <a:ext cx="11275280" cy="696918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Theory: Bound worst-case </a:t>
            </a:r>
            <a:r>
              <a:rPr lang="en-US" dirty="0" smtClean="0"/>
              <a:t>performance; ratio of actual/optimal</a:t>
            </a:r>
          </a:p>
          <a:p>
            <a:pPr>
              <a:buNone/>
            </a:pPr>
            <a:r>
              <a:rPr lang="en-US" dirty="0"/>
              <a:t>When does worst-possible performance occur?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Algorithm: Spin</a:t>
            </a:r>
            <a:r>
              <a:rPr lang="en-US" dirty="0"/>
              <a:t>-wait for C then block --&gt; Factor of 2 of optimal</a:t>
            </a:r>
          </a:p>
          <a:p>
            <a:pPr>
              <a:buNone/>
            </a:pPr>
            <a:r>
              <a:rPr lang="en-US" dirty="0"/>
              <a:t>Two cases:</a:t>
            </a:r>
          </a:p>
          <a:p>
            <a:pPr lvl="1">
              <a:buNone/>
            </a:pPr>
            <a:r>
              <a:rPr lang="en-US" sz="2800" dirty="0"/>
              <a:t>t</a:t>
            </a:r>
            <a:r>
              <a:rPr lang="en-US" sz="2800" dirty="0" smtClean="0"/>
              <a:t> </a:t>
            </a:r>
            <a:r>
              <a:rPr lang="en-US" sz="2800" dirty="0"/>
              <a:t>&lt; C: optimal spin-waits for t; we spin-wait t too</a:t>
            </a:r>
          </a:p>
          <a:p>
            <a:pPr lvl="1">
              <a:buNone/>
            </a:pPr>
            <a:r>
              <a:rPr lang="en-US" sz="2800" dirty="0"/>
              <a:t>t</a:t>
            </a:r>
            <a:r>
              <a:rPr lang="en-US" sz="2800" dirty="0" smtClean="0"/>
              <a:t> </a:t>
            </a:r>
            <a:r>
              <a:rPr lang="en-US" sz="2800" dirty="0"/>
              <a:t>&gt; C: optimal blocks immediately (cost of C); we pay spin C then block (cost of 2 C</a:t>
            </a:r>
            <a:r>
              <a:rPr lang="en-US" sz="2800" dirty="0" smtClean="0"/>
              <a:t>); 2C / C </a:t>
            </a:r>
            <a:r>
              <a:rPr lang="en-US" sz="2800" dirty="0" smtClean="0">
                <a:sym typeface="Wingdings"/>
              </a:rPr>
              <a:t> 2-competitive algorithm</a:t>
            </a:r>
            <a:endParaRPr lang="en-US" sz="2800" dirty="0" smtClean="0"/>
          </a:p>
          <a:p>
            <a:pPr>
              <a:buNone/>
            </a:pPr>
            <a:r>
              <a:rPr lang="en-US" dirty="0"/>
              <a:t>Example of </a:t>
            </a:r>
            <a:r>
              <a:rPr lang="en-US" dirty="0">
                <a:solidFill>
                  <a:schemeClr val="hlink"/>
                </a:solidFill>
              </a:rPr>
              <a:t>competitive analysis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26777" y="3649920"/>
            <a:ext cx="61001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Spin for very long time </a:t>
            </a:r>
            <a:r>
              <a:rPr lang="en-US" dirty="0" err="1" smtClean="0"/>
              <a:t>t</a:t>
            </a:r>
            <a:r>
              <a:rPr lang="en-US" dirty="0" smtClean="0"/>
              <a:t> &gt;&gt; C</a:t>
            </a:r>
          </a:p>
          <a:p>
            <a:r>
              <a:rPr lang="en-US" dirty="0" smtClean="0"/>
              <a:t>Ratio: </a:t>
            </a:r>
            <a:r>
              <a:rPr lang="en-US" dirty="0" err="1" smtClean="0"/>
              <a:t>t</a:t>
            </a:r>
            <a:r>
              <a:rPr lang="en-US" dirty="0" smtClean="0"/>
              <a:t>/C (unbounded)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" name="Shape 96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7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Condition Variables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Shape 96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Concurrency Objectives</a:t>
            </a:r>
          </a:p>
        </p:txBody>
      </p:sp>
      <p:sp>
        <p:nvSpPr>
          <p:cNvPr id="963" name="Shape 963"/>
          <p:cNvSpPr>
            <a:spLocks noGrp="1"/>
          </p:cNvSpPr>
          <p:nvPr>
            <p:ph type="body" idx="4294967295"/>
          </p:nvPr>
        </p:nvSpPr>
        <p:spPr>
          <a:xfrm>
            <a:off x="569415" y="2637868"/>
            <a:ext cx="11588750" cy="5195888"/>
          </a:xfrm>
          <a:prstGeom prst="rect">
            <a:avLst/>
          </a:prstGeom>
        </p:spPr>
        <p:txBody>
          <a:bodyPr/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5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Mutual exclusion</a:t>
            </a:r>
            <a:r>
              <a:rPr sz="3500" dirty="0">
                <a:solidFill>
                  <a:srgbClr val="333333"/>
                </a:solidFill>
              </a:rPr>
              <a:t> (e.g., A and B don’t run at same time)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500" dirty="0">
                <a:solidFill>
                  <a:srgbClr val="333333"/>
                </a:solidFill>
              </a:rPr>
              <a:t> - solved with </a:t>
            </a:r>
            <a:r>
              <a:rPr sz="3500" i="1" dirty="0">
                <a:solidFill>
                  <a:srgbClr val="333333"/>
                </a:solidFill>
              </a:rPr>
              <a:t>locks</a:t>
            </a:r>
            <a:endParaRPr sz="35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5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5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Ordering</a:t>
            </a:r>
            <a:r>
              <a:rPr sz="3500" dirty="0">
                <a:solidFill>
                  <a:srgbClr val="333333"/>
                </a:solidFill>
              </a:rPr>
              <a:t> (e.g., B runs after </a:t>
            </a:r>
            <a:r>
              <a:rPr sz="3500" dirty="0" smtClean="0">
                <a:solidFill>
                  <a:srgbClr val="333333"/>
                </a:solidFill>
              </a:rPr>
              <a:t>A</a:t>
            </a:r>
            <a:r>
              <a:rPr lang="en-US" sz="3500" dirty="0" smtClean="0">
                <a:solidFill>
                  <a:srgbClr val="333333"/>
                </a:solidFill>
              </a:rPr>
              <a:t> does something</a:t>
            </a:r>
            <a:r>
              <a:rPr sz="3500" dirty="0" smtClean="0">
                <a:solidFill>
                  <a:srgbClr val="333333"/>
                </a:solidFill>
              </a:rPr>
              <a:t>)</a:t>
            </a:r>
            <a:endParaRPr sz="35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500" dirty="0">
                <a:solidFill>
                  <a:srgbClr val="333333"/>
                </a:solidFill>
              </a:rPr>
              <a:t> - solved with </a:t>
            </a:r>
            <a:r>
              <a:rPr sz="3500" i="1" dirty="0">
                <a:solidFill>
                  <a:srgbClr val="333333"/>
                </a:solidFill>
              </a:rPr>
              <a:t>condition </a:t>
            </a:r>
            <a:r>
              <a:rPr sz="3500" i="1" dirty="0" smtClean="0">
                <a:solidFill>
                  <a:srgbClr val="333333"/>
                </a:solidFill>
              </a:rPr>
              <a:t>variables</a:t>
            </a:r>
            <a:r>
              <a:rPr lang="en-US" sz="3500" i="1" dirty="0" smtClean="0">
                <a:solidFill>
                  <a:srgbClr val="333333"/>
                </a:solidFill>
              </a:rPr>
              <a:t> </a:t>
            </a:r>
            <a:r>
              <a:rPr lang="en-US" sz="3500" dirty="0" smtClean="0">
                <a:solidFill>
                  <a:srgbClr val="333333"/>
                </a:solidFill>
              </a:rPr>
              <a:t>and</a:t>
            </a:r>
            <a:r>
              <a:rPr lang="en-US" sz="3500" i="1" dirty="0" smtClean="0">
                <a:solidFill>
                  <a:srgbClr val="333333"/>
                </a:solidFill>
              </a:rPr>
              <a:t> semaphores</a:t>
            </a:r>
            <a:endParaRPr sz="3500" i="1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Shape 96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Ordering Example: Join</a:t>
            </a:r>
          </a:p>
        </p:txBody>
      </p:sp>
      <p:sp>
        <p:nvSpPr>
          <p:cNvPr id="966" name="Shape 966"/>
          <p:cNvSpPr>
            <a:spLocks noGrp="1"/>
          </p:cNvSpPr>
          <p:nvPr>
            <p:ph type="body" idx="4294967295"/>
          </p:nvPr>
        </p:nvSpPr>
        <p:spPr>
          <a:xfrm>
            <a:off x="293066" y="2279640"/>
            <a:ext cx="11099800" cy="7229714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lvl="0" defTabSz="537463">
              <a:buNone/>
              <a:defRPr sz="1800">
                <a:solidFill>
                  <a:srgbClr val="000000"/>
                </a:solidFill>
              </a:defRPr>
            </a:pPr>
            <a:r>
              <a:rPr sz="3496" dirty="0">
                <a:solidFill>
                  <a:srgbClr val="333333"/>
                </a:solidFill>
              </a:rPr>
              <a:t>    pthread_t p1, p2;</a:t>
            </a:r>
            <a:endParaRPr sz="3496" dirty="0" smtClean="0">
              <a:solidFill>
                <a:srgbClr val="333333"/>
              </a:solidFill>
            </a:endParaRPr>
          </a:p>
          <a:p>
            <a:pPr lvl="0" defTabSz="537463">
              <a:buNone/>
              <a:defRPr sz="1800">
                <a:solidFill>
                  <a:srgbClr val="000000"/>
                </a:solidFill>
              </a:defRPr>
            </a:pPr>
            <a:r>
              <a:rPr lang="en-US" sz="3496" dirty="0" smtClean="0">
                <a:solidFill>
                  <a:srgbClr val="333333"/>
                </a:solidFill>
              </a:rPr>
              <a:t>	</a:t>
            </a:r>
            <a:r>
              <a:rPr sz="3496" dirty="0" smtClean="0">
                <a:solidFill>
                  <a:srgbClr val="333333"/>
                </a:solidFill>
              </a:rPr>
              <a:t>Pthread_create</a:t>
            </a:r>
            <a:r>
              <a:rPr sz="3496" dirty="0">
                <a:solidFill>
                  <a:srgbClr val="333333"/>
                </a:solidFill>
              </a:rPr>
              <a:t>(&amp;p1, NULL, mythread, "A"); </a:t>
            </a:r>
          </a:p>
          <a:p>
            <a:pPr lvl="0" defTabSz="537463">
              <a:buNone/>
              <a:defRPr sz="1800">
                <a:solidFill>
                  <a:srgbClr val="000000"/>
                </a:solidFill>
              </a:defRPr>
            </a:pPr>
            <a:r>
              <a:rPr sz="3496" dirty="0">
                <a:solidFill>
                  <a:srgbClr val="333333"/>
                </a:solidFill>
              </a:rPr>
              <a:t>    Pthread_create(&amp;p2, NULL, mythread, "B");</a:t>
            </a:r>
          </a:p>
          <a:p>
            <a:pPr lvl="0" defTabSz="537463">
              <a:buNone/>
              <a:defRPr sz="1800">
                <a:solidFill>
                  <a:srgbClr val="000000"/>
                </a:solidFill>
              </a:defRPr>
            </a:pPr>
            <a:r>
              <a:rPr sz="3496" dirty="0">
                <a:solidFill>
                  <a:srgbClr val="333333"/>
                </a:solidFill>
              </a:rPr>
              <a:t>    // join waits for the threads to finish</a:t>
            </a:r>
          </a:p>
          <a:p>
            <a:pPr lvl="0" defTabSz="537463">
              <a:buNone/>
              <a:defRPr sz="1800">
                <a:solidFill>
                  <a:srgbClr val="000000"/>
                </a:solidFill>
              </a:defRPr>
            </a:pPr>
            <a:r>
              <a:rPr sz="3496" dirty="0">
                <a:solidFill>
                  <a:srgbClr val="333333"/>
                </a:solidFill>
              </a:rPr>
              <a:t>    Pthread_join(p1, NULL); </a:t>
            </a:r>
          </a:p>
          <a:p>
            <a:pPr lvl="0" defTabSz="537463">
              <a:buNone/>
              <a:defRPr sz="1800">
                <a:solidFill>
                  <a:srgbClr val="000000"/>
                </a:solidFill>
              </a:defRPr>
            </a:pPr>
            <a:r>
              <a:rPr sz="3496" dirty="0">
                <a:solidFill>
                  <a:srgbClr val="333333"/>
                </a:solidFill>
              </a:rPr>
              <a:t>    Pthread_join(p2, NULL); </a:t>
            </a:r>
          </a:p>
          <a:p>
            <a:pPr lvl="0" defTabSz="537463">
              <a:buNone/>
              <a:defRPr sz="1800">
                <a:solidFill>
                  <a:srgbClr val="000000"/>
                </a:solidFill>
              </a:defRPr>
            </a:pPr>
            <a:r>
              <a:rPr sz="3496" dirty="0">
                <a:solidFill>
                  <a:srgbClr val="333333"/>
                </a:solidFill>
              </a:rPr>
              <a:t>    printf("main: done\n [balance: %d]\n [should: %d]\n", </a:t>
            </a:r>
          </a:p>
          <a:p>
            <a:pPr lvl="0" defTabSz="537463">
              <a:buNone/>
              <a:defRPr sz="1800">
                <a:solidFill>
                  <a:srgbClr val="000000"/>
                </a:solidFill>
              </a:defRPr>
            </a:pPr>
            <a:r>
              <a:rPr sz="3496" dirty="0">
                <a:solidFill>
                  <a:srgbClr val="333333"/>
                </a:solidFill>
              </a:rPr>
              <a:t>	 </a:t>
            </a:r>
            <a:r>
              <a:rPr sz="3496" dirty="0" smtClean="0">
                <a:solidFill>
                  <a:srgbClr val="333333"/>
                </a:solidFill>
              </a:rPr>
              <a:t> </a:t>
            </a:r>
            <a:r>
              <a:rPr lang="en-US" sz="3496" dirty="0" smtClean="0">
                <a:solidFill>
                  <a:srgbClr val="333333"/>
                </a:solidFill>
              </a:rPr>
              <a:t>		</a:t>
            </a:r>
            <a:r>
              <a:rPr sz="3496" dirty="0" smtClean="0">
                <a:solidFill>
                  <a:srgbClr val="333333"/>
                </a:solidFill>
              </a:rPr>
              <a:t>balance</a:t>
            </a:r>
            <a:r>
              <a:rPr sz="3496" dirty="0">
                <a:solidFill>
                  <a:srgbClr val="333333"/>
                </a:solidFill>
              </a:rPr>
              <a:t>, max*2);</a:t>
            </a:r>
          </a:p>
          <a:p>
            <a:pPr lvl="0" defTabSz="537463">
              <a:buNone/>
              <a:defRPr sz="1800">
                <a:solidFill>
                  <a:srgbClr val="000000"/>
                </a:solidFill>
              </a:defRPr>
            </a:pPr>
            <a:r>
              <a:rPr sz="3496" dirty="0">
                <a:solidFill>
                  <a:srgbClr val="333333"/>
                </a:solidFill>
              </a:rPr>
              <a:t>    return 0;</a:t>
            </a:r>
          </a:p>
        </p:txBody>
      </p:sp>
      <p:sp>
        <p:nvSpPr>
          <p:cNvPr id="4" name="Shape 970"/>
          <p:cNvSpPr/>
          <p:nvPr/>
        </p:nvSpPr>
        <p:spPr>
          <a:xfrm>
            <a:off x="7727941" y="5727221"/>
            <a:ext cx="5027619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bg1"/>
                </a:solidFill>
              </a:rPr>
              <a:t>how to implement </a:t>
            </a:r>
            <a:r>
              <a:rPr sz="3600" dirty="0" smtClean="0">
                <a:solidFill>
                  <a:schemeClr val="bg1"/>
                </a:solidFill>
              </a:rPr>
              <a:t>join</a:t>
            </a:r>
            <a:r>
              <a:rPr lang="en-US" sz="3600" dirty="0" smtClean="0">
                <a:solidFill>
                  <a:schemeClr val="bg1"/>
                </a:solidFill>
              </a:rPr>
              <a:t>()</a:t>
            </a:r>
            <a:r>
              <a:rPr sz="3600" dirty="0" smtClean="0">
                <a:solidFill>
                  <a:schemeClr val="bg1"/>
                </a:solidFill>
              </a:rPr>
              <a:t>?</a:t>
            </a:r>
            <a:endParaRPr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Review: </a:t>
            </a:r>
            <a:r>
              <a:rPr sz="6480" dirty="0" smtClean="0">
                <a:solidFill>
                  <a:srgbClr val="FFFFFF"/>
                </a:solidFill>
              </a:rPr>
              <a:t>Ticket Lock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246" name="Shape 246"/>
          <p:cNvSpPr>
            <a:spLocks noGrp="1"/>
          </p:cNvSpPr>
          <p:nvPr>
            <p:ph idx="1"/>
          </p:nvPr>
        </p:nvSpPr>
        <p:spPr>
          <a:xfrm>
            <a:off x="587564" y="2600961"/>
            <a:ext cx="10785405" cy="6111805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  <a:effectLst/>
              </a:rPr>
              <a:t>typedef struct </a:t>
            </a:r>
            <a:r>
              <a:rPr sz="2800" b="1" dirty="0">
                <a:solidFill>
                  <a:srgbClr val="333333"/>
                </a:solidFill>
                <a:effectLst/>
                <a:latin typeface="Helvetica"/>
                <a:ea typeface="Helvetica"/>
                <a:cs typeface="Helvetica"/>
                <a:sym typeface="Helvetica"/>
              </a:rPr>
              <a:t>__lock_t</a:t>
            </a:r>
            <a:r>
              <a:rPr sz="2800" dirty="0">
                <a:solidFill>
                  <a:srgbClr val="333333"/>
                </a:solidFill>
                <a:effectLst/>
              </a:rPr>
              <a:t> {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  <a:effectLst/>
              </a:rPr>
              <a:t>	int ticket;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  <a:effectLst/>
              </a:rPr>
              <a:t>	int turn;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  <a:effectLst/>
              </a:rPr>
              <a:t>}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2800" dirty="0">
              <a:solidFill>
                <a:srgbClr val="333333"/>
              </a:solidFill>
              <a:effectLst/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  <a:effectLst/>
              </a:rPr>
              <a:t>void </a:t>
            </a:r>
            <a:r>
              <a:rPr sz="2800" b="1" dirty="0">
                <a:solidFill>
                  <a:srgbClr val="333333"/>
                </a:solidFill>
                <a:effectLst/>
                <a:latin typeface="Helvetica"/>
                <a:ea typeface="Helvetica"/>
                <a:cs typeface="Helvetica"/>
                <a:sym typeface="Helvetica"/>
              </a:rPr>
              <a:t>lock_init</a:t>
            </a:r>
            <a:r>
              <a:rPr sz="2800" dirty="0">
                <a:solidFill>
                  <a:srgbClr val="333333"/>
                </a:solidFill>
                <a:effectLst/>
              </a:rPr>
              <a:t>(lock_t *lock) {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  <a:effectLst/>
              </a:rPr>
              <a:t>	lock-&gt;ticket = 0;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  <a:effectLst/>
              </a:rPr>
              <a:t>	lock-&gt;turn = 0;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  <a:effectLst/>
              </a:rPr>
              <a:t>}</a:t>
            </a:r>
          </a:p>
        </p:txBody>
      </p:sp>
      <p:sp>
        <p:nvSpPr>
          <p:cNvPr id="247" name="Shape 247"/>
          <p:cNvSpPr/>
          <p:nvPr/>
        </p:nvSpPr>
        <p:spPr>
          <a:xfrm>
            <a:off x="6268354" y="2600960"/>
            <a:ext cx="6315028" cy="55894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spcAft>
                <a:spcPts val="600"/>
              </a:spcAft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</a:rPr>
              <a:t>void </a:t>
            </a:r>
            <a:r>
              <a:rPr sz="28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acquire</a:t>
            </a:r>
            <a:r>
              <a:rPr sz="2800" dirty="0">
                <a:solidFill>
                  <a:srgbClr val="333333"/>
                </a:solidFill>
              </a:rPr>
              <a:t>(lock_t *lock) {</a:t>
            </a:r>
          </a:p>
          <a:p>
            <a:pPr lvl="0" algn="l">
              <a:spcAft>
                <a:spcPts val="600"/>
              </a:spcAft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</a:rPr>
              <a:t>	int myturn = FAA(&amp;lock-&gt;ticket);</a:t>
            </a:r>
          </a:p>
          <a:p>
            <a:pPr lvl="0" algn="l">
              <a:spcAft>
                <a:spcPts val="600"/>
              </a:spcAft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</a:rPr>
              <a:t>	</a:t>
            </a:r>
            <a:r>
              <a:rPr sz="2800" dirty="0" smtClean="0">
                <a:solidFill>
                  <a:srgbClr val="333333"/>
                </a:solidFill>
              </a:rPr>
              <a:t>while</a:t>
            </a:r>
            <a:r>
              <a:rPr lang="en-US" sz="2800" dirty="0" smtClean="0">
                <a:solidFill>
                  <a:srgbClr val="333333"/>
                </a:solidFill>
              </a:rPr>
              <a:t> </a:t>
            </a:r>
            <a:r>
              <a:rPr sz="2800" dirty="0" smtClean="0">
                <a:solidFill>
                  <a:srgbClr val="333333"/>
                </a:solidFill>
              </a:rPr>
              <a:t>(</a:t>
            </a:r>
            <a:r>
              <a:rPr sz="2800" dirty="0">
                <a:solidFill>
                  <a:srgbClr val="333333"/>
                </a:solidFill>
              </a:rPr>
              <a:t>lock-&gt;turn != myturn)</a:t>
            </a:r>
          </a:p>
          <a:p>
            <a:pPr lvl="0" algn="l">
              <a:spcAft>
                <a:spcPts val="600"/>
              </a:spcAft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</a:rPr>
              <a:t>		yield</a:t>
            </a:r>
            <a:r>
              <a:rPr sz="2800" dirty="0" smtClean="0">
                <a:solidFill>
                  <a:srgbClr val="333333"/>
                </a:solidFill>
              </a:rPr>
              <a:t>();</a:t>
            </a:r>
            <a:endParaRPr lang="en-US" sz="2800" dirty="0" smtClean="0">
              <a:solidFill>
                <a:srgbClr val="333333"/>
              </a:solidFill>
            </a:endParaRPr>
          </a:p>
          <a:p>
            <a:pPr lvl="0" algn="l">
              <a:spcAft>
                <a:spcPts val="600"/>
              </a:spcAft>
              <a:defRPr sz="1800">
                <a:solidFill>
                  <a:srgbClr val="000000"/>
                </a:solidFill>
              </a:defRPr>
            </a:pPr>
            <a:r>
              <a:rPr sz="2800" dirty="0" smtClean="0">
                <a:solidFill>
                  <a:srgbClr val="333333"/>
                </a:solidFill>
              </a:rPr>
              <a:t>}</a:t>
            </a:r>
            <a:endParaRPr sz="2800" dirty="0" smtClean="0">
              <a:solidFill>
                <a:srgbClr val="333333"/>
              </a:solidFill>
            </a:endParaRPr>
          </a:p>
          <a:p>
            <a:pPr lvl="0" algn="l">
              <a:spcAft>
                <a:spcPts val="600"/>
              </a:spcAft>
              <a:defRPr sz="1800">
                <a:solidFill>
                  <a:srgbClr val="000000"/>
                </a:solidFill>
              </a:defRPr>
            </a:pPr>
            <a:endParaRPr lang="en-US" sz="2800" dirty="0" smtClean="0">
              <a:solidFill>
                <a:srgbClr val="333333"/>
              </a:solidFill>
            </a:endParaRPr>
          </a:p>
          <a:p>
            <a:pPr lvl="0" algn="l">
              <a:spcAft>
                <a:spcPts val="600"/>
              </a:spcAft>
              <a:defRPr sz="1800">
                <a:solidFill>
                  <a:srgbClr val="000000"/>
                </a:solidFill>
              </a:defRPr>
            </a:pPr>
            <a:endParaRPr sz="2800" dirty="0" smtClean="0">
              <a:solidFill>
                <a:srgbClr val="333333"/>
              </a:solidFill>
            </a:endParaRPr>
          </a:p>
          <a:p>
            <a:pPr lvl="0" algn="l">
              <a:spcAft>
                <a:spcPts val="600"/>
              </a:spcAft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</a:rPr>
              <a:t>void </a:t>
            </a:r>
            <a:r>
              <a:rPr sz="28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release</a:t>
            </a:r>
            <a:r>
              <a:rPr sz="2800" dirty="0">
                <a:solidFill>
                  <a:srgbClr val="333333"/>
                </a:solidFill>
              </a:rPr>
              <a:t> (lock_t *lock) {</a:t>
            </a:r>
          </a:p>
          <a:p>
            <a:pPr lvl="0" algn="l">
              <a:spcAft>
                <a:spcPts val="600"/>
              </a:spcAft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</a:rPr>
              <a:t>	FAA(&amp;lock-&gt;turn);</a:t>
            </a:r>
          </a:p>
          <a:p>
            <a:pPr lvl="0" algn="l">
              <a:spcAft>
                <a:spcPts val="600"/>
              </a:spcAft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2847" y="8455943"/>
            <a:ext cx="1191023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333333"/>
                </a:solidFill>
              </a:rPr>
              <a:t>Are both FAA() instructions needed or can replace with simple ++?</a:t>
            </a:r>
            <a:endParaRPr lang="en-US" sz="32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Shape 97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defTabSz="473201">
              <a:defRPr sz="6480"/>
            </a:lvl1pPr>
          </a:lstStyle>
          <a:p>
            <a:pPr lvl="0"/>
            <a:r>
              <a:rPr lang="en-US" smtClean="0"/>
              <a:t>Condition Variables</a:t>
            </a:r>
            <a:endParaRPr lang="en-US"/>
          </a:p>
        </p:txBody>
      </p:sp>
      <p:sp>
        <p:nvSpPr>
          <p:cNvPr id="974" name="Shape 974"/>
          <p:cNvSpPr>
            <a:spLocks noGrp="1"/>
          </p:cNvSpPr>
          <p:nvPr>
            <p:ph type="body" idx="4294967295"/>
          </p:nvPr>
        </p:nvSpPr>
        <p:spPr>
          <a:xfrm>
            <a:off x="325629" y="2344738"/>
            <a:ext cx="11099800" cy="5280025"/>
          </a:xfrm>
          <a:prstGeom prst="rect">
            <a:avLst/>
          </a:prstGeom>
        </p:spPr>
        <p:txBody>
          <a:bodyPr/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/>
              <a:t>C</a:t>
            </a:r>
            <a:r>
              <a:rPr lang="en-US" sz="3800" dirty="0" smtClean="0"/>
              <a:t>ondition Variable: queue of waiting threads 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b="1" i="1" dirty="0" smtClean="0">
                <a:latin typeface="Helvetica"/>
                <a:ea typeface="Helvetica"/>
                <a:cs typeface="Helvetica"/>
                <a:sym typeface="Helvetica"/>
              </a:rPr>
              <a:t>B</a:t>
            </a:r>
            <a:r>
              <a:rPr sz="3800" dirty="0" smtClean="0"/>
              <a:t> </a:t>
            </a:r>
            <a:r>
              <a:rPr sz="3800" dirty="0"/>
              <a:t>waits for a signal on</a:t>
            </a:r>
            <a:r>
              <a:rPr sz="3800" dirty="0" smtClean="0"/>
              <a:t> </a:t>
            </a:r>
            <a:r>
              <a:rPr lang="en-US" sz="3800" dirty="0" smtClean="0"/>
              <a:t>CV</a:t>
            </a:r>
            <a:r>
              <a:rPr sz="3800" dirty="0" smtClean="0"/>
              <a:t> </a:t>
            </a:r>
            <a:r>
              <a:rPr sz="3800" dirty="0"/>
              <a:t>before </a:t>
            </a:r>
            <a:r>
              <a:rPr sz="3800" dirty="0" smtClean="0"/>
              <a:t>running</a:t>
            </a:r>
            <a:endParaRPr lang="en-US" sz="3800" dirty="0" smtClean="0"/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/>
              <a:t>wait(CV, …)</a:t>
            </a:r>
            <a:endParaRPr sz="3500" dirty="0" smtClean="0"/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b="1" i="1" dirty="0">
                <a:latin typeface="Helvetica"/>
                <a:ea typeface="Helvetica"/>
                <a:cs typeface="Helvetica"/>
                <a:sym typeface="Helvetica"/>
              </a:rPr>
              <a:t>A</a:t>
            </a:r>
            <a:r>
              <a:rPr sz="3800" dirty="0"/>
              <a:t> sends signal</a:t>
            </a:r>
            <a:r>
              <a:rPr sz="3800" dirty="0" smtClean="0"/>
              <a:t> </a:t>
            </a:r>
            <a:r>
              <a:rPr lang="en-US" sz="3800" dirty="0" smtClean="0"/>
              <a:t>to CV </a:t>
            </a:r>
            <a:r>
              <a:rPr sz="3800" dirty="0" smtClean="0"/>
              <a:t>when </a:t>
            </a:r>
            <a:r>
              <a:rPr sz="3800" dirty="0"/>
              <a:t>time for </a:t>
            </a:r>
            <a:r>
              <a:rPr sz="3800" b="1" i="1" dirty="0">
                <a:latin typeface="Helvetica"/>
                <a:ea typeface="Helvetica"/>
                <a:cs typeface="Helvetica"/>
                <a:sym typeface="Helvetica"/>
              </a:rPr>
              <a:t>B</a:t>
            </a:r>
            <a:r>
              <a:rPr sz="3800" dirty="0"/>
              <a:t> to </a:t>
            </a:r>
            <a:r>
              <a:rPr sz="3800" dirty="0" smtClean="0"/>
              <a:t>run</a:t>
            </a:r>
            <a:endParaRPr lang="en-US" sz="3800" dirty="0" smtClean="0"/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/>
              <a:t>signal(CV, …)</a:t>
            </a:r>
            <a:endParaRPr lang="en-US" sz="3500" dirty="0" smtClean="0"/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lang="en-US" sz="3800" dirty="0" smtClean="0"/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Condition Variables</a:t>
            </a:r>
          </a:p>
        </p:txBody>
      </p:sp>
      <p:sp>
        <p:nvSpPr>
          <p:cNvPr id="51" name="Shape 51"/>
          <p:cNvSpPr>
            <a:spLocks noGrp="1"/>
          </p:cNvSpPr>
          <p:nvPr>
            <p:ph type="body" idx="4294967295"/>
          </p:nvPr>
        </p:nvSpPr>
        <p:spPr>
          <a:xfrm>
            <a:off x="317483" y="2195077"/>
            <a:ext cx="12216265" cy="709603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wait</a:t>
            </a:r>
            <a:r>
              <a:rPr sz="3200" dirty="0">
                <a:solidFill>
                  <a:srgbClr val="333333"/>
                </a:solidFill>
              </a:rPr>
              <a:t>(cond_t *cv, mutex_t *lock)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333333"/>
                </a:solidFill>
              </a:rPr>
              <a:t> - assumes the lock is held when wait() is called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333333"/>
                </a:solidFill>
              </a:rPr>
              <a:t> - puts caller to sleep + releases the lock (atomically)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333333"/>
                </a:solidFill>
              </a:rPr>
              <a:t> - when awoken, reacquires lock before returning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12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signal</a:t>
            </a:r>
            <a:r>
              <a:rPr sz="3200" dirty="0">
                <a:solidFill>
                  <a:srgbClr val="333333"/>
                </a:solidFill>
              </a:rPr>
              <a:t>(cond_t *cv)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333333"/>
                </a:solidFill>
              </a:rPr>
              <a:t> - wake a single waiting thread (if &gt;= 1 thread is waiting)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333333"/>
                </a:solidFill>
              </a:rPr>
              <a:t> - if there is no waiting thread, just return, doing </a:t>
            </a:r>
            <a:r>
              <a:rPr sz="3200" dirty="0" smtClean="0">
                <a:solidFill>
                  <a:srgbClr val="333333"/>
                </a:solidFill>
              </a:rPr>
              <a:t>nothing</a:t>
            </a:r>
            <a:endParaRPr sz="1200" dirty="0" smtClean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 smtClean="0">
                <a:solidFill>
                  <a:srgbClr val="FFFFFF"/>
                </a:solidFill>
              </a:rPr>
              <a:t>Join</a:t>
            </a:r>
            <a:r>
              <a:rPr lang="en-US" sz="6480" dirty="0" smtClean="0">
                <a:solidFill>
                  <a:srgbClr val="FFFFFF"/>
                </a:solidFill>
              </a:rPr>
              <a:t> Implementation:</a:t>
            </a:r>
            <a:br>
              <a:rPr lang="en-US" sz="6480" dirty="0" smtClean="0">
                <a:solidFill>
                  <a:srgbClr val="FFFFFF"/>
                </a:solidFill>
              </a:rPr>
            </a:br>
            <a:r>
              <a:rPr lang="en-US" sz="6480" dirty="0" smtClean="0">
                <a:solidFill>
                  <a:srgbClr val="FFFFFF"/>
                </a:solidFill>
              </a:rPr>
              <a:t>Attempt 1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55" name="Shape 55"/>
          <p:cNvSpPr/>
          <p:nvPr/>
        </p:nvSpPr>
        <p:spPr>
          <a:xfrm>
            <a:off x="6988499" y="3333706"/>
            <a:ext cx="5430724" cy="2103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333333"/>
                </a:solidFill>
              </a:rPr>
              <a:t>void thread_exit()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333333"/>
                </a:solidFill>
              </a:rPr>
              <a:t>		Mutex_lock(&amp;m);		// a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333333"/>
                </a:solidFill>
              </a:rPr>
              <a:t>		Cond_signal(&amp;c);		// b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333333"/>
                </a:solidFill>
              </a:rPr>
              <a:t>		Mutex_unlock(&amp;m);		// c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333333"/>
                </a:solidFill>
              </a:rPr>
              <a:t>}</a:t>
            </a:r>
          </a:p>
        </p:txBody>
      </p:sp>
      <p:sp>
        <p:nvSpPr>
          <p:cNvPr id="56" name="Shape 56"/>
          <p:cNvSpPr/>
          <p:nvPr/>
        </p:nvSpPr>
        <p:spPr>
          <a:xfrm>
            <a:off x="518809" y="3333706"/>
            <a:ext cx="5434468" cy="2103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void thread_join()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		Mutex_lock(&amp;m);		// x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		Cond_wait(&amp;c, &amp;m);	// y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		Mutex_unlock(&amp;m);		// z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}</a:t>
            </a:r>
          </a:p>
        </p:txBody>
      </p:sp>
      <p:sp>
        <p:nvSpPr>
          <p:cNvPr id="6" name="Shape 61"/>
          <p:cNvSpPr txBox="1">
            <a:spLocks/>
          </p:cNvSpPr>
          <p:nvPr/>
        </p:nvSpPr>
        <p:spPr>
          <a:xfrm>
            <a:off x="794175" y="6419567"/>
            <a:ext cx="11099800" cy="2341563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/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Parent:	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		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z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Child:				a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143" y="2464742"/>
            <a:ext cx="1593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21F07"/>
                </a:solidFill>
              </a:rPr>
              <a:t>Parent:</a:t>
            </a:r>
            <a:endParaRPr lang="en-US" dirty="0">
              <a:solidFill>
                <a:srgbClr val="921F07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73679" y="2464742"/>
            <a:ext cx="1406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Child: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5883" y="5896347"/>
            <a:ext cx="3051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Example schedule: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0797264" y="8761130"/>
            <a:ext cx="16219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Works!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 smtClean="0">
                <a:solidFill>
                  <a:srgbClr val="FFFFFF"/>
                </a:solidFill>
              </a:rPr>
              <a:t>Join</a:t>
            </a:r>
            <a:r>
              <a:rPr lang="en-US" sz="6480" dirty="0" smtClean="0">
                <a:solidFill>
                  <a:srgbClr val="FFFFFF"/>
                </a:solidFill>
              </a:rPr>
              <a:t> Implementation:</a:t>
            </a:r>
            <a:br>
              <a:rPr lang="en-US" sz="6480" dirty="0" smtClean="0">
                <a:solidFill>
                  <a:srgbClr val="FFFFFF"/>
                </a:solidFill>
              </a:rPr>
            </a:br>
            <a:r>
              <a:rPr lang="en-US" sz="6480" dirty="0" smtClean="0">
                <a:solidFill>
                  <a:srgbClr val="FFFFFF"/>
                </a:solidFill>
              </a:rPr>
              <a:t>Attempt 1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55" name="Shape 55"/>
          <p:cNvSpPr/>
          <p:nvPr/>
        </p:nvSpPr>
        <p:spPr>
          <a:xfrm>
            <a:off x="6988499" y="3333706"/>
            <a:ext cx="5430724" cy="2103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333333"/>
                </a:solidFill>
              </a:rPr>
              <a:t>void thread_exit()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333333"/>
                </a:solidFill>
              </a:rPr>
              <a:t>		Mutex_lock(&amp;m);		// a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333333"/>
                </a:solidFill>
              </a:rPr>
              <a:t>		Cond_signal(&amp;c);		// b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333333"/>
                </a:solidFill>
              </a:rPr>
              <a:t>		Mutex_unlock(&amp;m);		// c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333333"/>
                </a:solidFill>
              </a:rPr>
              <a:t>}</a:t>
            </a:r>
          </a:p>
        </p:txBody>
      </p:sp>
      <p:sp>
        <p:nvSpPr>
          <p:cNvPr id="56" name="Shape 56"/>
          <p:cNvSpPr/>
          <p:nvPr/>
        </p:nvSpPr>
        <p:spPr>
          <a:xfrm>
            <a:off x="518809" y="3333706"/>
            <a:ext cx="5434468" cy="2103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void thread_join()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		Mutex_lock(&amp;m);		// x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		Cond_wait(&amp;c, &amp;m);	// y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		Mutex_unlock(&amp;m);		// z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}</a:t>
            </a:r>
          </a:p>
        </p:txBody>
      </p:sp>
      <p:sp>
        <p:nvSpPr>
          <p:cNvPr id="6" name="Shape 61"/>
          <p:cNvSpPr txBox="1">
            <a:spLocks/>
          </p:cNvSpPr>
          <p:nvPr/>
        </p:nvSpPr>
        <p:spPr>
          <a:xfrm>
            <a:off x="794175" y="6419567"/>
            <a:ext cx="11099800" cy="2341563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/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tabLst/>
              <a:defRPr sz="1800">
                <a:solidFill>
                  <a:srgbClr val="000000"/>
                </a:solidFill>
              </a:defRPr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143" y="2464742"/>
            <a:ext cx="1593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21F07"/>
                </a:solidFill>
              </a:rPr>
              <a:t>Parent:</a:t>
            </a:r>
            <a:endParaRPr lang="en-US" dirty="0">
              <a:solidFill>
                <a:srgbClr val="921F07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73679" y="2464742"/>
            <a:ext cx="1406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Child: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0781" y="6337429"/>
            <a:ext cx="41953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Example </a:t>
            </a:r>
            <a:r>
              <a:rPr lang="en-US" sz="2800" dirty="0" smtClean="0"/>
              <a:t>broken schedule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8579683" y="8761130"/>
            <a:ext cx="4222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Parent waits forever!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94175" y="6778510"/>
            <a:ext cx="11099800" cy="1436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tabLst/>
              <a:defRPr sz="1800">
                <a:solidFill>
                  <a:srgbClr val="000000"/>
                </a:solidFill>
              </a:defRPr>
            </a:pPr>
            <a:r>
              <a:rPr lang="en-US" sz="3200" kern="1200" dirty="0" smtClean="0">
                <a:solidFill>
                  <a:srgbClr val="921F07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rPr>
              <a:t>Parent:					</a:t>
            </a:r>
            <a:r>
              <a:rPr lang="en-US" sz="3200" kern="1200" dirty="0" err="1" smtClean="0">
                <a:solidFill>
                  <a:srgbClr val="921F07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rPr>
              <a:t>x</a:t>
            </a:r>
            <a:r>
              <a:rPr lang="en-US" sz="3200" kern="1200" dirty="0" smtClean="0">
                <a:solidFill>
                  <a:srgbClr val="921F07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rPr>
              <a:t>	</a:t>
            </a:r>
            <a:r>
              <a:rPr lang="en-US" sz="3200" kern="1200" dirty="0" err="1" smtClean="0">
                <a:solidFill>
                  <a:srgbClr val="921F07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rPr>
              <a:t>y</a:t>
            </a:r>
            <a:endParaRPr lang="en-US" sz="3200" kern="1200" dirty="0" smtClean="0">
              <a:solidFill>
                <a:srgbClr val="921F07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</a:endParaRPr>
          </a:p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tabLst/>
              <a:defRPr sz="1800">
                <a:solidFill>
                  <a:srgbClr val="000000"/>
                </a:solidFill>
              </a:defRPr>
            </a:pPr>
            <a:r>
              <a:rPr lang="en-US" sz="3200" kern="1200" dirty="0" smtClean="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rPr>
              <a:t>Child:		a	</a:t>
            </a:r>
            <a:r>
              <a:rPr lang="en-US" sz="3200" kern="1200" dirty="0" err="1" smtClean="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rPr>
              <a:t>b</a:t>
            </a:r>
            <a:r>
              <a:rPr lang="en-US" sz="3200" kern="1200" dirty="0" smtClean="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rPr>
              <a:t>	</a:t>
            </a:r>
            <a:r>
              <a:rPr lang="en-US" sz="3200" kern="1200" dirty="0" err="1" smtClean="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rPr>
              <a:t>c</a:t>
            </a:r>
            <a:endParaRPr lang="en-US" sz="3200" kern="1200" dirty="0">
              <a:solidFill>
                <a:schemeClr val="bg2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0781" y="5659479"/>
            <a:ext cx="84481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Can you construct ordering that does not work?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 smtClean="0">
                <a:solidFill>
                  <a:srgbClr val="FFFFFF"/>
                </a:solidFill>
              </a:rPr>
              <a:t>Rule </a:t>
            </a:r>
            <a:r>
              <a:rPr sz="6480" dirty="0">
                <a:solidFill>
                  <a:srgbClr val="FFFFFF"/>
                </a:solidFill>
              </a:rPr>
              <a:t>of Thumb 1</a:t>
            </a:r>
          </a:p>
        </p:txBody>
      </p:sp>
      <p:sp>
        <p:nvSpPr>
          <p:cNvPr id="80" name="Shape 80"/>
          <p:cNvSpPr>
            <a:spLocks noGrp="1"/>
          </p:cNvSpPr>
          <p:nvPr>
            <p:ph type="body" idx="4294967295"/>
          </p:nvPr>
        </p:nvSpPr>
        <p:spPr>
          <a:xfrm>
            <a:off x="207055" y="2333133"/>
            <a:ext cx="11099800" cy="4803775"/>
          </a:xfrm>
          <a:prstGeom prst="rect">
            <a:avLst/>
          </a:prstGeom>
        </p:spPr>
        <p:txBody>
          <a:bodyPr/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000" b="1" dirty="0">
                <a:solidFill>
                  <a:srgbClr val="333333"/>
                </a:solidFill>
                <a:effectLst/>
                <a:latin typeface="Helvetica"/>
                <a:ea typeface="Helvetica"/>
                <a:cs typeface="Helvetica"/>
                <a:sym typeface="Helvetica"/>
              </a:rPr>
              <a:t>Keep state</a:t>
            </a:r>
            <a:r>
              <a:rPr sz="3000" dirty="0">
                <a:solidFill>
                  <a:srgbClr val="333333"/>
                </a:solidFill>
                <a:effectLst/>
              </a:rPr>
              <a:t> in addition to CV’s!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000" dirty="0">
              <a:solidFill>
                <a:srgbClr val="333333"/>
              </a:solidFill>
              <a:effectLst/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rgbClr val="333333"/>
                </a:solidFill>
                <a:effectLst/>
              </a:rPr>
              <a:t>CV’s are used to </a:t>
            </a:r>
            <a:r>
              <a:rPr lang="en-US" sz="3000" dirty="0" smtClean="0">
                <a:solidFill>
                  <a:srgbClr val="333333"/>
                </a:solidFill>
                <a:effectLst/>
              </a:rPr>
              <a:t>signal</a:t>
            </a:r>
            <a:r>
              <a:rPr sz="3000" dirty="0" smtClean="0">
                <a:solidFill>
                  <a:srgbClr val="333333"/>
                </a:solidFill>
                <a:effectLst/>
              </a:rPr>
              <a:t> </a:t>
            </a:r>
            <a:r>
              <a:rPr sz="3000" dirty="0">
                <a:solidFill>
                  <a:srgbClr val="333333"/>
                </a:solidFill>
                <a:effectLst/>
              </a:rPr>
              <a:t>threads when state </a:t>
            </a:r>
            <a:r>
              <a:rPr sz="3000" dirty="0" smtClean="0">
                <a:solidFill>
                  <a:srgbClr val="333333"/>
                </a:solidFill>
                <a:effectLst/>
              </a:rPr>
              <a:t>changes</a:t>
            </a:r>
            <a:endParaRPr sz="3000" dirty="0">
              <a:solidFill>
                <a:srgbClr val="333333"/>
              </a:solidFill>
              <a:effectLst/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000" dirty="0">
              <a:solidFill>
                <a:srgbClr val="333333"/>
              </a:solidFill>
              <a:effectLst/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rgbClr val="333333"/>
                </a:solidFill>
                <a:effectLst/>
              </a:rPr>
              <a:t>If state is already as needed, </a:t>
            </a:r>
            <a:r>
              <a:rPr lang="en-US" sz="3000" dirty="0" smtClean="0">
                <a:solidFill>
                  <a:srgbClr val="333333"/>
                </a:solidFill>
                <a:effectLst/>
              </a:rPr>
              <a:t>thread </a:t>
            </a:r>
            <a:r>
              <a:rPr sz="3000" dirty="0" smtClean="0">
                <a:solidFill>
                  <a:srgbClr val="333333"/>
                </a:solidFill>
                <a:effectLst/>
              </a:rPr>
              <a:t>do</a:t>
            </a:r>
            <a:r>
              <a:rPr lang="en-US" sz="3000" dirty="0" smtClean="0">
                <a:solidFill>
                  <a:srgbClr val="333333"/>
                </a:solidFill>
                <a:effectLst/>
              </a:rPr>
              <a:t>esn</a:t>
            </a:r>
            <a:r>
              <a:rPr sz="3000" dirty="0" smtClean="0">
                <a:solidFill>
                  <a:srgbClr val="333333"/>
                </a:solidFill>
                <a:effectLst/>
              </a:rPr>
              <a:t>’t </a:t>
            </a:r>
            <a:r>
              <a:rPr sz="3000" dirty="0">
                <a:solidFill>
                  <a:srgbClr val="333333"/>
                </a:solidFill>
                <a:effectLst/>
              </a:rPr>
              <a:t>wait for a </a:t>
            </a:r>
            <a:r>
              <a:rPr lang="en-US" sz="3000" dirty="0" smtClean="0">
                <a:solidFill>
                  <a:srgbClr val="333333"/>
                </a:solidFill>
                <a:effectLst/>
              </a:rPr>
              <a:t>signal</a:t>
            </a:r>
            <a:r>
              <a:rPr sz="3000" dirty="0" smtClean="0">
                <a:solidFill>
                  <a:srgbClr val="333333"/>
                </a:solidFill>
                <a:effectLst/>
              </a:rPr>
              <a:t>!</a:t>
            </a:r>
            <a:endParaRPr sz="3000" dirty="0">
              <a:solidFill>
                <a:srgbClr val="333333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Join Implementation:</a:t>
            </a:r>
            <a:br>
              <a:rPr lang="en-US" sz="6480" dirty="0" smtClean="0">
                <a:solidFill>
                  <a:srgbClr val="FFFFFF"/>
                </a:solidFill>
              </a:rPr>
            </a:br>
            <a:r>
              <a:rPr lang="en-US" sz="6480" dirty="0" smtClean="0">
                <a:solidFill>
                  <a:srgbClr val="FFFFFF"/>
                </a:solidFill>
              </a:rPr>
              <a:t>Attempt 2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84" name="Shape 84"/>
          <p:cNvSpPr/>
          <p:nvPr/>
        </p:nvSpPr>
        <p:spPr>
          <a:xfrm>
            <a:off x="6871639" y="3165951"/>
            <a:ext cx="4738226" cy="1600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2"/>
                </a:solidFill>
              </a:rPr>
              <a:t>void thread_exit()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2"/>
                </a:solidFill>
              </a:rPr>
              <a:t>		done = 1;			// a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2"/>
                </a:solidFill>
              </a:rPr>
              <a:t>		Cond_signal(&amp;c);	// b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2"/>
                </a:solidFill>
              </a:rPr>
              <a:t>}</a:t>
            </a:r>
          </a:p>
        </p:txBody>
      </p:sp>
      <p:sp>
        <p:nvSpPr>
          <p:cNvPr id="85" name="Shape 85"/>
          <p:cNvSpPr/>
          <p:nvPr/>
        </p:nvSpPr>
        <p:spPr>
          <a:xfrm>
            <a:off x="218461" y="3165951"/>
            <a:ext cx="5604098" cy="250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void thread_join()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		Mutex_lock(&amp;m);		 // w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		if (done == 0)		 	 // x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			Cond_wait(&amp;c, &amp;m); // y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		Mutex_unlock(&amp;m);		 // z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1143" y="2464742"/>
            <a:ext cx="1593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21F07"/>
                </a:solidFill>
              </a:rPr>
              <a:t>Parent:</a:t>
            </a:r>
            <a:endParaRPr lang="en-US" dirty="0">
              <a:solidFill>
                <a:srgbClr val="921F07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73679" y="2464742"/>
            <a:ext cx="1406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Child: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94175" y="6778510"/>
            <a:ext cx="11099800" cy="1436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tabLst/>
              <a:defRPr sz="1800">
                <a:solidFill>
                  <a:srgbClr val="000000"/>
                </a:solidFill>
              </a:defRPr>
            </a:pPr>
            <a:r>
              <a:rPr lang="en-US" sz="3200" kern="1200" dirty="0" smtClean="0">
                <a:solidFill>
                  <a:srgbClr val="921F07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rPr>
              <a:t>Parent:				</a:t>
            </a:r>
            <a:r>
              <a:rPr lang="en-US" sz="3200" kern="1200" dirty="0" smtClean="0">
                <a:solidFill>
                  <a:srgbClr val="921F07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rPr>
              <a:t>w	x</a:t>
            </a:r>
            <a:r>
              <a:rPr lang="en-US" sz="3200" kern="1200" dirty="0" smtClean="0">
                <a:solidFill>
                  <a:srgbClr val="921F07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rPr>
              <a:t>	</a:t>
            </a:r>
            <a:r>
              <a:rPr lang="en-US" sz="3200" kern="1200" dirty="0" smtClean="0">
                <a:solidFill>
                  <a:srgbClr val="921F07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rPr>
              <a:t>y	z</a:t>
            </a:r>
            <a:endParaRPr lang="en-US" sz="3200" kern="1200" dirty="0" smtClean="0">
              <a:solidFill>
                <a:srgbClr val="921F07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</a:endParaRPr>
          </a:p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tabLst/>
              <a:defRPr sz="1800">
                <a:solidFill>
                  <a:srgbClr val="000000"/>
                </a:solidFill>
              </a:defRPr>
            </a:pPr>
            <a:r>
              <a:rPr lang="en-US" sz="3200" kern="1200" dirty="0" smtClean="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rPr>
              <a:t>Child:		a	</a:t>
            </a:r>
            <a:r>
              <a:rPr lang="en-US" sz="3200" kern="1200" dirty="0" smtClean="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rPr>
              <a:t>b</a:t>
            </a:r>
            <a:endParaRPr lang="en-US" sz="3200" kern="1200" dirty="0">
              <a:solidFill>
                <a:schemeClr val="bg2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4529" y="6132179"/>
            <a:ext cx="6378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Fixes previous broken ordering: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Join Implementation:</a:t>
            </a:r>
            <a:br>
              <a:rPr lang="en-US" sz="6480" dirty="0" smtClean="0">
                <a:solidFill>
                  <a:srgbClr val="FFFFFF"/>
                </a:solidFill>
              </a:rPr>
            </a:br>
            <a:r>
              <a:rPr lang="en-US" sz="6480" dirty="0" smtClean="0">
                <a:solidFill>
                  <a:srgbClr val="FFFFFF"/>
                </a:solidFill>
              </a:rPr>
              <a:t>Attempt 2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84" name="Shape 84"/>
          <p:cNvSpPr/>
          <p:nvPr/>
        </p:nvSpPr>
        <p:spPr>
          <a:xfrm>
            <a:off x="6871639" y="3165951"/>
            <a:ext cx="4738226" cy="1600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2"/>
                </a:solidFill>
              </a:rPr>
              <a:t>void thread_exit()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2"/>
                </a:solidFill>
              </a:rPr>
              <a:t>		done = 1;			// a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2"/>
                </a:solidFill>
              </a:rPr>
              <a:t>		Cond_signal(&amp;c);	// b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2"/>
                </a:solidFill>
              </a:rPr>
              <a:t>}</a:t>
            </a:r>
          </a:p>
        </p:txBody>
      </p:sp>
      <p:sp>
        <p:nvSpPr>
          <p:cNvPr id="85" name="Shape 85"/>
          <p:cNvSpPr/>
          <p:nvPr/>
        </p:nvSpPr>
        <p:spPr>
          <a:xfrm>
            <a:off x="218461" y="3165951"/>
            <a:ext cx="5604098" cy="250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void thread_join()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		Mutex_lock(&amp;m);		 // w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		if (done == 0)		 	 // x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			Cond_wait(&amp;c, &amp;m); // y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		Mutex_unlock(&amp;m);		 // z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1143" y="2464742"/>
            <a:ext cx="1593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21F07"/>
                </a:solidFill>
              </a:rPr>
              <a:t>Parent:</a:t>
            </a:r>
            <a:endParaRPr lang="en-US" dirty="0">
              <a:solidFill>
                <a:srgbClr val="921F07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73679" y="2464742"/>
            <a:ext cx="1406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Child: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8" name="Shape 90"/>
          <p:cNvSpPr txBox="1">
            <a:spLocks/>
          </p:cNvSpPr>
          <p:nvPr/>
        </p:nvSpPr>
        <p:spPr>
          <a:xfrm>
            <a:off x="611143" y="6391956"/>
            <a:ext cx="11099800" cy="2341563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/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1F07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Parent: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21F07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w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1F07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21F07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1F07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	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21F07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y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921F07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Child:			a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889895" y="6391956"/>
            <a:ext cx="37884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1200" dirty="0" smtClean="0">
                <a:solidFill>
                  <a:srgbClr val="921F07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rPr>
              <a:t>… sleep forever …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8461" y="5750509"/>
            <a:ext cx="84481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Can you construct ordering that does not work?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1624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Join Implementation:</a:t>
            </a:r>
            <a:br>
              <a:rPr lang="en-US" sz="6480" dirty="0" smtClean="0">
                <a:solidFill>
                  <a:srgbClr val="FFFFFF"/>
                </a:solidFill>
              </a:rPr>
            </a:br>
            <a:r>
              <a:rPr lang="en-US" sz="6480" dirty="0" err="1" smtClean="0">
                <a:solidFill>
                  <a:srgbClr val="FFFFFF"/>
                </a:solidFill>
              </a:rPr>
              <a:t>COrrect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84" name="Shape 84"/>
          <p:cNvSpPr/>
          <p:nvPr/>
        </p:nvSpPr>
        <p:spPr>
          <a:xfrm>
            <a:off x="6871639" y="3165951"/>
            <a:ext cx="6133161" cy="2400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2"/>
                </a:solidFill>
              </a:rPr>
              <a:t>void thread_exit() {</a:t>
            </a:r>
          </a:p>
          <a:p>
            <a:pPr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333333"/>
                </a:solidFill>
              </a:rPr>
              <a:t>	</a:t>
            </a:r>
            <a:r>
              <a:rPr sz="2600" dirty="0" smtClean="0">
                <a:solidFill>
                  <a:srgbClr val="333333"/>
                </a:solidFill>
              </a:rPr>
              <a:t>	</a:t>
            </a:r>
            <a:r>
              <a:rPr lang="en-US" sz="2600" dirty="0" smtClean="0">
                <a:solidFill>
                  <a:srgbClr val="333333"/>
                </a:solidFill>
              </a:rPr>
              <a:t>Mutex_lock(&amp;m);		// a</a:t>
            </a:r>
          </a:p>
          <a:p>
            <a:pPr algn="l">
              <a:defRPr sz="1800">
                <a:solidFill>
                  <a:srgbClr val="000000"/>
                </a:solidFill>
              </a:defRPr>
            </a:pPr>
            <a:r>
              <a:rPr lang="en-US" sz="2600" dirty="0" smtClean="0">
                <a:solidFill>
                  <a:schemeClr val="bg1"/>
                </a:solidFill>
              </a:rPr>
              <a:t>		</a:t>
            </a:r>
            <a:r>
              <a:rPr sz="2600" dirty="0" smtClean="0">
                <a:solidFill>
                  <a:schemeClr val="bg2"/>
                </a:solidFill>
              </a:rPr>
              <a:t>done </a:t>
            </a:r>
            <a:r>
              <a:rPr sz="2600" dirty="0">
                <a:solidFill>
                  <a:schemeClr val="bg2"/>
                </a:solidFill>
              </a:rPr>
              <a:t>= 1;		</a:t>
            </a:r>
            <a:r>
              <a:rPr sz="2600" dirty="0" smtClean="0">
                <a:solidFill>
                  <a:schemeClr val="bg2"/>
                </a:solidFill>
              </a:rPr>
              <a:t>	</a:t>
            </a:r>
            <a:r>
              <a:rPr lang="en-US" sz="2600" dirty="0" smtClean="0">
                <a:solidFill>
                  <a:schemeClr val="bg2"/>
                </a:solidFill>
              </a:rPr>
              <a:t>	</a:t>
            </a:r>
            <a:r>
              <a:rPr sz="2600" dirty="0" smtClean="0">
                <a:solidFill>
                  <a:schemeClr val="bg2"/>
                </a:solidFill>
              </a:rPr>
              <a:t>/</a:t>
            </a:r>
            <a:r>
              <a:rPr sz="2600" dirty="0">
                <a:solidFill>
                  <a:schemeClr val="bg2"/>
                </a:solidFill>
              </a:rPr>
              <a:t>/</a:t>
            </a:r>
            <a:r>
              <a:rPr sz="2600" dirty="0" smtClean="0">
                <a:solidFill>
                  <a:schemeClr val="bg2"/>
                </a:solidFill>
              </a:rPr>
              <a:t> </a:t>
            </a:r>
            <a:r>
              <a:rPr lang="en-US" sz="2600" dirty="0" err="1" smtClean="0">
                <a:solidFill>
                  <a:schemeClr val="bg2"/>
                </a:solidFill>
              </a:rPr>
              <a:t>b</a:t>
            </a:r>
            <a:endParaRPr sz="2600" dirty="0" smtClean="0">
              <a:solidFill>
                <a:schemeClr val="bg2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2"/>
                </a:solidFill>
              </a:rPr>
              <a:t>		Cond_signal(&amp;c);</a:t>
            </a:r>
            <a:r>
              <a:rPr sz="2600" dirty="0" smtClean="0">
                <a:solidFill>
                  <a:schemeClr val="bg2"/>
                </a:solidFill>
              </a:rPr>
              <a:t>	</a:t>
            </a:r>
            <a:r>
              <a:rPr lang="en-US" sz="2600" dirty="0" smtClean="0">
                <a:solidFill>
                  <a:schemeClr val="bg2"/>
                </a:solidFill>
              </a:rPr>
              <a:t>	</a:t>
            </a:r>
            <a:r>
              <a:rPr sz="2600" dirty="0" smtClean="0">
                <a:solidFill>
                  <a:schemeClr val="bg2"/>
                </a:solidFill>
              </a:rPr>
              <a:t>/</a:t>
            </a:r>
            <a:r>
              <a:rPr sz="2600" dirty="0">
                <a:solidFill>
                  <a:schemeClr val="bg2"/>
                </a:solidFill>
              </a:rPr>
              <a:t>/</a:t>
            </a:r>
            <a:r>
              <a:rPr sz="2600" dirty="0" smtClean="0">
                <a:solidFill>
                  <a:schemeClr val="bg2"/>
                </a:solidFill>
              </a:rPr>
              <a:t> </a:t>
            </a:r>
            <a:r>
              <a:rPr lang="en-US" sz="2600" dirty="0" smtClean="0">
                <a:solidFill>
                  <a:schemeClr val="bg2"/>
                </a:solidFill>
              </a:rPr>
              <a:t>c</a:t>
            </a:r>
          </a:p>
          <a:p>
            <a:pPr algn="l">
              <a:defRPr sz="1800">
                <a:solidFill>
                  <a:srgbClr val="000000"/>
                </a:solidFill>
              </a:defRPr>
            </a:pPr>
            <a:r>
              <a:rPr lang="en-US" sz="2600" dirty="0" smtClean="0">
                <a:solidFill>
                  <a:srgbClr val="333333"/>
                </a:solidFill>
              </a:rPr>
              <a:t>		</a:t>
            </a:r>
            <a:r>
              <a:rPr lang="en-US" sz="2600" dirty="0" err="1" smtClean="0">
                <a:solidFill>
                  <a:srgbClr val="333333"/>
                </a:solidFill>
              </a:rPr>
              <a:t>Mutex_unlock(&amp;m</a:t>
            </a:r>
            <a:r>
              <a:rPr lang="en-US" sz="2600" dirty="0" smtClean="0">
                <a:solidFill>
                  <a:srgbClr val="333333"/>
                </a:solidFill>
              </a:rPr>
              <a:t>);	      // </a:t>
            </a:r>
            <a:r>
              <a:rPr lang="en-US" sz="2600" dirty="0" err="1" smtClean="0">
                <a:solidFill>
                  <a:srgbClr val="333333"/>
                </a:solidFill>
              </a:rPr>
              <a:t>d</a:t>
            </a:r>
            <a:endParaRPr sz="2600" dirty="0" smtClean="0">
              <a:solidFill>
                <a:srgbClr val="333333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2"/>
                </a:solidFill>
              </a:rPr>
              <a:t>}</a:t>
            </a:r>
          </a:p>
        </p:txBody>
      </p:sp>
      <p:sp>
        <p:nvSpPr>
          <p:cNvPr id="85" name="Shape 85"/>
          <p:cNvSpPr/>
          <p:nvPr/>
        </p:nvSpPr>
        <p:spPr>
          <a:xfrm>
            <a:off x="218461" y="3165951"/>
            <a:ext cx="5604098" cy="250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void thread_join()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		Mutex_lock(&amp;m);		 // w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		if (done == 0)		 	 // x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			Cond_wait(&amp;c, &amp;m); // y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		Mutex_unlock(&amp;m);		 // z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1143" y="2464742"/>
            <a:ext cx="1593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21F07"/>
                </a:solidFill>
              </a:rPr>
              <a:t>Parent:</a:t>
            </a:r>
            <a:endParaRPr lang="en-US" dirty="0">
              <a:solidFill>
                <a:srgbClr val="921F07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73679" y="2464742"/>
            <a:ext cx="1406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Child: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8" name="Shape 90"/>
          <p:cNvSpPr txBox="1">
            <a:spLocks/>
          </p:cNvSpPr>
          <p:nvPr/>
        </p:nvSpPr>
        <p:spPr>
          <a:xfrm>
            <a:off x="611143" y="6391956"/>
            <a:ext cx="11099800" cy="2341563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/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1F07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Parent: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21F07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w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1F07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21F07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1F07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21F07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1F07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		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21F07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z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921F07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Child:				a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4874" y="8133354"/>
            <a:ext cx="117952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 </a:t>
            </a:r>
            <a:r>
              <a:rPr lang="en-US" dirty="0" err="1" smtClean="0"/>
              <a:t>mutex</a:t>
            </a:r>
            <a:r>
              <a:rPr lang="en-US" dirty="0" smtClean="0"/>
              <a:t> to ensure no race between interacting with state</a:t>
            </a:r>
            <a:br>
              <a:rPr lang="en-US" dirty="0" smtClean="0"/>
            </a:br>
            <a:r>
              <a:rPr lang="en-US" dirty="0" smtClean="0"/>
              <a:t>and wait/signal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65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500">
                <a:solidFill>
                  <a:srgbClr val="FFFFFF"/>
                </a:solidFill>
              </a:rPr>
              <a:t>Producer/Consumer Problem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Example: UNIX Pipes</a:t>
            </a:r>
          </a:p>
        </p:txBody>
      </p:sp>
      <p:sp>
        <p:nvSpPr>
          <p:cNvPr id="141" name="Shape 141"/>
          <p:cNvSpPr>
            <a:spLocks noGrp="1"/>
          </p:cNvSpPr>
          <p:nvPr>
            <p:ph type="body" idx="4294967295"/>
          </p:nvPr>
        </p:nvSpPr>
        <p:spPr>
          <a:xfrm>
            <a:off x="400307" y="2374548"/>
            <a:ext cx="11099800" cy="7079417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A pipe may have many writers and </a:t>
            </a:r>
            <a:r>
              <a:rPr sz="3800" dirty="0" smtClean="0">
                <a:solidFill>
                  <a:srgbClr val="333333"/>
                </a:solidFill>
              </a:rPr>
              <a:t>readers</a:t>
            </a: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Internally, there is a finite-sized </a:t>
            </a:r>
            <a:r>
              <a:rPr sz="3800" dirty="0" smtClean="0">
                <a:solidFill>
                  <a:srgbClr val="333333"/>
                </a:solidFill>
              </a:rPr>
              <a:t>buffer</a:t>
            </a: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Writers add data to the </a:t>
            </a:r>
            <a:r>
              <a:rPr sz="3800" dirty="0" smtClean="0">
                <a:solidFill>
                  <a:srgbClr val="333333"/>
                </a:solidFill>
              </a:rPr>
              <a:t>buffer</a:t>
            </a:r>
            <a:endParaRPr lang="en-US" sz="38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>
                <a:solidFill>
                  <a:srgbClr val="333333"/>
                </a:solidFill>
              </a:rPr>
              <a:t>	</a:t>
            </a:r>
            <a:r>
              <a:rPr lang="en-US" sz="3800" dirty="0" smtClean="0">
                <a:solidFill>
                  <a:srgbClr val="333333"/>
                </a:solidFill>
              </a:rPr>
              <a:t>Writers have to wait if buffer is full</a:t>
            </a: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Readers remove data from the </a:t>
            </a:r>
            <a:r>
              <a:rPr sz="3800" dirty="0" smtClean="0">
                <a:solidFill>
                  <a:srgbClr val="333333"/>
                </a:solidFill>
              </a:rPr>
              <a:t>buffer</a:t>
            </a:r>
            <a:endParaRPr lang="en-US" sz="38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>
                <a:solidFill>
                  <a:srgbClr val="333333"/>
                </a:solidFill>
              </a:rPr>
              <a:t>	</a:t>
            </a:r>
            <a:r>
              <a:rPr lang="en-US" sz="3800" dirty="0" smtClean="0">
                <a:solidFill>
                  <a:srgbClr val="333333"/>
                </a:solidFill>
              </a:rPr>
              <a:t>Readers have to wait if buffer is empty</a:t>
            </a:r>
            <a:endParaRPr sz="38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Review: </a:t>
            </a:r>
            <a:r>
              <a:rPr sz="6480" dirty="0" smtClean="0">
                <a:solidFill>
                  <a:srgbClr val="FFFFFF"/>
                </a:solidFill>
              </a:rPr>
              <a:t>Ticket Lock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246" name="Shape 246"/>
          <p:cNvSpPr>
            <a:spLocks noGrp="1"/>
          </p:cNvSpPr>
          <p:nvPr>
            <p:ph idx="1"/>
          </p:nvPr>
        </p:nvSpPr>
        <p:spPr>
          <a:xfrm>
            <a:off x="587564" y="2600961"/>
            <a:ext cx="10785405" cy="6111805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  <a:effectLst/>
              </a:rPr>
              <a:t>typedef struct </a:t>
            </a:r>
            <a:r>
              <a:rPr sz="2800" b="1" dirty="0">
                <a:solidFill>
                  <a:srgbClr val="333333"/>
                </a:solidFill>
                <a:effectLst/>
                <a:latin typeface="Helvetica"/>
                <a:ea typeface="Helvetica"/>
                <a:cs typeface="Helvetica"/>
                <a:sym typeface="Helvetica"/>
              </a:rPr>
              <a:t>__lock_t</a:t>
            </a:r>
            <a:r>
              <a:rPr sz="2800" dirty="0">
                <a:solidFill>
                  <a:srgbClr val="333333"/>
                </a:solidFill>
                <a:effectLst/>
              </a:rPr>
              <a:t> {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  <a:effectLst/>
              </a:rPr>
              <a:t>	int ticket;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  <a:effectLst/>
              </a:rPr>
              <a:t>	int turn;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  <a:effectLst/>
              </a:rPr>
              <a:t>}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2800" dirty="0">
              <a:solidFill>
                <a:srgbClr val="333333"/>
              </a:solidFill>
              <a:effectLst/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  <a:effectLst/>
              </a:rPr>
              <a:t>void </a:t>
            </a:r>
            <a:r>
              <a:rPr sz="2800" b="1" dirty="0">
                <a:solidFill>
                  <a:srgbClr val="333333"/>
                </a:solidFill>
                <a:effectLst/>
                <a:latin typeface="Helvetica"/>
                <a:ea typeface="Helvetica"/>
                <a:cs typeface="Helvetica"/>
                <a:sym typeface="Helvetica"/>
              </a:rPr>
              <a:t>lock_init</a:t>
            </a:r>
            <a:r>
              <a:rPr sz="2800" dirty="0">
                <a:solidFill>
                  <a:srgbClr val="333333"/>
                </a:solidFill>
                <a:effectLst/>
              </a:rPr>
              <a:t>(lock_t *lock) {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  <a:effectLst/>
              </a:rPr>
              <a:t>	lock-&gt;ticket = 0;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  <a:effectLst/>
              </a:rPr>
              <a:t>	lock-&gt;turn = 0;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  <a:effectLst/>
              </a:rPr>
              <a:t>}</a:t>
            </a:r>
          </a:p>
        </p:txBody>
      </p:sp>
      <p:sp>
        <p:nvSpPr>
          <p:cNvPr id="247" name="Shape 247"/>
          <p:cNvSpPr/>
          <p:nvPr/>
        </p:nvSpPr>
        <p:spPr>
          <a:xfrm>
            <a:off x="6268354" y="2600960"/>
            <a:ext cx="6315028" cy="55894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spcAft>
                <a:spcPts val="600"/>
              </a:spcAft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</a:rPr>
              <a:t>void </a:t>
            </a:r>
            <a:r>
              <a:rPr sz="28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acquire</a:t>
            </a:r>
            <a:r>
              <a:rPr sz="2800" dirty="0">
                <a:solidFill>
                  <a:srgbClr val="333333"/>
                </a:solidFill>
              </a:rPr>
              <a:t>(lock_t *lock) {</a:t>
            </a:r>
          </a:p>
          <a:p>
            <a:pPr lvl="0" algn="l">
              <a:spcAft>
                <a:spcPts val="600"/>
              </a:spcAft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</a:rPr>
              <a:t>	int myturn = FAA(&amp;lock-&gt;ticket);</a:t>
            </a:r>
          </a:p>
          <a:p>
            <a:pPr lvl="0" algn="l">
              <a:spcAft>
                <a:spcPts val="600"/>
              </a:spcAft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</a:rPr>
              <a:t>	while(lock-&gt;turn != myturn)</a:t>
            </a:r>
          </a:p>
          <a:p>
            <a:pPr lvl="0" algn="l">
              <a:spcAft>
                <a:spcPts val="600"/>
              </a:spcAft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</a:rPr>
              <a:t>		yield();</a:t>
            </a:r>
            <a:r>
              <a:rPr sz="2800" dirty="0" smtClean="0">
                <a:solidFill>
                  <a:srgbClr val="333333"/>
                </a:solidFill>
              </a:rPr>
              <a:t> </a:t>
            </a:r>
            <a:r>
              <a:rPr lang="en-US" sz="2800" dirty="0" smtClean="0">
                <a:solidFill>
                  <a:srgbClr val="333333"/>
                </a:solidFill>
              </a:rPr>
              <a:t> </a:t>
            </a:r>
            <a:r>
              <a:rPr sz="2800" dirty="0" smtClean="0">
                <a:solidFill>
                  <a:srgbClr val="333333"/>
                </a:solidFill>
              </a:rPr>
              <a:t>/</a:t>
            </a:r>
            <a:r>
              <a:rPr sz="2800" dirty="0">
                <a:solidFill>
                  <a:srgbClr val="333333"/>
                </a:solidFill>
              </a:rPr>
              <a:t>/ spin</a:t>
            </a:r>
          </a:p>
          <a:p>
            <a:pPr lvl="0" algn="l">
              <a:spcAft>
                <a:spcPts val="600"/>
              </a:spcAft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</a:rPr>
              <a:t>}</a:t>
            </a:r>
            <a:endParaRPr sz="2800" dirty="0" smtClean="0">
              <a:solidFill>
                <a:srgbClr val="333333"/>
              </a:solidFill>
            </a:endParaRPr>
          </a:p>
          <a:p>
            <a:pPr lvl="0" algn="l">
              <a:spcAft>
                <a:spcPts val="600"/>
              </a:spcAft>
              <a:defRPr sz="1800">
                <a:solidFill>
                  <a:srgbClr val="000000"/>
                </a:solidFill>
              </a:defRPr>
            </a:pPr>
            <a:endParaRPr lang="en-US" sz="2800" dirty="0" smtClean="0">
              <a:solidFill>
                <a:srgbClr val="333333"/>
              </a:solidFill>
            </a:endParaRPr>
          </a:p>
          <a:p>
            <a:pPr lvl="0" algn="l">
              <a:spcAft>
                <a:spcPts val="600"/>
              </a:spcAft>
              <a:defRPr sz="1800">
                <a:solidFill>
                  <a:srgbClr val="000000"/>
                </a:solidFill>
              </a:defRPr>
            </a:pPr>
            <a:endParaRPr sz="2800" dirty="0" smtClean="0">
              <a:solidFill>
                <a:srgbClr val="333333"/>
              </a:solidFill>
            </a:endParaRPr>
          </a:p>
          <a:p>
            <a:pPr lvl="0" algn="l">
              <a:spcAft>
                <a:spcPts val="600"/>
              </a:spcAft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</a:rPr>
              <a:t>void </a:t>
            </a:r>
            <a:r>
              <a:rPr sz="28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release</a:t>
            </a:r>
            <a:r>
              <a:rPr sz="2800" dirty="0">
                <a:solidFill>
                  <a:srgbClr val="333333"/>
                </a:solidFill>
              </a:rPr>
              <a:t> (lock_t *lock) {</a:t>
            </a:r>
          </a:p>
          <a:p>
            <a:pPr lvl="0" algn="l">
              <a:spcAft>
                <a:spcPts val="600"/>
              </a:spcAft>
              <a:defRPr sz="1800">
                <a:solidFill>
                  <a:srgbClr val="000000"/>
                </a:solidFill>
              </a:defRPr>
            </a:pPr>
            <a:r>
              <a:rPr sz="2800" dirty="0" smtClean="0">
                <a:solidFill>
                  <a:srgbClr val="333333"/>
                </a:solidFill>
              </a:rPr>
              <a:t>	</a:t>
            </a:r>
            <a:r>
              <a:rPr lang="en-US" sz="2800" dirty="0" smtClean="0">
                <a:solidFill>
                  <a:srgbClr val="333333"/>
                </a:solidFill>
              </a:rPr>
              <a:t>l</a:t>
            </a:r>
            <a:r>
              <a:rPr sz="2800" dirty="0" smtClean="0">
                <a:solidFill>
                  <a:srgbClr val="333333"/>
                </a:solidFill>
              </a:rPr>
              <a:t>ock</a:t>
            </a:r>
            <a:r>
              <a:rPr sz="2800" dirty="0">
                <a:solidFill>
                  <a:srgbClr val="333333"/>
                </a:solidFill>
              </a:rPr>
              <a:t>-&gt;</a:t>
            </a:r>
            <a:r>
              <a:rPr sz="2800" dirty="0" smtClean="0">
                <a:solidFill>
                  <a:srgbClr val="333333"/>
                </a:solidFill>
              </a:rPr>
              <a:t>turn</a:t>
            </a:r>
            <a:r>
              <a:rPr lang="en-US" sz="2800" dirty="0" smtClean="0">
                <a:solidFill>
                  <a:srgbClr val="333333"/>
                </a:solidFill>
              </a:rPr>
              <a:t>++</a:t>
            </a:r>
            <a:r>
              <a:rPr sz="2800" dirty="0" smtClean="0">
                <a:solidFill>
                  <a:srgbClr val="333333"/>
                </a:solidFill>
              </a:rPr>
              <a:t>;</a:t>
            </a:r>
            <a:endParaRPr sz="2800" dirty="0">
              <a:solidFill>
                <a:srgbClr val="333333"/>
              </a:solidFill>
            </a:endParaRPr>
          </a:p>
          <a:p>
            <a:pPr lvl="0" algn="l">
              <a:spcAft>
                <a:spcPts val="600"/>
              </a:spcAft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41262" y="8455943"/>
            <a:ext cx="849343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FAA() used in textbook </a:t>
            </a:r>
            <a:r>
              <a:rPr lang="en-US" sz="3200" dirty="0" err="1" smtClean="0">
                <a:solidFill>
                  <a:schemeClr val="bg1"/>
                </a:solidFill>
                <a:sym typeface="Wingdings"/>
              </a:rPr>
              <a:t></a:t>
            </a:r>
            <a:r>
              <a:rPr lang="en-US" sz="3200" dirty="0" smtClean="0">
                <a:solidFill>
                  <a:schemeClr val="bg1"/>
                </a:solidFill>
                <a:sym typeface="Wingdings"/>
              </a:rPr>
              <a:t> conservative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Try this modification in Homework simulations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Example: UNIX Pipes</a:t>
            </a:r>
          </a:p>
        </p:txBody>
      </p:sp>
      <p:sp>
        <p:nvSpPr>
          <p:cNvPr id="144" name="Shape 144"/>
          <p:cNvSpPr/>
          <p:nvPr/>
        </p:nvSpPr>
        <p:spPr>
          <a:xfrm>
            <a:off x="3598936" y="3515644"/>
            <a:ext cx="5806928" cy="907495"/>
          </a:xfrm>
          <a:prstGeom prst="rect">
            <a:avLst/>
          </a:prstGeom>
          <a:ln w="635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45" name="Shape 145"/>
          <p:cNvSpPr/>
          <p:nvPr/>
        </p:nvSpPr>
        <p:spPr>
          <a:xfrm>
            <a:off x="2467869" y="3645541"/>
            <a:ext cx="9276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Buf:</a:t>
            </a:r>
          </a:p>
        </p:txBody>
      </p:sp>
      <p:sp>
        <p:nvSpPr>
          <p:cNvPr id="146" name="Shape 146"/>
          <p:cNvSpPr/>
          <p:nvPr/>
        </p:nvSpPr>
        <p:spPr>
          <a:xfrm>
            <a:off x="3215579" y="2292884"/>
            <a:ext cx="86220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start</a:t>
            </a:r>
          </a:p>
        </p:txBody>
      </p:sp>
      <p:sp>
        <p:nvSpPr>
          <p:cNvPr id="147" name="Shape 147"/>
          <p:cNvSpPr/>
          <p:nvPr/>
        </p:nvSpPr>
        <p:spPr>
          <a:xfrm>
            <a:off x="3646680" y="28526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8" name="Shape 148"/>
          <p:cNvSpPr/>
          <p:nvPr/>
        </p:nvSpPr>
        <p:spPr>
          <a:xfrm>
            <a:off x="3261299" y="4985284"/>
            <a:ext cx="77076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end</a:t>
            </a:r>
          </a:p>
        </p:txBody>
      </p:sp>
      <p:sp>
        <p:nvSpPr>
          <p:cNvPr id="149" name="Shape 149"/>
          <p:cNvSpPr/>
          <p:nvPr/>
        </p:nvSpPr>
        <p:spPr>
          <a:xfrm flipV="1">
            <a:off x="3646680" y="45290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/>
        </p:nvSpPr>
        <p:spPr>
          <a:xfrm>
            <a:off x="3598936" y="3515644"/>
            <a:ext cx="1356587" cy="907495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2" name="Shape 1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Example: UNIX Pipes</a:t>
            </a:r>
          </a:p>
        </p:txBody>
      </p:sp>
      <p:sp>
        <p:nvSpPr>
          <p:cNvPr id="153" name="Shape 153"/>
          <p:cNvSpPr/>
          <p:nvPr/>
        </p:nvSpPr>
        <p:spPr>
          <a:xfrm>
            <a:off x="3598936" y="3515644"/>
            <a:ext cx="5806928" cy="907495"/>
          </a:xfrm>
          <a:prstGeom prst="rect">
            <a:avLst/>
          </a:prstGeom>
          <a:ln w="635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4" name="Shape 154"/>
          <p:cNvSpPr/>
          <p:nvPr/>
        </p:nvSpPr>
        <p:spPr>
          <a:xfrm>
            <a:off x="2467869" y="3645541"/>
            <a:ext cx="9276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Buf:</a:t>
            </a:r>
          </a:p>
        </p:txBody>
      </p:sp>
      <p:sp>
        <p:nvSpPr>
          <p:cNvPr id="155" name="Shape 155"/>
          <p:cNvSpPr/>
          <p:nvPr/>
        </p:nvSpPr>
        <p:spPr>
          <a:xfrm>
            <a:off x="3215579" y="2292884"/>
            <a:ext cx="86220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start</a:t>
            </a:r>
          </a:p>
        </p:txBody>
      </p:sp>
      <p:sp>
        <p:nvSpPr>
          <p:cNvPr id="156" name="Shape 156"/>
          <p:cNvSpPr/>
          <p:nvPr/>
        </p:nvSpPr>
        <p:spPr>
          <a:xfrm>
            <a:off x="3646680" y="28526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" name="Shape 157"/>
          <p:cNvSpPr/>
          <p:nvPr/>
        </p:nvSpPr>
        <p:spPr>
          <a:xfrm>
            <a:off x="4556699" y="4985284"/>
            <a:ext cx="77076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end</a:t>
            </a:r>
          </a:p>
        </p:txBody>
      </p:sp>
      <p:sp>
        <p:nvSpPr>
          <p:cNvPr id="158" name="Shape 158"/>
          <p:cNvSpPr/>
          <p:nvPr/>
        </p:nvSpPr>
        <p:spPr>
          <a:xfrm flipV="1">
            <a:off x="4942080" y="45290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9" name="Shape 159"/>
          <p:cNvSpPr/>
          <p:nvPr/>
        </p:nvSpPr>
        <p:spPr>
          <a:xfrm>
            <a:off x="5886551" y="1332134"/>
            <a:ext cx="123169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write!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/>
          <p:nvPr/>
        </p:nvSpPr>
        <p:spPr>
          <a:xfrm>
            <a:off x="3598936" y="3515644"/>
            <a:ext cx="1356587" cy="907495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62" name="Shape 16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Example: UNIX Pipes</a:t>
            </a:r>
          </a:p>
        </p:txBody>
      </p:sp>
      <p:sp>
        <p:nvSpPr>
          <p:cNvPr id="163" name="Shape 163"/>
          <p:cNvSpPr/>
          <p:nvPr/>
        </p:nvSpPr>
        <p:spPr>
          <a:xfrm>
            <a:off x="3598936" y="3515644"/>
            <a:ext cx="5806928" cy="907495"/>
          </a:xfrm>
          <a:prstGeom prst="rect">
            <a:avLst/>
          </a:prstGeom>
          <a:ln w="635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64" name="Shape 164"/>
          <p:cNvSpPr/>
          <p:nvPr/>
        </p:nvSpPr>
        <p:spPr>
          <a:xfrm>
            <a:off x="2467869" y="3645541"/>
            <a:ext cx="9276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Buf:</a:t>
            </a:r>
          </a:p>
        </p:txBody>
      </p:sp>
      <p:sp>
        <p:nvSpPr>
          <p:cNvPr id="165" name="Shape 165"/>
          <p:cNvSpPr/>
          <p:nvPr/>
        </p:nvSpPr>
        <p:spPr>
          <a:xfrm>
            <a:off x="3215579" y="2292884"/>
            <a:ext cx="86220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start</a:t>
            </a:r>
          </a:p>
        </p:txBody>
      </p:sp>
      <p:sp>
        <p:nvSpPr>
          <p:cNvPr id="166" name="Shape 166"/>
          <p:cNvSpPr/>
          <p:nvPr/>
        </p:nvSpPr>
        <p:spPr>
          <a:xfrm>
            <a:off x="3646680" y="28526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67" name="Shape 167"/>
          <p:cNvSpPr/>
          <p:nvPr/>
        </p:nvSpPr>
        <p:spPr>
          <a:xfrm>
            <a:off x="4556699" y="4985284"/>
            <a:ext cx="77076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end</a:t>
            </a:r>
          </a:p>
        </p:txBody>
      </p:sp>
      <p:sp>
        <p:nvSpPr>
          <p:cNvPr id="168" name="Shape 168"/>
          <p:cNvSpPr/>
          <p:nvPr/>
        </p:nvSpPr>
        <p:spPr>
          <a:xfrm flipV="1">
            <a:off x="4942080" y="45290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/>
        </p:nvSpPr>
        <p:spPr>
          <a:xfrm>
            <a:off x="3598936" y="3515644"/>
            <a:ext cx="3507812" cy="907495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71" name="Shape 17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Example: UNIX Pipes</a:t>
            </a:r>
          </a:p>
        </p:txBody>
      </p:sp>
      <p:sp>
        <p:nvSpPr>
          <p:cNvPr id="172" name="Shape 172"/>
          <p:cNvSpPr/>
          <p:nvPr/>
        </p:nvSpPr>
        <p:spPr>
          <a:xfrm>
            <a:off x="3598936" y="3515644"/>
            <a:ext cx="5806928" cy="907495"/>
          </a:xfrm>
          <a:prstGeom prst="rect">
            <a:avLst/>
          </a:prstGeom>
          <a:ln w="635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2467869" y="3645541"/>
            <a:ext cx="9276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Buf:</a:t>
            </a:r>
          </a:p>
        </p:txBody>
      </p:sp>
      <p:sp>
        <p:nvSpPr>
          <p:cNvPr id="174" name="Shape 174"/>
          <p:cNvSpPr/>
          <p:nvPr/>
        </p:nvSpPr>
        <p:spPr>
          <a:xfrm>
            <a:off x="3215579" y="2292884"/>
            <a:ext cx="86220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start</a:t>
            </a:r>
          </a:p>
        </p:txBody>
      </p:sp>
      <p:sp>
        <p:nvSpPr>
          <p:cNvPr id="175" name="Shape 175"/>
          <p:cNvSpPr/>
          <p:nvPr/>
        </p:nvSpPr>
        <p:spPr>
          <a:xfrm>
            <a:off x="3646680" y="28526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76" name="Shape 176"/>
          <p:cNvSpPr/>
          <p:nvPr/>
        </p:nvSpPr>
        <p:spPr>
          <a:xfrm>
            <a:off x="6715699" y="4985284"/>
            <a:ext cx="77076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end</a:t>
            </a:r>
          </a:p>
        </p:txBody>
      </p:sp>
      <p:sp>
        <p:nvSpPr>
          <p:cNvPr id="177" name="Shape 177"/>
          <p:cNvSpPr/>
          <p:nvPr/>
        </p:nvSpPr>
        <p:spPr>
          <a:xfrm flipV="1">
            <a:off x="7101080" y="45290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78" name="Shape 178"/>
          <p:cNvSpPr/>
          <p:nvPr/>
        </p:nvSpPr>
        <p:spPr>
          <a:xfrm>
            <a:off x="5886551" y="1332134"/>
            <a:ext cx="123169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write!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/>
          <p:nvPr/>
        </p:nvSpPr>
        <p:spPr>
          <a:xfrm>
            <a:off x="3598936" y="3515644"/>
            <a:ext cx="3507812" cy="907495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81" name="Shape 18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Example: UNIX Pipes</a:t>
            </a:r>
          </a:p>
        </p:txBody>
      </p:sp>
      <p:sp>
        <p:nvSpPr>
          <p:cNvPr id="182" name="Shape 182"/>
          <p:cNvSpPr/>
          <p:nvPr/>
        </p:nvSpPr>
        <p:spPr>
          <a:xfrm>
            <a:off x="3598936" y="3515644"/>
            <a:ext cx="5806928" cy="907495"/>
          </a:xfrm>
          <a:prstGeom prst="rect">
            <a:avLst/>
          </a:prstGeom>
          <a:ln w="635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83" name="Shape 183"/>
          <p:cNvSpPr/>
          <p:nvPr/>
        </p:nvSpPr>
        <p:spPr>
          <a:xfrm>
            <a:off x="2467869" y="3645541"/>
            <a:ext cx="9276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Buf:</a:t>
            </a:r>
          </a:p>
        </p:txBody>
      </p:sp>
      <p:sp>
        <p:nvSpPr>
          <p:cNvPr id="184" name="Shape 184"/>
          <p:cNvSpPr/>
          <p:nvPr/>
        </p:nvSpPr>
        <p:spPr>
          <a:xfrm>
            <a:off x="3215579" y="2292884"/>
            <a:ext cx="86220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start</a:t>
            </a:r>
          </a:p>
        </p:txBody>
      </p:sp>
      <p:sp>
        <p:nvSpPr>
          <p:cNvPr id="185" name="Shape 185"/>
          <p:cNvSpPr/>
          <p:nvPr/>
        </p:nvSpPr>
        <p:spPr>
          <a:xfrm>
            <a:off x="3646680" y="28526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86" name="Shape 186"/>
          <p:cNvSpPr/>
          <p:nvPr/>
        </p:nvSpPr>
        <p:spPr>
          <a:xfrm>
            <a:off x="6715699" y="4985284"/>
            <a:ext cx="77076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end</a:t>
            </a:r>
          </a:p>
        </p:txBody>
      </p:sp>
      <p:sp>
        <p:nvSpPr>
          <p:cNvPr id="187" name="Shape 187"/>
          <p:cNvSpPr/>
          <p:nvPr/>
        </p:nvSpPr>
        <p:spPr>
          <a:xfrm flipV="1">
            <a:off x="7101080" y="45290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/>
        </p:nvSpPr>
        <p:spPr>
          <a:xfrm>
            <a:off x="4635055" y="3515644"/>
            <a:ext cx="2471693" cy="907495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90" name="Shape 19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Example: UNIX Pipes</a:t>
            </a:r>
          </a:p>
        </p:txBody>
      </p:sp>
      <p:sp>
        <p:nvSpPr>
          <p:cNvPr id="191" name="Shape 191"/>
          <p:cNvSpPr/>
          <p:nvPr/>
        </p:nvSpPr>
        <p:spPr>
          <a:xfrm>
            <a:off x="3598936" y="3515644"/>
            <a:ext cx="5806928" cy="907495"/>
          </a:xfrm>
          <a:prstGeom prst="rect">
            <a:avLst/>
          </a:prstGeom>
          <a:ln w="635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92" name="Shape 192"/>
          <p:cNvSpPr/>
          <p:nvPr/>
        </p:nvSpPr>
        <p:spPr>
          <a:xfrm>
            <a:off x="2467869" y="3645541"/>
            <a:ext cx="9276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Buf:</a:t>
            </a:r>
          </a:p>
        </p:txBody>
      </p:sp>
      <p:sp>
        <p:nvSpPr>
          <p:cNvPr id="193" name="Shape 193"/>
          <p:cNvSpPr/>
          <p:nvPr/>
        </p:nvSpPr>
        <p:spPr>
          <a:xfrm>
            <a:off x="4206179" y="2292884"/>
            <a:ext cx="86220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start</a:t>
            </a:r>
          </a:p>
        </p:txBody>
      </p:sp>
      <p:sp>
        <p:nvSpPr>
          <p:cNvPr id="194" name="Shape 194"/>
          <p:cNvSpPr/>
          <p:nvPr/>
        </p:nvSpPr>
        <p:spPr>
          <a:xfrm>
            <a:off x="4637280" y="28526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95" name="Shape 195"/>
          <p:cNvSpPr/>
          <p:nvPr/>
        </p:nvSpPr>
        <p:spPr>
          <a:xfrm>
            <a:off x="6715699" y="4985284"/>
            <a:ext cx="77076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end</a:t>
            </a:r>
          </a:p>
        </p:txBody>
      </p:sp>
      <p:sp>
        <p:nvSpPr>
          <p:cNvPr id="196" name="Shape 196"/>
          <p:cNvSpPr/>
          <p:nvPr/>
        </p:nvSpPr>
        <p:spPr>
          <a:xfrm flipV="1">
            <a:off x="7101080" y="45290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97" name="Shape 197"/>
          <p:cNvSpPr/>
          <p:nvPr/>
        </p:nvSpPr>
        <p:spPr>
          <a:xfrm>
            <a:off x="5903239" y="1332134"/>
            <a:ext cx="119832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read!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/>
          <p:nvPr/>
        </p:nvSpPr>
        <p:spPr>
          <a:xfrm>
            <a:off x="4635055" y="3515644"/>
            <a:ext cx="2471693" cy="907495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00" name="Shape 20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Example: UNIX Pipes</a:t>
            </a:r>
          </a:p>
        </p:txBody>
      </p:sp>
      <p:sp>
        <p:nvSpPr>
          <p:cNvPr id="201" name="Shape 201"/>
          <p:cNvSpPr/>
          <p:nvPr/>
        </p:nvSpPr>
        <p:spPr>
          <a:xfrm>
            <a:off x="3598936" y="3515644"/>
            <a:ext cx="5806928" cy="907495"/>
          </a:xfrm>
          <a:prstGeom prst="rect">
            <a:avLst/>
          </a:prstGeom>
          <a:ln w="635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02" name="Shape 202"/>
          <p:cNvSpPr/>
          <p:nvPr/>
        </p:nvSpPr>
        <p:spPr>
          <a:xfrm>
            <a:off x="2467869" y="3645541"/>
            <a:ext cx="9276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Buf:</a:t>
            </a:r>
          </a:p>
        </p:txBody>
      </p:sp>
      <p:sp>
        <p:nvSpPr>
          <p:cNvPr id="203" name="Shape 203"/>
          <p:cNvSpPr/>
          <p:nvPr/>
        </p:nvSpPr>
        <p:spPr>
          <a:xfrm>
            <a:off x="4206179" y="2292884"/>
            <a:ext cx="86220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start</a:t>
            </a:r>
          </a:p>
        </p:txBody>
      </p:sp>
      <p:sp>
        <p:nvSpPr>
          <p:cNvPr id="204" name="Shape 204"/>
          <p:cNvSpPr/>
          <p:nvPr/>
        </p:nvSpPr>
        <p:spPr>
          <a:xfrm>
            <a:off x="4637280" y="28526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05" name="Shape 205"/>
          <p:cNvSpPr/>
          <p:nvPr/>
        </p:nvSpPr>
        <p:spPr>
          <a:xfrm>
            <a:off x="6715699" y="4985284"/>
            <a:ext cx="77076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end</a:t>
            </a:r>
          </a:p>
        </p:txBody>
      </p:sp>
      <p:sp>
        <p:nvSpPr>
          <p:cNvPr id="206" name="Shape 206"/>
          <p:cNvSpPr/>
          <p:nvPr/>
        </p:nvSpPr>
        <p:spPr>
          <a:xfrm flipV="1">
            <a:off x="7101080" y="45290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/>
          <p:nvPr/>
        </p:nvSpPr>
        <p:spPr>
          <a:xfrm>
            <a:off x="4635055" y="3515644"/>
            <a:ext cx="4353311" cy="907495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09" name="Shape 20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Example: UNIX Pipes</a:t>
            </a:r>
          </a:p>
        </p:txBody>
      </p:sp>
      <p:sp>
        <p:nvSpPr>
          <p:cNvPr id="210" name="Shape 210"/>
          <p:cNvSpPr/>
          <p:nvPr/>
        </p:nvSpPr>
        <p:spPr>
          <a:xfrm>
            <a:off x="3598936" y="3515644"/>
            <a:ext cx="5806928" cy="907495"/>
          </a:xfrm>
          <a:prstGeom prst="rect">
            <a:avLst/>
          </a:prstGeom>
          <a:ln w="635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11" name="Shape 211"/>
          <p:cNvSpPr/>
          <p:nvPr/>
        </p:nvSpPr>
        <p:spPr>
          <a:xfrm>
            <a:off x="2467869" y="3645541"/>
            <a:ext cx="9276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Buf:</a:t>
            </a:r>
          </a:p>
        </p:txBody>
      </p:sp>
      <p:sp>
        <p:nvSpPr>
          <p:cNvPr id="212" name="Shape 212"/>
          <p:cNvSpPr/>
          <p:nvPr/>
        </p:nvSpPr>
        <p:spPr>
          <a:xfrm>
            <a:off x="4206179" y="2292884"/>
            <a:ext cx="86220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start</a:t>
            </a:r>
          </a:p>
        </p:txBody>
      </p:sp>
      <p:sp>
        <p:nvSpPr>
          <p:cNvPr id="213" name="Shape 213"/>
          <p:cNvSpPr/>
          <p:nvPr/>
        </p:nvSpPr>
        <p:spPr>
          <a:xfrm>
            <a:off x="4637280" y="28526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14" name="Shape 214"/>
          <p:cNvSpPr/>
          <p:nvPr/>
        </p:nvSpPr>
        <p:spPr>
          <a:xfrm>
            <a:off x="8620699" y="4985284"/>
            <a:ext cx="77076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end</a:t>
            </a:r>
          </a:p>
        </p:txBody>
      </p:sp>
      <p:sp>
        <p:nvSpPr>
          <p:cNvPr id="215" name="Shape 215"/>
          <p:cNvSpPr/>
          <p:nvPr/>
        </p:nvSpPr>
        <p:spPr>
          <a:xfrm flipV="1">
            <a:off x="9006080" y="45290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16" name="Shape 216"/>
          <p:cNvSpPr/>
          <p:nvPr/>
        </p:nvSpPr>
        <p:spPr>
          <a:xfrm>
            <a:off x="5886551" y="1332134"/>
            <a:ext cx="123169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write!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/>
          <p:nvPr/>
        </p:nvSpPr>
        <p:spPr>
          <a:xfrm>
            <a:off x="4635055" y="3515644"/>
            <a:ext cx="4353311" cy="907495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19" name="Shape 2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Example: UNIX Pipes</a:t>
            </a:r>
          </a:p>
        </p:txBody>
      </p:sp>
      <p:sp>
        <p:nvSpPr>
          <p:cNvPr id="220" name="Shape 220"/>
          <p:cNvSpPr/>
          <p:nvPr/>
        </p:nvSpPr>
        <p:spPr>
          <a:xfrm>
            <a:off x="3598936" y="3515644"/>
            <a:ext cx="5806928" cy="907495"/>
          </a:xfrm>
          <a:prstGeom prst="rect">
            <a:avLst/>
          </a:prstGeom>
          <a:ln w="635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21" name="Shape 221"/>
          <p:cNvSpPr/>
          <p:nvPr/>
        </p:nvSpPr>
        <p:spPr>
          <a:xfrm>
            <a:off x="2467869" y="3645541"/>
            <a:ext cx="9276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Buf:</a:t>
            </a:r>
          </a:p>
        </p:txBody>
      </p:sp>
      <p:sp>
        <p:nvSpPr>
          <p:cNvPr id="222" name="Shape 222"/>
          <p:cNvSpPr/>
          <p:nvPr/>
        </p:nvSpPr>
        <p:spPr>
          <a:xfrm>
            <a:off x="4206179" y="2292884"/>
            <a:ext cx="86220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start</a:t>
            </a:r>
          </a:p>
        </p:txBody>
      </p:sp>
      <p:sp>
        <p:nvSpPr>
          <p:cNvPr id="223" name="Shape 223"/>
          <p:cNvSpPr/>
          <p:nvPr/>
        </p:nvSpPr>
        <p:spPr>
          <a:xfrm>
            <a:off x="4637280" y="28526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24" name="Shape 224"/>
          <p:cNvSpPr/>
          <p:nvPr/>
        </p:nvSpPr>
        <p:spPr>
          <a:xfrm>
            <a:off x="8620699" y="4985284"/>
            <a:ext cx="77076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end</a:t>
            </a:r>
          </a:p>
        </p:txBody>
      </p:sp>
      <p:sp>
        <p:nvSpPr>
          <p:cNvPr id="225" name="Shape 225"/>
          <p:cNvSpPr/>
          <p:nvPr/>
        </p:nvSpPr>
        <p:spPr>
          <a:xfrm flipV="1">
            <a:off x="9006080" y="45290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/>
          <p:nvPr/>
        </p:nvSpPr>
        <p:spPr>
          <a:xfrm>
            <a:off x="6009147" y="3515644"/>
            <a:ext cx="2979219" cy="907495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28" name="Shape 22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Example: UNIX Pipes</a:t>
            </a:r>
          </a:p>
        </p:txBody>
      </p:sp>
      <p:sp>
        <p:nvSpPr>
          <p:cNvPr id="229" name="Shape 229"/>
          <p:cNvSpPr/>
          <p:nvPr/>
        </p:nvSpPr>
        <p:spPr>
          <a:xfrm>
            <a:off x="3598936" y="3515644"/>
            <a:ext cx="5806928" cy="907495"/>
          </a:xfrm>
          <a:prstGeom prst="rect">
            <a:avLst/>
          </a:prstGeom>
          <a:ln w="635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30" name="Shape 230"/>
          <p:cNvSpPr/>
          <p:nvPr/>
        </p:nvSpPr>
        <p:spPr>
          <a:xfrm>
            <a:off x="2467869" y="3645541"/>
            <a:ext cx="9276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Buf:</a:t>
            </a:r>
          </a:p>
        </p:txBody>
      </p:sp>
      <p:sp>
        <p:nvSpPr>
          <p:cNvPr id="231" name="Shape 231"/>
          <p:cNvSpPr/>
          <p:nvPr/>
        </p:nvSpPr>
        <p:spPr>
          <a:xfrm>
            <a:off x="5603179" y="2292884"/>
            <a:ext cx="86220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start</a:t>
            </a:r>
          </a:p>
        </p:txBody>
      </p:sp>
      <p:sp>
        <p:nvSpPr>
          <p:cNvPr id="232" name="Shape 232"/>
          <p:cNvSpPr/>
          <p:nvPr/>
        </p:nvSpPr>
        <p:spPr>
          <a:xfrm>
            <a:off x="6034280" y="28526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33" name="Shape 233"/>
          <p:cNvSpPr/>
          <p:nvPr/>
        </p:nvSpPr>
        <p:spPr>
          <a:xfrm>
            <a:off x="8620699" y="4985284"/>
            <a:ext cx="77076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end</a:t>
            </a:r>
          </a:p>
        </p:txBody>
      </p:sp>
      <p:sp>
        <p:nvSpPr>
          <p:cNvPr id="234" name="Shape 234"/>
          <p:cNvSpPr/>
          <p:nvPr/>
        </p:nvSpPr>
        <p:spPr>
          <a:xfrm flipV="1">
            <a:off x="9006080" y="45290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35" name="Shape 235"/>
          <p:cNvSpPr/>
          <p:nvPr/>
        </p:nvSpPr>
        <p:spPr>
          <a:xfrm>
            <a:off x="5903239" y="1332134"/>
            <a:ext cx="119832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read!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Lock Evaluation</a:t>
            </a:r>
          </a:p>
        </p:txBody>
      </p:sp>
      <p:sp>
        <p:nvSpPr>
          <p:cNvPr id="64" name="Shape 64"/>
          <p:cNvSpPr>
            <a:spLocks noGrp="1"/>
          </p:cNvSpPr>
          <p:nvPr>
            <p:ph idx="1"/>
          </p:nvPr>
        </p:nvSpPr>
        <p:spPr>
          <a:xfrm>
            <a:off x="618696" y="2600961"/>
            <a:ext cx="11275280" cy="611180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/>
              <a:t>How to tell if a lock implementation is good?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200" dirty="0"/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b="1" dirty="0">
                <a:latin typeface="Helvetica"/>
                <a:ea typeface="Helvetica"/>
                <a:cs typeface="Helvetica"/>
                <a:sym typeface="Helvetica"/>
              </a:rPr>
              <a:t>Fairness</a:t>
            </a:r>
            <a:r>
              <a:rPr sz="3200" dirty="0"/>
              <a:t>:</a:t>
            </a:r>
            <a:r>
              <a:rPr sz="3200" dirty="0" smtClean="0"/>
              <a:t> </a:t>
            </a:r>
            <a:endParaRPr lang="en-US" sz="3200" dirty="0" smtClean="0"/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900" dirty="0" smtClean="0"/>
              <a:t>Do processes acquire lock in same order as requested?</a:t>
            </a:r>
            <a:endParaRPr sz="2900" dirty="0" smtClean="0"/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200" dirty="0"/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b="1" dirty="0" smtClean="0">
                <a:latin typeface="Helvetica"/>
                <a:ea typeface="Helvetica"/>
                <a:cs typeface="Helvetica"/>
                <a:sym typeface="Helvetica"/>
              </a:rPr>
              <a:t>Performance</a:t>
            </a:r>
            <a:endParaRPr lang="en-US" sz="3200" b="1" dirty="0" smtClean="0">
              <a:latin typeface="Helvetica"/>
              <a:ea typeface="Helvetica"/>
              <a:cs typeface="Helvetica"/>
              <a:sym typeface="Helvetica"/>
            </a:endParaRPr>
          </a:p>
          <a:p>
            <a:pPr lvl="1">
              <a:buNone/>
              <a:defRPr sz="1800">
                <a:solidFill>
                  <a:srgbClr val="000000"/>
                </a:solidFill>
              </a:defRPr>
            </a:pPr>
            <a:r>
              <a:rPr lang="en-US" sz="2900" b="1" dirty="0" smtClean="0">
                <a:latin typeface="Helvetica"/>
                <a:ea typeface="Helvetica"/>
                <a:cs typeface="Helvetica"/>
                <a:sym typeface="Helvetica"/>
              </a:rPr>
              <a:t>Two scenarios:</a:t>
            </a:r>
            <a:endParaRPr sz="2900" b="1" dirty="0" smtClean="0">
              <a:latin typeface="Helvetica"/>
              <a:ea typeface="Helvetica"/>
              <a:cs typeface="Helvetica"/>
              <a:sym typeface="Helvetica"/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900" dirty="0" smtClean="0"/>
              <a:t>- </a:t>
            </a:r>
            <a:r>
              <a:rPr lang="en-US" sz="2900" dirty="0"/>
              <a:t>low contention (fewer threads, lock usually available)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900" dirty="0" smtClean="0">
                <a:solidFill>
                  <a:schemeClr val="bg1"/>
                </a:solidFill>
              </a:rPr>
              <a:t>- </a:t>
            </a:r>
            <a:r>
              <a:rPr sz="2900" dirty="0">
                <a:solidFill>
                  <a:schemeClr val="bg1"/>
                </a:solidFill>
              </a:rPr>
              <a:t>high contention (many threads per CPU, each contending</a:t>
            </a:r>
            <a:r>
              <a:rPr sz="2900" dirty="0" smtClean="0">
                <a:solidFill>
                  <a:schemeClr val="bg1"/>
                </a:solidFill>
              </a:rPr>
              <a:t>)</a:t>
            </a:r>
            <a:endParaRPr sz="29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/>
          <p:nvPr/>
        </p:nvSpPr>
        <p:spPr>
          <a:xfrm>
            <a:off x="6009147" y="3515644"/>
            <a:ext cx="2979219" cy="907495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38" name="Shape 2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Example: UNIX Pipes</a:t>
            </a:r>
          </a:p>
        </p:txBody>
      </p:sp>
      <p:sp>
        <p:nvSpPr>
          <p:cNvPr id="239" name="Shape 239"/>
          <p:cNvSpPr/>
          <p:nvPr/>
        </p:nvSpPr>
        <p:spPr>
          <a:xfrm>
            <a:off x="3598936" y="3515644"/>
            <a:ext cx="5806928" cy="907495"/>
          </a:xfrm>
          <a:prstGeom prst="rect">
            <a:avLst/>
          </a:prstGeom>
          <a:ln w="635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40" name="Shape 240"/>
          <p:cNvSpPr/>
          <p:nvPr/>
        </p:nvSpPr>
        <p:spPr>
          <a:xfrm>
            <a:off x="2467869" y="3645541"/>
            <a:ext cx="9276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Buf:</a:t>
            </a:r>
          </a:p>
        </p:txBody>
      </p:sp>
      <p:sp>
        <p:nvSpPr>
          <p:cNvPr id="241" name="Shape 241"/>
          <p:cNvSpPr/>
          <p:nvPr/>
        </p:nvSpPr>
        <p:spPr>
          <a:xfrm>
            <a:off x="5603179" y="2292884"/>
            <a:ext cx="86220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start</a:t>
            </a:r>
          </a:p>
        </p:txBody>
      </p:sp>
      <p:sp>
        <p:nvSpPr>
          <p:cNvPr id="242" name="Shape 242"/>
          <p:cNvSpPr/>
          <p:nvPr/>
        </p:nvSpPr>
        <p:spPr>
          <a:xfrm>
            <a:off x="6034280" y="28526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43" name="Shape 243"/>
          <p:cNvSpPr/>
          <p:nvPr/>
        </p:nvSpPr>
        <p:spPr>
          <a:xfrm>
            <a:off x="8620699" y="4985284"/>
            <a:ext cx="77076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end</a:t>
            </a:r>
          </a:p>
        </p:txBody>
      </p:sp>
      <p:sp>
        <p:nvSpPr>
          <p:cNvPr id="244" name="Shape 244"/>
          <p:cNvSpPr/>
          <p:nvPr/>
        </p:nvSpPr>
        <p:spPr>
          <a:xfrm flipV="1">
            <a:off x="9006080" y="45290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/>
          <p:nvPr/>
        </p:nvSpPr>
        <p:spPr>
          <a:xfrm>
            <a:off x="7407216" y="3515644"/>
            <a:ext cx="1581150" cy="907495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47" name="Shape 2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Example: UNIX Pipes</a:t>
            </a:r>
          </a:p>
        </p:txBody>
      </p:sp>
      <p:sp>
        <p:nvSpPr>
          <p:cNvPr id="248" name="Shape 248"/>
          <p:cNvSpPr/>
          <p:nvPr/>
        </p:nvSpPr>
        <p:spPr>
          <a:xfrm>
            <a:off x="3598936" y="3515644"/>
            <a:ext cx="5806928" cy="907495"/>
          </a:xfrm>
          <a:prstGeom prst="rect">
            <a:avLst/>
          </a:prstGeom>
          <a:ln w="635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49" name="Shape 249"/>
          <p:cNvSpPr/>
          <p:nvPr/>
        </p:nvSpPr>
        <p:spPr>
          <a:xfrm>
            <a:off x="2467869" y="3645541"/>
            <a:ext cx="9276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Buf:</a:t>
            </a:r>
          </a:p>
        </p:txBody>
      </p:sp>
      <p:sp>
        <p:nvSpPr>
          <p:cNvPr id="250" name="Shape 250"/>
          <p:cNvSpPr/>
          <p:nvPr/>
        </p:nvSpPr>
        <p:spPr>
          <a:xfrm>
            <a:off x="6974779" y="2292884"/>
            <a:ext cx="86220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start</a:t>
            </a:r>
          </a:p>
        </p:txBody>
      </p:sp>
      <p:sp>
        <p:nvSpPr>
          <p:cNvPr id="251" name="Shape 251"/>
          <p:cNvSpPr/>
          <p:nvPr/>
        </p:nvSpPr>
        <p:spPr>
          <a:xfrm>
            <a:off x="7405880" y="28526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52" name="Shape 252"/>
          <p:cNvSpPr/>
          <p:nvPr/>
        </p:nvSpPr>
        <p:spPr>
          <a:xfrm>
            <a:off x="8620699" y="4985284"/>
            <a:ext cx="77076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end</a:t>
            </a:r>
          </a:p>
        </p:txBody>
      </p:sp>
      <p:sp>
        <p:nvSpPr>
          <p:cNvPr id="253" name="Shape 253"/>
          <p:cNvSpPr/>
          <p:nvPr/>
        </p:nvSpPr>
        <p:spPr>
          <a:xfrm flipV="1">
            <a:off x="9006080" y="45290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54" name="Shape 254"/>
          <p:cNvSpPr/>
          <p:nvPr/>
        </p:nvSpPr>
        <p:spPr>
          <a:xfrm>
            <a:off x="5903239" y="1332134"/>
            <a:ext cx="119832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read!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/>
          <p:nvPr/>
        </p:nvSpPr>
        <p:spPr>
          <a:xfrm>
            <a:off x="7407216" y="3515644"/>
            <a:ext cx="1581150" cy="907495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57" name="Shape 2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Example: UNIX Pipes</a:t>
            </a:r>
          </a:p>
        </p:txBody>
      </p:sp>
      <p:sp>
        <p:nvSpPr>
          <p:cNvPr id="258" name="Shape 258"/>
          <p:cNvSpPr/>
          <p:nvPr/>
        </p:nvSpPr>
        <p:spPr>
          <a:xfrm>
            <a:off x="3598936" y="3515644"/>
            <a:ext cx="5806928" cy="907495"/>
          </a:xfrm>
          <a:prstGeom prst="rect">
            <a:avLst/>
          </a:prstGeom>
          <a:ln w="635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59" name="Shape 259"/>
          <p:cNvSpPr/>
          <p:nvPr/>
        </p:nvSpPr>
        <p:spPr>
          <a:xfrm>
            <a:off x="2467869" y="3645541"/>
            <a:ext cx="9276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Buf:</a:t>
            </a:r>
          </a:p>
        </p:txBody>
      </p:sp>
      <p:sp>
        <p:nvSpPr>
          <p:cNvPr id="260" name="Shape 260"/>
          <p:cNvSpPr/>
          <p:nvPr/>
        </p:nvSpPr>
        <p:spPr>
          <a:xfrm>
            <a:off x="6974779" y="2292884"/>
            <a:ext cx="86220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start</a:t>
            </a:r>
          </a:p>
        </p:txBody>
      </p:sp>
      <p:sp>
        <p:nvSpPr>
          <p:cNvPr id="261" name="Shape 261"/>
          <p:cNvSpPr/>
          <p:nvPr/>
        </p:nvSpPr>
        <p:spPr>
          <a:xfrm>
            <a:off x="7405880" y="28526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62" name="Shape 262"/>
          <p:cNvSpPr/>
          <p:nvPr/>
        </p:nvSpPr>
        <p:spPr>
          <a:xfrm>
            <a:off x="8620699" y="4985284"/>
            <a:ext cx="77076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end</a:t>
            </a:r>
          </a:p>
        </p:txBody>
      </p:sp>
      <p:sp>
        <p:nvSpPr>
          <p:cNvPr id="263" name="Shape 263"/>
          <p:cNvSpPr/>
          <p:nvPr/>
        </p:nvSpPr>
        <p:spPr>
          <a:xfrm flipV="1">
            <a:off x="9006080" y="45290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Example: UNIX Pipes</a:t>
            </a:r>
          </a:p>
        </p:txBody>
      </p:sp>
      <p:sp>
        <p:nvSpPr>
          <p:cNvPr id="266" name="Shape 266"/>
          <p:cNvSpPr/>
          <p:nvPr/>
        </p:nvSpPr>
        <p:spPr>
          <a:xfrm>
            <a:off x="3598936" y="3515644"/>
            <a:ext cx="5806928" cy="907495"/>
          </a:xfrm>
          <a:prstGeom prst="rect">
            <a:avLst/>
          </a:prstGeom>
          <a:ln w="635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67" name="Shape 267"/>
          <p:cNvSpPr/>
          <p:nvPr/>
        </p:nvSpPr>
        <p:spPr>
          <a:xfrm>
            <a:off x="2467869" y="3645541"/>
            <a:ext cx="9276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Buf:</a:t>
            </a:r>
          </a:p>
        </p:txBody>
      </p:sp>
      <p:sp>
        <p:nvSpPr>
          <p:cNvPr id="268" name="Shape 268"/>
          <p:cNvSpPr/>
          <p:nvPr/>
        </p:nvSpPr>
        <p:spPr>
          <a:xfrm>
            <a:off x="8549579" y="2292884"/>
            <a:ext cx="86220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start</a:t>
            </a:r>
          </a:p>
        </p:txBody>
      </p:sp>
      <p:sp>
        <p:nvSpPr>
          <p:cNvPr id="269" name="Shape 269"/>
          <p:cNvSpPr/>
          <p:nvPr/>
        </p:nvSpPr>
        <p:spPr>
          <a:xfrm>
            <a:off x="8980680" y="28526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70" name="Shape 270"/>
          <p:cNvSpPr/>
          <p:nvPr/>
        </p:nvSpPr>
        <p:spPr>
          <a:xfrm>
            <a:off x="8620699" y="4985284"/>
            <a:ext cx="77076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end</a:t>
            </a:r>
          </a:p>
        </p:txBody>
      </p:sp>
      <p:sp>
        <p:nvSpPr>
          <p:cNvPr id="271" name="Shape 271"/>
          <p:cNvSpPr/>
          <p:nvPr/>
        </p:nvSpPr>
        <p:spPr>
          <a:xfrm flipV="1">
            <a:off x="9006080" y="45290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72" name="Shape 272"/>
          <p:cNvSpPr/>
          <p:nvPr/>
        </p:nvSpPr>
        <p:spPr>
          <a:xfrm>
            <a:off x="5903239" y="1332134"/>
            <a:ext cx="119832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read!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Example: UNIX Pipes</a:t>
            </a:r>
          </a:p>
        </p:txBody>
      </p:sp>
      <p:sp>
        <p:nvSpPr>
          <p:cNvPr id="275" name="Shape 275"/>
          <p:cNvSpPr/>
          <p:nvPr/>
        </p:nvSpPr>
        <p:spPr>
          <a:xfrm>
            <a:off x="3598936" y="3515644"/>
            <a:ext cx="5806928" cy="907495"/>
          </a:xfrm>
          <a:prstGeom prst="rect">
            <a:avLst/>
          </a:prstGeom>
          <a:ln w="635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76" name="Shape 276"/>
          <p:cNvSpPr/>
          <p:nvPr/>
        </p:nvSpPr>
        <p:spPr>
          <a:xfrm>
            <a:off x="2467869" y="3645541"/>
            <a:ext cx="9276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Buf:</a:t>
            </a:r>
          </a:p>
        </p:txBody>
      </p:sp>
      <p:sp>
        <p:nvSpPr>
          <p:cNvPr id="277" name="Shape 277"/>
          <p:cNvSpPr/>
          <p:nvPr/>
        </p:nvSpPr>
        <p:spPr>
          <a:xfrm>
            <a:off x="8549579" y="2292884"/>
            <a:ext cx="86220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start</a:t>
            </a:r>
          </a:p>
        </p:txBody>
      </p:sp>
      <p:sp>
        <p:nvSpPr>
          <p:cNvPr id="278" name="Shape 278"/>
          <p:cNvSpPr/>
          <p:nvPr/>
        </p:nvSpPr>
        <p:spPr>
          <a:xfrm>
            <a:off x="8980680" y="28526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79" name="Shape 279"/>
          <p:cNvSpPr/>
          <p:nvPr/>
        </p:nvSpPr>
        <p:spPr>
          <a:xfrm>
            <a:off x="8620699" y="4985284"/>
            <a:ext cx="77076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end</a:t>
            </a:r>
          </a:p>
        </p:txBody>
      </p:sp>
      <p:sp>
        <p:nvSpPr>
          <p:cNvPr id="280" name="Shape 280"/>
          <p:cNvSpPr/>
          <p:nvPr/>
        </p:nvSpPr>
        <p:spPr>
          <a:xfrm flipV="1">
            <a:off x="9006080" y="45290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81" name="Shape 281"/>
          <p:cNvSpPr/>
          <p:nvPr/>
        </p:nvSpPr>
        <p:spPr>
          <a:xfrm>
            <a:off x="5903239" y="1332134"/>
            <a:ext cx="119832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read!</a:t>
            </a:r>
          </a:p>
        </p:txBody>
      </p:sp>
      <p:sp>
        <p:nvSpPr>
          <p:cNvPr id="282" name="Shape 282"/>
          <p:cNvSpPr/>
          <p:nvPr/>
        </p:nvSpPr>
        <p:spPr>
          <a:xfrm>
            <a:off x="4060952" y="5951205"/>
            <a:ext cx="488289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note: readers </a:t>
            </a:r>
            <a:r>
              <a:rPr sz="3600">
                <a:solidFill>
                  <a:srgbClr val="E8A433"/>
                </a:solidFill>
              </a:rPr>
              <a:t>must wait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Example: UNIX Pipes</a:t>
            </a:r>
          </a:p>
        </p:txBody>
      </p:sp>
      <p:sp>
        <p:nvSpPr>
          <p:cNvPr id="285" name="Shape 285"/>
          <p:cNvSpPr/>
          <p:nvPr/>
        </p:nvSpPr>
        <p:spPr>
          <a:xfrm>
            <a:off x="3598936" y="3515644"/>
            <a:ext cx="5806928" cy="907495"/>
          </a:xfrm>
          <a:prstGeom prst="rect">
            <a:avLst/>
          </a:prstGeom>
          <a:ln w="635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86" name="Shape 286"/>
          <p:cNvSpPr/>
          <p:nvPr/>
        </p:nvSpPr>
        <p:spPr>
          <a:xfrm>
            <a:off x="2467869" y="3645541"/>
            <a:ext cx="9276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Buf:</a:t>
            </a:r>
          </a:p>
        </p:txBody>
      </p:sp>
      <p:sp>
        <p:nvSpPr>
          <p:cNvPr id="287" name="Shape 287"/>
          <p:cNvSpPr/>
          <p:nvPr/>
        </p:nvSpPr>
        <p:spPr>
          <a:xfrm>
            <a:off x="8549579" y="2292884"/>
            <a:ext cx="86220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start</a:t>
            </a:r>
          </a:p>
        </p:txBody>
      </p:sp>
      <p:sp>
        <p:nvSpPr>
          <p:cNvPr id="288" name="Shape 288"/>
          <p:cNvSpPr/>
          <p:nvPr/>
        </p:nvSpPr>
        <p:spPr>
          <a:xfrm>
            <a:off x="8980680" y="28526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89" name="Shape 289"/>
          <p:cNvSpPr/>
          <p:nvPr/>
        </p:nvSpPr>
        <p:spPr>
          <a:xfrm>
            <a:off x="8620699" y="4985284"/>
            <a:ext cx="77076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end</a:t>
            </a:r>
          </a:p>
        </p:txBody>
      </p:sp>
      <p:sp>
        <p:nvSpPr>
          <p:cNvPr id="290" name="Shape 290"/>
          <p:cNvSpPr/>
          <p:nvPr/>
        </p:nvSpPr>
        <p:spPr>
          <a:xfrm flipV="1">
            <a:off x="9006080" y="45290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/>
          <p:nvPr/>
        </p:nvSpPr>
        <p:spPr>
          <a:xfrm>
            <a:off x="3609916" y="3515644"/>
            <a:ext cx="770764" cy="907495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93" name="Shape 293"/>
          <p:cNvSpPr/>
          <p:nvPr/>
        </p:nvSpPr>
        <p:spPr>
          <a:xfrm>
            <a:off x="8994716" y="3515644"/>
            <a:ext cx="404145" cy="907495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94" name="Shape 29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Example: UNIX Pipes</a:t>
            </a:r>
          </a:p>
        </p:txBody>
      </p:sp>
      <p:sp>
        <p:nvSpPr>
          <p:cNvPr id="295" name="Shape 295"/>
          <p:cNvSpPr/>
          <p:nvPr/>
        </p:nvSpPr>
        <p:spPr>
          <a:xfrm>
            <a:off x="3598936" y="3515644"/>
            <a:ext cx="5806928" cy="907495"/>
          </a:xfrm>
          <a:prstGeom prst="rect">
            <a:avLst/>
          </a:prstGeom>
          <a:ln w="635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96" name="Shape 296"/>
          <p:cNvSpPr/>
          <p:nvPr/>
        </p:nvSpPr>
        <p:spPr>
          <a:xfrm>
            <a:off x="2467869" y="3645541"/>
            <a:ext cx="9276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Buf:</a:t>
            </a:r>
          </a:p>
        </p:txBody>
      </p:sp>
      <p:sp>
        <p:nvSpPr>
          <p:cNvPr id="297" name="Shape 297"/>
          <p:cNvSpPr/>
          <p:nvPr/>
        </p:nvSpPr>
        <p:spPr>
          <a:xfrm>
            <a:off x="3985199" y="4985284"/>
            <a:ext cx="77076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end</a:t>
            </a:r>
          </a:p>
        </p:txBody>
      </p:sp>
      <p:sp>
        <p:nvSpPr>
          <p:cNvPr id="298" name="Shape 298"/>
          <p:cNvSpPr/>
          <p:nvPr/>
        </p:nvSpPr>
        <p:spPr>
          <a:xfrm flipV="1">
            <a:off x="4370580" y="45290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99" name="Shape 299"/>
          <p:cNvSpPr/>
          <p:nvPr/>
        </p:nvSpPr>
        <p:spPr>
          <a:xfrm>
            <a:off x="8549579" y="2292884"/>
            <a:ext cx="86220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start</a:t>
            </a:r>
          </a:p>
        </p:txBody>
      </p:sp>
      <p:sp>
        <p:nvSpPr>
          <p:cNvPr id="300" name="Shape 300"/>
          <p:cNvSpPr/>
          <p:nvPr/>
        </p:nvSpPr>
        <p:spPr>
          <a:xfrm>
            <a:off x="8980680" y="28526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01" name="Shape 301"/>
          <p:cNvSpPr/>
          <p:nvPr/>
        </p:nvSpPr>
        <p:spPr>
          <a:xfrm>
            <a:off x="5886551" y="1332134"/>
            <a:ext cx="123169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write!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/>
          <p:nvPr/>
        </p:nvSpPr>
        <p:spPr>
          <a:xfrm>
            <a:off x="3609916" y="3515644"/>
            <a:ext cx="770764" cy="907495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04" name="Shape 304"/>
          <p:cNvSpPr/>
          <p:nvPr/>
        </p:nvSpPr>
        <p:spPr>
          <a:xfrm>
            <a:off x="8994716" y="3515644"/>
            <a:ext cx="404145" cy="907495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05" name="Shape 30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Example: UNIX Pipes</a:t>
            </a:r>
          </a:p>
        </p:txBody>
      </p:sp>
      <p:sp>
        <p:nvSpPr>
          <p:cNvPr id="306" name="Shape 306"/>
          <p:cNvSpPr/>
          <p:nvPr/>
        </p:nvSpPr>
        <p:spPr>
          <a:xfrm>
            <a:off x="3598936" y="3515644"/>
            <a:ext cx="5806928" cy="907495"/>
          </a:xfrm>
          <a:prstGeom prst="rect">
            <a:avLst/>
          </a:prstGeom>
          <a:ln w="635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07" name="Shape 307"/>
          <p:cNvSpPr/>
          <p:nvPr/>
        </p:nvSpPr>
        <p:spPr>
          <a:xfrm>
            <a:off x="2467869" y="3645541"/>
            <a:ext cx="9276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Buf:</a:t>
            </a:r>
          </a:p>
        </p:txBody>
      </p:sp>
      <p:sp>
        <p:nvSpPr>
          <p:cNvPr id="308" name="Shape 308"/>
          <p:cNvSpPr/>
          <p:nvPr/>
        </p:nvSpPr>
        <p:spPr>
          <a:xfrm>
            <a:off x="3985199" y="4985284"/>
            <a:ext cx="77076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end</a:t>
            </a:r>
          </a:p>
        </p:txBody>
      </p:sp>
      <p:sp>
        <p:nvSpPr>
          <p:cNvPr id="309" name="Shape 309"/>
          <p:cNvSpPr/>
          <p:nvPr/>
        </p:nvSpPr>
        <p:spPr>
          <a:xfrm flipV="1">
            <a:off x="4370580" y="45290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10" name="Shape 310"/>
          <p:cNvSpPr/>
          <p:nvPr/>
        </p:nvSpPr>
        <p:spPr>
          <a:xfrm>
            <a:off x="8549579" y="2292884"/>
            <a:ext cx="86220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start</a:t>
            </a:r>
          </a:p>
        </p:txBody>
      </p:sp>
      <p:sp>
        <p:nvSpPr>
          <p:cNvPr id="311" name="Shape 311"/>
          <p:cNvSpPr/>
          <p:nvPr/>
        </p:nvSpPr>
        <p:spPr>
          <a:xfrm>
            <a:off x="8980680" y="28526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/>
          <p:nvPr/>
        </p:nvSpPr>
        <p:spPr>
          <a:xfrm>
            <a:off x="3609916" y="3515644"/>
            <a:ext cx="3041730" cy="907495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14" name="Shape 314"/>
          <p:cNvSpPr/>
          <p:nvPr/>
        </p:nvSpPr>
        <p:spPr>
          <a:xfrm>
            <a:off x="8994716" y="3515644"/>
            <a:ext cx="404145" cy="907495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15" name="Shape 31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Example: UNIX Pipes</a:t>
            </a:r>
          </a:p>
        </p:txBody>
      </p:sp>
      <p:sp>
        <p:nvSpPr>
          <p:cNvPr id="316" name="Shape 316"/>
          <p:cNvSpPr/>
          <p:nvPr/>
        </p:nvSpPr>
        <p:spPr>
          <a:xfrm>
            <a:off x="3598936" y="3515644"/>
            <a:ext cx="5806928" cy="907495"/>
          </a:xfrm>
          <a:prstGeom prst="rect">
            <a:avLst/>
          </a:prstGeom>
          <a:ln w="635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17" name="Shape 317"/>
          <p:cNvSpPr/>
          <p:nvPr/>
        </p:nvSpPr>
        <p:spPr>
          <a:xfrm>
            <a:off x="2467869" y="3645541"/>
            <a:ext cx="9276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Buf:</a:t>
            </a:r>
          </a:p>
        </p:txBody>
      </p:sp>
      <p:sp>
        <p:nvSpPr>
          <p:cNvPr id="318" name="Shape 318"/>
          <p:cNvSpPr/>
          <p:nvPr/>
        </p:nvSpPr>
        <p:spPr>
          <a:xfrm>
            <a:off x="6271199" y="4985284"/>
            <a:ext cx="77076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end</a:t>
            </a:r>
          </a:p>
        </p:txBody>
      </p:sp>
      <p:sp>
        <p:nvSpPr>
          <p:cNvPr id="319" name="Shape 319"/>
          <p:cNvSpPr/>
          <p:nvPr/>
        </p:nvSpPr>
        <p:spPr>
          <a:xfrm flipV="1">
            <a:off x="6656580" y="45290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20" name="Shape 320"/>
          <p:cNvSpPr/>
          <p:nvPr/>
        </p:nvSpPr>
        <p:spPr>
          <a:xfrm>
            <a:off x="8549579" y="2292884"/>
            <a:ext cx="86220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start</a:t>
            </a:r>
          </a:p>
        </p:txBody>
      </p:sp>
      <p:sp>
        <p:nvSpPr>
          <p:cNvPr id="321" name="Shape 321"/>
          <p:cNvSpPr/>
          <p:nvPr/>
        </p:nvSpPr>
        <p:spPr>
          <a:xfrm>
            <a:off x="8980680" y="28526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22" name="Shape 322"/>
          <p:cNvSpPr/>
          <p:nvPr/>
        </p:nvSpPr>
        <p:spPr>
          <a:xfrm>
            <a:off x="5886551" y="1332134"/>
            <a:ext cx="123169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write!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/>
          <p:nvPr/>
        </p:nvSpPr>
        <p:spPr>
          <a:xfrm>
            <a:off x="3609916" y="3515644"/>
            <a:ext cx="3041730" cy="907495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25" name="Shape 325"/>
          <p:cNvSpPr/>
          <p:nvPr/>
        </p:nvSpPr>
        <p:spPr>
          <a:xfrm>
            <a:off x="8994716" y="3515644"/>
            <a:ext cx="404145" cy="907495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26" name="Shape 3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Example: UNIX Pipes</a:t>
            </a:r>
          </a:p>
        </p:txBody>
      </p:sp>
      <p:sp>
        <p:nvSpPr>
          <p:cNvPr id="327" name="Shape 327"/>
          <p:cNvSpPr/>
          <p:nvPr/>
        </p:nvSpPr>
        <p:spPr>
          <a:xfrm>
            <a:off x="3598936" y="3515644"/>
            <a:ext cx="5806928" cy="907495"/>
          </a:xfrm>
          <a:prstGeom prst="rect">
            <a:avLst/>
          </a:prstGeom>
          <a:ln w="635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28" name="Shape 328"/>
          <p:cNvSpPr/>
          <p:nvPr/>
        </p:nvSpPr>
        <p:spPr>
          <a:xfrm>
            <a:off x="2467869" y="3645541"/>
            <a:ext cx="9276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Buf:</a:t>
            </a:r>
          </a:p>
        </p:txBody>
      </p:sp>
      <p:sp>
        <p:nvSpPr>
          <p:cNvPr id="329" name="Shape 329"/>
          <p:cNvSpPr/>
          <p:nvPr/>
        </p:nvSpPr>
        <p:spPr>
          <a:xfrm>
            <a:off x="6271199" y="4985284"/>
            <a:ext cx="77076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end</a:t>
            </a:r>
          </a:p>
        </p:txBody>
      </p:sp>
      <p:sp>
        <p:nvSpPr>
          <p:cNvPr id="330" name="Shape 330"/>
          <p:cNvSpPr/>
          <p:nvPr/>
        </p:nvSpPr>
        <p:spPr>
          <a:xfrm flipV="1">
            <a:off x="6656580" y="45290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31" name="Shape 331"/>
          <p:cNvSpPr/>
          <p:nvPr/>
        </p:nvSpPr>
        <p:spPr>
          <a:xfrm>
            <a:off x="8549579" y="2292884"/>
            <a:ext cx="86220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start</a:t>
            </a:r>
          </a:p>
        </p:txBody>
      </p:sp>
      <p:sp>
        <p:nvSpPr>
          <p:cNvPr id="332" name="Shape 332"/>
          <p:cNvSpPr/>
          <p:nvPr/>
        </p:nvSpPr>
        <p:spPr>
          <a:xfrm>
            <a:off x="8980680" y="28526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/>
          <p:nvPr/>
        </p:nvSpPr>
        <p:spPr>
          <a:xfrm>
            <a:off x="4609246" y="1016240"/>
            <a:ext cx="1138988" cy="1"/>
          </a:xfrm>
          <a:prstGeom prst="line">
            <a:avLst/>
          </a:prstGeom>
          <a:ln w="25400">
            <a:solidFill>
              <a:srgbClr val="971817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33" name="Shape 333"/>
          <p:cNvSpPr/>
          <p:nvPr/>
        </p:nvSpPr>
        <p:spPr>
          <a:xfrm>
            <a:off x="4809715" y="739211"/>
            <a:ext cx="738049" cy="495301"/>
          </a:xfrm>
          <a:prstGeom prst="rect">
            <a:avLst/>
          </a:prstGeom>
          <a:solid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600">
                <a:solidFill>
                  <a:srgbClr val="971817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971817"/>
                </a:solidFill>
              </a:rPr>
              <a:t>spin</a:t>
            </a:r>
          </a:p>
        </p:txBody>
      </p:sp>
      <p:sp>
        <p:nvSpPr>
          <p:cNvPr id="334" name="Shape 334"/>
          <p:cNvSpPr/>
          <p:nvPr/>
        </p:nvSpPr>
        <p:spPr>
          <a:xfrm>
            <a:off x="3339246" y="1016240"/>
            <a:ext cx="1138988" cy="1"/>
          </a:xfrm>
          <a:prstGeom prst="line">
            <a:avLst/>
          </a:prstGeom>
          <a:ln w="25400">
            <a:solidFill>
              <a:srgbClr val="11DBE3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35" name="Shape 335"/>
          <p:cNvSpPr/>
          <p:nvPr/>
        </p:nvSpPr>
        <p:spPr>
          <a:xfrm>
            <a:off x="3539715" y="739211"/>
            <a:ext cx="738049" cy="495301"/>
          </a:xfrm>
          <a:prstGeom prst="rect">
            <a:avLst/>
          </a:prstGeom>
          <a:solid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600">
                <a:solidFill>
                  <a:srgbClr val="11DBE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11DBE3"/>
                </a:solidFill>
              </a:rPr>
              <a:t>spin</a:t>
            </a:r>
          </a:p>
        </p:txBody>
      </p:sp>
      <p:sp>
        <p:nvSpPr>
          <p:cNvPr id="336" name="Shape 336"/>
          <p:cNvSpPr/>
          <p:nvPr/>
        </p:nvSpPr>
        <p:spPr>
          <a:xfrm>
            <a:off x="5879246" y="1016240"/>
            <a:ext cx="1138988" cy="1"/>
          </a:xfrm>
          <a:prstGeom prst="line">
            <a:avLst/>
          </a:prstGeom>
          <a:ln w="25400">
            <a:solidFill>
              <a:srgbClr val="E8A433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37" name="Shape 337"/>
          <p:cNvSpPr/>
          <p:nvPr/>
        </p:nvSpPr>
        <p:spPr>
          <a:xfrm>
            <a:off x="6079715" y="739211"/>
            <a:ext cx="738049" cy="495301"/>
          </a:xfrm>
          <a:prstGeom prst="rect">
            <a:avLst/>
          </a:prstGeom>
          <a:solid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600">
                <a:solidFill>
                  <a:srgbClr val="E8A43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E8A433"/>
                </a:solidFill>
              </a:rPr>
              <a:t>spin</a:t>
            </a:r>
          </a:p>
        </p:txBody>
      </p:sp>
      <p:sp>
        <p:nvSpPr>
          <p:cNvPr id="338" name="Shape 338"/>
          <p:cNvSpPr/>
          <p:nvPr/>
        </p:nvSpPr>
        <p:spPr>
          <a:xfrm>
            <a:off x="9689246" y="1016240"/>
            <a:ext cx="1138988" cy="1"/>
          </a:xfrm>
          <a:prstGeom prst="line">
            <a:avLst/>
          </a:prstGeom>
          <a:ln w="25400">
            <a:solidFill>
              <a:srgbClr val="971817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39" name="Shape 339"/>
          <p:cNvSpPr/>
          <p:nvPr/>
        </p:nvSpPr>
        <p:spPr>
          <a:xfrm>
            <a:off x="9889715" y="739211"/>
            <a:ext cx="738049" cy="495301"/>
          </a:xfrm>
          <a:prstGeom prst="rect">
            <a:avLst/>
          </a:prstGeom>
          <a:solid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600">
                <a:solidFill>
                  <a:srgbClr val="971817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971817"/>
                </a:solidFill>
              </a:rPr>
              <a:t>spin</a:t>
            </a:r>
          </a:p>
        </p:txBody>
      </p:sp>
      <p:sp>
        <p:nvSpPr>
          <p:cNvPr id="340" name="Shape 340"/>
          <p:cNvSpPr/>
          <p:nvPr/>
        </p:nvSpPr>
        <p:spPr>
          <a:xfrm>
            <a:off x="10959246" y="1016240"/>
            <a:ext cx="1138988" cy="1"/>
          </a:xfrm>
          <a:prstGeom prst="line">
            <a:avLst/>
          </a:prstGeom>
          <a:ln w="25400">
            <a:solidFill>
              <a:srgbClr val="E8A433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41" name="Shape 341"/>
          <p:cNvSpPr/>
          <p:nvPr/>
        </p:nvSpPr>
        <p:spPr>
          <a:xfrm>
            <a:off x="11159715" y="739211"/>
            <a:ext cx="738049" cy="495301"/>
          </a:xfrm>
          <a:prstGeom prst="rect">
            <a:avLst/>
          </a:prstGeom>
          <a:solid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600">
                <a:solidFill>
                  <a:srgbClr val="E8A43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E8A433"/>
                </a:solidFill>
              </a:rPr>
              <a:t>spin</a:t>
            </a:r>
          </a:p>
        </p:txBody>
      </p:sp>
      <p:sp>
        <p:nvSpPr>
          <p:cNvPr id="342" name="Shape 342"/>
          <p:cNvSpPr/>
          <p:nvPr/>
        </p:nvSpPr>
        <p:spPr>
          <a:xfrm>
            <a:off x="1995284" y="1173492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343" name="Shape 343"/>
          <p:cNvSpPr/>
          <p:nvPr/>
        </p:nvSpPr>
        <p:spPr>
          <a:xfrm>
            <a:off x="3265284" y="1173492"/>
            <a:ext cx="1286911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344" name="Shape 344"/>
          <p:cNvSpPr/>
          <p:nvPr/>
        </p:nvSpPr>
        <p:spPr>
          <a:xfrm>
            <a:off x="2007748" y="2536182"/>
            <a:ext cx="10134601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45" name="Shape 345"/>
          <p:cNvSpPr/>
          <p:nvPr/>
        </p:nvSpPr>
        <p:spPr>
          <a:xfrm>
            <a:off x="2007748" y="2536182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46" name="Shape 346"/>
          <p:cNvSpPr/>
          <p:nvPr/>
        </p:nvSpPr>
        <p:spPr>
          <a:xfrm>
            <a:off x="1806799" y="2595250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347" name="Shape 347"/>
          <p:cNvSpPr/>
          <p:nvPr/>
        </p:nvSpPr>
        <p:spPr>
          <a:xfrm>
            <a:off x="3277748" y="2536182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48" name="Shape 348"/>
          <p:cNvSpPr/>
          <p:nvPr/>
        </p:nvSpPr>
        <p:spPr>
          <a:xfrm>
            <a:off x="2949698" y="2595250"/>
            <a:ext cx="6227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349" name="Shape 349"/>
          <p:cNvSpPr/>
          <p:nvPr/>
        </p:nvSpPr>
        <p:spPr>
          <a:xfrm>
            <a:off x="4547748" y="2536182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50" name="Shape 350"/>
          <p:cNvSpPr/>
          <p:nvPr/>
        </p:nvSpPr>
        <p:spPr>
          <a:xfrm>
            <a:off x="4219698" y="2595250"/>
            <a:ext cx="6227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351" name="Shape 351"/>
          <p:cNvSpPr/>
          <p:nvPr/>
        </p:nvSpPr>
        <p:spPr>
          <a:xfrm>
            <a:off x="4547748" y="2536182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52" name="Shape 352"/>
          <p:cNvSpPr/>
          <p:nvPr/>
        </p:nvSpPr>
        <p:spPr>
          <a:xfrm>
            <a:off x="5817748" y="2536182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53" name="Shape 353"/>
          <p:cNvSpPr/>
          <p:nvPr/>
        </p:nvSpPr>
        <p:spPr>
          <a:xfrm>
            <a:off x="5489698" y="2595250"/>
            <a:ext cx="6227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354" name="Shape 354"/>
          <p:cNvSpPr/>
          <p:nvPr/>
        </p:nvSpPr>
        <p:spPr>
          <a:xfrm>
            <a:off x="7087748" y="2536182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55" name="Shape 355"/>
          <p:cNvSpPr/>
          <p:nvPr/>
        </p:nvSpPr>
        <p:spPr>
          <a:xfrm>
            <a:off x="6759698" y="2595250"/>
            <a:ext cx="6227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356" name="Shape 356"/>
          <p:cNvSpPr/>
          <p:nvPr/>
        </p:nvSpPr>
        <p:spPr>
          <a:xfrm>
            <a:off x="7087748" y="2536182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57" name="Shape 357"/>
          <p:cNvSpPr/>
          <p:nvPr/>
        </p:nvSpPr>
        <p:spPr>
          <a:xfrm>
            <a:off x="8357748" y="2536182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58" name="Shape 358"/>
          <p:cNvSpPr/>
          <p:nvPr/>
        </p:nvSpPr>
        <p:spPr>
          <a:xfrm>
            <a:off x="7902596" y="2595250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100</a:t>
            </a:r>
          </a:p>
        </p:txBody>
      </p:sp>
      <p:sp>
        <p:nvSpPr>
          <p:cNvPr id="359" name="Shape 359"/>
          <p:cNvSpPr/>
          <p:nvPr/>
        </p:nvSpPr>
        <p:spPr>
          <a:xfrm>
            <a:off x="9627748" y="2536182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60" name="Shape 360"/>
          <p:cNvSpPr/>
          <p:nvPr/>
        </p:nvSpPr>
        <p:spPr>
          <a:xfrm>
            <a:off x="9172596" y="2595250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120</a:t>
            </a:r>
          </a:p>
        </p:txBody>
      </p:sp>
      <p:sp>
        <p:nvSpPr>
          <p:cNvPr id="361" name="Shape 361"/>
          <p:cNvSpPr/>
          <p:nvPr/>
        </p:nvSpPr>
        <p:spPr>
          <a:xfrm>
            <a:off x="9627748" y="2536182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62" name="Shape 362"/>
          <p:cNvSpPr/>
          <p:nvPr/>
        </p:nvSpPr>
        <p:spPr>
          <a:xfrm>
            <a:off x="10897748" y="2536182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63" name="Shape 363"/>
          <p:cNvSpPr/>
          <p:nvPr/>
        </p:nvSpPr>
        <p:spPr>
          <a:xfrm>
            <a:off x="10442596" y="2595250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140</a:t>
            </a:r>
          </a:p>
        </p:txBody>
      </p:sp>
      <p:sp>
        <p:nvSpPr>
          <p:cNvPr id="364" name="Shape 364"/>
          <p:cNvSpPr/>
          <p:nvPr/>
        </p:nvSpPr>
        <p:spPr>
          <a:xfrm>
            <a:off x="12167748" y="2536182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65" name="Shape 365"/>
          <p:cNvSpPr/>
          <p:nvPr/>
        </p:nvSpPr>
        <p:spPr>
          <a:xfrm>
            <a:off x="11712596" y="2595250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160</a:t>
            </a:r>
          </a:p>
        </p:txBody>
      </p:sp>
      <p:sp>
        <p:nvSpPr>
          <p:cNvPr id="366" name="Shape 366"/>
          <p:cNvSpPr/>
          <p:nvPr/>
        </p:nvSpPr>
        <p:spPr>
          <a:xfrm>
            <a:off x="4547984" y="1173492"/>
            <a:ext cx="1286911" cy="1270001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367" name="Shape 367"/>
          <p:cNvSpPr/>
          <p:nvPr/>
        </p:nvSpPr>
        <p:spPr>
          <a:xfrm>
            <a:off x="5805284" y="1173492"/>
            <a:ext cx="1286911" cy="1270001"/>
          </a:xfrm>
          <a:prstGeom prst="rect">
            <a:avLst/>
          </a:prstGeom>
          <a:solidFill>
            <a:srgbClr val="E8A43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D</a:t>
            </a:r>
          </a:p>
        </p:txBody>
      </p:sp>
      <p:sp>
        <p:nvSpPr>
          <p:cNvPr id="368" name="Shape 368"/>
          <p:cNvSpPr/>
          <p:nvPr/>
        </p:nvSpPr>
        <p:spPr>
          <a:xfrm>
            <a:off x="7075285" y="1173492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369" name="Shape 369"/>
          <p:cNvSpPr/>
          <p:nvPr/>
        </p:nvSpPr>
        <p:spPr>
          <a:xfrm>
            <a:off x="8345285" y="1173492"/>
            <a:ext cx="1286911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370" name="Shape 370"/>
          <p:cNvSpPr/>
          <p:nvPr/>
        </p:nvSpPr>
        <p:spPr>
          <a:xfrm>
            <a:off x="9627985" y="1173492"/>
            <a:ext cx="1286911" cy="1270001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371" name="Shape 371"/>
          <p:cNvSpPr/>
          <p:nvPr/>
        </p:nvSpPr>
        <p:spPr>
          <a:xfrm>
            <a:off x="10885285" y="1173492"/>
            <a:ext cx="1286911" cy="1270001"/>
          </a:xfrm>
          <a:prstGeom prst="rect">
            <a:avLst/>
          </a:prstGeom>
          <a:solidFill>
            <a:srgbClr val="E8A43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D</a:t>
            </a:r>
          </a:p>
        </p:txBody>
      </p:sp>
      <p:sp>
        <p:nvSpPr>
          <p:cNvPr id="372" name="Shape 372"/>
          <p:cNvSpPr/>
          <p:nvPr/>
        </p:nvSpPr>
        <p:spPr>
          <a:xfrm>
            <a:off x="2549504" y="396708"/>
            <a:ext cx="719888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lock</a:t>
            </a:r>
          </a:p>
        </p:txBody>
      </p:sp>
      <p:sp>
        <p:nvSpPr>
          <p:cNvPr id="373" name="Shape 373"/>
          <p:cNvSpPr/>
          <p:nvPr/>
        </p:nvSpPr>
        <p:spPr>
          <a:xfrm>
            <a:off x="2913938" y="853511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74" name="Shape 374"/>
          <p:cNvSpPr/>
          <p:nvPr/>
        </p:nvSpPr>
        <p:spPr>
          <a:xfrm>
            <a:off x="6810914" y="396708"/>
            <a:ext cx="1087070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unlock</a:t>
            </a:r>
          </a:p>
        </p:txBody>
      </p:sp>
      <p:sp>
        <p:nvSpPr>
          <p:cNvPr id="375" name="Shape 375"/>
          <p:cNvSpPr/>
          <p:nvPr/>
        </p:nvSpPr>
        <p:spPr>
          <a:xfrm>
            <a:off x="7358938" y="853511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76" name="Shape 376"/>
          <p:cNvSpPr/>
          <p:nvPr/>
        </p:nvSpPr>
        <p:spPr>
          <a:xfrm>
            <a:off x="8073673" y="384196"/>
            <a:ext cx="719888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11DBE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11DBE3"/>
                </a:solidFill>
              </a:rPr>
              <a:t>lock</a:t>
            </a:r>
          </a:p>
        </p:txBody>
      </p:sp>
      <p:sp>
        <p:nvSpPr>
          <p:cNvPr id="377" name="Shape 377"/>
          <p:cNvSpPr/>
          <p:nvPr/>
        </p:nvSpPr>
        <p:spPr>
          <a:xfrm>
            <a:off x="8435385" y="790446"/>
            <a:ext cx="1" cy="316192"/>
          </a:xfrm>
          <a:prstGeom prst="line">
            <a:avLst/>
          </a:prstGeom>
          <a:ln w="25400">
            <a:solidFill>
              <a:srgbClr val="11DBE3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78" name="Shape 378"/>
          <p:cNvSpPr/>
          <p:nvPr/>
        </p:nvSpPr>
        <p:spPr>
          <a:xfrm>
            <a:off x="1872180" y="4397470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379" name="Shape 379"/>
          <p:cNvSpPr/>
          <p:nvPr/>
        </p:nvSpPr>
        <p:spPr>
          <a:xfrm>
            <a:off x="3142180" y="4397470"/>
            <a:ext cx="254424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80" name="Shape 380"/>
          <p:cNvSpPr/>
          <p:nvPr/>
        </p:nvSpPr>
        <p:spPr>
          <a:xfrm>
            <a:off x="1884643" y="5760160"/>
            <a:ext cx="10134601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81" name="Shape 381"/>
          <p:cNvSpPr/>
          <p:nvPr/>
        </p:nvSpPr>
        <p:spPr>
          <a:xfrm>
            <a:off x="1884643" y="5760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82" name="Shape 382"/>
          <p:cNvSpPr/>
          <p:nvPr/>
        </p:nvSpPr>
        <p:spPr>
          <a:xfrm>
            <a:off x="1683695" y="5819228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383" name="Shape 383"/>
          <p:cNvSpPr/>
          <p:nvPr/>
        </p:nvSpPr>
        <p:spPr>
          <a:xfrm>
            <a:off x="3154643" y="5760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84" name="Shape 384"/>
          <p:cNvSpPr/>
          <p:nvPr/>
        </p:nvSpPr>
        <p:spPr>
          <a:xfrm>
            <a:off x="2826593" y="5819228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385" name="Shape 385"/>
          <p:cNvSpPr/>
          <p:nvPr/>
        </p:nvSpPr>
        <p:spPr>
          <a:xfrm>
            <a:off x="4424643" y="5760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86" name="Shape 386"/>
          <p:cNvSpPr/>
          <p:nvPr/>
        </p:nvSpPr>
        <p:spPr>
          <a:xfrm>
            <a:off x="4096593" y="5819228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387" name="Shape 387"/>
          <p:cNvSpPr/>
          <p:nvPr/>
        </p:nvSpPr>
        <p:spPr>
          <a:xfrm>
            <a:off x="4424643" y="5760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88" name="Shape 388"/>
          <p:cNvSpPr/>
          <p:nvPr/>
        </p:nvSpPr>
        <p:spPr>
          <a:xfrm>
            <a:off x="5694643" y="5760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89" name="Shape 389"/>
          <p:cNvSpPr/>
          <p:nvPr/>
        </p:nvSpPr>
        <p:spPr>
          <a:xfrm>
            <a:off x="5366593" y="5819228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390" name="Shape 390"/>
          <p:cNvSpPr/>
          <p:nvPr/>
        </p:nvSpPr>
        <p:spPr>
          <a:xfrm>
            <a:off x="6964644" y="5760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91" name="Shape 391"/>
          <p:cNvSpPr/>
          <p:nvPr/>
        </p:nvSpPr>
        <p:spPr>
          <a:xfrm>
            <a:off x="6636594" y="5819228"/>
            <a:ext cx="6227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392" name="Shape 392"/>
          <p:cNvSpPr/>
          <p:nvPr/>
        </p:nvSpPr>
        <p:spPr>
          <a:xfrm>
            <a:off x="6964644" y="5760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93" name="Shape 393"/>
          <p:cNvSpPr/>
          <p:nvPr/>
        </p:nvSpPr>
        <p:spPr>
          <a:xfrm>
            <a:off x="8234644" y="5760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94" name="Shape 394"/>
          <p:cNvSpPr/>
          <p:nvPr/>
        </p:nvSpPr>
        <p:spPr>
          <a:xfrm>
            <a:off x="7779492" y="5819228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100</a:t>
            </a:r>
          </a:p>
        </p:txBody>
      </p:sp>
      <p:sp>
        <p:nvSpPr>
          <p:cNvPr id="395" name="Shape 395"/>
          <p:cNvSpPr/>
          <p:nvPr/>
        </p:nvSpPr>
        <p:spPr>
          <a:xfrm>
            <a:off x="9504644" y="5760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96" name="Shape 396"/>
          <p:cNvSpPr/>
          <p:nvPr/>
        </p:nvSpPr>
        <p:spPr>
          <a:xfrm>
            <a:off x="9049492" y="5819228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120</a:t>
            </a:r>
          </a:p>
        </p:txBody>
      </p:sp>
      <p:sp>
        <p:nvSpPr>
          <p:cNvPr id="397" name="Shape 397"/>
          <p:cNvSpPr/>
          <p:nvPr/>
        </p:nvSpPr>
        <p:spPr>
          <a:xfrm>
            <a:off x="9504644" y="5760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98" name="Shape 398"/>
          <p:cNvSpPr/>
          <p:nvPr/>
        </p:nvSpPr>
        <p:spPr>
          <a:xfrm>
            <a:off x="10774644" y="5760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99" name="Shape 399"/>
          <p:cNvSpPr/>
          <p:nvPr/>
        </p:nvSpPr>
        <p:spPr>
          <a:xfrm>
            <a:off x="10319492" y="5819228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140</a:t>
            </a:r>
          </a:p>
        </p:txBody>
      </p:sp>
      <p:sp>
        <p:nvSpPr>
          <p:cNvPr id="400" name="Shape 400"/>
          <p:cNvSpPr/>
          <p:nvPr/>
        </p:nvSpPr>
        <p:spPr>
          <a:xfrm>
            <a:off x="12044644" y="5760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01" name="Shape 401"/>
          <p:cNvSpPr/>
          <p:nvPr/>
        </p:nvSpPr>
        <p:spPr>
          <a:xfrm>
            <a:off x="11589492" y="5819228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160</a:t>
            </a:r>
          </a:p>
        </p:txBody>
      </p:sp>
      <p:sp>
        <p:nvSpPr>
          <p:cNvPr id="402" name="Shape 402"/>
          <p:cNvSpPr/>
          <p:nvPr/>
        </p:nvSpPr>
        <p:spPr>
          <a:xfrm>
            <a:off x="3408880" y="4397470"/>
            <a:ext cx="254424" cy="1270001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3" name="Shape 403"/>
          <p:cNvSpPr/>
          <p:nvPr/>
        </p:nvSpPr>
        <p:spPr>
          <a:xfrm>
            <a:off x="3675580" y="4397470"/>
            <a:ext cx="258211" cy="1270001"/>
          </a:xfrm>
          <a:prstGeom prst="rect">
            <a:avLst/>
          </a:prstGeom>
          <a:solidFill>
            <a:srgbClr val="E8A433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4" name="Shape 404"/>
          <p:cNvSpPr/>
          <p:nvPr/>
        </p:nvSpPr>
        <p:spPr>
          <a:xfrm>
            <a:off x="3916880" y="4397470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405" name="Shape 405"/>
          <p:cNvSpPr/>
          <p:nvPr/>
        </p:nvSpPr>
        <p:spPr>
          <a:xfrm>
            <a:off x="5186880" y="4397470"/>
            <a:ext cx="1286911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406" name="Shape 406"/>
          <p:cNvSpPr/>
          <p:nvPr/>
        </p:nvSpPr>
        <p:spPr>
          <a:xfrm>
            <a:off x="6469580" y="4397470"/>
            <a:ext cx="254424" cy="1270001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7" name="Shape 407"/>
          <p:cNvSpPr/>
          <p:nvPr/>
        </p:nvSpPr>
        <p:spPr>
          <a:xfrm>
            <a:off x="6710881" y="4397470"/>
            <a:ext cx="254424" cy="1270001"/>
          </a:xfrm>
          <a:prstGeom prst="rect">
            <a:avLst/>
          </a:prstGeom>
          <a:solidFill>
            <a:srgbClr val="E8A433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8" name="Shape 408"/>
          <p:cNvSpPr/>
          <p:nvPr/>
        </p:nvSpPr>
        <p:spPr>
          <a:xfrm>
            <a:off x="2426400" y="3620687"/>
            <a:ext cx="719888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lock</a:t>
            </a:r>
          </a:p>
        </p:txBody>
      </p:sp>
      <p:sp>
        <p:nvSpPr>
          <p:cNvPr id="409" name="Shape 409"/>
          <p:cNvSpPr/>
          <p:nvPr/>
        </p:nvSpPr>
        <p:spPr>
          <a:xfrm>
            <a:off x="2790833" y="4077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10" name="Shape 410"/>
          <p:cNvSpPr/>
          <p:nvPr/>
        </p:nvSpPr>
        <p:spPr>
          <a:xfrm>
            <a:off x="3652509" y="3620687"/>
            <a:ext cx="1087070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unlock</a:t>
            </a:r>
          </a:p>
        </p:txBody>
      </p:sp>
      <p:sp>
        <p:nvSpPr>
          <p:cNvPr id="411" name="Shape 411"/>
          <p:cNvSpPr/>
          <p:nvPr/>
        </p:nvSpPr>
        <p:spPr>
          <a:xfrm>
            <a:off x="4200533" y="4077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12" name="Shape 412"/>
          <p:cNvSpPr/>
          <p:nvPr/>
        </p:nvSpPr>
        <p:spPr>
          <a:xfrm>
            <a:off x="5023232" y="3620687"/>
            <a:ext cx="719887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11DBE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11DBE3"/>
                </a:solidFill>
              </a:rPr>
              <a:t>lock</a:t>
            </a:r>
          </a:p>
        </p:txBody>
      </p:sp>
      <p:sp>
        <p:nvSpPr>
          <p:cNvPr id="413" name="Shape 413"/>
          <p:cNvSpPr/>
          <p:nvPr/>
        </p:nvSpPr>
        <p:spPr>
          <a:xfrm>
            <a:off x="5319731" y="4051040"/>
            <a:ext cx="1" cy="316192"/>
          </a:xfrm>
          <a:prstGeom prst="line">
            <a:avLst/>
          </a:prstGeom>
          <a:ln w="25400">
            <a:solidFill>
              <a:srgbClr val="11DBE3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14" name="Shape 414"/>
          <p:cNvSpPr/>
          <p:nvPr/>
        </p:nvSpPr>
        <p:spPr>
          <a:xfrm>
            <a:off x="79892" y="1541792"/>
            <a:ext cx="14581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no yield:</a:t>
            </a:r>
          </a:p>
        </p:txBody>
      </p:sp>
      <p:sp>
        <p:nvSpPr>
          <p:cNvPr id="415" name="Shape 415"/>
          <p:cNvSpPr/>
          <p:nvPr/>
        </p:nvSpPr>
        <p:spPr>
          <a:xfrm>
            <a:off x="400774" y="4765770"/>
            <a:ext cx="96382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yield: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642801" y="7180864"/>
            <a:ext cx="101361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Why is yield useful?</a:t>
            </a:r>
          </a:p>
          <a:p>
            <a:r>
              <a:rPr lang="en-US" dirty="0" smtClean="0"/>
              <a:t>Why doesn’t yield solve all performance problems?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/>
          <p:nvPr/>
        </p:nvSpPr>
        <p:spPr>
          <a:xfrm>
            <a:off x="3609916" y="3515644"/>
            <a:ext cx="5393645" cy="907495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35" name="Shape 335"/>
          <p:cNvSpPr/>
          <p:nvPr/>
        </p:nvSpPr>
        <p:spPr>
          <a:xfrm>
            <a:off x="8994716" y="3515644"/>
            <a:ext cx="404145" cy="907495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36" name="Shape 33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Example: UNIX Pipes</a:t>
            </a:r>
          </a:p>
        </p:txBody>
      </p:sp>
      <p:sp>
        <p:nvSpPr>
          <p:cNvPr id="337" name="Shape 337"/>
          <p:cNvSpPr/>
          <p:nvPr/>
        </p:nvSpPr>
        <p:spPr>
          <a:xfrm>
            <a:off x="3598936" y="3515644"/>
            <a:ext cx="5806928" cy="907495"/>
          </a:xfrm>
          <a:prstGeom prst="rect">
            <a:avLst/>
          </a:prstGeom>
          <a:ln w="635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38" name="Shape 338"/>
          <p:cNvSpPr/>
          <p:nvPr/>
        </p:nvSpPr>
        <p:spPr>
          <a:xfrm>
            <a:off x="2467869" y="3645541"/>
            <a:ext cx="9276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Buf:</a:t>
            </a:r>
          </a:p>
        </p:txBody>
      </p:sp>
      <p:sp>
        <p:nvSpPr>
          <p:cNvPr id="339" name="Shape 339"/>
          <p:cNvSpPr/>
          <p:nvPr/>
        </p:nvSpPr>
        <p:spPr>
          <a:xfrm>
            <a:off x="8582599" y="4985284"/>
            <a:ext cx="77076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end</a:t>
            </a:r>
          </a:p>
        </p:txBody>
      </p:sp>
      <p:sp>
        <p:nvSpPr>
          <p:cNvPr id="340" name="Shape 340"/>
          <p:cNvSpPr/>
          <p:nvPr/>
        </p:nvSpPr>
        <p:spPr>
          <a:xfrm flipV="1">
            <a:off x="8967980" y="45290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41" name="Shape 341"/>
          <p:cNvSpPr/>
          <p:nvPr/>
        </p:nvSpPr>
        <p:spPr>
          <a:xfrm>
            <a:off x="8549579" y="2292884"/>
            <a:ext cx="86220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start</a:t>
            </a:r>
          </a:p>
        </p:txBody>
      </p:sp>
      <p:sp>
        <p:nvSpPr>
          <p:cNvPr id="342" name="Shape 342"/>
          <p:cNvSpPr/>
          <p:nvPr/>
        </p:nvSpPr>
        <p:spPr>
          <a:xfrm>
            <a:off x="8980680" y="28526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43" name="Shape 343"/>
          <p:cNvSpPr/>
          <p:nvPr/>
        </p:nvSpPr>
        <p:spPr>
          <a:xfrm>
            <a:off x="5886551" y="1332134"/>
            <a:ext cx="123169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write!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/>
          <p:nvPr/>
        </p:nvSpPr>
        <p:spPr>
          <a:xfrm>
            <a:off x="3609916" y="3515644"/>
            <a:ext cx="5393645" cy="907495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46" name="Shape 346"/>
          <p:cNvSpPr/>
          <p:nvPr/>
        </p:nvSpPr>
        <p:spPr>
          <a:xfrm>
            <a:off x="8994716" y="3515644"/>
            <a:ext cx="404145" cy="907495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47" name="Shape 3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Example: UNIX Pipes</a:t>
            </a:r>
          </a:p>
        </p:txBody>
      </p:sp>
      <p:sp>
        <p:nvSpPr>
          <p:cNvPr id="348" name="Shape 348"/>
          <p:cNvSpPr/>
          <p:nvPr/>
        </p:nvSpPr>
        <p:spPr>
          <a:xfrm>
            <a:off x="3598936" y="3515644"/>
            <a:ext cx="5806928" cy="907495"/>
          </a:xfrm>
          <a:prstGeom prst="rect">
            <a:avLst/>
          </a:prstGeom>
          <a:ln w="635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49" name="Shape 349"/>
          <p:cNvSpPr/>
          <p:nvPr/>
        </p:nvSpPr>
        <p:spPr>
          <a:xfrm>
            <a:off x="2467869" y="3645541"/>
            <a:ext cx="9276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Buf:</a:t>
            </a:r>
          </a:p>
        </p:txBody>
      </p:sp>
      <p:sp>
        <p:nvSpPr>
          <p:cNvPr id="350" name="Shape 350"/>
          <p:cNvSpPr/>
          <p:nvPr/>
        </p:nvSpPr>
        <p:spPr>
          <a:xfrm>
            <a:off x="8582599" y="4985284"/>
            <a:ext cx="77076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end</a:t>
            </a:r>
          </a:p>
        </p:txBody>
      </p:sp>
      <p:sp>
        <p:nvSpPr>
          <p:cNvPr id="351" name="Shape 351"/>
          <p:cNvSpPr/>
          <p:nvPr/>
        </p:nvSpPr>
        <p:spPr>
          <a:xfrm flipV="1">
            <a:off x="8967980" y="45290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52" name="Shape 352"/>
          <p:cNvSpPr/>
          <p:nvPr/>
        </p:nvSpPr>
        <p:spPr>
          <a:xfrm>
            <a:off x="8549579" y="2292884"/>
            <a:ext cx="86220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start</a:t>
            </a:r>
          </a:p>
        </p:txBody>
      </p:sp>
      <p:sp>
        <p:nvSpPr>
          <p:cNvPr id="353" name="Shape 353"/>
          <p:cNvSpPr/>
          <p:nvPr/>
        </p:nvSpPr>
        <p:spPr>
          <a:xfrm>
            <a:off x="8980680" y="28526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54" name="Shape 354"/>
          <p:cNvSpPr/>
          <p:nvPr/>
        </p:nvSpPr>
        <p:spPr>
          <a:xfrm>
            <a:off x="5886551" y="1332134"/>
            <a:ext cx="123169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write!</a:t>
            </a:r>
          </a:p>
        </p:txBody>
      </p:sp>
      <p:sp>
        <p:nvSpPr>
          <p:cNvPr id="355" name="Shape 355"/>
          <p:cNvSpPr/>
          <p:nvPr/>
        </p:nvSpPr>
        <p:spPr>
          <a:xfrm>
            <a:off x="4171365" y="5951205"/>
            <a:ext cx="466207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note: writers </a:t>
            </a:r>
            <a:r>
              <a:rPr sz="3600">
                <a:solidFill>
                  <a:srgbClr val="E8A433"/>
                </a:solidFill>
              </a:rPr>
              <a:t>must wait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/>
          <p:nvPr/>
        </p:nvSpPr>
        <p:spPr>
          <a:xfrm>
            <a:off x="3609916" y="3515644"/>
            <a:ext cx="5393645" cy="907495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58" name="Shape 358"/>
          <p:cNvSpPr/>
          <p:nvPr/>
        </p:nvSpPr>
        <p:spPr>
          <a:xfrm>
            <a:off x="8994716" y="3515644"/>
            <a:ext cx="404145" cy="907495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59" name="Shape 3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Example: UNIX Pipes</a:t>
            </a:r>
          </a:p>
        </p:txBody>
      </p:sp>
      <p:sp>
        <p:nvSpPr>
          <p:cNvPr id="360" name="Shape 360"/>
          <p:cNvSpPr/>
          <p:nvPr/>
        </p:nvSpPr>
        <p:spPr>
          <a:xfrm>
            <a:off x="3598936" y="3515644"/>
            <a:ext cx="5806928" cy="907495"/>
          </a:xfrm>
          <a:prstGeom prst="rect">
            <a:avLst/>
          </a:prstGeom>
          <a:ln w="635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61" name="Shape 361"/>
          <p:cNvSpPr/>
          <p:nvPr/>
        </p:nvSpPr>
        <p:spPr>
          <a:xfrm>
            <a:off x="2467869" y="3645541"/>
            <a:ext cx="9276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Buf:</a:t>
            </a:r>
          </a:p>
        </p:txBody>
      </p:sp>
      <p:sp>
        <p:nvSpPr>
          <p:cNvPr id="362" name="Shape 362"/>
          <p:cNvSpPr/>
          <p:nvPr/>
        </p:nvSpPr>
        <p:spPr>
          <a:xfrm>
            <a:off x="8582599" y="4985284"/>
            <a:ext cx="77076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end</a:t>
            </a:r>
          </a:p>
        </p:txBody>
      </p:sp>
      <p:sp>
        <p:nvSpPr>
          <p:cNvPr id="363" name="Shape 363"/>
          <p:cNvSpPr/>
          <p:nvPr/>
        </p:nvSpPr>
        <p:spPr>
          <a:xfrm flipV="1">
            <a:off x="8967980" y="45290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64" name="Shape 364"/>
          <p:cNvSpPr/>
          <p:nvPr/>
        </p:nvSpPr>
        <p:spPr>
          <a:xfrm>
            <a:off x="8549579" y="2292884"/>
            <a:ext cx="86220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start</a:t>
            </a:r>
          </a:p>
        </p:txBody>
      </p:sp>
      <p:sp>
        <p:nvSpPr>
          <p:cNvPr id="365" name="Shape 365"/>
          <p:cNvSpPr/>
          <p:nvPr/>
        </p:nvSpPr>
        <p:spPr>
          <a:xfrm>
            <a:off x="8980680" y="28526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hape 367"/>
          <p:cNvSpPr/>
          <p:nvPr/>
        </p:nvSpPr>
        <p:spPr>
          <a:xfrm>
            <a:off x="4001239" y="3515644"/>
            <a:ext cx="5002322" cy="907495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68" name="Shape 36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Example: UNIX Pipes</a:t>
            </a:r>
          </a:p>
        </p:txBody>
      </p:sp>
      <p:sp>
        <p:nvSpPr>
          <p:cNvPr id="369" name="Shape 369"/>
          <p:cNvSpPr/>
          <p:nvPr/>
        </p:nvSpPr>
        <p:spPr>
          <a:xfrm>
            <a:off x="3598936" y="3515644"/>
            <a:ext cx="5806928" cy="907495"/>
          </a:xfrm>
          <a:prstGeom prst="rect">
            <a:avLst/>
          </a:prstGeom>
          <a:ln w="635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70" name="Shape 370"/>
          <p:cNvSpPr/>
          <p:nvPr/>
        </p:nvSpPr>
        <p:spPr>
          <a:xfrm>
            <a:off x="2467869" y="3645541"/>
            <a:ext cx="9276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Buf:</a:t>
            </a:r>
          </a:p>
        </p:txBody>
      </p:sp>
      <p:sp>
        <p:nvSpPr>
          <p:cNvPr id="371" name="Shape 371"/>
          <p:cNvSpPr/>
          <p:nvPr/>
        </p:nvSpPr>
        <p:spPr>
          <a:xfrm>
            <a:off x="8582599" y="4985284"/>
            <a:ext cx="77076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end</a:t>
            </a:r>
          </a:p>
        </p:txBody>
      </p:sp>
      <p:sp>
        <p:nvSpPr>
          <p:cNvPr id="372" name="Shape 372"/>
          <p:cNvSpPr/>
          <p:nvPr/>
        </p:nvSpPr>
        <p:spPr>
          <a:xfrm flipV="1">
            <a:off x="8967980" y="45290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73" name="Shape 373"/>
          <p:cNvSpPr/>
          <p:nvPr/>
        </p:nvSpPr>
        <p:spPr>
          <a:xfrm>
            <a:off x="3596579" y="2292884"/>
            <a:ext cx="86220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start</a:t>
            </a:r>
          </a:p>
        </p:txBody>
      </p:sp>
      <p:sp>
        <p:nvSpPr>
          <p:cNvPr id="374" name="Shape 374"/>
          <p:cNvSpPr/>
          <p:nvPr/>
        </p:nvSpPr>
        <p:spPr>
          <a:xfrm>
            <a:off x="4027680" y="2852633"/>
            <a:ext cx="1" cy="5287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75" name="Shape 375"/>
          <p:cNvSpPr/>
          <p:nvPr/>
        </p:nvSpPr>
        <p:spPr>
          <a:xfrm>
            <a:off x="5903239" y="1332134"/>
            <a:ext cx="119832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read!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Example: UNIX Pipes</a:t>
            </a:r>
          </a:p>
        </p:txBody>
      </p:sp>
      <p:sp>
        <p:nvSpPr>
          <p:cNvPr id="378" name="Shape 378"/>
          <p:cNvSpPr>
            <a:spLocks noGrp="1"/>
          </p:cNvSpPr>
          <p:nvPr>
            <p:ph type="body" idx="4294967295"/>
          </p:nvPr>
        </p:nvSpPr>
        <p:spPr>
          <a:xfrm>
            <a:off x="469325" y="2471188"/>
            <a:ext cx="11099800" cy="5264150"/>
          </a:xfrm>
          <a:prstGeom prst="rect">
            <a:avLst/>
          </a:prstGeom>
        </p:spPr>
        <p:txBody>
          <a:bodyPr/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>
                <a:solidFill>
                  <a:srgbClr val="333333"/>
                </a:solidFill>
              </a:rPr>
              <a:t>Implementation:</a:t>
            </a: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 - reads/writes to buffer require </a:t>
            </a:r>
            <a:r>
              <a:rPr sz="3800" dirty="0" smtClean="0">
                <a:solidFill>
                  <a:srgbClr val="333333"/>
                </a:solidFill>
              </a:rPr>
              <a:t>locking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 - when buffers are full, writers must wait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 - when buffers are empty, readers must wait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Shape 38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Producer/Consumer Problem</a:t>
            </a:r>
          </a:p>
        </p:txBody>
      </p:sp>
      <p:sp>
        <p:nvSpPr>
          <p:cNvPr id="381" name="Shape 381"/>
          <p:cNvSpPr>
            <a:spLocks noGrp="1"/>
          </p:cNvSpPr>
          <p:nvPr>
            <p:ph type="body" idx="4294967295"/>
          </p:nvPr>
        </p:nvSpPr>
        <p:spPr>
          <a:xfrm>
            <a:off x="653854" y="2609243"/>
            <a:ext cx="12130087" cy="514508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7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Producers</a:t>
            </a:r>
            <a:r>
              <a:rPr sz="3700" dirty="0">
                <a:solidFill>
                  <a:srgbClr val="333333"/>
                </a:solidFill>
              </a:rPr>
              <a:t> generate data (like pipe writers</a:t>
            </a:r>
            <a:r>
              <a:rPr sz="3700" dirty="0" smtClean="0">
                <a:solidFill>
                  <a:srgbClr val="333333"/>
                </a:solidFill>
              </a:rPr>
              <a:t>)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7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7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Consumers</a:t>
            </a:r>
            <a:r>
              <a:rPr sz="3700" dirty="0">
                <a:solidFill>
                  <a:srgbClr val="333333"/>
                </a:solidFill>
              </a:rPr>
              <a:t> grab data and process it (like pipe readers</a:t>
            </a:r>
            <a:r>
              <a:rPr sz="3700" dirty="0" smtClean="0">
                <a:solidFill>
                  <a:srgbClr val="333333"/>
                </a:solidFill>
              </a:rPr>
              <a:t>)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7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700" dirty="0">
                <a:solidFill>
                  <a:srgbClr val="333333"/>
                </a:solidFill>
              </a:rPr>
              <a:t>Producer/consumer problems are frequent in </a:t>
            </a:r>
            <a:r>
              <a:rPr sz="3700" dirty="0" smtClean="0">
                <a:solidFill>
                  <a:srgbClr val="333333"/>
                </a:solidFill>
              </a:rPr>
              <a:t>systems</a:t>
            </a:r>
            <a:endParaRPr lang="en-US" sz="37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300" dirty="0" smtClean="0">
                <a:solidFill>
                  <a:srgbClr val="333333"/>
                </a:solidFill>
              </a:rPr>
              <a:t>Web </a:t>
            </a:r>
            <a:r>
              <a:rPr lang="en-US" sz="3300" dirty="0" smtClean="0">
                <a:solidFill>
                  <a:srgbClr val="333333"/>
                </a:solidFill>
              </a:rPr>
              <a:t>servers</a:t>
            </a:r>
            <a:endParaRPr lang="en-US" sz="3300" dirty="0" smtClean="0">
              <a:solidFill>
                <a:srgbClr val="333333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5554" y="7951981"/>
            <a:ext cx="116429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General strategy </a:t>
            </a:r>
            <a:r>
              <a:rPr lang="en-US" sz="3200" dirty="0" smtClean="0">
                <a:solidFill>
                  <a:schemeClr val="bg2"/>
                </a:solidFill>
              </a:rPr>
              <a:t>use condition variables to: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chemeClr val="bg2"/>
                </a:solidFill>
              </a:rPr>
              <a:t>make </a:t>
            </a:r>
            <a:r>
              <a:rPr lang="en-US" sz="3200" dirty="0" smtClean="0">
                <a:solidFill>
                  <a:schemeClr val="bg2"/>
                </a:solidFill>
              </a:rPr>
              <a:t>producers wait when buffers are </a:t>
            </a:r>
            <a:r>
              <a:rPr lang="en-US" sz="3200" dirty="0" smtClean="0">
                <a:solidFill>
                  <a:schemeClr val="bg2"/>
                </a:solidFill>
              </a:rPr>
              <a:t>full</a:t>
            </a:r>
          </a:p>
          <a:p>
            <a:pPr algn="l">
              <a:defRPr sz="180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chemeClr val="bg2"/>
                </a:solidFill>
              </a:rPr>
              <a:t>make consumers wait when there </a:t>
            </a:r>
            <a:r>
              <a:rPr lang="en-US" sz="3200" dirty="0"/>
              <a:t>is nothing to consume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Produce/Consumer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Start with easy case:</a:t>
            </a:r>
          </a:p>
          <a:p>
            <a:pPr lvl="1"/>
            <a:r>
              <a:rPr lang="en-US" dirty="0" smtClean="0"/>
              <a:t>1 producer thread</a:t>
            </a:r>
          </a:p>
          <a:p>
            <a:pPr lvl="1"/>
            <a:r>
              <a:rPr lang="en-US" dirty="0" smtClean="0"/>
              <a:t>1 consumer thread</a:t>
            </a:r>
          </a:p>
          <a:p>
            <a:pPr lvl="1"/>
            <a:r>
              <a:rPr lang="en-US" dirty="0" smtClean="0"/>
              <a:t>1 shared buffer to </a:t>
            </a:r>
            <a:r>
              <a:rPr lang="en-US" dirty="0" smtClean="0"/>
              <a:t>fill/consume (max = 1)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Numfill</a:t>
            </a:r>
            <a:r>
              <a:rPr lang="en-US" dirty="0" smtClean="0"/>
              <a:t> = number of buffers currently </a:t>
            </a:r>
            <a:r>
              <a:rPr lang="en-US" dirty="0" smtClean="0"/>
              <a:t>filled</a:t>
            </a:r>
          </a:p>
          <a:p>
            <a:pPr>
              <a:buNone/>
            </a:pPr>
            <a:r>
              <a:rPr lang="en-US" dirty="0" smtClean="0"/>
              <a:t>Examine slightly broken code to begin…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Shape 398"/>
          <p:cNvSpPr/>
          <p:nvPr/>
        </p:nvSpPr>
        <p:spPr>
          <a:xfrm>
            <a:off x="7048500" y="1828800"/>
            <a:ext cx="5758772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		Mutex_lock(&amp;</a:t>
            </a:r>
            <a:r>
              <a:rPr sz="2800" dirty="0">
                <a:solidFill>
                  <a:srgbClr val="7BDB45"/>
                </a:solidFill>
              </a:rPr>
              <a:t>m</a:t>
            </a:r>
            <a:r>
              <a:rPr sz="2800" dirty="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		while(numfull == 0)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			Cond_wait(&amp;</a:t>
            </a:r>
            <a:r>
              <a:rPr sz="2800" dirty="0">
                <a:solidFill>
                  <a:srgbClr val="D45954"/>
                </a:solidFill>
              </a:rPr>
              <a:t>cond</a:t>
            </a:r>
            <a:r>
              <a:rPr sz="2800" dirty="0">
                <a:solidFill>
                  <a:srgbClr val="FFFFFF"/>
                </a:solidFill>
              </a:rPr>
              <a:t>, &amp;</a:t>
            </a:r>
            <a:r>
              <a:rPr sz="2800" dirty="0">
                <a:solidFill>
                  <a:srgbClr val="7BDB45"/>
                </a:solidFill>
              </a:rPr>
              <a:t>m</a:t>
            </a:r>
            <a:r>
              <a:rPr sz="2800" dirty="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		int tmp = do_get();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		Cond_signal(&amp;</a:t>
            </a:r>
            <a:r>
              <a:rPr sz="2800" dirty="0">
                <a:solidFill>
                  <a:srgbClr val="D45954"/>
                </a:solidFill>
              </a:rPr>
              <a:t>cond</a:t>
            </a:r>
            <a:r>
              <a:rPr sz="2800" dirty="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		Mutex_unlock(&amp;</a:t>
            </a:r>
            <a:r>
              <a:rPr sz="2800" dirty="0">
                <a:solidFill>
                  <a:srgbClr val="7BDB45"/>
                </a:solidFill>
              </a:rPr>
              <a:t>m</a:t>
            </a:r>
            <a:r>
              <a:rPr sz="2800" dirty="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		printf(“%d\n”, tmp);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399" name="Shape 399"/>
          <p:cNvSpPr/>
          <p:nvPr/>
        </p:nvSpPr>
        <p:spPr>
          <a:xfrm>
            <a:off x="2245614" y="1137609"/>
            <a:ext cx="298407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[RUNNABLE]</a:t>
            </a:r>
          </a:p>
        </p:txBody>
      </p:sp>
      <p:sp>
        <p:nvSpPr>
          <p:cNvPr id="400" name="Shape 400"/>
          <p:cNvSpPr/>
          <p:nvPr/>
        </p:nvSpPr>
        <p:spPr>
          <a:xfrm>
            <a:off x="8651721" y="1137609"/>
            <a:ext cx="255232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[RUNNING]</a:t>
            </a:r>
          </a:p>
        </p:txBody>
      </p:sp>
      <p:sp>
        <p:nvSpPr>
          <p:cNvPr id="401" name="Shape 401"/>
          <p:cNvSpPr/>
          <p:nvPr/>
        </p:nvSpPr>
        <p:spPr>
          <a:xfrm>
            <a:off x="6634610" y="22987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02" name="Shape 402"/>
          <p:cNvSpPr/>
          <p:nvPr/>
        </p:nvSpPr>
        <p:spPr>
          <a:xfrm>
            <a:off x="284610" y="22987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03" name="Shape 403"/>
          <p:cNvSpPr/>
          <p:nvPr/>
        </p:nvSpPr>
        <p:spPr>
          <a:xfrm>
            <a:off x="5430494" y="218016"/>
            <a:ext cx="21438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numfull=0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63161" y="1828800"/>
            <a:ext cx="650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Shape 406"/>
          <p:cNvSpPr/>
          <p:nvPr/>
        </p:nvSpPr>
        <p:spPr>
          <a:xfrm>
            <a:off x="7048500" y="1828800"/>
            <a:ext cx="5758772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while(numfull == 0)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	Cond_wait(&amp;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, 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int tmp = do_get();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Cond_signal(&amp;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Mutex_unlock(&amp;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printf(“%d\n”, tmp);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407" name="Shape 407"/>
          <p:cNvSpPr/>
          <p:nvPr/>
        </p:nvSpPr>
        <p:spPr>
          <a:xfrm>
            <a:off x="2245614" y="1137609"/>
            <a:ext cx="298407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[RUNNABLE]</a:t>
            </a:r>
          </a:p>
        </p:txBody>
      </p:sp>
      <p:sp>
        <p:nvSpPr>
          <p:cNvPr id="408" name="Shape 408"/>
          <p:cNvSpPr/>
          <p:nvPr/>
        </p:nvSpPr>
        <p:spPr>
          <a:xfrm>
            <a:off x="8651721" y="1137609"/>
            <a:ext cx="255232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[RUNNING]</a:t>
            </a:r>
          </a:p>
        </p:txBody>
      </p:sp>
      <p:sp>
        <p:nvSpPr>
          <p:cNvPr id="409" name="Shape 409"/>
          <p:cNvSpPr/>
          <p:nvPr/>
        </p:nvSpPr>
        <p:spPr>
          <a:xfrm>
            <a:off x="6634610" y="26797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10" name="Shape 410"/>
          <p:cNvSpPr/>
          <p:nvPr/>
        </p:nvSpPr>
        <p:spPr>
          <a:xfrm>
            <a:off x="284610" y="22987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11" name="Shape 411"/>
          <p:cNvSpPr/>
          <p:nvPr/>
        </p:nvSpPr>
        <p:spPr>
          <a:xfrm>
            <a:off x="5430494" y="218016"/>
            <a:ext cx="21438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numfull=0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3161" y="1828800"/>
            <a:ext cx="650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Shape 414"/>
          <p:cNvSpPr/>
          <p:nvPr/>
        </p:nvSpPr>
        <p:spPr>
          <a:xfrm>
            <a:off x="7048500" y="1828800"/>
            <a:ext cx="5758772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while(numfull == 0)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	Cond_wait(&amp;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, 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int tmp = do_get();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Cond_signal(&amp;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Mutex_unlock(&amp;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printf(“%d\n”, tmp);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415" name="Shape 415"/>
          <p:cNvSpPr/>
          <p:nvPr/>
        </p:nvSpPr>
        <p:spPr>
          <a:xfrm>
            <a:off x="2245614" y="1137609"/>
            <a:ext cx="298407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[RUNNABLE]</a:t>
            </a:r>
          </a:p>
        </p:txBody>
      </p:sp>
      <p:sp>
        <p:nvSpPr>
          <p:cNvPr id="416" name="Shape 416"/>
          <p:cNvSpPr/>
          <p:nvPr/>
        </p:nvSpPr>
        <p:spPr>
          <a:xfrm>
            <a:off x="8651721" y="1137609"/>
            <a:ext cx="255232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[RUNNING]</a:t>
            </a:r>
          </a:p>
        </p:txBody>
      </p:sp>
      <p:sp>
        <p:nvSpPr>
          <p:cNvPr id="417" name="Shape 417"/>
          <p:cNvSpPr/>
          <p:nvPr/>
        </p:nvSpPr>
        <p:spPr>
          <a:xfrm>
            <a:off x="6634610" y="31623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18" name="Shape 418"/>
          <p:cNvSpPr/>
          <p:nvPr/>
        </p:nvSpPr>
        <p:spPr>
          <a:xfrm>
            <a:off x="284610" y="22987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19" name="Shape 419"/>
          <p:cNvSpPr/>
          <p:nvPr/>
        </p:nvSpPr>
        <p:spPr>
          <a:xfrm>
            <a:off x="5430494" y="218016"/>
            <a:ext cx="21438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numfull=0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3161" y="1828800"/>
            <a:ext cx="650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 </a:t>
            </a:r>
            <a:r>
              <a:rPr lang="en-US" dirty="0" smtClean="0"/>
              <a:t>Implementation: </a:t>
            </a:r>
            <a:br>
              <a:rPr lang="en-US" dirty="0" smtClean="0"/>
            </a:br>
            <a:r>
              <a:rPr lang="en-US" dirty="0"/>
              <a:t>Block when Waiting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8936" y="2600961"/>
            <a:ext cx="11305039" cy="611180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Lock implementation removes waiting threads from scheduler ready queue (e.g., park() and </a:t>
            </a:r>
            <a:r>
              <a:rPr lang="en-US" dirty="0" err="1" smtClean="0"/>
              <a:t>unpark</a:t>
            </a:r>
            <a:r>
              <a:rPr lang="en-US" dirty="0" smtClean="0"/>
              <a:t>())</a:t>
            </a:r>
          </a:p>
          <a:p>
            <a:pPr marL="0" indent="0">
              <a:buNone/>
            </a:pPr>
            <a:r>
              <a:rPr lang="en-US" b="1" dirty="0" smtClean="0"/>
              <a:t>Scheduler</a:t>
            </a:r>
            <a:r>
              <a:rPr lang="en-US" dirty="0" smtClean="0"/>
              <a:t> runs any thread that is </a:t>
            </a:r>
            <a:r>
              <a:rPr lang="en-US" b="1" dirty="0" smtClean="0"/>
              <a:t>ready</a:t>
            </a:r>
          </a:p>
          <a:p>
            <a:pPr marL="0" indent="0">
              <a:buNone/>
            </a:pPr>
            <a:r>
              <a:rPr lang="en-US" dirty="0" smtClean="0"/>
              <a:t>Good separation of concerns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Shape 422"/>
          <p:cNvSpPr/>
          <p:nvPr/>
        </p:nvSpPr>
        <p:spPr>
          <a:xfrm>
            <a:off x="7048500" y="1828800"/>
            <a:ext cx="5758772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while(numfull == 0)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	Cond_wait(&amp;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, 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int tmp = do_get();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Cond_signal(&amp;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Mutex_unlock(&amp;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printf(“%d\n”, tmp);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423" name="Shape 423"/>
          <p:cNvSpPr/>
          <p:nvPr/>
        </p:nvSpPr>
        <p:spPr>
          <a:xfrm>
            <a:off x="2245614" y="1137609"/>
            <a:ext cx="298407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[RUNNABLE]</a:t>
            </a:r>
          </a:p>
        </p:txBody>
      </p:sp>
      <p:sp>
        <p:nvSpPr>
          <p:cNvPr id="424" name="Shape 424"/>
          <p:cNvSpPr/>
          <p:nvPr/>
        </p:nvSpPr>
        <p:spPr>
          <a:xfrm>
            <a:off x="8651721" y="1137609"/>
            <a:ext cx="255232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[RUNNING]</a:t>
            </a:r>
          </a:p>
        </p:txBody>
      </p:sp>
      <p:sp>
        <p:nvSpPr>
          <p:cNvPr id="425" name="Shape 425"/>
          <p:cNvSpPr/>
          <p:nvPr/>
        </p:nvSpPr>
        <p:spPr>
          <a:xfrm>
            <a:off x="6634610" y="35433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26" name="Shape 426"/>
          <p:cNvSpPr/>
          <p:nvPr/>
        </p:nvSpPr>
        <p:spPr>
          <a:xfrm>
            <a:off x="284610" y="22987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27" name="Shape 427"/>
          <p:cNvSpPr/>
          <p:nvPr/>
        </p:nvSpPr>
        <p:spPr>
          <a:xfrm>
            <a:off x="5430494" y="218016"/>
            <a:ext cx="21438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numfull=0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3161" y="1828800"/>
            <a:ext cx="650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Shape 430"/>
          <p:cNvSpPr/>
          <p:nvPr/>
        </p:nvSpPr>
        <p:spPr>
          <a:xfrm>
            <a:off x="7048500" y="1828800"/>
            <a:ext cx="5758772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while(numfull == 0)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	Cond_wait(&amp;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, 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int tmp = do_get();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Cond_signal(&amp;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Mutex_unlock(&amp;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printf(“%d\n”, tmp);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431" name="Shape 431"/>
          <p:cNvSpPr/>
          <p:nvPr/>
        </p:nvSpPr>
        <p:spPr>
          <a:xfrm>
            <a:off x="2245614" y="1137609"/>
            <a:ext cx="298407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[RUNNABLE]</a:t>
            </a:r>
          </a:p>
        </p:txBody>
      </p:sp>
      <p:sp>
        <p:nvSpPr>
          <p:cNvPr id="432" name="Shape 432"/>
          <p:cNvSpPr/>
          <p:nvPr/>
        </p:nvSpPr>
        <p:spPr>
          <a:xfrm>
            <a:off x="8562536" y="1137609"/>
            <a:ext cx="27306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[SLEEPING]</a:t>
            </a:r>
          </a:p>
        </p:txBody>
      </p:sp>
      <p:sp>
        <p:nvSpPr>
          <p:cNvPr id="433" name="Shape 433"/>
          <p:cNvSpPr/>
          <p:nvPr/>
        </p:nvSpPr>
        <p:spPr>
          <a:xfrm>
            <a:off x="6634610" y="31623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34" name="Shape 434"/>
          <p:cNvSpPr/>
          <p:nvPr/>
        </p:nvSpPr>
        <p:spPr>
          <a:xfrm>
            <a:off x="284610" y="22987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35" name="Shape 435"/>
          <p:cNvSpPr/>
          <p:nvPr/>
        </p:nvSpPr>
        <p:spPr>
          <a:xfrm>
            <a:off x="5430494" y="218016"/>
            <a:ext cx="21438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numfull=0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3161" y="1828800"/>
            <a:ext cx="650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Shape 438"/>
          <p:cNvSpPr/>
          <p:nvPr/>
        </p:nvSpPr>
        <p:spPr>
          <a:xfrm>
            <a:off x="7048500" y="1828800"/>
            <a:ext cx="5758772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while(numfull == 0)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	Cond_wait(&amp;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, 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int tmp = do_get();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Cond_signal(&amp;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Mutex_unlock(&amp;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printf(“%d\n”, tmp);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439" name="Shape 439"/>
          <p:cNvSpPr/>
          <p:nvPr/>
        </p:nvSpPr>
        <p:spPr>
          <a:xfrm>
            <a:off x="2461489" y="1137609"/>
            <a:ext cx="255232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[RUNNING]</a:t>
            </a:r>
          </a:p>
        </p:txBody>
      </p:sp>
      <p:sp>
        <p:nvSpPr>
          <p:cNvPr id="440" name="Shape 440"/>
          <p:cNvSpPr/>
          <p:nvPr/>
        </p:nvSpPr>
        <p:spPr>
          <a:xfrm>
            <a:off x="8562536" y="1137609"/>
            <a:ext cx="27306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[SLEEPING]</a:t>
            </a:r>
          </a:p>
        </p:txBody>
      </p:sp>
      <p:sp>
        <p:nvSpPr>
          <p:cNvPr id="441" name="Shape 441"/>
          <p:cNvSpPr/>
          <p:nvPr/>
        </p:nvSpPr>
        <p:spPr>
          <a:xfrm>
            <a:off x="6634610" y="31623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42" name="Shape 442"/>
          <p:cNvSpPr/>
          <p:nvPr/>
        </p:nvSpPr>
        <p:spPr>
          <a:xfrm>
            <a:off x="284610" y="22987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43" name="Shape 443"/>
          <p:cNvSpPr/>
          <p:nvPr/>
        </p:nvSpPr>
        <p:spPr>
          <a:xfrm>
            <a:off x="5430494" y="218016"/>
            <a:ext cx="21438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numfull=0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3161" y="1828800"/>
            <a:ext cx="650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Shape 446"/>
          <p:cNvSpPr/>
          <p:nvPr/>
        </p:nvSpPr>
        <p:spPr>
          <a:xfrm>
            <a:off x="7048500" y="1828800"/>
            <a:ext cx="5758772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while(numfull == 0)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	Cond_wait(&amp;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, 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int tmp = do_get();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Cond_signal(&amp;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Mutex_unlock(&amp;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printf(“%d\n”, tmp);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447" name="Shape 447"/>
          <p:cNvSpPr/>
          <p:nvPr/>
        </p:nvSpPr>
        <p:spPr>
          <a:xfrm>
            <a:off x="2461489" y="1137609"/>
            <a:ext cx="255232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[RUNNING]</a:t>
            </a:r>
          </a:p>
        </p:txBody>
      </p:sp>
      <p:sp>
        <p:nvSpPr>
          <p:cNvPr id="448" name="Shape 448"/>
          <p:cNvSpPr/>
          <p:nvPr/>
        </p:nvSpPr>
        <p:spPr>
          <a:xfrm>
            <a:off x="8562536" y="1137609"/>
            <a:ext cx="27306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[SLEEPING]</a:t>
            </a:r>
          </a:p>
        </p:txBody>
      </p:sp>
      <p:sp>
        <p:nvSpPr>
          <p:cNvPr id="449" name="Shape 449"/>
          <p:cNvSpPr/>
          <p:nvPr/>
        </p:nvSpPr>
        <p:spPr>
          <a:xfrm>
            <a:off x="6634610" y="31623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50" name="Shape 450"/>
          <p:cNvSpPr/>
          <p:nvPr/>
        </p:nvSpPr>
        <p:spPr>
          <a:xfrm>
            <a:off x="284610" y="26797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51" name="Shape 451"/>
          <p:cNvSpPr/>
          <p:nvPr/>
        </p:nvSpPr>
        <p:spPr>
          <a:xfrm>
            <a:off x="5430494" y="218016"/>
            <a:ext cx="21438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numfull=0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3161" y="1828800"/>
            <a:ext cx="650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/>
          <p:nvPr/>
        </p:nvSpPr>
        <p:spPr>
          <a:xfrm>
            <a:off x="7048500" y="1828800"/>
            <a:ext cx="5758772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while(numfull == 0)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	Cond_wait(&amp;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, 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int tmp = do_get();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Cond_signal(&amp;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Mutex_unlock(&amp;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printf(“%d\n”, tmp);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455" name="Shape 455"/>
          <p:cNvSpPr/>
          <p:nvPr/>
        </p:nvSpPr>
        <p:spPr>
          <a:xfrm>
            <a:off x="2461489" y="1137609"/>
            <a:ext cx="255232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[RUNNING]</a:t>
            </a:r>
          </a:p>
        </p:txBody>
      </p:sp>
      <p:sp>
        <p:nvSpPr>
          <p:cNvPr id="456" name="Shape 456"/>
          <p:cNvSpPr/>
          <p:nvPr/>
        </p:nvSpPr>
        <p:spPr>
          <a:xfrm>
            <a:off x="8562536" y="1137609"/>
            <a:ext cx="27306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[SLEEPING]</a:t>
            </a:r>
          </a:p>
        </p:txBody>
      </p:sp>
      <p:sp>
        <p:nvSpPr>
          <p:cNvPr id="457" name="Shape 457"/>
          <p:cNvSpPr/>
          <p:nvPr/>
        </p:nvSpPr>
        <p:spPr>
          <a:xfrm>
            <a:off x="6634610" y="31623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58" name="Shape 458"/>
          <p:cNvSpPr/>
          <p:nvPr/>
        </p:nvSpPr>
        <p:spPr>
          <a:xfrm>
            <a:off x="284610" y="31496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59" name="Shape 459"/>
          <p:cNvSpPr/>
          <p:nvPr/>
        </p:nvSpPr>
        <p:spPr>
          <a:xfrm>
            <a:off x="5430494" y="218016"/>
            <a:ext cx="21438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numfull=0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3161" y="1828800"/>
            <a:ext cx="650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/>
          <p:nvPr/>
        </p:nvSpPr>
        <p:spPr>
          <a:xfrm>
            <a:off x="7048500" y="1828800"/>
            <a:ext cx="5758772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while(numfull == 0)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	Cond_wait(&amp;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, 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int tmp = do_get();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Cond_signal(&amp;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Mutex_unlock(&amp;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printf(“%d\n”, tmp);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463" name="Shape 463"/>
          <p:cNvSpPr/>
          <p:nvPr/>
        </p:nvSpPr>
        <p:spPr>
          <a:xfrm>
            <a:off x="2461489" y="1137609"/>
            <a:ext cx="255232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[RUNNING]</a:t>
            </a:r>
          </a:p>
        </p:txBody>
      </p:sp>
      <p:sp>
        <p:nvSpPr>
          <p:cNvPr id="464" name="Shape 464"/>
          <p:cNvSpPr/>
          <p:nvPr/>
        </p:nvSpPr>
        <p:spPr>
          <a:xfrm>
            <a:off x="8562536" y="1137609"/>
            <a:ext cx="27306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[SLEEPING]</a:t>
            </a:r>
          </a:p>
        </p:txBody>
      </p:sp>
      <p:sp>
        <p:nvSpPr>
          <p:cNvPr id="465" name="Shape 465"/>
          <p:cNvSpPr/>
          <p:nvPr/>
        </p:nvSpPr>
        <p:spPr>
          <a:xfrm>
            <a:off x="6634610" y="31623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66" name="Shape 466"/>
          <p:cNvSpPr/>
          <p:nvPr/>
        </p:nvSpPr>
        <p:spPr>
          <a:xfrm>
            <a:off x="284610" y="40132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67" name="Shape 467"/>
          <p:cNvSpPr/>
          <p:nvPr/>
        </p:nvSpPr>
        <p:spPr>
          <a:xfrm>
            <a:off x="5430494" y="218016"/>
            <a:ext cx="21438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numfull=0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3161" y="1828800"/>
            <a:ext cx="650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Shape 470"/>
          <p:cNvSpPr/>
          <p:nvPr/>
        </p:nvSpPr>
        <p:spPr>
          <a:xfrm>
            <a:off x="7048500" y="1828800"/>
            <a:ext cx="5758772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while(numfull == 0)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	Cond_wait(&amp;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, 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int tmp = do_get();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Cond_signal(&amp;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Mutex_unlock(&amp;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printf(“%d\n”, tmp);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471" name="Shape 471"/>
          <p:cNvSpPr/>
          <p:nvPr/>
        </p:nvSpPr>
        <p:spPr>
          <a:xfrm>
            <a:off x="2461489" y="1137609"/>
            <a:ext cx="255232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[RUNNING]</a:t>
            </a:r>
          </a:p>
        </p:txBody>
      </p:sp>
      <p:sp>
        <p:nvSpPr>
          <p:cNvPr id="472" name="Shape 472"/>
          <p:cNvSpPr/>
          <p:nvPr/>
        </p:nvSpPr>
        <p:spPr>
          <a:xfrm>
            <a:off x="8562536" y="1137609"/>
            <a:ext cx="27306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[SLEEPING]</a:t>
            </a:r>
          </a:p>
        </p:txBody>
      </p:sp>
      <p:sp>
        <p:nvSpPr>
          <p:cNvPr id="473" name="Shape 473"/>
          <p:cNvSpPr/>
          <p:nvPr/>
        </p:nvSpPr>
        <p:spPr>
          <a:xfrm>
            <a:off x="6634610" y="31623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74" name="Shape 474"/>
          <p:cNvSpPr/>
          <p:nvPr/>
        </p:nvSpPr>
        <p:spPr>
          <a:xfrm>
            <a:off x="284610" y="44069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75" name="Shape 475"/>
          <p:cNvSpPr/>
          <p:nvPr/>
        </p:nvSpPr>
        <p:spPr>
          <a:xfrm>
            <a:off x="5430494" y="218016"/>
            <a:ext cx="21438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numfull=1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3161" y="1828800"/>
            <a:ext cx="650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Shape 478"/>
          <p:cNvSpPr/>
          <p:nvPr/>
        </p:nvSpPr>
        <p:spPr>
          <a:xfrm>
            <a:off x="7048500" y="1828800"/>
            <a:ext cx="5758772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while(numfull == 0)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	Cond_wait(&amp;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, 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int tmp = do_get();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Cond_signal(&amp;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Mutex_unlock(&amp;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printf(“%d\n”, tmp);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479" name="Shape 479"/>
          <p:cNvSpPr/>
          <p:nvPr/>
        </p:nvSpPr>
        <p:spPr>
          <a:xfrm>
            <a:off x="2461489" y="1137609"/>
            <a:ext cx="255232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[RUNNING]</a:t>
            </a:r>
          </a:p>
        </p:txBody>
      </p:sp>
      <p:sp>
        <p:nvSpPr>
          <p:cNvPr id="480" name="Shape 480"/>
          <p:cNvSpPr/>
          <p:nvPr/>
        </p:nvSpPr>
        <p:spPr>
          <a:xfrm>
            <a:off x="8435846" y="1137609"/>
            <a:ext cx="298407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[RUNNABLE]</a:t>
            </a:r>
          </a:p>
        </p:txBody>
      </p:sp>
      <p:sp>
        <p:nvSpPr>
          <p:cNvPr id="481" name="Shape 481"/>
          <p:cNvSpPr/>
          <p:nvPr/>
        </p:nvSpPr>
        <p:spPr>
          <a:xfrm>
            <a:off x="6634610" y="31623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82" name="Shape 482"/>
          <p:cNvSpPr/>
          <p:nvPr/>
        </p:nvSpPr>
        <p:spPr>
          <a:xfrm>
            <a:off x="284610" y="48768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83" name="Shape 483"/>
          <p:cNvSpPr/>
          <p:nvPr/>
        </p:nvSpPr>
        <p:spPr>
          <a:xfrm>
            <a:off x="5430494" y="218016"/>
            <a:ext cx="21438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numfull=1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3161" y="1828800"/>
            <a:ext cx="650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Shape 486"/>
          <p:cNvSpPr/>
          <p:nvPr/>
        </p:nvSpPr>
        <p:spPr>
          <a:xfrm>
            <a:off x="7048500" y="1828800"/>
            <a:ext cx="5758772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while(numfull == 0)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	Cond_wait(&amp;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, 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int tmp = do_get();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Cond_signal(&amp;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Mutex_unlock(&amp;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printf(“%d\n”, tmp);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487" name="Shape 487"/>
          <p:cNvSpPr/>
          <p:nvPr/>
        </p:nvSpPr>
        <p:spPr>
          <a:xfrm>
            <a:off x="2461489" y="1137609"/>
            <a:ext cx="255232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[RUNNING]</a:t>
            </a:r>
          </a:p>
        </p:txBody>
      </p:sp>
      <p:sp>
        <p:nvSpPr>
          <p:cNvPr id="488" name="Shape 488"/>
          <p:cNvSpPr/>
          <p:nvPr/>
        </p:nvSpPr>
        <p:spPr>
          <a:xfrm>
            <a:off x="8435846" y="1137609"/>
            <a:ext cx="298407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[RUNNABLE]</a:t>
            </a:r>
          </a:p>
        </p:txBody>
      </p:sp>
      <p:sp>
        <p:nvSpPr>
          <p:cNvPr id="489" name="Shape 489"/>
          <p:cNvSpPr/>
          <p:nvPr/>
        </p:nvSpPr>
        <p:spPr>
          <a:xfrm>
            <a:off x="6634610" y="31623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90" name="Shape 490"/>
          <p:cNvSpPr/>
          <p:nvPr/>
        </p:nvSpPr>
        <p:spPr>
          <a:xfrm>
            <a:off x="284610" y="22606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91" name="Shape 491"/>
          <p:cNvSpPr/>
          <p:nvPr/>
        </p:nvSpPr>
        <p:spPr>
          <a:xfrm>
            <a:off x="5430494" y="218016"/>
            <a:ext cx="21438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numfull=1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3161" y="1828800"/>
            <a:ext cx="650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/>
          <p:nvPr/>
        </p:nvSpPr>
        <p:spPr>
          <a:xfrm>
            <a:off x="7048500" y="1828800"/>
            <a:ext cx="5758772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while(numfull == 0)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	Cond_wait(&amp;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, 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int tmp = do_get();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Cond_signal(&amp;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Mutex_unlock(&amp;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printf(“%d\n”, tmp);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495" name="Shape 495"/>
          <p:cNvSpPr/>
          <p:nvPr/>
        </p:nvSpPr>
        <p:spPr>
          <a:xfrm>
            <a:off x="2461489" y="1137609"/>
            <a:ext cx="255232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[RUNNING]</a:t>
            </a:r>
          </a:p>
        </p:txBody>
      </p:sp>
      <p:sp>
        <p:nvSpPr>
          <p:cNvPr id="496" name="Shape 496"/>
          <p:cNvSpPr/>
          <p:nvPr/>
        </p:nvSpPr>
        <p:spPr>
          <a:xfrm>
            <a:off x="8435846" y="1137609"/>
            <a:ext cx="298407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[RUNNABLE]</a:t>
            </a:r>
          </a:p>
        </p:txBody>
      </p:sp>
      <p:sp>
        <p:nvSpPr>
          <p:cNvPr id="497" name="Shape 497"/>
          <p:cNvSpPr/>
          <p:nvPr/>
        </p:nvSpPr>
        <p:spPr>
          <a:xfrm>
            <a:off x="6634610" y="31623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98" name="Shape 498"/>
          <p:cNvSpPr/>
          <p:nvPr/>
        </p:nvSpPr>
        <p:spPr>
          <a:xfrm>
            <a:off x="284610" y="26670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99" name="Shape 499"/>
          <p:cNvSpPr/>
          <p:nvPr/>
        </p:nvSpPr>
        <p:spPr>
          <a:xfrm>
            <a:off x="5430494" y="218016"/>
            <a:ext cx="21438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numfull=1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3161" y="1828800"/>
            <a:ext cx="650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Shape 449"/>
          <p:cNvSpPr/>
          <p:nvPr/>
        </p:nvSpPr>
        <p:spPr>
          <a:xfrm>
            <a:off x="451588" y="1148637"/>
            <a:ext cx="280720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RUNNABLE: </a:t>
            </a:r>
          </a:p>
        </p:txBody>
      </p:sp>
      <p:sp>
        <p:nvSpPr>
          <p:cNvPr id="450" name="Shape 450"/>
          <p:cNvSpPr/>
          <p:nvPr/>
        </p:nvSpPr>
        <p:spPr>
          <a:xfrm>
            <a:off x="782144" y="1910637"/>
            <a:ext cx="24766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RUNNING: </a:t>
            </a:r>
          </a:p>
        </p:txBody>
      </p:sp>
      <p:sp>
        <p:nvSpPr>
          <p:cNvPr id="451" name="Shape 451"/>
          <p:cNvSpPr/>
          <p:nvPr/>
        </p:nvSpPr>
        <p:spPr>
          <a:xfrm>
            <a:off x="1001600" y="2672637"/>
            <a:ext cx="225719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WAITING: </a:t>
            </a:r>
          </a:p>
        </p:txBody>
      </p:sp>
      <p:sp>
        <p:nvSpPr>
          <p:cNvPr id="452" name="Shape 452"/>
          <p:cNvSpPr/>
          <p:nvPr/>
        </p:nvSpPr>
        <p:spPr>
          <a:xfrm>
            <a:off x="3499588" y="1148637"/>
            <a:ext cx="21470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A, B, C, D</a:t>
            </a:r>
          </a:p>
        </p:txBody>
      </p:sp>
      <p:sp>
        <p:nvSpPr>
          <p:cNvPr id="453" name="Shape 453"/>
          <p:cNvSpPr/>
          <p:nvPr/>
        </p:nvSpPr>
        <p:spPr>
          <a:xfrm>
            <a:off x="3499588" y="1910637"/>
            <a:ext cx="21150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&lt;empty&gt; </a:t>
            </a:r>
          </a:p>
        </p:txBody>
      </p:sp>
      <p:sp>
        <p:nvSpPr>
          <p:cNvPr id="454" name="Shape 454"/>
          <p:cNvSpPr/>
          <p:nvPr/>
        </p:nvSpPr>
        <p:spPr>
          <a:xfrm>
            <a:off x="3499588" y="2672637"/>
            <a:ext cx="21150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&lt;empty&gt; </a:t>
            </a:r>
          </a:p>
        </p:txBody>
      </p:sp>
      <p:sp>
        <p:nvSpPr>
          <p:cNvPr id="455" name="Shape 455"/>
          <p:cNvSpPr/>
          <p:nvPr/>
        </p:nvSpPr>
        <p:spPr>
          <a:xfrm>
            <a:off x="1884643" y="6141160"/>
            <a:ext cx="10134601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56" name="Shape 456"/>
          <p:cNvSpPr/>
          <p:nvPr/>
        </p:nvSpPr>
        <p:spPr>
          <a:xfrm>
            <a:off x="188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57" name="Shape 457"/>
          <p:cNvSpPr/>
          <p:nvPr/>
        </p:nvSpPr>
        <p:spPr>
          <a:xfrm>
            <a:off x="1683695" y="6200229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458" name="Shape 458"/>
          <p:cNvSpPr/>
          <p:nvPr/>
        </p:nvSpPr>
        <p:spPr>
          <a:xfrm>
            <a:off x="315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59" name="Shape 459"/>
          <p:cNvSpPr/>
          <p:nvPr/>
        </p:nvSpPr>
        <p:spPr>
          <a:xfrm>
            <a:off x="282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460" name="Shape 460"/>
          <p:cNvSpPr/>
          <p:nvPr/>
        </p:nvSpPr>
        <p:spPr>
          <a:xfrm>
            <a:off x="442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61" name="Shape 461"/>
          <p:cNvSpPr/>
          <p:nvPr/>
        </p:nvSpPr>
        <p:spPr>
          <a:xfrm>
            <a:off x="409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462" name="Shape 462"/>
          <p:cNvSpPr/>
          <p:nvPr/>
        </p:nvSpPr>
        <p:spPr>
          <a:xfrm>
            <a:off x="442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63" name="Shape 463"/>
          <p:cNvSpPr/>
          <p:nvPr/>
        </p:nvSpPr>
        <p:spPr>
          <a:xfrm>
            <a:off x="569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64" name="Shape 464"/>
          <p:cNvSpPr/>
          <p:nvPr/>
        </p:nvSpPr>
        <p:spPr>
          <a:xfrm>
            <a:off x="536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465" name="Shape 465"/>
          <p:cNvSpPr/>
          <p:nvPr/>
        </p:nvSpPr>
        <p:spPr>
          <a:xfrm>
            <a:off x="696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66" name="Shape 466"/>
          <p:cNvSpPr/>
          <p:nvPr/>
        </p:nvSpPr>
        <p:spPr>
          <a:xfrm>
            <a:off x="6636594" y="6200229"/>
            <a:ext cx="6227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467" name="Shape 467"/>
          <p:cNvSpPr/>
          <p:nvPr/>
        </p:nvSpPr>
        <p:spPr>
          <a:xfrm>
            <a:off x="696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68" name="Shape 468"/>
          <p:cNvSpPr/>
          <p:nvPr/>
        </p:nvSpPr>
        <p:spPr>
          <a:xfrm>
            <a:off x="823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69" name="Shape 469"/>
          <p:cNvSpPr/>
          <p:nvPr/>
        </p:nvSpPr>
        <p:spPr>
          <a:xfrm>
            <a:off x="777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100</a:t>
            </a:r>
          </a:p>
        </p:txBody>
      </p:sp>
      <p:sp>
        <p:nvSpPr>
          <p:cNvPr id="470" name="Shape 470"/>
          <p:cNvSpPr/>
          <p:nvPr/>
        </p:nvSpPr>
        <p:spPr>
          <a:xfrm>
            <a:off x="950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71" name="Shape 471"/>
          <p:cNvSpPr/>
          <p:nvPr/>
        </p:nvSpPr>
        <p:spPr>
          <a:xfrm>
            <a:off x="904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120</a:t>
            </a:r>
          </a:p>
        </p:txBody>
      </p:sp>
      <p:sp>
        <p:nvSpPr>
          <p:cNvPr id="472" name="Shape 472"/>
          <p:cNvSpPr/>
          <p:nvPr/>
        </p:nvSpPr>
        <p:spPr>
          <a:xfrm>
            <a:off x="950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73" name="Shape 473"/>
          <p:cNvSpPr/>
          <p:nvPr/>
        </p:nvSpPr>
        <p:spPr>
          <a:xfrm>
            <a:off x="1077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74" name="Shape 474"/>
          <p:cNvSpPr/>
          <p:nvPr/>
        </p:nvSpPr>
        <p:spPr>
          <a:xfrm>
            <a:off x="1031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140</a:t>
            </a:r>
          </a:p>
        </p:txBody>
      </p:sp>
      <p:sp>
        <p:nvSpPr>
          <p:cNvPr id="475" name="Shape 475"/>
          <p:cNvSpPr/>
          <p:nvPr/>
        </p:nvSpPr>
        <p:spPr>
          <a:xfrm>
            <a:off x="1204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76" name="Shape 476"/>
          <p:cNvSpPr/>
          <p:nvPr/>
        </p:nvSpPr>
        <p:spPr>
          <a:xfrm>
            <a:off x="1158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160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Shape 502"/>
          <p:cNvSpPr/>
          <p:nvPr/>
        </p:nvSpPr>
        <p:spPr>
          <a:xfrm>
            <a:off x="7048500" y="1828800"/>
            <a:ext cx="5758772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while(numfull == 0)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	Cond_wait(&amp;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, 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int tmp = do_get();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Cond_signal(&amp;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Mutex_unlock(&amp;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printf(“%d\n”, tmp);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503" name="Shape 503"/>
          <p:cNvSpPr/>
          <p:nvPr/>
        </p:nvSpPr>
        <p:spPr>
          <a:xfrm>
            <a:off x="2461489" y="1137609"/>
            <a:ext cx="255232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[RUNNING]</a:t>
            </a:r>
          </a:p>
        </p:txBody>
      </p:sp>
      <p:sp>
        <p:nvSpPr>
          <p:cNvPr id="504" name="Shape 504"/>
          <p:cNvSpPr/>
          <p:nvPr/>
        </p:nvSpPr>
        <p:spPr>
          <a:xfrm>
            <a:off x="8435846" y="1137609"/>
            <a:ext cx="298407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[RUNNABLE]</a:t>
            </a:r>
          </a:p>
        </p:txBody>
      </p:sp>
      <p:sp>
        <p:nvSpPr>
          <p:cNvPr id="505" name="Shape 505"/>
          <p:cNvSpPr/>
          <p:nvPr/>
        </p:nvSpPr>
        <p:spPr>
          <a:xfrm>
            <a:off x="6634610" y="31623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06" name="Shape 506"/>
          <p:cNvSpPr/>
          <p:nvPr/>
        </p:nvSpPr>
        <p:spPr>
          <a:xfrm>
            <a:off x="284610" y="31242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07" name="Shape 507"/>
          <p:cNvSpPr/>
          <p:nvPr/>
        </p:nvSpPr>
        <p:spPr>
          <a:xfrm>
            <a:off x="5430494" y="218016"/>
            <a:ext cx="21438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numfull=1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3161" y="1828800"/>
            <a:ext cx="650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Shape 510"/>
          <p:cNvSpPr/>
          <p:nvPr/>
        </p:nvSpPr>
        <p:spPr>
          <a:xfrm>
            <a:off x="7048500" y="1828800"/>
            <a:ext cx="5758772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while(numfull == 0)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	Cond_wait(&amp;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, 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int tmp = do_get();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Cond_signal(&amp;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Mutex_unlock(&amp;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printf(“%d\n”, tmp);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511" name="Shape 511"/>
          <p:cNvSpPr/>
          <p:nvPr/>
        </p:nvSpPr>
        <p:spPr>
          <a:xfrm>
            <a:off x="2461489" y="1137609"/>
            <a:ext cx="255232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[RUNNING]</a:t>
            </a:r>
          </a:p>
        </p:txBody>
      </p:sp>
      <p:sp>
        <p:nvSpPr>
          <p:cNvPr id="512" name="Shape 512"/>
          <p:cNvSpPr/>
          <p:nvPr/>
        </p:nvSpPr>
        <p:spPr>
          <a:xfrm>
            <a:off x="8435846" y="1137609"/>
            <a:ext cx="298407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[RUNNABLE]</a:t>
            </a:r>
          </a:p>
        </p:txBody>
      </p:sp>
      <p:sp>
        <p:nvSpPr>
          <p:cNvPr id="513" name="Shape 513"/>
          <p:cNvSpPr/>
          <p:nvPr/>
        </p:nvSpPr>
        <p:spPr>
          <a:xfrm>
            <a:off x="6634610" y="31623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14" name="Shape 514"/>
          <p:cNvSpPr/>
          <p:nvPr/>
        </p:nvSpPr>
        <p:spPr>
          <a:xfrm>
            <a:off x="284610" y="35433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15" name="Shape 515"/>
          <p:cNvSpPr/>
          <p:nvPr/>
        </p:nvSpPr>
        <p:spPr>
          <a:xfrm>
            <a:off x="5430494" y="218016"/>
            <a:ext cx="21438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numfull=1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3161" y="1828800"/>
            <a:ext cx="650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Shape 518"/>
          <p:cNvSpPr/>
          <p:nvPr/>
        </p:nvSpPr>
        <p:spPr>
          <a:xfrm>
            <a:off x="7048500" y="1828800"/>
            <a:ext cx="5758772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while(numfull == 0)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	Cond_wait(&amp;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, 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int tmp = do_get();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Cond_signal(&amp;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Mutex_unlock(&amp;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printf(“%d\n”, tmp);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519" name="Shape 519"/>
          <p:cNvSpPr/>
          <p:nvPr/>
        </p:nvSpPr>
        <p:spPr>
          <a:xfrm>
            <a:off x="2372304" y="1137609"/>
            <a:ext cx="27306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[SLEEPING]</a:t>
            </a:r>
          </a:p>
        </p:txBody>
      </p:sp>
      <p:sp>
        <p:nvSpPr>
          <p:cNvPr id="520" name="Shape 520"/>
          <p:cNvSpPr/>
          <p:nvPr/>
        </p:nvSpPr>
        <p:spPr>
          <a:xfrm>
            <a:off x="8435846" y="1137609"/>
            <a:ext cx="298407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[RUNNABLE]</a:t>
            </a:r>
          </a:p>
        </p:txBody>
      </p:sp>
      <p:sp>
        <p:nvSpPr>
          <p:cNvPr id="521" name="Shape 521"/>
          <p:cNvSpPr/>
          <p:nvPr/>
        </p:nvSpPr>
        <p:spPr>
          <a:xfrm>
            <a:off x="6634610" y="31623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22" name="Shape 522"/>
          <p:cNvSpPr/>
          <p:nvPr/>
        </p:nvSpPr>
        <p:spPr>
          <a:xfrm>
            <a:off x="284610" y="31623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23" name="Shape 523"/>
          <p:cNvSpPr/>
          <p:nvPr/>
        </p:nvSpPr>
        <p:spPr>
          <a:xfrm>
            <a:off x="5430494" y="218016"/>
            <a:ext cx="21438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numfull=1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3161" y="1828800"/>
            <a:ext cx="650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Shape 526"/>
          <p:cNvSpPr/>
          <p:nvPr/>
        </p:nvSpPr>
        <p:spPr>
          <a:xfrm>
            <a:off x="7048500" y="1828800"/>
            <a:ext cx="5758772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while(numfull == 0)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	Cond_wait(&amp;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, 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int tmp = do_get();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Cond_signal(&amp;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Mutex_unlock(&amp;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printf(“%d\n”, tmp);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527" name="Shape 527"/>
          <p:cNvSpPr/>
          <p:nvPr/>
        </p:nvSpPr>
        <p:spPr>
          <a:xfrm>
            <a:off x="2372304" y="1137609"/>
            <a:ext cx="27306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[SLEEPING]</a:t>
            </a:r>
          </a:p>
        </p:txBody>
      </p:sp>
      <p:sp>
        <p:nvSpPr>
          <p:cNvPr id="528" name="Shape 528"/>
          <p:cNvSpPr/>
          <p:nvPr/>
        </p:nvSpPr>
        <p:spPr>
          <a:xfrm>
            <a:off x="8651721" y="1137609"/>
            <a:ext cx="255232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[RUNNING]</a:t>
            </a:r>
          </a:p>
        </p:txBody>
      </p:sp>
      <p:sp>
        <p:nvSpPr>
          <p:cNvPr id="529" name="Shape 529"/>
          <p:cNvSpPr/>
          <p:nvPr/>
        </p:nvSpPr>
        <p:spPr>
          <a:xfrm>
            <a:off x="6634610" y="31623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30" name="Shape 530"/>
          <p:cNvSpPr/>
          <p:nvPr/>
        </p:nvSpPr>
        <p:spPr>
          <a:xfrm>
            <a:off x="284610" y="31623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31" name="Shape 531"/>
          <p:cNvSpPr/>
          <p:nvPr/>
        </p:nvSpPr>
        <p:spPr>
          <a:xfrm>
            <a:off x="5430494" y="218016"/>
            <a:ext cx="21438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numfull=1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3161" y="1828800"/>
            <a:ext cx="650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Shape 534"/>
          <p:cNvSpPr/>
          <p:nvPr/>
        </p:nvSpPr>
        <p:spPr>
          <a:xfrm>
            <a:off x="7048500" y="1828800"/>
            <a:ext cx="5758772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while(numfull == 0)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	Cond_wait(&amp;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, 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int tmp = do_get();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Cond_signal(&amp;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Mutex_unlock(&amp;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printf(“%d\n”, tmp);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535" name="Shape 535"/>
          <p:cNvSpPr/>
          <p:nvPr/>
        </p:nvSpPr>
        <p:spPr>
          <a:xfrm>
            <a:off x="2372304" y="1137609"/>
            <a:ext cx="27306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[SLEEPING]</a:t>
            </a:r>
          </a:p>
        </p:txBody>
      </p:sp>
      <p:sp>
        <p:nvSpPr>
          <p:cNvPr id="536" name="Shape 536"/>
          <p:cNvSpPr/>
          <p:nvPr/>
        </p:nvSpPr>
        <p:spPr>
          <a:xfrm>
            <a:off x="6634610" y="40005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37" name="Shape 537"/>
          <p:cNvSpPr/>
          <p:nvPr/>
        </p:nvSpPr>
        <p:spPr>
          <a:xfrm>
            <a:off x="284610" y="31623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38" name="Shape 538"/>
          <p:cNvSpPr/>
          <p:nvPr/>
        </p:nvSpPr>
        <p:spPr>
          <a:xfrm>
            <a:off x="5430494" y="218016"/>
            <a:ext cx="21438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numfull=1</a:t>
            </a:r>
          </a:p>
        </p:txBody>
      </p:sp>
      <p:sp>
        <p:nvSpPr>
          <p:cNvPr id="539" name="Shape 539"/>
          <p:cNvSpPr/>
          <p:nvPr/>
        </p:nvSpPr>
        <p:spPr>
          <a:xfrm>
            <a:off x="8651721" y="1137609"/>
            <a:ext cx="255232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[RUNNING]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3161" y="1828800"/>
            <a:ext cx="650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Shape 542"/>
          <p:cNvSpPr/>
          <p:nvPr/>
        </p:nvSpPr>
        <p:spPr>
          <a:xfrm>
            <a:off x="7048500" y="1828800"/>
            <a:ext cx="5758772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while(numfull == 0)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	Cond_wait(&amp;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, 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int tmp = do_get();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Cond_signal(&amp;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Mutex_unlock(&amp;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printf(“%d\n”, tmp);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543" name="Shape 543"/>
          <p:cNvSpPr/>
          <p:nvPr/>
        </p:nvSpPr>
        <p:spPr>
          <a:xfrm>
            <a:off x="2372304" y="1137609"/>
            <a:ext cx="27306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[SLEEPING]</a:t>
            </a:r>
          </a:p>
        </p:txBody>
      </p:sp>
      <p:sp>
        <p:nvSpPr>
          <p:cNvPr id="544" name="Shape 544"/>
          <p:cNvSpPr/>
          <p:nvPr/>
        </p:nvSpPr>
        <p:spPr>
          <a:xfrm>
            <a:off x="6634610" y="44577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45" name="Shape 545"/>
          <p:cNvSpPr/>
          <p:nvPr/>
        </p:nvSpPr>
        <p:spPr>
          <a:xfrm>
            <a:off x="284610" y="31623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46" name="Shape 546"/>
          <p:cNvSpPr/>
          <p:nvPr/>
        </p:nvSpPr>
        <p:spPr>
          <a:xfrm>
            <a:off x="5430494" y="218016"/>
            <a:ext cx="21438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numfull=0</a:t>
            </a:r>
          </a:p>
        </p:txBody>
      </p:sp>
      <p:sp>
        <p:nvSpPr>
          <p:cNvPr id="547" name="Shape 547"/>
          <p:cNvSpPr/>
          <p:nvPr/>
        </p:nvSpPr>
        <p:spPr>
          <a:xfrm>
            <a:off x="8651721" y="1137609"/>
            <a:ext cx="255232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[RUNNING]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3161" y="1828800"/>
            <a:ext cx="650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/>
          <p:nvPr/>
        </p:nvSpPr>
        <p:spPr>
          <a:xfrm>
            <a:off x="7048500" y="1828800"/>
            <a:ext cx="5758772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while(numfull == 0)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	Cond_wait(&amp;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, 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int tmp = do_get();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Cond_signal(&amp;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Mutex_unlock(&amp;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printf(“%d\n”, tmp);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551" name="Shape 551"/>
          <p:cNvSpPr/>
          <p:nvPr/>
        </p:nvSpPr>
        <p:spPr>
          <a:xfrm>
            <a:off x="2245614" y="1137609"/>
            <a:ext cx="298407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[RUNNABLE]</a:t>
            </a:r>
          </a:p>
        </p:txBody>
      </p:sp>
      <p:sp>
        <p:nvSpPr>
          <p:cNvPr id="552" name="Shape 552"/>
          <p:cNvSpPr/>
          <p:nvPr/>
        </p:nvSpPr>
        <p:spPr>
          <a:xfrm>
            <a:off x="6634610" y="48641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53" name="Shape 553"/>
          <p:cNvSpPr/>
          <p:nvPr/>
        </p:nvSpPr>
        <p:spPr>
          <a:xfrm>
            <a:off x="284610" y="31623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54" name="Shape 554"/>
          <p:cNvSpPr/>
          <p:nvPr/>
        </p:nvSpPr>
        <p:spPr>
          <a:xfrm>
            <a:off x="5430494" y="218016"/>
            <a:ext cx="21438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numfull=0</a:t>
            </a:r>
          </a:p>
        </p:txBody>
      </p:sp>
      <p:sp>
        <p:nvSpPr>
          <p:cNvPr id="555" name="Shape 555"/>
          <p:cNvSpPr/>
          <p:nvPr/>
        </p:nvSpPr>
        <p:spPr>
          <a:xfrm>
            <a:off x="8651721" y="1137609"/>
            <a:ext cx="255232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[RUNNING]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3161" y="1828800"/>
            <a:ext cx="650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Shape 558"/>
          <p:cNvSpPr/>
          <p:nvPr/>
        </p:nvSpPr>
        <p:spPr>
          <a:xfrm>
            <a:off x="7048500" y="1828800"/>
            <a:ext cx="5758772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while(numfull == 0)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	Cond_wait(&amp;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, 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int tmp = do_get();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Cond_signal(&amp;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Mutex_unlock(&amp;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printf(“%d\n”, tmp);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559" name="Shape 559"/>
          <p:cNvSpPr/>
          <p:nvPr/>
        </p:nvSpPr>
        <p:spPr>
          <a:xfrm>
            <a:off x="6634610" y="53340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60" name="Shape 560"/>
          <p:cNvSpPr/>
          <p:nvPr/>
        </p:nvSpPr>
        <p:spPr>
          <a:xfrm>
            <a:off x="284610" y="31623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61" name="Shape 561"/>
          <p:cNvSpPr/>
          <p:nvPr/>
        </p:nvSpPr>
        <p:spPr>
          <a:xfrm>
            <a:off x="5430494" y="218016"/>
            <a:ext cx="21438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numfull=0</a:t>
            </a:r>
          </a:p>
        </p:txBody>
      </p:sp>
      <p:sp>
        <p:nvSpPr>
          <p:cNvPr id="562" name="Shape 562"/>
          <p:cNvSpPr/>
          <p:nvPr/>
        </p:nvSpPr>
        <p:spPr>
          <a:xfrm>
            <a:off x="8651721" y="1137609"/>
            <a:ext cx="255232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[RUNNING]</a:t>
            </a:r>
          </a:p>
        </p:txBody>
      </p:sp>
      <p:sp>
        <p:nvSpPr>
          <p:cNvPr id="563" name="Shape 563"/>
          <p:cNvSpPr/>
          <p:nvPr/>
        </p:nvSpPr>
        <p:spPr>
          <a:xfrm>
            <a:off x="2245614" y="1137609"/>
            <a:ext cx="298407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[RUNNABLE]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3161" y="1828800"/>
            <a:ext cx="650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Shape 566"/>
          <p:cNvSpPr/>
          <p:nvPr/>
        </p:nvSpPr>
        <p:spPr>
          <a:xfrm>
            <a:off x="7048500" y="1828800"/>
            <a:ext cx="5758772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while(numfull == 0)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	Cond_wait(&amp;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, 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int tmp = do_get();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Cond_signal(&amp;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Mutex_unlock(&amp;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printf(“%d\n”, tmp);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567" name="Shape 567"/>
          <p:cNvSpPr/>
          <p:nvPr/>
        </p:nvSpPr>
        <p:spPr>
          <a:xfrm>
            <a:off x="6634610" y="22987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68" name="Shape 568"/>
          <p:cNvSpPr/>
          <p:nvPr/>
        </p:nvSpPr>
        <p:spPr>
          <a:xfrm>
            <a:off x="284610" y="31623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69" name="Shape 569"/>
          <p:cNvSpPr/>
          <p:nvPr/>
        </p:nvSpPr>
        <p:spPr>
          <a:xfrm>
            <a:off x="5430494" y="218016"/>
            <a:ext cx="21438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numfull=0</a:t>
            </a:r>
          </a:p>
        </p:txBody>
      </p:sp>
      <p:sp>
        <p:nvSpPr>
          <p:cNvPr id="570" name="Shape 570"/>
          <p:cNvSpPr/>
          <p:nvPr/>
        </p:nvSpPr>
        <p:spPr>
          <a:xfrm>
            <a:off x="8651721" y="1137609"/>
            <a:ext cx="255232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[RUNNING]</a:t>
            </a:r>
          </a:p>
        </p:txBody>
      </p:sp>
      <p:sp>
        <p:nvSpPr>
          <p:cNvPr id="571" name="Shape 571"/>
          <p:cNvSpPr/>
          <p:nvPr/>
        </p:nvSpPr>
        <p:spPr>
          <a:xfrm>
            <a:off x="2245614" y="1137609"/>
            <a:ext cx="298407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[RUNNABLE]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3161" y="1828800"/>
            <a:ext cx="650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/>
          <p:nvPr/>
        </p:nvSpPr>
        <p:spPr>
          <a:xfrm>
            <a:off x="7048500" y="1828800"/>
            <a:ext cx="5758772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while(numfull == 0)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	Cond_wait(&amp;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, 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int tmp = do_get();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Cond_signal(&amp;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Mutex_unlock(&amp;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printf(“%d\n”, tmp);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575" name="Shape 575"/>
          <p:cNvSpPr/>
          <p:nvPr/>
        </p:nvSpPr>
        <p:spPr>
          <a:xfrm>
            <a:off x="6634610" y="26924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76" name="Shape 576"/>
          <p:cNvSpPr/>
          <p:nvPr/>
        </p:nvSpPr>
        <p:spPr>
          <a:xfrm>
            <a:off x="284610" y="31623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77" name="Shape 577"/>
          <p:cNvSpPr/>
          <p:nvPr/>
        </p:nvSpPr>
        <p:spPr>
          <a:xfrm>
            <a:off x="5430494" y="218016"/>
            <a:ext cx="21438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numfull=0</a:t>
            </a:r>
          </a:p>
        </p:txBody>
      </p:sp>
      <p:sp>
        <p:nvSpPr>
          <p:cNvPr id="578" name="Shape 578"/>
          <p:cNvSpPr/>
          <p:nvPr/>
        </p:nvSpPr>
        <p:spPr>
          <a:xfrm>
            <a:off x="8651721" y="1137609"/>
            <a:ext cx="255232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[RUNNING]</a:t>
            </a:r>
          </a:p>
        </p:txBody>
      </p:sp>
      <p:sp>
        <p:nvSpPr>
          <p:cNvPr id="579" name="Shape 579"/>
          <p:cNvSpPr/>
          <p:nvPr/>
        </p:nvSpPr>
        <p:spPr>
          <a:xfrm>
            <a:off x="2245614" y="1137609"/>
            <a:ext cx="298407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[RUNNABLE]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3161" y="1828800"/>
            <a:ext cx="650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Shape 479"/>
          <p:cNvSpPr/>
          <p:nvPr/>
        </p:nvSpPr>
        <p:spPr>
          <a:xfrm>
            <a:off x="451588" y="1148637"/>
            <a:ext cx="280720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RUNNABLE: </a:t>
            </a:r>
          </a:p>
        </p:txBody>
      </p:sp>
      <p:sp>
        <p:nvSpPr>
          <p:cNvPr id="480" name="Shape 480"/>
          <p:cNvSpPr/>
          <p:nvPr/>
        </p:nvSpPr>
        <p:spPr>
          <a:xfrm>
            <a:off x="782144" y="1910637"/>
            <a:ext cx="24766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RUNNING: </a:t>
            </a:r>
          </a:p>
        </p:txBody>
      </p:sp>
      <p:sp>
        <p:nvSpPr>
          <p:cNvPr id="481" name="Shape 481"/>
          <p:cNvSpPr/>
          <p:nvPr/>
        </p:nvSpPr>
        <p:spPr>
          <a:xfrm>
            <a:off x="1001600" y="2672637"/>
            <a:ext cx="225719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WAITING: </a:t>
            </a:r>
          </a:p>
        </p:txBody>
      </p:sp>
      <p:sp>
        <p:nvSpPr>
          <p:cNvPr id="482" name="Shape 482"/>
          <p:cNvSpPr/>
          <p:nvPr/>
        </p:nvSpPr>
        <p:spPr>
          <a:xfrm>
            <a:off x="3499588" y="1148637"/>
            <a:ext cx="158785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B, C, D</a:t>
            </a:r>
          </a:p>
        </p:txBody>
      </p:sp>
      <p:sp>
        <p:nvSpPr>
          <p:cNvPr id="483" name="Shape 483"/>
          <p:cNvSpPr/>
          <p:nvPr/>
        </p:nvSpPr>
        <p:spPr>
          <a:xfrm>
            <a:off x="3499588" y="1910637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484" name="Shape 484"/>
          <p:cNvSpPr/>
          <p:nvPr/>
        </p:nvSpPr>
        <p:spPr>
          <a:xfrm>
            <a:off x="3499588" y="2672637"/>
            <a:ext cx="21150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&lt;empty&gt; </a:t>
            </a:r>
          </a:p>
        </p:txBody>
      </p:sp>
      <p:sp>
        <p:nvSpPr>
          <p:cNvPr id="485" name="Shape 485"/>
          <p:cNvSpPr/>
          <p:nvPr/>
        </p:nvSpPr>
        <p:spPr>
          <a:xfrm>
            <a:off x="1884643" y="6141160"/>
            <a:ext cx="10134601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86" name="Shape 486"/>
          <p:cNvSpPr/>
          <p:nvPr/>
        </p:nvSpPr>
        <p:spPr>
          <a:xfrm>
            <a:off x="188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87" name="Shape 487"/>
          <p:cNvSpPr/>
          <p:nvPr/>
        </p:nvSpPr>
        <p:spPr>
          <a:xfrm>
            <a:off x="1683695" y="6200229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488" name="Shape 488"/>
          <p:cNvSpPr/>
          <p:nvPr/>
        </p:nvSpPr>
        <p:spPr>
          <a:xfrm>
            <a:off x="315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89" name="Shape 489"/>
          <p:cNvSpPr/>
          <p:nvPr/>
        </p:nvSpPr>
        <p:spPr>
          <a:xfrm>
            <a:off x="282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490" name="Shape 490"/>
          <p:cNvSpPr/>
          <p:nvPr/>
        </p:nvSpPr>
        <p:spPr>
          <a:xfrm>
            <a:off x="442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91" name="Shape 491"/>
          <p:cNvSpPr/>
          <p:nvPr/>
        </p:nvSpPr>
        <p:spPr>
          <a:xfrm>
            <a:off x="409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492" name="Shape 492"/>
          <p:cNvSpPr/>
          <p:nvPr/>
        </p:nvSpPr>
        <p:spPr>
          <a:xfrm>
            <a:off x="442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93" name="Shape 493"/>
          <p:cNvSpPr/>
          <p:nvPr/>
        </p:nvSpPr>
        <p:spPr>
          <a:xfrm>
            <a:off x="5694643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94" name="Shape 494"/>
          <p:cNvSpPr/>
          <p:nvPr/>
        </p:nvSpPr>
        <p:spPr>
          <a:xfrm>
            <a:off x="5366593" y="6200229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495" name="Shape 495"/>
          <p:cNvSpPr/>
          <p:nvPr/>
        </p:nvSpPr>
        <p:spPr>
          <a:xfrm>
            <a:off x="696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96" name="Shape 496"/>
          <p:cNvSpPr/>
          <p:nvPr/>
        </p:nvSpPr>
        <p:spPr>
          <a:xfrm>
            <a:off x="6636594" y="6200229"/>
            <a:ext cx="6227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497" name="Shape 497"/>
          <p:cNvSpPr/>
          <p:nvPr/>
        </p:nvSpPr>
        <p:spPr>
          <a:xfrm>
            <a:off x="696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98" name="Shape 498"/>
          <p:cNvSpPr/>
          <p:nvPr/>
        </p:nvSpPr>
        <p:spPr>
          <a:xfrm>
            <a:off x="823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99" name="Shape 499"/>
          <p:cNvSpPr/>
          <p:nvPr/>
        </p:nvSpPr>
        <p:spPr>
          <a:xfrm>
            <a:off x="777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100</a:t>
            </a:r>
          </a:p>
        </p:txBody>
      </p:sp>
      <p:sp>
        <p:nvSpPr>
          <p:cNvPr id="500" name="Shape 500"/>
          <p:cNvSpPr/>
          <p:nvPr/>
        </p:nvSpPr>
        <p:spPr>
          <a:xfrm>
            <a:off x="950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01" name="Shape 501"/>
          <p:cNvSpPr/>
          <p:nvPr/>
        </p:nvSpPr>
        <p:spPr>
          <a:xfrm>
            <a:off x="904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120</a:t>
            </a:r>
          </a:p>
        </p:txBody>
      </p:sp>
      <p:sp>
        <p:nvSpPr>
          <p:cNvPr id="502" name="Shape 502"/>
          <p:cNvSpPr/>
          <p:nvPr/>
        </p:nvSpPr>
        <p:spPr>
          <a:xfrm>
            <a:off x="950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03" name="Shape 503"/>
          <p:cNvSpPr/>
          <p:nvPr/>
        </p:nvSpPr>
        <p:spPr>
          <a:xfrm>
            <a:off x="1077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04" name="Shape 504"/>
          <p:cNvSpPr/>
          <p:nvPr/>
        </p:nvSpPr>
        <p:spPr>
          <a:xfrm>
            <a:off x="1031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140</a:t>
            </a:r>
          </a:p>
        </p:txBody>
      </p:sp>
      <p:sp>
        <p:nvSpPr>
          <p:cNvPr id="505" name="Shape 505"/>
          <p:cNvSpPr/>
          <p:nvPr/>
        </p:nvSpPr>
        <p:spPr>
          <a:xfrm>
            <a:off x="12044644" y="6141160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06" name="Shape 506"/>
          <p:cNvSpPr/>
          <p:nvPr/>
        </p:nvSpPr>
        <p:spPr>
          <a:xfrm>
            <a:off x="11589492" y="6200229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160</a:t>
            </a:r>
          </a:p>
        </p:txBody>
      </p:sp>
      <p:sp>
        <p:nvSpPr>
          <p:cNvPr id="507" name="Shape 507"/>
          <p:cNvSpPr/>
          <p:nvPr/>
        </p:nvSpPr>
        <p:spPr>
          <a:xfrm>
            <a:off x="1872180" y="4778470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508" name="Shape 508"/>
          <p:cNvSpPr/>
          <p:nvPr/>
        </p:nvSpPr>
        <p:spPr>
          <a:xfrm>
            <a:off x="2426400" y="4001687"/>
            <a:ext cx="719888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7BDB45"/>
                </a:solidFill>
              </a:rPr>
              <a:t>lock</a:t>
            </a:r>
          </a:p>
        </p:txBody>
      </p:sp>
      <p:sp>
        <p:nvSpPr>
          <p:cNvPr id="509" name="Shape 509"/>
          <p:cNvSpPr/>
          <p:nvPr/>
        </p:nvSpPr>
        <p:spPr>
          <a:xfrm>
            <a:off x="2790833" y="4458489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Shape 582"/>
          <p:cNvSpPr/>
          <p:nvPr/>
        </p:nvSpPr>
        <p:spPr>
          <a:xfrm>
            <a:off x="7048500" y="1828800"/>
            <a:ext cx="5758772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while(numfull == 0)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	Cond_wait(&amp;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, 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int tmp = do_get();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Cond_signal(&amp;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Mutex_unlock(&amp;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printf(“%d\n”, tmp);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583" name="Shape 583"/>
          <p:cNvSpPr/>
          <p:nvPr/>
        </p:nvSpPr>
        <p:spPr>
          <a:xfrm>
            <a:off x="6634610" y="31115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84" name="Shape 584"/>
          <p:cNvSpPr/>
          <p:nvPr/>
        </p:nvSpPr>
        <p:spPr>
          <a:xfrm>
            <a:off x="284610" y="31623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85" name="Shape 585"/>
          <p:cNvSpPr/>
          <p:nvPr/>
        </p:nvSpPr>
        <p:spPr>
          <a:xfrm>
            <a:off x="5430494" y="218016"/>
            <a:ext cx="21438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numfull=0</a:t>
            </a:r>
          </a:p>
        </p:txBody>
      </p:sp>
      <p:sp>
        <p:nvSpPr>
          <p:cNvPr id="586" name="Shape 586"/>
          <p:cNvSpPr/>
          <p:nvPr/>
        </p:nvSpPr>
        <p:spPr>
          <a:xfrm>
            <a:off x="8651721" y="1137609"/>
            <a:ext cx="255232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[RUNNING]</a:t>
            </a:r>
          </a:p>
        </p:txBody>
      </p:sp>
      <p:sp>
        <p:nvSpPr>
          <p:cNvPr id="587" name="Shape 587"/>
          <p:cNvSpPr/>
          <p:nvPr/>
        </p:nvSpPr>
        <p:spPr>
          <a:xfrm>
            <a:off x="2245614" y="1137609"/>
            <a:ext cx="298407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[RUNNABLE]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3161" y="1828800"/>
            <a:ext cx="650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Shape 590"/>
          <p:cNvSpPr/>
          <p:nvPr/>
        </p:nvSpPr>
        <p:spPr>
          <a:xfrm>
            <a:off x="7048500" y="1828800"/>
            <a:ext cx="5758772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while(numfull == 0)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	Cond_wait(&amp;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, 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int tmp = do_get();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Cond_signal(&amp;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Mutex_unlock(&amp;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printf(“%d\n”, tmp);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591" name="Shape 591"/>
          <p:cNvSpPr/>
          <p:nvPr/>
        </p:nvSpPr>
        <p:spPr>
          <a:xfrm>
            <a:off x="6634610" y="35306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92" name="Shape 592"/>
          <p:cNvSpPr/>
          <p:nvPr/>
        </p:nvSpPr>
        <p:spPr>
          <a:xfrm>
            <a:off x="284610" y="31623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93" name="Shape 593"/>
          <p:cNvSpPr/>
          <p:nvPr/>
        </p:nvSpPr>
        <p:spPr>
          <a:xfrm>
            <a:off x="5430494" y="218016"/>
            <a:ext cx="21438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numfull=0</a:t>
            </a:r>
          </a:p>
        </p:txBody>
      </p:sp>
      <p:sp>
        <p:nvSpPr>
          <p:cNvPr id="594" name="Shape 594"/>
          <p:cNvSpPr/>
          <p:nvPr/>
        </p:nvSpPr>
        <p:spPr>
          <a:xfrm>
            <a:off x="8651721" y="1137609"/>
            <a:ext cx="255232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[RUNNING]</a:t>
            </a:r>
          </a:p>
        </p:txBody>
      </p:sp>
      <p:sp>
        <p:nvSpPr>
          <p:cNvPr id="595" name="Shape 595"/>
          <p:cNvSpPr/>
          <p:nvPr/>
        </p:nvSpPr>
        <p:spPr>
          <a:xfrm>
            <a:off x="2245614" y="1137609"/>
            <a:ext cx="298407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[RUNNABLE]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3161" y="1828800"/>
            <a:ext cx="650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Shape 598"/>
          <p:cNvSpPr/>
          <p:nvPr/>
        </p:nvSpPr>
        <p:spPr>
          <a:xfrm>
            <a:off x="7048500" y="1828800"/>
            <a:ext cx="5758772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while(numfull == 0)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	Cond_wait(&amp;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, 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int tmp = do_get();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Cond_signal(&amp;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Mutex_unlock(&amp;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printf(“%d\n”, tmp);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599" name="Shape 599"/>
          <p:cNvSpPr/>
          <p:nvPr/>
        </p:nvSpPr>
        <p:spPr>
          <a:xfrm>
            <a:off x="6634610" y="31242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00" name="Shape 600"/>
          <p:cNvSpPr/>
          <p:nvPr/>
        </p:nvSpPr>
        <p:spPr>
          <a:xfrm>
            <a:off x="284610" y="31623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01" name="Shape 601"/>
          <p:cNvSpPr/>
          <p:nvPr/>
        </p:nvSpPr>
        <p:spPr>
          <a:xfrm>
            <a:off x="5430494" y="218016"/>
            <a:ext cx="21438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numfull=0</a:t>
            </a:r>
          </a:p>
        </p:txBody>
      </p:sp>
      <p:sp>
        <p:nvSpPr>
          <p:cNvPr id="602" name="Shape 602"/>
          <p:cNvSpPr/>
          <p:nvPr/>
        </p:nvSpPr>
        <p:spPr>
          <a:xfrm>
            <a:off x="8562536" y="1137609"/>
            <a:ext cx="27306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[SLEEPING]</a:t>
            </a:r>
          </a:p>
        </p:txBody>
      </p:sp>
      <p:sp>
        <p:nvSpPr>
          <p:cNvPr id="603" name="Shape 603"/>
          <p:cNvSpPr/>
          <p:nvPr/>
        </p:nvSpPr>
        <p:spPr>
          <a:xfrm>
            <a:off x="2245614" y="1137609"/>
            <a:ext cx="298407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[RUNNABLE]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3161" y="1828800"/>
            <a:ext cx="650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Shape 606"/>
          <p:cNvSpPr/>
          <p:nvPr/>
        </p:nvSpPr>
        <p:spPr>
          <a:xfrm>
            <a:off x="7048500" y="1828800"/>
            <a:ext cx="5758772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while(numfull == 0)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	Cond_wait(&amp;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, 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int tmp = do_get();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Cond_signal(&amp;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Mutex_unlock(&amp;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printf(“%d\n”, tmp);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607" name="Shape 607"/>
          <p:cNvSpPr/>
          <p:nvPr/>
        </p:nvSpPr>
        <p:spPr>
          <a:xfrm>
            <a:off x="6634610" y="31242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08" name="Shape 608"/>
          <p:cNvSpPr/>
          <p:nvPr/>
        </p:nvSpPr>
        <p:spPr>
          <a:xfrm>
            <a:off x="284610" y="31623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09" name="Shape 609"/>
          <p:cNvSpPr/>
          <p:nvPr/>
        </p:nvSpPr>
        <p:spPr>
          <a:xfrm>
            <a:off x="5430494" y="218016"/>
            <a:ext cx="21438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numfull=0</a:t>
            </a:r>
          </a:p>
        </p:txBody>
      </p:sp>
      <p:sp>
        <p:nvSpPr>
          <p:cNvPr id="610" name="Shape 610"/>
          <p:cNvSpPr/>
          <p:nvPr/>
        </p:nvSpPr>
        <p:spPr>
          <a:xfrm>
            <a:off x="8562536" y="1137609"/>
            <a:ext cx="27306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[SLEEPING]</a:t>
            </a:r>
          </a:p>
        </p:txBody>
      </p:sp>
      <p:sp>
        <p:nvSpPr>
          <p:cNvPr id="611" name="Shape 611"/>
          <p:cNvSpPr/>
          <p:nvPr/>
        </p:nvSpPr>
        <p:spPr>
          <a:xfrm>
            <a:off x="2461489" y="1137609"/>
            <a:ext cx="255232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[RUNNING]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3161" y="1828800"/>
            <a:ext cx="650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Shape 614"/>
          <p:cNvSpPr/>
          <p:nvPr/>
        </p:nvSpPr>
        <p:spPr>
          <a:xfrm>
            <a:off x="7048500" y="1828800"/>
            <a:ext cx="5758772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while(numfull == 0)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	Cond_wait(&amp;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, 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int tmp = do_get();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Cond_signal(&amp;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Mutex_unlock(&amp;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printf(“%d\n”, tmp);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615" name="Shape 615"/>
          <p:cNvSpPr/>
          <p:nvPr/>
        </p:nvSpPr>
        <p:spPr>
          <a:xfrm>
            <a:off x="6634610" y="31242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16" name="Shape 616"/>
          <p:cNvSpPr/>
          <p:nvPr/>
        </p:nvSpPr>
        <p:spPr>
          <a:xfrm>
            <a:off x="284610" y="40259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17" name="Shape 617"/>
          <p:cNvSpPr/>
          <p:nvPr/>
        </p:nvSpPr>
        <p:spPr>
          <a:xfrm>
            <a:off x="5430494" y="218016"/>
            <a:ext cx="21438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numfull=0</a:t>
            </a:r>
          </a:p>
        </p:txBody>
      </p:sp>
      <p:sp>
        <p:nvSpPr>
          <p:cNvPr id="618" name="Shape 618"/>
          <p:cNvSpPr/>
          <p:nvPr/>
        </p:nvSpPr>
        <p:spPr>
          <a:xfrm>
            <a:off x="8562536" y="1137609"/>
            <a:ext cx="27306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[SLEEPING]</a:t>
            </a:r>
          </a:p>
        </p:txBody>
      </p:sp>
      <p:sp>
        <p:nvSpPr>
          <p:cNvPr id="619" name="Shape 619"/>
          <p:cNvSpPr/>
          <p:nvPr/>
        </p:nvSpPr>
        <p:spPr>
          <a:xfrm>
            <a:off x="2461489" y="1137609"/>
            <a:ext cx="255232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[RUNNING]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3161" y="1828800"/>
            <a:ext cx="650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Shape 622"/>
          <p:cNvSpPr/>
          <p:nvPr/>
        </p:nvSpPr>
        <p:spPr>
          <a:xfrm>
            <a:off x="7048500" y="1828800"/>
            <a:ext cx="5758772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while(numfull == 0)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	Cond_wait(&amp;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, 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int tmp = do_get();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Cond_signal(&amp;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Mutex_unlock(&amp;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printf(“%d\n”, tmp);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623" name="Shape 623"/>
          <p:cNvSpPr/>
          <p:nvPr/>
        </p:nvSpPr>
        <p:spPr>
          <a:xfrm>
            <a:off x="6634610" y="31242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24" name="Shape 624"/>
          <p:cNvSpPr/>
          <p:nvPr/>
        </p:nvSpPr>
        <p:spPr>
          <a:xfrm>
            <a:off x="284610" y="44323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25" name="Shape 625"/>
          <p:cNvSpPr/>
          <p:nvPr/>
        </p:nvSpPr>
        <p:spPr>
          <a:xfrm>
            <a:off x="5430494" y="218016"/>
            <a:ext cx="21438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numfull=1</a:t>
            </a:r>
          </a:p>
        </p:txBody>
      </p:sp>
      <p:sp>
        <p:nvSpPr>
          <p:cNvPr id="626" name="Shape 626"/>
          <p:cNvSpPr/>
          <p:nvPr/>
        </p:nvSpPr>
        <p:spPr>
          <a:xfrm>
            <a:off x="8562536" y="1137609"/>
            <a:ext cx="27306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[SLEEPING]</a:t>
            </a:r>
          </a:p>
        </p:txBody>
      </p:sp>
      <p:sp>
        <p:nvSpPr>
          <p:cNvPr id="627" name="Shape 627"/>
          <p:cNvSpPr/>
          <p:nvPr/>
        </p:nvSpPr>
        <p:spPr>
          <a:xfrm>
            <a:off x="2461489" y="1137609"/>
            <a:ext cx="255232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[RUNNING]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3161" y="1828800"/>
            <a:ext cx="650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Shape 630"/>
          <p:cNvSpPr/>
          <p:nvPr/>
        </p:nvSpPr>
        <p:spPr>
          <a:xfrm>
            <a:off x="7048500" y="1828800"/>
            <a:ext cx="5758772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while(numfull == 0)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	Cond_wait(&amp;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, 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int tmp = do_get();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Cond_signal(&amp;</a:t>
            </a:r>
            <a:r>
              <a:rPr sz="2800">
                <a:solidFill>
                  <a:srgbClr val="D45954"/>
                </a:solidFill>
              </a:rPr>
              <a:t>cond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Mutex_unlock(&amp;</a:t>
            </a:r>
            <a:r>
              <a:rPr sz="2800">
                <a:solidFill>
                  <a:srgbClr val="7BDB45"/>
                </a:solidFill>
              </a:rPr>
              <a:t>m</a:t>
            </a:r>
            <a:r>
              <a:rPr sz="2800">
                <a:solidFill>
                  <a:srgbClr val="FFFFFF"/>
                </a:solidFill>
              </a:rPr>
              <a:t>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	printf(“%d\n”, tmp);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631" name="Shape 631"/>
          <p:cNvSpPr/>
          <p:nvPr/>
        </p:nvSpPr>
        <p:spPr>
          <a:xfrm>
            <a:off x="6634610" y="31242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32" name="Shape 632"/>
          <p:cNvSpPr/>
          <p:nvPr/>
        </p:nvSpPr>
        <p:spPr>
          <a:xfrm>
            <a:off x="284610" y="4813300"/>
            <a:ext cx="929902" cy="521156"/>
          </a:xfrm>
          <a:prstGeom prst="rightArrow">
            <a:avLst>
              <a:gd name="adj1" fmla="val 25602"/>
              <a:gd name="adj2" fmla="val 71857"/>
            </a:avLst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33" name="Shape 633"/>
          <p:cNvSpPr/>
          <p:nvPr/>
        </p:nvSpPr>
        <p:spPr>
          <a:xfrm>
            <a:off x="5430494" y="218016"/>
            <a:ext cx="21438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numfull=1</a:t>
            </a:r>
          </a:p>
        </p:txBody>
      </p:sp>
      <p:sp>
        <p:nvSpPr>
          <p:cNvPr id="634" name="Shape 634"/>
          <p:cNvSpPr/>
          <p:nvPr/>
        </p:nvSpPr>
        <p:spPr>
          <a:xfrm>
            <a:off x="8435846" y="1137609"/>
            <a:ext cx="298407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[RUNNABLE]</a:t>
            </a:r>
          </a:p>
        </p:txBody>
      </p:sp>
      <p:sp>
        <p:nvSpPr>
          <p:cNvPr id="635" name="Shape 635"/>
          <p:cNvSpPr/>
          <p:nvPr/>
        </p:nvSpPr>
        <p:spPr>
          <a:xfrm>
            <a:off x="2461489" y="1137609"/>
            <a:ext cx="255232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E8A433"/>
                </a:solidFill>
              </a:rPr>
              <a:t>[RUNNING]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3161" y="1828800"/>
            <a:ext cx="650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Shape 64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1518">
              <a:defRPr sz="632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320" dirty="0">
                <a:solidFill>
                  <a:srgbClr val="FFFFFF"/>
                </a:solidFill>
              </a:rPr>
              <a:t>What about 2 </a:t>
            </a:r>
            <a:r>
              <a:rPr sz="6320" dirty="0" smtClean="0">
                <a:solidFill>
                  <a:srgbClr val="FFFFFF"/>
                </a:solidFill>
              </a:rPr>
              <a:t>consumers?</a:t>
            </a:r>
            <a:endParaRPr sz="6320" dirty="0">
              <a:solidFill>
                <a:srgbClr val="FFFFFF"/>
              </a:solidFill>
            </a:endParaRPr>
          </a:p>
        </p:txBody>
      </p:sp>
      <p:sp>
        <p:nvSpPr>
          <p:cNvPr id="650" name="Shape 650"/>
          <p:cNvSpPr>
            <a:spLocks noGrp="1"/>
          </p:cNvSpPr>
          <p:nvPr>
            <p:ph type="body" idx="4294967295"/>
          </p:nvPr>
        </p:nvSpPr>
        <p:spPr>
          <a:xfrm>
            <a:off x="234663" y="2926770"/>
            <a:ext cx="11099800" cy="992188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Can you find a problematic </a:t>
            </a:r>
            <a:r>
              <a:rPr sz="3800" dirty="0" smtClean="0">
                <a:solidFill>
                  <a:srgbClr val="FFFFFF"/>
                </a:solidFill>
              </a:rPr>
              <a:t>timeline</a:t>
            </a:r>
            <a:r>
              <a:rPr lang="en-US" sz="3800" dirty="0" smtClean="0">
                <a:solidFill>
                  <a:srgbClr val="FFFFFF"/>
                </a:solidFill>
              </a:rPr>
              <a:t> with 2 consumers (still 1 producer)</a:t>
            </a:r>
            <a:r>
              <a:rPr sz="3800" dirty="0" smtClean="0">
                <a:solidFill>
                  <a:srgbClr val="FFFFFF"/>
                </a:solidFill>
              </a:rPr>
              <a:t>?</a:t>
            </a:r>
            <a:endParaRPr sz="3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Shape 630"/>
          <p:cNvSpPr/>
          <p:nvPr/>
        </p:nvSpPr>
        <p:spPr>
          <a:xfrm>
            <a:off x="6214820" y="1828800"/>
            <a:ext cx="6633984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		Mutex_lock(&amp;</a:t>
            </a:r>
            <a:r>
              <a:rPr sz="2800" dirty="0">
                <a:solidFill>
                  <a:srgbClr val="7BDB45"/>
                </a:solidFill>
              </a:rPr>
              <a:t>m</a:t>
            </a:r>
            <a:r>
              <a:rPr sz="2800" dirty="0">
                <a:solidFill>
                  <a:srgbClr val="FFFFFF"/>
                </a:solidFill>
              </a:rPr>
              <a:t>)</a:t>
            </a:r>
            <a:r>
              <a:rPr sz="2800" dirty="0" smtClean="0">
                <a:solidFill>
                  <a:srgbClr val="FFFFFF"/>
                </a:solidFill>
              </a:rPr>
              <a:t>;</a:t>
            </a:r>
            <a:r>
              <a:rPr lang="en-US" sz="2800" dirty="0" smtClean="0">
                <a:solidFill>
                  <a:srgbClr val="FFFFFF"/>
                </a:solidFill>
              </a:rPr>
              <a:t>  // </a:t>
            </a:r>
            <a:r>
              <a:rPr lang="en-US" sz="2800" dirty="0" smtClean="0">
                <a:solidFill>
                  <a:srgbClr val="FFFFFF"/>
                </a:solidFill>
              </a:rPr>
              <a:t>c1</a:t>
            </a:r>
            <a:endParaRPr sz="2800" dirty="0" smtClean="0">
              <a:solidFill>
                <a:srgbClr val="FFFFFF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		while(numfull == 0</a:t>
            </a:r>
            <a:r>
              <a:rPr sz="2800" dirty="0" smtClean="0">
                <a:solidFill>
                  <a:srgbClr val="FFFFFF"/>
                </a:solidFill>
              </a:rPr>
              <a:t>)</a:t>
            </a:r>
            <a:r>
              <a:rPr lang="en-US" sz="2800" dirty="0" smtClean="0">
                <a:solidFill>
                  <a:srgbClr val="FFFFFF"/>
                </a:solidFill>
              </a:rPr>
              <a:t> // c2</a:t>
            </a:r>
            <a:endParaRPr sz="2800" dirty="0" smtClean="0">
              <a:solidFill>
                <a:srgbClr val="FFFFFF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			Cond_wait(&amp;</a:t>
            </a:r>
            <a:r>
              <a:rPr sz="2800" dirty="0">
                <a:solidFill>
                  <a:srgbClr val="D45954"/>
                </a:solidFill>
              </a:rPr>
              <a:t>cond</a:t>
            </a:r>
            <a:r>
              <a:rPr sz="2800" dirty="0">
                <a:solidFill>
                  <a:srgbClr val="FFFFFF"/>
                </a:solidFill>
              </a:rPr>
              <a:t>, &amp;</a:t>
            </a:r>
            <a:r>
              <a:rPr sz="2800" dirty="0">
                <a:solidFill>
                  <a:srgbClr val="7BDB45"/>
                </a:solidFill>
              </a:rPr>
              <a:t>m</a:t>
            </a:r>
            <a:r>
              <a:rPr sz="2800" dirty="0">
                <a:solidFill>
                  <a:srgbClr val="FFFFFF"/>
                </a:solidFill>
              </a:rPr>
              <a:t>)</a:t>
            </a:r>
            <a:r>
              <a:rPr sz="2800" dirty="0" smtClean="0">
                <a:solidFill>
                  <a:srgbClr val="FFFFFF"/>
                </a:solidFill>
              </a:rPr>
              <a:t>;</a:t>
            </a:r>
            <a:r>
              <a:rPr lang="en-US" sz="2800" dirty="0" smtClean="0">
                <a:solidFill>
                  <a:srgbClr val="FFFFFF"/>
                </a:solidFill>
              </a:rPr>
              <a:t> // c3</a:t>
            </a:r>
            <a:endParaRPr sz="2800" dirty="0" smtClean="0">
              <a:solidFill>
                <a:srgbClr val="FFFFFF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		int tmp = do_get()</a:t>
            </a:r>
            <a:r>
              <a:rPr sz="2800" dirty="0" smtClean="0">
                <a:solidFill>
                  <a:srgbClr val="FFFFFF"/>
                </a:solidFill>
              </a:rPr>
              <a:t>;</a:t>
            </a:r>
            <a:r>
              <a:rPr lang="en-US" sz="2800" dirty="0" smtClean="0">
                <a:solidFill>
                  <a:srgbClr val="FFFFFF"/>
                </a:solidFill>
              </a:rPr>
              <a:t> // c4</a:t>
            </a:r>
            <a:endParaRPr sz="2800" dirty="0" smtClean="0">
              <a:solidFill>
                <a:srgbClr val="FFFFFF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		Cond_signal(&amp;</a:t>
            </a:r>
            <a:r>
              <a:rPr sz="2800" dirty="0">
                <a:solidFill>
                  <a:srgbClr val="D45954"/>
                </a:solidFill>
              </a:rPr>
              <a:t>cond</a:t>
            </a:r>
            <a:r>
              <a:rPr sz="2800" dirty="0">
                <a:solidFill>
                  <a:srgbClr val="FFFFFF"/>
                </a:solidFill>
              </a:rPr>
              <a:t>)</a:t>
            </a:r>
            <a:r>
              <a:rPr sz="2800" dirty="0" smtClean="0">
                <a:solidFill>
                  <a:srgbClr val="FFFFFF"/>
                </a:solidFill>
              </a:rPr>
              <a:t>;</a:t>
            </a:r>
            <a:r>
              <a:rPr lang="en-US" sz="2800" dirty="0" smtClean="0">
                <a:solidFill>
                  <a:srgbClr val="FFFFFF"/>
                </a:solidFill>
              </a:rPr>
              <a:t> // c5</a:t>
            </a:r>
            <a:endParaRPr sz="2800" dirty="0" smtClean="0">
              <a:solidFill>
                <a:srgbClr val="FFFFFF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		Mutex_unlock(&amp;</a:t>
            </a:r>
            <a:r>
              <a:rPr sz="2800" dirty="0">
                <a:solidFill>
                  <a:srgbClr val="7BDB45"/>
                </a:solidFill>
              </a:rPr>
              <a:t>m</a:t>
            </a:r>
            <a:r>
              <a:rPr sz="2800" dirty="0">
                <a:solidFill>
                  <a:srgbClr val="FFFFFF"/>
                </a:solidFill>
              </a:rPr>
              <a:t>)</a:t>
            </a:r>
            <a:r>
              <a:rPr sz="2800" dirty="0" smtClean="0">
                <a:solidFill>
                  <a:srgbClr val="FFFFFF"/>
                </a:solidFill>
              </a:rPr>
              <a:t>;</a:t>
            </a:r>
            <a:r>
              <a:rPr lang="en-US" sz="2800" dirty="0" smtClean="0">
                <a:solidFill>
                  <a:srgbClr val="FFFFFF"/>
                </a:solidFill>
              </a:rPr>
              <a:t> // c6</a:t>
            </a:r>
            <a:endParaRPr sz="2800" dirty="0" smtClean="0">
              <a:solidFill>
                <a:srgbClr val="FFFFFF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		printf(“%d\n”, tmp)</a:t>
            </a:r>
            <a:r>
              <a:rPr sz="2800" dirty="0" smtClean="0">
                <a:solidFill>
                  <a:srgbClr val="FFFFFF"/>
                </a:solidFill>
              </a:rPr>
              <a:t>;</a:t>
            </a:r>
            <a:r>
              <a:rPr lang="en-US" sz="2800" dirty="0" smtClean="0">
                <a:solidFill>
                  <a:srgbClr val="FFFFFF"/>
                </a:solidFill>
              </a:rPr>
              <a:t> // c7</a:t>
            </a:r>
            <a:endParaRPr sz="2800" dirty="0" smtClean="0">
              <a:solidFill>
                <a:srgbClr val="FFFFFF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10" name="Rectangle 9"/>
          <p:cNvSpPr/>
          <p:nvPr/>
        </p:nvSpPr>
        <p:spPr>
          <a:xfrm>
            <a:off x="-1" y="1828800"/>
            <a:ext cx="667976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void *</a:t>
            </a:r>
            <a:r>
              <a:rPr lang="en-US" sz="2800" dirty="0" err="1" smtClean="0"/>
              <a:t>producer(void</a:t>
            </a:r>
            <a:r>
              <a:rPr lang="en-US" sz="2800" dirty="0" smtClean="0"/>
              <a:t> *</a:t>
            </a:r>
            <a:r>
              <a:rPr lang="en-US" sz="2800" dirty="0" err="1" smtClean="0"/>
              <a:t>arg</a:t>
            </a:r>
            <a:r>
              <a:rPr lang="en-US" sz="2800" dirty="0" smtClean="0"/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&lt;loops; </a:t>
            </a:r>
            <a:r>
              <a:rPr lang="en-US" sz="2800" dirty="0" err="1" smtClean="0"/>
              <a:t>i</a:t>
            </a:r>
            <a:r>
              <a:rPr lang="en-US" sz="2800" dirty="0" smtClean="0"/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 // p1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while(numfull</a:t>
            </a:r>
            <a:r>
              <a:rPr lang="en-US" sz="2800" dirty="0" smtClean="0"/>
              <a:t> == max) //p2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	</a:t>
            </a:r>
            <a:r>
              <a:rPr lang="en-US" sz="2800" dirty="0" err="1" smtClean="0"/>
              <a:t>Cond_wait(&amp;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, 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 //p3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do_fill(i</a:t>
            </a:r>
            <a:r>
              <a:rPr lang="en-US" sz="2800" dirty="0" smtClean="0"/>
              <a:t>); // p4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Cond_signal(&amp;</a:t>
            </a:r>
            <a:r>
              <a:rPr lang="en-US" sz="2800" dirty="0" err="1" smtClean="0">
                <a:solidFill>
                  <a:srgbClr val="D45954"/>
                </a:solidFill>
              </a:rPr>
              <a:t>cond</a:t>
            </a:r>
            <a:r>
              <a:rPr lang="en-US" sz="2800" dirty="0" smtClean="0"/>
              <a:t>); //p5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	</a:t>
            </a:r>
            <a:r>
              <a:rPr lang="en-US" sz="2800" dirty="0" err="1" smtClean="0"/>
              <a:t>Mutex_unlock(&amp;</a:t>
            </a:r>
            <a:r>
              <a:rPr lang="en-US" sz="2800" dirty="0" err="1" smtClean="0">
                <a:solidFill>
                  <a:srgbClr val="7BDB45"/>
                </a:solidFill>
              </a:rPr>
              <a:t>m</a:t>
            </a:r>
            <a:r>
              <a:rPr lang="en-US" sz="2800" dirty="0" smtClean="0"/>
              <a:t>); //p6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}</a:t>
            </a:r>
            <a:endParaRPr lang="en-US" sz="2800" dirty="0"/>
          </a:p>
        </p:txBody>
      </p:sp>
      <p:grpSp>
        <p:nvGrpSpPr>
          <p:cNvPr id="2" name="Group 1"/>
          <p:cNvGrpSpPr/>
          <p:nvPr/>
        </p:nvGrpSpPr>
        <p:grpSpPr>
          <a:xfrm>
            <a:off x="266336" y="6429432"/>
            <a:ext cx="12582468" cy="3119725"/>
            <a:chOff x="266336" y="6429432"/>
            <a:chExt cx="12582468" cy="3119725"/>
          </a:xfrm>
        </p:grpSpPr>
        <p:sp>
          <p:nvSpPr>
            <p:cNvPr id="9" name="Shape 667"/>
            <p:cNvSpPr/>
            <p:nvPr/>
          </p:nvSpPr>
          <p:spPr>
            <a:xfrm>
              <a:off x="266336" y="7454646"/>
              <a:ext cx="12337002" cy="144236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>
              <a:normAutofit/>
            </a:bodyPr>
            <a:lstStyle/>
            <a:p>
              <a:pPr lvl="0" algn="l">
                <a:defRPr sz="1800">
                  <a:solidFill>
                    <a:srgbClr val="000000"/>
                  </a:solidFill>
                </a:defRPr>
              </a:pPr>
              <a:r>
                <a:rPr sz="2400" b="1" dirty="0">
                  <a:solidFill>
                    <a:srgbClr val="1497FC"/>
                  </a:solidFill>
                  <a:latin typeface="Helvetica"/>
                  <a:ea typeface="Helvetica"/>
                  <a:cs typeface="Helvetica"/>
                  <a:sym typeface="Helvetica"/>
                </a:rPr>
                <a:t>Producer</a:t>
              </a:r>
              <a:r>
                <a:rPr sz="2400" dirty="0">
                  <a:solidFill>
                    <a:srgbClr val="1497FC"/>
                  </a:solidFill>
                </a:rPr>
                <a:t>:								p1	p2	p4	p5	p6	p1	p2	p3</a:t>
              </a:r>
            </a:p>
            <a:p>
              <a:pPr lvl="0" algn="l">
                <a:defRPr sz="1800">
                  <a:solidFill>
                    <a:srgbClr val="000000"/>
                  </a:solidFill>
                </a:defRPr>
              </a:pPr>
              <a:r>
                <a:rPr sz="2400" b="1" dirty="0">
                  <a:solidFill>
                    <a:srgbClr val="E8A433"/>
                  </a:solidFill>
                  <a:latin typeface="Helvetica"/>
                  <a:ea typeface="Helvetica"/>
                  <a:cs typeface="Helvetica"/>
                  <a:sym typeface="Helvetica"/>
                </a:rPr>
                <a:t>Consumer1</a:t>
              </a:r>
              <a:r>
                <a:rPr sz="2400" dirty="0">
                  <a:solidFill>
                    <a:srgbClr val="E8A433"/>
                  </a:solidFill>
                </a:rPr>
                <a:t>:	c1	c2	c3												</a:t>
              </a:r>
            </a:p>
            <a:p>
              <a:pPr lvl="0" algn="l">
                <a:defRPr sz="1800">
                  <a:solidFill>
                    <a:srgbClr val="000000"/>
                  </a:solidFill>
                </a:defRPr>
              </a:pPr>
              <a:r>
                <a:rPr sz="2400" b="1" dirty="0">
                  <a:solidFill>
                    <a:srgbClr val="7BDB45"/>
                  </a:solidFill>
                  <a:latin typeface="Helvetica"/>
                  <a:ea typeface="Helvetica"/>
                  <a:cs typeface="Helvetica"/>
                  <a:sym typeface="Helvetica"/>
                </a:rPr>
                <a:t>Consumer2</a:t>
              </a:r>
              <a:r>
                <a:rPr sz="2400" dirty="0">
                  <a:solidFill>
                    <a:srgbClr val="7BDB45"/>
                  </a:solidFill>
                </a:rPr>
                <a:t>:				c1	c2	c3									c2	c4	c5</a:t>
              </a:r>
            </a:p>
          </p:txBody>
        </p:sp>
        <p:sp>
          <p:nvSpPr>
            <p:cNvPr id="11" name="Shape 668"/>
            <p:cNvSpPr/>
            <p:nvPr/>
          </p:nvSpPr>
          <p:spPr>
            <a:xfrm>
              <a:off x="9875928" y="6429432"/>
              <a:ext cx="1056379" cy="56425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000">
                  <a:solidFill>
                    <a:srgbClr val="FF2600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000" dirty="0">
                  <a:solidFill>
                    <a:schemeClr val="tx1"/>
                  </a:solidFill>
                </a:rPr>
                <a:t>wait()</a:t>
              </a:r>
            </a:p>
          </p:txBody>
        </p:sp>
        <p:sp>
          <p:nvSpPr>
            <p:cNvPr id="12" name="Shape 669"/>
            <p:cNvSpPr/>
            <p:nvPr/>
          </p:nvSpPr>
          <p:spPr>
            <a:xfrm>
              <a:off x="10423059" y="7011852"/>
              <a:ext cx="1" cy="482997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  <a:tailEnd type="triangle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3" name="Shape 670"/>
            <p:cNvSpPr/>
            <p:nvPr/>
          </p:nvSpPr>
          <p:spPr>
            <a:xfrm>
              <a:off x="3513228" y="6429432"/>
              <a:ext cx="1056379" cy="56425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000">
                  <a:solidFill>
                    <a:srgbClr val="FF2600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000" dirty="0">
                  <a:solidFill>
                    <a:schemeClr val="tx1"/>
                  </a:solidFill>
                </a:rPr>
                <a:t>wait()</a:t>
              </a:r>
            </a:p>
          </p:txBody>
        </p:sp>
        <p:sp>
          <p:nvSpPr>
            <p:cNvPr id="14" name="Shape 671"/>
            <p:cNvSpPr/>
            <p:nvPr/>
          </p:nvSpPr>
          <p:spPr>
            <a:xfrm>
              <a:off x="4060359" y="7011852"/>
              <a:ext cx="1" cy="799900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  <a:tailEnd type="triangle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5" name="Shape 672"/>
            <p:cNvSpPr/>
            <p:nvPr/>
          </p:nvSpPr>
          <p:spPr>
            <a:xfrm>
              <a:off x="5283985" y="6432160"/>
              <a:ext cx="1045465" cy="5588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0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000">
                  <a:solidFill>
                    <a:srgbClr val="FFFFFF"/>
                  </a:solidFill>
                </a:rPr>
                <a:t>wait()</a:t>
              </a:r>
            </a:p>
          </p:txBody>
        </p:sp>
        <p:sp>
          <p:nvSpPr>
            <p:cNvPr id="16" name="Shape 673"/>
            <p:cNvSpPr/>
            <p:nvPr/>
          </p:nvSpPr>
          <p:spPr>
            <a:xfrm>
              <a:off x="5825659" y="7011853"/>
              <a:ext cx="1" cy="1161347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  <a:tailEnd type="triangle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7" name="Shape 674"/>
            <p:cNvSpPr/>
            <p:nvPr/>
          </p:nvSpPr>
          <p:spPr>
            <a:xfrm>
              <a:off x="7400630" y="6432160"/>
              <a:ext cx="1384174" cy="5588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0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000">
                  <a:solidFill>
                    <a:srgbClr val="FFFFFF"/>
                  </a:solidFill>
                </a:rPr>
                <a:t>signal()</a:t>
              </a:r>
            </a:p>
          </p:txBody>
        </p:sp>
        <p:sp>
          <p:nvSpPr>
            <p:cNvPr id="18" name="Shape 675"/>
            <p:cNvSpPr/>
            <p:nvPr/>
          </p:nvSpPr>
          <p:spPr>
            <a:xfrm>
              <a:off x="8111659" y="7011852"/>
              <a:ext cx="1" cy="482997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  <a:tailEnd type="triangle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9" name="Shape 676"/>
            <p:cNvSpPr/>
            <p:nvPr/>
          </p:nvSpPr>
          <p:spPr>
            <a:xfrm>
              <a:off x="11464630" y="6432160"/>
              <a:ext cx="1384174" cy="5588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0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000">
                  <a:solidFill>
                    <a:srgbClr val="FFFFFF"/>
                  </a:solidFill>
                </a:rPr>
                <a:t>signal()</a:t>
              </a:r>
            </a:p>
          </p:txBody>
        </p:sp>
        <p:sp>
          <p:nvSpPr>
            <p:cNvPr id="20" name="Shape 677"/>
            <p:cNvSpPr/>
            <p:nvPr/>
          </p:nvSpPr>
          <p:spPr>
            <a:xfrm>
              <a:off x="12175659" y="7011853"/>
              <a:ext cx="1" cy="1161347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  <a:tailEnd type="triangle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21" name="Shape 678"/>
            <p:cNvSpPr/>
            <p:nvPr/>
          </p:nvSpPr>
          <p:spPr>
            <a:xfrm>
              <a:off x="2171207" y="8892567"/>
              <a:ext cx="9011056" cy="65659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 dirty="0">
                  <a:solidFill>
                    <a:srgbClr val="FFFFFF"/>
                  </a:solidFill>
                </a:rPr>
                <a:t>does</a:t>
              </a:r>
              <a:r>
                <a:rPr sz="3600" dirty="0" smtClean="0">
                  <a:solidFill>
                    <a:srgbClr val="FFFFFF"/>
                  </a:solidFill>
                </a:rPr>
                <a:t> </a:t>
              </a:r>
              <a:r>
                <a:rPr lang="en-US" sz="3600" dirty="0" smtClean="0">
                  <a:solidFill>
                    <a:srgbClr val="FFFFFF"/>
                  </a:solidFill>
                </a:rPr>
                <a:t>last signal</a:t>
              </a:r>
              <a:r>
                <a:rPr sz="3600" dirty="0" smtClean="0">
                  <a:solidFill>
                    <a:srgbClr val="FFFFFF"/>
                  </a:solidFill>
                </a:rPr>
                <a:t> </a:t>
              </a:r>
              <a:r>
                <a:rPr sz="3600" dirty="0">
                  <a:solidFill>
                    <a:srgbClr val="FFFFFF"/>
                  </a:solidFill>
                </a:rPr>
                <a:t>wake </a:t>
              </a:r>
              <a:r>
                <a:rPr sz="3600" dirty="0">
                  <a:solidFill>
                    <a:srgbClr val="1497FC"/>
                  </a:solidFill>
                </a:rPr>
                <a:t>producer</a:t>
              </a:r>
              <a:r>
                <a:rPr sz="3600" dirty="0">
                  <a:solidFill>
                    <a:srgbClr val="FFFFFF"/>
                  </a:solidFill>
                </a:rPr>
                <a:t> or </a:t>
              </a:r>
              <a:r>
                <a:rPr sz="3600" dirty="0">
                  <a:solidFill>
                    <a:srgbClr val="E8A433"/>
                  </a:solidFill>
                </a:rPr>
                <a:t>consumer2</a:t>
              </a:r>
              <a:r>
                <a:rPr sz="3600" dirty="0">
                  <a:solidFill>
                    <a:srgbClr val="FFFFFF"/>
                  </a:solidFill>
                </a:rPr>
                <a:t>?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Shape 68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>
                <a:solidFill>
                  <a:srgbClr val="FFFFFF"/>
                </a:solidFill>
              </a:rPr>
              <a:t>How to wake the right thread?</a:t>
            </a:r>
          </a:p>
        </p:txBody>
      </p:sp>
      <p:sp>
        <p:nvSpPr>
          <p:cNvPr id="686" name="Shape 686"/>
          <p:cNvSpPr>
            <a:spLocks noGrp="1"/>
          </p:cNvSpPr>
          <p:nvPr>
            <p:ph type="body" idx="4294967295"/>
          </p:nvPr>
        </p:nvSpPr>
        <p:spPr>
          <a:xfrm>
            <a:off x="369454" y="2305522"/>
            <a:ext cx="11099800" cy="511175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One solution: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FFFFFF"/>
              </a:solidFill>
            </a:endParaRPr>
          </a:p>
        </p:txBody>
      </p:sp>
      <p:pic>
        <p:nvPicPr>
          <p:cNvPr id="687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21647" y="4058823"/>
            <a:ext cx="3760077" cy="2692401"/>
          </a:xfrm>
          <a:prstGeom prst="rect">
            <a:avLst/>
          </a:prstGeom>
          <a:ln w="12700">
            <a:miter lim="400000"/>
          </a:ln>
        </p:spPr>
      </p:pic>
      <p:sp>
        <p:nvSpPr>
          <p:cNvPr id="688" name="Shape 688"/>
          <p:cNvSpPr/>
          <p:nvPr/>
        </p:nvSpPr>
        <p:spPr>
          <a:xfrm>
            <a:off x="1021647" y="3092299"/>
            <a:ext cx="364350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000" dirty="0"/>
              <a:t>wake all the threads!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355</TotalTime>
  <Words>2904</Words>
  <Application>Microsoft Macintosh PowerPoint</Application>
  <PresentationFormat>Custom</PresentationFormat>
  <Paragraphs>1670</Paragraphs>
  <Slides>106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106</vt:i4>
      </vt:variant>
    </vt:vector>
  </HeadingPairs>
  <TitlesOfParts>
    <vt:vector size="116" baseType="lpstr">
      <vt:lpstr>Avenir Book</vt:lpstr>
      <vt:lpstr>Calisto MT</vt:lpstr>
      <vt:lpstr>Courier</vt:lpstr>
      <vt:lpstr>Helvetica</vt:lpstr>
      <vt:lpstr>Helvetica Light</vt:lpstr>
      <vt:lpstr>Menlo</vt:lpstr>
      <vt:lpstr>Perpetua Titling MT</vt:lpstr>
      <vt:lpstr>Wingdings</vt:lpstr>
      <vt:lpstr>Arial</vt:lpstr>
      <vt:lpstr>Precedent</vt:lpstr>
      <vt:lpstr>Announcements</vt:lpstr>
      <vt:lpstr>Locks and  Condition Variables</vt:lpstr>
      <vt:lpstr>Review: Ticket Lock</vt:lpstr>
      <vt:lpstr>Review: Ticket Lock</vt:lpstr>
      <vt:lpstr>Lock Evaluation</vt:lpstr>
      <vt:lpstr>PowerPoint Presentation</vt:lpstr>
      <vt:lpstr>Lock Implementation:  Block when Waiting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Lock Implementation:  Block when Waiting</vt:lpstr>
      <vt:lpstr>Race Condition</vt:lpstr>
      <vt:lpstr>Block when Waiting: FINAL correct LOCK</vt:lpstr>
      <vt:lpstr>Spin-Waiting vs Blocking</vt:lpstr>
      <vt:lpstr>When to Spin-Wait?   When to Block?</vt:lpstr>
      <vt:lpstr>Two-Phase Waiting</vt:lpstr>
      <vt:lpstr>Condition Variables</vt:lpstr>
      <vt:lpstr>Concurrency Objectives</vt:lpstr>
      <vt:lpstr>Ordering Example: Join</vt:lpstr>
      <vt:lpstr>Condition Variables</vt:lpstr>
      <vt:lpstr>Condition Variables</vt:lpstr>
      <vt:lpstr>Join Implementation: Attempt 1</vt:lpstr>
      <vt:lpstr>Join Implementation: Attempt 1</vt:lpstr>
      <vt:lpstr>Rule of Thumb 1</vt:lpstr>
      <vt:lpstr>Join Implementation: Attempt 2</vt:lpstr>
      <vt:lpstr>Join Implementation: Attempt 2</vt:lpstr>
      <vt:lpstr>Join Implementation: COrrect</vt:lpstr>
      <vt:lpstr>Producer/Consumer Problem</vt:lpstr>
      <vt:lpstr>Example: UNIX Pipes</vt:lpstr>
      <vt:lpstr>Example: UNIX Pipes</vt:lpstr>
      <vt:lpstr>Example: UNIX Pipes</vt:lpstr>
      <vt:lpstr>Example: UNIX Pipes</vt:lpstr>
      <vt:lpstr>Example: UNIX Pipes</vt:lpstr>
      <vt:lpstr>Example: UNIX Pipes</vt:lpstr>
      <vt:lpstr>Example: UNIX Pipes</vt:lpstr>
      <vt:lpstr>Example: UNIX Pipes</vt:lpstr>
      <vt:lpstr>Example: UNIX Pipes</vt:lpstr>
      <vt:lpstr>Example: UNIX Pipes</vt:lpstr>
      <vt:lpstr>Example: UNIX Pipes</vt:lpstr>
      <vt:lpstr>Example: UNIX Pipes</vt:lpstr>
      <vt:lpstr>Example: UNIX Pipes</vt:lpstr>
      <vt:lpstr>Example: UNIX Pipes</vt:lpstr>
      <vt:lpstr>Example: UNIX Pipes</vt:lpstr>
      <vt:lpstr>Example: UNIX Pipes</vt:lpstr>
      <vt:lpstr>Example: UNIX Pipes</vt:lpstr>
      <vt:lpstr>Example: UNIX Pipes</vt:lpstr>
      <vt:lpstr>Example: UNIX Pipes</vt:lpstr>
      <vt:lpstr>Example: UNIX Pipes</vt:lpstr>
      <vt:lpstr>Example: UNIX Pipes</vt:lpstr>
      <vt:lpstr>Example: UNIX Pipes</vt:lpstr>
      <vt:lpstr>Example: UNIX Pipes</vt:lpstr>
      <vt:lpstr>Example: UNIX Pipes</vt:lpstr>
      <vt:lpstr>Example: UNIX Pipes</vt:lpstr>
      <vt:lpstr>Example: UNIX Pipes</vt:lpstr>
      <vt:lpstr>Producer/Consumer Problem</vt:lpstr>
      <vt:lpstr>Produce/Consumer 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about 2 consumers?</vt:lpstr>
      <vt:lpstr>PowerPoint Presentation</vt:lpstr>
      <vt:lpstr>How to wake the right thread?</vt:lpstr>
      <vt:lpstr>Waking All Waiting Threads</vt:lpstr>
      <vt:lpstr>Example Need for Broadcast</vt:lpstr>
      <vt:lpstr>How to wake the right thread?</vt:lpstr>
      <vt:lpstr>Producer/Consumer: Two CVs</vt:lpstr>
      <vt:lpstr>Good Rule of Thumb 3</vt:lpstr>
      <vt:lpstr>Producer/Consumer: Two CVs and WHILE</vt:lpstr>
      <vt:lpstr>Summary: rules of thumb for CVs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[537] Locks and Condition Variables</dc:title>
  <cp:lastModifiedBy>ANDREA C ARPACI-DUSSEAU</cp:lastModifiedBy>
  <cp:revision>15</cp:revision>
  <dcterms:created xsi:type="dcterms:W3CDTF">2015-10-14T22:07:44Z</dcterms:created>
  <dcterms:modified xsi:type="dcterms:W3CDTF">2015-10-15T14:48:30Z</dcterms:modified>
</cp:coreProperties>
</file>