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8"/>
  </p:notesMasterIdLst>
  <p:sldIdLst>
    <p:sldId id="329" r:id="rId2"/>
    <p:sldId id="330" r:id="rId3"/>
    <p:sldId id="279" r:id="rId4"/>
    <p:sldId id="323" r:id="rId5"/>
    <p:sldId id="264" r:id="rId6"/>
    <p:sldId id="281" r:id="rId7"/>
    <p:sldId id="324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433" r:id="rId22"/>
    <p:sldId id="434" r:id="rId23"/>
    <p:sldId id="435" r:id="rId24"/>
    <p:sldId id="326" r:id="rId25"/>
    <p:sldId id="327" r:id="rId26"/>
    <p:sldId id="328" r:id="rId27"/>
    <p:sldId id="304" r:id="rId28"/>
    <p:sldId id="305" r:id="rId29"/>
    <p:sldId id="306" r:id="rId30"/>
    <p:sldId id="308" r:id="rId31"/>
    <p:sldId id="331" r:id="rId32"/>
    <p:sldId id="332" r:id="rId33"/>
    <p:sldId id="348" r:id="rId34"/>
    <p:sldId id="337" r:id="rId35"/>
    <p:sldId id="338" r:id="rId36"/>
    <p:sldId id="436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369" r:id="rId58"/>
    <p:sldId id="370" r:id="rId59"/>
    <p:sldId id="371" r:id="rId60"/>
    <p:sldId id="372" r:id="rId61"/>
    <p:sldId id="373" r:id="rId62"/>
    <p:sldId id="374" r:id="rId63"/>
    <p:sldId id="375" r:id="rId64"/>
    <p:sldId id="376" r:id="rId65"/>
    <p:sldId id="377" r:id="rId66"/>
    <p:sldId id="431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4" r:id="rId98"/>
    <p:sldId id="432" r:id="rId99"/>
    <p:sldId id="418" r:id="rId100"/>
    <p:sldId id="421" r:id="rId101"/>
    <p:sldId id="424" r:id="rId102"/>
    <p:sldId id="423" r:id="rId103"/>
    <p:sldId id="437" r:id="rId104"/>
    <p:sldId id="427" r:id="rId105"/>
    <p:sldId id="438" r:id="rId106"/>
    <p:sldId id="430" r:id="rId107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595"/>
  </p:normalViewPr>
  <p:slideViewPr>
    <p:cSldViewPr snapToGrid="0" snapToObjects="1">
      <p:cViewPr varScale="1">
        <p:scale>
          <a:sx n="52" d="100"/>
          <a:sy n="52" d="100"/>
        </p:scale>
        <p:origin x="224" y="56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viewProps" Target="view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theme" Target="theme/theme1.xml"/><Relationship Id="rId11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265319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1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10/15/15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5952" y="2600961"/>
            <a:ext cx="11328024" cy="61118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Exam 2: Monday 10/26 7:15 – 9:15 </a:t>
            </a:r>
            <a:r>
              <a:rPr lang="en-US" dirty="0" err="1" smtClean="0"/>
              <a:t>Ingraham</a:t>
            </a:r>
            <a:r>
              <a:rPr lang="en-US" dirty="0" smtClean="0"/>
              <a:t> B10</a:t>
            </a:r>
          </a:p>
          <a:p>
            <a:pPr lvl="1"/>
            <a:r>
              <a:rPr lang="en-US" dirty="0" smtClean="0"/>
              <a:t>Fill out form on webpage if have academic conflict</a:t>
            </a:r>
          </a:p>
          <a:p>
            <a:pPr lvl="1"/>
            <a:r>
              <a:rPr lang="en-US" dirty="0" smtClean="0"/>
              <a:t>Covers all of Concurrency Piece (lecture and book)</a:t>
            </a:r>
          </a:p>
          <a:p>
            <a:pPr lvl="2"/>
            <a:r>
              <a:rPr lang="en-US" dirty="0" smtClean="0"/>
              <a:t>Light on chapter 29, nothing from chapter </a:t>
            </a:r>
            <a:r>
              <a:rPr lang="en-US" dirty="0" smtClean="0"/>
              <a:t>33</a:t>
            </a:r>
          </a:p>
          <a:p>
            <a:pPr lvl="2"/>
            <a:r>
              <a:rPr lang="en-US" dirty="0"/>
              <a:t>Very few questions from Virtualization Piece </a:t>
            </a:r>
            <a:endParaRPr lang="en-US" dirty="0" smtClean="0"/>
          </a:p>
          <a:p>
            <a:pPr lvl="1"/>
            <a:r>
              <a:rPr lang="en-US" dirty="0" smtClean="0"/>
              <a:t>Multiple choice (fewer pure true/false)</a:t>
            </a:r>
          </a:p>
          <a:p>
            <a:pPr lvl="1"/>
            <a:r>
              <a:rPr lang="en-US" dirty="0" smtClean="0"/>
              <a:t>Look at two concurrency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Project </a:t>
            </a:r>
            <a:r>
              <a:rPr lang="en-US" dirty="0" smtClean="0"/>
              <a:t>3: New project partners matched</a:t>
            </a:r>
          </a:p>
          <a:p>
            <a:pPr lvl="1"/>
            <a:r>
              <a:rPr lang="en-US" dirty="0" smtClean="0"/>
              <a:t>Only xv6 part; watch two videos early</a:t>
            </a:r>
          </a:p>
          <a:p>
            <a:pPr lvl="1"/>
            <a:r>
              <a:rPr lang="en-US" dirty="0" smtClean="0"/>
              <a:t>Due Wed 10/28</a:t>
            </a:r>
          </a:p>
          <a:p>
            <a:pPr>
              <a:buNone/>
            </a:pPr>
            <a:r>
              <a:rPr lang="en-US" dirty="0" smtClean="0"/>
              <a:t>Today’s Reading: Chapter 30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513" name="Shape 513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514" name="Shape 514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515" name="Shape 515"/>
          <p:cNvSpPr/>
          <p:nvPr/>
        </p:nvSpPr>
        <p:spPr>
          <a:xfrm>
            <a:off x="3499588" y="1148637"/>
            <a:ext cx="15878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C, D, A</a:t>
            </a:r>
          </a:p>
        </p:txBody>
      </p:sp>
      <p:sp>
        <p:nvSpPr>
          <p:cNvPr id="516" name="Shape 516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517" name="Shape 517"/>
          <p:cNvSpPr/>
          <p:nvPr/>
        </p:nvSpPr>
        <p:spPr>
          <a:xfrm>
            <a:off x="3499588" y="2672637"/>
            <a:ext cx="21150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&lt;empty&gt; </a:t>
            </a:r>
          </a:p>
        </p:txBody>
      </p:sp>
      <p:sp>
        <p:nvSpPr>
          <p:cNvPr id="518" name="Shape 518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0" name="Shape 520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21" name="Shape 521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523" name="Shape 523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525" name="Shape 525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6" name="Shape 526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7" name="Shape 527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28" name="Shape 528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530" name="Shape 530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533" name="Shape 533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535" name="Shape 535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6" name="Shape 536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538" name="Shape 538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540" name="Shape 540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41" name="Shape 541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542" name="Shape 542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Waking All Waiting Threads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697" name="Shape 697"/>
          <p:cNvSpPr>
            <a:spLocks noGrp="1"/>
          </p:cNvSpPr>
          <p:nvPr>
            <p:ph type="body" idx="4294967295"/>
          </p:nvPr>
        </p:nvSpPr>
        <p:spPr>
          <a:xfrm>
            <a:off x="333046" y="2236493"/>
            <a:ext cx="11099800" cy="734453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wait</a:t>
            </a:r>
            <a:r>
              <a:rPr sz="3200" dirty="0">
                <a:solidFill>
                  <a:srgbClr val="FFFFFF"/>
                </a:solidFill>
              </a:rPr>
              <a:t>(cond_t *cv, mutex_t *lock)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assumes the lock is held when wait() is called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puts caller to sleep + releases the lock (atomically)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when awoken, reacquires lock before returning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2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signal</a:t>
            </a:r>
            <a:r>
              <a:rPr sz="3200" dirty="0">
                <a:solidFill>
                  <a:srgbClr val="FFFFFF"/>
                </a:solidFill>
              </a:rPr>
              <a:t>(cond_t *cv)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wake a single waiting thread (if &gt;= 1 thread is waiting)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if there is no waiting thread, just return, doing nothing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2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broadcast</a:t>
            </a:r>
            <a:r>
              <a:rPr sz="3200" dirty="0">
                <a:solidFill>
                  <a:srgbClr val="FFFFFF"/>
                </a:solidFill>
              </a:rPr>
              <a:t>(cond_t *cv)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wake </a:t>
            </a:r>
            <a:r>
              <a:rPr sz="32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all</a:t>
            </a:r>
            <a:r>
              <a:rPr sz="3200" dirty="0">
                <a:solidFill>
                  <a:srgbClr val="FFFFFF"/>
                </a:solidFill>
              </a:rPr>
              <a:t> waiting threads (if &gt;= 1 thread is waiting)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 - if there are no waiting thread, just return, doing nothing</a:t>
            </a:r>
          </a:p>
        </p:txBody>
      </p:sp>
      <p:sp>
        <p:nvSpPr>
          <p:cNvPr id="698" name="Shape 698"/>
          <p:cNvSpPr/>
          <p:nvPr/>
        </p:nvSpPr>
        <p:spPr>
          <a:xfrm>
            <a:off x="8854237" y="7574787"/>
            <a:ext cx="366358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any disadvantage?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 Need for Broadcast</a:t>
            </a:r>
          </a:p>
        </p:txBody>
      </p:sp>
      <p:sp>
        <p:nvSpPr>
          <p:cNvPr id="711" name="Shape 711"/>
          <p:cNvSpPr>
            <a:spLocks noGrp="1"/>
          </p:cNvSpPr>
          <p:nvPr>
            <p:ph type="body" idx="4294967295"/>
          </p:nvPr>
        </p:nvSpPr>
        <p:spPr>
          <a:xfrm>
            <a:off x="303681" y="2774910"/>
            <a:ext cx="6026150" cy="380047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void *allocate(int size) {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/>
              <a:t>	</a:t>
            </a:r>
            <a:r>
              <a:rPr lang="en-US" sz="3200" dirty="0" smtClean="0"/>
              <a:t>m</a:t>
            </a:r>
            <a:r>
              <a:rPr sz="3200" dirty="0" smtClean="0"/>
              <a:t>utex_lock</a:t>
            </a:r>
            <a:r>
              <a:rPr sz="3200" dirty="0"/>
              <a:t>(&amp;m);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	while (bytesLeft &lt; size)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	</a:t>
            </a:r>
            <a:r>
              <a:rPr sz="3200" dirty="0" smtClean="0"/>
              <a:t>	</a:t>
            </a:r>
            <a:r>
              <a:rPr lang="en-US" sz="3200" dirty="0" smtClean="0"/>
              <a:t>c</a:t>
            </a:r>
            <a:r>
              <a:rPr sz="3200" dirty="0" smtClean="0"/>
              <a:t>ond_wait</a:t>
            </a:r>
            <a:r>
              <a:rPr sz="3200" dirty="0"/>
              <a:t>(&amp;c);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	…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}</a:t>
            </a:r>
          </a:p>
        </p:txBody>
      </p:sp>
      <p:sp>
        <p:nvSpPr>
          <p:cNvPr id="712" name="Shape 712"/>
          <p:cNvSpPr/>
          <p:nvPr/>
        </p:nvSpPr>
        <p:spPr>
          <a:xfrm>
            <a:off x="6662629" y="2775008"/>
            <a:ext cx="6025658" cy="3800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void free(void *ptr, int size)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	…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FFFFFF"/>
                </a:solidFill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sz="32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ond_broadcast</a:t>
            </a:r>
            <a:r>
              <a:rPr sz="3200" dirty="0">
                <a:solidFill>
                  <a:srgbClr val="FFFFFF"/>
                </a:solidFill>
              </a:rPr>
              <a:t>(&amp;c)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	…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How to wake the right thread?</a:t>
            </a:r>
          </a:p>
        </p:txBody>
      </p:sp>
      <p:sp>
        <p:nvSpPr>
          <p:cNvPr id="706" name="Shape 706"/>
          <p:cNvSpPr>
            <a:spLocks noGrp="1"/>
          </p:cNvSpPr>
          <p:nvPr>
            <p:ph type="body" idx="4294967295"/>
          </p:nvPr>
        </p:nvSpPr>
        <p:spPr>
          <a:xfrm>
            <a:off x="502316" y="2112245"/>
            <a:ext cx="11577637" cy="719267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One solution: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Better solution (usually): </a:t>
            </a:r>
            <a:r>
              <a:rPr sz="3800" dirty="0">
                <a:solidFill>
                  <a:srgbClr val="333333"/>
                </a:solidFill>
              </a:rPr>
              <a:t>use two condition </a:t>
            </a:r>
            <a:r>
              <a:rPr sz="3800" dirty="0" smtClean="0">
                <a:solidFill>
                  <a:srgbClr val="333333"/>
                </a:solidFill>
              </a:rPr>
              <a:t>variables</a:t>
            </a:r>
            <a:endParaRPr sz="3800" dirty="0">
              <a:solidFill>
                <a:srgbClr val="FFFFFF"/>
              </a:solidFill>
            </a:endParaRPr>
          </a:p>
        </p:txBody>
      </p:sp>
      <p:pic>
        <p:nvPicPr>
          <p:cNvPr id="70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220" y="3534075"/>
            <a:ext cx="3760077" cy="2692401"/>
          </a:xfrm>
          <a:prstGeom prst="rect">
            <a:avLst/>
          </a:prstGeom>
          <a:ln w="12700">
            <a:miter lim="400000"/>
          </a:ln>
        </p:spPr>
      </p:pic>
      <p:sp>
        <p:nvSpPr>
          <p:cNvPr id="708" name="Shape 708"/>
          <p:cNvSpPr/>
          <p:nvPr/>
        </p:nvSpPr>
        <p:spPr>
          <a:xfrm>
            <a:off x="1138220" y="2975274"/>
            <a:ext cx="36435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 dirty="0"/>
              <a:t>wake all the threads!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Producer/Consumer:</a:t>
            </a:r>
            <a:br>
              <a:rPr lang="en-US" dirty="0" smtClean="0"/>
            </a:br>
            <a:r>
              <a:rPr lang="en-US" dirty="0" smtClean="0"/>
              <a:t>Two CVs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91400"/>
            <a:ext cx="70296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void *producer(void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for 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loops; </a:t>
            </a:r>
            <a:r>
              <a:rPr lang="en-US" sz="2800" dirty="0" err="1"/>
              <a:t>i</a:t>
            </a:r>
            <a:r>
              <a:rPr lang="en-US" sz="2800" dirty="0"/>
              <a:t>++)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// p1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if </a:t>
            </a:r>
            <a:r>
              <a:rPr lang="en-US" sz="2800" dirty="0"/>
              <a:t>(</a:t>
            </a:r>
            <a:r>
              <a:rPr lang="en-US" sz="2800" dirty="0" err="1"/>
              <a:t>numfull</a:t>
            </a:r>
            <a:r>
              <a:rPr lang="en-US" sz="2800" dirty="0"/>
              <a:t> == max) // p2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(&amp;empty, &amp;m); // p3 </a:t>
            </a:r>
          </a:p>
          <a:p>
            <a:pPr algn="l"/>
            <a:r>
              <a:rPr lang="en-US" sz="2800" dirty="0" smtClean="0"/>
              <a:t>		</a:t>
            </a:r>
            <a:r>
              <a:rPr lang="en-US" sz="2800" dirty="0" err="1" smtClean="0"/>
              <a:t>do_fill</a:t>
            </a: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/>
              <a:t>); </a:t>
            </a:r>
            <a:r>
              <a:rPr lang="en-US" sz="2800" dirty="0" smtClean="0"/>
              <a:t> // p4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(&amp;fill</a:t>
            </a:r>
            <a:r>
              <a:rPr lang="en-US" sz="2800" dirty="0" smtClean="0"/>
              <a:t>); // p5 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  <a:r>
              <a:rPr lang="en-US" sz="2800" dirty="0" smtClean="0"/>
              <a:t>//p6</a:t>
            </a:r>
          </a:p>
          <a:p>
            <a:pPr algn="l"/>
            <a:r>
              <a:rPr lang="en-US" sz="2800" dirty="0" smtClean="0">
                <a:effectLst/>
              </a:rPr>
              <a:t>	}</a:t>
            </a:r>
          </a:p>
          <a:p>
            <a:pPr algn="l"/>
            <a:r>
              <a:rPr lang="en-US" sz="2800" dirty="0"/>
              <a:t>}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9623" y="2191400"/>
            <a:ext cx="65024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/>
              <a:t>void *consumer(void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while </a:t>
            </a:r>
            <a:r>
              <a:rPr lang="en-US" sz="2800" dirty="0"/>
              <a:t>(1)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if </a:t>
            </a:r>
            <a:r>
              <a:rPr lang="en-US" sz="2800" dirty="0"/>
              <a:t>(</a:t>
            </a:r>
            <a:r>
              <a:rPr lang="en-US" sz="2800" dirty="0" err="1"/>
              <a:t>numfull</a:t>
            </a:r>
            <a:r>
              <a:rPr lang="en-US" sz="2800" dirty="0"/>
              <a:t> == </a:t>
            </a:r>
            <a:r>
              <a:rPr lang="en-US" sz="2800" dirty="0" smtClean="0"/>
              <a:t>0)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(&amp;fill, &amp;m);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/>
              <a:t>tmp</a:t>
            </a:r>
            <a:r>
              <a:rPr lang="en-US" sz="2800" dirty="0"/>
              <a:t> = </a:t>
            </a:r>
            <a:r>
              <a:rPr lang="en-US" sz="2800" dirty="0" err="1"/>
              <a:t>do_get</a:t>
            </a:r>
            <a:r>
              <a:rPr lang="en-US" sz="2800" dirty="0" smtClean="0"/>
              <a:t>();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(&amp;empty</a:t>
            </a:r>
            <a:r>
              <a:rPr lang="en-US" sz="2800" dirty="0" smtClean="0"/>
              <a:t>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</a:p>
          <a:p>
            <a:pPr algn="l"/>
            <a:r>
              <a:rPr lang="en-US" sz="2800" dirty="0" smtClean="0"/>
              <a:t>	}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/>
              <a:t>} 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611" y="6592605"/>
            <a:ext cx="12364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Is this correct?  Can you find a bad schedule</a:t>
            </a:r>
            <a:r>
              <a:rPr lang="en-US" sz="2800" dirty="0" smtClean="0">
                <a:solidFill>
                  <a:srgbClr val="333333"/>
                </a:solidFill>
              </a:rPr>
              <a:t>?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1866" y="7362961"/>
            <a:ext cx="111867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1</a:t>
            </a:r>
            <a:r>
              <a:rPr lang="en-US" sz="2800" dirty="0">
                <a:solidFill>
                  <a:srgbClr val="333333"/>
                </a:solidFill>
              </a:rPr>
              <a:t>. consumer1 waits because </a:t>
            </a:r>
            <a:r>
              <a:rPr lang="en-US" sz="2800" dirty="0" err="1">
                <a:solidFill>
                  <a:srgbClr val="333333"/>
                </a:solidFill>
              </a:rPr>
              <a:t>numfull</a:t>
            </a:r>
            <a:r>
              <a:rPr lang="en-US" sz="2800" dirty="0">
                <a:solidFill>
                  <a:srgbClr val="333333"/>
                </a:solidFill>
              </a:rPr>
              <a:t> == </a:t>
            </a:r>
            <a:r>
              <a:rPr lang="en-US" sz="2800" dirty="0" smtClean="0">
                <a:solidFill>
                  <a:srgbClr val="333333"/>
                </a:solidFill>
              </a:rPr>
              <a:t>0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2. producer increments </a:t>
            </a:r>
            <a:r>
              <a:rPr lang="en-US" sz="2800" dirty="0" err="1">
                <a:solidFill>
                  <a:srgbClr val="333333"/>
                </a:solidFill>
              </a:rPr>
              <a:t>numfull</a:t>
            </a:r>
            <a:r>
              <a:rPr lang="en-US" sz="2800" dirty="0">
                <a:solidFill>
                  <a:srgbClr val="333333"/>
                </a:solidFill>
              </a:rPr>
              <a:t>, wakes </a:t>
            </a:r>
            <a:r>
              <a:rPr lang="en-US" sz="2800" dirty="0" smtClean="0">
                <a:solidFill>
                  <a:srgbClr val="333333"/>
                </a:solidFill>
              </a:rPr>
              <a:t>consumer1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3. before consumer1 runs, consumer2 </a:t>
            </a:r>
            <a:r>
              <a:rPr lang="en-US" sz="2800" dirty="0" smtClean="0">
                <a:solidFill>
                  <a:srgbClr val="333333"/>
                </a:solidFill>
              </a:rPr>
              <a:t>runs, grabs entry, sets </a:t>
            </a:r>
            <a:r>
              <a:rPr lang="en-US" sz="2800" dirty="0" err="1">
                <a:solidFill>
                  <a:srgbClr val="333333"/>
                </a:solidFill>
              </a:rPr>
              <a:t>numfull</a:t>
            </a:r>
            <a:r>
              <a:rPr lang="en-US" sz="2800" dirty="0">
                <a:solidFill>
                  <a:srgbClr val="333333"/>
                </a:solidFill>
              </a:rPr>
              <a:t>=0.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4. consumer2 then reads bad data.</a:t>
            </a:r>
            <a:endParaRPr lang="en-US" sz="28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Good Rule of Thumb 3</a:t>
            </a:r>
          </a:p>
        </p:txBody>
      </p:sp>
      <p:sp>
        <p:nvSpPr>
          <p:cNvPr id="721" name="Shape 721"/>
          <p:cNvSpPr>
            <a:spLocks noGrp="1"/>
          </p:cNvSpPr>
          <p:nvPr>
            <p:ph type="body" idx="4294967295"/>
          </p:nvPr>
        </p:nvSpPr>
        <p:spPr>
          <a:xfrm>
            <a:off x="230612" y="2484994"/>
            <a:ext cx="11663363" cy="48037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Whenever a lock is acquired, recheck assumptions about state!</a:t>
            </a:r>
            <a:endParaRPr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Possible for another thread to grab lock in between signal and wakeup from wait</a:t>
            </a:r>
            <a:endParaRPr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Note that some libraries also have “spurious wakeups</a:t>
            </a:r>
            <a:r>
              <a:rPr sz="3200" dirty="0" smtClean="0">
                <a:solidFill>
                  <a:srgbClr val="333333"/>
                </a:solidFill>
              </a:rPr>
              <a:t>”</a:t>
            </a:r>
            <a:r>
              <a:rPr lang="en-US" sz="3200" dirty="0" smtClean="0">
                <a:solidFill>
                  <a:srgbClr val="333333"/>
                </a:solidFill>
              </a:rPr>
              <a:t> (may wake multiple waiting threads at signal or at any time) </a:t>
            </a:r>
            <a:endParaRPr sz="32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Producer/Consumer:</a:t>
            </a:r>
            <a:br>
              <a:rPr lang="en-US" dirty="0" smtClean="0"/>
            </a:br>
            <a:r>
              <a:rPr lang="en-US" dirty="0" smtClean="0"/>
              <a:t>Two CVs and WHILE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91400"/>
            <a:ext cx="70296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void *producer(void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for 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loops; </a:t>
            </a:r>
            <a:r>
              <a:rPr lang="en-US" sz="2800" dirty="0" err="1"/>
              <a:t>i</a:t>
            </a:r>
            <a:r>
              <a:rPr lang="en-US" sz="2800" dirty="0"/>
              <a:t>++)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// p1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while (</a:t>
            </a:r>
            <a:r>
              <a:rPr lang="en-US" sz="2800" dirty="0" err="1" smtClean="0"/>
              <a:t>numfull</a:t>
            </a:r>
            <a:r>
              <a:rPr lang="en-US" sz="2800" dirty="0" smtClean="0"/>
              <a:t> </a:t>
            </a:r>
            <a:r>
              <a:rPr lang="en-US" sz="2800" dirty="0"/>
              <a:t>== max) // p2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(&amp;empty, &amp;m); // p3 </a:t>
            </a:r>
          </a:p>
          <a:p>
            <a:pPr algn="l"/>
            <a:r>
              <a:rPr lang="en-US" sz="2800" dirty="0" smtClean="0"/>
              <a:t>		</a:t>
            </a:r>
            <a:r>
              <a:rPr lang="en-US" sz="2800" dirty="0" err="1" smtClean="0"/>
              <a:t>do_fill</a:t>
            </a: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/>
              <a:t>); </a:t>
            </a:r>
            <a:r>
              <a:rPr lang="en-US" sz="2800" dirty="0" smtClean="0"/>
              <a:t> // p4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(&amp;fill</a:t>
            </a:r>
            <a:r>
              <a:rPr lang="en-US" sz="2800" dirty="0" smtClean="0"/>
              <a:t>); // p5 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  <a:r>
              <a:rPr lang="en-US" sz="2800" dirty="0" smtClean="0"/>
              <a:t>//p6</a:t>
            </a:r>
          </a:p>
          <a:p>
            <a:pPr algn="l"/>
            <a:r>
              <a:rPr lang="en-US" sz="2800" dirty="0" smtClean="0">
                <a:effectLst/>
              </a:rPr>
              <a:t>	}</a:t>
            </a:r>
          </a:p>
          <a:p>
            <a:pPr algn="l"/>
            <a:r>
              <a:rPr lang="en-US" sz="2800" dirty="0"/>
              <a:t>}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9623" y="2191400"/>
            <a:ext cx="65024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/>
              <a:t>void *consumer(void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while </a:t>
            </a:r>
            <a:r>
              <a:rPr lang="en-US" sz="2800" dirty="0"/>
              <a:t>(1)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</a:t>
            </a:r>
            <a:endParaRPr lang="en-US" sz="2800" dirty="0" smtClean="0"/>
          </a:p>
          <a:p>
            <a:pPr algn="l"/>
            <a:r>
              <a:rPr lang="en-US" sz="2800" dirty="0"/>
              <a:t>		</a:t>
            </a:r>
            <a:r>
              <a:rPr lang="en-US" sz="2800" dirty="0" smtClean="0"/>
              <a:t>while (</a:t>
            </a:r>
            <a:r>
              <a:rPr lang="en-US" sz="2800" dirty="0" err="1" smtClean="0"/>
              <a:t>numfull</a:t>
            </a:r>
            <a:r>
              <a:rPr lang="en-US" sz="2800" dirty="0" smtClean="0"/>
              <a:t> </a:t>
            </a:r>
            <a:r>
              <a:rPr lang="en-US" sz="2800" dirty="0"/>
              <a:t>== </a:t>
            </a:r>
            <a:r>
              <a:rPr lang="en-US" sz="2800" dirty="0" smtClean="0"/>
              <a:t>0)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(&amp;fill, &amp;m);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/>
              <a:t>tmp</a:t>
            </a:r>
            <a:r>
              <a:rPr lang="en-US" sz="2800" dirty="0"/>
              <a:t> = </a:t>
            </a:r>
            <a:r>
              <a:rPr lang="en-US" sz="2800" dirty="0" err="1"/>
              <a:t>do_get</a:t>
            </a:r>
            <a:r>
              <a:rPr lang="en-US" sz="2800" dirty="0" smtClean="0"/>
              <a:t>();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(&amp;empty</a:t>
            </a:r>
            <a:r>
              <a:rPr lang="en-US" sz="2800" dirty="0" smtClean="0"/>
              <a:t>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</a:p>
          <a:p>
            <a:pPr algn="l"/>
            <a:r>
              <a:rPr lang="en-US" sz="2800" dirty="0" smtClean="0"/>
              <a:t>	}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/>
              <a:t>} 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611" y="6592605"/>
            <a:ext cx="12364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Is this correct?  Can you find a bad schedule</a:t>
            </a:r>
            <a:r>
              <a:rPr lang="en-US" sz="2800" dirty="0" smtClean="0">
                <a:solidFill>
                  <a:srgbClr val="333333"/>
                </a:solidFill>
              </a:rPr>
              <a:t>?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611" y="7115825"/>
            <a:ext cx="123649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Correct!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no concurrent access to shared state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every time lock is acquired, assumptions are reevaluated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a consumer will get to run after every </a:t>
            </a:r>
            <a:r>
              <a:rPr lang="en-US" sz="2800" dirty="0" err="1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do_fill</a:t>
            </a:r>
            <a:r>
              <a:rPr lang="en-US" sz="28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()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a producer will get to run after every </a:t>
            </a:r>
            <a:r>
              <a:rPr lang="en-US" sz="2800" dirty="0" err="1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do_get</a:t>
            </a:r>
            <a:r>
              <a:rPr lang="en-US" sz="28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()</a:t>
            </a:r>
            <a:endParaRPr lang="en-US" sz="2800" dirty="0">
              <a:solidFill>
                <a:srgbClr val="333333"/>
              </a:solidFill>
              <a:latin typeface="Menlo"/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5745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Summary: rules of </a:t>
            </a:r>
            <a:r>
              <a:rPr sz="6480" smtClean="0">
                <a:solidFill>
                  <a:srgbClr val="FFFFFF"/>
                </a:solidFill>
              </a:rPr>
              <a:t>thumb</a:t>
            </a:r>
            <a:r>
              <a:rPr lang="en-US" sz="6480" smtClean="0">
                <a:solidFill>
                  <a:srgbClr val="FFFFFF"/>
                </a:solidFill>
              </a:rPr>
              <a:t> for CVs</a:t>
            </a:r>
            <a:endParaRPr sz="6480">
              <a:solidFill>
                <a:srgbClr val="FFFFFF"/>
              </a:solidFill>
            </a:endParaRPr>
          </a:p>
        </p:txBody>
      </p:sp>
      <p:sp>
        <p:nvSpPr>
          <p:cNvPr id="730" name="Shape 730"/>
          <p:cNvSpPr>
            <a:spLocks noGrp="1"/>
          </p:cNvSpPr>
          <p:nvPr>
            <p:ph type="body" idx="4294967295"/>
          </p:nvPr>
        </p:nvSpPr>
        <p:spPr>
          <a:xfrm>
            <a:off x="455522" y="2664465"/>
            <a:ext cx="11099800" cy="489902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Keep state in addition to CV’s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Always do wait/signal with lock held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Whenever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thread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wakes from waiting</a:t>
            </a:r>
            <a:r>
              <a:rPr sz="3800" dirty="0" smtClean="0">
                <a:solidFill>
                  <a:srgbClr val="333333"/>
                </a:solidFill>
              </a:rPr>
              <a:t>, </a:t>
            </a:r>
            <a:r>
              <a:rPr sz="3800" dirty="0">
                <a:solidFill>
                  <a:srgbClr val="333333"/>
                </a:solidFill>
              </a:rPr>
              <a:t>recheck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547" name="Shape 547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548" name="Shape 548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549" name="Shape 549"/>
          <p:cNvSpPr/>
          <p:nvPr/>
        </p:nvSpPr>
        <p:spPr>
          <a:xfrm>
            <a:off x="3499588" y="1148637"/>
            <a:ext cx="15878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C, D, A</a:t>
            </a:r>
          </a:p>
        </p:txBody>
      </p:sp>
      <p:sp>
        <p:nvSpPr>
          <p:cNvPr id="550" name="Shape 550"/>
          <p:cNvSpPr/>
          <p:nvPr/>
        </p:nvSpPr>
        <p:spPr>
          <a:xfrm>
            <a:off x="3499588" y="1910637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51" name="Shape 551"/>
          <p:cNvSpPr/>
          <p:nvPr/>
        </p:nvSpPr>
        <p:spPr>
          <a:xfrm>
            <a:off x="3499588" y="2672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552" name="Shape 552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55" name="Shape 555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56" name="Shape 556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557" name="Shape 557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559" name="Shape 559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62" name="Shape 562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564" name="Shape 564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567" name="Shape 567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569" name="Shape 569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572" name="Shape 572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574" name="Shape 574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75" name="Shape 575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576" name="Shape 576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578" name="Shape 578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579" name="Shape 579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583" name="Shape 583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584" name="Shape 584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585" name="Shape 585"/>
          <p:cNvSpPr/>
          <p:nvPr/>
        </p:nvSpPr>
        <p:spPr>
          <a:xfrm>
            <a:off x="3499588" y="1148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D, A</a:t>
            </a:r>
          </a:p>
        </p:txBody>
      </p:sp>
      <p:sp>
        <p:nvSpPr>
          <p:cNvPr id="586" name="Shape 586"/>
          <p:cNvSpPr/>
          <p:nvPr/>
        </p:nvSpPr>
        <p:spPr>
          <a:xfrm>
            <a:off x="3499588" y="1910637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587" name="Shape 587"/>
          <p:cNvSpPr/>
          <p:nvPr/>
        </p:nvSpPr>
        <p:spPr>
          <a:xfrm>
            <a:off x="3499588" y="2672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588" name="Shape 588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91" name="Shape 591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593" name="Shape 593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595" name="Shape 595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98" name="Shape 598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600" name="Shape 600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603" name="Shape 603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605" name="Shape 605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6" name="Shape 606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7" name="Shape 607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608" name="Shape 608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610" name="Shape 610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11" name="Shape 611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612" name="Shape 612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14" name="Shape 614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615" name="Shape 615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620" name="Shape 620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621" name="Shape 621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622" name="Shape 622"/>
          <p:cNvSpPr/>
          <p:nvPr/>
        </p:nvSpPr>
        <p:spPr>
          <a:xfrm>
            <a:off x="3499588" y="1148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A, C</a:t>
            </a:r>
          </a:p>
        </p:txBody>
      </p:sp>
      <p:sp>
        <p:nvSpPr>
          <p:cNvPr id="623" name="Shape 623"/>
          <p:cNvSpPr/>
          <p:nvPr/>
        </p:nvSpPr>
        <p:spPr>
          <a:xfrm>
            <a:off x="3499588" y="1910637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24" name="Shape 624"/>
          <p:cNvSpPr/>
          <p:nvPr/>
        </p:nvSpPr>
        <p:spPr>
          <a:xfrm>
            <a:off x="3499588" y="2672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25" name="Shape 625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28" name="Shape 628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9" name="Shape 629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630" name="Shape 630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1" name="Shape 631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632" name="Shape 632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635" name="Shape 635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637" name="Shape 637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9" name="Shape 639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640" name="Shape 640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642" name="Shape 642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645" name="Shape 645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647" name="Shape 647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48" name="Shape 648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649" name="Shape 649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0" name="Shape 650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51" name="Shape 651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652" name="Shape 652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3" name="Shape 653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54" name="Shape 654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658" name="Shape 658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659" name="Shape 659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660" name="Shape 660"/>
          <p:cNvSpPr/>
          <p:nvPr/>
        </p:nvSpPr>
        <p:spPr>
          <a:xfrm>
            <a:off x="3499588" y="1148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A, C</a:t>
            </a:r>
          </a:p>
        </p:txBody>
      </p:sp>
      <p:sp>
        <p:nvSpPr>
          <p:cNvPr id="661" name="Shape 661"/>
          <p:cNvSpPr/>
          <p:nvPr/>
        </p:nvSpPr>
        <p:spPr>
          <a:xfrm>
            <a:off x="3499588" y="1910637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62" name="Shape 662"/>
          <p:cNvSpPr/>
          <p:nvPr/>
        </p:nvSpPr>
        <p:spPr>
          <a:xfrm>
            <a:off x="3499588" y="2672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B, D</a:t>
            </a:r>
          </a:p>
        </p:txBody>
      </p:sp>
      <p:sp>
        <p:nvSpPr>
          <p:cNvPr id="663" name="Shape 663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64" name="Shape 664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65" name="Shape 665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66" name="Shape 666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67" name="Shape 667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668" name="Shape 668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69" name="Shape 669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670" name="Shape 670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1" name="Shape 671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2" name="Shape 672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673" name="Shape 673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4" name="Shape 674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675" name="Shape 675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7" name="Shape 677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678" name="Shape 678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79" name="Shape 679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680" name="Shape 680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81" name="Shape 681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82" name="Shape 682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683" name="Shape 683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84" name="Shape 684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685" name="Shape 685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86" name="Shape 686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687" name="Shape 687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88" name="Shape 688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89" name="Shape 689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690" name="Shape 690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92" name="Shape 692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693" name="Shape 693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694" name="Shape 694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698" name="Shape 698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699" name="Shape 699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700" name="Shape 700"/>
          <p:cNvSpPr/>
          <p:nvPr/>
        </p:nvSpPr>
        <p:spPr>
          <a:xfrm>
            <a:off x="3499588" y="1148637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01" name="Shape 701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02" name="Shape 702"/>
          <p:cNvSpPr/>
          <p:nvPr/>
        </p:nvSpPr>
        <p:spPr>
          <a:xfrm>
            <a:off x="3499588" y="2672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B, D</a:t>
            </a:r>
          </a:p>
        </p:txBody>
      </p:sp>
      <p:sp>
        <p:nvSpPr>
          <p:cNvPr id="703" name="Shape 703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4" name="Shape 704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05" name="Shape 705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06" name="Shape 706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07" name="Shape 707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08" name="Shape 708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09" name="Shape 709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10" name="Shape 710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1" name="Shape 711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2" name="Shape 712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13" name="Shape 713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4" name="Shape 714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715" name="Shape 715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6" name="Shape 716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7" name="Shape 717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718" name="Shape 718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19" name="Shape 719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720" name="Shape 720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21" name="Shape 721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723" name="Shape 723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725" name="Shape 725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26" name="Shape 726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727" name="Shape 727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8" name="Shape 728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729" name="Shape 729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730" name="Shape 730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32" name="Shape 732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733" name="Shape 733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734" name="Shape 734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5" name="Shape 735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Shape 738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739" name="Shape 739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740" name="Shape 740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741" name="Shape 741"/>
          <p:cNvSpPr/>
          <p:nvPr/>
        </p:nvSpPr>
        <p:spPr>
          <a:xfrm>
            <a:off x="3499588" y="1148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42" name="Shape 742"/>
          <p:cNvSpPr/>
          <p:nvPr/>
        </p:nvSpPr>
        <p:spPr>
          <a:xfrm>
            <a:off x="3499588" y="1910637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43" name="Shape 743"/>
          <p:cNvSpPr/>
          <p:nvPr/>
        </p:nvSpPr>
        <p:spPr>
          <a:xfrm>
            <a:off x="3499588" y="2672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B, D</a:t>
            </a:r>
          </a:p>
        </p:txBody>
      </p:sp>
      <p:sp>
        <p:nvSpPr>
          <p:cNvPr id="744" name="Shape 744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46" name="Shape 746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47" name="Shape 747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49" name="Shape 749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51" name="Shape 751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3" name="Shape 753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54" name="Shape 754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5" name="Shape 755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756" name="Shape 756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7" name="Shape 757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8" name="Shape 758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759" name="Shape 759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60" name="Shape 760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761" name="Shape 761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62" name="Shape 762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63" name="Shape 763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764" name="Shape 764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65" name="Shape 765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766" name="Shape 766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67" name="Shape 767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768" name="Shape 768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9" name="Shape 769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770" name="Shape 770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771" name="Shape 771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2" name="Shape 772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73" name="Shape 773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774" name="Shape 774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775" name="Shape 775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6" name="Shape 776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77" name="Shape 777"/>
          <p:cNvSpPr/>
          <p:nvPr/>
        </p:nvSpPr>
        <p:spPr>
          <a:xfrm>
            <a:off x="7775242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781" name="Shape 781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782" name="Shape 782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783" name="Shape 783"/>
          <p:cNvSpPr/>
          <p:nvPr/>
        </p:nvSpPr>
        <p:spPr>
          <a:xfrm>
            <a:off x="3499588" y="1148637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84" name="Shape 784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85" name="Shape 785"/>
          <p:cNvSpPr/>
          <p:nvPr/>
        </p:nvSpPr>
        <p:spPr>
          <a:xfrm>
            <a:off x="3499588" y="2672637"/>
            <a:ext cx="10035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B, D</a:t>
            </a:r>
          </a:p>
        </p:txBody>
      </p:sp>
      <p:sp>
        <p:nvSpPr>
          <p:cNvPr id="786" name="Shape 786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87" name="Shape 787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89" name="Shape 789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91" name="Shape 791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2" name="Shape 792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93" name="Shape 793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5" name="Shape 795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96" name="Shape 796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7" name="Shape 797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798" name="Shape 798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99" name="Shape 799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801" name="Shape 801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2" name="Shape 802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803" name="Shape 803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806" name="Shape 806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808" name="Shape 808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09" name="Shape 809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810" name="Shape 810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812" name="Shape 812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813" name="Shape 813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15" name="Shape 815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816" name="Shape 816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817" name="Shape 817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8" name="Shape 818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19" name="Shape 819"/>
          <p:cNvSpPr/>
          <p:nvPr/>
        </p:nvSpPr>
        <p:spPr>
          <a:xfrm>
            <a:off x="7775242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20" name="Shape 820"/>
          <p:cNvSpPr/>
          <p:nvPr/>
        </p:nvSpPr>
        <p:spPr>
          <a:xfrm>
            <a:off x="9034980" y="4778470"/>
            <a:ext cx="418999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824" name="Shape 824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825" name="Shape 825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826" name="Shape 826"/>
          <p:cNvSpPr/>
          <p:nvPr/>
        </p:nvSpPr>
        <p:spPr>
          <a:xfrm>
            <a:off x="3499588" y="1144193"/>
            <a:ext cx="9801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B</a:t>
            </a:r>
            <a:r>
              <a:rPr sz="3600" dirty="0" smtClean="0">
                <a:solidFill>
                  <a:srgbClr val="FFFFFF"/>
                </a:solidFill>
              </a:rPr>
              <a:t>, </a:t>
            </a:r>
            <a:r>
              <a:rPr sz="3600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27" name="Shape 827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28" name="Shape 828"/>
          <p:cNvSpPr/>
          <p:nvPr/>
        </p:nvSpPr>
        <p:spPr>
          <a:xfrm>
            <a:off x="3499588" y="2672637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29" name="Shape 829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0" name="Shape 830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1" name="Shape 831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32" name="Shape 832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3" name="Shape 833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834" name="Shape 834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5" name="Shape 835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836" name="Shape 836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7" name="Shape 837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8" name="Shape 838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839" name="Shape 839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0" name="Shape 840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841" name="Shape 841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844" name="Shape 844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5" name="Shape 845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846" name="Shape 846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7" name="Shape 847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8" name="Shape 848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849" name="Shape 849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50" name="Shape 850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851" name="Shape 851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52" name="Shape 852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853" name="Shape 853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54" name="Shape 854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855" name="Shape 855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856" name="Shape 856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57" name="Shape 857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58" name="Shape 858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859" name="Shape 859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860" name="Shape 860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61" name="Shape 861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62" name="Shape 862"/>
          <p:cNvSpPr/>
          <p:nvPr/>
        </p:nvSpPr>
        <p:spPr>
          <a:xfrm>
            <a:off x="7775242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63" name="Shape 863"/>
          <p:cNvSpPr/>
          <p:nvPr/>
        </p:nvSpPr>
        <p:spPr>
          <a:xfrm>
            <a:off x="9034980" y="4778470"/>
            <a:ext cx="418999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64" name="Shape 864"/>
          <p:cNvSpPr/>
          <p:nvPr/>
        </p:nvSpPr>
        <p:spPr>
          <a:xfrm>
            <a:off x="8897609" y="4001687"/>
            <a:ext cx="10870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unlock</a:t>
            </a:r>
          </a:p>
        </p:txBody>
      </p:sp>
      <p:sp>
        <p:nvSpPr>
          <p:cNvPr id="865" name="Shape 865"/>
          <p:cNvSpPr/>
          <p:nvPr/>
        </p:nvSpPr>
        <p:spPr>
          <a:xfrm>
            <a:off x="9445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" name="Shape 785"/>
          <p:cNvSpPr/>
          <p:nvPr/>
        </p:nvSpPr>
        <p:spPr>
          <a:xfrm>
            <a:off x="3499588" y="2668193"/>
            <a:ext cx="47792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D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869" name="Shape 869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870" name="Shape 870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871" name="Shape 871"/>
          <p:cNvSpPr/>
          <p:nvPr/>
        </p:nvSpPr>
        <p:spPr>
          <a:xfrm>
            <a:off x="3499588" y="1144193"/>
            <a:ext cx="9801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B,</a:t>
            </a:r>
            <a:r>
              <a:rPr sz="3600" dirty="0" smtClean="0">
                <a:solidFill>
                  <a:srgbClr val="FFFFFF"/>
                </a:solidFill>
              </a:rPr>
              <a:t> C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872" name="Shape 872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73" name="Shape 873"/>
          <p:cNvSpPr/>
          <p:nvPr/>
        </p:nvSpPr>
        <p:spPr>
          <a:xfrm>
            <a:off x="3499588" y="2672637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74" name="Shape 874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5" name="Shape 875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76" name="Shape 876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77" name="Shape 877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78" name="Shape 878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879" name="Shape 879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0" name="Shape 880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881" name="Shape 881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3" name="Shape 883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884" name="Shape 884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5" name="Shape 885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886" name="Shape 886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7" name="Shape 887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88" name="Shape 888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889" name="Shape 889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0" name="Shape 890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891" name="Shape 891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2" name="Shape 892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3" name="Shape 893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894" name="Shape 894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95" name="Shape 895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896" name="Shape 896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97" name="Shape 897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898" name="Shape 898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99" name="Shape 899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900" name="Shape 900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901" name="Shape 901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2" name="Shape 902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903" name="Shape 903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904" name="Shape 904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905" name="Shape 905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6" name="Shape 906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07" name="Shape 907"/>
          <p:cNvSpPr/>
          <p:nvPr/>
        </p:nvSpPr>
        <p:spPr>
          <a:xfrm>
            <a:off x="7775242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908" name="Shape 908"/>
          <p:cNvSpPr/>
          <p:nvPr/>
        </p:nvSpPr>
        <p:spPr>
          <a:xfrm>
            <a:off x="9034980" y="47657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09" name="Shape 909"/>
          <p:cNvSpPr/>
          <p:nvPr/>
        </p:nvSpPr>
        <p:spPr>
          <a:xfrm>
            <a:off x="8897609" y="3988987"/>
            <a:ext cx="10870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unlock</a:t>
            </a:r>
          </a:p>
        </p:txBody>
      </p:sp>
      <p:sp>
        <p:nvSpPr>
          <p:cNvPr id="910" name="Shape 910"/>
          <p:cNvSpPr/>
          <p:nvPr/>
        </p:nvSpPr>
        <p:spPr>
          <a:xfrm>
            <a:off x="9445634" y="44457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" name="Shape 785"/>
          <p:cNvSpPr/>
          <p:nvPr/>
        </p:nvSpPr>
        <p:spPr>
          <a:xfrm>
            <a:off x="3499588" y="2668193"/>
            <a:ext cx="47792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D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330666"/>
            <a:ext cx="11054080" cy="2221014"/>
          </a:xfrm>
        </p:spPr>
        <p:txBody>
          <a:bodyPr/>
          <a:lstStyle/>
          <a:p>
            <a:r>
              <a:rPr lang="en-US" dirty="0" smtClean="0"/>
              <a:t>Locks and </a:t>
            </a:r>
            <a:br>
              <a:rPr lang="en-US" dirty="0" smtClean="0"/>
            </a:br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3698240"/>
          </a:xfrm>
        </p:spPr>
        <p:txBody>
          <a:bodyPr/>
          <a:lstStyle/>
          <a:p>
            <a:pPr marL="866973" indent="-866973" algn="l"/>
            <a:r>
              <a:rPr lang="en-US" b="1" dirty="0"/>
              <a:t>Questions answered in this 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How can threads </a:t>
            </a:r>
            <a:r>
              <a:rPr lang="en-US" b="1" dirty="0" smtClean="0"/>
              <a:t>block</a:t>
            </a:r>
            <a:r>
              <a:rPr lang="en-US" dirty="0" smtClean="0"/>
              <a:t> </a:t>
            </a:r>
            <a:r>
              <a:rPr lang="en-US" dirty="0" smtClean="0"/>
              <a:t>instead of </a:t>
            </a:r>
            <a:r>
              <a:rPr lang="en-US" b="1" dirty="0" smtClean="0"/>
              <a:t>spin-waiting</a:t>
            </a:r>
            <a:r>
              <a:rPr lang="en-US" dirty="0" smtClean="0"/>
              <a:t> while </a:t>
            </a:r>
            <a:r>
              <a:rPr lang="en-US" dirty="0" smtClean="0"/>
              <a:t>waiting for a lock?</a:t>
            </a:r>
          </a:p>
          <a:p>
            <a:pPr marL="866973" indent="-866973" algn="l"/>
            <a:r>
              <a:rPr lang="en-US" b="1" dirty="0" smtClean="0"/>
              <a:t>When</a:t>
            </a:r>
            <a:r>
              <a:rPr lang="en-US" dirty="0" smtClean="0"/>
              <a:t> should a waiting thread block and when should it </a:t>
            </a:r>
            <a:r>
              <a:rPr lang="en-US" dirty="0" smtClean="0"/>
              <a:t>spin?</a:t>
            </a:r>
            <a:endParaRPr lang="en-US" dirty="0" smtClean="0"/>
          </a:p>
          <a:p>
            <a:pPr marL="866973" indent="-866973" algn="l"/>
            <a:r>
              <a:rPr lang="en-US" dirty="0" smtClean="0"/>
              <a:t>How can threads enforce </a:t>
            </a:r>
            <a:r>
              <a:rPr lang="en-US" b="1" dirty="0" smtClean="0"/>
              <a:t>ordering </a:t>
            </a:r>
            <a:r>
              <a:rPr lang="en-US" dirty="0" smtClean="0"/>
              <a:t>across operations?  </a:t>
            </a:r>
            <a:endParaRPr lang="en-US" dirty="0" smtClean="0"/>
          </a:p>
          <a:p>
            <a:pPr marL="866973" indent="-866973" algn="l"/>
            <a:r>
              <a:rPr lang="en-US" dirty="0" smtClean="0"/>
              <a:t>How can </a:t>
            </a:r>
            <a:r>
              <a:rPr lang="en-US" b="1" dirty="0" err="1" smtClean="0"/>
              <a:t>thread_join</a:t>
            </a:r>
            <a:r>
              <a:rPr lang="en-US" b="1" dirty="0" smtClean="0"/>
              <a:t>() </a:t>
            </a:r>
            <a:r>
              <a:rPr lang="en-US" dirty="0" smtClean="0"/>
              <a:t>be implemented?</a:t>
            </a:r>
            <a:endParaRPr lang="en-US" dirty="0" smtClean="0"/>
          </a:p>
          <a:p>
            <a:pPr marL="866973" indent="-866973" algn="l"/>
            <a:r>
              <a:rPr lang="en-US" dirty="0" smtClean="0"/>
              <a:t>How can </a:t>
            </a:r>
            <a:r>
              <a:rPr lang="en-US" b="1" dirty="0" smtClean="0"/>
              <a:t>condition</a:t>
            </a:r>
            <a:r>
              <a:rPr lang="en-US" dirty="0" smtClean="0"/>
              <a:t> variables be used to support </a:t>
            </a:r>
            <a:r>
              <a:rPr lang="en-US" b="1" dirty="0" smtClean="0"/>
              <a:t>producer/consumer</a:t>
            </a:r>
            <a:r>
              <a:rPr lang="en-US" dirty="0" smtClean="0"/>
              <a:t> apps?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76">
                <a:solidFill>
                  <a:schemeClr val="tx1"/>
                </a:solidFill>
              </a:rPr>
              <a:t>UNIVERSITY of WISCONSIN-MADISON</a:t>
            </a:r>
            <a:br>
              <a:rPr lang="en-US" sz="2276">
                <a:solidFill>
                  <a:schemeClr val="tx1"/>
                </a:solidFill>
              </a:rPr>
            </a:br>
            <a:r>
              <a:rPr lang="en-US" sz="2276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schemeClr val="tx1"/>
                </a:solidFill>
              </a:rPr>
              <a:t>CS 537</a:t>
            </a:r>
            <a:br>
              <a:rPr lang="en-US" sz="1991" dirty="0">
                <a:solidFill>
                  <a:schemeClr val="tx1"/>
                </a:solidFill>
              </a:rPr>
            </a:br>
            <a:r>
              <a:rPr lang="en-US" sz="1991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schemeClr val="tx1"/>
                </a:solidFill>
              </a:rPr>
              <a:t>Andrea C. Arpaci-Dusseau</a:t>
            </a:r>
            <a:br>
              <a:rPr lang="en-US" sz="1991">
                <a:solidFill>
                  <a:schemeClr val="tx1"/>
                </a:solidFill>
              </a:rPr>
            </a:br>
            <a:r>
              <a:rPr lang="en-US" sz="1991">
                <a:solidFill>
                  <a:schemeClr val="tx1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370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Shape 913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914" name="Shape 914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915" name="Shape 915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916" name="Shape 916"/>
          <p:cNvSpPr/>
          <p:nvPr/>
        </p:nvSpPr>
        <p:spPr>
          <a:xfrm>
            <a:off x="3499588" y="1144193"/>
            <a:ext cx="103786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C</a:t>
            </a:r>
            <a:r>
              <a:rPr sz="3600" dirty="0">
                <a:solidFill>
                  <a:srgbClr val="FFFFFF"/>
                </a:solidFill>
              </a:rPr>
              <a:t>, A</a:t>
            </a:r>
          </a:p>
        </p:txBody>
      </p:sp>
      <p:sp>
        <p:nvSpPr>
          <p:cNvPr id="917" name="Shape 917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18" name="Shape 918"/>
          <p:cNvSpPr/>
          <p:nvPr/>
        </p:nvSpPr>
        <p:spPr>
          <a:xfrm>
            <a:off x="3499588" y="2672637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19" name="Shape 919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0" name="Shape 920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21" name="Shape 921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22" name="Shape 922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23" name="Shape 923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924" name="Shape 924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25" name="Shape 925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926" name="Shape 926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27" name="Shape 927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28" name="Shape 928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929" name="Shape 929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931" name="Shape 931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2" name="Shape 932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3" name="Shape 933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934" name="Shape 934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5" name="Shape 935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936" name="Shape 936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7" name="Shape 937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38" name="Shape 938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939" name="Shape 939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40" name="Shape 940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941" name="Shape 941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42" name="Shape 942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943" name="Shape 943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4" name="Shape 944"/>
          <p:cNvSpPr/>
          <p:nvPr/>
        </p:nvSpPr>
        <p:spPr>
          <a:xfrm>
            <a:off x="3154880" y="4778470"/>
            <a:ext cx="9833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945" name="Shape 945"/>
          <p:cNvSpPr/>
          <p:nvPr/>
        </p:nvSpPr>
        <p:spPr>
          <a:xfrm>
            <a:off x="34690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946" name="Shape 946"/>
          <p:cNvSpPr/>
          <p:nvPr/>
        </p:nvSpPr>
        <p:spPr>
          <a:xfrm>
            <a:off x="41116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4145480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948" name="Shape 948"/>
          <p:cNvSpPr/>
          <p:nvPr/>
        </p:nvSpPr>
        <p:spPr>
          <a:xfrm>
            <a:off x="5415481" y="4778470"/>
            <a:ext cx="108248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949" name="Shape 949"/>
          <p:cNvSpPr/>
          <p:nvPr/>
        </p:nvSpPr>
        <p:spPr>
          <a:xfrm>
            <a:off x="5831206" y="3666407"/>
            <a:ext cx="1276275" cy="81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try lock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(sleep)</a:t>
            </a:r>
          </a:p>
        </p:txBody>
      </p:sp>
      <p:sp>
        <p:nvSpPr>
          <p:cNvPr id="950" name="Shape 950"/>
          <p:cNvSpPr/>
          <p:nvPr/>
        </p:nvSpPr>
        <p:spPr>
          <a:xfrm>
            <a:off x="64738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1" name="Shape 951"/>
          <p:cNvSpPr/>
          <p:nvPr/>
        </p:nvSpPr>
        <p:spPr>
          <a:xfrm>
            <a:off x="64949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52" name="Shape 952"/>
          <p:cNvSpPr/>
          <p:nvPr/>
        </p:nvSpPr>
        <p:spPr>
          <a:xfrm>
            <a:off x="7775242" y="4778470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953" name="Shape 953"/>
          <p:cNvSpPr/>
          <p:nvPr/>
        </p:nvSpPr>
        <p:spPr>
          <a:xfrm>
            <a:off x="9034980" y="47657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54" name="Shape 954"/>
          <p:cNvSpPr/>
          <p:nvPr/>
        </p:nvSpPr>
        <p:spPr>
          <a:xfrm>
            <a:off x="8897609" y="3988987"/>
            <a:ext cx="10870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unlock</a:t>
            </a:r>
          </a:p>
        </p:txBody>
      </p:sp>
      <p:sp>
        <p:nvSpPr>
          <p:cNvPr id="955" name="Shape 955"/>
          <p:cNvSpPr/>
          <p:nvPr/>
        </p:nvSpPr>
        <p:spPr>
          <a:xfrm>
            <a:off x="9445634" y="44457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6" name="Shape 956"/>
          <p:cNvSpPr/>
          <p:nvPr/>
        </p:nvSpPr>
        <p:spPr>
          <a:xfrm>
            <a:off x="10332192" y="4765770"/>
            <a:ext cx="1250875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957" name="Shape 957"/>
          <p:cNvSpPr/>
          <p:nvPr/>
        </p:nvSpPr>
        <p:spPr>
          <a:xfrm>
            <a:off x="100083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958" name="Shape 958"/>
          <p:cNvSpPr/>
          <p:nvPr/>
        </p:nvSpPr>
        <p:spPr>
          <a:xfrm>
            <a:off x="10372734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" name="Shape 785"/>
          <p:cNvSpPr/>
          <p:nvPr/>
        </p:nvSpPr>
        <p:spPr>
          <a:xfrm>
            <a:off x="3499588" y="2668193"/>
            <a:ext cx="47792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D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</a:t>
            </a:r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/>
              <a:t>Block when Waiting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5743787" cy="3873577"/>
          </a:xfrm>
        </p:spPr>
        <p:txBody>
          <a:bodyPr/>
          <a:lstStyle/>
          <a:p>
            <a:pPr>
              <a:buNone/>
            </a:pPr>
            <a:r>
              <a:rPr lang="en-US" sz="2600" dirty="0" err="1">
                <a:effectLst/>
                <a:latin typeface="Courier" pitchFamily="8" charset="0"/>
              </a:rPr>
              <a:t>t</a:t>
            </a:r>
            <a:r>
              <a:rPr lang="en-US" sz="2600" dirty="0" err="1" smtClean="0">
                <a:effectLst/>
                <a:latin typeface="Courier" pitchFamily="8" charset="0"/>
              </a:rPr>
              <a:t>ypedef</a:t>
            </a:r>
            <a:r>
              <a:rPr lang="en-US" sz="2600" dirty="0" smtClean="0">
                <a:effectLst/>
                <a:latin typeface="Courier" pitchFamily="8" charset="0"/>
              </a:rPr>
              <a:t> </a:t>
            </a:r>
            <a:r>
              <a:rPr lang="en-US" sz="2600" dirty="0" err="1">
                <a:effectLst/>
                <a:latin typeface="Courier" pitchFamily="8" charset="0"/>
              </a:rPr>
              <a:t>struct</a:t>
            </a:r>
            <a:r>
              <a:rPr lang="en-US" sz="2600" dirty="0">
                <a:effectLst/>
                <a:latin typeface="Courier" pitchFamily="8" charset="0"/>
              </a:rPr>
              <a:t> </a:t>
            </a:r>
            <a:r>
              <a:rPr lang="en-US" sz="2600" dirty="0" smtClean="0">
                <a:effectLst/>
                <a:latin typeface="Courier" pitchFamily="8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effectLst/>
                <a:latin typeface="Courier" pitchFamily="8" charset="0"/>
              </a:rPr>
              <a:t>	</a:t>
            </a:r>
            <a:r>
              <a:rPr lang="en-US" sz="2600" dirty="0" err="1" smtClean="0">
                <a:effectLst/>
                <a:latin typeface="Courier" pitchFamily="8" charset="0"/>
              </a:rPr>
              <a:t>bool</a:t>
            </a:r>
            <a:r>
              <a:rPr lang="en-US" sz="2600" dirty="0" smtClean="0">
                <a:effectLst/>
                <a:latin typeface="Courier" pitchFamily="8" charset="0"/>
              </a:rPr>
              <a:t> </a:t>
            </a:r>
            <a:r>
              <a:rPr lang="en-US" sz="2600" dirty="0">
                <a:effectLst/>
                <a:latin typeface="Courier" pitchFamily="8" charset="0"/>
              </a:rPr>
              <a:t>lock = false;</a:t>
            </a: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	</a:t>
            </a:r>
            <a:r>
              <a:rPr lang="en-US" sz="2600" dirty="0" err="1">
                <a:effectLst/>
                <a:latin typeface="Courier" pitchFamily="8" charset="0"/>
              </a:rPr>
              <a:t>bool</a:t>
            </a:r>
            <a:r>
              <a:rPr lang="en-US" sz="2600" dirty="0">
                <a:effectLst/>
                <a:latin typeface="Courier" pitchFamily="8" charset="0"/>
              </a:rPr>
              <a:t> guard = false;</a:t>
            </a: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	</a:t>
            </a:r>
            <a:r>
              <a:rPr lang="en-US" sz="2600" dirty="0" err="1" smtClean="0">
                <a:effectLst/>
                <a:latin typeface="Courier" pitchFamily="8" charset="0"/>
              </a:rPr>
              <a:t>queue_t</a:t>
            </a:r>
            <a:r>
              <a:rPr lang="en-US" sz="2600" dirty="0" smtClean="0">
                <a:effectLst/>
                <a:latin typeface="Courier" pitchFamily="8" charset="0"/>
              </a:rPr>
              <a:t> </a:t>
            </a:r>
            <a:r>
              <a:rPr lang="en-US" sz="2600" dirty="0" err="1" smtClean="0">
                <a:effectLst/>
                <a:latin typeface="Courier" pitchFamily="8" charset="0"/>
              </a:rPr>
              <a:t>q</a:t>
            </a:r>
            <a:r>
              <a:rPr lang="en-US" sz="2600" dirty="0" smtClean="0">
                <a:effectLst/>
                <a:latin typeface="Courier" pitchFamily="8" charset="0"/>
              </a:rPr>
              <a:t>;</a:t>
            </a:r>
            <a:endParaRPr lang="en-US" sz="2600" dirty="0">
              <a:effectLst/>
              <a:latin typeface="Courier" pitchFamily="8" charset="0"/>
            </a:endParaRP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} </a:t>
            </a:r>
            <a:r>
              <a:rPr lang="en-US" sz="2600" dirty="0" err="1">
                <a:effectLst/>
                <a:latin typeface="Courier" pitchFamily="8" charset="0"/>
              </a:rPr>
              <a:t>LockT</a:t>
            </a:r>
            <a:r>
              <a:rPr lang="en-US" sz="2600" dirty="0">
                <a:effectLst/>
                <a:latin typeface="Courier" pitchFamily="8" charset="0"/>
              </a:rPr>
              <a:t>;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502400" y="2167467"/>
            <a:ext cx="6502400" cy="758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void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acquire(LockT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 *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while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TAS(&amp;l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-&gt;guard, true));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if 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qadd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(l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,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tid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b="1" dirty="0" smtClean="0">
                <a:solidFill>
                  <a:schemeClr val="bg2"/>
                </a:solidFill>
                <a:latin typeface="Courier" pitchFamily="8" charset="0"/>
              </a:rPr>
              <a:t>park(); </a:t>
            </a:r>
            <a:r>
              <a:rPr lang="en-US" sz="2300" b="1" dirty="0" smtClean="0">
                <a:solidFill>
                  <a:schemeClr val="bg2"/>
                </a:solidFill>
                <a:latin typeface="Courier" pitchFamily="8" charset="0"/>
              </a:rPr>
              <a:t>    // blocked </a:t>
            </a:r>
            <a:endParaRPr lang="en-US" sz="2300" b="1" dirty="0" smtClean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} else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	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 = true;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}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}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endParaRPr lang="en-US" sz="2300" dirty="0" smtClean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void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release(LockT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 *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while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TAS(&amp;l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-&gt;guard, true));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if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qempty(l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))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-&gt;lock=false;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else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 </a:t>
            </a:r>
            <a:r>
              <a:rPr lang="en-US" sz="2300" b="1" dirty="0" err="1" smtClean="0">
                <a:solidFill>
                  <a:schemeClr val="bg2"/>
                </a:solidFill>
                <a:latin typeface="Courier" pitchFamily="8" charset="0"/>
              </a:rPr>
              <a:t>unpark(qremove(</a:t>
            </a:r>
            <a:r>
              <a:rPr lang="en-US" sz="2300" b="1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b="1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b="1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b="1" dirty="0" smtClean="0">
                <a:solidFill>
                  <a:schemeClr val="bg2"/>
                </a:solidFill>
                <a:latin typeface="Courier" pitchFamily="8" charset="0"/>
              </a:rPr>
              <a:t>)); </a:t>
            </a:r>
            <a:endParaRPr lang="en-US" sz="2300" b="1" dirty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852" y="6041043"/>
            <a:ext cx="62083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(a) Why is </a:t>
            </a:r>
            <a:r>
              <a:rPr lang="en-US" sz="2800" b="1" dirty="0" smtClean="0"/>
              <a:t>guard </a:t>
            </a:r>
            <a:r>
              <a:rPr lang="en-US" sz="2800" dirty="0" smtClean="0"/>
              <a:t>used?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(</a:t>
            </a:r>
            <a:r>
              <a:rPr lang="en-US" sz="2800" dirty="0" err="1" smtClean="0"/>
              <a:t>b</a:t>
            </a:r>
            <a:r>
              <a:rPr lang="en-US" sz="2800" dirty="0" smtClean="0"/>
              <a:t>) Why okay to </a:t>
            </a:r>
            <a:r>
              <a:rPr lang="en-US" sz="2800" b="1" dirty="0" smtClean="0"/>
              <a:t>spin</a:t>
            </a:r>
            <a:r>
              <a:rPr lang="en-US" sz="2800" dirty="0" smtClean="0"/>
              <a:t> on guard?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(</a:t>
            </a:r>
            <a:r>
              <a:rPr lang="en-US" sz="2800" dirty="0" err="1" smtClean="0"/>
              <a:t>c</a:t>
            </a:r>
            <a:r>
              <a:rPr lang="en-US" sz="2800" dirty="0" smtClean="0"/>
              <a:t>) In release(), why not set lock=false when </a:t>
            </a:r>
            <a:r>
              <a:rPr lang="en-US" sz="2800" dirty="0" err="1" smtClean="0"/>
              <a:t>unpark</a:t>
            </a:r>
            <a:r>
              <a:rPr lang="en-US" sz="2800" dirty="0" smtClean="0"/>
              <a:t>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(</a:t>
            </a:r>
            <a:r>
              <a:rPr lang="en-US" sz="2800" dirty="0" err="1" smtClean="0"/>
              <a:t>d</a:t>
            </a:r>
            <a:r>
              <a:rPr lang="en-US" sz="2800" dirty="0" smtClean="0"/>
              <a:t>) What is the race condition?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0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Race Condition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idx="4294967295"/>
          </p:nvPr>
        </p:nvSpPr>
        <p:spPr>
          <a:xfrm>
            <a:off x="306360" y="2181940"/>
            <a:ext cx="5815461" cy="731112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sz="2800" b="1" dirty="0" smtClean="0">
                <a:latin typeface="Helvetica"/>
                <a:ea typeface="Helvetica"/>
                <a:cs typeface="Helvetica"/>
                <a:sym typeface="Helvetica"/>
              </a:rPr>
              <a:t>Thread 1			</a:t>
            </a: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" pitchFamily="8" charset="0"/>
              </a:rPr>
              <a:t>if (</a:t>
            </a:r>
            <a:r>
              <a:rPr lang="en-US" sz="2800" dirty="0" err="1" smtClean="0">
                <a:latin typeface="Courier" pitchFamily="8" charset="0"/>
              </a:rPr>
              <a:t>l</a:t>
            </a:r>
            <a:r>
              <a:rPr lang="en-US" sz="2800" dirty="0" smtClean="0">
                <a:latin typeface="Courier" pitchFamily="8" charset="0"/>
              </a:rPr>
              <a:t>-&gt;lock) {</a:t>
            </a: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" pitchFamily="8" charset="0"/>
              </a:rPr>
              <a:t>		</a:t>
            </a:r>
            <a:r>
              <a:rPr lang="en-US" sz="2800" dirty="0" err="1" smtClean="0">
                <a:latin typeface="Courier" pitchFamily="8" charset="0"/>
              </a:rPr>
              <a:t>qadd(l</a:t>
            </a:r>
            <a:r>
              <a:rPr lang="en-US" sz="2800" dirty="0" smtClean="0">
                <a:latin typeface="Courier" pitchFamily="8" charset="0"/>
              </a:rPr>
              <a:t>-&gt;</a:t>
            </a:r>
            <a:r>
              <a:rPr lang="en-US" sz="2800" dirty="0" err="1" smtClean="0">
                <a:latin typeface="Courier" pitchFamily="8" charset="0"/>
              </a:rPr>
              <a:t>q</a:t>
            </a:r>
            <a:r>
              <a:rPr lang="en-US" sz="2800" dirty="0" smtClean="0">
                <a:latin typeface="Courier" pitchFamily="8" charset="0"/>
              </a:rPr>
              <a:t>, </a:t>
            </a:r>
            <a:r>
              <a:rPr lang="en-US" sz="2800" dirty="0" err="1" smtClean="0">
                <a:latin typeface="Courier" pitchFamily="8" charset="0"/>
              </a:rPr>
              <a:t>tid</a:t>
            </a:r>
            <a:r>
              <a:rPr lang="en-US" sz="2800" dirty="0" smtClean="0">
                <a:latin typeface="Courier" pitchFamily="8" charset="0"/>
              </a:rPr>
              <a:t>);</a:t>
            </a: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" pitchFamily="8" charset="0"/>
              </a:rPr>
              <a:t>		</a:t>
            </a:r>
            <a:r>
              <a:rPr lang="en-US" sz="2800" dirty="0" err="1" smtClean="0">
                <a:latin typeface="Courier" pitchFamily="8" charset="0"/>
              </a:rPr>
              <a:t>l</a:t>
            </a:r>
            <a:r>
              <a:rPr lang="en-US" sz="2800" dirty="0" smtClean="0">
                <a:latin typeface="Courier" pitchFamily="8" charset="0"/>
              </a:rPr>
              <a:t>-&gt;guard = false;</a:t>
            </a: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" pitchFamily="8" charset="0"/>
              </a:rPr>
              <a:t>			</a:t>
            </a: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endParaRPr lang="en-US" sz="2800" dirty="0" smtClean="0">
              <a:latin typeface="Courier" pitchFamily="8" charset="0"/>
            </a:endParaRP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endParaRPr lang="en-US" sz="2800" dirty="0" smtClean="0">
              <a:latin typeface="Courier" pitchFamily="8" charset="0"/>
            </a:endParaRP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endParaRPr lang="en-US" sz="2800" dirty="0" smtClean="0">
              <a:latin typeface="Courier" pitchFamily="8" charset="0"/>
            </a:endParaRP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endParaRPr lang="en-US" sz="2800" dirty="0" smtClean="0">
              <a:latin typeface="Courier" pitchFamily="8" charset="0"/>
            </a:endParaRPr>
          </a:p>
          <a:p>
            <a:pPr marL="487672" indent="-487672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" pitchFamily="8" charset="0"/>
              </a:rPr>
              <a:t>		park</a:t>
            </a:r>
            <a:r>
              <a:rPr lang="en-US" sz="2800" dirty="0" smtClean="0">
                <a:latin typeface="Courier" pitchFamily="8" charset="0"/>
              </a:rPr>
              <a:t>();    // block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/>
              <a:t>			</a:t>
            </a:r>
            <a:endParaRPr sz="2800" dirty="0"/>
          </a:p>
        </p:txBody>
      </p:sp>
      <p:sp>
        <p:nvSpPr>
          <p:cNvPr id="431" name="Shape 431"/>
          <p:cNvSpPr/>
          <p:nvPr/>
        </p:nvSpPr>
        <p:spPr>
          <a:xfrm>
            <a:off x="9280004" y="2208273"/>
            <a:ext cx="199413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(in unlock)</a:t>
            </a:r>
          </a:p>
        </p:txBody>
      </p:sp>
      <p:sp>
        <p:nvSpPr>
          <p:cNvPr id="432" name="Shape 432"/>
          <p:cNvSpPr/>
          <p:nvPr/>
        </p:nvSpPr>
        <p:spPr>
          <a:xfrm>
            <a:off x="2639598" y="2173955"/>
            <a:ext cx="154208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FFFFFF"/>
                </a:solidFill>
              </a:rPr>
              <a:t>(in lock)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7" name="Shape 430"/>
          <p:cNvSpPr txBox="1">
            <a:spLocks/>
          </p:cNvSpPr>
          <p:nvPr/>
        </p:nvSpPr>
        <p:spPr>
          <a:xfrm>
            <a:off x="6377903" y="2204952"/>
            <a:ext cx="6876635" cy="6395686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Thread 2			</a:t>
            </a:r>
          </a:p>
          <a:p>
            <a:pPr marL="487672" marR="0" lvl="0" indent="-487672" algn="l" defTabSz="130046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Courier" pitchFamily="8" charset="0"/>
              <a:ea typeface="+mn-ea"/>
              <a:cs typeface="+mn-cs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endParaRPr lang="en-US" sz="2800" kern="1200" dirty="0" smtClean="0">
              <a:solidFill>
                <a:srgbClr val="000000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while (</a:t>
            </a:r>
            <a:r>
              <a:rPr lang="en-US" sz="2800" dirty="0" err="1" smtClean="0">
                <a:solidFill>
                  <a:schemeClr val="bg2"/>
                </a:solidFill>
                <a:latin typeface="Courier" pitchFamily="8" charset="0"/>
              </a:rPr>
              <a:t>TAS(&amp;l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-&gt;guard, true));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if (</a:t>
            </a:r>
            <a:r>
              <a:rPr lang="en-US" sz="2800" dirty="0" err="1" smtClean="0">
                <a:solidFill>
                  <a:schemeClr val="bg2"/>
                </a:solidFill>
                <a:latin typeface="Courier" pitchFamily="8" charset="0"/>
              </a:rPr>
              <a:t>qempty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(l-&gt;q)) // 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false!!</a:t>
            </a:r>
            <a:endParaRPr lang="en-US" sz="2800" dirty="0" smtClean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else </a:t>
            </a:r>
            <a:r>
              <a:rPr lang="en-US" sz="2800" dirty="0" err="1" smtClean="0">
                <a:solidFill>
                  <a:schemeClr val="bg2"/>
                </a:solidFill>
                <a:latin typeface="Courier" pitchFamily="8" charset="0"/>
              </a:rPr>
              <a:t>unpark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Courier" pitchFamily="8" charset="0"/>
              </a:rPr>
              <a:t>qremove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(l-&gt;q)); 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l-</a:t>
            </a:r>
            <a:r>
              <a:rPr lang="en-US" sz="2800" dirty="0" smtClean="0">
                <a:solidFill>
                  <a:schemeClr val="bg2"/>
                </a:solidFill>
                <a:latin typeface="Courier" pitchFamily="8" charset="0"/>
              </a:rPr>
              <a:t>&gt;guard = false;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2364" y="7978738"/>
            <a:ext cx="10117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Problem: Guard not held when call park()</a:t>
            </a:r>
          </a:p>
          <a:p>
            <a:r>
              <a:rPr lang="en-US" dirty="0" smtClean="0"/>
              <a:t>Unlocking thread may </a:t>
            </a:r>
            <a:r>
              <a:rPr lang="en-US" dirty="0" err="1" smtClean="0"/>
              <a:t>unpark</a:t>
            </a:r>
            <a:r>
              <a:rPr lang="en-US" dirty="0" smtClean="0"/>
              <a:t>() before other park()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0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</a:t>
            </a:r>
            <a:r>
              <a:rPr lang="en-US" dirty="0"/>
              <a:t>when </a:t>
            </a:r>
            <a:r>
              <a:rPr lang="en-US" dirty="0" smtClean="0"/>
              <a:t>Waiting:</a:t>
            </a:r>
            <a:br>
              <a:rPr lang="en-US" dirty="0" smtClean="0"/>
            </a:br>
            <a:r>
              <a:rPr lang="en-US" dirty="0" smtClean="0"/>
              <a:t>FINAL correct LOCK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5743787" cy="3873577"/>
          </a:xfrm>
        </p:spPr>
        <p:txBody>
          <a:bodyPr/>
          <a:lstStyle/>
          <a:p>
            <a:pPr>
              <a:buNone/>
            </a:pPr>
            <a:r>
              <a:rPr lang="en-US" sz="2600" dirty="0" err="1">
                <a:effectLst/>
                <a:latin typeface="Courier" pitchFamily="8" charset="0"/>
              </a:rPr>
              <a:t>Typedef</a:t>
            </a:r>
            <a:r>
              <a:rPr lang="en-US" sz="2600" dirty="0">
                <a:effectLst/>
                <a:latin typeface="Courier" pitchFamily="8" charset="0"/>
              </a:rPr>
              <a:t> </a:t>
            </a:r>
            <a:r>
              <a:rPr lang="en-US" sz="2600" dirty="0" err="1">
                <a:effectLst/>
                <a:latin typeface="Courier" pitchFamily="8" charset="0"/>
              </a:rPr>
              <a:t>struct</a:t>
            </a:r>
            <a:r>
              <a:rPr lang="en-US" sz="2600" dirty="0">
                <a:effectLst/>
                <a:latin typeface="Courier" pitchFamily="8" charset="0"/>
              </a:rPr>
              <a:t> </a:t>
            </a:r>
            <a:r>
              <a:rPr lang="en-US" sz="2600" dirty="0" smtClean="0">
                <a:effectLst/>
                <a:latin typeface="Courier" pitchFamily="8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effectLst/>
                <a:latin typeface="Courier" pitchFamily="8" charset="0"/>
              </a:rPr>
              <a:t>	</a:t>
            </a:r>
            <a:r>
              <a:rPr lang="en-US" sz="2600" dirty="0" err="1" smtClean="0">
                <a:effectLst/>
                <a:latin typeface="Courier" pitchFamily="8" charset="0"/>
              </a:rPr>
              <a:t>bool</a:t>
            </a:r>
            <a:r>
              <a:rPr lang="en-US" sz="2600" dirty="0" smtClean="0">
                <a:effectLst/>
                <a:latin typeface="Courier" pitchFamily="8" charset="0"/>
              </a:rPr>
              <a:t> </a:t>
            </a:r>
            <a:r>
              <a:rPr lang="en-US" sz="2600" dirty="0">
                <a:effectLst/>
                <a:latin typeface="Courier" pitchFamily="8" charset="0"/>
              </a:rPr>
              <a:t>lock = false;</a:t>
            </a: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	</a:t>
            </a:r>
            <a:r>
              <a:rPr lang="en-US" sz="2600" dirty="0" err="1">
                <a:effectLst/>
                <a:latin typeface="Courier" pitchFamily="8" charset="0"/>
              </a:rPr>
              <a:t>bool</a:t>
            </a:r>
            <a:r>
              <a:rPr lang="en-US" sz="2600" dirty="0">
                <a:effectLst/>
                <a:latin typeface="Courier" pitchFamily="8" charset="0"/>
              </a:rPr>
              <a:t> guard = false;</a:t>
            </a: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	</a:t>
            </a:r>
            <a:r>
              <a:rPr lang="en-US" sz="2600" dirty="0" err="1" smtClean="0">
                <a:effectLst/>
                <a:latin typeface="Courier" pitchFamily="8" charset="0"/>
              </a:rPr>
              <a:t>queue_t</a:t>
            </a:r>
            <a:r>
              <a:rPr lang="en-US" sz="2600" dirty="0" smtClean="0">
                <a:effectLst/>
                <a:latin typeface="Courier" pitchFamily="8" charset="0"/>
              </a:rPr>
              <a:t> </a:t>
            </a:r>
            <a:r>
              <a:rPr lang="en-US" sz="2600" dirty="0" err="1" smtClean="0">
                <a:effectLst/>
                <a:latin typeface="Courier" pitchFamily="8" charset="0"/>
              </a:rPr>
              <a:t>q</a:t>
            </a:r>
            <a:r>
              <a:rPr lang="en-US" sz="2600" dirty="0" smtClean="0">
                <a:effectLst/>
                <a:latin typeface="Courier" pitchFamily="8" charset="0"/>
              </a:rPr>
              <a:t>;</a:t>
            </a:r>
            <a:endParaRPr lang="en-US" sz="2600" dirty="0">
              <a:effectLst/>
              <a:latin typeface="Courier" pitchFamily="8" charset="0"/>
            </a:endParaRPr>
          </a:p>
          <a:p>
            <a:pPr>
              <a:buNone/>
            </a:pPr>
            <a:r>
              <a:rPr lang="en-US" sz="2600" dirty="0">
                <a:effectLst/>
                <a:latin typeface="Courier" pitchFamily="8" charset="0"/>
              </a:rPr>
              <a:t>} </a:t>
            </a:r>
            <a:r>
              <a:rPr lang="en-US" sz="2600" dirty="0" err="1">
                <a:effectLst/>
                <a:latin typeface="Courier" pitchFamily="8" charset="0"/>
              </a:rPr>
              <a:t>LockT</a:t>
            </a:r>
            <a:r>
              <a:rPr lang="en-US" sz="2600" dirty="0">
                <a:effectLst/>
                <a:latin typeface="Courier" pitchFamily="8" charset="0"/>
              </a:rPr>
              <a:t>;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502400" y="2167467"/>
            <a:ext cx="6502400" cy="758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void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acquire(LockT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 *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while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TAS(&amp;l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-&gt;guard, true));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if 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qadd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(l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,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tid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rgbClr val="921F07"/>
                </a:solidFill>
                <a:latin typeface="Courier" pitchFamily="8" charset="0"/>
              </a:rPr>
              <a:t>			</a:t>
            </a:r>
            <a:r>
              <a:rPr lang="en-US" sz="2300" dirty="0" err="1" smtClean="0">
                <a:solidFill>
                  <a:srgbClr val="921F07"/>
                </a:solidFill>
                <a:latin typeface="Courier" pitchFamily="8" charset="0"/>
              </a:rPr>
              <a:t>setpark</a:t>
            </a:r>
            <a:r>
              <a:rPr lang="en-US" sz="2300" dirty="0" smtClean="0">
                <a:solidFill>
                  <a:srgbClr val="921F07"/>
                </a:solidFill>
                <a:latin typeface="Courier" pitchFamily="8" charset="0"/>
              </a:rPr>
              <a:t>(); // notify of plan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park(); </a:t>
            </a:r>
            <a:r>
              <a:rPr lang="en-US" sz="2300" dirty="0" smtClean="0">
                <a:solidFill>
                  <a:srgbClr val="921F07"/>
                </a:solidFill>
                <a:latin typeface="Courier" pitchFamily="8" charset="0"/>
              </a:rPr>
              <a:t>// unless </a:t>
            </a:r>
            <a:r>
              <a:rPr lang="en-US" sz="2300" dirty="0" err="1" smtClean="0">
                <a:solidFill>
                  <a:srgbClr val="921F07"/>
                </a:solidFill>
                <a:latin typeface="Courier" pitchFamily="8" charset="0"/>
              </a:rPr>
              <a:t>unpark</a:t>
            </a:r>
            <a:r>
              <a:rPr lang="en-US" sz="2300" dirty="0" smtClean="0">
                <a:solidFill>
                  <a:srgbClr val="921F07"/>
                </a:solidFill>
                <a:latin typeface="Courier" pitchFamily="8" charset="0"/>
              </a:rPr>
              <a:t>() 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} else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	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 = true;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		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}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}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endParaRPr lang="en-US" sz="2300" dirty="0" smtClean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void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release(LockT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 *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 {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while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TAS(&amp;l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-&gt;guard, true));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if 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qempty(l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)) 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-&gt;lock=false;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else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 </a:t>
            </a:r>
            <a:r>
              <a:rPr lang="en-US" sz="2300" dirty="0" err="1" smtClean="0">
                <a:solidFill>
                  <a:schemeClr val="bg2"/>
                </a:solidFill>
                <a:latin typeface="Courier" pitchFamily="8" charset="0"/>
              </a:rPr>
              <a:t>unpark(qremove(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q</a:t>
            </a:r>
            <a:r>
              <a:rPr lang="en-US" sz="2300" dirty="0" smtClean="0">
                <a:solidFill>
                  <a:schemeClr val="bg2"/>
                </a:solidFill>
                <a:latin typeface="Courier" pitchFamily="8" charset="0"/>
              </a:rPr>
              <a:t>)); </a:t>
            </a:r>
            <a:endParaRPr lang="en-US" sz="2300" dirty="0">
              <a:solidFill>
                <a:schemeClr val="bg2"/>
              </a:solidFill>
              <a:latin typeface="Courier" pitchFamily="8" charset="0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	</a:t>
            </a:r>
            <a:r>
              <a:rPr lang="en-US" sz="2300" dirty="0" err="1">
                <a:solidFill>
                  <a:schemeClr val="bg2"/>
                </a:solidFill>
                <a:latin typeface="Courier" pitchFamily="8" charset="0"/>
              </a:rPr>
              <a:t>l</a:t>
            </a: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-&gt;guard = false;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chemeClr val="bg2"/>
                </a:solidFill>
                <a:latin typeface="Courier" pitchFamily="8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227" y="6614480"/>
            <a:ext cx="62083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err="1">
                <a:solidFill>
                  <a:schemeClr val="bg1"/>
                </a:solidFill>
              </a:rPr>
              <a:t>s</a:t>
            </a:r>
            <a:r>
              <a:rPr lang="en-US" sz="2800" dirty="0" err="1" smtClean="0">
                <a:solidFill>
                  <a:schemeClr val="bg1"/>
                </a:solidFill>
              </a:rPr>
              <a:t>etpark</a:t>
            </a:r>
            <a:r>
              <a:rPr lang="en-US" sz="2800" dirty="0" smtClean="0">
                <a:solidFill>
                  <a:schemeClr val="bg1"/>
                </a:solidFill>
              </a:rPr>
              <a:t>() fixes </a:t>
            </a:r>
            <a:r>
              <a:rPr lang="en-US" sz="2800" dirty="0" smtClean="0">
                <a:solidFill>
                  <a:schemeClr val="bg1"/>
                </a:solidFill>
              </a:rPr>
              <a:t>race condition</a:t>
            </a:r>
          </a:p>
        </p:txBody>
      </p:sp>
    </p:spTree>
    <p:extLst>
      <p:ext uri="{BB962C8B-B14F-4D97-AF65-F5344CB8AC3E}">
        <p14:creationId xmlns:p14="http://schemas.microsoft.com/office/powerpoint/2010/main" val="1834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Spin-Waiting vs Blocking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539" y="2311421"/>
            <a:ext cx="11886087" cy="64168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Each approach is better under different circumstances</a:t>
            </a:r>
          </a:p>
          <a:p>
            <a:pPr>
              <a:buNone/>
            </a:pPr>
            <a:r>
              <a:rPr lang="en-US" dirty="0" err="1"/>
              <a:t>Uniprocessor</a:t>
            </a:r>
            <a:endParaRPr lang="en-US" dirty="0"/>
          </a:p>
          <a:p>
            <a:pPr lvl="1">
              <a:buNone/>
            </a:pPr>
            <a:r>
              <a:rPr lang="en-US" sz="2800" dirty="0"/>
              <a:t>Waiting process is scheduled --&gt; Process holding lock isn’t</a:t>
            </a:r>
          </a:p>
          <a:p>
            <a:pPr lvl="1">
              <a:buNone/>
            </a:pPr>
            <a:r>
              <a:rPr lang="en-US" sz="2800" dirty="0"/>
              <a:t>Waiting process should </a:t>
            </a:r>
            <a:r>
              <a:rPr lang="en-US" sz="2800" dirty="0" smtClean="0"/>
              <a:t>always relinquish </a:t>
            </a:r>
            <a:r>
              <a:rPr lang="en-US" sz="2800" dirty="0"/>
              <a:t>processor</a:t>
            </a:r>
          </a:p>
          <a:p>
            <a:pPr lvl="1">
              <a:buNone/>
            </a:pPr>
            <a:r>
              <a:rPr lang="en-US" sz="2800" dirty="0"/>
              <a:t>Associate queue of waiters with each </a:t>
            </a:r>
            <a:r>
              <a:rPr lang="en-US" sz="2800" dirty="0" smtClean="0"/>
              <a:t>lock (as in previous implementation)</a:t>
            </a:r>
            <a:endParaRPr lang="en-US" sz="2800" dirty="0"/>
          </a:p>
          <a:p>
            <a:pPr>
              <a:buNone/>
            </a:pPr>
            <a:r>
              <a:rPr lang="en-US" dirty="0"/>
              <a:t>Multiprocessor</a:t>
            </a:r>
          </a:p>
          <a:p>
            <a:pPr lvl="1">
              <a:buNone/>
            </a:pPr>
            <a:r>
              <a:rPr lang="en-US" sz="2800" dirty="0"/>
              <a:t>Waiting process is scheduled --&gt; Process holding lock might be</a:t>
            </a:r>
          </a:p>
          <a:p>
            <a:pPr lvl="1">
              <a:buNone/>
            </a:pPr>
            <a:r>
              <a:rPr lang="en-US" sz="2800" dirty="0"/>
              <a:t>Spin or block depends on how long, </a:t>
            </a:r>
            <a:r>
              <a:rPr lang="en-US" sz="2800" dirty="0" err="1"/>
              <a:t>t</a:t>
            </a:r>
            <a:r>
              <a:rPr lang="en-US" sz="2800" dirty="0"/>
              <a:t>,  before lock is released</a:t>
            </a:r>
          </a:p>
          <a:p>
            <a:pPr lvl="2">
              <a:buNone/>
            </a:pPr>
            <a:r>
              <a:rPr lang="en-US" sz="2600" dirty="0"/>
              <a:t>Lock released quickly --&gt; Spin-wait</a:t>
            </a:r>
          </a:p>
          <a:p>
            <a:pPr lvl="2">
              <a:buNone/>
            </a:pPr>
            <a:r>
              <a:rPr lang="en-US" sz="2600" dirty="0"/>
              <a:t>Lock released slowly --&gt; Block</a:t>
            </a:r>
          </a:p>
          <a:p>
            <a:pPr lvl="2">
              <a:buNone/>
            </a:pPr>
            <a:r>
              <a:rPr lang="en-US" sz="2600" dirty="0"/>
              <a:t>Quick and slow are relative to context-switch cost,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Spin-Wait?  </a:t>
            </a:r>
            <a:br>
              <a:rPr lang="en-US"/>
            </a:br>
            <a:r>
              <a:rPr lang="en-US"/>
              <a:t>When to Block?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696" y="2600961"/>
            <a:ext cx="11779948" cy="67445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If know how long</a:t>
            </a:r>
            <a:r>
              <a:rPr lang="en-US" b="1" dirty="0"/>
              <a:t>, </a:t>
            </a:r>
            <a:r>
              <a:rPr lang="en-US" b="1" dirty="0" err="1"/>
              <a:t>t</a:t>
            </a:r>
            <a:r>
              <a:rPr lang="en-US" b="1" dirty="0"/>
              <a:t>,</a:t>
            </a:r>
            <a:r>
              <a:rPr lang="en-US" dirty="0"/>
              <a:t> before lock released, can determine optimal behavior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How much CPU time is wasted when spin-waiting?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How much wasted when block?</a:t>
            </a:r>
          </a:p>
          <a:p>
            <a:pPr lvl="1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What is the best action when </a:t>
            </a:r>
            <a:r>
              <a:rPr lang="en-US" dirty="0" err="1"/>
              <a:t>t</a:t>
            </a:r>
            <a:r>
              <a:rPr lang="en-US" dirty="0"/>
              <a:t>&lt;C?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When </a:t>
            </a:r>
            <a:r>
              <a:rPr lang="en-US" dirty="0" err="1"/>
              <a:t>t</a:t>
            </a:r>
            <a:r>
              <a:rPr lang="en-US" dirty="0"/>
              <a:t>&gt;C?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Problem: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Requires </a:t>
            </a:r>
            <a:r>
              <a:rPr lang="en-US" dirty="0"/>
              <a:t>knowledge of </a:t>
            </a:r>
            <a:r>
              <a:rPr lang="en-US" dirty="0" smtClean="0"/>
              <a:t>future; too much overhead to do any special prediction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8322" y="3731336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8322" y="4917508"/>
            <a:ext cx="51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9065" y="6024761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spin-wait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4093" y="708316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Two-Phase Waiting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696" y="2263356"/>
            <a:ext cx="11275280" cy="69691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Theory: Bound worst-case </a:t>
            </a:r>
            <a:r>
              <a:rPr lang="en-US" dirty="0" smtClean="0"/>
              <a:t>performance; ratio of actual/optimal</a:t>
            </a:r>
          </a:p>
          <a:p>
            <a:pPr>
              <a:buNone/>
            </a:pPr>
            <a:r>
              <a:rPr lang="en-US" dirty="0"/>
              <a:t>When does worst-possible performance occur?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Algorithm: Spin</a:t>
            </a:r>
            <a:r>
              <a:rPr lang="en-US" dirty="0"/>
              <a:t>-wait for C then block --&gt; Factor of 2 of optimal</a:t>
            </a:r>
          </a:p>
          <a:p>
            <a:pPr>
              <a:buNone/>
            </a:pPr>
            <a:r>
              <a:rPr lang="en-US" dirty="0"/>
              <a:t>Two cases:</a:t>
            </a:r>
          </a:p>
          <a:p>
            <a:pPr lvl="1">
              <a:buNone/>
            </a:pPr>
            <a:r>
              <a:rPr lang="en-US" sz="2800" dirty="0"/>
              <a:t>t</a:t>
            </a:r>
            <a:r>
              <a:rPr lang="en-US" sz="2800" dirty="0" smtClean="0"/>
              <a:t> </a:t>
            </a:r>
            <a:r>
              <a:rPr lang="en-US" sz="2800" dirty="0"/>
              <a:t>&lt; C: optimal spin-waits for t; we spin-wait t too</a:t>
            </a:r>
          </a:p>
          <a:p>
            <a:pPr lvl="1">
              <a:buNone/>
            </a:pPr>
            <a:r>
              <a:rPr lang="en-US" sz="2800" dirty="0"/>
              <a:t>t</a:t>
            </a:r>
            <a:r>
              <a:rPr lang="en-US" sz="2800" dirty="0" smtClean="0"/>
              <a:t> </a:t>
            </a:r>
            <a:r>
              <a:rPr lang="en-US" sz="2800" dirty="0"/>
              <a:t>&gt; C: optimal blocks immediately (cost of C); we pay spin C then block (cost of 2 C</a:t>
            </a:r>
            <a:r>
              <a:rPr lang="en-US" sz="2800" dirty="0" smtClean="0"/>
              <a:t>); 2C / C </a:t>
            </a:r>
            <a:r>
              <a:rPr lang="en-US" sz="2800" dirty="0" smtClean="0">
                <a:sym typeface="Wingdings"/>
              </a:rPr>
              <a:t> 2-competitive algorithm</a:t>
            </a:r>
            <a:endParaRPr lang="en-US" sz="2800" dirty="0" smtClean="0"/>
          </a:p>
          <a:p>
            <a:pPr>
              <a:buNone/>
            </a:pPr>
            <a:r>
              <a:rPr lang="en-US" dirty="0"/>
              <a:t>Example of </a:t>
            </a:r>
            <a:r>
              <a:rPr lang="en-US" dirty="0">
                <a:solidFill>
                  <a:schemeClr val="hlink"/>
                </a:solidFill>
              </a:rPr>
              <a:t>competitive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6777" y="3649920"/>
            <a:ext cx="6100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 for very long time </a:t>
            </a:r>
            <a:r>
              <a:rPr lang="en-US" dirty="0" err="1" smtClean="0"/>
              <a:t>t</a:t>
            </a:r>
            <a:r>
              <a:rPr lang="en-US" dirty="0" smtClean="0"/>
              <a:t> &gt;&gt; C</a:t>
            </a:r>
          </a:p>
          <a:p>
            <a:r>
              <a:rPr lang="en-US" dirty="0" smtClean="0"/>
              <a:t>Ratio: </a:t>
            </a:r>
            <a:r>
              <a:rPr lang="en-US" dirty="0" err="1" smtClean="0"/>
              <a:t>t</a:t>
            </a:r>
            <a:r>
              <a:rPr lang="en-US" dirty="0" smtClean="0"/>
              <a:t>/C (unbounded)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Condition Variables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Concurrency Objectives</a:t>
            </a:r>
          </a:p>
        </p:txBody>
      </p:sp>
      <p:sp>
        <p:nvSpPr>
          <p:cNvPr id="963" name="Shape 963"/>
          <p:cNvSpPr>
            <a:spLocks noGrp="1"/>
          </p:cNvSpPr>
          <p:nvPr>
            <p:ph type="body" idx="4294967295"/>
          </p:nvPr>
        </p:nvSpPr>
        <p:spPr>
          <a:xfrm>
            <a:off x="569415" y="2637868"/>
            <a:ext cx="11588750" cy="519588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Mutual exclusion</a:t>
            </a:r>
            <a:r>
              <a:rPr sz="3500" dirty="0">
                <a:solidFill>
                  <a:srgbClr val="333333"/>
                </a:solidFill>
              </a:rPr>
              <a:t> (e.g., A and B don’t run at same time)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 - solved with </a:t>
            </a:r>
            <a:r>
              <a:rPr sz="3500" i="1" dirty="0">
                <a:solidFill>
                  <a:srgbClr val="333333"/>
                </a:solidFill>
              </a:rPr>
              <a:t>locks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Ordering</a:t>
            </a:r>
            <a:r>
              <a:rPr sz="3500" dirty="0">
                <a:solidFill>
                  <a:srgbClr val="333333"/>
                </a:solidFill>
              </a:rPr>
              <a:t> (e.g., B runs after </a:t>
            </a:r>
            <a:r>
              <a:rPr sz="3500" dirty="0" smtClean="0">
                <a:solidFill>
                  <a:srgbClr val="333333"/>
                </a:solidFill>
              </a:rPr>
              <a:t>A</a:t>
            </a:r>
            <a:r>
              <a:rPr lang="en-US" sz="3500" dirty="0" smtClean="0">
                <a:solidFill>
                  <a:srgbClr val="333333"/>
                </a:solidFill>
              </a:rPr>
              <a:t> does something</a:t>
            </a:r>
            <a:r>
              <a:rPr sz="3500" dirty="0" smtClean="0">
                <a:solidFill>
                  <a:srgbClr val="333333"/>
                </a:solidFill>
              </a:rPr>
              <a:t>)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 - solved with </a:t>
            </a:r>
            <a:r>
              <a:rPr sz="3500" i="1" dirty="0">
                <a:solidFill>
                  <a:srgbClr val="333333"/>
                </a:solidFill>
              </a:rPr>
              <a:t>condition </a:t>
            </a:r>
            <a:r>
              <a:rPr sz="3500" i="1" dirty="0" smtClean="0">
                <a:solidFill>
                  <a:srgbClr val="333333"/>
                </a:solidFill>
              </a:rPr>
              <a:t>variables</a:t>
            </a:r>
            <a:r>
              <a:rPr lang="en-US" sz="3500" i="1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and</a:t>
            </a:r>
            <a:r>
              <a:rPr lang="en-US" sz="3500" i="1" dirty="0" smtClean="0">
                <a:solidFill>
                  <a:srgbClr val="333333"/>
                </a:solidFill>
              </a:rPr>
              <a:t> semaphores</a:t>
            </a:r>
            <a:endParaRPr sz="3500" i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Ordering Example: Join</a:t>
            </a:r>
          </a:p>
        </p:txBody>
      </p:sp>
      <p:sp>
        <p:nvSpPr>
          <p:cNvPr id="966" name="Shape 966"/>
          <p:cNvSpPr>
            <a:spLocks noGrp="1"/>
          </p:cNvSpPr>
          <p:nvPr>
            <p:ph type="body" idx="4294967295"/>
          </p:nvPr>
        </p:nvSpPr>
        <p:spPr>
          <a:xfrm>
            <a:off x="293066" y="2279640"/>
            <a:ext cx="11099800" cy="722971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pthread_t p1, p2;</a:t>
            </a:r>
            <a:endParaRPr sz="3496" dirty="0" smtClean="0">
              <a:solidFill>
                <a:srgbClr val="333333"/>
              </a:solidFill>
            </a:endParaRP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lang="en-US" sz="3496" dirty="0" smtClean="0">
                <a:solidFill>
                  <a:srgbClr val="333333"/>
                </a:solidFill>
              </a:rPr>
              <a:t>	</a:t>
            </a:r>
            <a:r>
              <a:rPr sz="3496" dirty="0" smtClean="0">
                <a:solidFill>
                  <a:srgbClr val="333333"/>
                </a:solidFill>
              </a:rPr>
              <a:t>Pthread_create</a:t>
            </a:r>
            <a:r>
              <a:rPr sz="3496" dirty="0">
                <a:solidFill>
                  <a:srgbClr val="333333"/>
                </a:solidFill>
              </a:rPr>
              <a:t>(&amp;p1, NULL, mythread, "A"); 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Pthread_create(&amp;p2, NULL, mythread, "B");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// join waits for the threads to finish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Pthread_join(p1, NULL); 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Pthread_join(p2, NULL); 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printf("main: done\n [balance: %d]\n [should: %d]\n", 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	 </a:t>
            </a:r>
            <a:r>
              <a:rPr sz="3496" dirty="0" smtClean="0">
                <a:solidFill>
                  <a:srgbClr val="333333"/>
                </a:solidFill>
              </a:rPr>
              <a:t> </a:t>
            </a:r>
            <a:r>
              <a:rPr lang="en-US" sz="3496" dirty="0" smtClean="0">
                <a:solidFill>
                  <a:srgbClr val="333333"/>
                </a:solidFill>
              </a:rPr>
              <a:t>		</a:t>
            </a:r>
            <a:r>
              <a:rPr sz="3496" dirty="0" smtClean="0">
                <a:solidFill>
                  <a:srgbClr val="333333"/>
                </a:solidFill>
              </a:rPr>
              <a:t>balance</a:t>
            </a:r>
            <a:r>
              <a:rPr sz="3496" dirty="0">
                <a:solidFill>
                  <a:srgbClr val="333333"/>
                </a:solidFill>
              </a:rPr>
              <a:t>, max*2);</a:t>
            </a:r>
          </a:p>
          <a:p>
            <a:pPr lvl="0" defTabSz="537463">
              <a:buNone/>
              <a:defRPr sz="1800">
                <a:solidFill>
                  <a:srgbClr val="000000"/>
                </a:solidFill>
              </a:defRPr>
            </a:pPr>
            <a:r>
              <a:rPr sz="3496" dirty="0">
                <a:solidFill>
                  <a:srgbClr val="333333"/>
                </a:solidFill>
              </a:rPr>
              <a:t>    return 0;</a:t>
            </a:r>
          </a:p>
        </p:txBody>
      </p:sp>
      <p:sp>
        <p:nvSpPr>
          <p:cNvPr id="4" name="Shape 970"/>
          <p:cNvSpPr/>
          <p:nvPr/>
        </p:nvSpPr>
        <p:spPr>
          <a:xfrm>
            <a:off x="7727941" y="5727221"/>
            <a:ext cx="50276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to implement </a:t>
            </a:r>
            <a:r>
              <a:rPr sz="3600" dirty="0" smtClean="0">
                <a:solidFill>
                  <a:schemeClr val="bg1"/>
                </a:solidFill>
              </a:rPr>
              <a:t>join</a:t>
            </a:r>
            <a:r>
              <a:rPr lang="en-US" sz="3600" dirty="0" smtClean="0">
                <a:solidFill>
                  <a:schemeClr val="bg1"/>
                </a:solidFill>
              </a:rPr>
              <a:t>()</a:t>
            </a:r>
            <a:r>
              <a:rPr sz="3600" dirty="0" smtClean="0">
                <a:solidFill>
                  <a:schemeClr val="bg1"/>
                </a:solidFill>
              </a:rPr>
              <a:t>?</a:t>
            </a:r>
            <a:endParaRPr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Ticket Lock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46" name="Shape 246"/>
          <p:cNvSpPr>
            <a:spLocks noGrp="1"/>
          </p:cNvSpPr>
          <p:nvPr>
            <p:ph idx="1"/>
          </p:nvPr>
        </p:nvSpPr>
        <p:spPr>
          <a:xfrm>
            <a:off x="587564" y="2600961"/>
            <a:ext cx="10785405" cy="611180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typedef struct </a:t>
            </a:r>
            <a:r>
              <a:rPr sz="2800" b="1" dirty="0">
                <a:solidFill>
                  <a:srgbClr val="333333"/>
                </a:solidFill>
                <a:effectLst/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2800" dirty="0">
                <a:solidFill>
                  <a:srgbClr val="333333"/>
                </a:solidFill>
                <a:effectLst/>
              </a:rPr>
              <a:t> {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int ticket;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int turn;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}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void </a:t>
            </a:r>
            <a:r>
              <a:rPr sz="2800" b="1" dirty="0">
                <a:solidFill>
                  <a:srgbClr val="333333"/>
                </a:solidFill>
                <a:effectLst/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2800" dirty="0">
                <a:solidFill>
                  <a:srgbClr val="333333"/>
                </a:solidFill>
                <a:effectLst/>
              </a:rPr>
              <a:t>(lock_t *lock) {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lock-&gt;ticket = 0;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lock-&gt;turn = 0;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}</a:t>
            </a:r>
          </a:p>
        </p:txBody>
      </p:sp>
      <p:sp>
        <p:nvSpPr>
          <p:cNvPr id="247" name="Shape 247"/>
          <p:cNvSpPr/>
          <p:nvPr/>
        </p:nvSpPr>
        <p:spPr>
          <a:xfrm>
            <a:off x="6268354" y="2600960"/>
            <a:ext cx="6315028" cy="55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void </a:t>
            </a:r>
            <a:r>
              <a:rPr sz="2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acquire</a:t>
            </a:r>
            <a:r>
              <a:rPr sz="2800" dirty="0">
                <a:solidFill>
                  <a:srgbClr val="333333"/>
                </a:solidFill>
              </a:rPr>
              <a:t>(lock_t *lock) {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int myturn = FAA(&amp;lock-&gt;ticket);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</a:t>
            </a:r>
            <a:r>
              <a:rPr sz="2800" dirty="0" smtClean="0">
                <a:solidFill>
                  <a:srgbClr val="333333"/>
                </a:solidFill>
              </a:rPr>
              <a:t>while</a:t>
            </a:r>
            <a:r>
              <a:rPr lang="en-US" sz="2800" dirty="0" smtClean="0">
                <a:solidFill>
                  <a:srgbClr val="333333"/>
                </a:solidFill>
              </a:rPr>
              <a:t> </a:t>
            </a:r>
            <a:r>
              <a:rPr sz="2800" dirty="0" smtClean="0">
                <a:solidFill>
                  <a:srgbClr val="333333"/>
                </a:solidFill>
              </a:rPr>
              <a:t>(</a:t>
            </a:r>
            <a:r>
              <a:rPr sz="2800" dirty="0">
                <a:solidFill>
                  <a:srgbClr val="333333"/>
                </a:solidFill>
              </a:rPr>
              <a:t>lock-&gt;turn != myturn)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	yield</a:t>
            </a:r>
            <a:r>
              <a:rPr sz="2800" dirty="0" smtClean="0">
                <a:solidFill>
                  <a:srgbClr val="333333"/>
                </a:solidFill>
              </a:rPr>
              <a:t>();</a:t>
            </a:r>
            <a:endParaRPr lang="en-US"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}</a:t>
            </a:r>
            <a:endParaRPr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endParaRPr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void </a:t>
            </a:r>
            <a:r>
              <a:rPr sz="2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release</a:t>
            </a:r>
            <a:r>
              <a:rPr sz="2800" dirty="0">
                <a:solidFill>
                  <a:srgbClr val="333333"/>
                </a:solidFill>
              </a:rPr>
              <a:t> (lock_t *lock) {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FAA(&amp;lock-&gt;turn);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847" y="8455943"/>
            <a:ext cx="119102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</a:rPr>
              <a:t>Are both FAA() instructions needed or can replace with simple ++?</a:t>
            </a:r>
            <a:endParaRPr lang="en-US" sz="32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Shape 97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473201">
              <a:defRPr sz="6480"/>
            </a:lvl1pPr>
          </a:lstStyle>
          <a:p>
            <a:pPr lvl="0"/>
            <a:r>
              <a:rPr lang="en-US" smtClean="0"/>
              <a:t>Condition Variables</a:t>
            </a:r>
            <a:endParaRPr lang="en-US"/>
          </a:p>
        </p:txBody>
      </p:sp>
      <p:sp>
        <p:nvSpPr>
          <p:cNvPr id="974" name="Shape 974"/>
          <p:cNvSpPr>
            <a:spLocks noGrp="1"/>
          </p:cNvSpPr>
          <p:nvPr>
            <p:ph type="body" idx="4294967295"/>
          </p:nvPr>
        </p:nvSpPr>
        <p:spPr>
          <a:xfrm>
            <a:off x="325629" y="2344738"/>
            <a:ext cx="11099800" cy="528002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C</a:t>
            </a:r>
            <a:r>
              <a:rPr lang="en-US" sz="3800" dirty="0" smtClean="0"/>
              <a:t>ondition Variable: queue of waiting threads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i="1" dirty="0" smtClean="0"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800" dirty="0" smtClean="0"/>
              <a:t> </a:t>
            </a:r>
            <a:r>
              <a:rPr sz="3800" dirty="0"/>
              <a:t>waits for a signal on</a:t>
            </a:r>
            <a:r>
              <a:rPr sz="3800" dirty="0" smtClean="0"/>
              <a:t> </a:t>
            </a:r>
            <a:r>
              <a:rPr lang="en-US" sz="3800" dirty="0" smtClean="0"/>
              <a:t>CV</a:t>
            </a:r>
            <a:r>
              <a:rPr sz="3800" dirty="0" smtClean="0"/>
              <a:t> </a:t>
            </a:r>
            <a:r>
              <a:rPr sz="3800" dirty="0"/>
              <a:t>before </a:t>
            </a:r>
            <a:r>
              <a:rPr sz="3800" dirty="0" smtClean="0"/>
              <a:t>running</a:t>
            </a:r>
            <a:endParaRPr lang="en-US" sz="38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wait(CV, …)</a:t>
            </a:r>
            <a:endParaRPr sz="35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i="1" dirty="0">
                <a:latin typeface="Helvetica"/>
                <a:ea typeface="Helvetica"/>
                <a:cs typeface="Helvetica"/>
                <a:sym typeface="Helvetica"/>
              </a:rPr>
              <a:t>A</a:t>
            </a:r>
            <a:r>
              <a:rPr sz="3800" dirty="0"/>
              <a:t> sends signal</a:t>
            </a:r>
            <a:r>
              <a:rPr sz="3800" dirty="0" smtClean="0"/>
              <a:t> </a:t>
            </a:r>
            <a:r>
              <a:rPr lang="en-US" sz="3800" dirty="0" smtClean="0"/>
              <a:t>to CV </a:t>
            </a:r>
            <a:r>
              <a:rPr sz="3800" dirty="0" smtClean="0"/>
              <a:t>when </a:t>
            </a:r>
            <a:r>
              <a:rPr sz="3800" dirty="0"/>
              <a:t>time for </a:t>
            </a:r>
            <a:r>
              <a:rPr sz="3800" b="1" i="1" dirty="0"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800" dirty="0"/>
              <a:t> to </a:t>
            </a:r>
            <a:r>
              <a:rPr sz="3800" dirty="0" smtClean="0"/>
              <a:t>run</a:t>
            </a:r>
            <a:endParaRPr lang="en-US" sz="38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signal(CV, …)</a:t>
            </a:r>
            <a:endParaRPr lang="en-US" sz="35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Condition Variables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317483" y="2195077"/>
            <a:ext cx="12216265" cy="70960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wait</a:t>
            </a:r>
            <a:r>
              <a:rPr sz="3200" dirty="0">
                <a:solidFill>
                  <a:srgbClr val="333333"/>
                </a:solidFill>
              </a:rPr>
              <a:t>(cond_t *cv, mutex_t *lock)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assumes the lock is held when wait() is called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puts caller to sleep + releases the lock (atomically)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when awoken, reacquires lock before returning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12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signal</a:t>
            </a:r>
            <a:r>
              <a:rPr sz="3200" dirty="0">
                <a:solidFill>
                  <a:srgbClr val="333333"/>
                </a:solidFill>
              </a:rPr>
              <a:t>(cond_t *cv)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wake a single waiting thread (if &gt;= 1 thread is waiting)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if there is no waiting thread, just return, doing </a:t>
            </a:r>
            <a:r>
              <a:rPr sz="3200" dirty="0" smtClean="0">
                <a:solidFill>
                  <a:srgbClr val="333333"/>
                </a:solidFill>
              </a:rPr>
              <a:t>nothing</a:t>
            </a:r>
            <a:endParaRPr sz="1200" dirty="0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Join</a:t>
            </a:r>
            <a:r>
              <a:rPr lang="en-US" sz="6480" dirty="0" smtClean="0">
                <a:solidFill>
                  <a:srgbClr val="FFFFFF"/>
                </a:solidFill>
              </a:rPr>
              <a:t>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Attempt 1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6988499" y="3333706"/>
            <a:ext cx="5430724" cy="2103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void thread_exit()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Mutex_lock(&amp;m);		// a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Cond_signal(&amp;c);		// 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Mutex_unlock(&amp;m);		// c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}</a:t>
            </a:r>
          </a:p>
        </p:txBody>
      </p:sp>
      <p:sp>
        <p:nvSpPr>
          <p:cNvPr id="56" name="Shape 56"/>
          <p:cNvSpPr/>
          <p:nvPr/>
        </p:nvSpPr>
        <p:spPr>
          <a:xfrm>
            <a:off x="518809" y="3333706"/>
            <a:ext cx="5434468" cy="2103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Cond_wait(&amp;c, &amp;m);	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Shape 61"/>
          <p:cNvSpPr txBox="1">
            <a:spLocks/>
          </p:cNvSpPr>
          <p:nvPr/>
        </p:nvSpPr>
        <p:spPr>
          <a:xfrm>
            <a:off x="794175" y="6419567"/>
            <a:ext cx="11099800" cy="23415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Parent: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Child:				a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883" y="5896347"/>
            <a:ext cx="3051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 schedule: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797264" y="8761130"/>
            <a:ext cx="162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Join</a:t>
            </a:r>
            <a:r>
              <a:rPr lang="en-US" sz="6480" dirty="0" smtClean="0">
                <a:solidFill>
                  <a:srgbClr val="FFFFFF"/>
                </a:solidFill>
              </a:rPr>
              <a:t>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Attempt 1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6988499" y="3333706"/>
            <a:ext cx="5430724" cy="2103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void thread_exit()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Mutex_lock(&amp;m);		// a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Cond_signal(&amp;c);		// 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	Mutex_unlock(&amp;m);		// c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}</a:t>
            </a:r>
          </a:p>
        </p:txBody>
      </p:sp>
      <p:sp>
        <p:nvSpPr>
          <p:cNvPr id="56" name="Shape 56"/>
          <p:cNvSpPr/>
          <p:nvPr/>
        </p:nvSpPr>
        <p:spPr>
          <a:xfrm>
            <a:off x="518809" y="3333706"/>
            <a:ext cx="5434468" cy="2103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Cond_wait(&amp;c, &amp;m);	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Shape 61"/>
          <p:cNvSpPr txBox="1">
            <a:spLocks/>
          </p:cNvSpPr>
          <p:nvPr/>
        </p:nvSpPr>
        <p:spPr>
          <a:xfrm>
            <a:off x="794175" y="6419567"/>
            <a:ext cx="11099800" cy="23415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781" y="6337429"/>
            <a:ext cx="4195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 </a:t>
            </a:r>
            <a:r>
              <a:rPr lang="en-US" sz="2800" dirty="0" smtClean="0"/>
              <a:t>broken schedule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79683" y="8761130"/>
            <a:ext cx="422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 waits forever!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94175" y="6778510"/>
            <a:ext cx="11099800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Parent:					</a:t>
            </a:r>
            <a:r>
              <a:rPr lang="en-US" sz="3200" kern="1200" dirty="0" err="1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x</a:t>
            </a: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	</a:t>
            </a:r>
            <a:r>
              <a:rPr lang="en-US" sz="3200" kern="1200" dirty="0" err="1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y</a:t>
            </a:r>
            <a:endParaRPr lang="en-US" sz="3200" kern="1200" dirty="0" smtClean="0">
              <a:solidFill>
                <a:srgbClr val="921F07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lang="en-US" sz="32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Child:		a	</a:t>
            </a:r>
            <a:r>
              <a:rPr lang="en-US" sz="3200" kern="1200" dirty="0" err="1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b</a:t>
            </a:r>
            <a:r>
              <a:rPr lang="en-US" sz="32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	</a:t>
            </a:r>
            <a:r>
              <a:rPr lang="en-US" sz="3200" kern="1200" dirty="0" err="1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c</a:t>
            </a:r>
            <a:endParaRPr lang="en-US" sz="3200" kern="1200" dirty="0"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781" y="5659479"/>
            <a:ext cx="8448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Can you construct ordering that does not work?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Rule </a:t>
            </a:r>
            <a:r>
              <a:rPr sz="6480" dirty="0">
                <a:solidFill>
                  <a:srgbClr val="FFFFFF"/>
                </a:solidFill>
              </a:rPr>
              <a:t>of Thumb 1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207055" y="2333133"/>
            <a:ext cx="11099800" cy="480377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333333"/>
                </a:solidFill>
                <a:effectLst/>
                <a:latin typeface="Helvetica"/>
                <a:ea typeface="Helvetica"/>
                <a:cs typeface="Helvetica"/>
                <a:sym typeface="Helvetica"/>
              </a:rPr>
              <a:t>Keep state</a:t>
            </a:r>
            <a:r>
              <a:rPr sz="3000" dirty="0">
                <a:solidFill>
                  <a:srgbClr val="333333"/>
                </a:solidFill>
                <a:effectLst/>
              </a:rPr>
              <a:t> in addition to CV’s!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33333"/>
                </a:solidFill>
                <a:effectLst/>
              </a:rPr>
              <a:t>CV’s are used to </a:t>
            </a:r>
            <a:r>
              <a:rPr lang="en-US" sz="3000" dirty="0" smtClean="0">
                <a:solidFill>
                  <a:srgbClr val="333333"/>
                </a:solidFill>
                <a:effectLst/>
              </a:rPr>
              <a:t>signal</a:t>
            </a:r>
            <a:r>
              <a:rPr sz="3000" dirty="0" smtClean="0">
                <a:solidFill>
                  <a:srgbClr val="333333"/>
                </a:solidFill>
                <a:effectLst/>
              </a:rPr>
              <a:t> </a:t>
            </a:r>
            <a:r>
              <a:rPr sz="3000" dirty="0">
                <a:solidFill>
                  <a:srgbClr val="333333"/>
                </a:solidFill>
                <a:effectLst/>
              </a:rPr>
              <a:t>threads when state </a:t>
            </a:r>
            <a:r>
              <a:rPr sz="3000" dirty="0" smtClean="0">
                <a:solidFill>
                  <a:srgbClr val="333333"/>
                </a:solidFill>
                <a:effectLst/>
              </a:rPr>
              <a:t>changes</a:t>
            </a:r>
            <a:endParaRPr sz="3000" dirty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33333"/>
                </a:solidFill>
                <a:effectLst/>
              </a:rPr>
              <a:t>If state is already as needed, </a:t>
            </a:r>
            <a:r>
              <a:rPr lang="en-US" sz="3000" dirty="0" smtClean="0">
                <a:solidFill>
                  <a:srgbClr val="333333"/>
                </a:solidFill>
                <a:effectLst/>
              </a:rPr>
              <a:t>thread </a:t>
            </a:r>
            <a:r>
              <a:rPr sz="3000" dirty="0" smtClean="0">
                <a:solidFill>
                  <a:srgbClr val="333333"/>
                </a:solidFill>
                <a:effectLst/>
              </a:rPr>
              <a:t>do</a:t>
            </a:r>
            <a:r>
              <a:rPr lang="en-US" sz="3000" dirty="0" smtClean="0">
                <a:solidFill>
                  <a:srgbClr val="333333"/>
                </a:solidFill>
                <a:effectLst/>
              </a:rPr>
              <a:t>esn</a:t>
            </a:r>
            <a:r>
              <a:rPr sz="3000" dirty="0" smtClean="0">
                <a:solidFill>
                  <a:srgbClr val="333333"/>
                </a:solidFill>
                <a:effectLst/>
              </a:rPr>
              <a:t>’t </a:t>
            </a:r>
            <a:r>
              <a:rPr sz="3000" dirty="0">
                <a:solidFill>
                  <a:srgbClr val="333333"/>
                </a:solidFill>
                <a:effectLst/>
              </a:rPr>
              <a:t>wait for a </a:t>
            </a:r>
            <a:r>
              <a:rPr lang="en-US" sz="3000" dirty="0" smtClean="0">
                <a:solidFill>
                  <a:srgbClr val="333333"/>
                </a:solidFill>
                <a:effectLst/>
              </a:rPr>
              <a:t>signal</a:t>
            </a:r>
            <a:r>
              <a:rPr sz="3000" dirty="0" smtClean="0">
                <a:solidFill>
                  <a:srgbClr val="333333"/>
                </a:solidFill>
                <a:effectLst/>
              </a:rPr>
              <a:t>!</a:t>
            </a:r>
            <a:endParaRPr sz="3000" dirty="0">
              <a:solidFill>
                <a:srgbClr val="33333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Join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Attempt 2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871639" y="3165951"/>
            <a:ext cx="4738226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void thread_exit()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done = 1;			// a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Cond_signal(&amp;c);	// 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218461" y="3165951"/>
            <a:ext cx="5604098" cy="25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 // 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if (done == 0)		 	 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	Cond_wait(&amp;c, &amp;m); 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 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175" y="6778510"/>
            <a:ext cx="11099800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Parent:				</a:t>
            </a: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w	x</a:t>
            </a: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	</a:t>
            </a: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y	z</a:t>
            </a:r>
            <a:endParaRPr lang="en-US" sz="3200" kern="1200" dirty="0" smtClean="0">
              <a:solidFill>
                <a:srgbClr val="921F07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lang="en-US" sz="32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Child:		a	</a:t>
            </a:r>
            <a:r>
              <a:rPr lang="en-US" sz="32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b</a:t>
            </a:r>
            <a:endParaRPr lang="en-US" sz="3200" kern="1200" dirty="0"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529" y="6132179"/>
            <a:ext cx="6378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Fixes previous broken ordering: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Join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Attempt 2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871639" y="3165951"/>
            <a:ext cx="4738226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void thread_exit()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done = 1;			// a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Cond_signal(&amp;c);	// 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218461" y="3165951"/>
            <a:ext cx="5604098" cy="25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 // 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if (done == 0)		 	 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	Cond_wait(&amp;c, &amp;m); 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 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Shape 90"/>
          <p:cNvSpPr txBox="1">
            <a:spLocks/>
          </p:cNvSpPr>
          <p:nvPr/>
        </p:nvSpPr>
        <p:spPr>
          <a:xfrm>
            <a:off x="611143" y="6391956"/>
            <a:ext cx="11099800" cy="23415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Parent: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21F07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Child:			a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89895" y="6391956"/>
            <a:ext cx="3788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… sleep forever 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61" y="5750509"/>
            <a:ext cx="8448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Can you construct ordering that does not work?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62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Join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err="1" smtClean="0">
                <a:solidFill>
                  <a:srgbClr val="FFFFFF"/>
                </a:solidFill>
              </a:rPr>
              <a:t>COrrect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871639" y="3165951"/>
            <a:ext cx="6133161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void thread_exit() {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</a:t>
            </a:r>
            <a:r>
              <a:rPr sz="2600" dirty="0" smtClean="0">
                <a:solidFill>
                  <a:srgbClr val="333333"/>
                </a:solidFill>
              </a:rPr>
              <a:t>	</a:t>
            </a:r>
            <a:r>
              <a:rPr lang="en-US" sz="2600" dirty="0" smtClean="0">
                <a:solidFill>
                  <a:srgbClr val="333333"/>
                </a:solidFill>
              </a:rPr>
              <a:t>Mutex_lock(&amp;m);		// a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chemeClr val="bg1"/>
                </a:solidFill>
              </a:rPr>
              <a:t>		</a:t>
            </a:r>
            <a:r>
              <a:rPr sz="2600" dirty="0" smtClean="0">
                <a:solidFill>
                  <a:schemeClr val="bg2"/>
                </a:solidFill>
              </a:rPr>
              <a:t>done </a:t>
            </a:r>
            <a:r>
              <a:rPr sz="2600" dirty="0">
                <a:solidFill>
                  <a:schemeClr val="bg2"/>
                </a:solidFill>
              </a:rPr>
              <a:t>= 1;		</a:t>
            </a:r>
            <a:r>
              <a:rPr sz="2600" dirty="0" smtClean="0">
                <a:solidFill>
                  <a:schemeClr val="bg2"/>
                </a:solidFill>
              </a:rPr>
              <a:t>	</a:t>
            </a:r>
            <a:r>
              <a:rPr lang="en-US" sz="2600" dirty="0" smtClean="0">
                <a:solidFill>
                  <a:schemeClr val="bg2"/>
                </a:solidFill>
              </a:rPr>
              <a:t>	</a:t>
            </a:r>
            <a:r>
              <a:rPr sz="2600" dirty="0" smtClean="0">
                <a:solidFill>
                  <a:schemeClr val="bg2"/>
                </a:solidFill>
              </a:rPr>
              <a:t>/</a:t>
            </a:r>
            <a:r>
              <a:rPr sz="2600" dirty="0">
                <a:solidFill>
                  <a:schemeClr val="bg2"/>
                </a:solidFill>
              </a:rPr>
              <a:t>/</a:t>
            </a:r>
            <a:r>
              <a:rPr sz="2600" dirty="0" smtClean="0">
                <a:solidFill>
                  <a:schemeClr val="bg2"/>
                </a:solidFill>
              </a:rPr>
              <a:t> </a:t>
            </a:r>
            <a:r>
              <a:rPr lang="en-US" sz="2600" dirty="0" err="1" smtClean="0">
                <a:solidFill>
                  <a:schemeClr val="bg2"/>
                </a:solidFill>
              </a:rPr>
              <a:t>b</a:t>
            </a:r>
            <a:endParaRPr sz="26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Cond_signal(&amp;c);</a:t>
            </a:r>
            <a:r>
              <a:rPr sz="2600" dirty="0" smtClean="0">
                <a:solidFill>
                  <a:schemeClr val="bg2"/>
                </a:solidFill>
              </a:rPr>
              <a:t>	</a:t>
            </a:r>
            <a:r>
              <a:rPr lang="en-US" sz="2600" dirty="0" smtClean="0">
                <a:solidFill>
                  <a:schemeClr val="bg2"/>
                </a:solidFill>
              </a:rPr>
              <a:t>	</a:t>
            </a:r>
            <a:r>
              <a:rPr sz="2600" dirty="0" smtClean="0">
                <a:solidFill>
                  <a:schemeClr val="bg2"/>
                </a:solidFill>
              </a:rPr>
              <a:t>/</a:t>
            </a:r>
            <a:r>
              <a:rPr sz="2600" dirty="0">
                <a:solidFill>
                  <a:schemeClr val="bg2"/>
                </a:solidFill>
              </a:rPr>
              <a:t>/</a:t>
            </a:r>
            <a:r>
              <a:rPr sz="2600" dirty="0" smtClean="0">
                <a:solidFill>
                  <a:schemeClr val="bg2"/>
                </a:solidFill>
              </a:rPr>
              <a:t> </a:t>
            </a:r>
            <a:r>
              <a:rPr lang="en-US" sz="2600" dirty="0" smtClean="0">
                <a:solidFill>
                  <a:schemeClr val="bg2"/>
                </a:solidFill>
              </a:rPr>
              <a:t>c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rgbClr val="333333"/>
                </a:solidFill>
              </a:rPr>
              <a:t>		</a:t>
            </a:r>
            <a:r>
              <a:rPr lang="en-US" sz="2600" dirty="0" err="1" smtClean="0">
                <a:solidFill>
                  <a:srgbClr val="333333"/>
                </a:solidFill>
              </a:rPr>
              <a:t>Mutex_unlock(&amp;m</a:t>
            </a:r>
            <a:r>
              <a:rPr lang="en-US" sz="2600" dirty="0" smtClean="0">
                <a:solidFill>
                  <a:srgbClr val="333333"/>
                </a:solidFill>
              </a:rPr>
              <a:t>);	      // </a:t>
            </a:r>
            <a:r>
              <a:rPr lang="en-US" sz="2600" dirty="0" err="1" smtClean="0">
                <a:solidFill>
                  <a:srgbClr val="333333"/>
                </a:solidFill>
              </a:rPr>
              <a:t>d</a:t>
            </a:r>
            <a:endParaRPr sz="26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218461" y="3165951"/>
            <a:ext cx="5604098" cy="25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 // 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if (done == 0)		 	 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	Cond_wait(&amp;c, &amp;m); 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 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Shape 90"/>
          <p:cNvSpPr txBox="1">
            <a:spLocks/>
          </p:cNvSpPr>
          <p:nvPr/>
        </p:nvSpPr>
        <p:spPr>
          <a:xfrm>
            <a:off x="611143" y="6391956"/>
            <a:ext cx="11099800" cy="23415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Parent: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21F07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Child:				a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874" y="8133354"/>
            <a:ext cx="11795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mutex</a:t>
            </a:r>
            <a:r>
              <a:rPr lang="en-US" dirty="0" smtClean="0"/>
              <a:t> to ensure no race between interacting with state</a:t>
            </a:r>
            <a:br>
              <a:rPr lang="en-US" dirty="0" smtClean="0"/>
            </a:br>
            <a:r>
              <a:rPr lang="en-US" dirty="0" smtClean="0"/>
              <a:t>and wait/signal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>
                <a:solidFill>
                  <a:srgbClr val="FFFFFF"/>
                </a:solidFill>
              </a:rPr>
              <a:t>Producer/Consumer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400307" y="2374548"/>
            <a:ext cx="11099800" cy="707941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A pipe may have many writers and </a:t>
            </a:r>
            <a:r>
              <a:rPr sz="3800" dirty="0" smtClean="0">
                <a:solidFill>
                  <a:srgbClr val="333333"/>
                </a:solidFill>
              </a:rPr>
              <a:t>readers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Internally, there is a finite-sized </a:t>
            </a:r>
            <a:r>
              <a:rPr sz="3800" dirty="0" smtClean="0">
                <a:solidFill>
                  <a:srgbClr val="333333"/>
                </a:solidFill>
              </a:rPr>
              <a:t>buffer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Writers add data to the </a:t>
            </a:r>
            <a:r>
              <a:rPr sz="3800" dirty="0" smtClean="0">
                <a:solidFill>
                  <a:srgbClr val="333333"/>
                </a:solidFill>
              </a:rPr>
              <a:t>buffer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	</a:t>
            </a:r>
            <a:r>
              <a:rPr lang="en-US" sz="3800" dirty="0" smtClean="0">
                <a:solidFill>
                  <a:srgbClr val="333333"/>
                </a:solidFill>
              </a:rPr>
              <a:t>Writers have to wait if buffer is full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Readers remove data from the </a:t>
            </a:r>
            <a:r>
              <a:rPr sz="3800" dirty="0" smtClean="0">
                <a:solidFill>
                  <a:srgbClr val="333333"/>
                </a:solidFill>
              </a:rPr>
              <a:t>buffer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	</a:t>
            </a:r>
            <a:r>
              <a:rPr lang="en-US" sz="3800" dirty="0" smtClean="0">
                <a:solidFill>
                  <a:srgbClr val="333333"/>
                </a:solidFill>
              </a:rPr>
              <a:t>Readers have to wait if buffer is empty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Ticket Lock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46" name="Shape 246"/>
          <p:cNvSpPr>
            <a:spLocks noGrp="1"/>
          </p:cNvSpPr>
          <p:nvPr>
            <p:ph idx="1"/>
          </p:nvPr>
        </p:nvSpPr>
        <p:spPr>
          <a:xfrm>
            <a:off x="587564" y="2600961"/>
            <a:ext cx="10785405" cy="611180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typedef struct </a:t>
            </a:r>
            <a:r>
              <a:rPr sz="2800" b="1" dirty="0">
                <a:solidFill>
                  <a:srgbClr val="333333"/>
                </a:solidFill>
                <a:effectLst/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2800" dirty="0">
                <a:solidFill>
                  <a:srgbClr val="333333"/>
                </a:solidFill>
                <a:effectLst/>
              </a:rPr>
              <a:t> {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int ticket;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int turn;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}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void </a:t>
            </a:r>
            <a:r>
              <a:rPr sz="2800" b="1" dirty="0">
                <a:solidFill>
                  <a:srgbClr val="333333"/>
                </a:solidFill>
                <a:effectLst/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2800" dirty="0">
                <a:solidFill>
                  <a:srgbClr val="333333"/>
                </a:solidFill>
                <a:effectLst/>
              </a:rPr>
              <a:t>(lock_t *lock) {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lock-&gt;ticket = 0;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	lock-&gt;turn = 0;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}</a:t>
            </a:r>
          </a:p>
        </p:txBody>
      </p:sp>
      <p:sp>
        <p:nvSpPr>
          <p:cNvPr id="247" name="Shape 247"/>
          <p:cNvSpPr/>
          <p:nvPr/>
        </p:nvSpPr>
        <p:spPr>
          <a:xfrm>
            <a:off x="6268354" y="2600960"/>
            <a:ext cx="6315028" cy="55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void </a:t>
            </a:r>
            <a:r>
              <a:rPr sz="2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acquire</a:t>
            </a:r>
            <a:r>
              <a:rPr sz="2800" dirty="0">
                <a:solidFill>
                  <a:srgbClr val="333333"/>
                </a:solidFill>
              </a:rPr>
              <a:t>(lock_t *lock) {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int myturn = FAA(&amp;lock-&gt;ticket);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while(lock-&gt;turn != myturn)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		yield();</a:t>
            </a:r>
            <a:r>
              <a:rPr sz="2800" dirty="0" smtClean="0">
                <a:solidFill>
                  <a:srgbClr val="333333"/>
                </a:solidFill>
              </a:rPr>
              <a:t> </a:t>
            </a:r>
            <a:r>
              <a:rPr lang="en-US" sz="2800" dirty="0" smtClean="0">
                <a:solidFill>
                  <a:srgbClr val="333333"/>
                </a:solidFill>
              </a:rPr>
              <a:t> </a:t>
            </a:r>
            <a:r>
              <a:rPr sz="2800" dirty="0" smtClean="0">
                <a:solidFill>
                  <a:srgbClr val="333333"/>
                </a:solidFill>
              </a:rPr>
              <a:t>/</a:t>
            </a:r>
            <a:r>
              <a:rPr sz="2800" dirty="0">
                <a:solidFill>
                  <a:srgbClr val="333333"/>
                </a:solidFill>
              </a:rPr>
              <a:t>/ spin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}</a:t>
            </a:r>
            <a:endParaRPr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endParaRPr sz="2800" dirty="0" smtClean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void </a:t>
            </a:r>
            <a:r>
              <a:rPr sz="2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release</a:t>
            </a:r>
            <a:r>
              <a:rPr sz="2800" dirty="0">
                <a:solidFill>
                  <a:srgbClr val="333333"/>
                </a:solidFill>
              </a:rPr>
              <a:t> (lock_t *lock) {</a:t>
            </a: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	</a:t>
            </a:r>
            <a:r>
              <a:rPr lang="en-US" sz="2800" dirty="0" smtClean="0">
                <a:solidFill>
                  <a:srgbClr val="333333"/>
                </a:solidFill>
              </a:rPr>
              <a:t>l</a:t>
            </a:r>
            <a:r>
              <a:rPr sz="2800" dirty="0" smtClean="0">
                <a:solidFill>
                  <a:srgbClr val="333333"/>
                </a:solidFill>
              </a:rPr>
              <a:t>ock</a:t>
            </a:r>
            <a:r>
              <a:rPr sz="2800" dirty="0">
                <a:solidFill>
                  <a:srgbClr val="333333"/>
                </a:solidFill>
              </a:rPr>
              <a:t>-&gt;</a:t>
            </a:r>
            <a:r>
              <a:rPr sz="2800" dirty="0" smtClean="0">
                <a:solidFill>
                  <a:srgbClr val="333333"/>
                </a:solidFill>
              </a:rPr>
              <a:t>turn</a:t>
            </a:r>
            <a:r>
              <a:rPr lang="en-US" sz="2800" dirty="0" smtClean="0">
                <a:solidFill>
                  <a:srgbClr val="333333"/>
                </a:solidFill>
              </a:rPr>
              <a:t>++</a:t>
            </a:r>
            <a:r>
              <a:rPr sz="2800" dirty="0" smtClean="0">
                <a:solidFill>
                  <a:srgbClr val="333333"/>
                </a:solidFill>
              </a:rPr>
              <a:t>;</a:t>
            </a:r>
            <a:endParaRPr sz="2800" dirty="0">
              <a:solidFill>
                <a:srgbClr val="333333"/>
              </a:solidFill>
            </a:endParaRPr>
          </a:p>
          <a:p>
            <a:pPr lvl="0" algn="l"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1262" y="8455943"/>
            <a:ext cx="8493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FAA() used in textbook </a:t>
            </a:r>
            <a:r>
              <a:rPr lang="en-US" sz="3200" dirty="0" err="1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chemeClr val="bg1"/>
                </a:solidFill>
                <a:sym typeface="Wingdings"/>
              </a:rPr>
              <a:t> conservative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Try this modification in Homework simulations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44" name="Shape 144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46" name="Shape 146"/>
          <p:cNvSpPr/>
          <p:nvPr/>
        </p:nvSpPr>
        <p:spPr>
          <a:xfrm>
            <a:off x="3215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47" name="Shape 147"/>
          <p:cNvSpPr/>
          <p:nvPr/>
        </p:nvSpPr>
        <p:spPr>
          <a:xfrm>
            <a:off x="3646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32612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49" name="Shape 149"/>
          <p:cNvSpPr/>
          <p:nvPr/>
        </p:nvSpPr>
        <p:spPr>
          <a:xfrm flipV="1">
            <a:off x="36466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3598936" y="3515644"/>
            <a:ext cx="1356587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53" name="Shape 153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55" name="Shape 155"/>
          <p:cNvSpPr/>
          <p:nvPr/>
        </p:nvSpPr>
        <p:spPr>
          <a:xfrm>
            <a:off x="3215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56" name="Shape 156"/>
          <p:cNvSpPr/>
          <p:nvPr/>
        </p:nvSpPr>
        <p:spPr>
          <a:xfrm>
            <a:off x="3646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4556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58" name="Shape 158"/>
          <p:cNvSpPr/>
          <p:nvPr/>
        </p:nvSpPr>
        <p:spPr>
          <a:xfrm flipV="1">
            <a:off x="4942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3598936" y="3515644"/>
            <a:ext cx="1356587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63" name="Shape 163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65" name="Shape 165"/>
          <p:cNvSpPr/>
          <p:nvPr/>
        </p:nvSpPr>
        <p:spPr>
          <a:xfrm>
            <a:off x="3215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66" name="Shape 166"/>
          <p:cNvSpPr/>
          <p:nvPr/>
        </p:nvSpPr>
        <p:spPr>
          <a:xfrm>
            <a:off x="3646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556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68" name="Shape 168"/>
          <p:cNvSpPr/>
          <p:nvPr/>
        </p:nvSpPr>
        <p:spPr>
          <a:xfrm flipV="1">
            <a:off x="4942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3598936" y="3515644"/>
            <a:ext cx="3507812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72" name="Shape 172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74" name="Shape 174"/>
          <p:cNvSpPr/>
          <p:nvPr/>
        </p:nvSpPr>
        <p:spPr>
          <a:xfrm>
            <a:off x="3215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75" name="Shape 175"/>
          <p:cNvSpPr/>
          <p:nvPr/>
        </p:nvSpPr>
        <p:spPr>
          <a:xfrm>
            <a:off x="3646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6715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77" name="Shape 177"/>
          <p:cNvSpPr/>
          <p:nvPr/>
        </p:nvSpPr>
        <p:spPr>
          <a:xfrm flipV="1">
            <a:off x="7101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3598936" y="3515644"/>
            <a:ext cx="3507812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82" name="Shape 182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84" name="Shape 184"/>
          <p:cNvSpPr/>
          <p:nvPr/>
        </p:nvSpPr>
        <p:spPr>
          <a:xfrm>
            <a:off x="3215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85" name="Shape 185"/>
          <p:cNvSpPr/>
          <p:nvPr/>
        </p:nvSpPr>
        <p:spPr>
          <a:xfrm>
            <a:off x="3646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6715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87" name="Shape 187"/>
          <p:cNvSpPr/>
          <p:nvPr/>
        </p:nvSpPr>
        <p:spPr>
          <a:xfrm flipV="1">
            <a:off x="7101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4635055" y="3515644"/>
            <a:ext cx="2471693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191" name="Shape 191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193" name="Shape 193"/>
          <p:cNvSpPr/>
          <p:nvPr/>
        </p:nvSpPr>
        <p:spPr>
          <a:xfrm>
            <a:off x="4206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194" name="Shape 194"/>
          <p:cNvSpPr/>
          <p:nvPr/>
        </p:nvSpPr>
        <p:spPr>
          <a:xfrm>
            <a:off x="4637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6715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196" name="Shape 196"/>
          <p:cNvSpPr/>
          <p:nvPr/>
        </p:nvSpPr>
        <p:spPr>
          <a:xfrm flipV="1">
            <a:off x="7101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4635055" y="3515644"/>
            <a:ext cx="2471693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01" name="Shape 201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03" name="Shape 203"/>
          <p:cNvSpPr/>
          <p:nvPr/>
        </p:nvSpPr>
        <p:spPr>
          <a:xfrm>
            <a:off x="4206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04" name="Shape 204"/>
          <p:cNvSpPr/>
          <p:nvPr/>
        </p:nvSpPr>
        <p:spPr>
          <a:xfrm>
            <a:off x="4637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6715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06" name="Shape 206"/>
          <p:cNvSpPr/>
          <p:nvPr/>
        </p:nvSpPr>
        <p:spPr>
          <a:xfrm flipV="1">
            <a:off x="7101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4635055" y="3515644"/>
            <a:ext cx="4353311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10" name="Shape 210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12" name="Shape 212"/>
          <p:cNvSpPr/>
          <p:nvPr/>
        </p:nvSpPr>
        <p:spPr>
          <a:xfrm>
            <a:off x="4206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13" name="Shape 213"/>
          <p:cNvSpPr/>
          <p:nvPr/>
        </p:nvSpPr>
        <p:spPr>
          <a:xfrm>
            <a:off x="4637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15" name="Shape 215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4635055" y="3515644"/>
            <a:ext cx="4353311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20" name="Shape 220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22" name="Shape 222"/>
          <p:cNvSpPr/>
          <p:nvPr/>
        </p:nvSpPr>
        <p:spPr>
          <a:xfrm>
            <a:off x="4206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23" name="Shape 223"/>
          <p:cNvSpPr/>
          <p:nvPr/>
        </p:nvSpPr>
        <p:spPr>
          <a:xfrm>
            <a:off x="4637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25" name="Shape 225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6009147" y="3515644"/>
            <a:ext cx="2979219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29" name="Shape 229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31" name="Shape 231"/>
          <p:cNvSpPr/>
          <p:nvPr/>
        </p:nvSpPr>
        <p:spPr>
          <a:xfrm>
            <a:off x="5603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32" name="Shape 232"/>
          <p:cNvSpPr/>
          <p:nvPr/>
        </p:nvSpPr>
        <p:spPr>
          <a:xfrm>
            <a:off x="6034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34" name="Shape 234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Lock Evaluation</a:t>
            </a:r>
          </a:p>
        </p:txBody>
      </p:sp>
      <p:sp>
        <p:nvSpPr>
          <p:cNvPr id="64" name="Shape 64"/>
          <p:cNvSpPr>
            <a:spLocks noGrp="1"/>
          </p:cNvSpPr>
          <p:nvPr>
            <p:ph idx="1"/>
          </p:nvPr>
        </p:nvSpPr>
        <p:spPr>
          <a:xfrm>
            <a:off x="618696" y="2600961"/>
            <a:ext cx="11275280" cy="611180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How to tell if a lock implementation is good?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Fairness</a:t>
            </a:r>
            <a:r>
              <a:rPr sz="3200" dirty="0"/>
              <a:t>:</a:t>
            </a:r>
            <a:r>
              <a:rPr sz="3200" dirty="0" smtClean="0"/>
              <a:t> </a:t>
            </a:r>
            <a:endParaRPr lang="en-US" sz="32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/>
              <a:t>Do processes acquire lock in same order as requested?</a:t>
            </a:r>
            <a:endParaRPr sz="29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latin typeface="Helvetica"/>
                <a:ea typeface="Helvetica"/>
                <a:cs typeface="Helvetica"/>
                <a:sym typeface="Helvetica"/>
              </a:rPr>
              <a:t>Performance</a:t>
            </a:r>
            <a:endParaRPr lang="en-US" sz="3200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2900" b="1" dirty="0" smtClean="0">
                <a:latin typeface="Helvetica"/>
                <a:ea typeface="Helvetica"/>
                <a:cs typeface="Helvetica"/>
                <a:sym typeface="Helvetica"/>
              </a:rPr>
              <a:t>Two scenarios:</a:t>
            </a:r>
            <a:endParaRPr sz="2900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/>
              <a:t>- </a:t>
            </a:r>
            <a:r>
              <a:rPr lang="en-US" sz="2900" dirty="0"/>
              <a:t>low contention (fewer threads, lock usually available)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 dirty="0" smtClean="0">
                <a:solidFill>
                  <a:schemeClr val="bg1"/>
                </a:solidFill>
              </a:rPr>
              <a:t>- </a:t>
            </a:r>
            <a:r>
              <a:rPr sz="2900" dirty="0">
                <a:solidFill>
                  <a:schemeClr val="bg1"/>
                </a:solidFill>
              </a:rPr>
              <a:t>high contention (many threads per CPU, each contending</a:t>
            </a:r>
            <a:r>
              <a:rPr sz="2900" dirty="0" smtClean="0">
                <a:solidFill>
                  <a:schemeClr val="bg1"/>
                </a:solidFill>
              </a:rPr>
              <a:t>)</a:t>
            </a:r>
            <a:endParaRPr sz="2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/>
        </p:nvSpPr>
        <p:spPr>
          <a:xfrm>
            <a:off x="6009147" y="3515644"/>
            <a:ext cx="2979219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39" name="Shape 239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41" name="Shape 241"/>
          <p:cNvSpPr/>
          <p:nvPr/>
        </p:nvSpPr>
        <p:spPr>
          <a:xfrm>
            <a:off x="56031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42" name="Shape 242"/>
          <p:cNvSpPr/>
          <p:nvPr/>
        </p:nvSpPr>
        <p:spPr>
          <a:xfrm>
            <a:off x="60342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44" name="Shape 244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/>
        </p:nvSpPr>
        <p:spPr>
          <a:xfrm>
            <a:off x="7407216" y="3515644"/>
            <a:ext cx="1581150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48" name="Shape 248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50" name="Shape 250"/>
          <p:cNvSpPr/>
          <p:nvPr/>
        </p:nvSpPr>
        <p:spPr>
          <a:xfrm>
            <a:off x="69747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51" name="Shape 251"/>
          <p:cNvSpPr/>
          <p:nvPr/>
        </p:nvSpPr>
        <p:spPr>
          <a:xfrm>
            <a:off x="74058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53" name="Shape 253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7407216" y="3515644"/>
            <a:ext cx="1581150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58" name="Shape 258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60" name="Shape 260"/>
          <p:cNvSpPr/>
          <p:nvPr/>
        </p:nvSpPr>
        <p:spPr>
          <a:xfrm>
            <a:off x="69747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61" name="Shape 261"/>
          <p:cNvSpPr/>
          <p:nvPr/>
        </p:nvSpPr>
        <p:spPr>
          <a:xfrm>
            <a:off x="74058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63" name="Shape 263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66" name="Shape 266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68" name="Shape 268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69" name="Shape 269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71" name="Shape 271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75" name="Shape 275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77" name="Shape 277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78" name="Shape 278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80" name="Shape 280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  <p:sp>
        <p:nvSpPr>
          <p:cNvPr id="282" name="Shape 282"/>
          <p:cNvSpPr/>
          <p:nvPr/>
        </p:nvSpPr>
        <p:spPr>
          <a:xfrm>
            <a:off x="4060952" y="5951205"/>
            <a:ext cx="48828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note: readers </a:t>
            </a:r>
            <a:r>
              <a:rPr sz="3600">
                <a:solidFill>
                  <a:srgbClr val="E8A433"/>
                </a:solidFill>
              </a:rPr>
              <a:t>must wait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85" name="Shape 285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87" name="Shape 287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288" name="Shape 288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86206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90" name="Shape 290"/>
          <p:cNvSpPr/>
          <p:nvPr/>
        </p:nvSpPr>
        <p:spPr>
          <a:xfrm flipV="1">
            <a:off x="90060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/>
        </p:nvSpPr>
        <p:spPr>
          <a:xfrm>
            <a:off x="3609916" y="3515644"/>
            <a:ext cx="770764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295" name="Shape 295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297" name="Shape 297"/>
          <p:cNvSpPr/>
          <p:nvPr/>
        </p:nvSpPr>
        <p:spPr>
          <a:xfrm>
            <a:off x="39851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298" name="Shape 298"/>
          <p:cNvSpPr/>
          <p:nvPr/>
        </p:nvSpPr>
        <p:spPr>
          <a:xfrm flipV="1">
            <a:off x="43705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00" name="Shape 300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3609916" y="3515644"/>
            <a:ext cx="770764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05" name="Shape 3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06" name="Shape 306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08" name="Shape 308"/>
          <p:cNvSpPr/>
          <p:nvPr/>
        </p:nvSpPr>
        <p:spPr>
          <a:xfrm>
            <a:off x="39851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09" name="Shape 309"/>
          <p:cNvSpPr/>
          <p:nvPr/>
        </p:nvSpPr>
        <p:spPr>
          <a:xfrm flipV="1">
            <a:off x="43705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11" name="Shape 311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3609916" y="3515644"/>
            <a:ext cx="3041730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16" name="Shape 316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18" name="Shape 318"/>
          <p:cNvSpPr/>
          <p:nvPr/>
        </p:nvSpPr>
        <p:spPr>
          <a:xfrm>
            <a:off x="62711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19" name="Shape 319"/>
          <p:cNvSpPr/>
          <p:nvPr/>
        </p:nvSpPr>
        <p:spPr>
          <a:xfrm flipV="1">
            <a:off x="66565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21" name="Shape 321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3609916" y="3515644"/>
            <a:ext cx="3041730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27" name="Shape 327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29" name="Shape 329"/>
          <p:cNvSpPr/>
          <p:nvPr/>
        </p:nvSpPr>
        <p:spPr>
          <a:xfrm>
            <a:off x="62711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30" name="Shape 330"/>
          <p:cNvSpPr/>
          <p:nvPr/>
        </p:nvSpPr>
        <p:spPr>
          <a:xfrm flipV="1">
            <a:off x="66565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32" name="Shape 332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4609246" y="1016240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4809715" y="739211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334" name="Shape 334"/>
          <p:cNvSpPr/>
          <p:nvPr/>
        </p:nvSpPr>
        <p:spPr>
          <a:xfrm>
            <a:off x="3339246" y="1016240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3539715" y="739211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336" name="Shape 336"/>
          <p:cNvSpPr/>
          <p:nvPr/>
        </p:nvSpPr>
        <p:spPr>
          <a:xfrm>
            <a:off x="5879246" y="1016240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6079715" y="739211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338" name="Shape 338"/>
          <p:cNvSpPr/>
          <p:nvPr/>
        </p:nvSpPr>
        <p:spPr>
          <a:xfrm>
            <a:off x="9689246" y="1016240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9889715" y="739211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340" name="Shape 340"/>
          <p:cNvSpPr/>
          <p:nvPr/>
        </p:nvSpPr>
        <p:spPr>
          <a:xfrm>
            <a:off x="10959246" y="1016240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11159715" y="739211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342" name="Shape 342"/>
          <p:cNvSpPr/>
          <p:nvPr/>
        </p:nvSpPr>
        <p:spPr>
          <a:xfrm>
            <a:off x="1995284" y="1173492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3265284" y="1173492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44" name="Shape 344"/>
          <p:cNvSpPr/>
          <p:nvPr/>
        </p:nvSpPr>
        <p:spPr>
          <a:xfrm>
            <a:off x="2007748" y="2536182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200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1806799" y="259525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7" name="Shape 347"/>
          <p:cNvSpPr/>
          <p:nvPr/>
        </p:nvSpPr>
        <p:spPr>
          <a:xfrm>
            <a:off x="327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2949698" y="2595250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49" name="Shape 349"/>
          <p:cNvSpPr/>
          <p:nvPr/>
        </p:nvSpPr>
        <p:spPr>
          <a:xfrm>
            <a:off x="454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4219698" y="2595250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51" name="Shape 351"/>
          <p:cNvSpPr/>
          <p:nvPr/>
        </p:nvSpPr>
        <p:spPr>
          <a:xfrm>
            <a:off x="454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581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489698" y="2595250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54" name="Shape 354"/>
          <p:cNvSpPr/>
          <p:nvPr/>
        </p:nvSpPr>
        <p:spPr>
          <a:xfrm>
            <a:off x="708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6759698" y="2595250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56" name="Shape 356"/>
          <p:cNvSpPr/>
          <p:nvPr/>
        </p:nvSpPr>
        <p:spPr>
          <a:xfrm>
            <a:off x="708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835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7902596" y="2595250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59" name="Shape 359"/>
          <p:cNvSpPr/>
          <p:nvPr/>
        </p:nvSpPr>
        <p:spPr>
          <a:xfrm>
            <a:off x="962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9172596" y="2595250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361" name="Shape 361"/>
          <p:cNvSpPr/>
          <p:nvPr/>
        </p:nvSpPr>
        <p:spPr>
          <a:xfrm>
            <a:off x="962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1089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10442596" y="2595250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364" name="Shape 364"/>
          <p:cNvSpPr/>
          <p:nvPr/>
        </p:nvSpPr>
        <p:spPr>
          <a:xfrm>
            <a:off x="12167748" y="2536182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11712596" y="2595250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366" name="Shape 366"/>
          <p:cNvSpPr/>
          <p:nvPr/>
        </p:nvSpPr>
        <p:spPr>
          <a:xfrm>
            <a:off x="4547984" y="1173492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67" name="Shape 367"/>
          <p:cNvSpPr/>
          <p:nvPr/>
        </p:nvSpPr>
        <p:spPr>
          <a:xfrm>
            <a:off x="5805284" y="1173492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368" name="Shape 368"/>
          <p:cNvSpPr/>
          <p:nvPr/>
        </p:nvSpPr>
        <p:spPr>
          <a:xfrm>
            <a:off x="7075285" y="1173492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69" name="Shape 369"/>
          <p:cNvSpPr/>
          <p:nvPr/>
        </p:nvSpPr>
        <p:spPr>
          <a:xfrm>
            <a:off x="8345285" y="1173492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70" name="Shape 370"/>
          <p:cNvSpPr/>
          <p:nvPr/>
        </p:nvSpPr>
        <p:spPr>
          <a:xfrm>
            <a:off x="9627985" y="1173492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71" name="Shape 371"/>
          <p:cNvSpPr/>
          <p:nvPr/>
        </p:nvSpPr>
        <p:spPr>
          <a:xfrm>
            <a:off x="10885285" y="1173492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372" name="Shape 372"/>
          <p:cNvSpPr/>
          <p:nvPr/>
        </p:nvSpPr>
        <p:spPr>
          <a:xfrm>
            <a:off x="2549504" y="396708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373" name="Shape 373"/>
          <p:cNvSpPr/>
          <p:nvPr/>
        </p:nvSpPr>
        <p:spPr>
          <a:xfrm>
            <a:off x="2913938" y="853511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6810914" y="396708"/>
            <a:ext cx="10870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unlock</a:t>
            </a:r>
          </a:p>
        </p:txBody>
      </p:sp>
      <p:sp>
        <p:nvSpPr>
          <p:cNvPr id="375" name="Shape 375"/>
          <p:cNvSpPr/>
          <p:nvPr/>
        </p:nvSpPr>
        <p:spPr>
          <a:xfrm>
            <a:off x="7358938" y="853511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8073673" y="384196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lock</a:t>
            </a:r>
          </a:p>
        </p:txBody>
      </p:sp>
      <p:sp>
        <p:nvSpPr>
          <p:cNvPr id="377" name="Shape 377"/>
          <p:cNvSpPr/>
          <p:nvPr/>
        </p:nvSpPr>
        <p:spPr>
          <a:xfrm>
            <a:off x="8435385" y="790446"/>
            <a:ext cx="1" cy="316192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1872180" y="4397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79" name="Shape 379"/>
          <p:cNvSpPr/>
          <p:nvPr/>
        </p:nvSpPr>
        <p:spPr>
          <a:xfrm>
            <a:off x="3142180" y="4397470"/>
            <a:ext cx="2544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1884643" y="5760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1884643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1683695" y="5819228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83" name="Shape 383"/>
          <p:cNvSpPr/>
          <p:nvPr/>
        </p:nvSpPr>
        <p:spPr>
          <a:xfrm>
            <a:off x="3154643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2826593" y="581922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85" name="Shape 385"/>
          <p:cNvSpPr/>
          <p:nvPr/>
        </p:nvSpPr>
        <p:spPr>
          <a:xfrm>
            <a:off x="4424643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4096593" y="581922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87" name="Shape 387"/>
          <p:cNvSpPr/>
          <p:nvPr/>
        </p:nvSpPr>
        <p:spPr>
          <a:xfrm>
            <a:off x="4424643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5694643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5366593" y="581922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90" name="Shape 390"/>
          <p:cNvSpPr/>
          <p:nvPr/>
        </p:nvSpPr>
        <p:spPr>
          <a:xfrm>
            <a:off x="696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6636594" y="5819228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92" name="Shape 392"/>
          <p:cNvSpPr/>
          <p:nvPr/>
        </p:nvSpPr>
        <p:spPr>
          <a:xfrm>
            <a:off x="696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823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7779492" y="5819228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95" name="Shape 395"/>
          <p:cNvSpPr/>
          <p:nvPr/>
        </p:nvSpPr>
        <p:spPr>
          <a:xfrm>
            <a:off x="950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9049492" y="5819228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397" name="Shape 397"/>
          <p:cNvSpPr/>
          <p:nvPr/>
        </p:nvSpPr>
        <p:spPr>
          <a:xfrm>
            <a:off x="950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1077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10319492" y="5819228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400" name="Shape 400"/>
          <p:cNvSpPr/>
          <p:nvPr/>
        </p:nvSpPr>
        <p:spPr>
          <a:xfrm>
            <a:off x="12044644" y="5760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11589492" y="5819228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402" name="Shape 402"/>
          <p:cNvSpPr/>
          <p:nvPr/>
        </p:nvSpPr>
        <p:spPr>
          <a:xfrm>
            <a:off x="3408880" y="4397470"/>
            <a:ext cx="254424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3675580" y="4397470"/>
            <a:ext cx="2582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3916880" y="4397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05" name="Shape 405"/>
          <p:cNvSpPr/>
          <p:nvPr/>
        </p:nvSpPr>
        <p:spPr>
          <a:xfrm>
            <a:off x="5186880" y="4397470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06" name="Shape 406"/>
          <p:cNvSpPr/>
          <p:nvPr/>
        </p:nvSpPr>
        <p:spPr>
          <a:xfrm>
            <a:off x="6469580" y="4397470"/>
            <a:ext cx="254424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6710881" y="4397470"/>
            <a:ext cx="25442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2426400" y="3620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409" name="Shape 409"/>
          <p:cNvSpPr/>
          <p:nvPr/>
        </p:nvSpPr>
        <p:spPr>
          <a:xfrm>
            <a:off x="2790833" y="4077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652509" y="3620687"/>
            <a:ext cx="10870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unlock</a:t>
            </a:r>
          </a:p>
        </p:txBody>
      </p:sp>
      <p:sp>
        <p:nvSpPr>
          <p:cNvPr id="411" name="Shape 411"/>
          <p:cNvSpPr/>
          <p:nvPr/>
        </p:nvSpPr>
        <p:spPr>
          <a:xfrm>
            <a:off x="4200533" y="4077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5023232" y="3620687"/>
            <a:ext cx="71988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lock</a:t>
            </a:r>
          </a:p>
        </p:txBody>
      </p:sp>
      <p:sp>
        <p:nvSpPr>
          <p:cNvPr id="413" name="Shape 413"/>
          <p:cNvSpPr/>
          <p:nvPr/>
        </p:nvSpPr>
        <p:spPr>
          <a:xfrm>
            <a:off x="5319731" y="4051040"/>
            <a:ext cx="1" cy="316192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79892" y="1541792"/>
            <a:ext cx="14581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no yield:</a:t>
            </a:r>
          </a:p>
        </p:txBody>
      </p:sp>
      <p:sp>
        <p:nvSpPr>
          <p:cNvPr id="415" name="Shape 415"/>
          <p:cNvSpPr/>
          <p:nvPr/>
        </p:nvSpPr>
        <p:spPr>
          <a:xfrm>
            <a:off x="400774" y="4765770"/>
            <a:ext cx="9638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yield: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642801" y="7180864"/>
            <a:ext cx="10136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yield useful?</a:t>
            </a:r>
          </a:p>
          <a:p>
            <a:r>
              <a:rPr lang="en-US" dirty="0" smtClean="0"/>
              <a:t>Why doesn’t yield solve all performance problems?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3609916" y="3515644"/>
            <a:ext cx="53936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6" name="Shape 3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37" name="Shape 337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39" name="Shape 339"/>
          <p:cNvSpPr/>
          <p:nvPr/>
        </p:nvSpPr>
        <p:spPr>
          <a:xfrm>
            <a:off x="85825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40" name="Shape 340"/>
          <p:cNvSpPr/>
          <p:nvPr/>
        </p:nvSpPr>
        <p:spPr>
          <a:xfrm flipV="1">
            <a:off x="89679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42" name="Shape 342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3609916" y="3515644"/>
            <a:ext cx="53936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7" name="Shape 3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48" name="Shape 348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50" name="Shape 350"/>
          <p:cNvSpPr/>
          <p:nvPr/>
        </p:nvSpPr>
        <p:spPr>
          <a:xfrm>
            <a:off x="85825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51" name="Shape 351"/>
          <p:cNvSpPr/>
          <p:nvPr/>
        </p:nvSpPr>
        <p:spPr>
          <a:xfrm flipV="1">
            <a:off x="89679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53" name="Shape 353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5886551" y="1332134"/>
            <a:ext cx="12316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write!</a:t>
            </a:r>
          </a:p>
        </p:txBody>
      </p:sp>
      <p:sp>
        <p:nvSpPr>
          <p:cNvPr id="355" name="Shape 355"/>
          <p:cNvSpPr/>
          <p:nvPr/>
        </p:nvSpPr>
        <p:spPr>
          <a:xfrm>
            <a:off x="4171365" y="5951205"/>
            <a:ext cx="46620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note: writers </a:t>
            </a:r>
            <a:r>
              <a:rPr sz="3600">
                <a:solidFill>
                  <a:srgbClr val="E8A433"/>
                </a:solidFill>
              </a:rPr>
              <a:t>must wait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3609916" y="3515644"/>
            <a:ext cx="53936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8994716" y="3515644"/>
            <a:ext cx="404145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60" name="Shape 360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62" name="Shape 362"/>
          <p:cNvSpPr/>
          <p:nvPr/>
        </p:nvSpPr>
        <p:spPr>
          <a:xfrm>
            <a:off x="85825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63" name="Shape 363"/>
          <p:cNvSpPr/>
          <p:nvPr/>
        </p:nvSpPr>
        <p:spPr>
          <a:xfrm flipV="1">
            <a:off x="89679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49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65" name="Shape 365"/>
          <p:cNvSpPr/>
          <p:nvPr/>
        </p:nvSpPr>
        <p:spPr>
          <a:xfrm>
            <a:off x="8980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/>
        </p:nvSpPr>
        <p:spPr>
          <a:xfrm>
            <a:off x="4001239" y="3515644"/>
            <a:ext cx="5002322" cy="907495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69" name="Shape 369"/>
          <p:cNvSpPr/>
          <p:nvPr/>
        </p:nvSpPr>
        <p:spPr>
          <a:xfrm>
            <a:off x="3598936" y="3515644"/>
            <a:ext cx="5806928" cy="907495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2467869" y="3645541"/>
            <a:ext cx="927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Buf:</a:t>
            </a:r>
          </a:p>
        </p:txBody>
      </p:sp>
      <p:sp>
        <p:nvSpPr>
          <p:cNvPr id="371" name="Shape 371"/>
          <p:cNvSpPr/>
          <p:nvPr/>
        </p:nvSpPr>
        <p:spPr>
          <a:xfrm>
            <a:off x="8582599" y="4985284"/>
            <a:ext cx="770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72" name="Shape 372"/>
          <p:cNvSpPr/>
          <p:nvPr/>
        </p:nvSpPr>
        <p:spPr>
          <a:xfrm flipV="1">
            <a:off x="8967980" y="45290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3596579" y="2292884"/>
            <a:ext cx="8622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start</a:t>
            </a:r>
          </a:p>
        </p:txBody>
      </p:sp>
      <p:sp>
        <p:nvSpPr>
          <p:cNvPr id="374" name="Shape 374"/>
          <p:cNvSpPr/>
          <p:nvPr/>
        </p:nvSpPr>
        <p:spPr>
          <a:xfrm>
            <a:off x="4027680" y="2852633"/>
            <a:ext cx="1" cy="5287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5903239" y="1332134"/>
            <a:ext cx="1198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Example: UNIX Pipes</a:t>
            </a:r>
          </a:p>
        </p:txBody>
      </p:sp>
      <p:sp>
        <p:nvSpPr>
          <p:cNvPr id="378" name="Shape 378"/>
          <p:cNvSpPr>
            <a:spLocks noGrp="1"/>
          </p:cNvSpPr>
          <p:nvPr>
            <p:ph type="body" idx="4294967295"/>
          </p:nvPr>
        </p:nvSpPr>
        <p:spPr>
          <a:xfrm>
            <a:off x="469325" y="2471188"/>
            <a:ext cx="11099800" cy="5264150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Implementation: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reads/writes to buffer require </a:t>
            </a:r>
            <a:r>
              <a:rPr sz="3800" dirty="0" smtClean="0">
                <a:solidFill>
                  <a:srgbClr val="333333"/>
                </a:solidFill>
              </a:rPr>
              <a:t>locking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when buffers are full, writers must wait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when buffers are empty, readers must wait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Producer/Consumer Problem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idx="4294967295"/>
          </p:nvPr>
        </p:nvSpPr>
        <p:spPr>
          <a:xfrm>
            <a:off x="653854" y="2609243"/>
            <a:ext cx="12130087" cy="51450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Producers</a:t>
            </a:r>
            <a:r>
              <a:rPr sz="3700" dirty="0">
                <a:solidFill>
                  <a:srgbClr val="333333"/>
                </a:solidFill>
              </a:rPr>
              <a:t> generate data (like pipe writers</a:t>
            </a:r>
            <a:r>
              <a:rPr sz="3700" dirty="0" smtClean="0">
                <a:solidFill>
                  <a:srgbClr val="333333"/>
                </a:solidFill>
              </a:rPr>
              <a:t>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7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Consumers</a:t>
            </a:r>
            <a:r>
              <a:rPr sz="3700" dirty="0">
                <a:solidFill>
                  <a:srgbClr val="333333"/>
                </a:solidFill>
              </a:rPr>
              <a:t> grab data and process it (like pipe readers</a:t>
            </a:r>
            <a:r>
              <a:rPr sz="3700" dirty="0" smtClean="0">
                <a:solidFill>
                  <a:srgbClr val="333333"/>
                </a:solidFill>
              </a:rPr>
              <a:t>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7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rgbClr val="333333"/>
                </a:solidFill>
              </a:rPr>
              <a:t>Producer/consumer problems are frequent in </a:t>
            </a:r>
            <a:r>
              <a:rPr sz="3700" dirty="0" smtClean="0">
                <a:solidFill>
                  <a:srgbClr val="333333"/>
                </a:solidFill>
              </a:rPr>
              <a:t>systems</a:t>
            </a:r>
            <a:endParaRPr lang="en-US" sz="37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 smtClean="0">
                <a:solidFill>
                  <a:srgbClr val="333333"/>
                </a:solidFill>
              </a:rPr>
              <a:t>Web </a:t>
            </a:r>
            <a:r>
              <a:rPr lang="en-US" sz="3300" dirty="0" smtClean="0">
                <a:solidFill>
                  <a:srgbClr val="333333"/>
                </a:solidFill>
              </a:rPr>
              <a:t>servers</a:t>
            </a:r>
            <a:endParaRPr lang="en-US" sz="3300" dirty="0" smtClean="0">
              <a:solidFill>
                <a:srgbClr val="3333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554" y="7951981"/>
            <a:ext cx="11642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General strategy </a:t>
            </a:r>
            <a:r>
              <a:rPr lang="en-US" sz="3200" dirty="0" smtClean="0">
                <a:solidFill>
                  <a:schemeClr val="bg2"/>
                </a:solidFill>
              </a:rPr>
              <a:t>use condition variables to: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/>
                </a:solidFill>
              </a:rPr>
              <a:t>make </a:t>
            </a:r>
            <a:r>
              <a:rPr lang="en-US" sz="3200" dirty="0" smtClean="0">
                <a:solidFill>
                  <a:schemeClr val="bg2"/>
                </a:solidFill>
              </a:rPr>
              <a:t>producers wait when buffers are </a:t>
            </a:r>
            <a:r>
              <a:rPr lang="en-US" sz="3200" dirty="0" smtClean="0">
                <a:solidFill>
                  <a:schemeClr val="bg2"/>
                </a:solidFill>
              </a:rPr>
              <a:t>full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/>
                </a:solidFill>
              </a:rPr>
              <a:t>make consumers wait when there </a:t>
            </a:r>
            <a:r>
              <a:rPr lang="en-US" sz="3200" dirty="0"/>
              <a:t>is nothing to consume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Produce/Consumer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Start with easy case:</a:t>
            </a:r>
          </a:p>
          <a:p>
            <a:pPr lvl="1"/>
            <a:r>
              <a:rPr lang="en-US" dirty="0" smtClean="0"/>
              <a:t>1 producer thread</a:t>
            </a:r>
          </a:p>
          <a:p>
            <a:pPr lvl="1"/>
            <a:r>
              <a:rPr lang="en-US" dirty="0" smtClean="0"/>
              <a:t>1 consumer thread</a:t>
            </a:r>
          </a:p>
          <a:p>
            <a:pPr lvl="1"/>
            <a:r>
              <a:rPr lang="en-US" dirty="0" smtClean="0"/>
              <a:t>1 shared buffer to </a:t>
            </a:r>
            <a:r>
              <a:rPr lang="en-US" dirty="0" smtClean="0"/>
              <a:t>fill/consume (max = 1)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Numfill</a:t>
            </a:r>
            <a:r>
              <a:rPr lang="en-US" dirty="0" smtClean="0"/>
              <a:t> = number of buffers currently </a:t>
            </a:r>
            <a:r>
              <a:rPr lang="en-US" dirty="0" smtClean="0"/>
              <a:t>filled</a:t>
            </a:r>
          </a:p>
          <a:p>
            <a:pPr>
              <a:buNone/>
            </a:pPr>
            <a:r>
              <a:rPr lang="en-US" dirty="0" smtClean="0"/>
              <a:t>Examine slightly broken code to begin…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	Cond_wait(&amp;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, 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Cond_signal(&amp;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Mutex_unlock(&amp;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399" name="Shape 399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00" name="Shape 400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01" name="Shape 401"/>
          <p:cNvSpPr/>
          <p:nvPr/>
        </p:nvSpPr>
        <p:spPr>
          <a:xfrm>
            <a:off x="663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07" name="Shape 407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08" name="Shape 408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09" name="Shape 409"/>
          <p:cNvSpPr/>
          <p:nvPr/>
        </p:nvSpPr>
        <p:spPr>
          <a:xfrm>
            <a:off x="6634610" y="2679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15" name="Shape 415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16" name="Shape 416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17" name="Shape 417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</a:t>
            </a:r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/>
              <a:t>Block when Waiting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8936" y="2600961"/>
            <a:ext cx="11305039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Lock implementation removes waiting threads from scheduler ready queue (e.g., park() and </a:t>
            </a:r>
            <a:r>
              <a:rPr lang="en-US" dirty="0" err="1" smtClean="0"/>
              <a:t>unpark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b="1" dirty="0" smtClean="0"/>
              <a:t>Scheduler</a:t>
            </a:r>
            <a:r>
              <a:rPr lang="en-US" dirty="0" smtClean="0"/>
              <a:t> runs any thread that is </a:t>
            </a:r>
            <a:r>
              <a:rPr lang="en-US" b="1" dirty="0" smtClean="0"/>
              <a:t>ready</a:t>
            </a:r>
          </a:p>
          <a:p>
            <a:pPr marL="0" indent="0">
              <a:buNone/>
            </a:pPr>
            <a:r>
              <a:rPr lang="en-US" dirty="0" smtClean="0"/>
              <a:t>Good separation of concerns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23" name="Shape 423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24" name="Shape 424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25" name="Shape 425"/>
          <p:cNvSpPr/>
          <p:nvPr/>
        </p:nvSpPr>
        <p:spPr>
          <a:xfrm>
            <a:off x="6634610" y="3543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31" name="Shape 431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32" name="Shape 432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33" name="Shape 433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39" name="Shape 439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40" name="Shape 440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41" name="Shape 441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28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47" name="Shape 447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48" name="Shape 448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49" name="Shape 449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284610" y="2679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55" name="Shape 455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56" name="Shape 456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57" name="Shape 457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284610" y="31496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63" name="Shape 463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64" name="Shape 464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65" name="Shape 465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284610" y="4013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71" name="Shape 471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72" name="Shape 472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473" name="Shape 473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284610" y="44069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79" name="Shape 479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80" name="Shape 480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81" name="Shape 481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284610" y="48768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87" name="Shape 487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88" name="Shape 488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89" name="Shape 489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284610" y="22606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495" name="Shape 495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496" name="Shape 496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497" name="Shape 497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284610" y="26670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450" name="Shape 450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451" name="Shape 451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452" name="Shape 452"/>
          <p:cNvSpPr/>
          <p:nvPr/>
        </p:nvSpPr>
        <p:spPr>
          <a:xfrm>
            <a:off x="3499588" y="1148637"/>
            <a:ext cx="21470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A, B, C, D</a:t>
            </a:r>
          </a:p>
        </p:txBody>
      </p:sp>
      <p:sp>
        <p:nvSpPr>
          <p:cNvPr id="453" name="Shape 453"/>
          <p:cNvSpPr/>
          <p:nvPr/>
        </p:nvSpPr>
        <p:spPr>
          <a:xfrm>
            <a:off x="3499588" y="1910637"/>
            <a:ext cx="21150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&lt;empty&gt; </a:t>
            </a:r>
          </a:p>
        </p:txBody>
      </p:sp>
      <p:sp>
        <p:nvSpPr>
          <p:cNvPr id="454" name="Shape 454"/>
          <p:cNvSpPr/>
          <p:nvPr/>
        </p:nvSpPr>
        <p:spPr>
          <a:xfrm>
            <a:off x="3499588" y="2672637"/>
            <a:ext cx="21150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&lt;empty&gt; </a:t>
            </a:r>
          </a:p>
        </p:txBody>
      </p:sp>
      <p:sp>
        <p:nvSpPr>
          <p:cNvPr id="455" name="Shape 455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58" name="Shape 458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460" name="Shape 460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1" name="Shape 461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462" name="Shape 462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465" name="Shape 465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467" name="Shape 467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470" name="Shape 470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472" name="Shape 472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475" name="Shape 475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03" name="Shape 503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04" name="Shape 504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505" name="Shape 505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28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11" name="Shape 511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12" name="Shape 512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513" name="Shape 513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284610" y="3543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19" name="Shape 519"/>
          <p:cNvSpPr/>
          <p:nvPr/>
        </p:nvSpPr>
        <p:spPr>
          <a:xfrm>
            <a:off x="2372304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520" name="Shape 520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521" name="Shape 521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27" name="Shape 527"/>
          <p:cNvSpPr/>
          <p:nvPr/>
        </p:nvSpPr>
        <p:spPr>
          <a:xfrm>
            <a:off x="2372304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528" name="Shape 528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29" name="Shape 529"/>
          <p:cNvSpPr/>
          <p:nvPr/>
        </p:nvSpPr>
        <p:spPr>
          <a:xfrm>
            <a:off x="663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35" name="Shape 535"/>
          <p:cNvSpPr/>
          <p:nvPr/>
        </p:nvSpPr>
        <p:spPr>
          <a:xfrm>
            <a:off x="2372304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536" name="Shape 536"/>
          <p:cNvSpPr/>
          <p:nvPr/>
        </p:nvSpPr>
        <p:spPr>
          <a:xfrm>
            <a:off x="6634610" y="40005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539" name="Shape 539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43" name="Shape 543"/>
          <p:cNvSpPr/>
          <p:nvPr/>
        </p:nvSpPr>
        <p:spPr>
          <a:xfrm>
            <a:off x="2372304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544" name="Shape 544"/>
          <p:cNvSpPr/>
          <p:nvPr/>
        </p:nvSpPr>
        <p:spPr>
          <a:xfrm>
            <a:off x="6634610" y="4457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47" name="Shape 547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51" name="Shape 551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552" name="Shape 552"/>
          <p:cNvSpPr/>
          <p:nvPr/>
        </p:nvSpPr>
        <p:spPr>
          <a:xfrm>
            <a:off x="6634610" y="48641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55" name="Shape 555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59" name="Shape 559"/>
          <p:cNvSpPr/>
          <p:nvPr/>
        </p:nvSpPr>
        <p:spPr>
          <a:xfrm>
            <a:off x="6634610" y="53340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62" name="Shape 562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63" name="Shape 563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67" name="Shape 567"/>
          <p:cNvSpPr/>
          <p:nvPr/>
        </p:nvSpPr>
        <p:spPr>
          <a:xfrm>
            <a:off x="6634610" y="22987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70" name="Shape 570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71" name="Shape 571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75" name="Shape 575"/>
          <p:cNvSpPr/>
          <p:nvPr/>
        </p:nvSpPr>
        <p:spPr>
          <a:xfrm>
            <a:off x="6634610" y="26924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78" name="Shape 578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79" name="Shape 579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/>
        </p:nvSpPr>
        <p:spPr>
          <a:xfrm>
            <a:off x="451588" y="1148637"/>
            <a:ext cx="28072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RUNNABLE: </a:t>
            </a:r>
          </a:p>
        </p:txBody>
      </p:sp>
      <p:sp>
        <p:nvSpPr>
          <p:cNvPr id="480" name="Shape 480"/>
          <p:cNvSpPr/>
          <p:nvPr/>
        </p:nvSpPr>
        <p:spPr>
          <a:xfrm>
            <a:off x="782144" y="1910637"/>
            <a:ext cx="24766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RUNNING: </a:t>
            </a:r>
          </a:p>
        </p:txBody>
      </p:sp>
      <p:sp>
        <p:nvSpPr>
          <p:cNvPr id="481" name="Shape 481"/>
          <p:cNvSpPr/>
          <p:nvPr/>
        </p:nvSpPr>
        <p:spPr>
          <a:xfrm>
            <a:off x="1001600" y="2672637"/>
            <a:ext cx="22571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WAITING: </a:t>
            </a:r>
          </a:p>
        </p:txBody>
      </p:sp>
      <p:sp>
        <p:nvSpPr>
          <p:cNvPr id="482" name="Shape 482"/>
          <p:cNvSpPr/>
          <p:nvPr/>
        </p:nvSpPr>
        <p:spPr>
          <a:xfrm>
            <a:off x="3499588" y="1148637"/>
            <a:ext cx="15878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B, C, D</a:t>
            </a:r>
          </a:p>
        </p:txBody>
      </p:sp>
      <p:sp>
        <p:nvSpPr>
          <p:cNvPr id="483" name="Shape 483"/>
          <p:cNvSpPr/>
          <p:nvPr/>
        </p:nvSpPr>
        <p:spPr>
          <a:xfrm>
            <a:off x="3499588" y="191063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84" name="Shape 484"/>
          <p:cNvSpPr/>
          <p:nvPr/>
        </p:nvSpPr>
        <p:spPr>
          <a:xfrm>
            <a:off x="3499588" y="2672637"/>
            <a:ext cx="21150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&lt;empty&gt; </a:t>
            </a:r>
          </a:p>
        </p:txBody>
      </p:sp>
      <p:sp>
        <p:nvSpPr>
          <p:cNvPr id="485" name="Shape 485"/>
          <p:cNvSpPr/>
          <p:nvPr/>
        </p:nvSpPr>
        <p:spPr>
          <a:xfrm>
            <a:off x="1884643" y="6141160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188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1683695" y="620022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88" name="Shape 488"/>
          <p:cNvSpPr/>
          <p:nvPr/>
        </p:nvSpPr>
        <p:spPr>
          <a:xfrm>
            <a:off x="315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282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490" name="Shape 490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409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492" name="Shape 492"/>
          <p:cNvSpPr/>
          <p:nvPr/>
        </p:nvSpPr>
        <p:spPr>
          <a:xfrm>
            <a:off x="442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5694643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5366593" y="6200229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495" name="Shape 495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6636594" y="6200229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497" name="Shape 497"/>
          <p:cNvSpPr/>
          <p:nvPr/>
        </p:nvSpPr>
        <p:spPr>
          <a:xfrm>
            <a:off x="696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823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777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500" name="Shape 500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904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502" name="Shape 502"/>
          <p:cNvSpPr/>
          <p:nvPr/>
        </p:nvSpPr>
        <p:spPr>
          <a:xfrm>
            <a:off x="950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1077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1031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505" name="Shape 505"/>
          <p:cNvSpPr/>
          <p:nvPr/>
        </p:nvSpPr>
        <p:spPr>
          <a:xfrm>
            <a:off x="12044644" y="6141160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11589492" y="6200229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507" name="Shape 507"/>
          <p:cNvSpPr/>
          <p:nvPr/>
        </p:nvSpPr>
        <p:spPr>
          <a:xfrm>
            <a:off x="1872180" y="4778470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08" name="Shape 508"/>
          <p:cNvSpPr/>
          <p:nvPr/>
        </p:nvSpPr>
        <p:spPr>
          <a:xfrm>
            <a:off x="2426400" y="4001687"/>
            <a:ext cx="7198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BDB45"/>
                </a:solidFill>
              </a:rPr>
              <a:t>lock</a:t>
            </a:r>
          </a:p>
        </p:txBody>
      </p:sp>
      <p:sp>
        <p:nvSpPr>
          <p:cNvPr id="509" name="Shape 509"/>
          <p:cNvSpPr/>
          <p:nvPr/>
        </p:nvSpPr>
        <p:spPr>
          <a:xfrm>
            <a:off x="2790833" y="4458489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83" name="Shape 583"/>
          <p:cNvSpPr/>
          <p:nvPr/>
        </p:nvSpPr>
        <p:spPr>
          <a:xfrm>
            <a:off x="6634610" y="31115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86" name="Shape 586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87" name="Shape 587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91" name="Shape 591"/>
          <p:cNvSpPr/>
          <p:nvPr/>
        </p:nvSpPr>
        <p:spPr>
          <a:xfrm>
            <a:off x="6634610" y="35306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594" name="Shape 594"/>
          <p:cNvSpPr/>
          <p:nvPr/>
        </p:nvSpPr>
        <p:spPr>
          <a:xfrm>
            <a:off x="8651721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595" name="Shape 595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599" name="Shape 599"/>
          <p:cNvSpPr/>
          <p:nvPr/>
        </p:nvSpPr>
        <p:spPr>
          <a:xfrm>
            <a:off x="663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602" name="Shape 602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603" name="Shape 603"/>
          <p:cNvSpPr/>
          <p:nvPr/>
        </p:nvSpPr>
        <p:spPr>
          <a:xfrm>
            <a:off x="2245614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607" name="Shape 607"/>
          <p:cNvSpPr/>
          <p:nvPr/>
        </p:nvSpPr>
        <p:spPr>
          <a:xfrm>
            <a:off x="663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8" name="Shape 608"/>
          <p:cNvSpPr/>
          <p:nvPr/>
        </p:nvSpPr>
        <p:spPr>
          <a:xfrm>
            <a:off x="284610" y="316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610" name="Shape 610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611" name="Shape 611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615" name="Shape 615"/>
          <p:cNvSpPr/>
          <p:nvPr/>
        </p:nvSpPr>
        <p:spPr>
          <a:xfrm>
            <a:off x="663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284610" y="40259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numfull=0</a:t>
            </a:r>
          </a:p>
        </p:txBody>
      </p:sp>
      <p:sp>
        <p:nvSpPr>
          <p:cNvPr id="618" name="Shape 618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619" name="Shape 619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623" name="Shape 623"/>
          <p:cNvSpPr/>
          <p:nvPr/>
        </p:nvSpPr>
        <p:spPr>
          <a:xfrm>
            <a:off x="663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284610" y="4432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626" name="Shape 626"/>
          <p:cNvSpPr/>
          <p:nvPr/>
        </p:nvSpPr>
        <p:spPr>
          <a:xfrm>
            <a:off x="8562536" y="1137609"/>
            <a:ext cx="27306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[SLEEPING]</a:t>
            </a:r>
          </a:p>
        </p:txBody>
      </p:sp>
      <p:sp>
        <p:nvSpPr>
          <p:cNvPr id="627" name="Shape 627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/>
        </p:nvSpPr>
        <p:spPr>
          <a:xfrm>
            <a:off x="7048500" y="1828800"/>
            <a:ext cx="5758772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while(numfull == 0)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	Cond_wait(&amp;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, 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int tmp = do_get();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Cond_signal(&amp;</a:t>
            </a:r>
            <a:r>
              <a:rPr sz="2800">
                <a:solidFill>
                  <a:srgbClr val="D45954"/>
                </a:solidFill>
              </a:rPr>
              <a:t>cond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Mutex_unlock(&amp;</a:t>
            </a:r>
            <a:r>
              <a:rPr sz="2800">
                <a:solidFill>
                  <a:srgbClr val="7BDB45"/>
                </a:solidFill>
              </a:rPr>
              <a:t>m</a:t>
            </a:r>
            <a:r>
              <a:rPr sz="2800">
                <a:solidFill>
                  <a:srgbClr val="FFFFFF"/>
                </a:solidFill>
              </a:rPr>
              <a:t>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printf(“%d\n”, tmp);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631" name="Shape 631"/>
          <p:cNvSpPr/>
          <p:nvPr/>
        </p:nvSpPr>
        <p:spPr>
          <a:xfrm>
            <a:off x="6634610" y="31242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2" name="Shape 632"/>
          <p:cNvSpPr/>
          <p:nvPr/>
        </p:nvSpPr>
        <p:spPr>
          <a:xfrm>
            <a:off x="284610" y="4813300"/>
            <a:ext cx="929902" cy="521156"/>
          </a:xfrm>
          <a:prstGeom prst="rightArrow">
            <a:avLst>
              <a:gd name="adj1" fmla="val 25602"/>
              <a:gd name="adj2" fmla="val 71857"/>
            </a:avLst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5430494" y="218016"/>
            <a:ext cx="21438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numfull=1</a:t>
            </a:r>
          </a:p>
        </p:txBody>
      </p:sp>
      <p:sp>
        <p:nvSpPr>
          <p:cNvPr id="634" name="Shape 634"/>
          <p:cNvSpPr/>
          <p:nvPr/>
        </p:nvSpPr>
        <p:spPr>
          <a:xfrm>
            <a:off x="8435846" y="1137609"/>
            <a:ext cx="29840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[RUNNABLE]</a:t>
            </a:r>
          </a:p>
        </p:txBody>
      </p:sp>
      <p:sp>
        <p:nvSpPr>
          <p:cNvPr id="635" name="Shape 635"/>
          <p:cNvSpPr/>
          <p:nvPr/>
        </p:nvSpPr>
        <p:spPr>
          <a:xfrm>
            <a:off x="2461489" y="1137609"/>
            <a:ext cx="2552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E8A433"/>
                </a:solidFill>
              </a:rPr>
              <a:t>[RUNNING]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161" y="1828800"/>
            <a:ext cx="650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1518">
              <a:defRPr sz="63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320" dirty="0">
                <a:solidFill>
                  <a:srgbClr val="FFFFFF"/>
                </a:solidFill>
              </a:rPr>
              <a:t>What about 2 </a:t>
            </a:r>
            <a:r>
              <a:rPr sz="6320" dirty="0" smtClean="0">
                <a:solidFill>
                  <a:srgbClr val="FFFFFF"/>
                </a:solidFill>
              </a:rPr>
              <a:t>consumers?</a:t>
            </a:r>
            <a:endParaRPr sz="6320" dirty="0">
              <a:solidFill>
                <a:srgbClr val="FFFFFF"/>
              </a:solidFill>
            </a:endParaRPr>
          </a:p>
        </p:txBody>
      </p:sp>
      <p:sp>
        <p:nvSpPr>
          <p:cNvPr id="650" name="Shape 650"/>
          <p:cNvSpPr>
            <a:spLocks noGrp="1"/>
          </p:cNvSpPr>
          <p:nvPr>
            <p:ph type="body" idx="4294967295"/>
          </p:nvPr>
        </p:nvSpPr>
        <p:spPr>
          <a:xfrm>
            <a:off x="234663" y="2926770"/>
            <a:ext cx="11099800" cy="9921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Can you find a problematic </a:t>
            </a:r>
            <a:r>
              <a:rPr sz="3800" dirty="0" smtClean="0">
                <a:solidFill>
                  <a:srgbClr val="FFFFFF"/>
                </a:solidFill>
              </a:rPr>
              <a:t>timeline</a:t>
            </a:r>
            <a:r>
              <a:rPr lang="en-US" sz="3800" dirty="0" smtClean="0">
                <a:solidFill>
                  <a:srgbClr val="FFFFFF"/>
                </a:solidFill>
              </a:rPr>
              <a:t> with 2 consumers (still 1 producer)</a:t>
            </a:r>
            <a:r>
              <a:rPr sz="3800" dirty="0" smtClean="0">
                <a:solidFill>
                  <a:srgbClr val="FFFFFF"/>
                </a:solidFill>
              </a:rPr>
              <a:t>?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/>
        </p:nvSpPr>
        <p:spPr>
          <a:xfrm>
            <a:off x="6214820" y="1828800"/>
            <a:ext cx="6633984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 // </a:t>
            </a:r>
            <a:r>
              <a:rPr lang="en-US" sz="2800" dirty="0" smtClean="0">
                <a:solidFill>
                  <a:srgbClr val="FFFFFF"/>
                </a:solidFill>
              </a:rPr>
              <a:t>c1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while(numfull == 0</a:t>
            </a:r>
            <a:r>
              <a:rPr sz="2800" dirty="0" smtClean="0">
                <a:solidFill>
                  <a:srgbClr val="FFFFFF"/>
                </a:solidFill>
              </a:rPr>
              <a:t>)</a:t>
            </a:r>
            <a:r>
              <a:rPr lang="en-US" sz="2800" dirty="0" smtClean="0">
                <a:solidFill>
                  <a:srgbClr val="FFFFFF"/>
                </a:solidFill>
              </a:rPr>
              <a:t> // c2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	Cond_wait(&amp;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, 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c3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int tmp = do_get()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c4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Cond_signal(&amp;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c5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Mutex_unlock(&amp;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c6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printf(“%d\n”, tmp)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c7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1828800"/>
            <a:ext cx="66797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void *</a:t>
            </a:r>
            <a:r>
              <a:rPr lang="en-US" sz="2800" dirty="0" err="1" smtClean="0"/>
              <a:t>producer(void</a:t>
            </a:r>
            <a:r>
              <a:rPr lang="en-US" sz="2800" dirty="0" smtClean="0"/>
              <a:t> *</a:t>
            </a:r>
            <a:r>
              <a:rPr lang="en-US" sz="2800" dirty="0" err="1" smtClean="0"/>
              <a:t>arg</a:t>
            </a:r>
            <a:r>
              <a:rPr lang="en-US" sz="2800" dirty="0" smtClean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&lt;loops;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 // p1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while(numfull</a:t>
            </a:r>
            <a:r>
              <a:rPr lang="en-US" sz="2800" dirty="0" smtClean="0"/>
              <a:t> == max) //p2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	</a:t>
            </a:r>
            <a:r>
              <a:rPr lang="en-US" sz="2800" dirty="0" err="1" smtClean="0"/>
              <a:t>Cond_wait(&amp;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, 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 //p3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do_fill(i</a:t>
            </a:r>
            <a:r>
              <a:rPr lang="en-US" sz="2800" dirty="0" smtClean="0"/>
              <a:t>); // p4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Cond_signal(&amp;</a:t>
            </a:r>
            <a:r>
              <a:rPr lang="en-US" sz="2800" dirty="0" err="1" smtClean="0">
                <a:solidFill>
                  <a:srgbClr val="D45954"/>
                </a:solidFill>
              </a:rPr>
              <a:t>cond</a:t>
            </a:r>
            <a:r>
              <a:rPr lang="en-US" sz="2800" dirty="0" smtClean="0"/>
              <a:t>); //p5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	</a:t>
            </a:r>
            <a:r>
              <a:rPr lang="en-US" sz="2800" dirty="0" err="1" smtClean="0"/>
              <a:t>Mutex_unlock(&amp;</a:t>
            </a:r>
            <a:r>
              <a:rPr lang="en-US" sz="2800" dirty="0" err="1" smtClean="0">
                <a:solidFill>
                  <a:srgbClr val="7BDB45"/>
                </a:solidFill>
              </a:rPr>
              <a:t>m</a:t>
            </a:r>
            <a:r>
              <a:rPr lang="en-US" sz="2800" dirty="0" smtClean="0"/>
              <a:t>); //p6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}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66336" y="6429432"/>
            <a:ext cx="12582468" cy="3119725"/>
            <a:chOff x="266336" y="6429432"/>
            <a:chExt cx="12582468" cy="3119725"/>
          </a:xfrm>
        </p:grpSpPr>
        <p:sp>
          <p:nvSpPr>
            <p:cNvPr id="9" name="Shape 667"/>
            <p:cNvSpPr/>
            <p:nvPr/>
          </p:nvSpPr>
          <p:spPr>
            <a:xfrm>
              <a:off x="266336" y="7454646"/>
              <a:ext cx="12337002" cy="1442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>
              <a:normAutofit/>
            </a:bodyPr>
            <a:lstStyle/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1497FC"/>
                  </a:solidFill>
                  <a:latin typeface="Helvetica"/>
                  <a:ea typeface="Helvetica"/>
                  <a:cs typeface="Helvetica"/>
                  <a:sym typeface="Helvetica"/>
                </a:rPr>
                <a:t>Producer</a:t>
              </a:r>
              <a:r>
                <a:rPr sz="2400" dirty="0">
                  <a:solidFill>
                    <a:srgbClr val="1497FC"/>
                  </a:solidFill>
                </a:rPr>
                <a:t>:								p1	p2	p4	p5	p6	p1	p2	p3</a:t>
              </a:r>
            </a:p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E8A433"/>
                  </a:solidFill>
                  <a:latin typeface="Helvetica"/>
                  <a:ea typeface="Helvetica"/>
                  <a:cs typeface="Helvetica"/>
                  <a:sym typeface="Helvetica"/>
                </a:rPr>
                <a:t>Consumer1</a:t>
              </a:r>
              <a:r>
                <a:rPr sz="2400" dirty="0">
                  <a:solidFill>
                    <a:srgbClr val="E8A433"/>
                  </a:solidFill>
                </a:rPr>
                <a:t>:	c1	c2	c3												</a:t>
              </a:r>
            </a:p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7BDB45"/>
                  </a:solidFill>
                  <a:latin typeface="Helvetica"/>
                  <a:ea typeface="Helvetica"/>
                  <a:cs typeface="Helvetica"/>
                  <a:sym typeface="Helvetica"/>
                </a:rPr>
                <a:t>Consumer2</a:t>
              </a:r>
              <a:r>
                <a:rPr sz="2400" dirty="0">
                  <a:solidFill>
                    <a:srgbClr val="7BDB45"/>
                  </a:solidFill>
                </a:rPr>
                <a:t>:				c1	c2	c3									c2	c4	c5</a:t>
              </a:r>
            </a:p>
          </p:txBody>
        </p:sp>
        <p:sp>
          <p:nvSpPr>
            <p:cNvPr id="11" name="Shape 668"/>
            <p:cNvSpPr/>
            <p:nvPr/>
          </p:nvSpPr>
          <p:spPr>
            <a:xfrm>
              <a:off x="9875928" y="6429432"/>
              <a:ext cx="105637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solidFill>
                    <a:srgbClr val="FF2600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tx1"/>
                  </a:solidFill>
                </a:rPr>
                <a:t>wait()</a:t>
              </a:r>
            </a:p>
          </p:txBody>
        </p:sp>
        <p:sp>
          <p:nvSpPr>
            <p:cNvPr id="12" name="Shape 669"/>
            <p:cNvSpPr/>
            <p:nvPr/>
          </p:nvSpPr>
          <p:spPr>
            <a:xfrm>
              <a:off x="10423059" y="7011852"/>
              <a:ext cx="1" cy="48299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3" name="Shape 670"/>
            <p:cNvSpPr/>
            <p:nvPr/>
          </p:nvSpPr>
          <p:spPr>
            <a:xfrm>
              <a:off x="3513228" y="6429432"/>
              <a:ext cx="105637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solidFill>
                    <a:srgbClr val="FF2600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tx1"/>
                  </a:solidFill>
                </a:rPr>
                <a:t>wait()</a:t>
              </a:r>
            </a:p>
          </p:txBody>
        </p:sp>
        <p:sp>
          <p:nvSpPr>
            <p:cNvPr id="14" name="Shape 671"/>
            <p:cNvSpPr/>
            <p:nvPr/>
          </p:nvSpPr>
          <p:spPr>
            <a:xfrm>
              <a:off x="4060359" y="7011852"/>
              <a:ext cx="1" cy="799900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5" name="Shape 672"/>
            <p:cNvSpPr/>
            <p:nvPr/>
          </p:nvSpPr>
          <p:spPr>
            <a:xfrm>
              <a:off x="5283985" y="6432160"/>
              <a:ext cx="1045465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wait()</a:t>
              </a:r>
            </a:p>
          </p:txBody>
        </p:sp>
        <p:sp>
          <p:nvSpPr>
            <p:cNvPr id="16" name="Shape 673"/>
            <p:cNvSpPr/>
            <p:nvPr/>
          </p:nvSpPr>
          <p:spPr>
            <a:xfrm>
              <a:off x="5825659" y="7011853"/>
              <a:ext cx="1" cy="116134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7" name="Shape 674"/>
            <p:cNvSpPr/>
            <p:nvPr/>
          </p:nvSpPr>
          <p:spPr>
            <a:xfrm>
              <a:off x="7400630" y="6432160"/>
              <a:ext cx="1384174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signal()</a:t>
              </a:r>
            </a:p>
          </p:txBody>
        </p:sp>
        <p:sp>
          <p:nvSpPr>
            <p:cNvPr id="18" name="Shape 675"/>
            <p:cNvSpPr/>
            <p:nvPr/>
          </p:nvSpPr>
          <p:spPr>
            <a:xfrm>
              <a:off x="8111659" y="7011852"/>
              <a:ext cx="1" cy="48299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9" name="Shape 676"/>
            <p:cNvSpPr/>
            <p:nvPr/>
          </p:nvSpPr>
          <p:spPr>
            <a:xfrm>
              <a:off x="11464630" y="6432160"/>
              <a:ext cx="1384174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signal()</a:t>
              </a:r>
            </a:p>
          </p:txBody>
        </p:sp>
        <p:sp>
          <p:nvSpPr>
            <p:cNvPr id="20" name="Shape 677"/>
            <p:cNvSpPr/>
            <p:nvPr/>
          </p:nvSpPr>
          <p:spPr>
            <a:xfrm>
              <a:off x="12175659" y="7011853"/>
              <a:ext cx="1" cy="116134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1" name="Shape 678"/>
            <p:cNvSpPr/>
            <p:nvPr/>
          </p:nvSpPr>
          <p:spPr>
            <a:xfrm>
              <a:off x="2171207" y="8892567"/>
              <a:ext cx="9011056" cy="65659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FFFF"/>
                  </a:solidFill>
                </a:rPr>
                <a:t>does</a:t>
              </a:r>
              <a:r>
                <a:rPr sz="3600" dirty="0" smtClean="0">
                  <a:solidFill>
                    <a:srgbClr val="FFFFFF"/>
                  </a:solidFill>
                </a:rPr>
                <a:t> </a:t>
              </a:r>
              <a:r>
                <a:rPr lang="en-US" sz="3600" dirty="0" smtClean="0">
                  <a:solidFill>
                    <a:srgbClr val="FFFFFF"/>
                  </a:solidFill>
                </a:rPr>
                <a:t>last signal</a:t>
              </a:r>
              <a:r>
                <a:rPr sz="3600" dirty="0" smtClean="0">
                  <a:solidFill>
                    <a:srgbClr val="FFFFFF"/>
                  </a:solidFill>
                </a:rPr>
                <a:t> </a:t>
              </a:r>
              <a:r>
                <a:rPr sz="3600" dirty="0">
                  <a:solidFill>
                    <a:srgbClr val="FFFFFF"/>
                  </a:solidFill>
                </a:rPr>
                <a:t>wake </a:t>
              </a:r>
              <a:r>
                <a:rPr sz="3600" dirty="0">
                  <a:solidFill>
                    <a:srgbClr val="1497FC"/>
                  </a:solidFill>
                </a:rPr>
                <a:t>producer</a:t>
              </a:r>
              <a:r>
                <a:rPr sz="3600" dirty="0">
                  <a:solidFill>
                    <a:srgbClr val="FFFFFF"/>
                  </a:solidFill>
                </a:rPr>
                <a:t> or </a:t>
              </a:r>
              <a:r>
                <a:rPr sz="3600" dirty="0">
                  <a:solidFill>
                    <a:srgbClr val="E8A433"/>
                  </a:solidFill>
                </a:rPr>
                <a:t>consumer2</a:t>
              </a:r>
              <a:r>
                <a:rPr sz="3600" dirty="0">
                  <a:solidFill>
                    <a:srgbClr val="FFFFFF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How to wake the right thread?</a:t>
            </a:r>
          </a:p>
        </p:txBody>
      </p:sp>
      <p:sp>
        <p:nvSpPr>
          <p:cNvPr id="686" name="Shape 686"/>
          <p:cNvSpPr>
            <a:spLocks noGrp="1"/>
          </p:cNvSpPr>
          <p:nvPr>
            <p:ph type="body" idx="4294967295"/>
          </p:nvPr>
        </p:nvSpPr>
        <p:spPr>
          <a:xfrm>
            <a:off x="369454" y="2305522"/>
            <a:ext cx="11099800" cy="51117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One solution: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</p:txBody>
      </p:sp>
      <p:pic>
        <p:nvPicPr>
          <p:cNvPr id="68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1647" y="4058823"/>
            <a:ext cx="3760077" cy="2692401"/>
          </a:xfrm>
          <a:prstGeom prst="rect">
            <a:avLst/>
          </a:prstGeom>
          <a:ln w="12700">
            <a:miter lim="400000"/>
          </a:ln>
        </p:spPr>
      </p:pic>
      <p:sp>
        <p:nvSpPr>
          <p:cNvPr id="688" name="Shape 688"/>
          <p:cNvSpPr/>
          <p:nvPr/>
        </p:nvSpPr>
        <p:spPr>
          <a:xfrm>
            <a:off x="1021647" y="3092299"/>
            <a:ext cx="36435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 dirty="0"/>
              <a:t>wake all the threads!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355</TotalTime>
  <Words>2904</Words>
  <Application>Microsoft Macintosh PowerPoint</Application>
  <PresentationFormat>Custom</PresentationFormat>
  <Paragraphs>1670</Paragraphs>
  <Slides>106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6" baseType="lpstr">
      <vt:lpstr>Avenir Book</vt:lpstr>
      <vt:lpstr>Calisto MT</vt:lpstr>
      <vt:lpstr>Courier</vt:lpstr>
      <vt:lpstr>Helvetica</vt:lpstr>
      <vt:lpstr>Helvetica Light</vt:lpstr>
      <vt:lpstr>Menlo</vt:lpstr>
      <vt:lpstr>Perpetua Titling MT</vt:lpstr>
      <vt:lpstr>Wingdings</vt:lpstr>
      <vt:lpstr>Arial</vt:lpstr>
      <vt:lpstr>Precedent</vt:lpstr>
      <vt:lpstr>Announcements</vt:lpstr>
      <vt:lpstr>Locks and  Condition Variables</vt:lpstr>
      <vt:lpstr>Review: Ticket Lock</vt:lpstr>
      <vt:lpstr>Review: Ticket Lock</vt:lpstr>
      <vt:lpstr>Lock Evaluation</vt:lpstr>
      <vt:lpstr>PowerPoint Presentation</vt:lpstr>
      <vt:lpstr>Lock Implementation:  Block when Waiting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Lock Implementation:  Block when Waiting</vt:lpstr>
      <vt:lpstr>Race Condition</vt:lpstr>
      <vt:lpstr>Block when Waiting: FINAL correct LOCK</vt:lpstr>
      <vt:lpstr>Spin-Waiting vs Blocking</vt:lpstr>
      <vt:lpstr>When to Spin-Wait?   When to Block?</vt:lpstr>
      <vt:lpstr>Two-Phase Waiting</vt:lpstr>
      <vt:lpstr>Condition Variables</vt:lpstr>
      <vt:lpstr>Concurrency Objectives</vt:lpstr>
      <vt:lpstr>Ordering Example: Join</vt:lpstr>
      <vt:lpstr>Condition Variables</vt:lpstr>
      <vt:lpstr>Condition Variables</vt:lpstr>
      <vt:lpstr>Join Implementation: Attempt 1</vt:lpstr>
      <vt:lpstr>Join Implementation: Attempt 1</vt:lpstr>
      <vt:lpstr>Rule of Thumb 1</vt:lpstr>
      <vt:lpstr>Join Implementation: Attempt 2</vt:lpstr>
      <vt:lpstr>Join Implementation: Attempt 2</vt:lpstr>
      <vt:lpstr>Join Implementation: COrrect</vt:lpstr>
      <vt:lpstr>Producer/Consumer Problem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Example: UNIX Pipes</vt:lpstr>
      <vt:lpstr>Producer/Consumer Problem</vt:lpstr>
      <vt:lpstr>Produce/Consumer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2 consumers?</vt:lpstr>
      <vt:lpstr>PowerPoint Presentation</vt:lpstr>
      <vt:lpstr>How to wake the right thread?</vt:lpstr>
      <vt:lpstr>Waking All Waiting Threads</vt:lpstr>
      <vt:lpstr>Example Need for Broadcast</vt:lpstr>
      <vt:lpstr>How to wake the right thread?</vt:lpstr>
      <vt:lpstr>Producer/Consumer: Two CVs</vt:lpstr>
      <vt:lpstr>Good Rule of Thumb 3</vt:lpstr>
      <vt:lpstr>Producer/Consumer: Two CVs and WHILE</vt:lpstr>
      <vt:lpstr>Summary: rules of thumb for CVs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Locks and Condition Variables</dc:title>
  <cp:lastModifiedBy>ANDREA C ARPACI-DUSSEAU</cp:lastModifiedBy>
  <cp:revision>15</cp:revision>
  <dcterms:created xsi:type="dcterms:W3CDTF">2015-10-14T22:07:44Z</dcterms:created>
  <dcterms:modified xsi:type="dcterms:W3CDTF">2015-10-15T14:48:30Z</dcterms:modified>
</cp:coreProperties>
</file>