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8"/>
  </p:notesMasterIdLst>
  <p:sldIdLst>
    <p:sldId id="329" r:id="rId2"/>
    <p:sldId id="330" r:id="rId3"/>
    <p:sldId id="439" r:id="rId4"/>
    <p:sldId id="440" r:id="rId5"/>
    <p:sldId id="349" r:id="rId6"/>
    <p:sldId id="377" r:id="rId7"/>
    <p:sldId id="432" r:id="rId8"/>
    <p:sldId id="437" r:id="rId9"/>
    <p:sldId id="427" r:id="rId10"/>
    <p:sldId id="438" r:id="rId11"/>
    <p:sldId id="430" r:id="rId12"/>
    <p:sldId id="441" r:id="rId13"/>
    <p:sldId id="442" r:id="rId14"/>
    <p:sldId id="443" r:id="rId15"/>
    <p:sldId id="444" r:id="rId16"/>
    <p:sldId id="445" r:id="rId17"/>
    <p:sldId id="447" r:id="rId18"/>
    <p:sldId id="448" r:id="rId19"/>
    <p:sldId id="446" r:id="rId20"/>
    <p:sldId id="449" r:id="rId21"/>
    <p:sldId id="461" r:id="rId22"/>
    <p:sldId id="450" r:id="rId23"/>
    <p:sldId id="462" r:id="rId24"/>
    <p:sldId id="463" r:id="rId25"/>
    <p:sldId id="464" r:id="rId26"/>
    <p:sldId id="452" r:id="rId27"/>
    <p:sldId id="453" r:id="rId28"/>
    <p:sldId id="456" r:id="rId29"/>
    <p:sldId id="454" r:id="rId30"/>
    <p:sldId id="455" r:id="rId31"/>
    <p:sldId id="457" r:id="rId32"/>
    <p:sldId id="458" r:id="rId33"/>
    <p:sldId id="465" r:id="rId34"/>
    <p:sldId id="451" r:id="rId35"/>
    <p:sldId id="459" r:id="rId36"/>
    <p:sldId id="460" r:id="rId37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631"/>
  </p:normalViewPr>
  <p:slideViewPr>
    <p:cSldViewPr snapToGrid="0" snapToObjects="1">
      <p:cViewPr varScale="1">
        <p:scale>
          <a:sx n="52" d="100"/>
          <a:sy n="52" d="100"/>
        </p:scale>
        <p:origin x="224" y="5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2653191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15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7932461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10/20/15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research.microsoft.com/pubs/64242/ImplementingCV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5951" y="2600961"/>
            <a:ext cx="12275405" cy="611180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Project 2a: Graded – see </a:t>
            </a:r>
            <a:r>
              <a:rPr lang="en-US" dirty="0" err="1" smtClean="0"/>
              <a:t>Learn@UW</a:t>
            </a:r>
            <a:r>
              <a:rPr lang="en-US" dirty="0" smtClean="0"/>
              <a:t>; contact your TA if questions</a:t>
            </a:r>
          </a:p>
          <a:p>
            <a:pPr lvl="1">
              <a:buNone/>
            </a:pPr>
            <a:r>
              <a:rPr lang="en-US" dirty="0" smtClean="0"/>
              <a:t>Part 2b will be longer….</a:t>
            </a:r>
          </a:p>
          <a:p>
            <a:pPr>
              <a:buNone/>
            </a:pPr>
            <a:r>
              <a:rPr lang="en-US" dirty="0" smtClean="0"/>
              <a:t>Exam </a:t>
            </a:r>
            <a:r>
              <a:rPr lang="en-US" dirty="0" smtClean="0"/>
              <a:t>2: Monday 10/26 7:15 – 9:15 Ingraham B10</a:t>
            </a:r>
          </a:p>
          <a:p>
            <a:pPr lvl="1"/>
            <a:r>
              <a:rPr lang="en-US" dirty="0" smtClean="0"/>
              <a:t>Covers </a:t>
            </a:r>
            <a:r>
              <a:rPr lang="en-US" dirty="0" smtClean="0"/>
              <a:t>all of Concurrency Piece (lecture and book)</a:t>
            </a:r>
          </a:p>
          <a:p>
            <a:pPr lvl="2"/>
            <a:r>
              <a:rPr lang="en-US" dirty="0" smtClean="0"/>
              <a:t>Light on chapter 29, nothing from chapter 33</a:t>
            </a:r>
          </a:p>
          <a:p>
            <a:pPr lvl="2"/>
            <a:r>
              <a:rPr lang="en-US" dirty="0"/>
              <a:t>Very few questions from Virtualization Piece </a:t>
            </a:r>
            <a:endParaRPr lang="en-US" dirty="0" smtClean="0"/>
          </a:p>
          <a:p>
            <a:pPr lvl="1"/>
            <a:r>
              <a:rPr lang="en-US" dirty="0" smtClean="0"/>
              <a:t>Multiple choice (fewer pure true/false)</a:t>
            </a:r>
          </a:p>
          <a:p>
            <a:pPr lvl="1"/>
            <a:r>
              <a:rPr lang="en-US" dirty="0" smtClean="0"/>
              <a:t>Look at two concurrency </a:t>
            </a:r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r>
              <a:rPr lang="en-US" b="1" dirty="0" smtClean="0"/>
              <a:t>Questions from Project 2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Project 3: Only xv6 part; watch two videos early</a:t>
            </a:r>
          </a:p>
          <a:p>
            <a:pPr lvl="1"/>
            <a:r>
              <a:rPr lang="en-US" dirty="0" smtClean="0"/>
              <a:t>Due Wed 10/28</a:t>
            </a:r>
          </a:p>
          <a:p>
            <a:pPr>
              <a:buNone/>
            </a:pPr>
            <a:r>
              <a:rPr lang="en-US" dirty="0" smtClean="0"/>
              <a:t>Today’s Reading: Chapter 31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Producer/Consumer:</a:t>
            </a:r>
            <a:br>
              <a:rPr lang="en-US" dirty="0" smtClean="0"/>
            </a:br>
            <a:r>
              <a:rPr lang="en-US" dirty="0" smtClean="0"/>
              <a:t>Two CVs and WHILE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191400"/>
            <a:ext cx="70296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/>
              <a:t>void *producer(void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for 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= 0; </a:t>
            </a:r>
            <a:r>
              <a:rPr lang="en-US" sz="2800" dirty="0" err="1"/>
              <a:t>i</a:t>
            </a:r>
            <a:r>
              <a:rPr lang="en-US" sz="2800" dirty="0"/>
              <a:t> &lt; loops; </a:t>
            </a:r>
            <a:r>
              <a:rPr lang="en-US" sz="2800" dirty="0" err="1"/>
              <a:t>i</a:t>
            </a:r>
            <a:r>
              <a:rPr lang="en-US" sz="2800" dirty="0"/>
              <a:t>++)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// p1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while (</a:t>
            </a:r>
            <a:r>
              <a:rPr lang="en-US" sz="2800" dirty="0" err="1" smtClean="0"/>
              <a:t>numfull</a:t>
            </a:r>
            <a:r>
              <a:rPr lang="en-US" sz="2800" dirty="0" smtClean="0"/>
              <a:t> </a:t>
            </a:r>
            <a:r>
              <a:rPr lang="en-US" sz="2800" dirty="0"/>
              <a:t>== max) // p2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(&amp;empty, &amp;m); // p3 </a:t>
            </a:r>
          </a:p>
          <a:p>
            <a:pPr algn="l"/>
            <a:r>
              <a:rPr lang="en-US" sz="2800" dirty="0" smtClean="0"/>
              <a:t>		</a:t>
            </a:r>
            <a:r>
              <a:rPr lang="en-US" sz="2800" dirty="0" err="1" smtClean="0"/>
              <a:t>do_fill</a:t>
            </a:r>
            <a:r>
              <a:rPr lang="en-US" sz="2800" dirty="0" smtClean="0"/>
              <a:t>(</a:t>
            </a:r>
            <a:r>
              <a:rPr lang="en-US" sz="2800" dirty="0" err="1" smtClean="0"/>
              <a:t>i</a:t>
            </a:r>
            <a:r>
              <a:rPr lang="en-US" sz="2800" dirty="0"/>
              <a:t>); </a:t>
            </a:r>
            <a:r>
              <a:rPr lang="en-US" sz="2800" dirty="0" smtClean="0"/>
              <a:t> // p4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(&amp;fill</a:t>
            </a:r>
            <a:r>
              <a:rPr lang="en-US" sz="2800" dirty="0" smtClean="0"/>
              <a:t>); // p5 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  <a:r>
              <a:rPr lang="en-US" sz="2800" dirty="0" smtClean="0"/>
              <a:t>//p6</a:t>
            </a:r>
          </a:p>
          <a:p>
            <a:pPr algn="l"/>
            <a:r>
              <a:rPr lang="en-US" sz="2800" dirty="0" smtClean="0">
                <a:effectLst/>
              </a:rPr>
              <a:t>	}</a:t>
            </a:r>
          </a:p>
          <a:p>
            <a:pPr algn="l"/>
            <a:r>
              <a:rPr lang="en-US" sz="2800" dirty="0"/>
              <a:t>}</a:t>
            </a:r>
            <a:endParaRPr lang="en-US" sz="28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29623" y="2191400"/>
            <a:ext cx="65024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/>
              <a:t>void *consumer(void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while </a:t>
            </a:r>
            <a:r>
              <a:rPr lang="en-US" sz="2800" dirty="0"/>
              <a:t>(1)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</a:t>
            </a:r>
            <a:endParaRPr lang="en-US" sz="2800" dirty="0" smtClean="0"/>
          </a:p>
          <a:p>
            <a:pPr algn="l"/>
            <a:r>
              <a:rPr lang="en-US" sz="2800" dirty="0"/>
              <a:t>		</a:t>
            </a:r>
            <a:r>
              <a:rPr lang="en-US" sz="2800" dirty="0" smtClean="0"/>
              <a:t>while (</a:t>
            </a:r>
            <a:r>
              <a:rPr lang="en-US" sz="2800" dirty="0" err="1" smtClean="0"/>
              <a:t>numfull</a:t>
            </a:r>
            <a:r>
              <a:rPr lang="en-US" sz="2800" dirty="0" smtClean="0"/>
              <a:t> </a:t>
            </a:r>
            <a:r>
              <a:rPr lang="en-US" sz="2800" dirty="0"/>
              <a:t>== </a:t>
            </a:r>
            <a:r>
              <a:rPr lang="en-US" sz="2800" dirty="0" smtClean="0"/>
              <a:t>0)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(&amp;fill, &amp;m);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/>
              <a:t>tmp</a:t>
            </a:r>
            <a:r>
              <a:rPr lang="en-US" sz="2800" dirty="0"/>
              <a:t> = </a:t>
            </a:r>
            <a:r>
              <a:rPr lang="en-US" sz="2800" dirty="0" err="1"/>
              <a:t>do_get</a:t>
            </a:r>
            <a:r>
              <a:rPr lang="en-US" sz="2800" dirty="0" smtClean="0"/>
              <a:t>();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(&amp;empty</a:t>
            </a:r>
            <a:r>
              <a:rPr lang="en-US" sz="2800" dirty="0" smtClean="0"/>
              <a:t>);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</a:p>
          <a:p>
            <a:pPr algn="l"/>
            <a:r>
              <a:rPr lang="en-US" sz="2800" dirty="0" smtClean="0"/>
              <a:t>	}</a:t>
            </a:r>
          </a:p>
          <a:p>
            <a:pPr algn="l"/>
            <a:r>
              <a:rPr lang="en-US" sz="2800" dirty="0" smtClean="0"/>
              <a:t> </a:t>
            </a:r>
            <a:r>
              <a:rPr lang="en-US" sz="2800" dirty="0"/>
              <a:t>} </a:t>
            </a:r>
            <a:endParaRPr lang="en-US" sz="28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611" y="6592605"/>
            <a:ext cx="12364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Is this correct?  Can you find a bad schedule</a:t>
            </a:r>
            <a:r>
              <a:rPr lang="en-US" sz="2800" dirty="0" smtClean="0">
                <a:solidFill>
                  <a:srgbClr val="333333"/>
                </a:solidFill>
              </a:rPr>
              <a:t>?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611" y="7115825"/>
            <a:ext cx="123649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Correct!</a:t>
            </a:r>
            <a:endParaRPr lang="en-US" sz="2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no concurrent access to shared state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every time lock is acquired, assumptions are reevaluated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a consumer will get to run after every </a:t>
            </a:r>
            <a:r>
              <a:rPr lang="en-US" sz="2800" dirty="0" err="1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do_fill</a:t>
            </a:r>
            <a:r>
              <a:rPr lang="en-US" sz="28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()</a:t>
            </a:r>
            <a:endParaRPr lang="en-US" sz="2800" dirty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- a producer will get to run after every </a:t>
            </a:r>
            <a:r>
              <a:rPr lang="en-US" sz="2800" dirty="0" err="1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do_get</a:t>
            </a:r>
            <a:r>
              <a:rPr lang="en-US" sz="28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5745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Summary: rules of </a:t>
            </a:r>
            <a:r>
              <a:rPr sz="6480" smtClean="0">
                <a:solidFill>
                  <a:srgbClr val="FFFFFF"/>
                </a:solidFill>
              </a:rPr>
              <a:t>thumb</a:t>
            </a:r>
            <a:r>
              <a:rPr lang="en-US" sz="6480" smtClean="0">
                <a:solidFill>
                  <a:srgbClr val="FFFFFF"/>
                </a:solidFill>
              </a:rPr>
              <a:t> for CVs</a:t>
            </a:r>
            <a:endParaRPr sz="6480">
              <a:solidFill>
                <a:srgbClr val="FFFFFF"/>
              </a:solidFill>
            </a:endParaRPr>
          </a:p>
        </p:txBody>
      </p:sp>
      <p:sp>
        <p:nvSpPr>
          <p:cNvPr id="730" name="Shape 730"/>
          <p:cNvSpPr>
            <a:spLocks noGrp="1"/>
          </p:cNvSpPr>
          <p:nvPr>
            <p:ph type="body" idx="4294967295"/>
          </p:nvPr>
        </p:nvSpPr>
        <p:spPr>
          <a:xfrm>
            <a:off x="455522" y="2664465"/>
            <a:ext cx="11099800" cy="4899025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Keep state in addition to CV’s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Always do wait/signal with lock held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Whenever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thread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wakes from waiting</a:t>
            </a:r>
            <a:r>
              <a:rPr sz="3800" dirty="0" smtClean="0">
                <a:solidFill>
                  <a:srgbClr val="333333"/>
                </a:solidFill>
              </a:rPr>
              <a:t>, </a:t>
            </a:r>
            <a:r>
              <a:rPr sz="3800" dirty="0">
                <a:solidFill>
                  <a:srgbClr val="333333"/>
                </a:solidFill>
              </a:rPr>
              <a:t>recheck 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 vs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54" y="2600961"/>
            <a:ext cx="12045461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Condition variables have no state (other than waiting </a:t>
            </a:r>
            <a:r>
              <a:rPr lang="en-US" dirty="0" smtClean="0"/>
              <a:t>queue)</a:t>
            </a:r>
          </a:p>
          <a:p>
            <a:pPr marL="877140" lvl="1" indent="-457200"/>
            <a:r>
              <a:rPr lang="en-US" dirty="0" smtClean="0"/>
              <a:t>Programmer </a:t>
            </a:r>
            <a:r>
              <a:rPr lang="en-US" dirty="0" smtClean="0"/>
              <a:t>must track additional state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Semaphores have state: track integer value</a:t>
            </a:r>
          </a:p>
          <a:p>
            <a:pPr lvl="1"/>
            <a:r>
              <a:rPr lang="en-US" dirty="0" smtClean="0"/>
              <a:t>State cannot be </a:t>
            </a:r>
            <a:r>
              <a:rPr lang="en-US" dirty="0" smtClean="0"/>
              <a:t>directly accessed </a:t>
            </a:r>
            <a:r>
              <a:rPr lang="en-US" dirty="0" smtClean="0"/>
              <a:t>by user program, but state determines behavior of semaphore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5675">
              <a:defRPr sz="62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240" dirty="0" smtClean="0">
                <a:solidFill>
                  <a:srgbClr val="FFFFFF"/>
                </a:solidFill>
              </a:rPr>
              <a:t>Semaphore Operations</a:t>
            </a:r>
            <a:endParaRPr sz="6240" dirty="0">
              <a:solidFill>
                <a:srgbClr val="FFFFFF"/>
              </a:solidFill>
            </a:endParaRPr>
          </a:p>
        </p:txBody>
      </p:sp>
      <p:sp>
        <p:nvSpPr>
          <p:cNvPr id="217" name="Shape 217"/>
          <p:cNvSpPr>
            <a:spLocks noGrp="1"/>
          </p:cNvSpPr>
          <p:nvPr>
            <p:ph type="body" idx="4294967295"/>
          </p:nvPr>
        </p:nvSpPr>
        <p:spPr>
          <a:xfrm>
            <a:off x="74899" y="2241342"/>
            <a:ext cx="12527917" cy="751225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3200" b="1" dirty="0" smtClean="0">
                <a:ea typeface="Menlo" charset="0"/>
                <a:cs typeface="Menlo" charset="0"/>
              </a:rPr>
              <a:t>Allocate and Initialize</a:t>
            </a:r>
          </a:p>
          <a:p>
            <a:pPr marL="419940" lvl="1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3200" dirty="0" err="1" smtClean="0">
                <a:latin typeface="Courier" charset="0"/>
                <a:ea typeface="Courier" charset="0"/>
                <a:cs typeface="Courier" charset="0"/>
              </a:rPr>
              <a:t>sem_t</a:t>
            </a:r>
            <a:r>
              <a:rPr lang="en-US" altLang="en-US" sz="3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en-US" sz="3200" dirty="0" err="1" smtClean="0">
                <a:latin typeface="Courier" charset="0"/>
                <a:ea typeface="Courier" charset="0"/>
                <a:cs typeface="Courier" charset="0"/>
              </a:rPr>
              <a:t>sem</a:t>
            </a:r>
            <a:r>
              <a:rPr lang="en-US" altLang="en-US" sz="3200" dirty="0">
                <a:latin typeface="Courier" charset="0"/>
                <a:ea typeface="Courier" charset="0"/>
                <a:cs typeface="Courier" charset="0"/>
              </a:rPr>
              <a:t>;</a:t>
            </a:r>
            <a:endParaRPr lang="en-US" altLang="en-US" sz="3200" dirty="0" smtClean="0">
              <a:latin typeface="Courier" charset="0"/>
              <a:ea typeface="Courier" charset="0"/>
              <a:cs typeface="Courier" charset="0"/>
            </a:endParaRPr>
          </a:p>
          <a:p>
            <a:pPr marL="419940" lvl="1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 smtClean="0">
                <a:latin typeface="Courier" charset="0"/>
                <a:ea typeface="Courier" charset="0"/>
                <a:cs typeface="Courier" charset="0"/>
                <a:sym typeface="Menlo"/>
              </a:rPr>
              <a:t>sem_init</a:t>
            </a:r>
            <a:r>
              <a:rPr sz="3200" dirty="0" smtClean="0">
                <a:latin typeface="Courier" charset="0"/>
                <a:ea typeface="Courier" charset="0"/>
                <a:cs typeface="Courier" charset="0"/>
                <a:sym typeface="Menlo"/>
              </a:rPr>
              <a:t>(sem_t </a:t>
            </a:r>
            <a:r>
              <a:rPr sz="3200" dirty="0">
                <a:latin typeface="Courier" charset="0"/>
                <a:ea typeface="Courier" charset="0"/>
                <a:cs typeface="Courier" charset="0"/>
                <a:sym typeface="Menlo"/>
              </a:rPr>
              <a:t>*s, int initval) </a:t>
            </a:r>
            <a:r>
              <a:rPr sz="3200" dirty="0" smtClean="0">
                <a:latin typeface="Courier" charset="0"/>
                <a:ea typeface="Courier" charset="0"/>
                <a:cs typeface="Courier" charset="0"/>
                <a:sym typeface="Menlo"/>
              </a:rPr>
              <a:t>{</a:t>
            </a:r>
            <a:r>
              <a:rPr sz="3200" dirty="0">
                <a:latin typeface="Courier" charset="0"/>
                <a:ea typeface="Courier" charset="0"/>
                <a:cs typeface="Courier" charset="0"/>
                <a:sym typeface="Menlo"/>
              </a:rPr>
              <a:t>	</a:t>
            </a:r>
            <a:endParaRPr lang="en-US" sz="3200" dirty="0" smtClean="0">
              <a:latin typeface="Courier" charset="0"/>
              <a:ea typeface="Courier" charset="0"/>
              <a:cs typeface="Courier" charset="0"/>
              <a:sym typeface="Menlo"/>
            </a:endParaRPr>
          </a:p>
          <a:p>
            <a:pPr marL="821818" lvl="2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latin typeface="Courier" charset="0"/>
                <a:ea typeface="Courier" charset="0"/>
                <a:cs typeface="Courier" charset="0"/>
                <a:sym typeface="Menlo"/>
              </a:rPr>
              <a:t>s-</a:t>
            </a:r>
            <a:r>
              <a:rPr sz="3200" dirty="0">
                <a:latin typeface="Courier" charset="0"/>
                <a:ea typeface="Courier" charset="0"/>
                <a:cs typeface="Courier" charset="0"/>
                <a:sym typeface="Menlo"/>
              </a:rPr>
              <a:t>&gt;value = </a:t>
            </a:r>
            <a:r>
              <a:rPr sz="3200" dirty="0" smtClean="0">
                <a:latin typeface="Courier" charset="0"/>
                <a:ea typeface="Courier" charset="0"/>
                <a:cs typeface="Courier" charset="0"/>
                <a:sym typeface="Menlo"/>
              </a:rPr>
              <a:t>initva</a:t>
            </a:r>
            <a:r>
              <a:rPr lang="en-US" sz="3200" dirty="0" smtClean="0">
                <a:latin typeface="Courier" charset="0"/>
                <a:ea typeface="Courier" charset="0"/>
                <a:cs typeface="Courier" charset="0"/>
                <a:sym typeface="Menlo"/>
              </a:rPr>
              <a:t>l;</a:t>
            </a:r>
            <a:endParaRPr lang="en-US" sz="3200" dirty="0" smtClean="0">
              <a:latin typeface="Courier" charset="0"/>
              <a:ea typeface="Courier" charset="0"/>
              <a:cs typeface="Courier" charset="0"/>
              <a:sym typeface="Menlo"/>
            </a:endParaRPr>
          </a:p>
          <a:p>
            <a:pPr marL="419940" lvl="1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latin typeface="Courier" charset="0"/>
                <a:ea typeface="Courier" charset="0"/>
                <a:cs typeface="Courier" charset="0"/>
                <a:sym typeface="Menlo"/>
              </a:rPr>
              <a:t>}</a:t>
            </a:r>
            <a:endParaRPr lang="en-US" sz="3200" dirty="0">
              <a:latin typeface="Courier" charset="0"/>
              <a:ea typeface="Courier" charset="0"/>
              <a:cs typeface="Courier" charset="0"/>
              <a:sym typeface="Menlo"/>
            </a:endParaRPr>
          </a:p>
          <a:p>
            <a:pPr marL="419940" lvl="1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3200" dirty="0" smtClean="0"/>
              <a:t>User </a:t>
            </a:r>
            <a:r>
              <a:rPr lang="en-US" altLang="en-US" sz="3200" dirty="0"/>
              <a:t>cannot read or write value directly after </a:t>
            </a:r>
            <a:r>
              <a:rPr lang="en-US" altLang="en-US" sz="3200" dirty="0" smtClean="0"/>
              <a:t>initialization</a:t>
            </a:r>
            <a:endParaRPr sz="3200" dirty="0">
              <a:ea typeface="Menlo"/>
              <a:cs typeface="Menlo"/>
              <a:sym typeface="Menlo"/>
            </a:endParaRPr>
          </a:p>
          <a:p>
            <a:pPr marL="0" lvl="0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ea typeface="Menlo"/>
                <a:cs typeface="Menlo"/>
                <a:sym typeface="Menlo"/>
              </a:rPr>
              <a:t>Wait or Test (sometime P() for </a:t>
            </a:r>
            <a:r>
              <a:rPr lang="en-US" sz="3200" b="1" dirty="0" smtClean="0">
                <a:ea typeface="Menlo"/>
                <a:cs typeface="Menlo"/>
                <a:sym typeface="Menlo"/>
              </a:rPr>
              <a:t>Dutch word)</a:t>
            </a:r>
            <a:endParaRPr lang="en-US" sz="3200" b="1" dirty="0" smtClean="0">
              <a:ea typeface="Menlo"/>
              <a:cs typeface="Menlo"/>
              <a:sym typeface="Menlo"/>
            </a:endParaRPr>
          </a:p>
          <a:p>
            <a:pPr marL="419940" lvl="1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3200" dirty="0"/>
              <a:t>Waits until value of </a:t>
            </a:r>
            <a:r>
              <a:rPr lang="en-US" altLang="en-US" sz="3200" dirty="0" err="1"/>
              <a:t>sem</a:t>
            </a:r>
            <a:r>
              <a:rPr lang="en-US" altLang="en-US" sz="3200" dirty="0"/>
              <a:t> is &gt; 0, then decrements </a:t>
            </a:r>
            <a:r>
              <a:rPr lang="en-US" altLang="en-US" sz="3200" dirty="0" err="1"/>
              <a:t>sem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value</a:t>
            </a:r>
            <a:endParaRPr lang="en-US" sz="3200" b="1" dirty="0" smtClean="0">
              <a:ea typeface="Menlo"/>
              <a:cs typeface="Menlo"/>
              <a:sym typeface="Menlo"/>
            </a:endParaRPr>
          </a:p>
          <a:p>
            <a:pPr marL="0" lvl="0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 dirty="0" smtClean="0">
                <a:ea typeface="Menlo"/>
                <a:cs typeface="Menlo"/>
                <a:sym typeface="Menlo"/>
              </a:rPr>
              <a:t>Signal or Increment or Post (sometime V() for Dutch)</a:t>
            </a:r>
            <a:endParaRPr sz="3200" b="1" dirty="0">
              <a:ea typeface="Menlo"/>
              <a:cs typeface="Menlo"/>
              <a:sym typeface="Menlo"/>
            </a:endParaRPr>
          </a:p>
          <a:p>
            <a:pPr marL="419940" lvl="1" indent="0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ea typeface="Menlo"/>
                <a:cs typeface="Menlo"/>
                <a:sym typeface="Menlo"/>
              </a:rPr>
              <a:t>Increment </a:t>
            </a:r>
            <a:r>
              <a:rPr lang="en-US" sz="3200" dirty="0" err="1" smtClean="0">
                <a:ea typeface="Menlo"/>
                <a:cs typeface="Menlo"/>
                <a:sym typeface="Menlo"/>
              </a:rPr>
              <a:t>sem</a:t>
            </a:r>
            <a:r>
              <a:rPr lang="en-US" sz="3200" dirty="0" smtClean="0">
                <a:ea typeface="Menlo"/>
                <a:cs typeface="Menlo"/>
                <a:sym typeface="Menlo"/>
              </a:rPr>
              <a:t> value, then wake a single waiter</a:t>
            </a:r>
            <a:endParaRPr sz="3200" dirty="0">
              <a:ea typeface="Menlo"/>
              <a:cs typeface="Menlo"/>
              <a:sym typeface="Menlo"/>
            </a:endParaRPr>
          </a:p>
        </p:txBody>
      </p:sp>
      <p:sp>
        <p:nvSpPr>
          <p:cNvPr id="218" name="Shape 218"/>
          <p:cNvSpPr/>
          <p:nvPr/>
        </p:nvSpPr>
        <p:spPr>
          <a:xfrm>
            <a:off x="249095" y="8934101"/>
            <a:ext cx="429996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 smtClean="0">
                <a:solidFill>
                  <a:srgbClr val="FFFFFF"/>
                </a:solidFill>
              </a:rPr>
              <a:t>wait </a:t>
            </a:r>
            <a:r>
              <a:rPr sz="3000" dirty="0">
                <a:solidFill>
                  <a:srgbClr val="FFFFFF"/>
                </a:solidFill>
              </a:rPr>
              <a:t>and post are atomic</a:t>
            </a:r>
          </a:p>
        </p:txBody>
      </p:sp>
    </p:spTree>
    <p:extLst>
      <p:ext uri="{BB962C8B-B14F-4D97-AF65-F5344CB8AC3E}">
        <p14:creationId xmlns:p14="http://schemas.microsoft.com/office/powerpoint/2010/main" val="50877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397" y="127684"/>
            <a:ext cx="10785405" cy="2090702"/>
          </a:xfrm>
        </p:spPr>
        <p:txBody>
          <a:bodyPr/>
          <a:lstStyle/>
          <a:p>
            <a:r>
              <a:rPr lang="en-US" dirty="0" smtClean="0"/>
              <a:t>Join with </a:t>
            </a:r>
            <a:r>
              <a:rPr lang="en-US" dirty="0" smtClean="0"/>
              <a:t>CV vs Semaphores</a:t>
            </a:r>
            <a:endParaRPr lang="en-US" dirty="0"/>
          </a:p>
        </p:txBody>
      </p:sp>
      <p:sp>
        <p:nvSpPr>
          <p:cNvPr id="3" name="Shape 84"/>
          <p:cNvSpPr/>
          <p:nvPr/>
        </p:nvSpPr>
        <p:spPr>
          <a:xfrm>
            <a:off x="6871638" y="2212324"/>
            <a:ext cx="6133161" cy="2400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void thread_exit() {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	</a:t>
            </a:r>
            <a:r>
              <a:rPr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smtClean="0">
                <a:solidFill>
                  <a:schemeClr val="tx1"/>
                </a:solidFill>
              </a:rPr>
              <a:t>Mutex_lock(&amp;m);		// a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chemeClr val="tx1"/>
                </a:solidFill>
              </a:rPr>
              <a:t>		</a:t>
            </a:r>
            <a:r>
              <a:rPr sz="2600" dirty="0" smtClean="0">
                <a:solidFill>
                  <a:schemeClr val="tx1"/>
                </a:solidFill>
              </a:rPr>
              <a:t>done </a:t>
            </a:r>
            <a:r>
              <a:rPr sz="2600" dirty="0">
                <a:solidFill>
                  <a:schemeClr val="tx1"/>
                </a:solidFill>
              </a:rPr>
              <a:t>= 1;		</a:t>
            </a:r>
            <a:r>
              <a:rPr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smtClean="0">
                <a:solidFill>
                  <a:schemeClr val="tx1"/>
                </a:solidFill>
              </a:rPr>
              <a:t>	</a:t>
            </a:r>
            <a:r>
              <a:rPr sz="2600" dirty="0" smtClean="0">
                <a:solidFill>
                  <a:schemeClr val="tx1"/>
                </a:solidFill>
              </a:rPr>
              <a:t>/</a:t>
            </a:r>
            <a:r>
              <a:rPr sz="2600" dirty="0">
                <a:solidFill>
                  <a:schemeClr val="tx1"/>
                </a:solidFill>
              </a:rPr>
              <a:t>/</a:t>
            </a:r>
            <a:r>
              <a:rPr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b</a:t>
            </a:r>
            <a:endParaRPr sz="2600" dirty="0" smtClean="0">
              <a:solidFill>
                <a:schemeClr val="tx1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		Cond_signal(&amp;c);</a:t>
            </a:r>
            <a:r>
              <a:rPr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smtClean="0">
                <a:solidFill>
                  <a:schemeClr val="tx1"/>
                </a:solidFill>
              </a:rPr>
              <a:t>	</a:t>
            </a:r>
            <a:r>
              <a:rPr sz="2600" dirty="0" smtClean="0">
                <a:solidFill>
                  <a:schemeClr val="tx1"/>
                </a:solidFill>
              </a:rPr>
              <a:t>/</a:t>
            </a:r>
            <a:r>
              <a:rPr sz="2600" dirty="0">
                <a:solidFill>
                  <a:schemeClr val="tx1"/>
                </a:solidFill>
              </a:rPr>
              <a:t>/</a:t>
            </a:r>
            <a:r>
              <a:rPr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c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chemeClr val="tx1"/>
                </a:solidFill>
              </a:rPr>
              <a:t>		</a:t>
            </a:r>
            <a:r>
              <a:rPr lang="en-US" sz="2600" dirty="0" err="1" smtClean="0">
                <a:solidFill>
                  <a:schemeClr val="tx1"/>
                </a:solidFill>
              </a:rPr>
              <a:t>Mutex_unlock(&amp;m</a:t>
            </a:r>
            <a:r>
              <a:rPr lang="en-US" sz="2600" dirty="0" smtClean="0">
                <a:solidFill>
                  <a:schemeClr val="tx1"/>
                </a:solidFill>
              </a:rPr>
              <a:t>);	      // </a:t>
            </a:r>
            <a:r>
              <a:rPr lang="en-US" sz="2600" dirty="0" err="1" smtClean="0">
                <a:solidFill>
                  <a:schemeClr val="tx1"/>
                </a:solidFill>
              </a:rPr>
              <a:t>d</a:t>
            </a:r>
            <a:endParaRPr sz="2600" dirty="0" smtClean="0">
              <a:solidFill>
                <a:schemeClr val="tx1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" name="Shape 85"/>
          <p:cNvSpPr/>
          <p:nvPr/>
        </p:nvSpPr>
        <p:spPr>
          <a:xfrm>
            <a:off x="218461" y="2387084"/>
            <a:ext cx="5604098" cy="25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		Mutex_lock(&amp;m);		 // w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		if (done == 0)		 	 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			Cond_wait(&amp;c, &amp;m); 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		Mutex_unlock(&amp;m);		 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781" y="1884154"/>
            <a:ext cx="1146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CVs: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hape 84"/>
          <p:cNvSpPr/>
          <p:nvPr/>
        </p:nvSpPr>
        <p:spPr>
          <a:xfrm>
            <a:off x="6871639" y="7211162"/>
            <a:ext cx="6133161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void thread_exit() {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</a:t>
            </a:r>
            <a:r>
              <a:rPr sz="2600" dirty="0" smtClean="0">
                <a:solidFill>
                  <a:srgbClr val="333333"/>
                </a:solidFill>
              </a:rPr>
              <a:t>	</a:t>
            </a:r>
            <a:r>
              <a:rPr lang="en-US" sz="2600" dirty="0" smtClean="0">
                <a:solidFill>
                  <a:srgbClr val="333333"/>
                </a:solidFill>
              </a:rPr>
              <a:t>sem_post(&amp;s)</a:t>
            </a:r>
            <a:endParaRPr sz="26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}</a:t>
            </a:r>
          </a:p>
        </p:txBody>
      </p:sp>
      <p:sp>
        <p:nvSpPr>
          <p:cNvPr id="12" name="Shape 85"/>
          <p:cNvSpPr/>
          <p:nvPr/>
        </p:nvSpPr>
        <p:spPr>
          <a:xfrm>
            <a:off x="218461" y="7211162"/>
            <a:ext cx="3318216" cy="1302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</a:t>
            </a:r>
            <a:r>
              <a:rPr lang="en-US" sz="2600" dirty="0" smtClean="0">
                <a:solidFill>
                  <a:schemeClr val="bg1"/>
                </a:solidFill>
              </a:rPr>
              <a:t>sem_wait(&amp;s);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 smtClean="0">
                <a:solidFill>
                  <a:schemeClr val="bg1"/>
                </a:solidFill>
              </a:rPr>
              <a:t>}</a:t>
            </a:r>
            <a:endParaRPr sz="26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8461" y="5919252"/>
            <a:ext cx="35317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err="1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sem_t</a:t>
            </a:r>
            <a:r>
              <a:rPr lang="en-US" sz="24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 s</a:t>
            </a:r>
            <a:r>
              <a:rPr lang="en-US" sz="2400" dirty="0" smtClean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;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is-IS" sz="2400" dirty="0" smtClean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sem_init</a:t>
            </a:r>
            <a:r>
              <a:rPr lang="is-IS" sz="24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(&amp;s, </a:t>
            </a:r>
            <a:r>
              <a:rPr lang="is-IS" sz="2400" dirty="0" smtClean="0">
                <a:solidFill>
                  <a:schemeClr val="bg2"/>
                </a:solidFill>
                <a:latin typeface="Menlo"/>
                <a:ea typeface="Menlo"/>
                <a:cs typeface="Menlo"/>
                <a:sym typeface="Menlo"/>
              </a:rPr>
              <a:t>???</a:t>
            </a:r>
            <a:r>
              <a:rPr lang="is-IS" sz="2400" dirty="0" smtClean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);</a:t>
            </a:r>
            <a:endParaRPr lang="is-IS" sz="2400" dirty="0">
              <a:solidFill>
                <a:schemeClr val="bg1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2400" dirty="0">
              <a:solidFill>
                <a:schemeClr val="bg1"/>
              </a:solidFill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461" y="5182237"/>
            <a:ext cx="2699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</a:rPr>
              <a:t>Semaphores: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03785" y="497352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0197" y="6257054"/>
            <a:ext cx="6575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</a:rPr>
              <a:t>Initialize to 0 (so </a:t>
            </a:r>
            <a:r>
              <a:rPr lang="en-US" sz="2800" dirty="0" err="1" smtClean="0">
                <a:solidFill>
                  <a:schemeClr val="bg2"/>
                </a:solidFill>
              </a:rPr>
              <a:t>sem_wait</a:t>
            </a:r>
            <a:r>
              <a:rPr lang="en-US" sz="2800" dirty="0" smtClean="0">
                <a:solidFill>
                  <a:schemeClr val="bg2"/>
                </a:solidFill>
              </a:rPr>
              <a:t>() must wait…)</a:t>
            </a:r>
            <a:endParaRPr lang="en-US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Equivalence Claim</a:t>
            </a:r>
          </a:p>
        </p:txBody>
      </p:sp>
      <p:sp>
        <p:nvSpPr>
          <p:cNvPr id="258" name="Shape 258"/>
          <p:cNvSpPr>
            <a:spLocks noGrp="1"/>
          </p:cNvSpPr>
          <p:nvPr>
            <p:ph type="body" idx="4294967295"/>
          </p:nvPr>
        </p:nvSpPr>
        <p:spPr>
          <a:xfrm>
            <a:off x="724359" y="2489131"/>
            <a:ext cx="11553825" cy="5232400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400" dirty="0"/>
              <a:t>Semaphores are equally powerful to </a:t>
            </a:r>
            <a:r>
              <a:rPr sz="3400" dirty="0" smtClean="0">
                <a:solidFill>
                  <a:schemeClr val="bg1"/>
                </a:solidFill>
              </a:rPr>
              <a:t>Locks+CVs</a:t>
            </a:r>
            <a:endParaRPr sz="3400" dirty="0">
              <a:solidFill>
                <a:schemeClr val="bg1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400" dirty="0"/>
              <a:t> - what does this mean?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4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400" dirty="0" smtClean="0"/>
              <a:t>One might </a:t>
            </a:r>
            <a:r>
              <a:rPr sz="3400" dirty="0" smtClean="0"/>
              <a:t>be </a:t>
            </a:r>
            <a:r>
              <a:rPr sz="3400" dirty="0"/>
              <a:t>more convenient, but that’s not </a:t>
            </a:r>
            <a:r>
              <a:rPr sz="3400" dirty="0" smtClean="0"/>
              <a:t>relevant</a:t>
            </a:r>
            <a:endParaRPr sz="34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4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400" dirty="0"/>
              <a:t>Equivalence means </a:t>
            </a:r>
            <a:r>
              <a:rPr lang="en-US" sz="3400" dirty="0" smtClean="0"/>
              <a:t>each can be </a:t>
            </a:r>
            <a:r>
              <a:rPr sz="3400" dirty="0" smtClean="0"/>
              <a:t>buil</a:t>
            </a:r>
            <a:r>
              <a:rPr lang="en-US" sz="3400" dirty="0" smtClean="0"/>
              <a:t>t</a:t>
            </a:r>
            <a:r>
              <a:rPr sz="3400" dirty="0" smtClean="0"/>
              <a:t> </a:t>
            </a:r>
            <a:r>
              <a:rPr lang="en-US" sz="3400" dirty="0" smtClean="0"/>
              <a:t>from the other</a:t>
            </a:r>
            <a:endParaRPr sz="3400" dirty="0"/>
          </a:p>
        </p:txBody>
      </p:sp>
    </p:spTree>
    <p:extLst>
      <p:ext uri="{BB962C8B-B14F-4D97-AF65-F5344CB8AC3E}">
        <p14:creationId xmlns:p14="http://schemas.microsoft.com/office/powerpoint/2010/main" val="1003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Proof Steps</a:t>
            </a:r>
          </a:p>
        </p:txBody>
      </p:sp>
      <p:sp>
        <p:nvSpPr>
          <p:cNvPr id="261" name="Shape 261"/>
          <p:cNvSpPr>
            <a:spLocks noGrp="1"/>
          </p:cNvSpPr>
          <p:nvPr>
            <p:ph type="body" idx="1"/>
          </p:nvPr>
        </p:nvSpPr>
        <p:spPr>
          <a:xfrm>
            <a:off x="951372" y="1859259"/>
            <a:ext cx="11099800" cy="90554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Want to show we can do these three things:</a:t>
            </a:r>
          </a:p>
        </p:txBody>
      </p:sp>
      <p:sp>
        <p:nvSpPr>
          <p:cNvPr id="262" name="Shape 262"/>
          <p:cNvSpPr/>
          <p:nvPr/>
        </p:nvSpPr>
        <p:spPr>
          <a:xfrm>
            <a:off x="1115449" y="3580246"/>
            <a:ext cx="2899902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263" name="Shape 263"/>
          <p:cNvSpPr/>
          <p:nvPr/>
        </p:nvSpPr>
        <p:spPr>
          <a:xfrm>
            <a:off x="1115449" y="4342246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264" name="Shape 264"/>
          <p:cNvSpPr/>
          <p:nvPr/>
        </p:nvSpPr>
        <p:spPr>
          <a:xfrm>
            <a:off x="5052449" y="3580246"/>
            <a:ext cx="2899902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265" name="Shape 265"/>
          <p:cNvSpPr/>
          <p:nvPr/>
        </p:nvSpPr>
        <p:spPr>
          <a:xfrm>
            <a:off x="5052449" y="4342246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266" name="Shape 266"/>
          <p:cNvSpPr/>
          <p:nvPr/>
        </p:nvSpPr>
        <p:spPr>
          <a:xfrm>
            <a:off x="8989449" y="4342246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267" name="Shape 267"/>
          <p:cNvSpPr/>
          <p:nvPr/>
        </p:nvSpPr>
        <p:spPr>
          <a:xfrm>
            <a:off x="8989449" y="3580246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268" name="Shape 268"/>
          <p:cNvSpPr/>
          <p:nvPr/>
        </p:nvSpPr>
        <p:spPr>
          <a:xfrm>
            <a:off x="10510771" y="4342246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</p:spTree>
    <p:extLst>
      <p:ext uri="{BB962C8B-B14F-4D97-AF65-F5344CB8AC3E}">
        <p14:creationId xmlns:p14="http://schemas.microsoft.com/office/powerpoint/2010/main" val="4858976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Lock from Semaphore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7565" y="2307309"/>
            <a:ext cx="1208598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solidFill>
                  <a:schemeClr val="bg2"/>
                </a:solidFill>
                <a:latin typeface="Menlo" charset="0"/>
              </a:rPr>
              <a:t>typedef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Menlo" charset="0"/>
              </a:rPr>
              <a:t>struct</a:t>
            </a:r>
            <a:r>
              <a:rPr lang="en-US" b="1" dirty="0">
                <a:solidFill>
                  <a:schemeClr val="bg2"/>
                </a:solidFill>
                <a:latin typeface="Menlo" charset="0"/>
              </a:rPr>
              <a:t> __</a:t>
            </a:r>
            <a:r>
              <a:rPr lang="en-US" b="1" dirty="0" err="1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b="1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{ </a:t>
            </a:r>
            <a:endParaRPr lang="en-US" dirty="0">
              <a:solidFill>
                <a:schemeClr val="bg2"/>
              </a:solidFill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// whatever data </a:t>
            </a:r>
            <a:r>
              <a:rPr lang="en-US" dirty="0" err="1">
                <a:solidFill>
                  <a:schemeClr val="bg2"/>
                </a:solidFill>
                <a:latin typeface="Menlo" charset="0"/>
              </a:rPr>
              <a:t>structs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you need 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go 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here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} 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;</a:t>
            </a:r>
          </a:p>
          <a:p>
            <a:pPr algn="l"/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v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oid 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init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*lock) {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}</a:t>
            </a:r>
          </a:p>
          <a:p>
            <a:pPr algn="l"/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v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oid acquire(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*lock) {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}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Helvetica" charset="0"/>
              </a:rPr>
              <a:t/>
            </a:r>
            <a:br>
              <a:rPr lang="en-US" dirty="0">
                <a:solidFill>
                  <a:schemeClr val="bg2"/>
                </a:solidFill>
                <a:latin typeface="Helvetica" charset="0"/>
              </a:rPr>
            </a:br>
            <a:r>
              <a:rPr lang="en-US" dirty="0">
                <a:solidFill>
                  <a:schemeClr val="bg2"/>
                </a:solidFill>
                <a:latin typeface="Menlo" charset="0"/>
              </a:rPr>
              <a:t>void release(</a:t>
            </a:r>
            <a:r>
              <a:rPr lang="en-US" dirty="0" err="1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*lock) { 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}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Shape 262"/>
          <p:cNvSpPr/>
          <p:nvPr/>
        </p:nvSpPr>
        <p:spPr>
          <a:xfrm>
            <a:off x="9583646" y="7962759"/>
            <a:ext cx="2899902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8" name="Shape 263"/>
          <p:cNvSpPr/>
          <p:nvPr/>
        </p:nvSpPr>
        <p:spPr>
          <a:xfrm>
            <a:off x="9583646" y="8724759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159367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Lock from Semaphore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7565" y="2030618"/>
            <a:ext cx="1208598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solidFill>
                  <a:schemeClr val="bg2"/>
                </a:solidFill>
                <a:latin typeface="Menlo" charset="0"/>
              </a:rPr>
              <a:t>typedef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b="1" dirty="0" err="1">
                <a:solidFill>
                  <a:schemeClr val="bg2"/>
                </a:solidFill>
                <a:latin typeface="Menlo" charset="0"/>
              </a:rPr>
              <a:t>struct</a:t>
            </a:r>
            <a:r>
              <a:rPr lang="en-US" b="1" dirty="0">
                <a:solidFill>
                  <a:schemeClr val="bg2"/>
                </a:solidFill>
                <a:latin typeface="Menlo" charset="0"/>
              </a:rPr>
              <a:t> __</a:t>
            </a:r>
            <a:r>
              <a:rPr lang="en-US" b="1" dirty="0" err="1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b="1" dirty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{ 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;</a:t>
            </a:r>
            <a:endParaRPr lang="en-US" dirty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} 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;</a:t>
            </a:r>
          </a:p>
          <a:p>
            <a:pPr algn="l"/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init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*lock) {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sem_init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(&amp;lock-&gt;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, 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??);</a:t>
            </a:r>
            <a:endParaRPr lang="en-US" dirty="0" smtClean="0">
              <a:solidFill>
                <a:schemeClr val="bg2"/>
              </a:solidFill>
              <a:latin typeface="Menlo" charset="0"/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}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void acquire(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*lock) {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sem_wait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(&amp;lock-&gt;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);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}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 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void </a:t>
            </a:r>
            <a:r>
              <a:rPr lang="en-US" b="1" dirty="0">
                <a:solidFill>
                  <a:schemeClr val="bg2"/>
                </a:solidFill>
                <a:latin typeface="Menlo" charset="0"/>
              </a:rPr>
              <a:t>release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(</a:t>
            </a:r>
            <a:r>
              <a:rPr lang="en-US" dirty="0" err="1">
                <a:solidFill>
                  <a:schemeClr val="bg2"/>
                </a:solidFill>
                <a:latin typeface="Menlo" charset="0"/>
              </a:rPr>
              <a:t>lock_t</a:t>
            </a:r>
            <a:r>
              <a:rPr lang="en-US" dirty="0">
                <a:solidFill>
                  <a:schemeClr val="bg2"/>
                </a:solidFill>
                <a:latin typeface="Menlo" charset="0"/>
              </a:rPr>
              <a:t> *lock) 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{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	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sem_post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(&amp;lock-&gt;</a:t>
            </a:r>
            <a:r>
              <a:rPr lang="en-US" dirty="0" err="1" smtClean="0">
                <a:solidFill>
                  <a:schemeClr val="bg2"/>
                </a:solidFill>
                <a:latin typeface="Menlo" charset="0"/>
              </a:rPr>
              <a:t>sem</a:t>
            </a:r>
            <a:r>
              <a:rPr lang="en-US" dirty="0" smtClean="0">
                <a:solidFill>
                  <a:schemeClr val="bg2"/>
                </a:solidFill>
                <a:latin typeface="Menlo" charset="0"/>
              </a:rPr>
              <a:t>); </a:t>
            </a:r>
          </a:p>
          <a:p>
            <a:pPr algn="l"/>
            <a:r>
              <a:rPr lang="en-US" dirty="0">
                <a:solidFill>
                  <a:schemeClr val="bg2"/>
                </a:solidFill>
                <a:latin typeface="Menlo" charset="0"/>
              </a:rPr>
              <a:t>}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Shape 262"/>
          <p:cNvSpPr/>
          <p:nvPr/>
        </p:nvSpPr>
        <p:spPr>
          <a:xfrm>
            <a:off x="9583646" y="7962759"/>
            <a:ext cx="2899902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7" name="Shape 263"/>
          <p:cNvSpPr/>
          <p:nvPr/>
        </p:nvSpPr>
        <p:spPr>
          <a:xfrm>
            <a:off x="9583646" y="8724759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27254" y="4854469"/>
            <a:ext cx="4256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 </a:t>
            </a:r>
            <a:r>
              <a:rPr lang="en-US" sz="2800" dirty="0" smtClean="0">
                <a:sym typeface="Wingdings"/>
              </a:rPr>
              <a:t> </a:t>
            </a:r>
            <a:r>
              <a:rPr lang="en-US" sz="2800" dirty="0" smtClean="0"/>
              <a:t>1 thread can grab lock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203122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80">
                <a:solidFill>
                  <a:srgbClr val="FFFFFF"/>
                </a:solidFill>
              </a:rPr>
              <a:t>Building CV’s over Semaphores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4294967295"/>
          </p:nvPr>
        </p:nvSpPr>
        <p:spPr>
          <a:xfrm>
            <a:off x="391997" y="2263083"/>
            <a:ext cx="11853012" cy="68602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r>
              <a:rPr sz="4000" dirty="0"/>
              <a:t>Possible, but really hard to do </a:t>
            </a:r>
            <a:r>
              <a:rPr sz="4000" dirty="0" smtClean="0"/>
              <a:t>right</a:t>
            </a:r>
            <a:endParaRPr sz="4000" dirty="0"/>
          </a:p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endParaRPr lang="en-US" sz="4000" dirty="0" smtClean="0">
              <a:solidFill>
                <a:srgbClr val="FFFFFF"/>
              </a:solidFill>
            </a:endParaRPr>
          </a:p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endParaRPr lang="en-US" sz="4000" dirty="0">
              <a:solidFill>
                <a:srgbClr val="FFFFFF"/>
              </a:solidFill>
            </a:endParaRPr>
          </a:p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endParaRPr lang="en-US" sz="4000" dirty="0" smtClean="0">
              <a:solidFill>
                <a:srgbClr val="FFFFFF"/>
              </a:solidFill>
            </a:endParaRPr>
          </a:p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FFFFFF"/>
              </a:solidFill>
            </a:endParaRPr>
          </a:p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r>
              <a:rPr sz="4000" dirty="0"/>
              <a:t>Read about Microsoft Research’s attempts:</a:t>
            </a:r>
          </a:p>
          <a:p>
            <a:pPr marL="0" lvl="0" indent="0" defTabSz="554990">
              <a:buNone/>
              <a:defRPr sz="1800">
                <a:solidFill>
                  <a:srgbClr val="000000"/>
                </a:solidFill>
              </a:defRPr>
            </a:pPr>
            <a:r>
              <a:rPr sz="3200" u="sng" dirty="0" smtClean="0">
                <a:solidFill>
                  <a:srgbClr val="FFFFFF"/>
                </a:solidFill>
                <a:hlinkClick r:id="rId2"/>
              </a:rPr>
              <a:t>http</a:t>
            </a:r>
            <a:r>
              <a:rPr sz="3200" u="sng" dirty="0">
                <a:solidFill>
                  <a:srgbClr val="FFFFFF"/>
                </a:solidFill>
                <a:hlinkClick r:id="rId2"/>
              </a:rPr>
              <a:t>://</a:t>
            </a:r>
            <a:r>
              <a:rPr sz="3200" u="sng" dirty="0" smtClean="0">
                <a:solidFill>
                  <a:srgbClr val="FFFFFF"/>
                </a:solidFill>
                <a:hlinkClick r:id="rId2"/>
              </a:rPr>
              <a:t>research.microsoft.com/pubs/64242/ImplementingCVs.pdf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289" name="Shape 289"/>
          <p:cNvSpPr/>
          <p:nvPr/>
        </p:nvSpPr>
        <p:spPr>
          <a:xfrm>
            <a:off x="5052449" y="4977246"/>
            <a:ext cx="2899902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290" name="Shape 290"/>
          <p:cNvSpPr/>
          <p:nvPr/>
        </p:nvSpPr>
        <p:spPr>
          <a:xfrm>
            <a:off x="5052449" y="5739246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</p:spTree>
    <p:extLst>
      <p:ext uri="{BB962C8B-B14F-4D97-AF65-F5344CB8AC3E}">
        <p14:creationId xmlns:p14="http://schemas.microsoft.com/office/powerpoint/2010/main" val="61618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330666"/>
            <a:ext cx="11054080" cy="2221014"/>
          </a:xfrm>
        </p:spPr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8"/>
            <a:ext cx="12029440" cy="4501323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b="1" dirty="0"/>
              <a:t>Questions answered in this lecture</a:t>
            </a:r>
            <a:r>
              <a:rPr lang="en-US" b="1" dirty="0" smtClean="0"/>
              <a:t>:</a:t>
            </a:r>
          </a:p>
          <a:p>
            <a:pPr marL="866973" indent="-866973" algn="l"/>
            <a:r>
              <a:rPr lang="en-US" dirty="0" smtClean="0"/>
              <a:t>Review: How to implement join with condition variables?</a:t>
            </a:r>
          </a:p>
          <a:p>
            <a:pPr marL="866973" indent="-866973" algn="l"/>
            <a:r>
              <a:rPr lang="en-US" dirty="0" smtClean="0"/>
              <a:t>Review: How to implement producer/consumer with condition variables?</a:t>
            </a:r>
          </a:p>
          <a:p>
            <a:pPr marL="866973" indent="-866973" algn="l"/>
            <a:r>
              <a:rPr lang="en-US" dirty="0" smtClean="0"/>
              <a:t>What is the difference between </a:t>
            </a:r>
            <a:r>
              <a:rPr lang="en-US" b="1" dirty="0" smtClean="0"/>
              <a:t>semaphores </a:t>
            </a:r>
            <a:r>
              <a:rPr lang="en-US" dirty="0" smtClean="0"/>
              <a:t>and condition variables?</a:t>
            </a:r>
          </a:p>
          <a:p>
            <a:pPr marL="866973" indent="-866973" algn="l"/>
            <a:r>
              <a:rPr lang="en-US" dirty="0" smtClean="0"/>
              <a:t>How to implement a </a:t>
            </a:r>
            <a:r>
              <a:rPr lang="en-US" b="1" dirty="0" smtClean="0"/>
              <a:t>lock </a:t>
            </a:r>
            <a:r>
              <a:rPr lang="en-US" dirty="0" smtClean="0"/>
              <a:t>with semaphores?</a:t>
            </a:r>
          </a:p>
          <a:p>
            <a:pPr marL="866973" indent="-866973" algn="l"/>
            <a:r>
              <a:rPr lang="en-US" dirty="0" smtClean="0"/>
              <a:t>How to implement semaphores with locks and condition variables?</a:t>
            </a:r>
          </a:p>
          <a:p>
            <a:pPr marL="866973" indent="-866973" algn="l"/>
            <a:r>
              <a:rPr lang="en-US" dirty="0" smtClean="0"/>
              <a:t>How to implement </a:t>
            </a:r>
            <a:r>
              <a:rPr lang="en-US" b="1" dirty="0" smtClean="0"/>
              <a:t>join</a:t>
            </a:r>
            <a:r>
              <a:rPr lang="en-US" dirty="0" smtClean="0"/>
              <a:t> and producer/consumer with semaphores?</a:t>
            </a:r>
          </a:p>
          <a:p>
            <a:pPr marL="866973" indent="-866973" algn="l"/>
            <a:r>
              <a:rPr lang="en-US" dirty="0" smtClean="0"/>
              <a:t>How to implement </a:t>
            </a:r>
            <a:r>
              <a:rPr lang="en-US" b="1" dirty="0" smtClean="0"/>
              <a:t>reader/writer locks </a:t>
            </a:r>
            <a:r>
              <a:rPr lang="en-US" dirty="0" smtClean="0"/>
              <a:t>with semaphores?</a:t>
            </a:r>
          </a:p>
          <a:p>
            <a:pPr marL="866973" indent="-866973" algn="l"/>
            <a:endParaRPr lang="en-US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76">
                <a:solidFill>
                  <a:schemeClr val="tx1"/>
                </a:solidFill>
              </a:rPr>
              <a:t>UNIVERSITY of WISCONSIN-MADISON</a:t>
            </a:r>
            <a:br>
              <a:rPr lang="en-US" sz="2276">
                <a:solidFill>
                  <a:schemeClr val="tx1"/>
                </a:solidFill>
              </a:rPr>
            </a:br>
            <a:r>
              <a:rPr lang="en-US" sz="2276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schemeClr val="tx1"/>
                </a:solidFill>
              </a:rPr>
              <a:t>CS 537</a:t>
            </a:r>
            <a:br>
              <a:rPr lang="en-US" sz="1991" dirty="0">
                <a:solidFill>
                  <a:schemeClr val="tx1"/>
                </a:solidFill>
              </a:rPr>
            </a:br>
            <a:r>
              <a:rPr lang="en-US" sz="1991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schemeClr val="tx1"/>
                </a:solidFill>
              </a:rPr>
              <a:t>Andrea C. Arpaci-Dusseau</a:t>
            </a:r>
            <a:br>
              <a:rPr lang="en-US" sz="1991">
                <a:solidFill>
                  <a:schemeClr val="tx1"/>
                </a:solidFill>
              </a:rPr>
            </a:br>
            <a:r>
              <a:rPr lang="en-US" sz="1991">
                <a:solidFill>
                  <a:schemeClr val="tx1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370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Semaphore from Lock and CV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539" y="2385391"/>
            <a:ext cx="779227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/>
              <a:t> </a:t>
            </a:r>
            <a:r>
              <a:rPr lang="en-US" dirty="0" smtClean="0"/>
              <a:t>{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what goes here?</a:t>
            </a:r>
          </a:p>
          <a:p>
            <a:pPr algn="l"/>
            <a:r>
              <a:rPr lang="en-US" dirty="0" smtClean="0"/>
              <a:t>	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} </a:t>
            </a:r>
            <a:r>
              <a:rPr lang="en-US" dirty="0" err="1" smtClean="0"/>
              <a:t>sem_t</a:t>
            </a:r>
            <a:r>
              <a:rPr lang="en-US" dirty="0" smtClean="0"/>
              <a:t>;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Void </a:t>
            </a:r>
            <a:r>
              <a:rPr lang="en-US" dirty="0" err="1" smtClean="0"/>
              <a:t>sem_init</a:t>
            </a:r>
            <a:r>
              <a:rPr lang="en-US" dirty="0" smtClean="0"/>
              <a:t>(</a:t>
            </a:r>
            <a:r>
              <a:rPr lang="en-US" dirty="0" err="1" smtClean="0"/>
              <a:t>sem_t</a:t>
            </a:r>
            <a:r>
              <a:rPr lang="en-US" dirty="0" smtClean="0"/>
              <a:t> *s, </a:t>
            </a:r>
            <a:r>
              <a:rPr lang="en-US" dirty="0" err="1" smtClean="0"/>
              <a:t>int</a:t>
            </a:r>
            <a:r>
              <a:rPr lang="en-US" dirty="0" smtClean="0"/>
              <a:t> value) {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what goes here?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}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5" name="Shape 266"/>
          <p:cNvSpPr/>
          <p:nvPr/>
        </p:nvSpPr>
        <p:spPr>
          <a:xfrm>
            <a:off x="9625554" y="8653669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6" name="Shape 267"/>
          <p:cNvSpPr/>
          <p:nvPr/>
        </p:nvSpPr>
        <p:spPr>
          <a:xfrm>
            <a:off x="9625554" y="7891669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7" name="Shape 268"/>
          <p:cNvSpPr/>
          <p:nvPr/>
        </p:nvSpPr>
        <p:spPr>
          <a:xfrm>
            <a:off x="11146876" y="8653669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8755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Semaphore from Lock and CV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539" y="2385391"/>
            <a:ext cx="779227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/>
              <a:t> </a:t>
            </a:r>
            <a:r>
              <a:rPr lang="en-US" dirty="0" smtClean="0"/>
              <a:t>{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value;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cond_t</a:t>
            </a:r>
            <a:r>
              <a:rPr lang="en-US" dirty="0" smtClean="0"/>
              <a:t> </a:t>
            </a:r>
            <a:r>
              <a:rPr lang="en-US" dirty="0" err="1" smtClean="0"/>
              <a:t>cond</a:t>
            </a:r>
            <a:r>
              <a:rPr lang="en-US" dirty="0" smtClean="0"/>
              <a:t>;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lock_t</a:t>
            </a:r>
            <a:r>
              <a:rPr lang="en-US" dirty="0" smtClean="0"/>
              <a:t> lock;</a:t>
            </a:r>
          </a:p>
          <a:p>
            <a:pPr algn="l"/>
            <a:r>
              <a:rPr lang="en-US" dirty="0" smtClean="0"/>
              <a:t>} </a:t>
            </a:r>
            <a:r>
              <a:rPr lang="en-US" dirty="0" err="1" smtClean="0"/>
              <a:t>sem_t</a:t>
            </a:r>
            <a:r>
              <a:rPr lang="en-US" dirty="0" smtClean="0"/>
              <a:t>;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Void </a:t>
            </a:r>
            <a:r>
              <a:rPr lang="en-US" dirty="0" err="1" smtClean="0"/>
              <a:t>sem_init</a:t>
            </a:r>
            <a:r>
              <a:rPr lang="en-US" dirty="0" smtClean="0"/>
              <a:t>(</a:t>
            </a:r>
            <a:r>
              <a:rPr lang="en-US" dirty="0" err="1" smtClean="0"/>
              <a:t>sem_t</a:t>
            </a:r>
            <a:r>
              <a:rPr lang="en-US" dirty="0" smtClean="0"/>
              <a:t> *s, </a:t>
            </a:r>
            <a:r>
              <a:rPr lang="en-US" dirty="0" err="1" smtClean="0"/>
              <a:t>int</a:t>
            </a:r>
            <a:r>
              <a:rPr lang="en-US" dirty="0" smtClean="0"/>
              <a:t> value) {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s-&gt;value = value;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cond_init</a:t>
            </a:r>
            <a:r>
              <a:rPr lang="en-US" dirty="0" smtClean="0"/>
              <a:t>(&amp;s-&gt;</a:t>
            </a:r>
            <a:r>
              <a:rPr lang="en-US" dirty="0" err="1" smtClean="0"/>
              <a:t>cond</a:t>
            </a:r>
            <a:r>
              <a:rPr lang="en-US" dirty="0" smtClean="0"/>
              <a:t>);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lock_init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}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5" name="Shape 266"/>
          <p:cNvSpPr/>
          <p:nvPr/>
        </p:nvSpPr>
        <p:spPr>
          <a:xfrm>
            <a:off x="9625554" y="8653669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6" name="Shape 267"/>
          <p:cNvSpPr/>
          <p:nvPr/>
        </p:nvSpPr>
        <p:spPr>
          <a:xfrm>
            <a:off x="9625554" y="7891669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7" name="Shape 268"/>
          <p:cNvSpPr/>
          <p:nvPr/>
        </p:nvSpPr>
        <p:spPr>
          <a:xfrm>
            <a:off x="11146876" y="8653669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5694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Semaphore from Lock and CV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539" y="2385391"/>
            <a:ext cx="6520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Sem_wait</a:t>
            </a:r>
            <a:r>
              <a:rPr lang="en-US" dirty="0" smtClean="0"/>
              <a:t>{</a:t>
            </a:r>
            <a:r>
              <a:rPr lang="en-US" dirty="0" err="1" smtClean="0"/>
              <a:t>sem_t</a:t>
            </a:r>
            <a:r>
              <a:rPr lang="en-US" dirty="0" smtClean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what goes here?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}</a:t>
            </a:r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758609" y="2385391"/>
            <a:ext cx="65024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dirty="0" err="1"/>
              <a:t>Sem_post</a:t>
            </a:r>
            <a:r>
              <a:rPr lang="en-US" dirty="0"/>
              <a:t>{</a:t>
            </a:r>
            <a:r>
              <a:rPr lang="en-US" dirty="0" err="1"/>
              <a:t>sem_t</a:t>
            </a:r>
            <a:r>
              <a:rPr lang="en-US" dirty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what goes here?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}</a:t>
            </a:r>
          </a:p>
          <a:p>
            <a:pPr algn="l"/>
            <a:endParaRPr lang="en-US" dirty="0"/>
          </a:p>
        </p:txBody>
      </p:sp>
      <p:sp>
        <p:nvSpPr>
          <p:cNvPr id="6" name="Shape 266"/>
          <p:cNvSpPr/>
          <p:nvPr/>
        </p:nvSpPr>
        <p:spPr>
          <a:xfrm>
            <a:off x="9645432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7" name="Shape 267"/>
          <p:cNvSpPr/>
          <p:nvPr/>
        </p:nvSpPr>
        <p:spPr>
          <a:xfrm>
            <a:off x="9645432" y="7794438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8" name="Shape 268"/>
          <p:cNvSpPr/>
          <p:nvPr/>
        </p:nvSpPr>
        <p:spPr>
          <a:xfrm>
            <a:off x="11166754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8393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Semaphore from Lock and CV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539" y="2385391"/>
            <a:ext cx="6520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Sem_wait</a:t>
            </a:r>
            <a:r>
              <a:rPr lang="en-US" dirty="0" smtClean="0"/>
              <a:t>{</a:t>
            </a:r>
            <a:r>
              <a:rPr lang="en-US" dirty="0" err="1" smtClean="0"/>
              <a:t>sem_t</a:t>
            </a:r>
            <a:r>
              <a:rPr lang="en-US" dirty="0" smtClean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lock_acquire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this stuff is atomic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lock_release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}</a:t>
            </a:r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758609" y="2385391"/>
            <a:ext cx="65024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dirty="0" err="1"/>
              <a:t>Sem_post</a:t>
            </a:r>
            <a:r>
              <a:rPr lang="en-US" dirty="0"/>
              <a:t>{</a:t>
            </a:r>
            <a:r>
              <a:rPr lang="en-US" dirty="0" err="1"/>
              <a:t>sem_t</a:t>
            </a:r>
            <a:r>
              <a:rPr lang="en-US" dirty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err="1"/>
              <a:t>lock_acquire</a:t>
            </a:r>
            <a:r>
              <a:rPr lang="en-US" dirty="0"/>
              <a:t>(&amp;s-&gt;lock);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this stuff is atomic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	</a:t>
            </a:r>
            <a:r>
              <a:rPr lang="en-US" dirty="0" err="1"/>
              <a:t>lock_release</a:t>
            </a:r>
            <a:r>
              <a:rPr lang="en-US" dirty="0"/>
              <a:t>(&amp;s-&gt;lock);</a:t>
            </a:r>
          </a:p>
          <a:p>
            <a:pPr algn="l"/>
            <a:r>
              <a:rPr lang="en-US" dirty="0"/>
              <a:t>}</a:t>
            </a:r>
          </a:p>
          <a:p>
            <a:pPr algn="l"/>
            <a:endParaRPr lang="en-US" dirty="0"/>
          </a:p>
        </p:txBody>
      </p:sp>
      <p:sp>
        <p:nvSpPr>
          <p:cNvPr id="6" name="Shape 266"/>
          <p:cNvSpPr/>
          <p:nvPr/>
        </p:nvSpPr>
        <p:spPr>
          <a:xfrm>
            <a:off x="9645432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7" name="Shape 267"/>
          <p:cNvSpPr/>
          <p:nvPr/>
        </p:nvSpPr>
        <p:spPr>
          <a:xfrm>
            <a:off x="9645432" y="7794438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8" name="Shape 268"/>
          <p:cNvSpPr/>
          <p:nvPr/>
        </p:nvSpPr>
        <p:spPr>
          <a:xfrm>
            <a:off x="11166754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7743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Semaphore from Lock and CV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539" y="2385391"/>
            <a:ext cx="6520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Sem_wait</a:t>
            </a:r>
            <a:r>
              <a:rPr lang="en-US" dirty="0" smtClean="0"/>
              <a:t>{</a:t>
            </a:r>
            <a:r>
              <a:rPr lang="en-US" dirty="0" err="1" smtClean="0"/>
              <a:t>sem_t</a:t>
            </a:r>
            <a:r>
              <a:rPr lang="en-US" dirty="0" smtClean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lock_acquire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while (s-&gt;value &lt;= 0)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cond_wait</a:t>
            </a:r>
            <a:r>
              <a:rPr lang="en-US" dirty="0" smtClean="0"/>
              <a:t>(&amp;s-&gt;</a:t>
            </a:r>
            <a:r>
              <a:rPr lang="en-US" dirty="0" err="1" smtClean="0"/>
              <a:t>cond</a:t>
            </a:r>
            <a:r>
              <a:rPr lang="en-US" dirty="0" smtClean="0"/>
              <a:t>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s-&gt;value--;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lock_release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}</a:t>
            </a:r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758609" y="2385391"/>
            <a:ext cx="65024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dirty="0" err="1"/>
              <a:t>Sem_post</a:t>
            </a:r>
            <a:r>
              <a:rPr lang="en-US" dirty="0"/>
              <a:t>{</a:t>
            </a:r>
            <a:r>
              <a:rPr lang="en-US" dirty="0" err="1"/>
              <a:t>sem_t</a:t>
            </a:r>
            <a:r>
              <a:rPr lang="en-US" dirty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err="1"/>
              <a:t>lock_acquire</a:t>
            </a:r>
            <a:r>
              <a:rPr lang="en-US" dirty="0"/>
              <a:t>(&amp;s-&gt;lock);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// this stuff is atomic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	</a:t>
            </a:r>
            <a:r>
              <a:rPr lang="en-US" dirty="0" err="1"/>
              <a:t>lock_release</a:t>
            </a:r>
            <a:r>
              <a:rPr lang="en-US" dirty="0"/>
              <a:t>(&amp;s-&gt;lock);</a:t>
            </a:r>
          </a:p>
          <a:p>
            <a:pPr algn="l"/>
            <a:r>
              <a:rPr lang="en-US" dirty="0"/>
              <a:t>}</a:t>
            </a:r>
          </a:p>
          <a:p>
            <a:pPr algn="l"/>
            <a:endParaRPr lang="en-US" dirty="0"/>
          </a:p>
        </p:txBody>
      </p:sp>
      <p:sp>
        <p:nvSpPr>
          <p:cNvPr id="6" name="Shape 266"/>
          <p:cNvSpPr/>
          <p:nvPr/>
        </p:nvSpPr>
        <p:spPr>
          <a:xfrm>
            <a:off x="9645432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7" name="Shape 267"/>
          <p:cNvSpPr/>
          <p:nvPr/>
        </p:nvSpPr>
        <p:spPr>
          <a:xfrm>
            <a:off x="9645432" y="7794438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8" name="Shape 268"/>
          <p:cNvSpPr/>
          <p:nvPr/>
        </p:nvSpPr>
        <p:spPr>
          <a:xfrm>
            <a:off x="11166754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9042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Semaphore from Lock and CV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8539" y="2385391"/>
            <a:ext cx="6520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Sem_wait</a:t>
            </a:r>
            <a:r>
              <a:rPr lang="en-US" dirty="0" smtClean="0"/>
              <a:t>{</a:t>
            </a:r>
            <a:r>
              <a:rPr lang="en-US" dirty="0" err="1" smtClean="0"/>
              <a:t>sem_t</a:t>
            </a:r>
            <a:r>
              <a:rPr lang="en-US" dirty="0" smtClean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lock_acquire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while (s-&gt;value &lt;= 0)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cond_wait</a:t>
            </a:r>
            <a:r>
              <a:rPr lang="en-US" dirty="0" smtClean="0"/>
              <a:t>(&amp;s-&gt;</a:t>
            </a:r>
            <a:r>
              <a:rPr lang="en-US" dirty="0" err="1" smtClean="0"/>
              <a:t>cond</a:t>
            </a:r>
            <a:r>
              <a:rPr lang="en-US" dirty="0" smtClean="0"/>
              <a:t>);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s-&gt;value--;</a:t>
            </a:r>
          </a:p>
          <a:p>
            <a:pPr algn="l"/>
            <a:r>
              <a:rPr lang="en-US" dirty="0"/>
              <a:t>	</a:t>
            </a:r>
            <a:r>
              <a:rPr lang="en-US" dirty="0" err="1" smtClean="0"/>
              <a:t>lock_release</a:t>
            </a:r>
            <a:r>
              <a:rPr lang="en-US" dirty="0" smtClean="0"/>
              <a:t>(&amp;s-&gt;lock);</a:t>
            </a:r>
          </a:p>
          <a:p>
            <a:pPr algn="l"/>
            <a:r>
              <a:rPr lang="en-US" dirty="0"/>
              <a:t>}</a:t>
            </a:r>
            <a:endParaRPr lang="en-US" dirty="0" smtClean="0"/>
          </a:p>
          <a:p>
            <a:pPr algn="l"/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758609" y="2385391"/>
            <a:ext cx="65024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dirty="0" err="1"/>
              <a:t>Sem_post</a:t>
            </a:r>
            <a:r>
              <a:rPr lang="en-US" dirty="0"/>
              <a:t>{</a:t>
            </a:r>
            <a:r>
              <a:rPr lang="en-US" dirty="0" err="1"/>
              <a:t>sem_t</a:t>
            </a:r>
            <a:r>
              <a:rPr lang="en-US" dirty="0"/>
              <a:t> *s) {</a:t>
            </a:r>
          </a:p>
          <a:p>
            <a:pPr algn="l"/>
            <a:r>
              <a:rPr lang="en-US" dirty="0"/>
              <a:t>	</a:t>
            </a:r>
            <a:r>
              <a:rPr lang="en-US" dirty="0" err="1"/>
              <a:t>lock_acquire</a:t>
            </a:r>
            <a:r>
              <a:rPr lang="en-US" dirty="0"/>
              <a:t>(&amp;s-&gt;lock);</a:t>
            </a:r>
          </a:p>
          <a:p>
            <a:pPr algn="l"/>
            <a:r>
              <a:rPr lang="en-US" dirty="0"/>
              <a:t>	s-&gt;value++;</a:t>
            </a:r>
          </a:p>
          <a:p>
            <a:pPr algn="l"/>
            <a:r>
              <a:rPr lang="en-US" dirty="0"/>
              <a:t>	</a:t>
            </a:r>
            <a:r>
              <a:rPr lang="en-US" dirty="0" err="1"/>
              <a:t>cond_signal</a:t>
            </a:r>
            <a:r>
              <a:rPr lang="en-US" dirty="0"/>
              <a:t>(&amp;s-&gt;</a:t>
            </a:r>
            <a:r>
              <a:rPr lang="en-US" dirty="0" err="1"/>
              <a:t>cond</a:t>
            </a:r>
            <a:r>
              <a:rPr lang="en-US" dirty="0"/>
              <a:t>);</a:t>
            </a:r>
          </a:p>
          <a:p>
            <a:pPr algn="l"/>
            <a:r>
              <a:rPr lang="en-US" dirty="0"/>
              <a:t>	</a:t>
            </a:r>
            <a:r>
              <a:rPr lang="en-US" dirty="0" err="1"/>
              <a:t>lock_release</a:t>
            </a:r>
            <a:r>
              <a:rPr lang="en-US" dirty="0"/>
              <a:t>(&amp;s-&gt;lock);</a:t>
            </a:r>
          </a:p>
          <a:p>
            <a:pPr algn="l"/>
            <a:r>
              <a:rPr lang="en-US" dirty="0"/>
              <a:t>}</a:t>
            </a:r>
          </a:p>
          <a:p>
            <a:pPr algn="l"/>
            <a:endParaRPr lang="en-US" dirty="0"/>
          </a:p>
        </p:txBody>
      </p:sp>
      <p:sp>
        <p:nvSpPr>
          <p:cNvPr id="6" name="Shape 266"/>
          <p:cNvSpPr/>
          <p:nvPr/>
        </p:nvSpPr>
        <p:spPr>
          <a:xfrm>
            <a:off x="9645432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Locks</a:t>
            </a:r>
          </a:p>
        </p:txBody>
      </p:sp>
      <p:sp>
        <p:nvSpPr>
          <p:cNvPr id="7" name="Shape 267"/>
          <p:cNvSpPr/>
          <p:nvPr/>
        </p:nvSpPr>
        <p:spPr>
          <a:xfrm>
            <a:off x="9645432" y="7794438"/>
            <a:ext cx="2899902" cy="715968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Semaphores</a:t>
            </a:r>
          </a:p>
        </p:txBody>
      </p:sp>
      <p:sp>
        <p:nvSpPr>
          <p:cNvPr id="8" name="Shape 268"/>
          <p:cNvSpPr/>
          <p:nvPr/>
        </p:nvSpPr>
        <p:spPr>
          <a:xfrm>
            <a:off x="11166754" y="8556438"/>
            <a:ext cx="1378580" cy="715968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CV’s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2954" y="8724759"/>
            <a:ext cx="910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2400" dirty="0" err="1" smtClean="0"/>
              <a:t>Sem_wait</a:t>
            </a:r>
            <a:r>
              <a:rPr lang="en-US" altLang="en-US" sz="2400" dirty="0" smtClean="0"/>
              <a:t>(): Waits </a:t>
            </a:r>
            <a:r>
              <a:rPr lang="en-US" altLang="en-US" sz="2400" dirty="0"/>
              <a:t>until value </a:t>
            </a:r>
            <a:r>
              <a:rPr lang="en-US" altLang="en-US" sz="2400" dirty="0" smtClean="0"/>
              <a:t>&gt; </a:t>
            </a:r>
            <a:r>
              <a:rPr lang="en-US" altLang="en-US" sz="2400" dirty="0"/>
              <a:t>0, then </a:t>
            </a:r>
            <a:r>
              <a:rPr lang="en-US" altLang="en-US" sz="2400" dirty="0" smtClean="0"/>
              <a:t>decrement</a:t>
            </a:r>
          </a:p>
          <a:p>
            <a:pPr marL="419940" lvl="1" indent="0" algn="l" defTabSz="420624">
              <a:defRPr sz="1800">
                <a:solidFill>
                  <a:srgbClr val="000000"/>
                </a:solidFill>
              </a:defRPr>
            </a:pPr>
            <a:r>
              <a:rPr lang="en-US" sz="24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2400" dirty="0" smtClean="0">
                <a:ea typeface="Menlo"/>
                <a:cs typeface="Menlo"/>
                <a:sym typeface="Menlo"/>
              </a:rPr>
              <a:t>(): Increment value</a:t>
            </a:r>
            <a:r>
              <a:rPr lang="en-US" sz="2400" dirty="0">
                <a:ea typeface="Menlo"/>
                <a:cs typeface="Menlo"/>
                <a:sym typeface="Menlo"/>
              </a:rPr>
              <a:t>, then wake a single waiter</a:t>
            </a:r>
          </a:p>
          <a:p>
            <a:pPr marL="419940" lvl="1" indent="0" algn="l" defTabSz="420624">
              <a:buNone/>
              <a:defRPr sz="1800">
                <a:solidFill>
                  <a:srgbClr val="000000"/>
                </a:solidFill>
              </a:defRPr>
            </a:pPr>
            <a:endParaRPr lang="en-US" sz="2400" b="1" dirty="0">
              <a:ea typeface="Menlo"/>
              <a:cs typeface="Menlo"/>
              <a:sym typeface="Menlo"/>
            </a:endParaRPr>
          </a:p>
        </p:txBody>
      </p:sp>
    </p:spTree>
    <p:extLst>
      <p:ext uri="{BB962C8B-B14F-4D97-AF65-F5344CB8AC3E}">
        <p14:creationId xmlns:p14="http://schemas.microsoft.com/office/powerpoint/2010/main" val="125663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Producer/Consumer: </a:t>
            </a:r>
            <a:r>
              <a:rPr lang="en-US" altLang="en-US" dirty="0" smtClean="0"/>
              <a:t>Semaphores #1</a:t>
            </a:r>
            <a:endParaRPr lang="en-US" alt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" y="2167467"/>
            <a:ext cx="12246187" cy="411818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560" dirty="0"/>
              <a:t>Simplest case: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Single producer thread, single consumer thread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Single shared buffer between producer and consumer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560" dirty="0"/>
              <a:t>Requirements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Consumer must wait for producer to fill buffer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Producer must wait for consumer to empty buffer (if filled)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560" dirty="0"/>
              <a:t>Requires 2 semaphores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err="1"/>
              <a:t>emptyBuffer</a:t>
            </a:r>
            <a:r>
              <a:rPr lang="en-US" altLang="en-US" sz="2276" dirty="0"/>
              <a:t>: Initialize to ???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err="1"/>
              <a:t>fullBuffer</a:t>
            </a:r>
            <a:r>
              <a:rPr lang="en-US" altLang="en-US" sz="2276" dirty="0"/>
              <a:t>: Initialize to ???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0" y="6177281"/>
            <a:ext cx="6827520" cy="324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Producer</a:t>
            </a:r>
            <a:endParaRPr lang="en-US" altLang="en-US" sz="2560" dirty="0">
              <a:latin typeface="Courier" charset="0"/>
            </a:endParaRP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	</a:t>
            </a: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		Fill(&amp;buffer);</a:t>
            </a: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6285653" y="6177281"/>
            <a:ext cx="6719147" cy="324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Consumer</a:t>
            </a:r>
            <a:endParaRPr lang="en-US" altLang="en-US" sz="2560" dirty="0">
              <a:latin typeface="Courier" charset="0"/>
            </a:endParaRP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</a:t>
            </a: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	Use(&amp;buffer);</a:t>
            </a: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66930" y="5265817"/>
            <a:ext cx="8721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 </a:t>
            </a:r>
            <a:r>
              <a:rPr lang="en-US" sz="2400" dirty="0" smtClean="0">
                <a:solidFill>
                  <a:schemeClr val="bg1"/>
                </a:solidFill>
                <a:sym typeface="Wingdings"/>
              </a:rPr>
              <a:t> 1 empty buffer; producer can run 1 time first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6930" y="5624058"/>
            <a:ext cx="8721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0 </a:t>
            </a:r>
            <a:r>
              <a:rPr lang="en-US" sz="2400" dirty="0" smtClean="0">
                <a:solidFill>
                  <a:schemeClr val="bg1"/>
                </a:solidFill>
                <a:sym typeface="Wingdings"/>
              </a:rPr>
              <a:t> 0 full buffers; consumer can run </a:t>
            </a:r>
            <a:r>
              <a:rPr lang="en-US" sz="2400" smtClean="0">
                <a:solidFill>
                  <a:schemeClr val="bg1"/>
                </a:solidFill>
                <a:sym typeface="Wingdings"/>
              </a:rPr>
              <a:t>0 times first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7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Producer/Consumer</a:t>
            </a:r>
            <a:r>
              <a:rPr lang="en-US" altLang="en-US" dirty="0" smtClean="0"/>
              <a:t>:</a:t>
            </a:r>
            <a:br>
              <a:rPr lang="en-US" altLang="en-US" dirty="0" smtClean="0"/>
            </a:br>
            <a:r>
              <a:rPr lang="en-US" altLang="en-US" dirty="0" smtClean="0"/>
              <a:t>Semaphores #2</a:t>
            </a:r>
            <a:endParaRPr lang="en-US" alt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" y="2167467"/>
            <a:ext cx="12246187" cy="411818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560" dirty="0"/>
              <a:t>Next case</a:t>
            </a:r>
            <a:r>
              <a:rPr lang="en-US" altLang="en-US" sz="2560" dirty="0" smtClean="0"/>
              <a:t>: </a:t>
            </a:r>
            <a:r>
              <a:rPr lang="en-US" altLang="en-US" sz="2800" b="1" dirty="0"/>
              <a:t>Circular Buffer</a:t>
            </a:r>
            <a:endParaRPr lang="en-US" altLang="en-US" sz="2560" b="1" dirty="0"/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Single producer thread, single consumer thread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Shared buffer with </a:t>
            </a:r>
            <a:r>
              <a:rPr lang="en-US" altLang="en-US" sz="2276" b="1" dirty="0"/>
              <a:t>N</a:t>
            </a:r>
            <a:r>
              <a:rPr lang="en-US" altLang="en-US" sz="2276" dirty="0"/>
              <a:t> elements between producer and consumer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560" dirty="0" smtClean="0"/>
              <a:t>Requires </a:t>
            </a:r>
            <a:r>
              <a:rPr lang="en-US" altLang="en-US" sz="2560" dirty="0"/>
              <a:t>2 semaphores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err="1"/>
              <a:t>emptyBuffer</a:t>
            </a:r>
            <a:r>
              <a:rPr lang="en-US" altLang="en-US" sz="2276" dirty="0"/>
              <a:t>: Initialize to ???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err="1"/>
              <a:t>fullBuffer</a:t>
            </a:r>
            <a:r>
              <a:rPr lang="en-US" altLang="en-US" sz="2276" dirty="0"/>
              <a:t>: Initialize to ???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325120" y="5602725"/>
            <a:ext cx="6083717" cy="351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Producer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 err="1">
                <a:latin typeface="Courier" charset="0"/>
              </a:rPr>
              <a:t>i</a:t>
            </a:r>
            <a:r>
              <a:rPr lang="en-US" altLang="en-US" sz="2560" dirty="0">
                <a:latin typeface="Courier" charset="0"/>
              </a:rPr>
              <a:t> = 0;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Fill(&amp;buffer[</a:t>
            </a:r>
            <a:r>
              <a:rPr lang="en-US" altLang="en-US" sz="2560" dirty="0" err="1">
                <a:latin typeface="Courier" charset="0"/>
              </a:rPr>
              <a:t>i</a:t>
            </a:r>
            <a:r>
              <a:rPr lang="en-US" altLang="en-US" sz="2560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i</a:t>
            </a:r>
            <a:r>
              <a:rPr lang="en-US" altLang="en-US" sz="2560" dirty="0">
                <a:latin typeface="Courier" charset="0"/>
              </a:rPr>
              <a:t> = (i+1)%N;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6408837" y="5602724"/>
            <a:ext cx="6083717" cy="351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Consumer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j = 0;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Use(&amp;buffer[j]);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j = (j+1)%N;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0133" y="4149058"/>
            <a:ext cx="8721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</a:rPr>
              <a:t>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sym typeface="Wingdings"/>
              </a:rPr>
              <a:t> N empty buffers; producer can run N times first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0132" y="4579108"/>
            <a:ext cx="8721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0 </a:t>
            </a:r>
            <a:r>
              <a:rPr lang="en-US" sz="2400" dirty="0" smtClean="0">
                <a:solidFill>
                  <a:schemeClr val="bg1"/>
                </a:solidFill>
                <a:sym typeface="Wingdings"/>
              </a:rPr>
              <a:t> 0 full buffers; consumer can run 0 times first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03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Producer/Consumer:</a:t>
            </a:r>
            <a:br>
              <a:rPr lang="en-US" altLang="en-US" dirty="0"/>
            </a:br>
            <a:r>
              <a:rPr lang="en-US" altLang="en-US" dirty="0" smtClean="0"/>
              <a:t>Semaphore #3</a:t>
            </a:r>
            <a:endParaRPr lang="en-US" alt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" y="2167467"/>
            <a:ext cx="12246187" cy="411818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560" dirty="0" smtClean="0"/>
              <a:t>Final </a:t>
            </a:r>
            <a:r>
              <a:rPr lang="en-US" altLang="en-US" sz="2560" dirty="0"/>
              <a:t>case:</a:t>
            </a:r>
          </a:p>
          <a:p>
            <a:pPr lvl="1">
              <a:lnSpc>
                <a:spcPct val="90000"/>
              </a:lnSpc>
            </a:pPr>
            <a:r>
              <a:rPr lang="en-US" altLang="en-US" sz="2276" b="1" dirty="0"/>
              <a:t>Multiple producer threads, multiple consumer threads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Shared buffer with N elements between producer and </a:t>
            </a:r>
            <a:r>
              <a:rPr lang="en-US" altLang="en-US" sz="2276" dirty="0" smtClean="0"/>
              <a:t>consumer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576" dirty="0" smtClean="0"/>
              <a:t>Requirements</a:t>
            </a:r>
            <a:endParaRPr lang="en-US" altLang="en-US" sz="2576" dirty="0"/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Each consumer must grab unique filled element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/>
              <a:t>Each producer must grab unique empty element</a:t>
            </a:r>
          </a:p>
          <a:p>
            <a:pPr lvl="1">
              <a:lnSpc>
                <a:spcPct val="90000"/>
              </a:lnSpc>
            </a:pPr>
            <a:r>
              <a:rPr lang="en-US" altLang="en-US" sz="2276" b="1" dirty="0">
                <a:solidFill>
                  <a:schemeClr val="bg1"/>
                </a:solidFill>
              </a:rPr>
              <a:t>Why will previous code </a:t>
            </a:r>
            <a:r>
              <a:rPr lang="en-US" altLang="en-US" sz="2276" b="1" dirty="0" smtClean="0">
                <a:solidFill>
                  <a:schemeClr val="bg1"/>
                </a:solidFill>
              </a:rPr>
              <a:t>(shown below) not </a:t>
            </a:r>
            <a:r>
              <a:rPr lang="en-US" altLang="en-US" sz="2276" b="1" dirty="0">
                <a:solidFill>
                  <a:schemeClr val="bg1"/>
                </a:solidFill>
              </a:rPr>
              <a:t>work???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325120" y="5602725"/>
            <a:ext cx="6083717" cy="351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Producer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 err="1">
                <a:latin typeface="Courier" charset="0"/>
              </a:rPr>
              <a:t>i</a:t>
            </a:r>
            <a:r>
              <a:rPr lang="en-US" altLang="en-US" sz="2560" dirty="0">
                <a:latin typeface="Courier" charset="0"/>
              </a:rPr>
              <a:t> = 0;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Fill(&amp;buffer[</a:t>
            </a:r>
            <a:r>
              <a:rPr lang="en-US" altLang="en-US" sz="2560" dirty="0" err="1">
                <a:latin typeface="Courier" charset="0"/>
              </a:rPr>
              <a:t>i</a:t>
            </a:r>
            <a:r>
              <a:rPr lang="en-US" altLang="en-US" sz="2560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i</a:t>
            </a:r>
            <a:r>
              <a:rPr lang="en-US" altLang="en-US" sz="2560" dirty="0">
                <a:latin typeface="Courier" charset="0"/>
              </a:rPr>
              <a:t> = (i+1)%N;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6408837" y="5602724"/>
            <a:ext cx="6083717" cy="351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Consumer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j = 0;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Use(&amp;buffer[j]);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j = (j+1)%N;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30125" y="9122277"/>
            <a:ext cx="11263020" cy="530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44" dirty="0">
                <a:solidFill>
                  <a:schemeClr val="bg1"/>
                </a:solidFill>
              </a:rPr>
              <a:t>Are </a:t>
            </a:r>
            <a:r>
              <a:rPr lang="en-US" altLang="en-US" sz="2844" dirty="0" err="1" smtClean="0">
                <a:solidFill>
                  <a:schemeClr val="bg1"/>
                </a:solidFill>
              </a:rPr>
              <a:t>i</a:t>
            </a:r>
            <a:r>
              <a:rPr lang="en-US" altLang="en-US" sz="2844" dirty="0" smtClean="0">
                <a:solidFill>
                  <a:schemeClr val="bg1"/>
                </a:solidFill>
              </a:rPr>
              <a:t> </a:t>
            </a:r>
            <a:r>
              <a:rPr lang="en-US" altLang="en-US" sz="2844" dirty="0">
                <a:solidFill>
                  <a:schemeClr val="bg1"/>
                </a:solidFill>
              </a:rPr>
              <a:t>and </a:t>
            </a:r>
            <a:r>
              <a:rPr lang="en-US" altLang="en-US" sz="2844" dirty="0" smtClean="0">
                <a:solidFill>
                  <a:schemeClr val="bg1"/>
                </a:solidFill>
              </a:rPr>
              <a:t>j </a:t>
            </a:r>
            <a:r>
              <a:rPr lang="en-US" altLang="en-US" sz="2844" dirty="0">
                <a:solidFill>
                  <a:schemeClr val="bg1"/>
                </a:solidFill>
              </a:rPr>
              <a:t>private or shared? </a:t>
            </a:r>
            <a:r>
              <a:rPr lang="en-US" altLang="en-US" sz="2844" dirty="0" smtClean="0">
                <a:solidFill>
                  <a:schemeClr val="bg1"/>
                </a:solidFill>
              </a:rPr>
              <a:t> Need each producer to grab unique buffer</a:t>
            </a:r>
            <a:endParaRPr lang="en-US" altLang="en-US" sz="2844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3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Producer/Consumer: </a:t>
            </a:r>
            <a:br>
              <a:rPr lang="en-US" altLang="en-US"/>
            </a:br>
            <a:r>
              <a:rPr lang="en-US" altLang="en-US"/>
              <a:t>Multiple Threads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484543" y="5775806"/>
            <a:ext cx="7261013" cy="3086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Producer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myi</a:t>
            </a:r>
            <a:r>
              <a:rPr lang="en-US" altLang="en-US" sz="2560" dirty="0">
                <a:latin typeface="Courier" charset="0"/>
              </a:rPr>
              <a:t> = </a:t>
            </a:r>
            <a:r>
              <a:rPr lang="en-US" altLang="en-US" sz="2560" dirty="0" err="1">
                <a:latin typeface="Courier" charset="0"/>
              </a:rPr>
              <a:t>findempty</a:t>
            </a:r>
            <a:r>
              <a:rPr lang="en-US" altLang="en-US" sz="2560" dirty="0">
                <a:latin typeface="Courier" charset="0"/>
              </a:rPr>
              <a:t>(&amp;buffer);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Fill(&amp;buffer[</a:t>
            </a:r>
            <a:r>
              <a:rPr lang="en-US" altLang="en-US" sz="2560" dirty="0" err="1">
                <a:latin typeface="Courier" charset="0"/>
              </a:rPr>
              <a:t>myi</a:t>
            </a:r>
            <a:r>
              <a:rPr lang="en-US" altLang="en-US" sz="2560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7197982" y="5775806"/>
            <a:ext cx="6673622" cy="3086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Consumer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While (1) {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sem_wait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fullBuffer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myj</a:t>
            </a:r>
            <a:r>
              <a:rPr lang="en-US" altLang="en-US" sz="2560" dirty="0">
                <a:latin typeface="Courier" charset="0"/>
              </a:rPr>
              <a:t> = </a:t>
            </a:r>
            <a:r>
              <a:rPr lang="en-US" altLang="en-US" sz="2560" dirty="0" err="1">
                <a:latin typeface="Courier" charset="0"/>
              </a:rPr>
              <a:t>findfull</a:t>
            </a:r>
            <a:r>
              <a:rPr lang="en-US" altLang="en-US" sz="2560" dirty="0">
                <a:latin typeface="Courier" charset="0"/>
              </a:rPr>
              <a:t>(&amp;buffer);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Use(&amp;buffer[</a:t>
            </a:r>
            <a:r>
              <a:rPr lang="en-US" altLang="en-US" sz="2560" dirty="0" err="1">
                <a:latin typeface="Courier" charset="0"/>
              </a:rPr>
              <a:t>myj</a:t>
            </a:r>
            <a:r>
              <a:rPr lang="en-US" altLang="en-US" sz="2560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	</a:t>
            </a:r>
            <a:r>
              <a:rPr lang="en-US" altLang="en-US" sz="2560" dirty="0" err="1">
                <a:latin typeface="Courier" charset="0"/>
              </a:rPr>
              <a:t>sem_signal</a:t>
            </a:r>
            <a:r>
              <a:rPr lang="en-US" altLang="en-US" sz="2560" dirty="0">
                <a:latin typeface="Courier" charset="0"/>
              </a:rPr>
              <a:t>(&amp;</a:t>
            </a:r>
            <a:r>
              <a:rPr lang="en-US" altLang="en-US" sz="2560" dirty="0" err="1">
                <a:latin typeface="Courier" charset="0"/>
              </a:rPr>
              <a:t>emptyBuffer</a:t>
            </a:r>
            <a:r>
              <a:rPr lang="en-US" altLang="en-US" sz="2560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2560" dirty="0">
                <a:latin typeface="Courier" charset="0"/>
              </a:rPr>
              <a:t>}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041342" y="9166578"/>
            <a:ext cx="11473013" cy="530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44" dirty="0">
                <a:solidFill>
                  <a:schemeClr val="bg1"/>
                </a:solidFill>
              </a:rPr>
              <a:t>Are </a:t>
            </a:r>
            <a:r>
              <a:rPr lang="en-US" altLang="en-US" sz="2844" dirty="0" err="1">
                <a:solidFill>
                  <a:schemeClr val="bg1"/>
                </a:solidFill>
              </a:rPr>
              <a:t>myi</a:t>
            </a:r>
            <a:r>
              <a:rPr lang="en-US" altLang="en-US" sz="2844" dirty="0">
                <a:solidFill>
                  <a:schemeClr val="bg1"/>
                </a:solidFill>
              </a:rPr>
              <a:t> and </a:t>
            </a:r>
            <a:r>
              <a:rPr lang="en-US" altLang="en-US" sz="2844" dirty="0" err="1">
                <a:solidFill>
                  <a:schemeClr val="bg1"/>
                </a:solidFill>
              </a:rPr>
              <a:t>myj</a:t>
            </a:r>
            <a:r>
              <a:rPr lang="en-US" altLang="en-US" sz="2844" dirty="0">
                <a:solidFill>
                  <a:schemeClr val="bg1"/>
                </a:solidFill>
              </a:rPr>
              <a:t> private or shared? Where is mutual exclusion needed???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5120" y="2167468"/>
            <a:ext cx="12246187" cy="3303796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Calisto MT" pitchFamily="18" charset="0"/>
              <a:buNone/>
            </a:pPr>
            <a:r>
              <a:rPr lang="en-US" altLang="en-US" sz="2560" dirty="0" smtClean="0"/>
              <a:t>Final case: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smtClean="0"/>
              <a:t>Multiple producer threads, multiple consumer threads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smtClean="0"/>
              <a:t>Shared buffer with N elements between producer and consumer</a:t>
            </a:r>
          </a:p>
          <a:p>
            <a:pPr marL="0" indent="0">
              <a:lnSpc>
                <a:spcPct val="90000"/>
              </a:lnSpc>
              <a:buFont typeface="Calisto MT" pitchFamily="18" charset="0"/>
              <a:buNone/>
            </a:pPr>
            <a:r>
              <a:rPr lang="en-US" altLang="en-US" sz="2576" dirty="0" smtClean="0"/>
              <a:t>Requirements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smtClean="0"/>
              <a:t>Each consumer must grab unique filled element</a:t>
            </a:r>
          </a:p>
          <a:p>
            <a:pPr lvl="1">
              <a:lnSpc>
                <a:spcPct val="90000"/>
              </a:lnSpc>
            </a:pPr>
            <a:r>
              <a:rPr lang="en-US" altLang="en-US" sz="2276" dirty="0" smtClean="0"/>
              <a:t>Each producer must grab unique empty </a:t>
            </a:r>
            <a:r>
              <a:rPr lang="en-US" altLang="en-US" sz="2276" dirty="0" smtClean="0"/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9117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Shape 9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Concurrency Objectives</a:t>
            </a:r>
          </a:p>
        </p:txBody>
      </p:sp>
      <p:sp>
        <p:nvSpPr>
          <p:cNvPr id="963" name="Shape 963"/>
          <p:cNvSpPr>
            <a:spLocks noGrp="1"/>
          </p:cNvSpPr>
          <p:nvPr>
            <p:ph type="body" idx="4294967295"/>
          </p:nvPr>
        </p:nvSpPr>
        <p:spPr>
          <a:xfrm>
            <a:off x="569415" y="2637868"/>
            <a:ext cx="11588750" cy="5195888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Mutual exclusion</a:t>
            </a:r>
            <a:r>
              <a:rPr sz="3500" dirty="0">
                <a:solidFill>
                  <a:srgbClr val="333333"/>
                </a:solidFill>
              </a:rPr>
              <a:t> (e.g., A and B don’t run at same time)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 - solved with </a:t>
            </a:r>
            <a:r>
              <a:rPr sz="3500" i="1" dirty="0">
                <a:solidFill>
                  <a:srgbClr val="333333"/>
                </a:solidFill>
              </a:rPr>
              <a:t>locks</a:t>
            </a: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Ordering</a:t>
            </a:r>
            <a:r>
              <a:rPr sz="3500" dirty="0">
                <a:solidFill>
                  <a:srgbClr val="333333"/>
                </a:solidFill>
              </a:rPr>
              <a:t> (e.g., B runs after </a:t>
            </a:r>
            <a:r>
              <a:rPr sz="3500" dirty="0" smtClean="0">
                <a:solidFill>
                  <a:srgbClr val="333333"/>
                </a:solidFill>
              </a:rPr>
              <a:t>A</a:t>
            </a:r>
            <a:r>
              <a:rPr lang="en-US" sz="3500" dirty="0" smtClean="0">
                <a:solidFill>
                  <a:srgbClr val="333333"/>
                </a:solidFill>
              </a:rPr>
              <a:t> does something</a:t>
            </a:r>
            <a:r>
              <a:rPr sz="3500" dirty="0" smtClean="0">
                <a:solidFill>
                  <a:srgbClr val="333333"/>
                </a:solidFill>
              </a:rPr>
              <a:t>)</a:t>
            </a: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333333"/>
                </a:solidFill>
              </a:rPr>
              <a:t> - solved with </a:t>
            </a:r>
            <a:r>
              <a:rPr sz="3500" i="1" dirty="0">
                <a:solidFill>
                  <a:srgbClr val="333333"/>
                </a:solidFill>
              </a:rPr>
              <a:t>condition </a:t>
            </a:r>
            <a:r>
              <a:rPr sz="3500" i="1" dirty="0" smtClean="0">
                <a:solidFill>
                  <a:srgbClr val="333333"/>
                </a:solidFill>
              </a:rPr>
              <a:t>variables</a:t>
            </a:r>
            <a:r>
              <a:rPr lang="en-US" sz="3500" i="1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and</a:t>
            </a:r>
            <a:r>
              <a:rPr lang="en-US" sz="3500" i="1" dirty="0" smtClean="0">
                <a:solidFill>
                  <a:srgbClr val="333333"/>
                </a:solidFill>
              </a:rPr>
              <a:t> semaphores</a:t>
            </a:r>
            <a:endParaRPr sz="3500" i="1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399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493" y="325120"/>
            <a:ext cx="12029440" cy="1408853"/>
          </a:xfrm>
        </p:spPr>
        <p:txBody>
          <a:bodyPr/>
          <a:lstStyle/>
          <a:p>
            <a:r>
              <a:rPr lang="en-US" altLang="en-US"/>
              <a:t>Producer/Consumer: </a:t>
            </a:r>
            <a:br>
              <a:rPr lang="en-US" altLang="en-US"/>
            </a:br>
            <a:r>
              <a:rPr lang="en-US" altLang="en-US"/>
              <a:t>Multiple Threads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6488"/>
            <a:ext cx="12246187" cy="164866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Consider three possible locations for mutual </a:t>
            </a:r>
            <a:r>
              <a:rPr lang="en-US" altLang="en-US" sz="2800" dirty="0" smtClean="0"/>
              <a:t>exclusion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 smtClean="0"/>
              <a:t>Which </a:t>
            </a:r>
            <a:r>
              <a:rPr lang="en-US" altLang="en-US" sz="2800" dirty="0"/>
              <a:t>work??? Which is best???</a:t>
            </a:r>
            <a:endParaRPr lang="en-US" altLang="en-US" sz="2276" dirty="0"/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0" y="3855152"/>
            <a:ext cx="7261013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Producer #1</a:t>
            </a:r>
            <a:endParaRPr lang="en-US" altLang="en-US" sz="1991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emptyBuffer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myi</a:t>
            </a:r>
            <a:r>
              <a:rPr lang="en-US" altLang="en-US" sz="1991" dirty="0">
                <a:latin typeface="Courier" charset="0"/>
              </a:rPr>
              <a:t> = </a:t>
            </a:r>
            <a:r>
              <a:rPr lang="en-US" altLang="en-US" sz="1991" dirty="0" err="1">
                <a:latin typeface="Courier" charset="0"/>
              </a:rPr>
              <a:t>findempty</a:t>
            </a:r>
            <a:r>
              <a:rPr lang="en-US" altLang="en-US" sz="1991" dirty="0">
                <a:latin typeface="Courier" charset="0"/>
              </a:rPr>
              <a:t>(&amp;buffer);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Fill(&amp;buffer[</a:t>
            </a:r>
            <a:r>
              <a:rPr lang="en-US" altLang="en-US" sz="1991" dirty="0" err="1">
                <a:latin typeface="Courier" charset="0"/>
              </a:rPr>
              <a:t>myi</a:t>
            </a:r>
            <a:r>
              <a:rPr lang="en-US" altLang="en-US" sz="1991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fullBuffer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 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6123093" y="3855151"/>
            <a:ext cx="8064782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Consumer #1</a:t>
            </a:r>
            <a:endParaRPr lang="en-US" altLang="en-US" sz="2560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fullBuffer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myj</a:t>
            </a:r>
            <a:r>
              <a:rPr lang="en-US" altLang="en-US" sz="1991" dirty="0">
                <a:latin typeface="Courier" charset="0"/>
              </a:rPr>
              <a:t> = </a:t>
            </a:r>
            <a:r>
              <a:rPr lang="en-US" altLang="en-US" sz="1991" dirty="0" err="1">
                <a:latin typeface="Courier" charset="0"/>
              </a:rPr>
              <a:t>findfull</a:t>
            </a:r>
            <a:r>
              <a:rPr lang="en-US" altLang="en-US" sz="1991" dirty="0">
                <a:latin typeface="Courier" charset="0"/>
              </a:rPr>
              <a:t>(&amp;buffer);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Use(&amp;buffer[</a:t>
            </a:r>
            <a:r>
              <a:rPr lang="en-US" altLang="en-US" sz="1991" dirty="0" err="1">
                <a:latin typeface="Courier" charset="0"/>
              </a:rPr>
              <a:t>myj</a:t>
            </a:r>
            <a:r>
              <a:rPr lang="en-US" altLang="en-US" sz="1991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emptyBuffer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3429" y="7209692"/>
            <a:ext cx="11769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Problem: Deadlock at </a:t>
            </a:r>
            <a:r>
              <a:rPr lang="en-US" sz="2800" dirty="0" err="1" smtClean="0">
                <a:solidFill>
                  <a:schemeClr val="bg1"/>
                </a:solidFill>
              </a:rPr>
              <a:t>mutex</a:t>
            </a:r>
            <a:r>
              <a:rPr lang="en-US" sz="2800" dirty="0" smtClean="0">
                <a:solidFill>
                  <a:schemeClr val="bg1"/>
                </a:solidFill>
              </a:rPr>
              <a:t> (e.g., consumer runs first; won’t release </a:t>
            </a:r>
            <a:r>
              <a:rPr lang="en-US" sz="2800" dirty="0" err="1" smtClean="0">
                <a:solidFill>
                  <a:schemeClr val="bg1"/>
                </a:solidFill>
              </a:rPr>
              <a:t>mutex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8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493" y="325120"/>
            <a:ext cx="12029440" cy="1408853"/>
          </a:xfrm>
        </p:spPr>
        <p:txBody>
          <a:bodyPr/>
          <a:lstStyle/>
          <a:p>
            <a:r>
              <a:rPr lang="en-US" altLang="en-US" dirty="0"/>
              <a:t>Producer/Consumer: </a:t>
            </a:r>
            <a:br>
              <a:rPr lang="en-US" altLang="en-US" dirty="0"/>
            </a:br>
            <a:r>
              <a:rPr lang="en-US" altLang="en-US" dirty="0"/>
              <a:t>Multiple Threads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960533" y="4551681"/>
            <a:ext cx="8064782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/>
              <a:t>Consumer #2</a:t>
            </a:r>
            <a:endParaRPr lang="en-US" altLang="en-US" sz="256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sem_wait(&amp;fullBuffer);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sem_wait(&amp;mutex);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myj = findfull(&amp;buffer);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Use(&amp;buffer[myj]);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sem_signal(&amp;mutex);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sem_signal(&amp;emptyBuffer);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0" y="4660054"/>
            <a:ext cx="7261013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/>
              <a:t>Producer #2</a:t>
            </a:r>
            <a:endParaRPr lang="en-US" altLang="en-US" sz="1991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sem_wait(&amp;emptyBuffer);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sem_wait(&amp;mutex);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myi = findempty(&amp;buffer);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Fill(&amp;buffer[myi]);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sem_signal(&amp;mutex); 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>
                <a:latin typeface="Courier" charset="0"/>
              </a:rPr>
              <a:t>	sem_signal(&amp;fullBuffer);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2206488"/>
            <a:ext cx="12246187" cy="1648662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Calisto MT" pitchFamily="18" charset="0"/>
              <a:buNone/>
            </a:pPr>
            <a:r>
              <a:rPr lang="en-US" altLang="en-US" sz="2800" dirty="0" smtClean="0"/>
              <a:t>Consider three possible locations for mutual exclusion</a:t>
            </a:r>
          </a:p>
          <a:p>
            <a:pPr marL="0" indent="0">
              <a:lnSpc>
                <a:spcPct val="90000"/>
              </a:lnSpc>
              <a:buFont typeface="Calisto MT" pitchFamily="18" charset="0"/>
              <a:buNone/>
            </a:pPr>
            <a:r>
              <a:rPr lang="en-US" altLang="en-US" sz="2800" dirty="0" smtClean="0"/>
              <a:t>Which work??? Which is best???</a:t>
            </a:r>
            <a:endParaRPr lang="en-US" altLang="en-US" sz="2276" dirty="0"/>
          </a:p>
        </p:txBody>
      </p:sp>
      <p:sp>
        <p:nvSpPr>
          <p:cNvPr id="6" name="TextBox 5"/>
          <p:cNvSpPr txBox="1"/>
          <p:nvPr/>
        </p:nvSpPr>
        <p:spPr>
          <a:xfrm>
            <a:off x="1352395" y="7756591"/>
            <a:ext cx="95413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Works, but limits concurrency: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Only 1 thread at a time can be using or filling different buffers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8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493" y="325120"/>
            <a:ext cx="12029440" cy="1408853"/>
          </a:xfrm>
        </p:spPr>
        <p:txBody>
          <a:bodyPr/>
          <a:lstStyle/>
          <a:p>
            <a:r>
              <a:rPr lang="en-US" altLang="en-US"/>
              <a:t>Producer/Consumer: </a:t>
            </a:r>
            <a:br>
              <a:rPr lang="en-US" altLang="en-US"/>
            </a:br>
            <a:r>
              <a:rPr lang="en-US" altLang="en-US"/>
              <a:t>Multiple Threads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5900899" y="5570478"/>
            <a:ext cx="8064782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Consumer #3</a:t>
            </a:r>
            <a:endParaRPr lang="en-US" altLang="en-US" sz="1991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fullBuffer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myj</a:t>
            </a:r>
            <a:r>
              <a:rPr lang="en-US" altLang="en-US" sz="1991" dirty="0">
                <a:latin typeface="Courier" charset="0"/>
              </a:rPr>
              <a:t> = </a:t>
            </a:r>
            <a:r>
              <a:rPr lang="en-US" altLang="en-US" sz="1991" dirty="0" err="1">
                <a:latin typeface="Courier" charset="0"/>
              </a:rPr>
              <a:t>findfull</a:t>
            </a:r>
            <a:r>
              <a:rPr lang="en-US" altLang="en-US" sz="1991" dirty="0">
                <a:latin typeface="Courier" charset="0"/>
              </a:rPr>
              <a:t>(&amp;buffer);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	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Use(&amp;buffer[</a:t>
            </a:r>
            <a:r>
              <a:rPr lang="en-US" altLang="en-US" sz="1991" dirty="0" err="1">
                <a:latin typeface="Courier" charset="0"/>
              </a:rPr>
              <a:t>myj</a:t>
            </a:r>
            <a:r>
              <a:rPr lang="en-US" altLang="en-US" sz="1991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emptyBuffer</a:t>
            </a:r>
            <a:r>
              <a:rPr lang="en-US" altLang="en-US" sz="1991" dirty="0">
                <a:latin typeface="Courier" charset="0"/>
              </a:rPr>
              <a:t>);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198783" y="5570479"/>
            <a:ext cx="7261013" cy="25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560" dirty="0"/>
              <a:t>Producer #3</a:t>
            </a:r>
            <a:endParaRPr lang="en-US" altLang="en-US" sz="1991" dirty="0">
              <a:latin typeface="Courier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emptyBuffer</a:t>
            </a:r>
            <a:r>
              <a:rPr lang="en-US" altLang="en-US" sz="1991" dirty="0">
                <a:latin typeface="Courier" charset="0"/>
              </a:rPr>
              <a:t>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sem_wait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myi</a:t>
            </a:r>
            <a:r>
              <a:rPr lang="en-US" altLang="en-US" sz="1991" dirty="0">
                <a:latin typeface="Courier" charset="0"/>
              </a:rPr>
              <a:t> = </a:t>
            </a:r>
            <a:r>
              <a:rPr lang="en-US" altLang="en-US" sz="1991" dirty="0" err="1">
                <a:latin typeface="Courier" charset="0"/>
              </a:rPr>
              <a:t>findempty</a:t>
            </a:r>
            <a:r>
              <a:rPr lang="en-US" altLang="en-US" sz="1991" dirty="0">
                <a:latin typeface="Courier" charset="0"/>
              </a:rPr>
              <a:t>(&amp;buffer);	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mutex</a:t>
            </a:r>
            <a:r>
              <a:rPr lang="en-US" altLang="en-US" sz="1991" dirty="0">
                <a:latin typeface="Courier" charset="0"/>
              </a:rPr>
              <a:t>); 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Fill(&amp;buffer[</a:t>
            </a:r>
            <a:r>
              <a:rPr lang="en-US" altLang="en-US" sz="1991" dirty="0" err="1">
                <a:latin typeface="Courier" charset="0"/>
              </a:rPr>
              <a:t>myi</a:t>
            </a:r>
            <a:r>
              <a:rPr lang="en-US" altLang="en-US" sz="1991" dirty="0">
                <a:latin typeface="Courier" charset="0"/>
              </a:rPr>
              <a:t>]);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altLang="en-US" sz="1991" dirty="0">
                <a:latin typeface="Courier" charset="0"/>
              </a:rPr>
              <a:t>	</a:t>
            </a:r>
            <a:r>
              <a:rPr lang="en-US" altLang="en-US" sz="1991" dirty="0" err="1">
                <a:latin typeface="Courier" charset="0"/>
              </a:rPr>
              <a:t>sem_signal</a:t>
            </a:r>
            <a:r>
              <a:rPr lang="en-US" altLang="en-US" sz="1991" dirty="0">
                <a:latin typeface="Courier" charset="0"/>
              </a:rPr>
              <a:t>(&amp;</a:t>
            </a:r>
            <a:r>
              <a:rPr lang="en-US" altLang="en-US" sz="1991" dirty="0" err="1">
                <a:latin typeface="Courier" charset="0"/>
              </a:rPr>
              <a:t>fullBuffer</a:t>
            </a:r>
            <a:r>
              <a:rPr lang="en-US" altLang="en-US" sz="1991" dirty="0">
                <a:latin typeface="Courier" charset="0"/>
              </a:rPr>
              <a:t>);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2206488"/>
            <a:ext cx="12246187" cy="1648662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>
            <a:lvl1pPr marL="401878" indent="-401878" algn="l" defTabSz="1300460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818" indent="-419940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96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575" indent="-401878" algn="l" defTabSz="1300460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453" indent="-401878" algn="l" defTabSz="1300460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Calisto MT" pitchFamily="18" charset="0"/>
              <a:buNone/>
            </a:pPr>
            <a:r>
              <a:rPr lang="en-US" altLang="en-US" sz="2800" smtClean="0"/>
              <a:t>Consider three possible locations for mutual exclusion</a:t>
            </a:r>
          </a:p>
          <a:p>
            <a:pPr marL="0" indent="0">
              <a:lnSpc>
                <a:spcPct val="90000"/>
              </a:lnSpc>
              <a:buFont typeface="Calisto MT" pitchFamily="18" charset="0"/>
              <a:buNone/>
            </a:pPr>
            <a:r>
              <a:rPr lang="en-US" altLang="en-US" sz="2800" smtClean="0"/>
              <a:t>Which work??? Which is best???</a:t>
            </a:r>
            <a:endParaRPr lang="en-US" altLang="en-US" sz="2276" dirty="0"/>
          </a:p>
        </p:txBody>
      </p:sp>
      <p:sp>
        <p:nvSpPr>
          <p:cNvPr id="6" name="TextBox 5"/>
          <p:cNvSpPr txBox="1"/>
          <p:nvPr/>
        </p:nvSpPr>
        <p:spPr>
          <a:xfrm>
            <a:off x="309278" y="8387862"/>
            <a:ext cx="120180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Works and increases concurrency; only finding a buffer is protected by </a:t>
            </a:r>
            <a:r>
              <a:rPr lang="en-US" sz="2800" dirty="0" err="1" smtClean="0">
                <a:solidFill>
                  <a:schemeClr val="bg1"/>
                </a:solidFill>
              </a:rPr>
              <a:t>mutex</a:t>
            </a:r>
            <a:r>
              <a:rPr lang="en-US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Filling or Using different buffers can proceed concurrently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3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Reader/Writer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554" y="2600961"/>
            <a:ext cx="11155421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Goal:</a:t>
            </a:r>
          </a:p>
          <a:p>
            <a:pPr marL="0" indent="0">
              <a:buNone/>
            </a:pPr>
            <a:r>
              <a:rPr lang="en-US" dirty="0" smtClean="0"/>
              <a:t>Let multiple reader threads grab lock (shared)</a:t>
            </a:r>
          </a:p>
          <a:p>
            <a:pPr marL="0" indent="0">
              <a:buNone/>
            </a:pPr>
            <a:r>
              <a:rPr lang="en-US" dirty="0" smtClean="0"/>
              <a:t>Only one writer thread can grab lock (exclusive)</a:t>
            </a:r>
          </a:p>
          <a:p>
            <a:pPr lvl="1"/>
            <a:r>
              <a:rPr lang="en-US" dirty="0" smtClean="0"/>
              <a:t>No reader threads</a:t>
            </a:r>
          </a:p>
          <a:p>
            <a:pPr lvl="1"/>
            <a:r>
              <a:rPr lang="en-US" dirty="0" smtClean="0"/>
              <a:t>No other writer threads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Let us see if we can understand code…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Reader/Writer Locks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8539" y="2271967"/>
            <a:ext cx="1226488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bg2"/>
                </a:solidFill>
              </a:rPr>
              <a:t>1 </a:t>
            </a:r>
            <a:r>
              <a:rPr lang="en-US" dirty="0" err="1">
                <a:solidFill>
                  <a:schemeClr val="bg2"/>
                </a:solidFill>
              </a:rPr>
              <a:t>typedef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struct</a:t>
            </a:r>
            <a:r>
              <a:rPr lang="en-US" dirty="0">
                <a:solidFill>
                  <a:schemeClr val="bg2"/>
                </a:solidFill>
              </a:rPr>
              <a:t> _</a:t>
            </a:r>
            <a:r>
              <a:rPr lang="en-US" dirty="0" err="1">
                <a:solidFill>
                  <a:schemeClr val="bg2"/>
                </a:solidFill>
              </a:rPr>
              <a:t>rwlock_t</a:t>
            </a:r>
            <a:r>
              <a:rPr lang="en-US" dirty="0">
                <a:solidFill>
                  <a:schemeClr val="bg2"/>
                </a:solidFill>
              </a:rPr>
              <a:t> {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2 	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sem_t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lock;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3	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sem_t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writelock</a:t>
            </a:r>
            <a:r>
              <a:rPr lang="en-US" dirty="0">
                <a:solidFill>
                  <a:schemeClr val="bg2"/>
                </a:solidFill>
              </a:rPr>
              <a:t>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4 	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int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readers;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5 </a:t>
            </a:r>
            <a:r>
              <a:rPr lang="en-US" dirty="0">
                <a:solidFill>
                  <a:schemeClr val="bg2"/>
                </a:solidFill>
              </a:rPr>
              <a:t>} </a:t>
            </a:r>
            <a:r>
              <a:rPr lang="en-US" dirty="0" err="1" smtClean="0">
                <a:solidFill>
                  <a:schemeClr val="bg2"/>
                </a:solidFill>
              </a:rPr>
              <a:t>rwlock_t</a:t>
            </a:r>
            <a:r>
              <a:rPr lang="en-US" dirty="0">
                <a:solidFill>
                  <a:schemeClr val="bg2"/>
                </a:solidFill>
              </a:rPr>
              <a:t>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6 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7 </a:t>
            </a:r>
            <a:r>
              <a:rPr lang="en-US" dirty="0">
                <a:solidFill>
                  <a:schemeClr val="bg2"/>
                </a:solidFill>
              </a:rPr>
              <a:t>void </a:t>
            </a:r>
            <a:r>
              <a:rPr lang="en-US" dirty="0" err="1">
                <a:solidFill>
                  <a:schemeClr val="bg2"/>
                </a:solidFill>
              </a:rPr>
              <a:t>rwlock_init</a:t>
            </a:r>
            <a:r>
              <a:rPr lang="en-US" dirty="0">
                <a:solidFill>
                  <a:schemeClr val="bg2"/>
                </a:solidFill>
              </a:rPr>
              <a:t>(</a:t>
            </a:r>
            <a:r>
              <a:rPr lang="en-US" dirty="0" err="1">
                <a:solidFill>
                  <a:schemeClr val="bg2"/>
                </a:solidFill>
              </a:rPr>
              <a:t>rwlock_t</a:t>
            </a:r>
            <a:r>
              <a:rPr lang="en-US" dirty="0">
                <a:solidFill>
                  <a:schemeClr val="bg2"/>
                </a:solidFill>
              </a:rPr>
              <a:t> *</a:t>
            </a:r>
            <a:r>
              <a:rPr lang="en-US" dirty="0" err="1">
                <a:solidFill>
                  <a:schemeClr val="bg2"/>
                </a:solidFill>
              </a:rPr>
              <a:t>rw</a:t>
            </a:r>
            <a:r>
              <a:rPr lang="en-US" dirty="0">
                <a:solidFill>
                  <a:schemeClr val="bg2"/>
                </a:solidFill>
              </a:rPr>
              <a:t>) </a:t>
            </a:r>
            <a:r>
              <a:rPr lang="en-US" dirty="0" smtClean="0">
                <a:solidFill>
                  <a:schemeClr val="bg2"/>
                </a:solidFill>
              </a:rPr>
              <a:t>{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8 	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rw</a:t>
            </a:r>
            <a:r>
              <a:rPr lang="en-US" dirty="0" smtClean="0">
                <a:solidFill>
                  <a:schemeClr val="bg2"/>
                </a:solidFill>
              </a:rPr>
              <a:t>-</a:t>
            </a:r>
            <a:r>
              <a:rPr lang="en-US" dirty="0">
                <a:solidFill>
                  <a:schemeClr val="bg2"/>
                </a:solidFill>
              </a:rPr>
              <a:t>&gt;readers = 0;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9 	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sem_init</a:t>
            </a:r>
            <a:r>
              <a:rPr lang="en-US" dirty="0">
                <a:solidFill>
                  <a:schemeClr val="bg2"/>
                </a:solidFill>
              </a:rPr>
              <a:t>(&amp;</a:t>
            </a:r>
            <a:r>
              <a:rPr lang="en-US" dirty="0" err="1">
                <a:solidFill>
                  <a:schemeClr val="bg2"/>
                </a:solidFill>
              </a:rPr>
              <a:t>rw</a:t>
            </a:r>
            <a:r>
              <a:rPr lang="en-US" dirty="0">
                <a:solidFill>
                  <a:schemeClr val="bg2"/>
                </a:solidFill>
              </a:rPr>
              <a:t>-&gt;lock, </a:t>
            </a:r>
            <a:r>
              <a:rPr lang="en-US" dirty="0" smtClean="0">
                <a:solidFill>
                  <a:schemeClr val="bg2"/>
                </a:solidFill>
              </a:rPr>
              <a:t>1</a:t>
            </a:r>
            <a:r>
              <a:rPr lang="en-US" dirty="0">
                <a:solidFill>
                  <a:schemeClr val="bg2"/>
                </a:solidFill>
              </a:rPr>
              <a:t>);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10 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sem_init</a:t>
            </a:r>
            <a:r>
              <a:rPr lang="en-US" dirty="0">
                <a:solidFill>
                  <a:schemeClr val="bg2"/>
                </a:solidFill>
              </a:rPr>
              <a:t>(&amp;</a:t>
            </a:r>
            <a:r>
              <a:rPr lang="en-US" dirty="0" err="1">
                <a:solidFill>
                  <a:schemeClr val="bg2"/>
                </a:solidFill>
              </a:rPr>
              <a:t>rw</a:t>
            </a:r>
            <a:r>
              <a:rPr lang="en-US" dirty="0">
                <a:solidFill>
                  <a:schemeClr val="bg2"/>
                </a:solidFill>
              </a:rPr>
              <a:t>-&gt;</a:t>
            </a:r>
            <a:r>
              <a:rPr lang="en-US" dirty="0" err="1">
                <a:solidFill>
                  <a:schemeClr val="bg2"/>
                </a:solidFill>
              </a:rPr>
              <a:t>writelock</a:t>
            </a:r>
            <a:r>
              <a:rPr lang="en-US" dirty="0">
                <a:solidFill>
                  <a:schemeClr val="bg2"/>
                </a:solidFill>
              </a:rPr>
              <a:t>, </a:t>
            </a:r>
            <a:r>
              <a:rPr lang="en-US" dirty="0" smtClean="0">
                <a:solidFill>
                  <a:schemeClr val="bg2"/>
                </a:solidFill>
              </a:rPr>
              <a:t>1</a:t>
            </a:r>
            <a:r>
              <a:rPr lang="en-US" dirty="0">
                <a:solidFill>
                  <a:schemeClr val="bg2"/>
                </a:solidFill>
              </a:rPr>
              <a:t>); </a:t>
            </a:r>
            <a:endParaRPr lang="en-US" dirty="0" smtClean="0">
              <a:solidFill>
                <a:schemeClr val="bg2"/>
              </a:solidFill>
            </a:endParaRP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11 }</a:t>
            </a:r>
          </a:p>
          <a:p>
            <a:pPr algn="l"/>
            <a:r>
              <a:rPr lang="en-US" dirty="0" smtClean="0">
                <a:solidFill>
                  <a:schemeClr val="bg2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5359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Reader/Writer Locks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9026" y="2132820"/>
            <a:ext cx="1381980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13 </a:t>
            </a:r>
            <a:r>
              <a:rPr lang="en-US" sz="3000" b="1" dirty="0">
                <a:solidFill>
                  <a:schemeClr val="bg2"/>
                </a:solidFill>
              </a:rPr>
              <a:t>void </a:t>
            </a:r>
            <a:r>
              <a:rPr lang="en-US" sz="3000" b="1" dirty="0" err="1">
                <a:solidFill>
                  <a:schemeClr val="bg2"/>
                </a:solidFill>
              </a:rPr>
              <a:t>rwlock_acquire_readlock</a:t>
            </a:r>
            <a:r>
              <a:rPr lang="en-US" sz="3000" b="1" dirty="0">
                <a:solidFill>
                  <a:schemeClr val="bg2"/>
                </a:solidFill>
              </a:rPr>
              <a:t>(</a:t>
            </a:r>
            <a:r>
              <a:rPr lang="en-US" sz="3000" b="1" dirty="0" err="1">
                <a:solidFill>
                  <a:schemeClr val="bg2"/>
                </a:solidFill>
              </a:rPr>
              <a:t>rwlock_t</a:t>
            </a:r>
            <a:r>
              <a:rPr lang="en-US" sz="3000" b="1" dirty="0">
                <a:solidFill>
                  <a:schemeClr val="bg2"/>
                </a:solidFill>
              </a:rPr>
              <a:t> *</a:t>
            </a:r>
            <a:r>
              <a:rPr lang="en-US" sz="3000" b="1" dirty="0" err="1">
                <a:solidFill>
                  <a:schemeClr val="bg2"/>
                </a:solidFill>
              </a:rPr>
              <a:t>rw</a:t>
            </a:r>
            <a:r>
              <a:rPr lang="en-US" sz="3000" b="1" dirty="0">
                <a:solidFill>
                  <a:schemeClr val="bg2"/>
                </a:solidFill>
              </a:rPr>
              <a:t>) {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14 		</a:t>
            </a:r>
            <a:r>
              <a:rPr lang="en-US" sz="3000" dirty="0" err="1" smtClean="0">
                <a:solidFill>
                  <a:schemeClr val="bg2"/>
                </a:solidFill>
              </a:rPr>
              <a:t>sem_wait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-&gt;lock);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15 		</a:t>
            </a:r>
            <a:r>
              <a:rPr lang="en-US" sz="3000" dirty="0" err="1" smtClean="0">
                <a:solidFill>
                  <a:schemeClr val="bg2"/>
                </a:solidFill>
              </a:rPr>
              <a:t>rw</a:t>
            </a:r>
            <a:r>
              <a:rPr lang="en-US" sz="3000" dirty="0" smtClean="0">
                <a:solidFill>
                  <a:schemeClr val="bg2"/>
                </a:solidFill>
              </a:rPr>
              <a:t>-</a:t>
            </a:r>
            <a:r>
              <a:rPr lang="en-US" sz="3000" dirty="0">
                <a:solidFill>
                  <a:schemeClr val="bg2"/>
                </a:solidFill>
              </a:rPr>
              <a:t>&gt;readers++;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16 		if </a:t>
            </a:r>
            <a:r>
              <a:rPr lang="en-US" sz="3000" dirty="0">
                <a:solidFill>
                  <a:schemeClr val="bg2"/>
                </a:solidFill>
              </a:rPr>
              <a:t>(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-&gt;readers == 1)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17 		</a:t>
            </a:r>
            <a:r>
              <a:rPr lang="en-US" sz="3000" dirty="0" smtClean="0">
                <a:solidFill>
                  <a:schemeClr val="bg2"/>
                </a:solidFill>
              </a:rPr>
              <a:t>    </a:t>
            </a:r>
            <a:r>
              <a:rPr lang="en-US" sz="3000" dirty="0" err="1" smtClean="0">
                <a:solidFill>
                  <a:schemeClr val="bg2"/>
                </a:solidFill>
              </a:rPr>
              <a:t>sem_wait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</a:t>
            </a:r>
            <a:r>
              <a:rPr lang="en-US" sz="3000" dirty="0" err="1">
                <a:solidFill>
                  <a:schemeClr val="bg2"/>
                </a:solidFill>
              </a:rPr>
              <a:t>writelock</a:t>
            </a:r>
            <a:r>
              <a:rPr lang="en-US" sz="3000" dirty="0">
                <a:solidFill>
                  <a:schemeClr val="bg2"/>
                </a:solidFill>
              </a:rPr>
              <a:t>);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18 		</a:t>
            </a:r>
            <a:r>
              <a:rPr lang="en-US" sz="3000" dirty="0" err="1" smtClean="0">
                <a:solidFill>
                  <a:schemeClr val="bg2"/>
                </a:solidFill>
              </a:rPr>
              <a:t>sem_post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-&gt;lock);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19 </a:t>
            </a:r>
            <a:r>
              <a:rPr lang="en-US" sz="3000" dirty="0">
                <a:solidFill>
                  <a:schemeClr val="bg2"/>
                </a:solidFill>
              </a:rPr>
              <a:t>}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21 </a:t>
            </a:r>
            <a:r>
              <a:rPr lang="en-US" sz="3000" b="1" dirty="0">
                <a:solidFill>
                  <a:schemeClr val="bg2"/>
                </a:solidFill>
              </a:rPr>
              <a:t>void </a:t>
            </a:r>
            <a:r>
              <a:rPr lang="en-US" sz="3000" b="1" dirty="0" err="1">
                <a:solidFill>
                  <a:schemeClr val="bg2"/>
                </a:solidFill>
              </a:rPr>
              <a:t>rwlock_release_readlock</a:t>
            </a:r>
            <a:r>
              <a:rPr lang="en-US" sz="3000" b="1" dirty="0">
                <a:solidFill>
                  <a:schemeClr val="bg2"/>
                </a:solidFill>
              </a:rPr>
              <a:t>(</a:t>
            </a:r>
            <a:r>
              <a:rPr lang="en-US" sz="3000" b="1" dirty="0" err="1">
                <a:solidFill>
                  <a:schemeClr val="bg2"/>
                </a:solidFill>
              </a:rPr>
              <a:t>rwlock_t</a:t>
            </a:r>
            <a:r>
              <a:rPr lang="en-US" sz="3000" b="1" dirty="0">
                <a:solidFill>
                  <a:schemeClr val="bg2"/>
                </a:solidFill>
              </a:rPr>
              <a:t> *</a:t>
            </a:r>
            <a:r>
              <a:rPr lang="en-US" sz="3000" b="1" dirty="0" err="1">
                <a:solidFill>
                  <a:schemeClr val="bg2"/>
                </a:solidFill>
              </a:rPr>
              <a:t>rw</a:t>
            </a:r>
            <a:r>
              <a:rPr lang="en-US" sz="3000" b="1" dirty="0">
                <a:solidFill>
                  <a:schemeClr val="bg2"/>
                </a:solidFill>
              </a:rPr>
              <a:t>) {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22 		</a:t>
            </a:r>
            <a:r>
              <a:rPr lang="en-US" sz="3000" dirty="0" err="1" smtClean="0">
                <a:solidFill>
                  <a:schemeClr val="bg2"/>
                </a:solidFill>
              </a:rPr>
              <a:t>sem_wait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-&gt;lock);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23 		</a:t>
            </a:r>
            <a:r>
              <a:rPr lang="en-US" sz="3000" dirty="0" err="1" smtClean="0">
                <a:solidFill>
                  <a:schemeClr val="bg2"/>
                </a:solidFill>
              </a:rPr>
              <a:t>rw</a:t>
            </a:r>
            <a:r>
              <a:rPr lang="en-US" sz="3000" dirty="0" smtClean="0">
                <a:solidFill>
                  <a:schemeClr val="bg2"/>
                </a:solidFill>
              </a:rPr>
              <a:t>-</a:t>
            </a:r>
            <a:r>
              <a:rPr lang="en-US" sz="3000" dirty="0">
                <a:solidFill>
                  <a:schemeClr val="bg2"/>
                </a:solidFill>
              </a:rPr>
              <a:t>&gt;readers--;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24 		if </a:t>
            </a:r>
            <a:r>
              <a:rPr lang="en-US" sz="3000" dirty="0">
                <a:solidFill>
                  <a:schemeClr val="bg2"/>
                </a:solidFill>
              </a:rPr>
              <a:t>(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-&gt;readers == 0)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25 		</a:t>
            </a:r>
            <a:r>
              <a:rPr lang="en-US" sz="3000" dirty="0" smtClean="0">
                <a:solidFill>
                  <a:schemeClr val="bg2"/>
                </a:solidFill>
              </a:rPr>
              <a:t>    </a:t>
            </a:r>
            <a:r>
              <a:rPr lang="en-US" sz="3000" dirty="0" err="1" smtClean="0">
                <a:solidFill>
                  <a:schemeClr val="bg2"/>
                </a:solidFill>
              </a:rPr>
              <a:t>sem_post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</a:t>
            </a:r>
            <a:r>
              <a:rPr lang="en-US" sz="3000" dirty="0" err="1">
                <a:solidFill>
                  <a:schemeClr val="bg2"/>
                </a:solidFill>
              </a:rPr>
              <a:t>writelock</a:t>
            </a:r>
            <a:r>
              <a:rPr lang="en-US" sz="3000" dirty="0">
                <a:solidFill>
                  <a:schemeClr val="bg2"/>
                </a:solidFill>
              </a:rPr>
              <a:t>); </a:t>
            </a:r>
            <a:r>
              <a:rPr lang="en-US" sz="3000" dirty="0" smtClean="0">
                <a:solidFill>
                  <a:schemeClr val="bg2"/>
                </a:solidFill>
              </a:rPr>
              <a:t>]</a:t>
            </a: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26 		</a:t>
            </a:r>
            <a:r>
              <a:rPr lang="en-US" sz="3000" dirty="0" err="1" smtClean="0">
                <a:solidFill>
                  <a:schemeClr val="bg2"/>
                </a:solidFill>
              </a:rPr>
              <a:t>sem_post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-&gt;lock);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27 </a:t>
            </a:r>
            <a:r>
              <a:rPr lang="en-US" sz="3000" dirty="0">
                <a:solidFill>
                  <a:schemeClr val="bg2"/>
                </a:solidFill>
              </a:rPr>
              <a:t>} </a:t>
            </a:r>
            <a:endParaRPr lang="en-US" sz="3000" dirty="0" smtClean="0">
              <a:solidFill>
                <a:schemeClr val="bg2"/>
              </a:solidFill>
            </a:endParaRP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29  </a:t>
            </a:r>
            <a:r>
              <a:rPr lang="en-US" sz="3000" b="1" dirty="0" err="1">
                <a:solidFill>
                  <a:schemeClr val="bg2"/>
                </a:solidFill>
              </a:rPr>
              <a:t>rwlock_acquire_writelock</a:t>
            </a:r>
            <a:r>
              <a:rPr lang="en-US" sz="3000" b="1" dirty="0">
                <a:solidFill>
                  <a:schemeClr val="bg2"/>
                </a:solidFill>
              </a:rPr>
              <a:t>(</a:t>
            </a:r>
            <a:r>
              <a:rPr lang="en-US" sz="3000" b="1" dirty="0" err="1">
                <a:solidFill>
                  <a:schemeClr val="bg2"/>
                </a:solidFill>
              </a:rPr>
              <a:t>rwlock_t</a:t>
            </a:r>
            <a:r>
              <a:rPr lang="en-US" sz="3000" b="1" dirty="0">
                <a:solidFill>
                  <a:schemeClr val="bg2"/>
                </a:solidFill>
              </a:rPr>
              <a:t> *</a:t>
            </a:r>
            <a:r>
              <a:rPr lang="en-US" sz="3000" b="1" dirty="0" err="1">
                <a:solidFill>
                  <a:schemeClr val="bg2"/>
                </a:solidFill>
              </a:rPr>
              <a:t>rw</a:t>
            </a:r>
            <a:r>
              <a:rPr lang="en-US" sz="3000" b="1" dirty="0">
                <a:solidFill>
                  <a:schemeClr val="bg2"/>
                </a:solidFill>
              </a:rPr>
              <a:t>)</a:t>
            </a:r>
            <a:r>
              <a:rPr lang="en-US" sz="3000" dirty="0">
                <a:solidFill>
                  <a:schemeClr val="bg2"/>
                </a:solidFill>
              </a:rPr>
              <a:t> {  </a:t>
            </a:r>
            <a:r>
              <a:rPr lang="en-US" sz="3000" dirty="0" err="1" smtClean="0">
                <a:solidFill>
                  <a:schemeClr val="bg2"/>
                </a:solidFill>
              </a:rPr>
              <a:t>sem_wait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</a:t>
            </a:r>
            <a:r>
              <a:rPr lang="en-US" sz="3000" dirty="0" err="1">
                <a:solidFill>
                  <a:schemeClr val="bg2"/>
                </a:solidFill>
              </a:rPr>
              <a:t>writelock</a:t>
            </a:r>
            <a:r>
              <a:rPr lang="en-US" sz="3000" dirty="0">
                <a:solidFill>
                  <a:schemeClr val="bg2"/>
                </a:solidFill>
              </a:rPr>
              <a:t>); </a:t>
            </a:r>
            <a:r>
              <a:rPr lang="en-US" sz="3000" dirty="0" smtClean="0">
                <a:solidFill>
                  <a:schemeClr val="bg2"/>
                </a:solidFill>
              </a:rPr>
              <a:t> }</a:t>
            </a:r>
          </a:p>
          <a:p>
            <a:pPr algn="l"/>
            <a:r>
              <a:rPr lang="en-US" sz="3000" dirty="0" smtClean="0">
                <a:solidFill>
                  <a:schemeClr val="bg2"/>
                </a:solidFill>
              </a:rPr>
              <a:t>31 </a:t>
            </a:r>
            <a:r>
              <a:rPr lang="en-US" sz="3000" b="1" dirty="0" err="1" smtClean="0">
                <a:solidFill>
                  <a:schemeClr val="bg2"/>
                </a:solidFill>
              </a:rPr>
              <a:t>rwlock_release_writelock</a:t>
            </a:r>
            <a:r>
              <a:rPr lang="en-US" sz="3000" b="1" dirty="0" smtClean="0">
                <a:solidFill>
                  <a:schemeClr val="bg2"/>
                </a:solidFill>
              </a:rPr>
              <a:t>(</a:t>
            </a:r>
            <a:r>
              <a:rPr lang="en-US" sz="3000" b="1" dirty="0" err="1" smtClean="0">
                <a:solidFill>
                  <a:schemeClr val="bg2"/>
                </a:solidFill>
              </a:rPr>
              <a:t>rwlock_t</a:t>
            </a:r>
            <a:r>
              <a:rPr lang="en-US" sz="3000" b="1" dirty="0" smtClean="0">
                <a:solidFill>
                  <a:schemeClr val="bg2"/>
                </a:solidFill>
              </a:rPr>
              <a:t> </a:t>
            </a:r>
            <a:r>
              <a:rPr lang="en-US" sz="3000" b="1" dirty="0">
                <a:solidFill>
                  <a:schemeClr val="bg2"/>
                </a:solidFill>
              </a:rPr>
              <a:t>*</a:t>
            </a:r>
            <a:r>
              <a:rPr lang="en-US" sz="3000" b="1" dirty="0" err="1">
                <a:solidFill>
                  <a:schemeClr val="bg2"/>
                </a:solidFill>
              </a:rPr>
              <a:t>rw</a:t>
            </a:r>
            <a:r>
              <a:rPr lang="en-US" sz="3000" b="1" dirty="0">
                <a:solidFill>
                  <a:schemeClr val="bg2"/>
                </a:solidFill>
              </a:rPr>
              <a:t>) </a:t>
            </a:r>
            <a:r>
              <a:rPr lang="en-US" sz="3000" b="1" dirty="0" smtClean="0">
                <a:solidFill>
                  <a:schemeClr val="bg2"/>
                </a:solidFill>
              </a:rPr>
              <a:t>{ </a:t>
            </a:r>
            <a:r>
              <a:rPr lang="en-US" sz="3000" dirty="0" err="1" smtClean="0">
                <a:solidFill>
                  <a:schemeClr val="bg2"/>
                </a:solidFill>
              </a:rPr>
              <a:t>sem_post</a:t>
            </a:r>
            <a:r>
              <a:rPr lang="en-US" sz="3000" dirty="0">
                <a:solidFill>
                  <a:schemeClr val="bg2"/>
                </a:solidFill>
              </a:rPr>
              <a:t>(&amp;</a:t>
            </a:r>
            <a:r>
              <a:rPr lang="en-US" sz="3000" dirty="0" err="1">
                <a:solidFill>
                  <a:schemeClr val="bg2"/>
                </a:solidFill>
              </a:rPr>
              <a:t>rw</a:t>
            </a:r>
            <a:r>
              <a:rPr lang="en-US" sz="3000" dirty="0">
                <a:solidFill>
                  <a:schemeClr val="bg2"/>
                </a:solidFill>
              </a:rPr>
              <a:t>-&gt;</a:t>
            </a:r>
            <a:r>
              <a:rPr lang="en-US" sz="3000" dirty="0" err="1">
                <a:solidFill>
                  <a:schemeClr val="bg2"/>
                </a:solidFill>
              </a:rPr>
              <a:t>writelock</a:t>
            </a:r>
            <a:r>
              <a:rPr lang="en-US" sz="3000" dirty="0">
                <a:solidFill>
                  <a:schemeClr val="bg2"/>
                </a:solidFill>
              </a:rPr>
              <a:t>); </a:t>
            </a:r>
            <a:r>
              <a:rPr lang="en-US" sz="3000" dirty="0" smtClean="0">
                <a:solidFill>
                  <a:schemeClr val="bg2"/>
                </a:solidFill>
              </a:rPr>
              <a:t>}</a:t>
            </a:r>
            <a:endParaRPr lang="en-US" sz="3000" dirty="0">
              <a:solidFill>
                <a:schemeClr val="bg2"/>
              </a:solidFill>
            </a:endParaRPr>
          </a:p>
          <a:p>
            <a:pPr algn="l"/>
            <a:endParaRPr lang="en-US" sz="3000" dirty="0" smtClean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05223" y="2871373"/>
            <a:ext cx="468750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/>
              <a:t>T1: </a:t>
            </a:r>
            <a:r>
              <a:rPr lang="en-US" sz="2800" dirty="0" err="1" smtClean="0"/>
              <a:t>acquire_readlock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T2: </a:t>
            </a:r>
            <a:r>
              <a:rPr lang="en-US" sz="2800" dirty="0" err="1" smtClean="0"/>
              <a:t>acquire_readlock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T3: </a:t>
            </a:r>
            <a:r>
              <a:rPr lang="en-US" sz="2800" dirty="0" err="1" smtClean="0"/>
              <a:t>acquire_writelock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T2: </a:t>
            </a:r>
            <a:r>
              <a:rPr lang="en-US" sz="2800" dirty="0" err="1" smtClean="0"/>
              <a:t>release_readlock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T1: </a:t>
            </a:r>
            <a:r>
              <a:rPr lang="en-US" sz="2800" dirty="0" err="1" smtClean="0"/>
              <a:t>release_readlock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T4: </a:t>
            </a:r>
            <a:r>
              <a:rPr lang="en-US" sz="2800" dirty="0" err="1" smtClean="0"/>
              <a:t>acquire_readlock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T5: </a:t>
            </a:r>
            <a:r>
              <a:rPr lang="en-US" sz="2800" dirty="0" err="1" smtClean="0"/>
              <a:t>acquire_readlock</a:t>
            </a:r>
            <a:r>
              <a:rPr lang="en-US" sz="2800" dirty="0" smtClean="0"/>
              <a:t>()  // ???</a:t>
            </a:r>
          </a:p>
          <a:p>
            <a:pPr algn="l"/>
            <a:r>
              <a:rPr lang="en-US" sz="2800" dirty="0" smtClean="0"/>
              <a:t>T3: </a:t>
            </a:r>
            <a:r>
              <a:rPr lang="en-US" sz="2800" dirty="0" err="1" smtClean="0"/>
              <a:t>release_writelock</a:t>
            </a:r>
            <a:r>
              <a:rPr lang="en-US" sz="2800" dirty="0" smtClean="0"/>
              <a:t>()</a:t>
            </a:r>
          </a:p>
          <a:p>
            <a:pPr algn="l"/>
            <a:r>
              <a:rPr lang="en-US" sz="2800" dirty="0" smtClean="0"/>
              <a:t>// what happens???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53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2110155"/>
            <a:ext cx="12115799" cy="74031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Semaphores are equivalent to locks + condition variables</a:t>
            </a:r>
          </a:p>
          <a:p>
            <a:pPr lvl="1"/>
            <a:r>
              <a:rPr lang="en-US" dirty="0" smtClean="0"/>
              <a:t>Can be used for both mutual exclusion and ordering</a:t>
            </a:r>
          </a:p>
          <a:p>
            <a:pPr marL="0" indent="0">
              <a:buNone/>
            </a:pPr>
            <a:r>
              <a:rPr lang="en-US" dirty="0" smtClean="0"/>
              <a:t>Semaphores contain </a:t>
            </a:r>
            <a:r>
              <a:rPr lang="en-US" b="1" dirty="0" smtClean="0"/>
              <a:t>state</a:t>
            </a:r>
          </a:p>
          <a:p>
            <a:pPr lvl="1"/>
            <a:r>
              <a:rPr lang="en-US" dirty="0" smtClean="0"/>
              <a:t>How they are initialized depends on how they will be used</a:t>
            </a:r>
          </a:p>
          <a:p>
            <a:pPr lvl="1"/>
            <a:r>
              <a:rPr lang="en-US" dirty="0" err="1" smtClean="0"/>
              <a:t>Init</a:t>
            </a:r>
            <a:r>
              <a:rPr lang="en-US" dirty="0" smtClean="0"/>
              <a:t> to 1: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err="1" smtClean="0"/>
              <a:t>Init</a:t>
            </a:r>
            <a:r>
              <a:rPr lang="en-US" dirty="0" smtClean="0"/>
              <a:t> to 0: Join (1 thread must arrive first, then other)</a:t>
            </a:r>
          </a:p>
          <a:p>
            <a:pPr lvl="1"/>
            <a:r>
              <a:rPr lang="en-US" dirty="0" err="1" smtClean="0"/>
              <a:t>Init</a:t>
            </a:r>
            <a:r>
              <a:rPr lang="en-US" dirty="0" smtClean="0"/>
              <a:t> to N: Number of available resources</a:t>
            </a:r>
          </a:p>
          <a:p>
            <a:pPr marL="0" indent="0">
              <a:buNone/>
            </a:pPr>
            <a:r>
              <a:rPr lang="en-US" altLang="en-US" sz="3500" dirty="0" err="1" smtClean="0"/>
              <a:t>Sem_wait</a:t>
            </a:r>
            <a:r>
              <a:rPr lang="en-US" altLang="en-US" sz="3500" dirty="0"/>
              <a:t>(): Waits until value &gt; 0, then </a:t>
            </a:r>
            <a:r>
              <a:rPr lang="en-US" altLang="en-US" sz="3500" dirty="0" smtClean="0"/>
              <a:t>decrement (atomic)</a:t>
            </a:r>
          </a:p>
          <a:p>
            <a:pPr marL="0" indent="0">
              <a:buNone/>
            </a:pPr>
            <a:r>
              <a:rPr lang="en-US" sz="3500" dirty="0" err="1" smtClean="0">
                <a:ea typeface="Menlo"/>
                <a:cs typeface="Menlo"/>
                <a:sym typeface="Menlo"/>
              </a:rPr>
              <a:t>Sem_post</a:t>
            </a:r>
            <a:r>
              <a:rPr lang="en-US" sz="3500" dirty="0">
                <a:ea typeface="Menlo"/>
                <a:cs typeface="Menlo"/>
                <a:sym typeface="Menlo"/>
              </a:rPr>
              <a:t>(): Increment value, then wake a single </a:t>
            </a:r>
            <a:r>
              <a:rPr lang="en-US" sz="3500" dirty="0" smtClean="0">
                <a:ea typeface="Menlo"/>
                <a:cs typeface="Menlo"/>
                <a:sym typeface="Menlo"/>
              </a:rPr>
              <a:t>waiter (atomic)</a:t>
            </a:r>
          </a:p>
          <a:p>
            <a:pPr marL="0" indent="0">
              <a:buNone/>
            </a:pPr>
            <a:r>
              <a:rPr lang="en-US" sz="3500" dirty="0" smtClean="0">
                <a:ea typeface="Menlo"/>
                <a:cs typeface="Menlo"/>
                <a:sym typeface="Menlo"/>
              </a:rPr>
              <a:t>Can use semaphores in producer/consumer relationships and for reader/writer locks</a:t>
            </a:r>
            <a:endParaRPr lang="en-US" sz="3500" dirty="0">
              <a:ea typeface="Menlo"/>
              <a:cs typeface="Menlo"/>
              <a:sym typeface="Menlo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Condition Variables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4294967295"/>
          </p:nvPr>
        </p:nvSpPr>
        <p:spPr>
          <a:xfrm>
            <a:off x="317483" y="2195077"/>
            <a:ext cx="12216265" cy="70960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wait</a:t>
            </a:r>
            <a:r>
              <a:rPr sz="3200" dirty="0">
                <a:solidFill>
                  <a:srgbClr val="333333"/>
                </a:solidFill>
              </a:rPr>
              <a:t>(cond_t *cv, mutex_t *lock)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assumes the lock is held when wait() is called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puts caller to sleep + releases the lock (atomically)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when awoken, reacquires lock before returning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12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signal</a:t>
            </a:r>
            <a:r>
              <a:rPr sz="3200" dirty="0">
                <a:solidFill>
                  <a:srgbClr val="333333"/>
                </a:solidFill>
              </a:rPr>
              <a:t>(cond_t *cv)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wake a single waiting thread (if &gt;= 1 thread is waiting)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 - if there is no waiting thread, just return, doing </a:t>
            </a:r>
            <a:r>
              <a:rPr sz="3200" dirty="0" smtClean="0">
                <a:solidFill>
                  <a:srgbClr val="333333"/>
                </a:solidFill>
              </a:rPr>
              <a:t>nothing</a:t>
            </a:r>
            <a:endParaRPr sz="120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298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Join Implementation: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err="1" smtClean="0">
                <a:solidFill>
                  <a:srgbClr val="FFFFFF"/>
                </a:solidFill>
              </a:rPr>
              <a:t>COrrect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84" name="Shape 84"/>
          <p:cNvSpPr/>
          <p:nvPr/>
        </p:nvSpPr>
        <p:spPr>
          <a:xfrm>
            <a:off x="6871639" y="3165951"/>
            <a:ext cx="6133161" cy="2400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void thread_exit() {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rgbClr val="333333"/>
                </a:solidFill>
              </a:rPr>
              <a:t>	</a:t>
            </a:r>
            <a:r>
              <a:rPr sz="2600" dirty="0" smtClean="0">
                <a:solidFill>
                  <a:srgbClr val="333333"/>
                </a:solidFill>
              </a:rPr>
              <a:t>	</a:t>
            </a:r>
            <a:r>
              <a:rPr lang="en-US" sz="2600" dirty="0" smtClean="0">
                <a:solidFill>
                  <a:srgbClr val="333333"/>
                </a:solidFill>
              </a:rPr>
              <a:t>Mutex_lock(&amp;m);		// a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chemeClr val="bg1"/>
                </a:solidFill>
              </a:rPr>
              <a:t>		</a:t>
            </a:r>
            <a:r>
              <a:rPr sz="2600" dirty="0" smtClean="0">
                <a:solidFill>
                  <a:schemeClr val="bg2"/>
                </a:solidFill>
              </a:rPr>
              <a:t>done </a:t>
            </a:r>
            <a:r>
              <a:rPr sz="2600" dirty="0">
                <a:solidFill>
                  <a:schemeClr val="bg2"/>
                </a:solidFill>
              </a:rPr>
              <a:t>= 1;		</a:t>
            </a:r>
            <a:r>
              <a:rPr sz="2600" dirty="0" smtClean="0">
                <a:solidFill>
                  <a:schemeClr val="bg2"/>
                </a:solidFill>
              </a:rPr>
              <a:t>	</a:t>
            </a:r>
            <a:r>
              <a:rPr lang="en-US" sz="2600" dirty="0" smtClean="0">
                <a:solidFill>
                  <a:schemeClr val="bg2"/>
                </a:solidFill>
              </a:rPr>
              <a:t>	</a:t>
            </a:r>
            <a:r>
              <a:rPr sz="2600" dirty="0" smtClean="0">
                <a:solidFill>
                  <a:schemeClr val="bg2"/>
                </a:solidFill>
              </a:rPr>
              <a:t>/</a:t>
            </a:r>
            <a:r>
              <a:rPr sz="2600" dirty="0">
                <a:solidFill>
                  <a:schemeClr val="bg2"/>
                </a:solidFill>
              </a:rPr>
              <a:t>/</a:t>
            </a:r>
            <a:r>
              <a:rPr sz="2600" dirty="0" smtClean="0">
                <a:solidFill>
                  <a:schemeClr val="bg2"/>
                </a:solidFill>
              </a:rPr>
              <a:t> </a:t>
            </a:r>
            <a:r>
              <a:rPr lang="en-US" sz="2600" dirty="0" err="1" smtClean="0">
                <a:solidFill>
                  <a:schemeClr val="bg2"/>
                </a:solidFill>
              </a:rPr>
              <a:t>b</a:t>
            </a:r>
            <a:endParaRPr sz="26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		Cond_signal(&amp;c);</a:t>
            </a:r>
            <a:r>
              <a:rPr sz="2600" dirty="0" smtClean="0">
                <a:solidFill>
                  <a:schemeClr val="bg2"/>
                </a:solidFill>
              </a:rPr>
              <a:t>	</a:t>
            </a:r>
            <a:r>
              <a:rPr lang="en-US" sz="2600" dirty="0" smtClean="0">
                <a:solidFill>
                  <a:schemeClr val="bg2"/>
                </a:solidFill>
              </a:rPr>
              <a:t>	</a:t>
            </a:r>
            <a:r>
              <a:rPr sz="2600" dirty="0" smtClean="0">
                <a:solidFill>
                  <a:schemeClr val="bg2"/>
                </a:solidFill>
              </a:rPr>
              <a:t>/</a:t>
            </a:r>
            <a:r>
              <a:rPr sz="2600" dirty="0">
                <a:solidFill>
                  <a:schemeClr val="bg2"/>
                </a:solidFill>
              </a:rPr>
              <a:t>/</a:t>
            </a:r>
            <a:r>
              <a:rPr sz="2600" dirty="0" smtClean="0">
                <a:solidFill>
                  <a:schemeClr val="bg2"/>
                </a:solidFill>
              </a:rPr>
              <a:t> </a:t>
            </a:r>
            <a:r>
              <a:rPr lang="en-US" sz="2600" dirty="0" smtClean="0">
                <a:solidFill>
                  <a:schemeClr val="bg2"/>
                </a:solidFill>
              </a:rPr>
              <a:t>c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rgbClr val="333333"/>
                </a:solidFill>
              </a:rPr>
              <a:t>		</a:t>
            </a:r>
            <a:r>
              <a:rPr lang="en-US" sz="2600" dirty="0" err="1" smtClean="0">
                <a:solidFill>
                  <a:srgbClr val="333333"/>
                </a:solidFill>
              </a:rPr>
              <a:t>Mutex_unlock(&amp;m</a:t>
            </a:r>
            <a:r>
              <a:rPr lang="en-US" sz="2600" dirty="0" smtClean="0">
                <a:solidFill>
                  <a:srgbClr val="333333"/>
                </a:solidFill>
              </a:rPr>
              <a:t>);	      // </a:t>
            </a:r>
            <a:r>
              <a:rPr lang="en-US" sz="2600" dirty="0" err="1" smtClean="0">
                <a:solidFill>
                  <a:srgbClr val="333333"/>
                </a:solidFill>
              </a:rPr>
              <a:t>d</a:t>
            </a:r>
            <a:endParaRPr sz="2600" dirty="0" smtClean="0">
              <a:solidFill>
                <a:srgbClr val="3333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2"/>
                </a:solidFill>
              </a:rPr>
              <a:t>}</a:t>
            </a:r>
          </a:p>
        </p:txBody>
      </p:sp>
      <p:sp>
        <p:nvSpPr>
          <p:cNvPr id="85" name="Shape 85"/>
          <p:cNvSpPr/>
          <p:nvPr/>
        </p:nvSpPr>
        <p:spPr>
          <a:xfrm>
            <a:off x="218461" y="3165951"/>
            <a:ext cx="5604098" cy="2503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void thread_join()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Mutex_lock(&amp;m);		 // w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if (done == 0)		 	 // 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	Cond_wait(&amp;c, &amp;m); // y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		Mutex_unlock(&amp;m);		 // z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143" y="2464742"/>
            <a:ext cx="1593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Parent:</a:t>
            </a:r>
            <a:endParaRPr lang="en-US" dirty="0">
              <a:solidFill>
                <a:srgbClr val="921F0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73679" y="2464742"/>
            <a:ext cx="140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Child: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Shape 90"/>
          <p:cNvSpPr txBox="1">
            <a:spLocks/>
          </p:cNvSpPr>
          <p:nvPr/>
        </p:nvSpPr>
        <p:spPr>
          <a:xfrm>
            <a:off x="611143" y="6391956"/>
            <a:ext cx="11099800" cy="2341563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Parent:	</a:t>
            </a:r>
            <a:r>
              <a:rPr lang="en-US" sz="3200" kern="1200" dirty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 </a:t>
            </a:r>
            <a:r>
              <a:rPr lang="en-US" sz="3200" kern="1200" dirty="0" smtClean="0"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1F07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x	y				z</a:t>
            </a:r>
          </a:p>
          <a:p>
            <a:pPr marL="401878" marR="0" lvl="0" indent="-401878" algn="l" defTabSz="1300460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Child:				a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874" y="8133354"/>
            <a:ext cx="117952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mutex</a:t>
            </a:r>
            <a:r>
              <a:rPr lang="en-US" dirty="0" smtClean="0"/>
              <a:t> to ensure no race between interacting with state</a:t>
            </a:r>
            <a:br>
              <a:rPr lang="en-US" dirty="0" smtClean="0"/>
            </a:br>
            <a:r>
              <a:rPr lang="en-US" dirty="0" smtClean="0"/>
              <a:t>and wait/signal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Producer/Consumer Problem</a:t>
            </a:r>
          </a:p>
        </p:txBody>
      </p:sp>
      <p:sp>
        <p:nvSpPr>
          <p:cNvPr id="381" name="Shape 381"/>
          <p:cNvSpPr>
            <a:spLocks noGrp="1"/>
          </p:cNvSpPr>
          <p:nvPr>
            <p:ph type="body" idx="4294967295"/>
          </p:nvPr>
        </p:nvSpPr>
        <p:spPr>
          <a:xfrm>
            <a:off x="653854" y="2609243"/>
            <a:ext cx="12130087" cy="514508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Producers</a:t>
            </a:r>
            <a:r>
              <a:rPr sz="3700" dirty="0">
                <a:solidFill>
                  <a:srgbClr val="333333"/>
                </a:solidFill>
              </a:rPr>
              <a:t> generate data (like pipe </a:t>
            </a:r>
            <a:r>
              <a:rPr sz="3700" dirty="0" smtClean="0">
                <a:solidFill>
                  <a:srgbClr val="333333"/>
                </a:solidFill>
              </a:rPr>
              <a:t>writers)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7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Consumers</a:t>
            </a:r>
            <a:r>
              <a:rPr sz="3700" dirty="0" smtClean="0">
                <a:solidFill>
                  <a:srgbClr val="333333"/>
                </a:solidFill>
              </a:rPr>
              <a:t> grab data and process it (like pipe readers)</a:t>
            </a:r>
          </a:p>
        </p:txBody>
      </p:sp>
      <p:sp>
        <p:nvSpPr>
          <p:cNvPr id="4" name="Rectangle 3"/>
          <p:cNvSpPr/>
          <p:nvPr/>
        </p:nvSpPr>
        <p:spPr>
          <a:xfrm>
            <a:off x="679782" y="6228688"/>
            <a:ext cx="116429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Use </a:t>
            </a:r>
            <a:r>
              <a:rPr lang="en-US" sz="3200" dirty="0" smtClean="0">
                <a:solidFill>
                  <a:schemeClr val="bg2"/>
                </a:solidFill>
              </a:rPr>
              <a:t>condition </a:t>
            </a:r>
            <a:r>
              <a:rPr lang="en-US" sz="3200" dirty="0" smtClean="0">
                <a:solidFill>
                  <a:schemeClr val="bg2"/>
                </a:solidFill>
              </a:rPr>
              <a:t>variables to: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bg2"/>
                </a:solidFill>
              </a:rPr>
              <a:t>make producers wait when buffers are full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3200" dirty="0">
                <a:solidFill>
                  <a:schemeClr val="bg2"/>
                </a:solidFill>
              </a:rPr>
              <a:t>make consumers wait when there </a:t>
            </a:r>
            <a:r>
              <a:rPr lang="en-US" sz="3200" dirty="0"/>
              <a:t>is nothing to consume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/>
          <p:nvPr/>
        </p:nvSpPr>
        <p:spPr>
          <a:xfrm>
            <a:off x="6214820" y="1828800"/>
            <a:ext cx="6633984" cy="5005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void *consumer(void *arg)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while(1) {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Mutex_lock(&amp;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 // c1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while(numfull == 0</a:t>
            </a:r>
            <a:r>
              <a:rPr sz="2800" dirty="0" smtClean="0">
                <a:solidFill>
                  <a:srgbClr val="FFFFFF"/>
                </a:solidFill>
              </a:rPr>
              <a:t>)</a:t>
            </a:r>
            <a:r>
              <a:rPr lang="en-US" sz="2800" dirty="0" smtClean="0">
                <a:solidFill>
                  <a:srgbClr val="FFFFFF"/>
                </a:solidFill>
              </a:rPr>
              <a:t> // c2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	Cond_wait(&amp;</a:t>
            </a:r>
            <a:r>
              <a:rPr sz="2800" dirty="0">
                <a:solidFill>
                  <a:srgbClr val="D45954"/>
                </a:solidFill>
              </a:rPr>
              <a:t>cond</a:t>
            </a:r>
            <a:r>
              <a:rPr sz="2800" dirty="0">
                <a:solidFill>
                  <a:srgbClr val="FFFFFF"/>
                </a:solidFill>
              </a:rPr>
              <a:t>, 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c3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int tmp = do_get()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c4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Cond_signal(&amp;</a:t>
            </a:r>
            <a:r>
              <a:rPr sz="2800" dirty="0">
                <a:solidFill>
                  <a:srgbClr val="D45954"/>
                </a:solidFill>
              </a:rPr>
              <a:t>cond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c5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Mutex_unlock(&amp;</a:t>
            </a:r>
            <a:r>
              <a:rPr sz="2800" dirty="0">
                <a:solidFill>
                  <a:srgbClr val="7BDB45"/>
                </a:solidFill>
              </a:rPr>
              <a:t>m</a:t>
            </a:r>
            <a:r>
              <a:rPr sz="2800" dirty="0">
                <a:solidFill>
                  <a:srgbClr val="FFFFFF"/>
                </a:solidFill>
              </a:rPr>
              <a:t>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c6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	printf(“%d\n”, tmp)</a:t>
            </a:r>
            <a:r>
              <a:rPr sz="2800" dirty="0" smtClean="0">
                <a:solidFill>
                  <a:srgbClr val="FFFFFF"/>
                </a:solidFill>
              </a:rPr>
              <a:t>;</a:t>
            </a:r>
            <a:r>
              <a:rPr lang="en-US" sz="2800" dirty="0" smtClean="0">
                <a:solidFill>
                  <a:srgbClr val="FFFFFF"/>
                </a:solidFill>
              </a:rPr>
              <a:t> // c7</a:t>
            </a:r>
            <a:endParaRPr sz="28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	}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" y="1828800"/>
            <a:ext cx="66797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void *</a:t>
            </a:r>
            <a:r>
              <a:rPr lang="en-US" sz="2800" dirty="0" err="1" smtClean="0">
                <a:solidFill>
                  <a:schemeClr val="tx1"/>
                </a:solidFill>
              </a:rPr>
              <a:t>producer(void</a:t>
            </a:r>
            <a:r>
              <a:rPr lang="en-US" sz="2800" dirty="0" smtClean="0">
                <a:solidFill>
                  <a:schemeClr val="tx1"/>
                </a:solidFill>
              </a:rPr>
              <a:t> *</a:t>
            </a:r>
            <a:r>
              <a:rPr lang="en-US" sz="2800" dirty="0" err="1" smtClean="0">
                <a:solidFill>
                  <a:schemeClr val="tx1"/>
                </a:solidFill>
              </a:rPr>
              <a:t>arg</a:t>
            </a:r>
            <a:r>
              <a:rPr lang="en-US" sz="2800" dirty="0" smtClean="0">
                <a:solidFill>
                  <a:schemeClr val="tx1"/>
                </a:solidFill>
              </a:rPr>
              <a:t>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for (</a:t>
            </a:r>
            <a:r>
              <a:rPr lang="en-US" sz="2800" dirty="0" err="1" smtClean="0">
                <a:solidFill>
                  <a:schemeClr val="tx1"/>
                </a:solidFill>
              </a:rPr>
              <a:t>int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=0; 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&lt;loops; 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++) {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	</a:t>
            </a:r>
            <a:r>
              <a:rPr lang="en-US" sz="2800" dirty="0" err="1" smtClean="0">
                <a:solidFill>
                  <a:schemeClr val="tx1"/>
                </a:solidFill>
              </a:rPr>
              <a:t>Mutex_lock(&amp;m</a:t>
            </a:r>
            <a:r>
              <a:rPr lang="en-US" sz="2800" dirty="0" smtClean="0">
                <a:solidFill>
                  <a:schemeClr val="tx1"/>
                </a:solidFill>
              </a:rPr>
              <a:t>); // p1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	</a:t>
            </a:r>
            <a:r>
              <a:rPr lang="en-US" sz="2800" dirty="0" err="1" smtClean="0">
                <a:solidFill>
                  <a:schemeClr val="tx1"/>
                </a:solidFill>
              </a:rPr>
              <a:t>while(numfull</a:t>
            </a:r>
            <a:r>
              <a:rPr lang="en-US" sz="2800" dirty="0" smtClean="0">
                <a:solidFill>
                  <a:schemeClr val="tx1"/>
                </a:solidFill>
              </a:rPr>
              <a:t> == max) //p2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		</a:t>
            </a:r>
            <a:r>
              <a:rPr lang="en-US" sz="2800" dirty="0" err="1" smtClean="0">
                <a:solidFill>
                  <a:schemeClr val="tx1"/>
                </a:solidFill>
              </a:rPr>
              <a:t>Cond_wait(&amp;cond</a:t>
            </a:r>
            <a:r>
              <a:rPr lang="en-US" sz="2800" dirty="0" smtClean="0">
                <a:solidFill>
                  <a:schemeClr val="tx1"/>
                </a:solidFill>
              </a:rPr>
              <a:t>, &amp;</a:t>
            </a:r>
            <a:r>
              <a:rPr lang="en-US" sz="2800" dirty="0" err="1" smtClean="0">
                <a:solidFill>
                  <a:schemeClr val="tx1"/>
                </a:solidFill>
              </a:rPr>
              <a:t>m</a:t>
            </a:r>
            <a:r>
              <a:rPr lang="en-US" sz="2800" dirty="0" smtClean="0">
                <a:solidFill>
                  <a:schemeClr val="tx1"/>
                </a:solidFill>
              </a:rPr>
              <a:t>); //p3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	</a:t>
            </a:r>
            <a:r>
              <a:rPr lang="en-US" sz="2800" dirty="0" err="1" smtClean="0">
                <a:solidFill>
                  <a:schemeClr val="tx1"/>
                </a:solidFill>
              </a:rPr>
              <a:t>do_fill(i</a:t>
            </a:r>
            <a:r>
              <a:rPr lang="en-US" sz="2800" dirty="0" smtClean="0">
                <a:solidFill>
                  <a:schemeClr val="tx1"/>
                </a:solidFill>
              </a:rPr>
              <a:t>); // p4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	</a:t>
            </a:r>
            <a:r>
              <a:rPr lang="en-US" sz="2800" dirty="0" err="1" smtClean="0">
                <a:solidFill>
                  <a:schemeClr val="tx1"/>
                </a:solidFill>
              </a:rPr>
              <a:t>Cond_signal(&amp;cond</a:t>
            </a:r>
            <a:r>
              <a:rPr lang="en-US" sz="2800" dirty="0" smtClean="0">
                <a:solidFill>
                  <a:schemeClr val="tx1"/>
                </a:solidFill>
              </a:rPr>
              <a:t>); //p5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	</a:t>
            </a:r>
            <a:r>
              <a:rPr lang="en-US" sz="2800" dirty="0" err="1" smtClean="0">
                <a:solidFill>
                  <a:schemeClr val="tx1"/>
                </a:solidFill>
              </a:rPr>
              <a:t>Mutex_unlock(&amp;m</a:t>
            </a:r>
            <a:r>
              <a:rPr lang="en-US" sz="2800" dirty="0" smtClean="0">
                <a:solidFill>
                  <a:schemeClr val="tx1"/>
                </a:solidFill>
              </a:rPr>
              <a:t>); //p6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	}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chemeClr val="tx1"/>
                </a:solidFill>
              </a:rPr>
              <a:t>}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66336" y="6429432"/>
            <a:ext cx="12582468" cy="3119725"/>
            <a:chOff x="266336" y="6429432"/>
            <a:chExt cx="12582468" cy="3119725"/>
          </a:xfrm>
        </p:grpSpPr>
        <p:sp>
          <p:nvSpPr>
            <p:cNvPr id="9" name="Shape 667"/>
            <p:cNvSpPr/>
            <p:nvPr/>
          </p:nvSpPr>
          <p:spPr>
            <a:xfrm>
              <a:off x="266336" y="7454646"/>
              <a:ext cx="12337002" cy="14423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>
              <a:normAutofit/>
            </a:bodyPr>
            <a:lstStyle/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sz="2400" b="1" dirty="0">
                  <a:solidFill>
                    <a:srgbClr val="1497FC"/>
                  </a:solidFill>
                  <a:latin typeface="Helvetica"/>
                  <a:ea typeface="Helvetica"/>
                  <a:cs typeface="Helvetica"/>
                  <a:sym typeface="Helvetica"/>
                </a:rPr>
                <a:t>Producer</a:t>
              </a:r>
              <a:r>
                <a:rPr sz="2400" dirty="0">
                  <a:solidFill>
                    <a:srgbClr val="1497FC"/>
                  </a:solidFill>
                </a:rPr>
                <a:t>:								p1	p2	p4	p5	p6	p1	p2	p3</a:t>
              </a:r>
            </a:p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sz="2400" b="1" dirty="0">
                  <a:solidFill>
                    <a:srgbClr val="E8A433"/>
                  </a:solidFill>
                  <a:latin typeface="Helvetica"/>
                  <a:ea typeface="Helvetica"/>
                  <a:cs typeface="Helvetica"/>
                  <a:sym typeface="Helvetica"/>
                </a:rPr>
                <a:t>Consumer1</a:t>
              </a:r>
              <a:r>
                <a:rPr sz="2400" dirty="0">
                  <a:solidFill>
                    <a:srgbClr val="E8A433"/>
                  </a:solidFill>
                </a:rPr>
                <a:t>:	c1	c2	c3												</a:t>
              </a:r>
            </a:p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sz="2400" b="1" dirty="0">
                  <a:solidFill>
                    <a:srgbClr val="7BDB45"/>
                  </a:solidFill>
                  <a:latin typeface="Helvetica"/>
                  <a:ea typeface="Helvetica"/>
                  <a:cs typeface="Helvetica"/>
                  <a:sym typeface="Helvetica"/>
                </a:rPr>
                <a:t>Consumer2</a:t>
              </a:r>
              <a:r>
                <a:rPr sz="2400" dirty="0">
                  <a:solidFill>
                    <a:srgbClr val="7BDB45"/>
                  </a:solidFill>
                </a:rPr>
                <a:t>:				c1	c2	c3									c2	c4	c5</a:t>
              </a:r>
            </a:p>
          </p:txBody>
        </p:sp>
        <p:sp>
          <p:nvSpPr>
            <p:cNvPr id="11" name="Shape 668"/>
            <p:cNvSpPr/>
            <p:nvPr/>
          </p:nvSpPr>
          <p:spPr>
            <a:xfrm>
              <a:off x="9875928" y="6429432"/>
              <a:ext cx="105637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solidFill>
                    <a:srgbClr val="FF2600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chemeClr val="tx1"/>
                  </a:solidFill>
                </a:rPr>
                <a:t>wait()</a:t>
              </a:r>
            </a:p>
          </p:txBody>
        </p:sp>
        <p:sp>
          <p:nvSpPr>
            <p:cNvPr id="12" name="Shape 669"/>
            <p:cNvSpPr/>
            <p:nvPr/>
          </p:nvSpPr>
          <p:spPr>
            <a:xfrm>
              <a:off x="10423059" y="7011852"/>
              <a:ext cx="1" cy="48299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3" name="Shape 670"/>
            <p:cNvSpPr/>
            <p:nvPr/>
          </p:nvSpPr>
          <p:spPr>
            <a:xfrm>
              <a:off x="3513228" y="6429432"/>
              <a:ext cx="1056379" cy="5642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>
                  <a:solidFill>
                    <a:srgbClr val="FF2600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 dirty="0">
                  <a:solidFill>
                    <a:schemeClr val="tx1"/>
                  </a:solidFill>
                </a:rPr>
                <a:t>wait()</a:t>
              </a:r>
            </a:p>
          </p:txBody>
        </p:sp>
        <p:sp>
          <p:nvSpPr>
            <p:cNvPr id="14" name="Shape 671"/>
            <p:cNvSpPr/>
            <p:nvPr/>
          </p:nvSpPr>
          <p:spPr>
            <a:xfrm>
              <a:off x="4060359" y="7011852"/>
              <a:ext cx="1" cy="799900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5" name="Shape 672"/>
            <p:cNvSpPr/>
            <p:nvPr/>
          </p:nvSpPr>
          <p:spPr>
            <a:xfrm>
              <a:off x="5283985" y="6432160"/>
              <a:ext cx="1045465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FFFFFF"/>
                  </a:solidFill>
                </a:rPr>
                <a:t>wait()</a:t>
              </a:r>
            </a:p>
          </p:txBody>
        </p:sp>
        <p:sp>
          <p:nvSpPr>
            <p:cNvPr id="16" name="Shape 673"/>
            <p:cNvSpPr/>
            <p:nvPr/>
          </p:nvSpPr>
          <p:spPr>
            <a:xfrm>
              <a:off x="5825659" y="7011853"/>
              <a:ext cx="1" cy="116134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7" name="Shape 674"/>
            <p:cNvSpPr/>
            <p:nvPr/>
          </p:nvSpPr>
          <p:spPr>
            <a:xfrm>
              <a:off x="7400630" y="6432160"/>
              <a:ext cx="1384174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FFFFFF"/>
                  </a:solidFill>
                </a:rPr>
                <a:t>signal()</a:t>
              </a:r>
            </a:p>
          </p:txBody>
        </p:sp>
        <p:sp>
          <p:nvSpPr>
            <p:cNvPr id="18" name="Shape 675"/>
            <p:cNvSpPr/>
            <p:nvPr/>
          </p:nvSpPr>
          <p:spPr>
            <a:xfrm>
              <a:off x="8111659" y="7011852"/>
              <a:ext cx="1" cy="48299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19" name="Shape 676"/>
            <p:cNvSpPr/>
            <p:nvPr/>
          </p:nvSpPr>
          <p:spPr>
            <a:xfrm>
              <a:off x="11464630" y="6432160"/>
              <a:ext cx="1384174" cy="5588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30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000">
                  <a:solidFill>
                    <a:srgbClr val="FFFFFF"/>
                  </a:solidFill>
                </a:rPr>
                <a:t>signal()</a:t>
              </a:r>
            </a:p>
          </p:txBody>
        </p:sp>
        <p:sp>
          <p:nvSpPr>
            <p:cNvPr id="20" name="Shape 677"/>
            <p:cNvSpPr/>
            <p:nvPr/>
          </p:nvSpPr>
          <p:spPr>
            <a:xfrm>
              <a:off x="12175659" y="7011853"/>
              <a:ext cx="1" cy="116134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  <a:tailEnd type="triangle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21" name="Shape 678"/>
            <p:cNvSpPr/>
            <p:nvPr/>
          </p:nvSpPr>
          <p:spPr>
            <a:xfrm>
              <a:off x="2171207" y="8892567"/>
              <a:ext cx="9011056" cy="65659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 dirty="0">
                  <a:solidFill>
                    <a:srgbClr val="FFFFFF"/>
                  </a:solidFill>
                </a:rPr>
                <a:t>does</a:t>
              </a:r>
              <a:r>
                <a:rPr sz="3600" dirty="0" smtClean="0">
                  <a:solidFill>
                    <a:srgbClr val="FFFFFF"/>
                  </a:solidFill>
                </a:rPr>
                <a:t> </a:t>
              </a:r>
              <a:r>
                <a:rPr lang="en-US" sz="3600" dirty="0" smtClean="0">
                  <a:solidFill>
                    <a:srgbClr val="FFFFFF"/>
                  </a:solidFill>
                </a:rPr>
                <a:t>last signal</a:t>
              </a:r>
              <a:r>
                <a:rPr sz="3600" dirty="0" smtClean="0">
                  <a:solidFill>
                    <a:srgbClr val="FFFFFF"/>
                  </a:solidFill>
                </a:rPr>
                <a:t> </a:t>
              </a:r>
              <a:r>
                <a:rPr sz="3600" dirty="0">
                  <a:solidFill>
                    <a:srgbClr val="FFFFFF"/>
                  </a:solidFill>
                </a:rPr>
                <a:t>wake </a:t>
              </a:r>
              <a:r>
                <a:rPr sz="3600" dirty="0">
                  <a:solidFill>
                    <a:srgbClr val="1497FC"/>
                  </a:solidFill>
                </a:rPr>
                <a:t>producer</a:t>
              </a:r>
              <a:r>
                <a:rPr sz="3600" dirty="0">
                  <a:solidFill>
                    <a:srgbClr val="FFFFFF"/>
                  </a:solidFill>
                </a:rPr>
                <a:t> or </a:t>
              </a:r>
              <a:r>
                <a:rPr sz="3600" dirty="0">
                  <a:solidFill>
                    <a:srgbClr val="E8A433"/>
                  </a:solidFill>
                </a:rPr>
                <a:t>consumer2</a:t>
              </a:r>
              <a:r>
                <a:rPr sz="3600" dirty="0">
                  <a:solidFill>
                    <a:srgbClr val="FFFFFF"/>
                  </a:solidFill>
                </a:rPr>
                <a:t>?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47689" y="180095"/>
            <a:ext cx="107342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Broken Implementation of </a:t>
            </a:r>
            <a:br>
              <a:rPr lang="en-US" sz="4400" dirty="0" smtClean="0">
                <a:latin typeface="+mj-lt"/>
              </a:rPr>
            </a:br>
            <a:r>
              <a:rPr lang="en-US" sz="4400" dirty="0" smtClean="0">
                <a:latin typeface="+mj-lt"/>
              </a:rPr>
              <a:t>Producer Consumer</a:t>
            </a:r>
            <a:endParaRPr lang="en-US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Producer/Consumer:</a:t>
            </a:r>
            <a:br>
              <a:rPr lang="en-US" dirty="0" smtClean="0"/>
            </a:br>
            <a:r>
              <a:rPr lang="en-US" dirty="0" smtClean="0"/>
              <a:t>Two CVs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191400"/>
            <a:ext cx="70296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/>
              <a:t>void *producer(void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for 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= 0; </a:t>
            </a:r>
            <a:r>
              <a:rPr lang="en-US" sz="2800" dirty="0" err="1"/>
              <a:t>i</a:t>
            </a:r>
            <a:r>
              <a:rPr lang="en-US" sz="2800" dirty="0"/>
              <a:t> &lt; loops; </a:t>
            </a:r>
            <a:r>
              <a:rPr lang="en-US" sz="2800" dirty="0" err="1"/>
              <a:t>i</a:t>
            </a:r>
            <a:r>
              <a:rPr lang="en-US" sz="2800" dirty="0"/>
              <a:t>++)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// p1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if </a:t>
            </a:r>
            <a:r>
              <a:rPr lang="en-US" sz="2800" dirty="0"/>
              <a:t>(</a:t>
            </a:r>
            <a:r>
              <a:rPr lang="en-US" sz="2800" dirty="0" err="1"/>
              <a:t>numfull</a:t>
            </a:r>
            <a:r>
              <a:rPr lang="en-US" sz="2800" dirty="0"/>
              <a:t> == max) // p2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(&amp;empty, &amp;m); // p3 </a:t>
            </a:r>
          </a:p>
          <a:p>
            <a:pPr algn="l"/>
            <a:r>
              <a:rPr lang="en-US" sz="2800" dirty="0" smtClean="0"/>
              <a:t>		</a:t>
            </a:r>
            <a:r>
              <a:rPr lang="en-US" sz="2800" dirty="0" err="1" smtClean="0"/>
              <a:t>do_fill</a:t>
            </a:r>
            <a:r>
              <a:rPr lang="en-US" sz="2800" dirty="0" smtClean="0"/>
              <a:t>(</a:t>
            </a:r>
            <a:r>
              <a:rPr lang="en-US" sz="2800" dirty="0" err="1" smtClean="0"/>
              <a:t>i</a:t>
            </a:r>
            <a:r>
              <a:rPr lang="en-US" sz="2800" dirty="0"/>
              <a:t>); </a:t>
            </a:r>
            <a:r>
              <a:rPr lang="en-US" sz="2800" dirty="0" smtClean="0"/>
              <a:t> // p4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(&amp;fill</a:t>
            </a:r>
            <a:r>
              <a:rPr lang="en-US" sz="2800" dirty="0" smtClean="0"/>
              <a:t>); // p5 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  <a:r>
              <a:rPr lang="en-US" sz="2800" dirty="0" smtClean="0"/>
              <a:t>//p6</a:t>
            </a:r>
          </a:p>
          <a:p>
            <a:pPr algn="l"/>
            <a:r>
              <a:rPr lang="en-US" sz="2800" dirty="0" smtClean="0">
                <a:effectLst/>
              </a:rPr>
              <a:t>	}</a:t>
            </a:r>
          </a:p>
          <a:p>
            <a:pPr algn="l"/>
            <a:r>
              <a:rPr lang="en-US" sz="2800" dirty="0"/>
              <a:t>}</a:t>
            </a:r>
            <a:endParaRPr lang="en-US" sz="28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02400" y="2191399"/>
            <a:ext cx="65024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/>
              <a:t>void *consumer(void *</a:t>
            </a:r>
            <a:r>
              <a:rPr lang="en-US" sz="2800" dirty="0" err="1"/>
              <a:t>arg</a:t>
            </a:r>
            <a:r>
              <a:rPr lang="en-US" sz="2800" dirty="0"/>
              <a:t>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while </a:t>
            </a:r>
            <a:r>
              <a:rPr lang="en-US" sz="2800" dirty="0"/>
              <a:t>(1) {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Mutex_lock</a:t>
            </a:r>
            <a:r>
              <a:rPr lang="en-US" sz="2800" dirty="0"/>
              <a:t>(&amp;m); </a:t>
            </a:r>
            <a:r>
              <a:rPr lang="en-US" sz="2800" dirty="0" smtClean="0"/>
              <a:t> // c1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if </a:t>
            </a:r>
            <a:r>
              <a:rPr lang="en-US" sz="2800" dirty="0"/>
              <a:t>(</a:t>
            </a:r>
            <a:r>
              <a:rPr lang="en-US" sz="2800" dirty="0" err="1"/>
              <a:t>numfull</a:t>
            </a:r>
            <a:r>
              <a:rPr lang="en-US" sz="2800" dirty="0"/>
              <a:t> == </a:t>
            </a:r>
            <a:r>
              <a:rPr lang="en-US" sz="2800" dirty="0" smtClean="0"/>
              <a:t>0</a:t>
            </a:r>
            <a:r>
              <a:rPr lang="en-US" sz="2800" dirty="0" smtClean="0"/>
              <a:t>) // c2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err="1" smtClean="0"/>
              <a:t>Cond_wait</a:t>
            </a:r>
            <a:r>
              <a:rPr lang="en-US" sz="2800" dirty="0"/>
              <a:t>(&amp;fill, &amp;m</a:t>
            </a:r>
            <a:r>
              <a:rPr lang="en-US" sz="2800" dirty="0" smtClean="0"/>
              <a:t>); // c3 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/>
              <a:t>tmp</a:t>
            </a:r>
            <a:r>
              <a:rPr lang="en-US" sz="2800" dirty="0"/>
              <a:t> = </a:t>
            </a:r>
            <a:r>
              <a:rPr lang="en-US" sz="2800" dirty="0" err="1"/>
              <a:t>do_get</a:t>
            </a:r>
            <a:r>
              <a:rPr lang="en-US" sz="2800" dirty="0" smtClean="0"/>
              <a:t>(); // c4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Cond_signal</a:t>
            </a:r>
            <a:r>
              <a:rPr lang="en-US" sz="2800" dirty="0"/>
              <a:t>(&amp;empty</a:t>
            </a:r>
            <a:r>
              <a:rPr lang="en-US" sz="2800" dirty="0" smtClean="0"/>
              <a:t>); // c5</a:t>
            </a:r>
            <a:endParaRPr lang="en-US" sz="2800" dirty="0" smtClean="0"/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Mutex_unlock</a:t>
            </a:r>
            <a:r>
              <a:rPr lang="en-US" sz="2800" dirty="0"/>
              <a:t>(&amp;m); </a:t>
            </a:r>
            <a:r>
              <a:rPr lang="en-US" sz="2800" dirty="0" smtClean="0"/>
              <a:t> // c6</a:t>
            </a:r>
            <a:endParaRPr lang="en-US" sz="2800" dirty="0"/>
          </a:p>
          <a:p>
            <a:pPr algn="l"/>
            <a:r>
              <a:rPr lang="en-US" sz="2800" dirty="0" smtClean="0"/>
              <a:t>	}</a:t>
            </a:r>
          </a:p>
          <a:p>
            <a:pPr algn="l"/>
            <a:r>
              <a:rPr lang="en-US" sz="2800" dirty="0" smtClean="0"/>
              <a:t> </a:t>
            </a:r>
            <a:r>
              <a:rPr lang="en-US" sz="2800" dirty="0"/>
              <a:t>} </a:t>
            </a:r>
            <a:endParaRPr lang="en-US" sz="2800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92605"/>
            <a:ext cx="12364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Is this correct?  Can you find a bad schedule</a:t>
            </a:r>
            <a:r>
              <a:rPr lang="en-US" sz="2800" dirty="0" smtClean="0">
                <a:solidFill>
                  <a:srgbClr val="333333"/>
                </a:solidFill>
              </a:rPr>
              <a:t>?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115825"/>
            <a:ext cx="111867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333333"/>
                </a:solidFill>
              </a:rPr>
              <a:t>1</a:t>
            </a:r>
            <a:r>
              <a:rPr lang="en-US" sz="2000" dirty="0">
                <a:solidFill>
                  <a:srgbClr val="333333"/>
                </a:solidFill>
              </a:rPr>
              <a:t>. consumer1 waits because </a:t>
            </a:r>
            <a:r>
              <a:rPr lang="en-US" sz="2000" dirty="0" err="1">
                <a:solidFill>
                  <a:srgbClr val="333333"/>
                </a:solidFill>
              </a:rPr>
              <a:t>numfull</a:t>
            </a:r>
            <a:r>
              <a:rPr lang="en-US" sz="2000" dirty="0">
                <a:solidFill>
                  <a:srgbClr val="333333"/>
                </a:solidFill>
              </a:rPr>
              <a:t> == </a:t>
            </a:r>
            <a:r>
              <a:rPr lang="en-US" sz="2000" dirty="0" smtClean="0">
                <a:solidFill>
                  <a:srgbClr val="333333"/>
                </a:solidFill>
              </a:rPr>
              <a:t>0</a:t>
            </a:r>
            <a:endParaRPr lang="en-US" sz="2000" dirty="0">
              <a:solidFill>
                <a:srgbClr val="333333"/>
              </a:solidFill>
            </a:endParaRP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333333"/>
                </a:solidFill>
              </a:rPr>
              <a:t>2. producer increments </a:t>
            </a:r>
            <a:r>
              <a:rPr lang="en-US" sz="2000" dirty="0" err="1">
                <a:solidFill>
                  <a:srgbClr val="333333"/>
                </a:solidFill>
              </a:rPr>
              <a:t>numfull</a:t>
            </a:r>
            <a:r>
              <a:rPr lang="en-US" sz="2000" dirty="0">
                <a:solidFill>
                  <a:srgbClr val="333333"/>
                </a:solidFill>
              </a:rPr>
              <a:t>, wakes </a:t>
            </a:r>
            <a:r>
              <a:rPr lang="en-US" sz="2000" dirty="0" smtClean="0">
                <a:solidFill>
                  <a:srgbClr val="333333"/>
                </a:solidFill>
              </a:rPr>
              <a:t>consumer1</a:t>
            </a:r>
            <a:endParaRPr lang="en-US" sz="2000" dirty="0">
              <a:solidFill>
                <a:srgbClr val="333333"/>
              </a:solidFill>
            </a:endParaRP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333333"/>
                </a:solidFill>
              </a:rPr>
              <a:t>3. before consumer1 runs, consumer2 </a:t>
            </a:r>
            <a:r>
              <a:rPr lang="en-US" sz="2000" dirty="0" smtClean="0">
                <a:solidFill>
                  <a:srgbClr val="333333"/>
                </a:solidFill>
              </a:rPr>
              <a:t>runs, grabs entry, sets </a:t>
            </a:r>
            <a:r>
              <a:rPr lang="en-US" sz="2000" dirty="0" err="1">
                <a:solidFill>
                  <a:srgbClr val="333333"/>
                </a:solidFill>
              </a:rPr>
              <a:t>numfull</a:t>
            </a:r>
            <a:r>
              <a:rPr lang="en-US" sz="2000" dirty="0">
                <a:solidFill>
                  <a:srgbClr val="333333"/>
                </a:solidFill>
              </a:rPr>
              <a:t>=0.</a:t>
            </a:r>
          </a:p>
          <a:p>
            <a:pPr lvl="0" algn="l"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333333"/>
                </a:solidFill>
              </a:rPr>
              <a:t>4. consumer2 then reads bad data.</a:t>
            </a:r>
          </a:p>
        </p:txBody>
      </p:sp>
      <p:sp>
        <p:nvSpPr>
          <p:cNvPr id="7" name="Shape 667"/>
          <p:cNvSpPr/>
          <p:nvPr/>
        </p:nvSpPr>
        <p:spPr>
          <a:xfrm>
            <a:off x="160828" y="8439264"/>
            <a:ext cx="12337002" cy="1442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Producer</a:t>
            </a:r>
            <a:r>
              <a:rPr sz="2400" dirty="0">
                <a:solidFill>
                  <a:srgbClr val="1497FC"/>
                </a:solidFill>
              </a:rPr>
              <a:t>:					</a:t>
            </a:r>
            <a:r>
              <a:rPr sz="2400" dirty="0" smtClean="0">
                <a:solidFill>
                  <a:srgbClr val="1497FC"/>
                </a:solidFill>
              </a:rPr>
              <a:t>p1</a:t>
            </a:r>
            <a:r>
              <a:rPr sz="2400" dirty="0">
                <a:solidFill>
                  <a:srgbClr val="1497FC"/>
                </a:solidFill>
              </a:rPr>
              <a:t>	p2	p4	p5	p6	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rPr>
              <a:t>Consumer1</a:t>
            </a:r>
            <a:r>
              <a:rPr sz="2400" dirty="0">
                <a:solidFill>
                  <a:srgbClr val="E8A433"/>
                </a:solidFill>
              </a:rPr>
              <a:t>:	c1	c2	c3									</a:t>
            </a:r>
            <a:r>
              <a:rPr lang="en-US" sz="2400" dirty="0" smtClean="0">
                <a:solidFill>
                  <a:srgbClr val="E8A433"/>
                </a:solidFill>
              </a:rPr>
              <a:t>     c4! ERROR</a:t>
            </a:r>
            <a:r>
              <a:rPr sz="2400" dirty="0">
                <a:solidFill>
                  <a:srgbClr val="E8A433"/>
                </a:solidFill>
              </a:rPr>
              <a:t>			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4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Consumer2</a:t>
            </a:r>
            <a:r>
              <a:rPr sz="2400" dirty="0">
                <a:solidFill>
                  <a:srgbClr val="7BDB45"/>
                </a:solidFill>
              </a:rPr>
              <a:t>:									</a:t>
            </a:r>
            <a:r>
              <a:rPr lang="en-US" sz="2400" dirty="0" smtClean="0">
                <a:solidFill>
                  <a:srgbClr val="7BDB45"/>
                </a:solidFill>
              </a:rPr>
              <a:t>c1 c2 c4 c5 c6 </a:t>
            </a:r>
            <a:endParaRPr sz="2400" dirty="0">
              <a:solidFill>
                <a:srgbClr val="7BDB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CV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Rule of Thumb 3</a:t>
            </a:r>
          </a:p>
        </p:txBody>
      </p:sp>
      <p:sp>
        <p:nvSpPr>
          <p:cNvPr id="721" name="Shape 721"/>
          <p:cNvSpPr>
            <a:spLocks noGrp="1"/>
          </p:cNvSpPr>
          <p:nvPr>
            <p:ph type="body" idx="4294967295"/>
          </p:nvPr>
        </p:nvSpPr>
        <p:spPr>
          <a:xfrm>
            <a:off x="230612" y="2484994"/>
            <a:ext cx="12377557" cy="48037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Whenever a lock is acquired, recheck assumptions about state</a:t>
            </a:r>
            <a:r>
              <a:rPr sz="3200" dirty="0" smtClean="0">
                <a:solidFill>
                  <a:srgbClr val="333333"/>
                </a:solidFill>
              </a:rPr>
              <a:t>!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333333"/>
                </a:solidFill>
              </a:rPr>
              <a:t>Use “while” </a:t>
            </a:r>
            <a:r>
              <a:rPr lang="en-US" sz="2900" dirty="0" err="1" smtClean="0">
                <a:solidFill>
                  <a:srgbClr val="333333"/>
                </a:solidFill>
              </a:rPr>
              <a:t>intead</a:t>
            </a:r>
            <a:r>
              <a:rPr lang="en-US" sz="2900" dirty="0" smtClean="0">
                <a:solidFill>
                  <a:srgbClr val="333333"/>
                </a:solidFill>
              </a:rPr>
              <a:t> of “if”</a:t>
            </a:r>
            <a:endParaRPr sz="29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Possible for another thread to grab lock </a:t>
            </a:r>
            <a:r>
              <a:rPr lang="en-US" sz="3200" dirty="0" smtClean="0">
                <a:solidFill>
                  <a:srgbClr val="333333"/>
                </a:solidFill>
              </a:rPr>
              <a:t>between </a:t>
            </a:r>
            <a:r>
              <a:rPr lang="en-US" sz="3200" dirty="0" smtClean="0">
                <a:solidFill>
                  <a:srgbClr val="333333"/>
                </a:solidFill>
              </a:rPr>
              <a:t>signal and wakeup from </a:t>
            </a:r>
            <a:r>
              <a:rPr lang="en-US" sz="3200" dirty="0" smtClean="0">
                <a:solidFill>
                  <a:srgbClr val="333333"/>
                </a:solidFill>
              </a:rPr>
              <a:t>wait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333333"/>
                </a:solidFill>
              </a:rPr>
              <a:t>Difference between Mesa (practical implementation) and </a:t>
            </a:r>
            <a:br>
              <a:rPr lang="en-US" sz="2900" dirty="0" smtClean="0">
                <a:solidFill>
                  <a:srgbClr val="333333"/>
                </a:solidFill>
              </a:rPr>
            </a:br>
            <a:r>
              <a:rPr lang="en-US" sz="2900" dirty="0" smtClean="0">
                <a:solidFill>
                  <a:srgbClr val="333333"/>
                </a:solidFill>
              </a:rPr>
              <a:t>Hoare (theoretical) semantics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333333"/>
                </a:solidFill>
              </a:rPr>
              <a:t>Signal() simply makes a thread runnable, does not guarantee thread run next</a:t>
            </a:r>
            <a:endParaRPr sz="29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333333"/>
                </a:solidFill>
              </a:rPr>
              <a:t>Note that some libraries also have “spurious wakeups</a:t>
            </a:r>
            <a:r>
              <a:rPr sz="3200" dirty="0" smtClean="0">
                <a:solidFill>
                  <a:srgbClr val="333333"/>
                </a:solidFill>
              </a:rPr>
              <a:t>”</a:t>
            </a:r>
            <a:r>
              <a:rPr lang="en-US" sz="3200" dirty="0" smtClean="0">
                <a:solidFill>
                  <a:srgbClr val="333333"/>
                </a:solidFill>
              </a:rPr>
              <a:t> 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>
                <a:solidFill>
                  <a:srgbClr val="333333"/>
                </a:solidFill>
              </a:rPr>
              <a:t>M</a:t>
            </a:r>
            <a:r>
              <a:rPr lang="en-US" sz="2900" dirty="0" smtClean="0">
                <a:solidFill>
                  <a:srgbClr val="333333"/>
                </a:solidFill>
              </a:rPr>
              <a:t>ay </a:t>
            </a:r>
            <a:r>
              <a:rPr lang="en-US" sz="2900" dirty="0" smtClean="0">
                <a:solidFill>
                  <a:srgbClr val="333333"/>
                </a:solidFill>
              </a:rPr>
              <a:t>wake multiple waiting threads at signal or at any </a:t>
            </a:r>
            <a:r>
              <a:rPr lang="en-US" sz="2900" dirty="0" smtClean="0">
                <a:solidFill>
                  <a:srgbClr val="333333"/>
                </a:solidFill>
              </a:rPr>
              <a:t>time</a:t>
            </a:r>
            <a:endParaRPr sz="29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967</TotalTime>
  <Words>1739</Words>
  <Application>Microsoft Macintosh PowerPoint</Application>
  <PresentationFormat>Custom</PresentationFormat>
  <Paragraphs>587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Avenir Book</vt:lpstr>
      <vt:lpstr>Calisto MT</vt:lpstr>
      <vt:lpstr>Courier</vt:lpstr>
      <vt:lpstr>Helvetica</vt:lpstr>
      <vt:lpstr>Helvetica Light</vt:lpstr>
      <vt:lpstr>Menlo</vt:lpstr>
      <vt:lpstr>Perpetua Titling MT</vt:lpstr>
      <vt:lpstr>Wingdings</vt:lpstr>
      <vt:lpstr>Arial</vt:lpstr>
      <vt:lpstr>Precedent</vt:lpstr>
      <vt:lpstr>Announcements</vt:lpstr>
      <vt:lpstr>Semaphores</vt:lpstr>
      <vt:lpstr>Concurrency Objectives</vt:lpstr>
      <vt:lpstr>Condition Variables</vt:lpstr>
      <vt:lpstr>Join Implementation: COrrect</vt:lpstr>
      <vt:lpstr>Producer/Consumer Problem</vt:lpstr>
      <vt:lpstr>PowerPoint Presentation</vt:lpstr>
      <vt:lpstr>Producer/Consumer: Two CVs</vt:lpstr>
      <vt:lpstr>CV Rule of Thumb 3</vt:lpstr>
      <vt:lpstr>Producer/Consumer: Two CVs and WHILE</vt:lpstr>
      <vt:lpstr>Summary: rules of thumb for CVs</vt:lpstr>
      <vt:lpstr>Condition Variables vs Semaphores</vt:lpstr>
      <vt:lpstr>Semaphore Operations</vt:lpstr>
      <vt:lpstr>Join with CV vs Semaphores</vt:lpstr>
      <vt:lpstr>Equivalence Claim</vt:lpstr>
      <vt:lpstr>Proof Steps</vt:lpstr>
      <vt:lpstr>Build Lock from Semaphore</vt:lpstr>
      <vt:lpstr>Build Lock from Semaphore</vt:lpstr>
      <vt:lpstr>Building CV’s over Semaphores</vt:lpstr>
      <vt:lpstr>Build Semaphore from Lock and CV</vt:lpstr>
      <vt:lpstr>Build Semaphore from Lock and CV</vt:lpstr>
      <vt:lpstr>Build Semaphore from Lock and CV</vt:lpstr>
      <vt:lpstr>Build Semaphore from Lock and CV</vt:lpstr>
      <vt:lpstr>Build Semaphore from Lock and CV</vt:lpstr>
      <vt:lpstr>Build Semaphore from Lock and CV</vt:lpstr>
      <vt:lpstr>Producer/Consumer: Semaphores #1</vt:lpstr>
      <vt:lpstr>Producer/Consumer: Semaphores #2</vt:lpstr>
      <vt:lpstr>Producer/Consumer: Semaphore #3</vt:lpstr>
      <vt:lpstr>Producer/Consumer:  Multiple Threads</vt:lpstr>
      <vt:lpstr>Producer/Consumer:  Multiple Threads</vt:lpstr>
      <vt:lpstr>Producer/Consumer:  Multiple Threads</vt:lpstr>
      <vt:lpstr>Producer/Consumer:  Multiple Threads</vt:lpstr>
      <vt:lpstr>Reader/Writer Locks</vt:lpstr>
      <vt:lpstr>Reader/Writer Locks</vt:lpstr>
      <vt:lpstr>Reader/Writer Locks</vt:lpstr>
      <vt:lpstr>Semaphores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Locks and Condition Variables</dc:title>
  <cp:lastModifiedBy>ANDREA C ARPACI-DUSSEAU</cp:lastModifiedBy>
  <cp:revision>37</cp:revision>
  <dcterms:created xsi:type="dcterms:W3CDTF">2015-10-14T22:07:44Z</dcterms:created>
  <dcterms:modified xsi:type="dcterms:W3CDTF">2015-10-20T21:20:19Z</dcterms:modified>
</cp:coreProperties>
</file>