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5" r:id="rId2"/>
  </p:sldMasterIdLst>
  <p:notesMasterIdLst>
    <p:notesMasterId r:id="rId106"/>
  </p:notesMasterIdLst>
  <p:sldIdLst>
    <p:sldId id="399" r:id="rId3"/>
    <p:sldId id="398" r:id="rId4"/>
    <p:sldId id="258" r:id="rId5"/>
    <p:sldId id="263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81" r:id="rId20"/>
    <p:sldId id="282" r:id="rId21"/>
    <p:sldId id="285" r:id="rId22"/>
    <p:sldId id="286" r:id="rId23"/>
    <p:sldId id="289" r:id="rId24"/>
    <p:sldId id="290" r:id="rId25"/>
    <p:sldId id="291" r:id="rId26"/>
    <p:sldId id="292" r:id="rId27"/>
    <p:sldId id="293" r:id="rId28"/>
    <p:sldId id="294" r:id="rId29"/>
    <p:sldId id="296" r:id="rId30"/>
    <p:sldId id="297" r:id="rId31"/>
    <p:sldId id="299" r:id="rId32"/>
    <p:sldId id="300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4" r:id="rId42"/>
    <p:sldId id="315" r:id="rId43"/>
    <p:sldId id="316" r:id="rId44"/>
    <p:sldId id="317" r:id="rId45"/>
    <p:sldId id="402" r:id="rId46"/>
    <p:sldId id="318" r:id="rId47"/>
    <p:sldId id="319" r:id="rId48"/>
    <p:sldId id="404" r:id="rId49"/>
    <p:sldId id="405" r:id="rId50"/>
    <p:sldId id="320" r:id="rId51"/>
    <p:sldId id="321" r:id="rId52"/>
    <p:sldId id="322" r:id="rId53"/>
    <p:sldId id="323" r:id="rId54"/>
    <p:sldId id="324" r:id="rId55"/>
    <p:sldId id="325" r:id="rId56"/>
    <p:sldId id="326" r:id="rId57"/>
    <p:sldId id="327" r:id="rId58"/>
    <p:sldId id="328" r:id="rId59"/>
    <p:sldId id="329" r:id="rId60"/>
    <p:sldId id="330" r:id="rId61"/>
    <p:sldId id="331" r:id="rId62"/>
    <p:sldId id="332" r:id="rId63"/>
    <p:sldId id="400" r:id="rId64"/>
    <p:sldId id="333" r:id="rId65"/>
    <p:sldId id="334" r:id="rId66"/>
    <p:sldId id="336" r:id="rId67"/>
    <p:sldId id="338" r:id="rId68"/>
    <p:sldId id="340" r:id="rId69"/>
    <p:sldId id="342" r:id="rId70"/>
    <p:sldId id="345" r:id="rId71"/>
    <p:sldId id="348" r:id="rId72"/>
    <p:sldId id="351" r:id="rId73"/>
    <p:sldId id="352" r:id="rId74"/>
    <p:sldId id="355" r:id="rId75"/>
    <p:sldId id="356" r:id="rId76"/>
    <p:sldId id="359" r:id="rId77"/>
    <p:sldId id="362" r:id="rId78"/>
    <p:sldId id="363" r:id="rId79"/>
    <p:sldId id="366" r:id="rId80"/>
    <p:sldId id="367" r:id="rId81"/>
    <p:sldId id="368" r:id="rId82"/>
    <p:sldId id="370" r:id="rId83"/>
    <p:sldId id="371" r:id="rId84"/>
    <p:sldId id="372" r:id="rId85"/>
    <p:sldId id="373" r:id="rId86"/>
    <p:sldId id="374" r:id="rId87"/>
    <p:sldId id="375" r:id="rId88"/>
    <p:sldId id="376" r:id="rId89"/>
    <p:sldId id="377" r:id="rId90"/>
    <p:sldId id="378" r:id="rId91"/>
    <p:sldId id="379" r:id="rId92"/>
    <p:sldId id="380" r:id="rId93"/>
    <p:sldId id="403" r:id="rId94"/>
    <p:sldId id="381" r:id="rId95"/>
    <p:sldId id="382" r:id="rId96"/>
    <p:sldId id="383" r:id="rId97"/>
    <p:sldId id="401" r:id="rId98"/>
    <p:sldId id="388" r:id="rId99"/>
    <p:sldId id="389" r:id="rId100"/>
    <p:sldId id="391" r:id="rId101"/>
    <p:sldId id="393" r:id="rId102"/>
    <p:sldId id="394" r:id="rId103"/>
    <p:sldId id="395" r:id="rId104"/>
    <p:sldId id="396" r:id="rId105"/>
  </p:sldIdLst>
  <p:sldSz cx="13004800" cy="9753600"/>
  <p:notesSz cx="6858000" cy="9144000"/>
  <p:defaultTextStyle>
    <a:lvl1pPr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497F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308B16">
              <a:alpha val="3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/>
    <p:restoredTop sz="94595"/>
  </p:normalViewPr>
  <p:slideViewPr>
    <p:cSldViewPr snapToGrid="0" snapToObjects="1">
      <p:cViewPr varScale="1">
        <p:scale>
          <a:sx n="64" d="100"/>
          <a:sy n="64" d="100"/>
        </p:scale>
        <p:origin x="728" y="18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slide" Target="slides/slide99.xml"/><Relationship Id="rId102" Type="http://schemas.openxmlformats.org/officeDocument/2006/relationships/slide" Target="slides/slide100.xml"/><Relationship Id="rId103" Type="http://schemas.openxmlformats.org/officeDocument/2006/relationships/slide" Target="slides/slide101.xml"/><Relationship Id="rId104" Type="http://schemas.openxmlformats.org/officeDocument/2006/relationships/slide" Target="slides/slide102.xml"/><Relationship Id="rId105" Type="http://schemas.openxmlformats.org/officeDocument/2006/relationships/slide" Target="slides/slide103.xml"/><Relationship Id="rId106" Type="http://schemas.openxmlformats.org/officeDocument/2006/relationships/notesMaster" Target="notesMasters/notesMaster1.xml"/><Relationship Id="rId10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8" Type="http://schemas.openxmlformats.org/officeDocument/2006/relationships/viewProps" Target="viewProps.xml"/><Relationship Id="rId109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slide" Target="slides/slide76.xml"/><Relationship Id="rId79" Type="http://schemas.openxmlformats.org/officeDocument/2006/relationships/slide" Target="slides/slide77.xml"/><Relationship Id="rId110" Type="http://schemas.openxmlformats.org/officeDocument/2006/relationships/tableStyles" Target="tableStyles.xml"/><Relationship Id="rId90" Type="http://schemas.openxmlformats.org/officeDocument/2006/relationships/slide" Target="slides/slide88.xml"/><Relationship Id="rId91" Type="http://schemas.openxmlformats.org/officeDocument/2006/relationships/slide" Target="slides/slide89.xml"/><Relationship Id="rId92" Type="http://schemas.openxmlformats.org/officeDocument/2006/relationships/slide" Target="slides/slide90.xml"/><Relationship Id="rId93" Type="http://schemas.openxmlformats.org/officeDocument/2006/relationships/slide" Target="slides/slide91.xml"/><Relationship Id="rId94" Type="http://schemas.openxmlformats.org/officeDocument/2006/relationships/slide" Target="slides/slide92.xml"/><Relationship Id="rId95" Type="http://schemas.openxmlformats.org/officeDocument/2006/relationships/slide" Target="slides/slide93.xml"/><Relationship Id="rId96" Type="http://schemas.openxmlformats.org/officeDocument/2006/relationships/slide" Target="slides/slide94.xml"/><Relationship Id="rId97" Type="http://schemas.openxmlformats.org/officeDocument/2006/relationships/slide" Target="slides/slide95.xml"/><Relationship Id="rId98" Type="http://schemas.openxmlformats.org/officeDocument/2006/relationships/slide" Target="slides/slide96.xml"/><Relationship Id="rId99" Type="http://schemas.openxmlformats.org/officeDocument/2006/relationships/slide" Target="slides/slide9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100" Type="http://schemas.openxmlformats.org/officeDocument/2006/relationships/slide" Target="slides/slide98.xml"/><Relationship Id="rId80" Type="http://schemas.openxmlformats.org/officeDocument/2006/relationships/slide" Target="slides/slide78.xml"/><Relationship Id="rId81" Type="http://schemas.openxmlformats.org/officeDocument/2006/relationships/slide" Target="slides/slide79.xml"/><Relationship Id="rId82" Type="http://schemas.openxmlformats.org/officeDocument/2006/relationships/slide" Target="slides/slide80.xml"/><Relationship Id="rId83" Type="http://schemas.openxmlformats.org/officeDocument/2006/relationships/slide" Target="slides/slide81.xml"/><Relationship Id="rId84" Type="http://schemas.openxmlformats.org/officeDocument/2006/relationships/slide" Target="slides/slide82.xml"/><Relationship Id="rId85" Type="http://schemas.openxmlformats.org/officeDocument/2006/relationships/slide" Target="slides/slide83.xml"/><Relationship Id="rId86" Type="http://schemas.openxmlformats.org/officeDocument/2006/relationships/slide" Target="slides/slide84.xml"/><Relationship Id="rId87" Type="http://schemas.openxmlformats.org/officeDocument/2006/relationships/slide" Target="slides/slide85.xml"/><Relationship Id="rId88" Type="http://schemas.openxmlformats.org/officeDocument/2006/relationships/slide" Target="slides/slide86.xml"/><Relationship Id="rId89" Type="http://schemas.openxmlformats.org/officeDocument/2006/relationships/slide" Target="slides/slide8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4" name="Shape 3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60881586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1pPr>
    <a:lvl2pPr indent="2286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2pPr>
    <a:lvl3pPr indent="4572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3pPr>
    <a:lvl4pPr indent="6858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4pPr>
    <a:lvl5pPr indent="9144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5pPr>
    <a:lvl6pPr indent="11430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6pPr>
    <a:lvl7pPr indent="13716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7pPr>
    <a:lvl8pPr indent="16002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8pPr>
    <a:lvl9pPr indent="18288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5181600" y="6477000"/>
            <a:ext cx="3962400" cy="381000"/>
          </a:xfrm>
          <a:prstGeom prst="rect">
            <a:avLst/>
          </a:prstGeom>
          <a:ln/>
        </p:spPr>
        <p:txBody>
          <a:bodyPr/>
          <a:lstStyle/>
          <a:p>
            <a:fld id="{2BA4D65F-B2CF-E04C-B22C-06701901370B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5983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5181600" y="6477000"/>
            <a:ext cx="3962400" cy="381000"/>
          </a:xfrm>
          <a:prstGeom prst="rect">
            <a:avLst/>
          </a:prstGeom>
          <a:ln/>
        </p:spPr>
        <p:txBody>
          <a:bodyPr/>
          <a:lstStyle/>
          <a:p>
            <a:fld id="{F4D67AE6-1E8A-404E-A850-485DF967BFF4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36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8196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5181600" y="6477000"/>
            <a:ext cx="3962400" cy="381000"/>
          </a:xfrm>
          <a:prstGeom prst="rect">
            <a:avLst/>
          </a:prstGeom>
          <a:ln/>
        </p:spPr>
        <p:txBody>
          <a:bodyPr/>
          <a:lstStyle/>
          <a:p>
            <a:fld id="{9AF5CE49-E2A6-1D4E-9268-154C7EA454A9}" type="slidenum">
              <a:rPr lang="en-US" altLang="en-US"/>
              <a:pPr/>
              <a:t>92</a:t>
            </a:fld>
            <a:endParaRPr lang="en-US" altLang="en-US"/>
          </a:p>
        </p:txBody>
      </p:sp>
      <p:sp>
        <p:nvSpPr>
          <p:cNvPr id="36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599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4876800"/>
            <a:ext cx="13004800" cy="4876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8570" y="2728459"/>
            <a:ext cx="10785405" cy="209070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8570" y="4946924"/>
            <a:ext cx="10785404" cy="2492587"/>
          </a:xfrm>
        </p:spPr>
        <p:txBody>
          <a:bodyPr>
            <a:normAutofit/>
          </a:bodyPr>
          <a:lstStyle>
            <a:lvl1pPr marL="0" indent="0" algn="ctr">
              <a:spcBef>
                <a:spcPts val="853"/>
              </a:spcBef>
              <a:buNone/>
              <a:defRPr sz="26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663E-5ED1-47B2-8DFB-BADDA486BF96}" type="datetimeFigureOut">
              <a:rPr lang="en-US">
                <a:solidFill>
                  <a:srgbClr val="333333"/>
                </a:solidFill>
                <a:effectLst>
                  <a:outerShdw blurRad="63500" dir="2700000" algn="tl" rotWithShape="0">
                    <a:prstClr val="white">
                      <a:alpha val="40000"/>
                    </a:prstClr>
                  </a:outerShdw>
                </a:effectLst>
              </a:rPr>
              <a:pPr/>
              <a:t>10/29/15</a:t>
            </a:fld>
            <a:endParaRPr>
              <a:solidFill>
                <a:srgbClr val="333333"/>
              </a:solidFill>
              <a:effectLst>
                <a:outerShdw blurRad="63500" dir="2700000" algn="tl" rotWithShape="0">
                  <a:prstClr val="white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srgbClr val="333333"/>
              </a:solidFill>
              <a:effectLst>
                <a:outerShdw blurRad="63500" dir="2700000" algn="tl" rotWithShape="0">
                  <a:prstClr val="white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5CD18-686B-47A9-AFD5-66CE5FA52A66}" type="slidenum">
              <a:rPr>
                <a:solidFill>
                  <a:srgbClr val="333333"/>
                </a:solidFill>
                <a:effectLst>
                  <a:outerShdw blurRad="63500" dir="2700000" algn="tl" rotWithShape="0">
                    <a:prstClr val="white">
                      <a:alpha val="40000"/>
                    </a:prstClr>
                  </a:outerShdw>
                </a:effectLst>
              </a:rPr>
              <a:pPr/>
              <a:t>‹#›</a:t>
            </a:fld>
            <a:endParaRPr>
              <a:solidFill>
                <a:srgbClr val="333333"/>
              </a:solidFill>
              <a:effectLst>
                <a:outerShdw blurRad="63500" dir="2700000" algn="tl" rotWithShape="0">
                  <a:prstClr val="white">
                    <a:alpha val="40000"/>
                  </a:prstClr>
                </a:outerShdw>
              </a:effectLst>
            </a:endParaRPr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98999"/>
            <a:ext cx="13004800" cy="17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59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74"/>
            <a:ext cx="13004800" cy="9753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6502400" y="6374"/>
            <a:ext cx="6502400" cy="9753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159" y="388337"/>
            <a:ext cx="5635413" cy="2403870"/>
          </a:xfrm>
        </p:spPr>
        <p:txBody>
          <a:bodyPr vert="horz" lIns="130046" tIns="65023" rIns="130046" bIns="65023" rtlCol="0" anchor="b" anchorCtr="0">
            <a:noAutofit/>
          </a:bodyPr>
          <a:lstStyle>
            <a:lvl1pPr marL="0" algn="ctr" defTabSz="1300460" rtl="0" eaLnBrk="1" latinLnBrk="0" hangingPunct="1">
              <a:spcBef>
                <a:spcPct val="0"/>
              </a:spcBef>
              <a:defRPr sz="51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1104" y="388339"/>
            <a:ext cx="5631078" cy="8324427"/>
          </a:xfrm>
        </p:spPr>
        <p:txBody>
          <a:bodyPr>
            <a:normAutofit/>
          </a:bodyPr>
          <a:lstStyle>
            <a:lvl1pPr>
              <a:defRPr sz="3400"/>
            </a:lvl1pPr>
            <a:lvl2pPr>
              <a:defRPr sz="31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159" y="2809038"/>
            <a:ext cx="5635413" cy="455168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130046" tIns="65023" rIns="130046" bIns="65023" rtlCol="0" anchor="t" anchorCtr="0">
            <a:normAutofit/>
          </a:bodyPr>
          <a:lstStyle>
            <a:lvl1pPr marL="0" indent="0" algn="ctr" defTabSz="1300460" rtl="0" eaLnBrk="1" latinLnBrk="0" hangingPunct="1">
              <a:lnSpc>
                <a:spcPct val="110000"/>
              </a:lnSpc>
              <a:spcBef>
                <a:spcPts val="2844"/>
              </a:spcBef>
              <a:buNone/>
              <a:defRPr sz="26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93067" y="9040143"/>
            <a:ext cx="2307715" cy="51928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130046" tIns="65023" rIns="130046" bIns="65023" rtlCol="0" anchor="ctr"/>
          <a:lstStyle>
            <a:lvl1pPr marL="0" algn="r" defTabSz="1300460" rtl="0" eaLnBrk="1" latinLnBrk="0" hangingPunct="1">
              <a:defRPr sz="17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4245" y="9040143"/>
            <a:ext cx="2690209" cy="51928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130046" tIns="65023" rIns="130046" bIns="65023" rtlCol="0" anchor="ctr"/>
          <a:lstStyle>
            <a:lvl1pPr marL="0" algn="l" defTabSz="1300460" rtl="0" eaLnBrk="1" latinLnBrk="0" hangingPunct="1">
              <a:defRPr sz="17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691994" y="8175414"/>
            <a:ext cx="1083733" cy="819573"/>
          </a:xfrm>
        </p:spPr>
        <p:txBody>
          <a:bodyPr vert="horz" lIns="130046" tIns="65023" rIns="130046" bIns="65023" rtlCol="0" anchor="ctr">
            <a:noAutofit/>
          </a:bodyPr>
          <a:lstStyle>
            <a:lvl1pPr marL="0" algn="ctr" defTabSz="1300460" rtl="0" eaLnBrk="1" latinLnBrk="0" hangingPunct="1">
              <a:spcBef>
                <a:spcPct val="0"/>
              </a:spcBef>
              <a:defRPr sz="51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545089" y="4785884"/>
            <a:ext cx="9749567" cy="1778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6502400" y="6374"/>
            <a:ext cx="6502400" cy="975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545089" y="4785884"/>
            <a:ext cx="9749567" cy="1778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159" y="390144"/>
            <a:ext cx="5631078" cy="2405888"/>
          </a:xfrm>
        </p:spPr>
        <p:txBody>
          <a:bodyPr vert="horz" lIns="130046" tIns="65023" rIns="130046" bIns="65023" rtlCol="0" anchor="b" anchorCtr="0">
            <a:noAutofit/>
          </a:bodyPr>
          <a:lstStyle>
            <a:lvl1pPr marL="0" algn="ctr" defTabSz="1300460" rtl="0" eaLnBrk="1" latinLnBrk="0" hangingPunct="1">
              <a:spcBef>
                <a:spcPct val="0"/>
              </a:spcBef>
              <a:buNone/>
              <a:defRPr sz="51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918554" y="376757"/>
            <a:ext cx="5631078" cy="9000087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3400"/>
            </a:lvl1pPr>
            <a:lvl2pPr marL="650230" indent="0">
              <a:buNone/>
              <a:defRPr sz="4000"/>
            </a:lvl2pPr>
            <a:lvl3pPr marL="1300460" indent="0">
              <a:buNone/>
              <a:defRPr sz="3400"/>
            </a:lvl3pPr>
            <a:lvl4pPr marL="1950690" indent="0">
              <a:buNone/>
              <a:defRPr sz="2800"/>
            </a:lvl4pPr>
            <a:lvl5pPr marL="2600919" indent="0">
              <a:buNone/>
              <a:defRPr sz="2800"/>
            </a:lvl5pPr>
            <a:lvl6pPr marL="3251149" indent="0">
              <a:buNone/>
              <a:defRPr sz="2800"/>
            </a:lvl6pPr>
            <a:lvl7pPr marL="3901379" indent="0">
              <a:buNone/>
              <a:defRPr sz="2800"/>
            </a:lvl7pPr>
            <a:lvl8pPr marL="4551609" indent="0">
              <a:buNone/>
              <a:defRPr sz="2800"/>
            </a:lvl8pPr>
            <a:lvl9pPr marL="5201839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159" y="2802917"/>
            <a:ext cx="5631078" cy="455168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130046" tIns="65023" rIns="130046" bIns="65023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26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marL="0" lvl="0" indent="0" algn="ctr" defTabSz="1300460" rtl="0" eaLnBrk="1" latinLnBrk="0" hangingPunct="1">
              <a:lnSpc>
                <a:spcPct val="110000"/>
              </a:lnSpc>
              <a:spcBef>
                <a:spcPts val="2844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97402" y="9040143"/>
            <a:ext cx="2314854" cy="51928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130046" tIns="65023" rIns="130046" bIns="65023" rtlCol="0" anchor="ctr"/>
          <a:lstStyle>
            <a:lvl1pPr marL="0" algn="r" defTabSz="1300460" rtl="0" eaLnBrk="1" latinLnBrk="0" hangingPunct="1">
              <a:defRPr sz="17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4244" y="9040143"/>
            <a:ext cx="2691994" cy="51928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130046" tIns="65023" rIns="130046" bIns="65023" rtlCol="0" anchor="ctr"/>
          <a:lstStyle>
            <a:lvl1pPr marL="0" algn="l" defTabSz="1300460" rtl="0" eaLnBrk="1" latinLnBrk="0" hangingPunct="1">
              <a:defRPr sz="17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691994" y="8160895"/>
            <a:ext cx="1079398" cy="819302"/>
          </a:xfrm>
        </p:spPr>
        <p:txBody>
          <a:bodyPr vert="horz" lIns="130046" tIns="65023" rIns="130046" bIns="65023" rtlCol="0" anchor="ctr">
            <a:noAutofit/>
          </a:bodyPr>
          <a:lstStyle>
            <a:lvl1pPr marL="0" algn="ctr" defTabSz="1300460" rtl="0" eaLnBrk="1" latinLnBrk="0" hangingPunct="1">
              <a:spcBef>
                <a:spcPct val="0"/>
              </a:spcBef>
              <a:defRPr sz="51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74"/>
            <a:ext cx="13004800" cy="9753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4" y="5743787"/>
            <a:ext cx="10837333" cy="1408853"/>
          </a:xfrm>
        </p:spPr>
        <p:txBody>
          <a:bodyPr vert="horz" lIns="130046" tIns="65023" rIns="130046" bIns="65023" rtlCol="0" anchor="b" anchorCtr="0">
            <a:normAutofit/>
          </a:bodyPr>
          <a:lstStyle>
            <a:lvl1pPr algn="ctr">
              <a:defRPr sz="51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1300460" rtl="0" eaLnBrk="1" latinLnBrk="0" hangingPunct="1">
              <a:spcBef>
                <a:spcPts val="2844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680" y="377139"/>
            <a:ext cx="12029440" cy="525827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130046" tIns="65023" rIns="130046" bIns="65023" rtlCol="0">
            <a:normAutofit/>
          </a:bodyPr>
          <a:lstStyle>
            <a:lvl1pPr marL="0" indent="0" algn="ctr" defTabSz="1300460" rtl="0" eaLnBrk="1" latinLnBrk="0" hangingPunct="1">
              <a:spcBef>
                <a:spcPts val="2844"/>
              </a:spcBef>
              <a:buFont typeface="Calisto MT" pitchFamily="18" charset="0"/>
              <a:buNone/>
              <a:defRPr sz="3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650230" indent="0">
              <a:buNone/>
              <a:defRPr sz="4000"/>
            </a:lvl2pPr>
            <a:lvl3pPr marL="1300460" indent="0">
              <a:buNone/>
              <a:defRPr sz="3400"/>
            </a:lvl3pPr>
            <a:lvl4pPr marL="1950690" indent="0">
              <a:buNone/>
              <a:defRPr sz="2800"/>
            </a:lvl4pPr>
            <a:lvl5pPr marL="2600919" indent="0">
              <a:buNone/>
              <a:defRPr sz="2800"/>
            </a:lvl5pPr>
            <a:lvl6pPr marL="3251149" indent="0">
              <a:buNone/>
              <a:defRPr sz="2800"/>
            </a:lvl6pPr>
            <a:lvl7pPr marL="3901379" indent="0">
              <a:buNone/>
              <a:defRPr sz="2800"/>
            </a:lvl7pPr>
            <a:lvl8pPr marL="4551609" indent="0">
              <a:buNone/>
              <a:defRPr sz="2800"/>
            </a:lvl8pPr>
            <a:lvl9pPr marL="5201839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3734" y="7171766"/>
            <a:ext cx="10837333" cy="1606475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2600"/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59686"/>
            <a:ext cx="13004800" cy="177801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2027218"/>
            <a:ext cx="13004800" cy="77263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6374"/>
            <a:ext cx="11090648" cy="9753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62454" y="650241"/>
            <a:ext cx="1733973" cy="8062525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8569" y="650241"/>
            <a:ext cx="9078524" cy="8062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270827" y="9040143"/>
            <a:ext cx="1517227" cy="51928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130046" tIns="65023" rIns="130046" bIns="65023" rtlCol="0" anchor="ctr"/>
          <a:lstStyle>
            <a:lvl1pPr marL="0" algn="r" defTabSz="1300460" rtl="0" eaLnBrk="1" latinLnBrk="0" hangingPunct="1">
              <a:defRPr sz="17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6288017" y="4785884"/>
            <a:ext cx="9749567" cy="1778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59686"/>
            <a:ext cx="13004800" cy="177801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2027218"/>
            <a:ext cx="13004800" cy="77263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663E-5ED1-47B2-8DFB-BADDA486BF96}" type="datetimeFigureOut">
              <a:rPr lang="en-US">
                <a:solidFill>
                  <a:srgbClr val="333333"/>
                </a:solidFill>
                <a:effectLst>
                  <a:outerShdw blurRad="63500" dir="2700000" algn="tl" rotWithShape="0">
                    <a:prstClr val="white">
                      <a:alpha val="40000"/>
                    </a:prstClr>
                  </a:outerShdw>
                </a:effectLst>
              </a:rPr>
              <a:pPr/>
              <a:t>10/29/15</a:t>
            </a:fld>
            <a:endParaRPr>
              <a:solidFill>
                <a:srgbClr val="333333"/>
              </a:solidFill>
              <a:effectLst>
                <a:outerShdw blurRad="63500" dir="2700000" algn="tl" rotWithShape="0">
                  <a:prstClr val="white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srgbClr val="333333"/>
              </a:solidFill>
              <a:effectLst>
                <a:outerShdw blurRad="63500" dir="2700000" algn="tl" rotWithShape="0">
                  <a:prstClr val="white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>
                <a:solidFill>
                  <a:srgbClr val="333333"/>
                </a:solidFill>
                <a:effectLst>
                  <a:outerShdw blurRad="63500" dir="2700000" algn="tl" rotWithShape="0">
                    <a:prstClr val="white">
                      <a:alpha val="40000"/>
                    </a:prstClr>
                  </a:outerShdw>
                </a:effectLst>
              </a:rPr>
              <a:pPr/>
              <a:t>‹#›</a:t>
            </a:fld>
            <a:endParaRPr>
              <a:solidFill>
                <a:srgbClr val="333333"/>
              </a:solidFill>
              <a:effectLst>
                <a:outerShdw blurRad="63500" dir="2700000" algn="tl" rotWithShape="0">
                  <a:prstClr val="white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632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4876800"/>
            <a:ext cx="13004800" cy="4876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8570" y="2728459"/>
            <a:ext cx="10785405" cy="209070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8570" y="4946924"/>
            <a:ext cx="10785404" cy="2492587"/>
          </a:xfrm>
        </p:spPr>
        <p:txBody>
          <a:bodyPr>
            <a:normAutofit/>
          </a:bodyPr>
          <a:lstStyle>
            <a:lvl1pPr marL="0" indent="0" algn="ctr">
              <a:spcBef>
                <a:spcPts val="853"/>
              </a:spcBef>
              <a:buNone/>
              <a:defRPr sz="26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5CD18-686B-47A9-AFD5-66CE5FA52A66}" type="slidenum">
              <a:rPr/>
              <a:pPr/>
              <a:t>‹#›</a:t>
            </a:fld>
            <a:endParaRPr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98999"/>
            <a:ext cx="13004800" cy="1778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59686"/>
            <a:ext cx="13004800" cy="177801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2027218"/>
            <a:ext cx="13004800" cy="77263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4876800"/>
            <a:ext cx="13004800" cy="4876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8570" y="1122249"/>
            <a:ext cx="10785405" cy="2090702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8570" y="6719147"/>
            <a:ext cx="10785404" cy="1969845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427"/>
              </a:spcBef>
              <a:buNone/>
              <a:defRPr sz="26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98999"/>
            <a:ext cx="13004800" cy="177801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5230039" y="3646699"/>
            <a:ext cx="2544724" cy="2460203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23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4599"/>
            <a:ext cx="13004800" cy="177801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6502400"/>
            <a:ext cx="13004800" cy="3251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570" y="4226561"/>
            <a:ext cx="10785404" cy="1937173"/>
          </a:xfrm>
        </p:spPr>
        <p:txBody>
          <a:bodyPr vert="horz" lIns="130046" tIns="65023" rIns="130046" bIns="65023" rtlCol="0" anchor="b" anchorCtr="0">
            <a:noAutofit/>
          </a:bodyPr>
          <a:lstStyle>
            <a:lvl1pPr algn="ctr" defTabSz="1300460" rtl="0" eaLnBrk="1" latinLnBrk="0" hangingPunct="1">
              <a:spcBef>
                <a:spcPct val="0"/>
              </a:spcBef>
              <a:buNone/>
              <a:defRPr sz="6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570" y="6719147"/>
            <a:ext cx="10785404" cy="1988969"/>
          </a:xfrm>
        </p:spPr>
        <p:txBody>
          <a:bodyPr vert="horz" lIns="130046" tIns="65023" rIns="130046" bIns="65023" rtlCol="0">
            <a:normAutofit/>
          </a:bodyPr>
          <a:lstStyle>
            <a:lvl1pPr marL="0" indent="0" algn="ctr" defTabSz="1300460" rtl="0" eaLnBrk="1" latinLnBrk="0" hangingPunct="1">
              <a:spcBef>
                <a:spcPts val="853"/>
              </a:spcBef>
              <a:buFont typeface="Calisto MT" pitchFamily="18" charset="0"/>
              <a:buNone/>
              <a:defRPr sz="2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65023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AB499-F5DE-4BE5-BB26-90CC428051F7}" type="datetime1">
              <a:rPr lang="en-US"/>
              <a:pPr/>
              <a:t>10/29/15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5CD18-686B-47A9-AFD5-66CE5FA52A66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59686"/>
            <a:ext cx="13004800" cy="177801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2027218"/>
            <a:ext cx="13004800" cy="77263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570" y="89249"/>
            <a:ext cx="10785405" cy="182494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8570" y="2600961"/>
            <a:ext cx="5071872" cy="611180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2103" y="2600961"/>
            <a:ext cx="5071872" cy="611180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59686"/>
            <a:ext cx="13004800" cy="177801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2027218"/>
            <a:ext cx="13004800" cy="77263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570" y="89249"/>
            <a:ext cx="10785405" cy="182494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570" y="2167467"/>
            <a:ext cx="5071872" cy="119210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4000" b="0"/>
            </a:lvl1pPr>
            <a:lvl2pPr marL="650230" indent="0">
              <a:buNone/>
              <a:defRPr sz="2800" b="1"/>
            </a:lvl2pPr>
            <a:lvl3pPr marL="1300460" indent="0">
              <a:buNone/>
              <a:defRPr sz="2600" b="1"/>
            </a:lvl3pPr>
            <a:lvl4pPr marL="1950690" indent="0">
              <a:buNone/>
              <a:defRPr sz="2300" b="1"/>
            </a:lvl4pPr>
            <a:lvl5pPr marL="2600919" indent="0">
              <a:buNone/>
              <a:defRPr sz="2300" b="1"/>
            </a:lvl5pPr>
            <a:lvl6pPr marL="3251149" indent="0">
              <a:buNone/>
              <a:defRPr sz="2300" b="1"/>
            </a:lvl6pPr>
            <a:lvl7pPr marL="3901379" indent="0">
              <a:buNone/>
              <a:defRPr sz="2300" b="1"/>
            </a:lvl7pPr>
            <a:lvl8pPr marL="4551609" indent="0">
              <a:buNone/>
              <a:defRPr sz="2300" b="1"/>
            </a:lvl8pPr>
            <a:lvl9pPr marL="5201839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8570" y="3404198"/>
            <a:ext cx="5071872" cy="530856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22103" y="2167467"/>
            <a:ext cx="5071872" cy="119210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4000" b="0"/>
            </a:lvl1pPr>
            <a:lvl2pPr marL="650230" indent="0">
              <a:buNone/>
              <a:defRPr sz="2800" b="1"/>
            </a:lvl2pPr>
            <a:lvl3pPr marL="1300460" indent="0">
              <a:buNone/>
              <a:defRPr sz="2600" b="1"/>
            </a:lvl3pPr>
            <a:lvl4pPr marL="1950690" indent="0">
              <a:buNone/>
              <a:defRPr sz="2300" b="1"/>
            </a:lvl4pPr>
            <a:lvl5pPr marL="2600919" indent="0">
              <a:buNone/>
              <a:defRPr sz="2300" b="1"/>
            </a:lvl5pPr>
            <a:lvl6pPr marL="3251149" indent="0">
              <a:buNone/>
              <a:defRPr sz="2300" b="1"/>
            </a:lvl6pPr>
            <a:lvl7pPr marL="3901379" indent="0">
              <a:buNone/>
              <a:defRPr sz="2300" b="1"/>
            </a:lvl7pPr>
            <a:lvl8pPr marL="4551609" indent="0">
              <a:buNone/>
              <a:defRPr sz="2300" b="1"/>
            </a:lvl8pPr>
            <a:lvl9pPr marL="5201839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22103" y="3404198"/>
            <a:ext cx="5071872" cy="530856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59686"/>
            <a:ext cx="13004800" cy="1778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2059093"/>
            <a:ext cx="13004800" cy="77008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570" y="89249"/>
            <a:ext cx="10785405" cy="1824949"/>
          </a:xfrm>
          <a:prstGeom prst="rect">
            <a:avLst/>
          </a:prstGeom>
        </p:spPr>
        <p:txBody>
          <a:bodyPr vert="horz" lIns="130046" tIns="65023" rIns="130046" bIns="65023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570" y="2600961"/>
            <a:ext cx="10785405" cy="6111805"/>
          </a:xfrm>
          <a:prstGeom prst="rect">
            <a:avLst/>
          </a:prstGeom>
        </p:spPr>
        <p:txBody>
          <a:bodyPr vert="horz" lIns="130046" tIns="65023" rIns="130046" bIns="650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575103" y="9040143"/>
            <a:ext cx="3034453" cy="519289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r">
              <a:defRPr sz="17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196F663E-5ED1-47B2-8DFB-BADDA486BF96}" type="datetimeFigureOut">
              <a:rPr lang="en-US">
                <a:solidFill>
                  <a:srgbClr val="333333"/>
                </a:solidFill>
                <a:effectLst>
                  <a:outerShdw blurRad="63500" dir="2700000" algn="tl" rotWithShape="0">
                    <a:prstClr val="white">
                      <a:alpha val="40000"/>
                    </a:prstClr>
                  </a:outerShdw>
                </a:effectLst>
              </a:rPr>
              <a:pPr/>
              <a:t>10/29/15</a:t>
            </a:fld>
            <a:endParaRPr>
              <a:solidFill>
                <a:srgbClr val="333333"/>
              </a:solidFill>
              <a:effectLst>
                <a:outerShdw blurRad="63500" dir="2700000" algn="tl" rotWithShape="0">
                  <a:prstClr val="white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244" y="9040143"/>
            <a:ext cx="4118187" cy="519289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l">
              <a:defRPr sz="17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>
              <a:solidFill>
                <a:srgbClr val="333333"/>
              </a:solidFill>
              <a:effectLst>
                <a:outerShdw blurRad="63500" dir="2700000" algn="tl" rotWithShape="0">
                  <a:prstClr val="white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68907" y="9040143"/>
            <a:ext cx="866987" cy="519289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ctr">
              <a:defRPr sz="17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61F84E61-BFA6-4150-9FE3-AA0C8F288190}" type="slidenum">
              <a:rPr>
                <a:solidFill>
                  <a:srgbClr val="333333"/>
                </a:solidFill>
                <a:effectLst>
                  <a:outerShdw blurRad="63500" dir="2700000" algn="tl" rotWithShape="0">
                    <a:prstClr val="white">
                      <a:alpha val="40000"/>
                    </a:prstClr>
                  </a:outerShdw>
                </a:effectLst>
              </a:rPr>
              <a:pPr/>
              <a:t>‹#›</a:t>
            </a:fld>
            <a:endParaRPr>
              <a:solidFill>
                <a:srgbClr val="333333"/>
              </a:solidFill>
              <a:effectLst>
                <a:outerShdw blurRad="63500" dir="2700000" algn="tl" rotWithShape="0">
                  <a:prstClr val="white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58804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ctr" defTabSz="1300460" rtl="0" eaLnBrk="1" latinLnBrk="0" hangingPunct="1">
        <a:spcBef>
          <a:spcPct val="0"/>
        </a:spcBef>
        <a:buNone/>
        <a:defRPr sz="6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1878" indent="-401878" algn="l" defTabSz="1300460" rtl="0" eaLnBrk="1" latinLnBrk="0" hangingPunct="1">
        <a:spcBef>
          <a:spcPts val="2844"/>
        </a:spcBef>
        <a:buFont typeface="Calisto MT" pitchFamily="18" charset="0"/>
        <a:buChar char="•"/>
        <a:defRPr sz="3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821818" indent="-419940" algn="l" defTabSz="1300460" rtl="0" eaLnBrk="1" latinLnBrk="0" hangingPunct="1">
        <a:spcBef>
          <a:spcPts val="853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31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223696" indent="-401878" algn="l" defTabSz="1300460" rtl="0" eaLnBrk="1" latinLnBrk="0" hangingPunct="1">
        <a:spcBef>
          <a:spcPts val="853"/>
        </a:spcBef>
        <a:buFont typeface="Calisto MT" pitchFamily="18" charset="0"/>
        <a:buChar char="•"/>
        <a:defRPr sz="2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625575" indent="-401878" algn="l" defTabSz="1300460" rtl="0" eaLnBrk="1" latinLnBrk="0" hangingPunct="1">
        <a:spcBef>
          <a:spcPts val="853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6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27453" indent="-401878" algn="l" defTabSz="1300460" rtl="0" eaLnBrk="1" latinLnBrk="0" hangingPunct="1">
        <a:spcBef>
          <a:spcPts val="853"/>
        </a:spcBef>
        <a:buFont typeface="Calisto MT" pitchFamily="18" charset="0"/>
        <a:buChar char="•"/>
        <a:defRPr sz="26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357626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570" y="89249"/>
            <a:ext cx="10785405" cy="1824949"/>
          </a:xfrm>
          <a:prstGeom prst="rect">
            <a:avLst/>
          </a:prstGeom>
        </p:spPr>
        <p:txBody>
          <a:bodyPr vert="horz" lIns="130046" tIns="65023" rIns="130046" bIns="65023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570" y="2600961"/>
            <a:ext cx="10785405" cy="6111805"/>
          </a:xfrm>
          <a:prstGeom prst="rect">
            <a:avLst/>
          </a:prstGeom>
        </p:spPr>
        <p:txBody>
          <a:bodyPr vert="horz" lIns="130046" tIns="65023" rIns="130046" bIns="650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575103" y="9040143"/>
            <a:ext cx="3034453" cy="519289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r">
              <a:defRPr sz="17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196F663E-5ED1-47B2-8DFB-BADDA486BF96}" type="datetimeFigureOut">
              <a:rPr lang="en-US"/>
              <a:pPr/>
              <a:t>10/29/15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244" y="9040143"/>
            <a:ext cx="4118187" cy="519289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l">
              <a:defRPr sz="17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68907" y="9040143"/>
            <a:ext cx="866987" cy="519289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ctr">
              <a:defRPr sz="17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</p:sldLayoutIdLst>
  <p:txStyles>
    <p:titleStyle>
      <a:lvl1pPr algn="ctr" defTabSz="1300460" rtl="0" eaLnBrk="1" latinLnBrk="0" hangingPunct="1">
        <a:spcBef>
          <a:spcPct val="0"/>
        </a:spcBef>
        <a:buNone/>
        <a:defRPr sz="6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1878" indent="-401878" algn="l" defTabSz="1300460" rtl="0" eaLnBrk="1" latinLnBrk="0" hangingPunct="1">
        <a:spcBef>
          <a:spcPts val="2844"/>
        </a:spcBef>
        <a:buFont typeface="Calisto MT" pitchFamily="18" charset="0"/>
        <a:buChar char="•"/>
        <a:defRPr sz="3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821818" indent="-419940" algn="l" defTabSz="1300460" rtl="0" eaLnBrk="1" latinLnBrk="0" hangingPunct="1">
        <a:spcBef>
          <a:spcPts val="853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31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223696" indent="-401878" algn="l" defTabSz="1300460" rtl="0" eaLnBrk="1" latinLnBrk="0" hangingPunct="1">
        <a:spcBef>
          <a:spcPts val="853"/>
        </a:spcBef>
        <a:buFont typeface="Calisto MT" pitchFamily="18" charset="0"/>
        <a:buChar char="•"/>
        <a:defRPr sz="2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625575" indent="-401878" algn="l" defTabSz="1300460" rtl="0" eaLnBrk="1" latinLnBrk="0" hangingPunct="1">
        <a:spcBef>
          <a:spcPts val="853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6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27453" indent="-401878" algn="l" defTabSz="1300460" rtl="0" eaLnBrk="1" latinLnBrk="0" hangingPunct="1">
        <a:spcBef>
          <a:spcPts val="853"/>
        </a:spcBef>
        <a:buFont typeface="Calisto MT" pitchFamily="18" charset="0"/>
        <a:buChar char="•"/>
        <a:defRPr sz="26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357626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hyperlink" Target="http://youtu.be/9eMWG3fwiEU?t=30s" TargetMode="Externa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614" y="2167467"/>
            <a:ext cx="11812693" cy="7044267"/>
          </a:xfrm>
        </p:spPr>
        <p:txBody>
          <a:bodyPr>
            <a:normAutofit/>
          </a:bodyPr>
          <a:lstStyle/>
          <a:p>
            <a:pPr marL="0" indent="-419940">
              <a:buNone/>
            </a:pP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Exam: Congratulations on finishing!</a:t>
            </a:r>
          </a:p>
          <a:p>
            <a:pPr marL="859078" lvl="2" indent="-457200"/>
            <a:r>
              <a:rPr lang="en-US" dirty="0" smtClean="0"/>
              <a:t>More than half-way through course material</a:t>
            </a:r>
          </a:p>
          <a:p>
            <a:pPr marL="0" indent="-419940">
              <a:buNone/>
            </a:pPr>
            <a:r>
              <a:rPr lang="en-US" dirty="0" smtClean="0"/>
              <a:t>P3:   Due tomorrow at 9:00 pm</a:t>
            </a:r>
          </a:p>
          <a:p>
            <a:pPr marL="859078" lvl="2" indent="-457200"/>
            <a:r>
              <a:rPr lang="en-US" dirty="0" smtClean="0"/>
              <a:t>Only turn in code in one project partner’s </a:t>
            </a:r>
            <a:r>
              <a:rPr lang="en-US" dirty="0" err="1" smtClean="0"/>
              <a:t>handin</a:t>
            </a:r>
            <a:r>
              <a:rPr lang="en-US" dirty="0" smtClean="0"/>
              <a:t> directory</a:t>
            </a:r>
          </a:p>
          <a:p>
            <a:pPr marL="487672" lvl="1" indent="-487672">
              <a:buNone/>
            </a:pPr>
            <a:endParaRPr lang="en-US" dirty="0" smtClean="0"/>
          </a:p>
          <a:p>
            <a:pPr marL="487672" lvl="1" indent="-487672">
              <a:buNone/>
            </a:pPr>
            <a:r>
              <a:rPr lang="en-US" dirty="0" smtClean="0"/>
              <a:t>P4:  Threads (Part a and b) available near end of week</a:t>
            </a:r>
          </a:p>
          <a:p>
            <a:pPr marL="889550" lvl="2" indent="-487672"/>
            <a:r>
              <a:rPr lang="en-US" dirty="0" smtClean="0"/>
              <a:t>Can choose or be matched with new partner</a:t>
            </a:r>
          </a:p>
          <a:p>
            <a:pPr marL="487672" lvl="1" indent="-487672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Read as we go along!</a:t>
            </a:r>
          </a:p>
          <a:p>
            <a:pPr marL="877140" lvl="1" indent="-457200"/>
            <a:r>
              <a:rPr lang="en-US" dirty="0" smtClean="0"/>
              <a:t>Chapter 36 + 37</a:t>
            </a:r>
          </a:p>
        </p:txBody>
      </p:sp>
    </p:spTree>
    <p:extLst>
      <p:ext uri="{BB962C8B-B14F-4D97-AF65-F5344CB8AC3E}">
        <p14:creationId xmlns:p14="http://schemas.microsoft.com/office/powerpoint/2010/main" val="141960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/>
        </p:nvSpPr>
        <p:spPr>
          <a:xfrm>
            <a:off x="2691406" y="1664339"/>
            <a:ext cx="750213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195" name="Shape 195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196" name="Shape 196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197" name="Shape 197"/>
          <p:cNvSpPr/>
          <p:nvPr/>
        </p:nvSpPr>
        <p:spPr>
          <a:xfrm>
            <a:off x="2677769" y="2680339"/>
            <a:ext cx="750213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8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3" name="Shape 190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 dirty="0">
                <a:solidFill>
                  <a:srgbClr val="FFFFFF"/>
                </a:solidFill>
              </a:rPr>
              <a:t>What happens? </a:t>
            </a:r>
          </a:p>
        </p:txBody>
      </p:sp>
      <p:sp>
        <p:nvSpPr>
          <p:cNvPr id="1904" name="Shape 1904"/>
          <p:cNvSpPr>
            <a:spLocks noGrp="1"/>
          </p:cNvSpPr>
          <p:nvPr>
            <p:ph type="body" idx="4294967295"/>
          </p:nvPr>
        </p:nvSpPr>
        <p:spPr>
          <a:xfrm>
            <a:off x="619933" y="3350888"/>
            <a:ext cx="11099800" cy="6211566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void reader(int fd) {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	char buf[1024];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	int rv;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	while((rv = </a:t>
            </a:r>
            <a:r>
              <a:rPr sz="3000" b="1" dirty="0">
                <a:latin typeface="Menlo"/>
                <a:ea typeface="Menlo"/>
                <a:cs typeface="Menlo"/>
                <a:sym typeface="Menlo"/>
              </a:rPr>
              <a:t>read</a:t>
            </a:r>
            <a:r>
              <a:rPr sz="3000" dirty="0">
                <a:latin typeface="Menlo"/>
                <a:ea typeface="Menlo"/>
                <a:cs typeface="Menlo"/>
                <a:sym typeface="Menlo"/>
              </a:rPr>
              <a:t>(buf)) != 0) {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		assert(rv);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		// takes short time, e.g., 1ms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		process(buf, rv);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	}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}</a:t>
            </a:r>
          </a:p>
        </p:txBody>
      </p:sp>
      <p:sp>
        <p:nvSpPr>
          <p:cNvPr id="1905" name="Shape 1905"/>
          <p:cNvSpPr/>
          <p:nvPr/>
        </p:nvSpPr>
        <p:spPr>
          <a:xfrm>
            <a:off x="619933" y="2304248"/>
            <a:ext cx="10549363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chemeClr val="bg2"/>
                </a:solidFill>
              </a:rPr>
              <a:t>Assume 2 </a:t>
            </a:r>
            <a:r>
              <a:rPr sz="3600" dirty="0" smtClean="0">
                <a:solidFill>
                  <a:schemeClr val="bg2"/>
                </a:solidFill>
              </a:rPr>
              <a:t>processes</a:t>
            </a:r>
            <a:r>
              <a:rPr lang="en-US" sz="3600" dirty="0" smtClean="0">
                <a:solidFill>
                  <a:schemeClr val="bg2"/>
                </a:solidFill>
              </a:rPr>
              <a:t> each calling read() with </a:t>
            </a:r>
            <a:r>
              <a:rPr sz="3600" dirty="0" smtClean="0">
                <a:solidFill>
                  <a:schemeClr val="bg2"/>
                </a:solidFill>
              </a:rPr>
              <a:t>C-SCAN</a:t>
            </a:r>
            <a:endParaRPr sz="3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7" name="Shape 190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Work Conservation</a:t>
            </a:r>
          </a:p>
        </p:txBody>
      </p:sp>
      <p:sp>
        <p:nvSpPr>
          <p:cNvPr id="1908" name="Shape 1908"/>
          <p:cNvSpPr>
            <a:spLocks noGrp="1"/>
          </p:cNvSpPr>
          <p:nvPr>
            <p:ph type="body" idx="4294967295"/>
          </p:nvPr>
        </p:nvSpPr>
        <p:spPr>
          <a:xfrm>
            <a:off x="573436" y="2222391"/>
            <a:ext cx="12011187" cy="695260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b="1" dirty="0"/>
              <a:t>Work conserving schedulers </a:t>
            </a:r>
            <a:r>
              <a:rPr sz="3800" dirty="0"/>
              <a:t>always try to do </a:t>
            </a:r>
            <a:r>
              <a:rPr lang="en-US" sz="3800" dirty="0" smtClean="0"/>
              <a:t>work </a:t>
            </a:r>
            <a:r>
              <a:rPr sz="3800" dirty="0" smtClean="0"/>
              <a:t>if </a:t>
            </a:r>
            <a:r>
              <a:rPr sz="3800" dirty="0"/>
              <a:t>there’s </a:t>
            </a:r>
            <a:r>
              <a:rPr lang="en-US" sz="3800" dirty="0" smtClean="0"/>
              <a:t>work</a:t>
            </a:r>
            <a:r>
              <a:rPr sz="3800" dirty="0" smtClean="0"/>
              <a:t> </a:t>
            </a:r>
            <a:r>
              <a:rPr sz="3800" dirty="0"/>
              <a:t>to be </a:t>
            </a:r>
            <a:r>
              <a:rPr sz="3800" dirty="0" smtClean="0"/>
              <a:t>done</a:t>
            </a: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Sometimes, it’s better to wait instead if </a:t>
            </a:r>
            <a:r>
              <a:rPr lang="en-US" sz="3800" dirty="0" smtClean="0"/>
              <a:t>system</a:t>
            </a:r>
            <a:r>
              <a:rPr sz="3800" dirty="0" smtClean="0"/>
              <a:t> </a:t>
            </a:r>
            <a:r>
              <a:rPr sz="3800" b="1" dirty="0" smtClean="0"/>
              <a:t>anticipate</a:t>
            </a:r>
            <a:r>
              <a:rPr lang="en-US" sz="3800" b="1" dirty="0" smtClean="0"/>
              <a:t>s</a:t>
            </a:r>
            <a:r>
              <a:rPr sz="3800" b="1" dirty="0" smtClean="0"/>
              <a:t> </a:t>
            </a:r>
            <a:r>
              <a:rPr sz="3800" dirty="0"/>
              <a:t>another request will </a:t>
            </a:r>
            <a:r>
              <a:rPr lang="en-US" sz="3800" dirty="0" smtClean="0"/>
              <a:t>arrive</a:t>
            </a: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Such </a:t>
            </a:r>
            <a:r>
              <a:rPr sz="3800" b="1" dirty="0"/>
              <a:t>non-work-conserving schedulers </a:t>
            </a:r>
            <a:r>
              <a:rPr sz="3800" dirty="0"/>
              <a:t>are called </a:t>
            </a:r>
            <a:r>
              <a:rPr sz="3800" b="1" dirty="0"/>
              <a:t>anticipatory</a:t>
            </a:r>
            <a:r>
              <a:rPr sz="3800" dirty="0"/>
              <a:t> </a:t>
            </a:r>
            <a:r>
              <a:rPr sz="3800" dirty="0" smtClean="0"/>
              <a:t>schedulers</a:t>
            </a:r>
            <a:endParaRPr sz="3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0" name="Shape 19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CFQ (Linux Default)</a:t>
            </a:r>
          </a:p>
        </p:txBody>
      </p:sp>
      <p:sp>
        <p:nvSpPr>
          <p:cNvPr id="1911" name="Shape 1911"/>
          <p:cNvSpPr>
            <a:spLocks noGrp="1"/>
          </p:cNvSpPr>
          <p:nvPr>
            <p:ph type="body" idx="4294967295"/>
          </p:nvPr>
        </p:nvSpPr>
        <p:spPr>
          <a:xfrm>
            <a:off x="402956" y="2282824"/>
            <a:ext cx="11099800" cy="718663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 indent="0" defTabSz="508254">
              <a:buNone/>
              <a:defRPr sz="1800">
                <a:solidFill>
                  <a:srgbClr val="000000"/>
                </a:solidFill>
              </a:defRPr>
            </a:pPr>
            <a:r>
              <a:rPr sz="3306" dirty="0"/>
              <a:t>Completely Fair </a:t>
            </a:r>
            <a:r>
              <a:rPr sz="3306" dirty="0" smtClean="0"/>
              <a:t>Queueing</a:t>
            </a:r>
            <a:endParaRPr sz="3306" dirty="0"/>
          </a:p>
          <a:p>
            <a:pPr marL="877140" lvl="1" indent="-457200" defTabSz="508254">
              <a:defRPr sz="1800">
                <a:solidFill>
                  <a:srgbClr val="000000"/>
                </a:solidFill>
              </a:defRPr>
            </a:pPr>
            <a:r>
              <a:rPr sz="3006" dirty="0"/>
              <a:t>Queue for each </a:t>
            </a:r>
            <a:r>
              <a:rPr sz="3006" dirty="0" smtClean="0"/>
              <a:t>process</a:t>
            </a:r>
            <a:endParaRPr sz="3006" dirty="0"/>
          </a:p>
          <a:p>
            <a:pPr marL="877140" lvl="1" indent="-457200" defTabSz="508254">
              <a:defRPr sz="1800">
                <a:solidFill>
                  <a:srgbClr val="000000"/>
                </a:solidFill>
              </a:defRPr>
            </a:pPr>
            <a:r>
              <a:rPr lang="en-US" sz="3006" dirty="0"/>
              <a:t>W</a:t>
            </a:r>
            <a:r>
              <a:rPr sz="3006" dirty="0" smtClean="0"/>
              <a:t>eighted </a:t>
            </a:r>
            <a:r>
              <a:rPr sz="3006" dirty="0"/>
              <a:t>round-robin between queues, with slice time proportional to </a:t>
            </a:r>
            <a:r>
              <a:rPr sz="3006" dirty="0" smtClean="0"/>
              <a:t>priority</a:t>
            </a:r>
            <a:endParaRPr lang="en-US" sz="3006" dirty="0" smtClean="0"/>
          </a:p>
          <a:p>
            <a:pPr marL="877140" lvl="1" indent="-457200" defTabSz="508254">
              <a:defRPr sz="1800">
                <a:solidFill>
                  <a:srgbClr val="000000"/>
                </a:solidFill>
              </a:defRPr>
            </a:pPr>
            <a:r>
              <a:rPr lang="en-US" sz="3200" dirty="0"/>
              <a:t>Yield slice only if idle for a given time (anticipation)</a:t>
            </a:r>
          </a:p>
          <a:p>
            <a:pPr marL="877140" lvl="1" indent="-457200" defTabSz="508254">
              <a:defRPr sz="1800">
                <a:solidFill>
                  <a:srgbClr val="000000"/>
                </a:solidFill>
              </a:defRPr>
            </a:pPr>
            <a:endParaRPr sz="3006" dirty="0"/>
          </a:p>
          <a:p>
            <a:pPr marL="0" lvl="0" indent="0" defTabSz="508254">
              <a:buNone/>
              <a:defRPr sz="1800">
                <a:solidFill>
                  <a:srgbClr val="000000"/>
                </a:solidFill>
              </a:defRPr>
            </a:pPr>
            <a:endParaRPr sz="3306" dirty="0"/>
          </a:p>
          <a:p>
            <a:pPr marL="0" lvl="0" indent="0" defTabSz="508254">
              <a:buNone/>
              <a:defRPr sz="1800">
                <a:solidFill>
                  <a:srgbClr val="000000"/>
                </a:solidFill>
              </a:defRPr>
            </a:pPr>
            <a:r>
              <a:rPr sz="3306" dirty="0"/>
              <a:t>Optimize order within </a:t>
            </a:r>
            <a:r>
              <a:rPr sz="3306" dirty="0" smtClean="0"/>
              <a:t>queue</a:t>
            </a:r>
            <a:endParaRPr sz="3306" dirty="0"/>
          </a:p>
          <a:p>
            <a:pPr marL="0" lvl="0" indent="0" defTabSz="508254">
              <a:buNone/>
              <a:defRPr sz="1800">
                <a:solidFill>
                  <a:srgbClr val="000000"/>
                </a:solidFill>
              </a:defRPr>
            </a:pPr>
            <a:endParaRPr sz="3306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" name="Shape 191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6480" dirty="0" smtClean="0">
                <a:solidFill>
                  <a:srgbClr val="FFFFFF"/>
                </a:solidFill>
              </a:rPr>
              <a:t>I/O Device </a:t>
            </a:r>
            <a:r>
              <a:rPr sz="6480" dirty="0" smtClean="0">
                <a:solidFill>
                  <a:srgbClr val="FFFFFF"/>
                </a:solidFill>
              </a:rPr>
              <a:t>Summary</a:t>
            </a:r>
            <a:endParaRPr sz="6480" dirty="0">
              <a:solidFill>
                <a:srgbClr val="FFFFFF"/>
              </a:solidFill>
            </a:endParaRPr>
          </a:p>
        </p:txBody>
      </p:sp>
      <p:sp>
        <p:nvSpPr>
          <p:cNvPr id="1914" name="Shape 1914"/>
          <p:cNvSpPr>
            <a:spLocks noGrp="1"/>
          </p:cNvSpPr>
          <p:nvPr>
            <p:ph type="body" idx="4294967295"/>
          </p:nvPr>
        </p:nvSpPr>
        <p:spPr>
          <a:xfrm>
            <a:off x="503428" y="2203638"/>
            <a:ext cx="11995687" cy="706434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 smtClean="0"/>
              <a:t>Overlap </a:t>
            </a:r>
            <a:r>
              <a:rPr sz="3800" dirty="0"/>
              <a:t>I/O and CPU whenever possible!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 - use interrupts, DMA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lang="en-US" sz="3800" dirty="0" smtClean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/>
              <a:t>Storage devices provide common block interface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/>
              <a:t>On a disk: </a:t>
            </a:r>
            <a:r>
              <a:rPr sz="3800" dirty="0" smtClean="0"/>
              <a:t>Never </a:t>
            </a:r>
            <a:r>
              <a:rPr sz="3800" dirty="0"/>
              <a:t>do random I/O unless you must!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 - e.g., Quicksort is a terrible algorithm on </a:t>
            </a:r>
            <a:r>
              <a:rPr sz="3800" dirty="0" smtClean="0"/>
              <a:t>disk</a:t>
            </a:r>
            <a:endParaRPr lang="en-US" sz="3800" dirty="0" smtClean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lang="en-US"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/>
              <a:t>Spend time to schedule on slow, </a:t>
            </a:r>
            <a:r>
              <a:rPr lang="en-US" sz="3800" dirty="0" err="1" smtClean="0"/>
              <a:t>stateful</a:t>
            </a:r>
            <a:r>
              <a:rPr lang="en-US" sz="3800" dirty="0" smtClean="0"/>
              <a:t> devices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/>
          <p:nvPr/>
        </p:nvSpPr>
        <p:spPr>
          <a:xfrm>
            <a:off x="2691406" y="1664339"/>
            <a:ext cx="750213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01" name="Shape 201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202" name="Shape 202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203" name="Shape 203"/>
          <p:cNvSpPr/>
          <p:nvPr/>
        </p:nvSpPr>
        <p:spPr>
          <a:xfrm>
            <a:off x="2677769" y="2680339"/>
            <a:ext cx="750213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04" name="Shape 204"/>
          <p:cNvSpPr/>
          <p:nvPr/>
        </p:nvSpPr>
        <p:spPr>
          <a:xfrm>
            <a:off x="3460998" y="10869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05" name="Shape 205"/>
          <p:cNvSpPr/>
          <p:nvPr/>
        </p:nvSpPr>
        <p:spPr>
          <a:xfrm>
            <a:off x="1912665" y="583226"/>
            <a:ext cx="305790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A wants to do I/O</a:t>
            </a:r>
          </a:p>
        </p:txBody>
      </p:sp>
      <p:sp>
        <p:nvSpPr>
          <p:cNvPr id="9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/>
          <p:nvPr/>
        </p:nvSpPr>
        <p:spPr>
          <a:xfrm>
            <a:off x="3541570" y="1393721"/>
            <a:ext cx="120212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08" name="Shape 208"/>
          <p:cNvSpPr/>
          <p:nvPr/>
        </p:nvSpPr>
        <p:spPr>
          <a:xfrm flipH="1">
            <a:off x="3451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09" name="Shape 209"/>
          <p:cNvSpPr/>
          <p:nvPr/>
        </p:nvSpPr>
        <p:spPr>
          <a:xfrm>
            <a:off x="47386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10" name="Shape 210"/>
          <p:cNvSpPr/>
          <p:nvPr/>
        </p:nvSpPr>
        <p:spPr>
          <a:xfrm>
            <a:off x="3979566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212" name="Shape 212"/>
          <p:cNvSpPr/>
          <p:nvPr/>
        </p:nvSpPr>
        <p:spPr>
          <a:xfrm>
            <a:off x="2691406" y="1664339"/>
            <a:ext cx="215644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13" name="Shape 213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214" name="Shape 214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215" name="Shape 215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11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/>
          <p:nvPr/>
        </p:nvSpPr>
        <p:spPr>
          <a:xfrm>
            <a:off x="3541570" y="1393721"/>
            <a:ext cx="120212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18" name="Shape 218"/>
          <p:cNvSpPr/>
          <p:nvPr/>
        </p:nvSpPr>
        <p:spPr>
          <a:xfrm flipH="1">
            <a:off x="3451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19" name="Shape 219"/>
          <p:cNvSpPr/>
          <p:nvPr/>
        </p:nvSpPr>
        <p:spPr>
          <a:xfrm>
            <a:off x="47386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20" name="Shape 220"/>
          <p:cNvSpPr/>
          <p:nvPr/>
        </p:nvSpPr>
        <p:spPr>
          <a:xfrm>
            <a:off x="3979566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222" name="Shape 222"/>
          <p:cNvSpPr/>
          <p:nvPr/>
        </p:nvSpPr>
        <p:spPr>
          <a:xfrm>
            <a:off x="4938570" y="1393721"/>
            <a:ext cx="64681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23" name="Shape 223"/>
          <p:cNvSpPr/>
          <p:nvPr/>
        </p:nvSpPr>
        <p:spPr>
          <a:xfrm flipH="1">
            <a:off x="4848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24" name="Shape 224"/>
          <p:cNvSpPr/>
          <p:nvPr/>
        </p:nvSpPr>
        <p:spPr>
          <a:xfrm>
            <a:off x="55768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25" name="Shape 225"/>
          <p:cNvSpPr/>
          <p:nvPr/>
        </p:nvSpPr>
        <p:spPr>
          <a:xfrm>
            <a:off x="5094650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2</a:t>
            </a:r>
          </a:p>
        </p:txBody>
      </p:sp>
      <p:sp>
        <p:nvSpPr>
          <p:cNvPr id="226" name="Shape 226"/>
          <p:cNvSpPr/>
          <p:nvPr/>
        </p:nvSpPr>
        <p:spPr>
          <a:xfrm>
            <a:off x="2691406" y="1664339"/>
            <a:ext cx="2987036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27" name="Shape 227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228" name="Shape 228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229" name="Shape 229"/>
          <p:cNvSpPr/>
          <p:nvPr/>
        </p:nvSpPr>
        <p:spPr>
          <a:xfrm>
            <a:off x="4910900" y="2680339"/>
            <a:ext cx="744438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30" name="Shape 230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16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/>
          <p:nvPr/>
        </p:nvSpPr>
        <p:spPr>
          <a:xfrm>
            <a:off x="3541570" y="1393721"/>
            <a:ext cx="120212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33" name="Shape 233"/>
          <p:cNvSpPr/>
          <p:nvPr/>
        </p:nvSpPr>
        <p:spPr>
          <a:xfrm flipH="1">
            <a:off x="3451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34" name="Shape 234"/>
          <p:cNvSpPr/>
          <p:nvPr/>
        </p:nvSpPr>
        <p:spPr>
          <a:xfrm>
            <a:off x="47386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35" name="Shape 235"/>
          <p:cNvSpPr/>
          <p:nvPr/>
        </p:nvSpPr>
        <p:spPr>
          <a:xfrm>
            <a:off x="3979566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237" name="Shape 237"/>
          <p:cNvSpPr/>
          <p:nvPr/>
        </p:nvSpPr>
        <p:spPr>
          <a:xfrm>
            <a:off x="4938570" y="1393721"/>
            <a:ext cx="64681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38" name="Shape 238"/>
          <p:cNvSpPr/>
          <p:nvPr/>
        </p:nvSpPr>
        <p:spPr>
          <a:xfrm flipH="1">
            <a:off x="4848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39" name="Shape 239"/>
          <p:cNvSpPr/>
          <p:nvPr/>
        </p:nvSpPr>
        <p:spPr>
          <a:xfrm>
            <a:off x="55768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40" name="Shape 240"/>
          <p:cNvSpPr/>
          <p:nvPr/>
        </p:nvSpPr>
        <p:spPr>
          <a:xfrm>
            <a:off x="5094650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2</a:t>
            </a:r>
          </a:p>
        </p:txBody>
      </p:sp>
      <p:sp>
        <p:nvSpPr>
          <p:cNvPr id="241" name="Shape 241"/>
          <p:cNvSpPr/>
          <p:nvPr/>
        </p:nvSpPr>
        <p:spPr>
          <a:xfrm>
            <a:off x="2691406" y="1664339"/>
            <a:ext cx="303560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42" name="Shape 242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243" name="Shape 243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244" name="Shape 244"/>
          <p:cNvSpPr/>
          <p:nvPr/>
        </p:nvSpPr>
        <p:spPr>
          <a:xfrm>
            <a:off x="4910900" y="2680339"/>
            <a:ext cx="819359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45" name="Shape 245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46" name="Shape 246"/>
          <p:cNvSpPr/>
          <p:nvPr/>
        </p:nvSpPr>
        <p:spPr>
          <a:xfrm>
            <a:off x="5708898" y="8964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47" name="Shape 247"/>
          <p:cNvSpPr/>
          <p:nvPr/>
        </p:nvSpPr>
        <p:spPr>
          <a:xfrm>
            <a:off x="5526450" y="3927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3</a:t>
            </a:r>
          </a:p>
        </p:txBody>
      </p:sp>
      <p:sp>
        <p:nvSpPr>
          <p:cNvPr id="18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/>
          <p:nvPr/>
        </p:nvSpPr>
        <p:spPr>
          <a:xfrm>
            <a:off x="3541570" y="1393721"/>
            <a:ext cx="120212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50" name="Shape 250"/>
          <p:cNvSpPr/>
          <p:nvPr/>
        </p:nvSpPr>
        <p:spPr>
          <a:xfrm flipH="1">
            <a:off x="3451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51" name="Shape 251"/>
          <p:cNvSpPr/>
          <p:nvPr/>
        </p:nvSpPr>
        <p:spPr>
          <a:xfrm>
            <a:off x="47386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52" name="Shape 252"/>
          <p:cNvSpPr/>
          <p:nvPr/>
        </p:nvSpPr>
        <p:spPr>
          <a:xfrm>
            <a:off x="3979566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254" name="Shape 254"/>
          <p:cNvSpPr/>
          <p:nvPr/>
        </p:nvSpPr>
        <p:spPr>
          <a:xfrm>
            <a:off x="4938570" y="1393721"/>
            <a:ext cx="64681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55" name="Shape 255"/>
          <p:cNvSpPr/>
          <p:nvPr/>
        </p:nvSpPr>
        <p:spPr>
          <a:xfrm flipH="1">
            <a:off x="4848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56" name="Shape 256"/>
          <p:cNvSpPr/>
          <p:nvPr/>
        </p:nvSpPr>
        <p:spPr>
          <a:xfrm>
            <a:off x="55768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57" name="Shape 257"/>
          <p:cNvSpPr/>
          <p:nvPr/>
        </p:nvSpPr>
        <p:spPr>
          <a:xfrm>
            <a:off x="5094650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2</a:t>
            </a:r>
          </a:p>
        </p:txBody>
      </p:sp>
      <p:sp>
        <p:nvSpPr>
          <p:cNvPr id="258" name="Shape 258"/>
          <p:cNvSpPr/>
          <p:nvPr/>
        </p:nvSpPr>
        <p:spPr>
          <a:xfrm>
            <a:off x="5827570" y="1393721"/>
            <a:ext cx="120212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59" name="Shape 259"/>
          <p:cNvSpPr/>
          <p:nvPr/>
        </p:nvSpPr>
        <p:spPr>
          <a:xfrm flipH="1">
            <a:off x="5737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60" name="Shape 260"/>
          <p:cNvSpPr/>
          <p:nvPr/>
        </p:nvSpPr>
        <p:spPr>
          <a:xfrm>
            <a:off x="7037367" y="1393721"/>
            <a:ext cx="90473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61" name="Shape 261"/>
          <p:cNvSpPr/>
          <p:nvPr/>
        </p:nvSpPr>
        <p:spPr>
          <a:xfrm>
            <a:off x="6265566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4</a:t>
            </a:r>
          </a:p>
        </p:txBody>
      </p:sp>
      <p:sp>
        <p:nvSpPr>
          <p:cNvPr id="262" name="Shape 262"/>
          <p:cNvSpPr/>
          <p:nvPr/>
        </p:nvSpPr>
        <p:spPr>
          <a:xfrm>
            <a:off x="5708898" y="8964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63" name="Shape 263"/>
          <p:cNvSpPr/>
          <p:nvPr/>
        </p:nvSpPr>
        <p:spPr>
          <a:xfrm>
            <a:off x="5526450" y="3927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3</a:t>
            </a:r>
          </a:p>
        </p:txBody>
      </p:sp>
      <p:sp>
        <p:nvSpPr>
          <p:cNvPr id="264" name="Shape 264"/>
          <p:cNvSpPr/>
          <p:nvPr/>
        </p:nvSpPr>
        <p:spPr>
          <a:xfrm>
            <a:off x="2691406" y="1664339"/>
            <a:ext cx="443824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65" name="Shape 265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266" name="Shape 266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267" name="Shape 267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68" name="Shape 268"/>
          <p:cNvSpPr/>
          <p:nvPr/>
        </p:nvSpPr>
        <p:spPr>
          <a:xfrm>
            <a:off x="4910900" y="2680339"/>
            <a:ext cx="217573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2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/>
          <p:nvPr/>
        </p:nvSpPr>
        <p:spPr>
          <a:xfrm>
            <a:off x="3541570" y="1393721"/>
            <a:ext cx="120212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71" name="Shape 271"/>
          <p:cNvSpPr/>
          <p:nvPr/>
        </p:nvSpPr>
        <p:spPr>
          <a:xfrm flipH="1">
            <a:off x="3451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72" name="Shape 272"/>
          <p:cNvSpPr/>
          <p:nvPr/>
        </p:nvSpPr>
        <p:spPr>
          <a:xfrm>
            <a:off x="47386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73" name="Shape 273"/>
          <p:cNvSpPr/>
          <p:nvPr/>
        </p:nvSpPr>
        <p:spPr>
          <a:xfrm>
            <a:off x="3979566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275" name="Shape 275"/>
          <p:cNvSpPr/>
          <p:nvPr/>
        </p:nvSpPr>
        <p:spPr>
          <a:xfrm>
            <a:off x="4938570" y="1393721"/>
            <a:ext cx="64681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76" name="Shape 276"/>
          <p:cNvSpPr/>
          <p:nvPr/>
        </p:nvSpPr>
        <p:spPr>
          <a:xfrm flipH="1">
            <a:off x="4848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77" name="Shape 277"/>
          <p:cNvSpPr/>
          <p:nvPr/>
        </p:nvSpPr>
        <p:spPr>
          <a:xfrm>
            <a:off x="55768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78" name="Shape 278"/>
          <p:cNvSpPr/>
          <p:nvPr/>
        </p:nvSpPr>
        <p:spPr>
          <a:xfrm>
            <a:off x="5094650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2</a:t>
            </a:r>
          </a:p>
        </p:txBody>
      </p:sp>
      <p:sp>
        <p:nvSpPr>
          <p:cNvPr id="279" name="Shape 279"/>
          <p:cNvSpPr/>
          <p:nvPr/>
        </p:nvSpPr>
        <p:spPr>
          <a:xfrm>
            <a:off x="5827570" y="1393721"/>
            <a:ext cx="120212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80" name="Shape 280"/>
          <p:cNvSpPr/>
          <p:nvPr/>
        </p:nvSpPr>
        <p:spPr>
          <a:xfrm flipH="1">
            <a:off x="5737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81" name="Shape 281"/>
          <p:cNvSpPr/>
          <p:nvPr/>
        </p:nvSpPr>
        <p:spPr>
          <a:xfrm>
            <a:off x="7037367" y="1393721"/>
            <a:ext cx="90473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82" name="Shape 282"/>
          <p:cNvSpPr/>
          <p:nvPr/>
        </p:nvSpPr>
        <p:spPr>
          <a:xfrm>
            <a:off x="6265566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4</a:t>
            </a:r>
          </a:p>
        </p:txBody>
      </p:sp>
      <p:sp>
        <p:nvSpPr>
          <p:cNvPr id="283" name="Shape 283"/>
          <p:cNvSpPr/>
          <p:nvPr/>
        </p:nvSpPr>
        <p:spPr>
          <a:xfrm>
            <a:off x="5708898" y="8964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84" name="Shape 284"/>
          <p:cNvSpPr/>
          <p:nvPr/>
        </p:nvSpPr>
        <p:spPr>
          <a:xfrm>
            <a:off x="5526450" y="3927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3</a:t>
            </a:r>
          </a:p>
        </p:txBody>
      </p:sp>
      <p:sp>
        <p:nvSpPr>
          <p:cNvPr id="285" name="Shape 285"/>
          <p:cNvSpPr/>
          <p:nvPr/>
        </p:nvSpPr>
        <p:spPr>
          <a:xfrm>
            <a:off x="2691406" y="1664339"/>
            <a:ext cx="5132626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86" name="Shape 286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287" name="Shape 287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288" name="Shape 288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89" name="Shape 289"/>
          <p:cNvSpPr/>
          <p:nvPr/>
        </p:nvSpPr>
        <p:spPr>
          <a:xfrm>
            <a:off x="4910900" y="2680339"/>
            <a:ext cx="217573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2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/>
          <p:nvPr/>
        </p:nvSpPr>
        <p:spPr>
          <a:xfrm>
            <a:off x="3541570" y="1393721"/>
            <a:ext cx="120212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92" name="Shape 292"/>
          <p:cNvSpPr/>
          <p:nvPr/>
        </p:nvSpPr>
        <p:spPr>
          <a:xfrm flipH="1">
            <a:off x="3451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93" name="Shape 293"/>
          <p:cNvSpPr/>
          <p:nvPr/>
        </p:nvSpPr>
        <p:spPr>
          <a:xfrm>
            <a:off x="47386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94" name="Shape 294"/>
          <p:cNvSpPr/>
          <p:nvPr/>
        </p:nvSpPr>
        <p:spPr>
          <a:xfrm>
            <a:off x="3979566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296" name="Shape 296"/>
          <p:cNvSpPr/>
          <p:nvPr/>
        </p:nvSpPr>
        <p:spPr>
          <a:xfrm>
            <a:off x="4938570" y="1393721"/>
            <a:ext cx="64681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97" name="Shape 297"/>
          <p:cNvSpPr/>
          <p:nvPr/>
        </p:nvSpPr>
        <p:spPr>
          <a:xfrm flipH="1">
            <a:off x="4848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98" name="Shape 298"/>
          <p:cNvSpPr/>
          <p:nvPr/>
        </p:nvSpPr>
        <p:spPr>
          <a:xfrm>
            <a:off x="55768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99" name="Shape 299"/>
          <p:cNvSpPr/>
          <p:nvPr/>
        </p:nvSpPr>
        <p:spPr>
          <a:xfrm>
            <a:off x="5094650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2</a:t>
            </a:r>
          </a:p>
        </p:txBody>
      </p:sp>
      <p:sp>
        <p:nvSpPr>
          <p:cNvPr id="300" name="Shape 300"/>
          <p:cNvSpPr/>
          <p:nvPr/>
        </p:nvSpPr>
        <p:spPr>
          <a:xfrm>
            <a:off x="5827570" y="1393721"/>
            <a:ext cx="120212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01" name="Shape 301"/>
          <p:cNvSpPr/>
          <p:nvPr/>
        </p:nvSpPr>
        <p:spPr>
          <a:xfrm flipH="1">
            <a:off x="5737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02" name="Shape 302"/>
          <p:cNvSpPr/>
          <p:nvPr/>
        </p:nvSpPr>
        <p:spPr>
          <a:xfrm>
            <a:off x="7037367" y="1393721"/>
            <a:ext cx="90473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03" name="Shape 303"/>
          <p:cNvSpPr/>
          <p:nvPr/>
        </p:nvSpPr>
        <p:spPr>
          <a:xfrm>
            <a:off x="6265566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4</a:t>
            </a:r>
          </a:p>
        </p:txBody>
      </p:sp>
      <p:sp>
        <p:nvSpPr>
          <p:cNvPr id="304" name="Shape 304"/>
          <p:cNvSpPr/>
          <p:nvPr/>
        </p:nvSpPr>
        <p:spPr>
          <a:xfrm>
            <a:off x="5708898" y="8964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05" name="Shape 305"/>
          <p:cNvSpPr/>
          <p:nvPr/>
        </p:nvSpPr>
        <p:spPr>
          <a:xfrm>
            <a:off x="5526450" y="3927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3</a:t>
            </a:r>
          </a:p>
        </p:txBody>
      </p:sp>
      <p:sp>
        <p:nvSpPr>
          <p:cNvPr id="306" name="Shape 306"/>
          <p:cNvSpPr/>
          <p:nvPr/>
        </p:nvSpPr>
        <p:spPr>
          <a:xfrm>
            <a:off x="2691406" y="1664339"/>
            <a:ext cx="5132626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307" name="Shape 307"/>
          <p:cNvSpPr/>
          <p:nvPr/>
        </p:nvSpPr>
        <p:spPr>
          <a:xfrm>
            <a:off x="7864485" y="1664339"/>
            <a:ext cx="2327954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308" name="Shape 308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309" name="Shape 309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310" name="Shape 310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311" name="Shape 311"/>
          <p:cNvSpPr/>
          <p:nvPr/>
        </p:nvSpPr>
        <p:spPr>
          <a:xfrm>
            <a:off x="4910900" y="2680339"/>
            <a:ext cx="217573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3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  <p:sp>
        <p:nvSpPr>
          <p:cNvPr id="24" name="Shape 334"/>
          <p:cNvSpPr/>
          <p:nvPr/>
        </p:nvSpPr>
        <p:spPr>
          <a:xfrm>
            <a:off x="922323" y="8729574"/>
            <a:ext cx="481477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how to avoid spinning?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999486" y="8730944"/>
            <a:ext cx="21929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interrupts!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/>
          <p:nvPr/>
        </p:nvSpPr>
        <p:spPr>
          <a:xfrm>
            <a:off x="3541570" y="1393721"/>
            <a:ext cx="120212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60" name="Shape 360"/>
          <p:cNvSpPr/>
          <p:nvPr/>
        </p:nvSpPr>
        <p:spPr>
          <a:xfrm flipH="1">
            <a:off x="3451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61" name="Shape 361"/>
          <p:cNvSpPr/>
          <p:nvPr/>
        </p:nvSpPr>
        <p:spPr>
          <a:xfrm>
            <a:off x="47386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62" name="Shape 362"/>
          <p:cNvSpPr/>
          <p:nvPr/>
        </p:nvSpPr>
        <p:spPr>
          <a:xfrm>
            <a:off x="3979566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363" name="Shape 363"/>
          <p:cNvSpPr/>
          <p:nvPr/>
        </p:nvSpPr>
        <p:spPr>
          <a:xfrm>
            <a:off x="4938570" y="1393721"/>
            <a:ext cx="64681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64" name="Shape 364"/>
          <p:cNvSpPr/>
          <p:nvPr/>
        </p:nvSpPr>
        <p:spPr>
          <a:xfrm flipH="1">
            <a:off x="4848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65" name="Shape 365"/>
          <p:cNvSpPr/>
          <p:nvPr/>
        </p:nvSpPr>
        <p:spPr>
          <a:xfrm>
            <a:off x="55768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66" name="Shape 366"/>
          <p:cNvSpPr/>
          <p:nvPr/>
        </p:nvSpPr>
        <p:spPr>
          <a:xfrm>
            <a:off x="5094650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2</a:t>
            </a:r>
          </a:p>
        </p:txBody>
      </p:sp>
      <p:sp>
        <p:nvSpPr>
          <p:cNvPr id="367" name="Shape 367"/>
          <p:cNvSpPr/>
          <p:nvPr/>
        </p:nvSpPr>
        <p:spPr>
          <a:xfrm>
            <a:off x="5827570" y="1393721"/>
            <a:ext cx="120212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68" name="Shape 368"/>
          <p:cNvSpPr/>
          <p:nvPr/>
        </p:nvSpPr>
        <p:spPr>
          <a:xfrm flipH="1">
            <a:off x="5737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69" name="Shape 369"/>
          <p:cNvSpPr/>
          <p:nvPr/>
        </p:nvSpPr>
        <p:spPr>
          <a:xfrm>
            <a:off x="7037367" y="1393721"/>
            <a:ext cx="90473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70" name="Shape 370"/>
          <p:cNvSpPr/>
          <p:nvPr/>
        </p:nvSpPr>
        <p:spPr>
          <a:xfrm>
            <a:off x="6265566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4</a:t>
            </a:r>
          </a:p>
        </p:txBody>
      </p:sp>
      <p:sp>
        <p:nvSpPr>
          <p:cNvPr id="371" name="Shape 371"/>
          <p:cNvSpPr/>
          <p:nvPr/>
        </p:nvSpPr>
        <p:spPr>
          <a:xfrm>
            <a:off x="5708898" y="8964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72" name="Shape 372"/>
          <p:cNvSpPr/>
          <p:nvPr/>
        </p:nvSpPr>
        <p:spPr>
          <a:xfrm>
            <a:off x="5526450" y="3927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3</a:t>
            </a:r>
          </a:p>
        </p:txBody>
      </p:sp>
      <p:sp>
        <p:nvSpPr>
          <p:cNvPr id="373" name="Shape 373"/>
          <p:cNvSpPr/>
          <p:nvPr/>
        </p:nvSpPr>
        <p:spPr>
          <a:xfrm>
            <a:off x="2691406" y="1664339"/>
            <a:ext cx="5132626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374" name="Shape 374"/>
          <p:cNvSpPr/>
          <p:nvPr/>
        </p:nvSpPr>
        <p:spPr>
          <a:xfrm>
            <a:off x="7864485" y="1664339"/>
            <a:ext cx="2327954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375" name="Shape 375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376" name="Shape 376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377" name="Shape 377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378" name="Shape 378"/>
          <p:cNvSpPr/>
          <p:nvPr/>
        </p:nvSpPr>
        <p:spPr>
          <a:xfrm>
            <a:off x="4910900" y="2680339"/>
            <a:ext cx="217573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379" name="Shape 379"/>
          <p:cNvSpPr/>
          <p:nvPr/>
        </p:nvSpPr>
        <p:spPr>
          <a:xfrm>
            <a:off x="7661796" y="94276"/>
            <a:ext cx="4941875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how to avoid spinning?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interrupts!</a:t>
            </a:r>
          </a:p>
        </p:txBody>
      </p:sp>
      <p:sp>
        <p:nvSpPr>
          <p:cNvPr id="25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921F07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/>
          <p:nvPr/>
        </p:nvSpPr>
        <p:spPr>
          <a:xfrm>
            <a:off x="4938570" y="1393721"/>
            <a:ext cx="64681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84" name="Shape 384"/>
          <p:cNvSpPr/>
          <p:nvPr/>
        </p:nvSpPr>
        <p:spPr>
          <a:xfrm flipH="1">
            <a:off x="4848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85" name="Shape 385"/>
          <p:cNvSpPr/>
          <p:nvPr/>
        </p:nvSpPr>
        <p:spPr>
          <a:xfrm>
            <a:off x="55768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86" name="Shape 386"/>
          <p:cNvSpPr/>
          <p:nvPr/>
        </p:nvSpPr>
        <p:spPr>
          <a:xfrm>
            <a:off x="5094650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2</a:t>
            </a:r>
          </a:p>
        </p:txBody>
      </p:sp>
      <p:sp>
        <p:nvSpPr>
          <p:cNvPr id="387" name="Shape 387"/>
          <p:cNvSpPr/>
          <p:nvPr/>
        </p:nvSpPr>
        <p:spPr>
          <a:xfrm>
            <a:off x="5708898" y="8964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388" name="Shape 388"/>
          <p:cNvSpPr/>
          <p:nvPr/>
        </p:nvSpPr>
        <p:spPr>
          <a:xfrm>
            <a:off x="5367573" y="392726"/>
            <a:ext cx="64389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3,4</a:t>
            </a:r>
          </a:p>
        </p:txBody>
      </p:sp>
      <p:sp>
        <p:nvSpPr>
          <p:cNvPr id="389" name="Shape 389"/>
          <p:cNvSpPr/>
          <p:nvPr/>
        </p:nvSpPr>
        <p:spPr>
          <a:xfrm>
            <a:off x="2691406" y="1664339"/>
            <a:ext cx="725685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390" name="Shape 390"/>
          <p:cNvSpPr/>
          <p:nvPr/>
        </p:nvSpPr>
        <p:spPr>
          <a:xfrm>
            <a:off x="7864485" y="1664339"/>
            <a:ext cx="646819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391" name="Shape 391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392" name="Shape 392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393" name="Shape 393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394" name="Shape 394"/>
          <p:cNvSpPr/>
          <p:nvPr/>
        </p:nvSpPr>
        <p:spPr>
          <a:xfrm>
            <a:off x="4910900" y="2680339"/>
            <a:ext cx="217573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395" name="Shape 395"/>
          <p:cNvSpPr/>
          <p:nvPr/>
        </p:nvSpPr>
        <p:spPr>
          <a:xfrm>
            <a:off x="7661796" y="94276"/>
            <a:ext cx="4941875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how to avoid spinning?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interrupts!</a:t>
            </a:r>
          </a:p>
        </p:txBody>
      </p:sp>
      <p:sp>
        <p:nvSpPr>
          <p:cNvPr id="396" name="Shape 396"/>
          <p:cNvSpPr/>
          <p:nvPr/>
        </p:nvSpPr>
        <p:spPr>
          <a:xfrm>
            <a:off x="3457585" y="1664339"/>
            <a:ext cx="1365068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397" name="Shape 397"/>
          <p:cNvSpPr/>
          <p:nvPr/>
        </p:nvSpPr>
        <p:spPr>
          <a:xfrm>
            <a:off x="5743585" y="1664339"/>
            <a:ext cx="1392810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398" name="Shape 398"/>
          <p:cNvSpPr/>
          <p:nvPr/>
        </p:nvSpPr>
        <p:spPr>
          <a:xfrm>
            <a:off x="7177213" y="1664339"/>
            <a:ext cx="646818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399" name="Shape 399"/>
          <p:cNvSpPr/>
          <p:nvPr/>
        </p:nvSpPr>
        <p:spPr>
          <a:xfrm>
            <a:off x="4875806" y="1664339"/>
            <a:ext cx="826961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400" name="Shape 400"/>
          <p:cNvSpPr/>
          <p:nvPr/>
        </p:nvSpPr>
        <p:spPr>
          <a:xfrm>
            <a:off x="3422898" y="10996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01" name="Shape 401"/>
          <p:cNvSpPr/>
          <p:nvPr/>
        </p:nvSpPr>
        <p:spPr>
          <a:xfrm>
            <a:off x="3240450" y="5959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22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921F07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5360" y="2926080"/>
            <a:ext cx="11054080" cy="1625600"/>
          </a:xfrm>
        </p:spPr>
        <p:txBody>
          <a:bodyPr/>
          <a:lstStyle/>
          <a:p>
            <a:r>
              <a:rPr lang="en-US" dirty="0" smtClean="0"/>
              <a:t>Persistence:</a:t>
            </a:r>
            <a:br>
              <a:rPr lang="en-US" dirty="0" smtClean="0"/>
            </a:br>
            <a:r>
              <a:rPr lang="en-US" dirty="0" smtClean="0"/>
              <a:t>I/O devices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1867" y="5079999"/>
            <a:ext cx="12029440" cy="3698240"/>
          </a:xfrm>
        </p:spPr>
        <p:txBody>
          <a:bodyPr/>
          <a:lstStyle/>
          <a:p>
            <a:pPr marL="866973" indent="-866973" algn="l"/>
            <a:r>
              <a:rPr lang="en-US" b="1" dirty="0"/>
              <a:t>Questions answered in this </a:t>
            </a:r>
            <a:r>
              <a:rPr lang="en-US" b="1" dirty="0" smtClean="0"/>
              <a:t>lecture:</a:t>
            </a:r>
          </a:p>
          <a:p>
            <a:pPr marL="866973" indent="-866973" algn="l"/>
            <a:r>
              <a:rPr lang="en-US" sz="2800" dirty="0" smtClean="0">
                <a:ea typeface="Helvetica"/>
                <a:cs typeface="Helvetica"/>
                <a:sym typeface="Helvetica"/>
              </a:rPr>
              <a:t>How does the OS </a:t>
            </a:r>
            <a:r>
              <a:rPr lang="en-US" sz="2800" b="1" dirty="0" smtClean="0">
                <a:ea typeface="Helvetica"/>
                <a:cs typeface="Helvetica"/>
                <a:sym typeface="Helvetica"/>
              </a:rPr>
              <a:t>interact </a:t>
            </a:r>
            <a:r>
              <a:rPr lang="en-US" sz="2800" dirty="0" smtClean="0">
                <a:ea typeface="Helvetica"/>
                <a:cs typeface="Helvetica"/>
                <a:sym typeface="Helvetica"/>
              </a:rPr>
              <a:t>with I/O devices (check status, send </a:t>
            </a:r>
            <a:r>
              <a:rPr lang="en-US" sz="2800" dirty="0" err="1" smtClean="0">
                <a:ea typeface="Helvetica"/>
                <a:cs typeface="Helvetica"/>
                <a:sym typeface="Helvetica"/>
              </a:rPr>
              <a:t>data+control</a:t>
            </a:r>
            <a:r>
              <a:rPr lang="en-US" sz="2800" dirty="0" smtClean="0">
                <a:ea typeface="Helvetica"/>
                <a:cs typeface="Helvetica"/>
                <a:sym typeface="Helvetica"/>
              </a:rPr>
              <a:t>)?</a:t>
            </a:r>
          </a:p>
          <a:p>
            <a:pPr marL="866973" indent="-866973" algn="l"/>
            <a:r>
              <a:rPr lang="en-US" sz="2800" dirty="0" smtClean="0">
                <a:ea typeface="Helvetica"/>
                <a:cs typeface="Helvetica"/>
                <a:sym typeface="Helvetica"/>
              </a:rPr>
              <a:t>What is a </a:t>
            </a:r>
            <a:r>
              <a:rPr lang="en-US" sz="2800" b="1" dirty="0" smtClean="0">
                <a:ea typeface="Helvetica"/>
                <a:cs typeface="Helvetica"/>
                <a:sym typeface="Helvetica"/>
              </a:rPr>
              <a:t>device driver</a:t>
            </a:r>
            <a:r>
              <a:rPr lang="en-US" sz="2800" dirty="0" smtClean="0">
                <a:ea typeface="Helvetica"/>
                <a:cs typeface="Helvetica"/>
                <a:sym typeface="Helvetica"/>
              </a:rPr>
              <a:t>?</a:t>
            </a:r>
            <a:endParaRPr lang="en-US" dirty="0">
              <a:sym typeface="Helvetica"/>
            </a:endParaRPr>
          </a:p>
          <a:p>
            <a:pPr marL="866973" indent="-866973" algn="l"/>
            <a:r>
              <a:rPr lang="en-US" sz="2800" dirty="0" smtClean="0">
                <a:sym typeface="Helvetica"/>
              </a:rPr>
              <a:t>What are the components of a </a:t>
            </a:r>
            <a:r>
              <a:rPr lang="en-US" sz="2800" b="1" dirty="0" smtClean="0">
                <a:sym typeface="Helvetica"/>
              </a:rPr>
              <a:t>hard disk drive</a:t>
            </a:r>
            <a:r>
              <a:rPr lang="en-US" sz="2800" dirty="0" smtClean="0">
                <a:sym typeface="Helvetica"/>
              </a:rPr>
              <a:t>?</a:t>
            </a:r>
          </a:p>
          <a:p>
            <a:pPr marL="866973" indent="-866973" algn="l"/>
            <a:r>
              <a:rPr lang="en-US" sz="2800" dirty="0" smtClean="0">
                <a:sym typeface="Helvetica"/>
              </a:rPr>
              <a:t>How can you calculate </a:t>
            </a:r>
            <a:r>
              <a:rPr lang="en-US" sz="2800" b="1" dirty="0" smtClean="0">
                <a:sym typeface="Helvetica"/>
              </a:rPr>
              <a:t>sequential</a:t>
            </a:r>
            <a:r>
              <a:rPr lang="en-US" sz="2800" dirty="0" smtClean="0">
                <a:sym typeface="Helvetica"/>
              </a:rPr>
              <a:t> and </a:t>
            </a:r>
            <a:r>
              <a:rPr lang="en-US" sz="2800" b="1" dirty="0" smtClean="0">
                <a:sym typeface="Helvetica"/>
              </a:rPr>
              <a:t>random throughput </a:t>
            </a:r>
            <a:r>
              <a:rPr lang="en-US" sz="2800" dirty="0" smtClean="0">
                <a:sym typeface="Helvetica"/>
              </a:rPr>
              <a:t>of a disk?</a:t>
            </a:r>
          </a:p>
          <a:p>
            <a:pPr marL="866973" indent="-866973" algn="l"/>
            <a:r>
              <a:rPr lang="en-US" sz="2800" dirty="0" smtClean="0">
                <a:sym typeface="Helvetica"/>
              </a:rPr>
              <a:t>What algorithms are used to </a:t>
            </a:r>
            <a:r>
              <a:rPr lang="en-US" sz="2800" b="1" dirty="0" smtClean="0">
                <a:sym typeface="Helvetica"/>
              </a:rPr>
              <a:t>schedule I/O </a:t>
            </a:r>
            <a:r>
              <a:rPr lang="en-US" sz="2800" dirty="0" smtClean="0">
                <a:sym typeface="Helvetica"/>
              </a:rPr>
              <a:t>requests?</a:t>
            </a:r>
            <a:endParaRPr lang="en-US" sz="2800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251200" y="541867"/>
            <a:ext cx="5960533" cy="792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76">
                <a:solidFill>
                  <a:prstClr val="white"/>
                </a:solidFill>
              </a:rPr>
              <a:t>UNIVERSITY of WISCONSIN-MADISON</a:t>
            </a:r>
            <a:br>
              <a:rPr lang="en-US" sz="2276">
                <a:solidFill>
                  <a:prstClr val="white"/>
                </a:solidFill>
              </a:rPr>
            </a:br>
            <a:r>
              <a:rPr lang="en-US" sz="2276">
                <a:solidFill>
                  <a:prstClr val="white"/>
                </a:solidFill>
              </a:rPr>
              <a:t>Computer Sciences Department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25120" y="1625601"/>
            <a:ext cx="5093547" cy="705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991" dirty="0">
                <a:solidFill>
                  <a:prstClr val="white"/>
                </a:solidFill>
              </a:rPr>
              <a:t>CS 537</a:t>
            </a:r>
            <a:br>
              <a:rPr lang="en-US" sz="1991" dirty="0">
                <a:solidFill>
                  <a:prstClr val="white"/>
                </a:solidFill>
              </a:rPr>
            </a:br>
            <a:r>
              <a:rPr lang="en-US" sz="1991" dirty="0">
                <a:solidFill>
                  <a:prstClr val="white"/>
                </a:solidFill>
              </a:rPr>
              <a:t>Introduction to Operating Systems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7477760" y="1625601"/>
            <a:ext cx="5093547" cy="705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991">
                <a:solidFill>
                  <a:prstClr val="white"/>
                </a:solidFill>
              </a:rPr>
              <a:t>Andrea C. Arpaci-Dusseau</a:t>
            </a:r>
            <a:br>
              <a:rPr lang="en-US" sz="1991">
                <a:solidFill>
                  <a:prstClr val="white"/>
                </a:solidFill>
              </a:rPr>
            </a:br>
            <a:r>
              <a:rPr lang="en-US" sz="1991">
                <a:solidFill>
                  <a:prstClr val="white"/>
                </a:solidFill>
              </a:rPr>
              <a:t>Remzi H. Arpaci-Dusseau</a:t>
            </a:r>
          </a:p>
        </p:txBody>
      </p:sp>
    </p:spTree>
    <p:extLst>
      <p:ext uri="{BB962C8B-B14F-4D97-AF65-F5344CB8AC3E}">
        <p14:creationId xmlns:p14="http://schemas.microsoft.com/office/powerpoint/2010/main" val="3701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Interrupts vs. Polling</a:t>
            </a:r>
          </a:p>
        </p:txBody>
      </p:sp>
      <p:sp>
        <p:nvSpPr>
          <p:cNvPr id="410" name="Shape 410"/>
          <p:cNvSpPr>
            <a:spLocks noGrp="1"/>
          </p:cNvSpPr>
          <p:nvPr>
            <p:ph type="body" idx="4294967295"/>
          </p:nvPr>
        </p:nvSpPr>
        <p:spPr>
          <a:xfrm>
            <a:off x="488443" y="2507602"/>
            <a:ext cx="12211080" cy="667608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/>
              <a:t>Are </a:t>
            </a:r>
            <a:r>
              <a:rPr sz="3800" dirty="0" smtClean="0"/>
              <a:t>interrupts </a:t>
            </a:r>
            <a:r>
              <a:rPr sz="3800" dirty="0"/>
              <a:t>ever </a:t>
            </a:r>
            <a:r>
              <a:rPr sz="3800" dirty="0" smtClean="0"/>
              <a:t>worse</a:t>
            </a:r>
            <a:r>
              <a:rPr lang="en-US" sz="3800" dirty="0" smtClean="0"/>
              <a:t> than polling</a:t>
            </a:r>
            <a:r>
              <a:rPr sz="3800" dirty="0" smtClean="0"/>
              <a:t>?</a:t>
            </a:r>
            <a:endParaRPr lang="en-US" sz="3800" dirty="0" smtClean="0"/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500" dirty="0" smtClean="0"/>
              <a:t>Fast device: Better to spin than take interrupt overhead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3200" dirty="0" smtClean="0"/>
              <a:t>Device time unknown? Hybrid approach (spin then use interrupts)</a:t>
            </a:r>
            <a:endParaRPr sz="3200" dirty="0" smtClean="0"/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/>
              <a:t>Flood of interrupts arrive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3500" dirty="0" smtClean="0"/>
              <a:t>Can l</a:t>
            </a:r>
            <a:r>
              <a:rPr sz="3500" dirty="0" smtClean="0"/>
              <a:t>ead </a:t>
            </a:r>
            <a:r>
              <a:rPr sz="3500" dirty="0"/>
              <a:t>to </a:t>
            </a:r>
            <a:r>
              <a:rPr sz="3500" dirty="0" err="1" smtClean="0"/>
              <a:t>livelock</a:t>
            </a:r>
            <a:r>
              <a:rPr lang="en-US" sz="3500" dirty="0" smtClean="0"/>
              <a:t> (always handling interrupts)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3500" dirty="0" smtClean="0"/>
              <a:t>Better to ignore interrupts while make some progress handling them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>
                <a:solidFill>
                  <a:srgbClr val="333333"/>
                </a:solidFill>
              </a:rPr>
              <a:t>Other improvement 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3200" dirty="0" smtClean="0">
                <a:solidFill>
                  <a:srgbClr val="333333"/>
                </a:solidFill>
              </a:rPr>
              <a:t>I</a:t>
            </a:r>
            <a:r>
              <a:rPr sz="3200" dirty="0" smtClean="0">
                <a:solidFill>
                  <a:srgbClr val="333333"/>
                </a:solidFill>
              </a:rPr>
              <a:t>nterrupt coalescing</a:t>
            </a:r>
            <a:r>
              <a:rPr lang="en-US" sz="3200" dirty="0" smtClean="0">
                <a:solidFill>
                  <a:srgbClr val="333333"/>
                </a:solidFill>
              </a:rPr>
              <a:t> (batch together several interrupts)</a:t>
            </a:r>
            <a:endParaRPr sz="3200" dirty="0">
              <a:solidFill>
                <a:srgbClr val="33333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Protocol Variants</a:t>
            </a:r>
          </a:p>
        </p:txBody>
      </p:sp>
      <p:sp>
        <p:nvSpPr>
          <p:cNvPr id="413" name="Shape 413"/>
          <p:cNvSpPr>
            <a:spLocks noGrp="1"/>
          </p:cNvSpPr>
          <p:nvPr>
            <p:ph type="body" idx="4294967295"/>
          </p:nvPr>
        </p:nvSpPr>
        <p:spPr>
          <a:xfrm>
            <a:off x="465416" y="5166009"/>
            <a:ext cx="12282951" cy="444293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b="1" dirty="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Status checks</a:t>
            </a:r>
            <a:r>
              <a:rPr sz="3800" dirty="0">
                <a:solidFill>
                  <a:srgbClr val="FFFFFF"/>
                </a:solidFill>
              </a:rPr>
              <a:t>: </a:t>
            </a:r>
            <a:r>
              <a:rPr sz="3800" dirty="0">
                <a:solidFill>
                  <a:schemeClr val="tx1"/>
                </a:solidFill>
              </a:rPr>
              <a:t>polling </a:t>
            </a:r>
            <a:r>
              <a:rPr sz="3800" i="1" dirty="0">
                <a:solidFill>
                  <a:schemeClr val="tx1"/>
                </a:solidFill>
              </a:rPr>
              <a:t>vs.</a:t>
            </a:r>
            <a:r>
              <a:rPr sz="3800" dirty="0">
                <a:solidFill>
                  <a:schemeClr val="tx1"/>
                </a:solidFill>
              </a:rPr>
              <a:t> interrupts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3800" dirty="0">
              <a:solidFill>
                <a:srgbClr val="53585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b="1" dirty="0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rPr>
              <a:t>Data</a:t>
            </a:r>
            <a:r>
              <a:rPr sz="3800" dirty="0">
                <a:solidFill>
                  <a:srgbClr val="53585F"/>
                </a:solidFill>
              </a:rPr>
              <a:t>: PIO </a:t>
            </a:r>
            <a:r>
              <a:rPr sz="3800" i="1" dirty="0">
                <a:solidFill>
                  <a:srgbClr val="53585F"/>
                </a:solidFill>
              </a:rPr>
              <a:t>vs.</a:t>
            </a:r>
            <a:r>
              <a:rPr sz="3800" dirty="0">
                <a:solidFill>
                  <a:srgbClr val="53585F"/>
                </a:solidFill>
              </a:rPr>
              <a:t> DMA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3800" dirty="0">
              <a:solidFill>
                <a:srgbClr val="53585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b="1" dirty="0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rPr>
              <a:t>Control</a:t>
            </a:r>
            <a:r>
              <a:rPr sz="3800" dirty="0">
                <a:solidFill>
                  <a:srgbClr val="53585F"/>
                </a:solidFill>
              </a:rPr>
              <a:t>: special instructions </a:t>
            </a:r>
            <a:r>
              <a:rPr sz="3800" i="1" dirty="0">
                <a:solidFill>
                  <a:srgbClr val="53585F"/>
                </a:solidFill>
              </a:rPr>
              <a:t>vs.</a:t>
            </a:r>
            <a:r>
              <a:rPr sz="3800" dirty="0">
                <a:solidFill>
                  <a:srgbClr val="53585F"/>
                </a:solidFill>
              </a:rPr>
              <a:t> memory-mapped I/O</a:t>
            </a:r>
          </a:p>
        </p:txBody>
      </p:sp>
      <p:sp>
        <p:nvSpPr>
          <p:cNvPr id="4" name="Shape 173"/>
          <p:cNvSpPr/>
          <p:nvPr/>
        </p:nvSpPr>
        <p:spPr>
          <a:xfrm>
            <a:off x="3315182" y="2466326"/>
            <a:ext cx="6345944" cy="2475762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8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" name="Shape 174"/>
          <p:cNvSpPr/>
          <p:nvPr/>
        </p:nvSpPr>
        <p:spPr>
          <a:xfrm>
            <a:off x="3823182" y="2460565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Status</a:t>
            </a:r>
          </a:p>
        </p:txBody>
      </p:sp>
      <p:sp>
        <p:nvSpPr>
          <p:cNvPr id="6" name="Shape 175"/>
          <p:cNvSpPr/>
          <p:nvPr/>
        </p:nvSpPr>
        <p:spPr>
          <a:xfrm>
            <a:off x="5382898" y="2460565"/>
            <a:ext cx="2210512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COMMAND</a:t>
            </a:r>
          </a:p>
        </p:txBody>
      </p:sp>
      <p:sp>
        <p:nvSpPr>
          <p:cNvPr id="7" name="Shape 176"/>
          <p:cNvSpPr/>
          <p:nvPr/>
        </p:nvSpPr>
        <p:spPr>
          <a:xfrm>
            <a:off x="7832426" y="2460565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DATA</a:t>
            </a:r>
          </a:p>
        </p:txBody>
      </p:sp>
      <p:sp>
        <p:nvSpPr>
          <p:cNvPr id="8" name="Shape 183"/>
          <p:cNvSpPr/>
          <p:nvPr/>
        </p:nvSpPr>
        <p:spPr>
          <a:xfrm>
            <a:off x="3322498" y="3276672"/>
            <a:ext cx="6371344" cy="0"/>
          </a:xfrm>
          <a:prstGeom prst="line">
            <a:avLst/>
          </a:prstGeom>
          <a:ln w="254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" name="Shape 184"/>
          <p:cNvSpPr/>
          <p:nvPr/>
        </p:nvSpPr>
        <p:spPr>
          <a:xfrm>
            <a:off x="3841820" y="3404357"/>
            <a:ext cx="4659225" cy="139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Microcontroller (CPU+RAM)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Extra RAM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Other special-purpose chips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/>
          <p:nvPr/>
        </p:nvSpPr>
        <p:spPr>
          <a:xfrm>
            <a:off x="4938570" y="1393721"/>
            <a:ext cx="64681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58" name="Shape 458"/>
          <p:cNvSpPr/>
          <p:nvPr/>
        </p:nvSpPr>
        <p:spPr>
          <a:xfrm flipH="1">
            <a:off x="4848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59" name="Shape 459"/>
          <p:cNvSpPr/>
          <p:nvPr/>
        </p:nvSpPr>
        <p:spPr>
          <a:xfrm>
            <a:off x="55768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60" name="Shape 460"/>
          <p:cNvSpPr/>
          <p:nvPr/>
        </p:nvSpPr>
        <p:spPr>
          <a:xfrm>
            <a:off x="5094650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2</a:t>
            </a:r>
          </a:p>
        </p:txBody>
      </p:sp>
      <p:sp>
        <p:nvSpPr>
          <p:cNvPr id="461" name="Shape 461"/>
          <p:cNvSpPr/>
          <p:nvPr/>
        </p:nvSpPr>
        <p:spPr>
          <a:xfrm>
            <a:off x="5708898" y="8964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62" name="Shape 462"/>
          <p:cNvSpPr/>
          <p:nvPr/>
        </p:nvSpPr>
        <p:spPr>
          <a:xfrm>
            <a:off x="5367573" y="392726"/>
            <a:ext cx="64389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3,4</a:t>
            </a:r>
          </a:p>
        </p:txBody>
      </p:sp>
      <p:sp>
        <p:nvSpPr>
          <p:cNvPr id="463" name="Shape 463"/>
          <p:cNvSpPr/>
          <p:nvPr/>
        </p:nvSpPr>
        <p:spPr>
          <a:xfrm>
            <a:off x="2691406" y="1664339"/>
            <a:ext cx="725685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464" name="Shape 464"/>
          <p:cNvSpPr/>
          <p:nvPr/>
        </p:nvSpPr>
        <p:spPr>
          <a:xfrm>
            <a:off x="7864485" y="1664339"/>
            <a:ext cx="646819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465" name="Shape 465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466" name="Shape 466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467" name="Shape 467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468" name="Shape 468"/>
          <p:cNvSpPr/>
          <p:nvPr/>
        </p:nvSpPr>
        <p:spPr>
          <a:xfrm>
            <a:off x="4910900" y="2680339"/>
            <a:ext cx="217573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469" name="Shape 469"/>
          <p:cNvSpPr/>
          <p:nvPr/>
        </p:nvSpPr>
        <p:spPr>
          <a:xfrm>
            <a:off x="391367" y="8776426"/>
            <a:ext cx="5311400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what else can we optimize</a:t>
            </a:r>
            <a:r>
              <a:rPr sz="3600" dirty="0" smtClean="0">
                <a:solidFill>
                  <a:srgbClr val="FFFFFF"/>
                </a:solidFill>
              </a:rPr>
              <a:t>?</a:t>
            </a:r>
            <a:endParaRPr sz="3600" dirty="0">
              <a:solidFill>
                <a:srgbClr val="FFFFFF"/>
              </a:solidFill>
            </a:endParaRPr>
          </a:p>
        </p:txBody>
      </p:sp>
      <p:sp>
        <p:nvSpPr>
          <p:cNvPr id="470" name="Shape 470"/>
          <p:cNvSpPr/>
          <p:nvPr/>
        </p:nvSpPr>
        <p:spPr>
          <a:xfrm>
            <a:off x="3457585" y="1664339"/>
            <a:ext cx="1365068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471" name="Shape 471"/>
          <p:cNvSpPr/>
          <p:nvPr/>
        </p:nvSpPr>
        <p:spPr>
          <a:xfrm>
            <a:off x="5743585" y="1664339"/>
            <a:ext cx="1392810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472" name="Shape 472"/>
          <p:cNvSpPr/>
          <p:nvPr/>
        </p:nvSpPr>
        <p:spPr>
          <a:xfrm>
            <a:off x="7177213" y="1664339"/>
            <a:ext cx="646818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473" name="Shape 473"/>
          <p:cNvSpPr/>
          <p:nvPr/>
        </p:nvSpPr>
        <p:spPr>
          <a:xfrm>
            <a:off x="4875806" y="1664339"/>
            <a:ext cx="826961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474" name="Shape 474"/>
          <p:cNvSpPr/>
          <p:nvPr/>
        </p:nvSpPr>
        <p:spPr>
          <a:xfrm>
            <a:off x="3422898" y="10996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75" name="Shape 475"/>
          <p:cNvSpPr/>
          <p:nvPr/>
        </p:nvSpPr>
        <p:spPr>
          <a:xfrm>
            <a:off x="3240450" y="5959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22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78935" y="8745648"/>
            <a:ext cx="2464737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200" dirty="0" smtClean="0">
                <a:solidFill>
                  <a:schemeClr val="tx1"/>
                </a:solidFill>
              </a:rPr>
              <a:t>data transfer!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Shape 47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21310"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400" dirty="0">
                <a:solidFill>
                  <a:srgbClr val="FFFFFF"/>
                </a:solidFill>
              </a:rPr>
              <a:t>Programmed I/O vs.</a:t>
            </a:r>
            <a:r>
              <a:rPr sz="5400" dirty="0" smtClean="0">
                <a:solidFill>
                  <a:srgbClr val="FFFFFF"/>
                </a:solidFill>
              </a:rPr>
              <a:t> </a:t>
            </a:r>
            <a:r>
              <a:rPr lang="en-US" sz="5400" dirty="0" smtClean="0">
                <a:solidFill>
                  <a:srgbClr val="FFFFFF"/>
                </a:solidFill>
              </a:rPr>
              <a:t/>
            </a:r>
            <a:br>
              <a:rPr lang="en-US" sz="5400" dirty="0" smtClean="0">
                <a:solidFill>
                  <a:srgbClr val="FFFFFF"/>
                </a:solidFill>
              </a:rPr>
            </a:br>
            <a:r>
              <a:rPr sz="5400" dirty="0" smtClean="0">
                <a:solidFill>
                  <a:srgbClr val="FFFFFF"/>
                </a:solidFill>
              </a:rPr>
              <a:t>Direct </a:t>
            </a:r>
            <a:r>
              <a:rPr sz="5400" dirty="0">
                <a:solidFill>
                  <a:srgbClr val="FFFFFF"/>
                </a:solidFill>
              </a:rPr>
              <a:t>Memory Access</a:t>
            </a:r>
          </a:p>
        </p:txBody>
      </p:sp>
      <p:sp>
        <p:nvSpPr>
          <p:cNvPr id="478" name="Shape 478"/>
          <p:cNvSpPr>
            <a:spLocks noGrp="1"/>
          </p:cNvSpPr>
          <p:nvPr>
            <p:ph type="body" idx="4294967295"/>
          </p:nvPr>
        </p:nvSpPr>
        <p:spPr>
          <a:xfrm>
            <a:off x="553569" y="2540170"/>
            <a:ext cx="11099800" cy="5156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b="1" dirty="0">
                <a:solidFill>
                  <a:schemeClr val="bg1"/>
                </a:solidFill>
                <a:latin typeface="Helvetica"/>
                <a:ea typeface="Helvetica"/>
                <a:cs typeface="Helvetica"/>
                <a:sym typeface="Helvetica"/>
              </a:rPr>
              <a:t>PIO</a:t>
            </a:r>
            <a:r>
              <a:rPr sz="3800" dirty="0">
                <a:solidFill>
                  <a:schemeClr val="bg1"/>
                </a:solidFill>
              </a:rPr>
              <a:t> </a:t>
            </a:r>
            <a:r>
              <a:rPr sz="3800" dirty="0">
                <a:solidFill>
                  <a:srgbClr val="FFFFFF"/>
                </a:solidFill>
              </a:rPr>
              <a:t>(Programmed I/O)</a:t>
            </a:r>
            <a:r>
              <a:rPr sz="3800" dirty="0" smtClean="0">
                <a:solidFill>
                  <a:srgbClr val="FFFFFF"/>
                </a:solidFill>
              </a:rPr>
              <a:t>:</a:t>
            </a:r>
            <a:endParaRPr lang="en-US" sz="3800" dirty="0" smtClean="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 dirty="0" smtClean="0">
                <a:solidFill>
                  <a:srgbClr val="FFFFFF"/>
                </a:solidFill>
              </a:rPr>
              <a:t>CPU </a:t>
            </a:r>
            <a:r>
              <a:rPr sz="3600" dirty="0">
                <a:solidFill>
                  <a:srgbClr val="FFFFFF"/>
                </a:solidFill>
              </a:rPr>
              <a:t>directly tells device what </a:t>
            </a:r>
            <a:r>
              <a:rPr lang="en-US" sz="3600" dirty="0" smtClean="0">
                <a:solidFill>
                  <a:srgbClr val="FFFFFF"/>
                </a:solidFill>
              </a:rPr>
              <a:t>the </a:t>
            </a:r>
            <a:r>
              <a:rPr sz="3600" dirty="0" smtClean="0">
                <a:solidFill>
                  <a:srgbClr val="FFFFFF"/>
                </a:solidFill>
              </a:rPr>
              <a:t>data </a:t>
            </a:r>
            <a:r>
              <a:rPr sz="3600" dirty="0">
                <a:solidFill>
                  <a:srgbClr val="FFFFFF"/>
                </a:solidFill>
              </a:rPr>
              <a:t>is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>
              <a:solidFill>
                <a:srgbClr val="FFFFFF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b="1" dirty="0">
                <a:latin typeface="Helvetica"/>
                <a:ea typeface="Helvetica"/>
                <a:cs typeface="Helvetica"/>
                <a:sym typeface="Helvetica"/>
              </a:rPr>
              <a:t>DMA</a:t>
            </a:r>
            <a:r>
              <a:rPr sz="3800" dirty="0">
                <a:solidFill>
                  <a:srgbClr val="FFFFFF"/>
                </a:solidFill>
              </a:rPr>
              <a:t> (Direct Memory Access)</a:t>
            </a:r>
            <a:r>
              <a:rPr sz="3800" dirty="0" smtClean="0">
                <a:solidFill>
                  <a:srgbClr val="FFFFFF"/>
                </a:solidFill>
              </a:rPr>
              <a:t>:</a:t>
            </a:r>
            <a:endParaRPr lang="en-US" sz="3800" dirty="0" smtClean="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 dirty="0" smtClean="0">
                <a:solidFill>
                  <a:srgbClr val="FFFFFF"/>
                </a:solidFill>
              </a:rPr>
              <a:t>CPU </a:t>
            </a:r>
            <a:r>
              <a:rPr sz="3600" dirty="0">
                <a:solidFill>
                  <a:srgbClr val="FFFFFF"/>
                </a:solidFill>
              </a:rPr>
              <a:t>leaves data in </a:t>
            </a:r>
            <a:r>
              <a:rPr sz="3600" dirty="0" smtClean="0">
                <a:solidFill>
                  <a:srgbClr val="FFFFFF"/>
                </a:solidFill>
              </a:rPr>
              <a:t>memory</a:t>
            </a:r>
            <a:endParaRPr lang="en-US" sz="3600" dirty="0" smtClean="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 dirty="0" smtClean="0">
                <a:solidFill>
                  <a:srgbClr val="FFFFFF"/>
                </a:solidFill>
              </a:rPr>
              <a:t>Device </a:t>
            </a:r>
            <a:r>
              <a:rPr sz="3600" dirty="0">
                <a:solidFill>
                  <a:srgbClr val="FFFFFF"/>
                </a:solidFill>
              </a:rPr>
              <a:t>reads </a:t>
            </a:r>
            <a:r>
              <a:rPr lang="en-US" sz="3600" dirty="0" smtClean="0">
                <a:solidFill>
                  <a:srgbClr val="FFFFFF"/>
                </a:solidFill>
              </a:rPr>
              <a:t>data </a:t>
            </a:r>
            <a:r>
              <a:rPr sz="3600" dirty="0" smtClean="0">
                <a:solidFill>
                  <a:srgbClr val="FFFFFF"/>
                </a:solidFill>
              </a:rPr>
              <a:t>directly</a:t>
            </a:r>
            <a:r>
              <a:rPr lang="en-US" sz="3600" dirty="0" smtClean="0">
                <a:solidFill>
                  <a:srgbClr val="FFFFFF"/>
                </a:solidFill>
              </a:rPr>
              <a:t> from memory</a:t>
            </a:r>
            <a:endParaRPr sz="36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/>
          <p:nvPr/>
        </p:nvSpPr>
        <p:spPr>
          <a:xfrm>
            <a:off x="4938570" y="1393721"/>
            <a:ext cx="64681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82" name="Shape 482"/>
          <p:cNvSpPr/>
          <p:nvPr/>
        </p:nvSpPr>
        <p:spPr>
          <a:xfrm flipH="1">
            <a:off x="4848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83" name="Shape 483"/>
          <p:cNvSpPr/>
          <p:nvPr/>
        </p:nvSpPr>
        <p:spPr>
          <a:xfrm>
            <a:off x="55768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84" name="Shape 484"/>
          <p:cNvSpPr/>
          <p:nvPr/>
        </p:nvSpPr>
        <p:spPr>
          <a:xfrm>
            <a:off x="5094650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2</a:t>
            </a:r>
          </a:p>
        </p:txBody>
      </p:sp>
      <p:sp>
        <p:nvSpPr>
          <p:cNvPr id="485" name="Shape 485"/>
          <p:cNvSpPr/>
          <p:nvPr/>
        </p:nvSpPr>
        <p:spPr>
          <a:xfrm>
            <a:off x="5708898" y="8964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86" name="Shape 486"/>
          <p:cNvSpPr/>
          <p:nvPr/>
        </p:nvSpPr>
        <p:spPr>
          <a:xfrm>
            <a:off x="5367573" y="392726"/>
            <a:ext cx="64389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3,4</a:t>
            </a:r>
          </a:p>
        </p:txBody>
      </p:sp>
      <p:sp>
        <p:nvSpPr>
          <p:cNvPr id="487" name="Shape 487"/>
          <p:cNvSpPr/>
          <p:nvPr/>
        </p:nvSpPr>
        <p:spPr>
          <a:xfrm>
            <a:off x="2691406" y="1664339"/>
            <a:ext cx="725685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488" name="Shape 488"/>
          <p:cNvSpPr/>
          <p:nvPr/>
        </p:nvSpPr>
        <p:spPr>
          <a:xfrm>
            <a:off x="7864485" y="1664339"/>
            <a:ext cx="646819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489" name="Shape 489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490" name="Shape 490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491" name="Shape 491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492" name="Shape 492"/>
          <p:cNvSpPr/>
          <p:nvPr/>
        </p:nvSpPr>
        <p:spPr>
          <a:xfrm>
            <a:off x="4910900" y="2680339"/>
            <a:ext cx="217573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493" name="Shape 493"/>
          <p:cNvSpPr/>
          <p:nvPr/>
        </p:nvSpPr>
        <p:spPr>
          <a:xfrm>
            <a:off x="3457585" y="1664339"/>
            <a:ext cx="1365068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494" name="Shape 494"/>
          <p:cNvSpPr/>
          <p:nvPr/>
        </p:nvSpPr>
        <p:spPr>
          <a:xfrm>
            <a:off x="5743585" y="1664339"/>
            <a:ext cx="1392810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495" name="Shape 495"/>
          <p:cNvSpPr/>
          <p:nvPr/>
        </p:nvSpPr>
        <p:spPr>
          <a:xfrm>
            <a:off x="7177213" y="1664339"/>
            <a:ext cx="646818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496" name="Shape 496"/>
          <p:cNvSpPr/>
          <p:nvPr/>
        </p:nvSpPr>
        <p:spPr>
          <a:xfrm>
            <a:off x="4875806" y="1664339"/>
            <a:ext cx="826961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497" name="Shape 497"/>
          <p:cNvSpPr/>
          <p:nvPr/>
        </p:nvSpPr>
        <p:spPr>
          <a:xfrm>
            <a:off x="3422898" y="10996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98" name="Shape 498"/>
          <p:cNvSpPr/>
          <p:nvPr/>
        </p:nvSpPr>
        <p:spPr>
          <a:xfrm>
            <a:off x="3240450" y="5959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22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/>
          <p:nvPr/>
        </p:nvSpPr>
        <p:spPr>
          <a:xfrm>
            <a:off x="4938570" y="1393721"/>
            <a:ext cx="646819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502" name="Shape 502"/>
          <p:cNvSpPr/>
          <p:nvPr/>
        </p:nvSpPr>
        <p:spPr>
          <a:xfrm flipH="1">
            <a:off x="4848097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503" name="Shape 503"/>
          <p:cNvSpPr/>
          <p:nvPr/>
        </p:nvSpPr>
        <p:spPr>
          <a:xfrm>
            <a:off x="5576866" y="1393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504" name="Shape 504"/>
          <p:cNvSpPr/>
          <p:nvPr/>
        </p:nvSpPr>
        <p:spPr>
          <a:xfrm>
            <a:off x="5094650" y="8118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2</a:t>
            </a:r>
          </a:p>
        </p:txBody>
      </p:sp>
      <p:sp>
        <p:nvSpPr>
          <p:cNvPr id="505" name="Shape 505"/>
          <p:cNvSpPr/>
          <p:nvPr/>
        </p:nvSpPr>
        <p:spPr>
          <a:xfrm>
            <a:off x="5708898" y="8964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506" name="Shape 506"/>
          <p:cNvSpPr/>
          <p:nvPr/>
        </p:nvSpPr>
        <p:spPr>
          <a:xfrm>
            <a:off x="5367573" y="392726"/>
            <a:ext cx="64389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3,4</a:t>
            </a:r>
          </a:p>
        </p:txBody>
      </p:sp>
      <p:sp>
        <p:nvSpPr>
          <p:cNvPr id="507" name="Shape 507"/>
          <p:cNvSpPr/>
          <p:nvPr/>
        </p:nvSpPr>
        <p:spPr>
          <a:xfrm>
            <a:off x="2691406" y="1664339"/>
            <a:ext cx="725685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508" name="Shape 508"/>
          <p:cNvSpPr/>
          <p:nvPr/>
        </p:nvSpPr>
        <p:spPr>
          <a:xfrm>
            <a:off x="7864485" y="1664339"/>
            <a:ext cx="646819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509" name="Shape 509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510" name="Shape 510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511" name="Shape 511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512" name="Shape 512"/>
          <p:cNvSpPr/>
          <p:nvPr/>
        </p:nvSpPr>
        <p:spPr>
          <a:xfrm>
            <a:off x="4910900" y="2680339"/>
            <a:ext cx="217573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513" name="Shape 513"/>
          <p:cNvSpPr/>
          <p:nvPr/>
        </p:nvSpPr>
        <p:spPr>
          <a:xfrm>
            <a:off x="3457585" y="1664339"/>
            <a:ext cx="1365068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514" name="Shape 514"/>
          <p:cNvSpPr/>
          <p:nvPr/>
        </p:nvSpPr>
        <p:spPr>
          <a:xfrm>
            <a:off x="5743585" y="1664339"/>
            <a:ext cx="1392810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515" name="Shape 515"/>
          <p:cNvSpPr/>
          <p:nvPr/>
        </p:nvSpPr>
        <p:spPr>
          <a:xfrm>
            <a:off x="7177213" y="1664339"/>
            <a:ext cx="646818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516" name="Shape 516"/>
          <p:cNvSpPr/>
          <p:nvPr/>
        </p:nvSpPr>
        <p:spPr>
          <a:xfrm>
            <a:off x="4875806" y="1664339"/>
            <a:ext cx="826961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517" name="Shape 517"/>
          <p:cNvSpPr/>
          <p:nvPr/>
        </p:nvSpPr>
        <p:spPr>
          <a:xfrm>
            <a:off x="3422898" y="10996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518" name="Shape 518"/>
          <p:cNvSpPr/>
          <p:nvPr/>
        </p:nvSpPr>
        <p:spPr>
          <a:xfrm>
            <a:off x="3240450" y="5959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21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sng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Shape 520"/>
          <p:cNvSpPr/>
          <p:nvPr/>
        </p:nvSpPr>
        <p:spPr>
          <a:xfrm>
            <a:off x="2691406" y="1664339"/>
            <a:ext cx="725685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521" name="Shape 521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522" name="Shape 522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523" name="Shape 523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524" name="Shape 524"/>
          <p:cNvSpPr/>
          <p:nvPr/>
        </p:nvSpPr>
        <p:spPr>
          <a:xfrm>
            <a:off x="4910900" y="2680339"/>
            <a:ext cx="217573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525" name="Shape 525"/>
          <p:cNvSpPr/>
          <p:nvPr/>
        </p:nvSpPr>
        <p:spPr>
          <a:xfrm>
            <a:off x="3457585" y="1664339"/>
            <a:ext cx="1365068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526" name="Shape 526"/>
          <p:cNvSpPr/>
          <p:nvPr/>
        </p:nvSpPr>
        <p:spPr>
          <a:xfrm>
            <a:off x="5057785" y="1664339"/>
            <a:ext cx="2039038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527" name="Shape 527"/>
          <p:cNvSpPr/>
          <p:nvPr/>
        </p:nvSpPr>
        <p:spPr>
          <a:xfrm>
            <a:off x="7139113" y="1664339"/>
            <a:ext cx="646818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528" name="Shape 528"/>
          <p:cNvSpPr/>
          <p:nvPr/>
        </p:nvSpPr>
        <p:spPr>
          <a:xfrm>
            <a:off x="4875806" y="1664339"/>
            <a:ext cx="139689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29" name="Shape 529"/>
          <p:cNvSpPr/>
          <p:nvPr/>
        </p:nvSpPr>
        <p:spPr>
          <a:xfrm>
            <a:off x="3422898" y="10996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530" name="Shape 530"/>
          <p:cNvSpPr/>
          <p:nvPr/>
        </p:nvSpPr>
        <p:spPr>
          <a:xfrm>
            <a:off x="3240450" y="5959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531" name="Shape 531"/>
          <p:cNvSpPr/>
          <p:nvPr/>
        </p:nvSpPr>
        <p:spPr>
          <a:xfrm>
            <a:off x="4946898" y="10996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532" name="Shape 532"/>
          <p:cNvSpPr/>
          <p:nvPr/>
        </p:nvSpPr>
        <p:spPr>
          <a:xfrm>
            <a:off x="4605573" y="595926"/>
            <a:ext cx="64389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3,4</a:t>
            </a:r>
          </a:p>
        </p:txBody>
      </p:sp>
      <p:sp>
        <p:nvSpPr>
          <p:cNvPr id="16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sng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Protocol Variants</a:t>
            </a:r>
          </a:p>
        </p:txBody>
      </p:sp>
      <p:sp>
        <p:nvSpPr>
          <p:cNvPr id="536" name="Shape 536"/>
          <p:cNvSpPr>
            <a:spLocks noGrp="1"/>
          </p:cNvSpPr>
          <p:nvPr>
            <p:ph type="body" idx="4294967295"/>
          </p:nvPr>
        </p:nvSpPr>
        <p:spPr>
          <a:xfrm>
            <a:off x="678076" y="5294944"/>
            <a:ext cx="11660187" cy="41052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b="1" dirty="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Status checks</a:t>
            </a:r>
            <a:r>
              <a:rPr sz="3800" dirty="0">
                <a:solidFill>
                  <a:srgbClr val="FFFFFF"/>
                </a:solidFill>
              </a:rPr>
              <a:t>: </a:t>
            </a:r>
            <a:r>
              <a:rPr sz="3800" dirty="0">
                <a:solidFill>
                  <a:srgbClr val="D45954"/>
                </a:solidFill>
              </a:rPr>
              <a:t>polling</a:t>
            </a:r>
            <a:r>
              <a:rPr sz="3800" dirty="0">
                <a:solidFill>
                  <a:srgbClr val="FFFFFF"/>
                </a:solidFill>
              </a:rPr>
              <a:t> </a:t>
            </a:r>
            <a:r>
              <a:rPr sz="3800" i="1" dirty="0">
                <a:solidFill>
                  <a:srgbClr val="FFFFFF"/>
                </a:solidFill>
              </a:rPr>
              <a:t>vs.</a:t>
            </a:r>
            <a:r>
              <a:rPr sz="3800" dirty="0">
                <a:solidFill>
                  <a:srgbClr val="FFFFFF"/>
                </a:solidFill>
              </a:rPr>
              <a:t> </a:t>
            </a:r>
            <a:r>
              <a:rPr sz="3800" dirty="0">
                <a:solidFill>
                  <a:srgbClr val="7BDB45"/>
                </a:solidFill>
              </a:rPr>
              <a:t>interrupts</a:t>
            </a:r>
            <a:endParaRPr sz="3800" dirty="0">
              <a:solidFill>
                <a:srgbClr val="FFFFFF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>
              <a:solidFill>
                <a:srgbClr val="FFFFFF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b="1" dirty="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rPr>
              <a:t>Data</a:t>
            </a:r>
            <a:r>
              <a:rPr sz="3800" dirty="0">
                <a:solidFill>
                  <a:srgbClr val="FFFFFF"/>
                </a:solidFill>
              </a:rPr>
              <a:t>: </a:t>
            </a:r>
            <a:r>
              <a:rPr sz="3800" dirty="0">
                <a:solidFill>
                  <a:srgbClr val="D45954"/>
                </a:solidFill>
              </a:rPr>
              <a:t>PIO</a:t>
            </a:r>
            <a:r>
              <a:rPr sz="3800" dirty="0">
                <a:solidFill>
                  <a:srgbClr val="FFFFFF"/>
                </a:solidFill>
              </a:rPr>
              <a:t> </a:t>
            </a:r>
            <a:r>
              <a:rPr sz="3800" i="1" dirty="0">
                <a:solidFill>
                  <a:srgbClr val="FFFFFF"/>
                </a:solidFill>
              </a:rPr>
              <a:t>vs.</a:t>
            </a:r>
            <a:r>
              <a:rPr sz="3800" dirty="0">
                <a:solidFill>
                  <a:srgbClr val="FFFFFF"/>
                </a:solidFill>
              </a:rPr>
              <a:t> </a:t>
            </a:r>
            <a:r>
              <a:rPr sz="3800" dirty="0">
                <a:solidFill>
                  <a:srgbClr val="7BDB45"/>
                </a:solidFill>
              </a:rPr>
              <a:t>DMA</a:t>
            </a:r>
            <a:endParaRPr sz="3800" dirty="0">
              <a:solidFill>
                <a:srgbClr val="FFFFFF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>
              <a:solidFill>
                <a:srgbClr val="FFFFFF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b="1" dirty="0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rPr>
              <a:t>Control</a:t>
            </a:r>
            <a:r>
              <a:rPr sz="3800" dirty="0">
                <a:solidFill>
                  <a:srgbClr val="53585F"/>
                </a:solidFill>
              </a:rPr>
              <a:t>: special instructions </a:t>
            </a:r>
            <a:r>
              <a:rPr sz="3800" i="1" dirty="0">
                <a:solidFill>
                  <a:srgbClr val="53585F"/>
                </a:solidFill>
              </a:rPr>
              <a:t>vs.</a:t>
            </a:r>
            <a:r>
              <a:rPr sz="3800" dirty="0">
                <a:solidFill>
                  <a:srgbClr val="53585F"/>
                </a:solidFill>
              </a:rPr>
              <a:t> memory-mapped I/O</a:t>
            </a:r>
          </a:p>
        </p:txBody>
      </p:sp>
      <p:sp>
        <p:nvSpPr>
          <p:cNvPr id="4" name="Shape 173"/>
          <p:cNvSpPr/>
          <p:nvPr/>
        </p:nvSpPr>
        <p:spPr>
          <a:xfrm>
            <a:off x="3315182" y="2466326"/>
            <a:ext cx="6345944" cy="2475762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8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" name="Shape 174"/>
          <p:cNvSpPr/>
          <p:nvPr/>
        </p:nvSpPr>
        <p:spPr>
          <a:xfrm>
            <a:off x="3823182" y="2460565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Status</a:t>
            </a:r>
          </a:p>
        </p:txBody>
      </p:sp>
      <p:sp>
        <p:nvSpPr>
          <p:cNvPr id="6" name="Shape 175"/>
          <p:cNvSpPr/>
          <p:nvPr/>
        </p:nvSpPr>
        <p:spPr>
          <a:xfrm>
            <a:off x="5382898" y="2460565"/>
            <a:ext cx="2210512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COMMAND</a:t>
            </a:r>
          </a:p>
        </p:txBody>
      </p:sp>
      <p:sp>
        <p:nvSpPr>
          <p:cNvPr id="7" name="Shape 176"/>
          <p:cNvSpPr/>
          <p:nvPr/>
        </p:nvSpPr>
        <p:spPr>
          <a:xfrm>
            <a:off x="7832426" y="2460565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DATA</a:t>
            </a:r>
          </a:p>
        </p:txBody>
      </p:sp>
      <p:sp>
        <p:nvSpPr>
          <p:cNvPr id="8" name="Shape 183"/>
          <p:cNvSpPr/>
          <p:nvPr/>
        </p:nvSpPr>
        <p:spPr>
          <a:xfrm>
            <a:off x="3322498" y="3276672"/>
            <a:ext cx="6371344" cy="0"/>
          </a:xfrm>
          <a:prstGeom prst="line">
            <a:avLst/>
          </a:prstGeom>
          <a:ln w="254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" name="Shape 184"/>
          <p:cNvSpPr/>
          <p:nvPr/>
        </p:nvSpPr>
        <p:spPr>
          <a:xfrm>
            <a:off x="3841820" y="3404357"/>
            <a:ext cx="4659225" cy="139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Microcontroller (CPU+RAM)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Extra RAM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Other special-purpose chips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/>
          <p:nvPr/>
        </p:nvSpPr>
        <p:spPr>
          <a:xfrm>
            <a:off x="2691406" y="1664339"/>
            <a:ext cx="725685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554" name="Shape 554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555" name="Shape 555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  <p:sp>
        <p:nvSpPr>
          <p:cNvPr id="556" name="Shape 556"/>
          <p:cNvSpPr/>
          <p:nvPr/>
        </p:nvSpPr>
        <p:spPr>
          <a:xfrm>
            <a:off x="2677769" y="2680339"/>
            <a:ext cx="2175734" cy="5588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557" name="Shape 557"/>
          <p:cNvSpPr/>
          <p:nvPr/>
        </p:nvSpPr>
        <p:spPr>
          <a:xfrm>
            <a:off x="4910900" y="2680339"/>
            <a:ext cx="2175734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558" name="Shape 558"/>
          <p:cNvSpPr/>
          <p:nvPr/>
        </p:nvSpPr>
        <p:spPr>
          <a:xfrm>
            <a:off x="3457585" y="1664339"/>
            <a:ext cx="1365068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559" name="Shape 559"/>
          <p:cNvSpPr/>
          <p:nvPr/>
        </p:nvSpPr>
        <p:spPr>
          <a:xfrm>
            <a:off x="5057785" y="1664339"/>
            <a:ext cx="2039038" cy="558801"/>
          </a:xfrm>
          <a:prstGeom prst="rect">
            <a:avLst/>
          </a:prstGeom>
          <a:solidFill>
            <a:srgbClr val="308B1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560" name="Shape 560"/>
          <p:cNvSpPr/>
          <p:nvPr/>
        </p:nvSpPr>
        <p:spPr>
          <a:xfrm>
            <a:off x="7139113" y="1664339"/>
            <a:ext cx="646818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561" name="Shape 561"/>
          <p:cNvSpPr/>
          <p:nvPr/>
        </p:nvSpPr>
        <p:spPr>
          <a:xfrm>
            <a:off x="4875806" y="1664339"/>
            <a:ext cx="139689" cy="558801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62" name="Shape 562"/>
          <p:cNvSpPr/>
          <p:nvPr/>
        </p:nvSpPr>
        <p:spPr>
          <a:xfrm>
            <a:off x="3422898" y="10996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563" name="Shape 563"/>
          <p:cNvSpPr/>
          <p:nvPr/>
        </p:nvSpPr>
        <p:spPr>
          <a:xfrm>
            <a:off x="3240450" y="595926"/>
            <a:ext cx="3261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1</a:t>
            </a:r>
          </a:p>
        </p:txBody>
      </p:sp>
      <p:sp>
        <p:nvSpPr>
          <p:cNvPr id="564" name="Shape 564"/>
          <p:cNvSpPr/>
          <p:nvPr/>
        </p:nvSpPr>
        <p:spPr>
          <a:xfrm>
            <a:off x="4946898" y="1099648"/>
            <a:ext cx="1" cy="497274"/>
          </a:xfrm>
          <a:prstGeom prst="line">
            <a:avLst/>
          </a:prstGeom>
          <a:ln w="254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565" name="Shape 565"/>
          <p:cNvSpPr/>
          <p:nvPr/>
        </p:nvSpPr>
        <p:spPr>
          <a:xfrm>
            <a:off x="4605573" y="595926"/>
            <a:ext cx="64389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FF2600"/>
                </a:solidFill>
              </a:rPr>
              <a:t>3,4</a:t>
            </a:r>
          </a:p>
        </p:txBody>
      </p:sp>
      <p:sp>
        <p:nvSpPr>
          <p:cNvPr id="567" name="Shape 567"/>
          <p:cNvSpPr/>
          <p:nvPr/>
        </p:nvSpPr>
        <p:spPr>
          <a:xfrm>
            <a:off x="1208113" y="8776426"/>
            <a:ext cx="10052314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 smtClean="0">
                <a:solidFill>
                  <a:srgbClr val="FFFFFF"/>
                </a:solidFill>
              </a:rPr>
              <a:t>how </a:t>
            </a:r>
            <a:r>
              <a:rPr sz="3600" dirty="0">
                <a:solidFill>
                  <a:srgbClr val="FFFFFF"/>
                </a:solidFill>
              </a:rPr>
              <a:t>does OS </a:t>
            </a:r>
            <a:r>
              <a:rPr sz="3600" dirty="0" smtClean="0">
                <a:solidFill>
                  <a:srgbClr val="FFFFFF"/>
                </a:solidFill>
              </a:rPr>
              <a:t>read</a:t>
            </a:r>
            <a:r>
              <a:rPr lang="en-US" dirty="0" smtClean="0"/>
              <a:t> </a:t>
            </a:r>
            <a:r>
              <a:rPr sz="3600" dirty="0" smtClean="0">
                <a:solidFill>
                  <a:srgbClr val="FFFFFF"/>
                </a:solidFill>
              </a:rPr>
              <a:t>and </a:t>
            </a:r>
            <a:r>
              <a:rPr sz="3600" dirty="0">
                <a:solidFill>
                  <a:srgbClr val="FFFFFF"/>
                </a:solidFill>
              </a:rPr>
              <a:t>write registers?</a:t>
            </a:r>
          </a:p>
        </p:txBody>
      </p:sp>
      <p:sp>
        <p:nvSpPr>
          <p:cNvPr id="17" name="Shape 189"/>
          <p:cNvSpPr txBox="1">
            <a:spLocks/>
          </p:cNvSpPr>
          <p:nvPr/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 vert="horz" lIns="130046" tIns="65023" rIns="130046" bIns="65023" rtlCol="0">
            <a:normAutofit fontScale="92500"/>
          </a:bodyPr>
          <a:lstStyle/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STATUS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 == BUSY)             // 1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sng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Write command to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COMMAND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 register  // 3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while (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1F07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STATUS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 == BUSY)             // 4</a:t>
            </a:r>
          </a:p>
          <a:p>
            <a:pPr marL="401878" marR="0" lvl="0" indent="-401878" algn="l" defTabSz="1300460" rtl="0" eaLnBrk="1" fontAlgn="auto" latinLnBrk="0" hangingPunct="1">
              <a:lnSpc>
                <a:spcPct val="100000"/>
              </a:lnSpc>
              <a:spcBef>
                <a:spcPts val="2844"/>
              </a:spcBef>
              <a:spcAft>
                <a:spcPts val="0"/>
              </a:spcAft>
              <a:buClrTx/>
              <a:buSzTx/>
              <a:buFont typeface="Calisto MT" pitchFamily="18" charset="0"/>
              <a:buNone/>
              <a:tabLst/>
              <a:defRPr sz="1800">
                <a:solidFill>
                  <a:srgbClr val="000000"/>
                </a:solidFill>
              </a:defRPr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uLnTx/>
                <a:uFillTx/>
                <a:latin typeface="Menlo"/>
                <a:ea typeface="Menlo"/>
                <a:cs typeface="Menlo"/>
                <a:sym typeface="Menlo"/>
              </a:rPr>
              <a:t>		wait for interrupt;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63500" dir="2700000" algn="tl" rotWithShape="0">
                  <a:schemeClr val="tx1">
                    <a:alpha val="40000"/>
                  </a:schemeClr>
                </a:outerShdw>
              </a:effectLst>
              <a:uLnTx/>
              <a:uFillTx/>
              <a:latin typeface="Menlo"/>
              <a:ea typeface="Menlo"/>
              <a:cs typeface="Menlo"/>
              <a:sym typeface="Menl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Shape 56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38835">
              <a:defRPr sz="464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400" dirty="0">
                <a:solidFill>
                  <a:srgbClr val="FFFFFF"/>
                </a:solidFill>
              </a:rPr>
              <a:t>Special Instructions vs.</a:t>
            </a:r>
            <a:r>
              <a:rPr sz="5400" dirty="0" smtClean="0">
                <a:solidFill>
                  <a:srgbClr val="FFFFFF"/>
                </a:solidFill>
              </a:rPr>
              <a:t> </a:t>
            </a:r>
            <a:r>
              <a:rPr lang="en-US" sz="5400" dirty="0" smtClean="0">
                <a:solidFill>
                  <a:srgbClr val="FFFFFF"/>
                </a:solidFill>
              </a:rPr>
              <a:t/>
            </a:r>
            <a:br>
              <a:rPr lang="en-US" sz="5400" dirty="0" smtClean="0">
                <a:solidFill>
                  <a:srgbClr val="FFFFFF"/>
                </a:solidFill>
              </a:rPr>
            </a:br>
            <a:r>
              <a:rPr sz="5400" dirty="0" smtClean="0">
                <a:solidFill>
                  <a:srgbClr val="FFFFFF"/>
                </a:solidFill>
              </a:rPr>
              <a:t>Mem</a:t>
            </a:r>
            <a:r>
              <a:rPr sz="5400" dirty="0">
                <a:solidFill>
                  <a:srgbClr val="FFFFFF"/>
                </a:solidFill>
              </a:rPr>
              <a:t>-Mapped I/O</a:t>
            </a:r>
          </a:p>
        </p:txBody>
      </p:sp>
      <p:sp>
        <p:nvSpPr>
          <p:cNvPr id="570" name="Shape 570"/>
          <p:cNvSpPr>
            <a:spLocks noGrp="1"/>
          </p:cNvSpPr>
          <p:nvPr>
            <p:ph type="body" idx="4294967295"/>
          </p:nvPr>
        </p:nvSpPr>
        <p:spPr>
          <a:xfrm>
            <a:off x="454450" y="2540170"/>
            <a:ext cx="11439525" cy="682263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Special instructions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500" dirty="0" smtClean="0"/>
              <a:t> each </a:t>
            </a:r>
            <a:r>
              <a:rPr sz="3500" dirty="0"/>
              <a:t>device has a port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500" dirty="0" smtClean="0"/>
              <a:t> in</a:t>
            </a:r>
            <a:r>
              <a:rPr sz="3500" dirty="0"/>
              <a:t>/out instructions (x86) communicate with device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Memory-Mapped I/O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500" dirty="0" smtClean="0"/>
              <a:t> H</a:t>
            </a:r>
            <a:r>
              <a:rPr sz="3500" dirty="0"/>
              <a:t>/W maps registers into address space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500" dirty="0" smtClean="0"/>
              <a:t> loads</a:t>
            </a:r>
            <a:r>
              <a:rPr sz="3500" dirty="0"/>
              <a:t>/stores sent to device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 smtClean="0"/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/>
              <a:t>Doesn’t matter much (both are used)</a:t>
            </a:r>
            <a:endParaRPr lang="en-US" sz="3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Motivation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4294967295"/>
          </p:nvPr>
        </p:nvSpPr>
        <p:spPr>
          <a:xfrm>
            <a:off x="761953" y="2600325"/>
            <a:ext cx="10785475" cy="6111875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What good is a computer without any I/O devices?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 - keyboard, display, disks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We want: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 - </a:t>
            </a:r>
            <a:r>
              <a:rPr sz="3800" b="1" dirty="0">
                <a:latin typeface="Helvetica"/>
                <a:ea typeface="Helvetica"/>
                <a:cs typeface="Helvetica"/>
                <a:sym typeface="Helvetica"/>
              </a:rPr>
              <a:t>H/W</a:t>
            </a:r>
            <a:r>
              <a:rPr sz="3800" dirty="0"/>
              <a:t> that will let us plug in different devices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 - </a:t>
            </a:r>
            <a:r>
              <a:rPr sz="3800" b="1" dirty="0">
                <a:latin typeface="Helvetica"/>
                <a:ea typeface="Helvetica"/>
                <a:cs typeface="Helvetica"/>
                <a:sym typeface="Helvetica"/>
              </a:rPr>
              <a:t>OS</a:t>
            </a:r>
            <a:r>
              <a:rPr sz="3800" dirty="0"/>
              <a:t> that can interact with different combinations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Shape 57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Protocol Variants</a:t>
            </a:r>
          </a:p>
        </p:txBody>
      </p:sp>
      <p:sp>
        <p:nvSpPr>
          <p:cNvPr id="576" name="Shape 576"/>
          <p:cNvSpPr>
            <a:spLocks noGrp="1"/>
          </p:cNvSpPr>
          <p:nvPr>
            <p:ph type="body" idx="4294967295"/>
          </p:nvPr>
        </p:nvSpPr>
        <p:spPr>
          <a:xfrm>
            <a:off x="526355" y="5166010"/>
            <a:ext cx="11660187" cy="41052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b="1" dirty="0">
                <a:latin typeface="Helvetica"/>
                <a:ea typeface="Helvetica"/>
                <a:cs typeface="Helvetica"/>
                <a:sym typeface="Helvetica"/>
              </a:rPr>
              <a:t>Status checks</a:t>
            </a:r>
            <a:r>
              <a:rPr sz="3800" dirty="0"/>
              <a:t>: polling </a:t>
            </a:r>
            <a:r>
              <a:rPr sz="3800" i="1" dirty="0"/>
              <a:t>vs.</a:t>
            </a:r>
            <a:r>
              <a:rPr sz="3800" dirty="0"/>
              <a:t> interrupts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b="1" dirty="0">
                <a:latin typeface="Helvetica"/>
                <a:ea typeface="Helvetica"/>
                <a:cs typeface="Helvetica"/>
                <a:sym typeface="Helvetica"/>
              </a:rPr>
              <a:t>Data</a:t>
            </a:r>
            <a:r>
              <a:rPr sz="3800" dirty="0"/>
              <a:t>: PIO </a:t>
            </a:r>
            <a:r>
              <a:rPr sz="3800" i="1" dirty="0"/>
              <a:t>vs.</a:t>
            </a:r>
            <a:r>
              <a:rPr sz="3800" dirty="0"/>
              <a:t> DMA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b="1" dirty="0">
                <a:latin typeface="Helvetica"/>
                <a:ea typeface="Helvetica"/>
                <a:cs typeface="Helvetica"/>
                <a:sym typeface="Helvetica"/>
              </a:rPr>
              <a:t>Control</a:t>
            </a:r>
            <a:r>
              <a:rPr sz="3800" dirty="0"/>
              <a:t>: special instructions </a:t>
            </a:r>
            <a:r>
              <a:rPr sz="3800" i="1" dirty="0"/>
              <a:t>vs. </a:t>
            </a:r>
            <a:r>
              <a:rPr sz="3800" dirty="0"/>
              <a:t>memory-mapped I/O</a:t>
            </a:r>
          </a:p>
        </p:txBody>
      </p:sp>
      <p:sp>
        <p:nvSpPr>
          <p:cNvPr id="4" name="Shape 173"/>
          <p:cNvSpPr/>
          <p:nvPr/>
        </p:nvSpPr>
        <p:spPr>
          <a:xfrm>
            <a:off x="3315182" y="2466326"/>
            <a:ext cx="6345944" cy="2475762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8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" name="Shape 174"/>
          <p:cNvSpPr/>
          <p:nvPr/>
        </p:nvSpPr>
        <p:spPr>
          <a:xfrm>
            <a:off x="3823182" y="2460565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Status</a:t>
            </a:r>
          </a:p>
        </p:txBody>
      </p:sp>
      <p:sp>
        <p:nvSpPr>
          <p:cNvPr id="6" name="Shape 175"/>
          <p:cNvSpPr/>
          <p:nvPr/>
        </p:nvSpPr>
        <p:spPr>
          <a:xfrm>
            <a:off x="5382898" y="2460565"/>
            <a:ext cx="2210512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COMMAND</a:t>
            </a:r>
          </a:p>
        </p:txBody>
      </p:sp>
      <p:sp>
        <p:nvSpPr>
          <p:cNvPr id="7" name="Shape 176"/>
          <p:cNvSpPr/>
          <p:nvPr/>
        </p:nvSpPr>
        <p:spPr>
          <a:xfrm>
            <a:off x="7832426" y="2460565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DATA</a:t>
            </a:r>
          </a:p>
        </p:txBody>
      </p:sp>
      <p:sp>
        <p:nvSpPr>
          <p:cNvPr id="8" name="Shape 183"/>
          <p:cNvSpPr/>
          <p:nvPr/>
        </p:nvSpPr>
        <p:spPr>
          <a:xfrm>
            <a:off x="3322498" y="3276672"/>
            <a:ext cx="6371344" cy="0"/>
          </a:xfrm>
          <a:prstGeom prst="line">
            <a:avLst/>
          </a:prstGeom>
          <a:ln w="254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" name="Shape 184"/>
          <p:cNvSpPr/>
          <p:nvPr/>
        </p:nvSpPr>
        <p:spPr>
          <a:xfrm>
            <a:off x="3841820" y="3404357"/>
            <a:ext cx="4659225" cy="139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Microcontroller (CPU+RAM)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Extra RAM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Other special-purpose chips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Variety is a Challenge</a:t>
            </a:r>
          </a:p>
        </p:txBody>
      </p:sp>
      <p:sp>
        <p:nvSpPr>
          <p:cNvPr id="579" name="Shape 579"/>
          <p:cNvSpPr>
            <a:spLocks noGrp="1"/>
          </p:cNvSpPr>
          <p:nvPr>
            <p:ph type="body" idx="4294967295"/>
          </p:nvPr>
        </p:nvSpPr>
        <p:spPr>
          <a:xfrm>
            <a:off x="569851" y="2393620"/>
            <a:ext cx="12200752" cy="6790069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333333"/>
                </a:solidFill>
              </a:rPr>
              <a:t>Problem: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500" dirty="0" smtClean="0">
                <a:solidFill>
                  <a:srgbClr val="333333"/>
                </a:solidFill>
              </a:rPr>
              <a:t> many</a:t>
            </a:r>
            <a:r>
              <a:rPr sz="3500" dirty="0">
                <a:solidFill>
                  <a:srgbClr val="333333"/>
                </a:solidFill>
              </a:rPr>
              <a:t>, many devices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500" dirty="0" smtClean="0">
                <a:solidFill>
                  <a:srgbClr val="333333"/>
                </a:solidFill>
              </a:rPr>
              <a:t> each </a:t>
            </a:r>
            <a:r>
              <a:rPr sz="3500" dirty="0">
                <a:solidFill>
                  <a:srgbClr val="333333"/>
                </a:solidFill>
              </a:rPr>
              <a:t>has its own protocol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333333"/>
                </a:solidFill>
              </a:rPr>
              <a:t>How can we avoid writing a slightly different OS for each H/W combination</a:t>
            </a:r>
            <a:r>
              <a:rPr sz="3800" dirty="0" smtClean="0">
                <a:solidFill>
                  <a:srgbClr val="333333"/>
                </a:solidFill>
              </a:rPr>
              <a:t>?</a:t>
            </a:r>
            <a:endParaRPr lang="en-US" sz="3800" dirty="0" smtClean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lang="en-US" sz="3800" dirty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>
                <a:solidFill>
                  <a:srgbClr val="333333"/>
                </a:solidFill>
              </a:rPr>
              <a:t>Write device driver for each device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lang="en-US" sz="3800" dirty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>
                <a:solidFill>
                  <a:srgbClr val="333333"/>
                </a:solidFill>
              </a:rPr>
              <a:t>Drivers are </a:t>
            </a:r>
            <a:r>
              <a:rPr lang="en-US" sz="3800" b="1" dirty="0">
                <a:solidFill>
                  <a:srgbClr val="333333"/>
                </a:solidFill>
                <a:latin typeface="Helvetica"/>
                <a:ea typeface="Helvetica"/>
                <a:cs typeface="Helvetica"/>
                <a:sym typeface="Helvetica"/>
              </a:rPr>
              <a:t>70%</a:t>
            </a:r>
            <a:r>
              <a:rPr lang="en-US" sz="3800" dirty="0">
                <a:solidFill>
                  <a:srgbClr val="333333"/>
                </a:solidFill>
              </a:rPr>
              <a:t> of Linux source </a:t>
            </a:r>
            <a:r>
              <a:rPr lang="en-US" sz="3800" dirty="0" smtClean="0">
                <a:solidFill>
                  <a:srgbClr val="333333"/>
                </a:solidFill>
              </a:rPr>
              <a:t>code</a:t>
            </a:r>
            <a:endParaRPr lang="en-US" sz="3800" dirty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lang="en-US" sz="3800" dirty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>
              <a:solidFill>
                <a:srgbClr val="33333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Storage Stack</a:t>
            </a:r>
          </a:p>
        </p:txBody>
      </p:sp>
      <p:sp>
        <p:nvSpPr>
          <p:cNvPr id="612" name="Shape 612"/>
          <p:cNvSpPr/>
          <p:nvPr/>
        </p:nvSpPr>
        <p:spPr>
          <a:xfrm>
            <a:off x="4057520" y="3940334"/>
            <a:ext cx="3029964" cy="1"/>
          </a:xfrm>
          <a:prstGeom prst="line">
            <a:avLst/>
          </a:prstGeom>
          <a:ln w="25400">
            <a:solidFill>
              <a:srgbClr val="FFFFFF"/>
            </a:solidFill>
            <a:prstDash val="sysDot"/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13" name="Shape 613"/>
          <p:cNvSpPr/>
          <p:nvPr/>
        </p:nvSpPr>
        <p:spPr>
          <a:xfrm>
            <a:off x="4384696" y="3222637"/>
            <a:ext cx="237561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application</a:t>
            </a:r>
          </a:p>
        </p:txBody>
      </p:sp>
      <p:sp>
        <p:nvSpPr>
          <p:cNvPr id="614" name="Shape 614"/>
          <p:cNvSpPr/>
          <p:nvPr/>
        </p:nvSpPr>
        <p:spPr>
          <a:xfrm>
            <a:off x="4057520" y="4702335"/>
            <a:ext cx="3029964" cy="1"/>
          </a:xfrm>
          <a:prstGeom prst="line">
            <a:avLst/>
          </a:prstGeom>
          <a:ln w="25400">
            <a:solidFill>
              <a:srgbClr val="FFFFFF"/>
            </a:solidFill>
            <a:prstDash val="sysDot"/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15" name="Shape 615"/>
          <p:cNvSpPr/>
          <p:nvPr/>
        </p:nvSpPr>
        <p:spPr>
          <a:xfrm>
            <a:off x="4435674" y="3984637"/>
            <a:ext cx="2273656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file system</a:t>
            </a:r>
          </a:p>
        </p:txBody>
      </p:sp>
      <p:sp>
        <p:nvSpPr>
          <p:cNvPr id="616" name="Shape 616"/>
          <p:cNvSpPr/>
          <p:nvPr/>
        </p:nvSpPr>
        <p:spPr>
          <a:xfrm>
            <a:off x="4057520" y="5464335"/>
            <a:ext cx="3029964" cy="1"/>
          </a:xfrm>
          <a:prstGeom prst="line">
            <a:avLst/>
          </a:prstGeom>
          <a:ln w="25400">
            <a:solidFill>
              <a:srgbClr val="FFFFFF"/>
            </a:solidFill>
            <a:prstDash val="sysDot"/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17" name="Shape 617"/>
          <p:cNvSpPr/>
          <p:nvPr/>
        </p:nvSpPr>
        <p:spPr>
          <a:xfrm>
            <a:off x="4498996" y="4746637"/>
            <a:ext cx="214701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scheduler</a:t>
            </a:r>
          </a:p>
        </p:txBody>
      </p:sp>
      <p:sp>
        <p:nvSpPr>
          <p:cNvPr id="618" name="Shape 618"/>
          <p:cNvSpPr/>
          <p:nvPr/>
        </p:nvSpPr>
        <p:spPr>
          <a:xfrm>
            <a:off x="4057520" y="6226335"/>
            <a:ext cx="3029964" cy="1"/>
          </a:xfrm>
          <a:prstGeom prst="line">
            <a:avLst/>
          </a:prstGeom>
          <a:ln w="25400">
            <a:solidFill>
              <a:srgbClr val="FFFFFF"/>
            </a:solidFill>
            <a:prstDash val="sysDot"/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19" name="Shape 619"/>
          <p:cNvSpPr/>
          <p:nvPr/>
        </p:nvSpPr>
        <p:spPr>
          <a:xfrm>
            <a:off x="4931279" y="5508637"/>
            <a:ext cx="1282447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driver</a:t>
            </a:r>
          </a:p>
        </p:txBody>
      </p:sp>
      <p:sp>
        <p:nvSpPr>
          <p:cNvPr id="620" name="Shape 620"/>
          <p:cNvSpPr/>
          <p:nvPr/>
        </p:nvSpPr>
        <p:spPr>
          <a:xfrm>
            <a:off x="4477965" y="6270637"/>
            <a:ext cx="218907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hard drive</a:t>
            </a:r>
          </a:p>
        </p:txBody>
      </p:sp>
      <p:sp>
        <p:nvSpPr>
          <p:cNvPr id="621" name="Shape 621"/>
          <p:cNvSpPr/>
          <p:nvPr/>
        </p:nvSpPr>
        <p:spPr>
          <a:xfrm>
            <a:off x="3971490" y="5547032"/>
            <a:ext cx="3202024" cy="1498817"/>
          </a:xfrm>
          <a:prstGeom prst="rect">
            <a:avLst/>
          </a:prstGeom>
          <a:ln w="254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 dirty="0"/>
          </a:p>
        </p:txBody>
      </p:sp>
      <p:sp>
        <p:nvSpPr>
          <p:cNvPr id="622" name="Shape 622"/>
          <p:cNvSpPr/>
          <p:nvPr/>
        </p:nvSpPr>
        <p:spPr>
          <a:xfrm>
            <a:off x="7305400" y="5752702"/>
            <a:ext cx="4252767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chemeClr val="bg1"/>
                </a:solidFill>
              </a:rPr>
              <a:t>build common interface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chemeClr val="bg1"/>
                </a:solidFill>
              </a:rPr>
              <a:t>on top of all HDDs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>
            <a:spLocks noGrp="1"/>
          </p:cNvSpPr>
          <p:nvPr>
            <p:ph type="title"/>
          </p:nvPr>
        </p:nvSpPr>
        <p:spPr>
          <a:xfrm>
            <a:off x="1070331" y="1638300"/>
            <a:ext cx="10864138" cy="3302000"/>
          </a:xfrm>
          <a:prstGeom prst="rect">
            <a:avLst/>
          </a:prstGeom>
        </p:spPr>
        <p:txBody>
          <a:bodyPr/>
          <a:lstStyle>
            <a:lvl1pPr>
              <a:defRPr sz="72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Hard Disks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Shape 6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Basic Interface</a:t>
            </a:r>
          </a:p>
        </p:txBody>
      </p:sp>
      <p:sp>
        <p:nvSpPr>
          <p:cNvPr id="628" name="Shape 628"/>
          <p:cNvSpPr>
            <a:spLocks noGrp="1"/>
          </p:cNvSpPr>
          <p:nvPr>
            <p:ph type="body" idx="4294967295"/>
          </p:nvPr>
        </p:nvSpPr>
        <p:spPr>
          <a:xfrm>
            <a:off x="423317" y="2475037"/>
            <a:ext cx="12223299" cy="704092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Disk has a sector-addressable address space</a:t>
            </a:r>
            <a:endParaRPr sz="3800" dirty="0" smtClean="0"/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3500" dirty="0" smtClean="0"/>
              <a:t>Appears as </a:t>
            </a:r>
            <a:r>
              <a:rPr sz="3500" dirty="0" smtClean="0"/>
              <a:t>an </a:t>
            </a:r>
            <a:r>
              <a:rPr sz="3500" dirty="0"/>
              <a:t>array of </a:t>
            </a:r>
            <a:r>
              <a:rPr sz="3500" dirty="0" smtClean="0"/>
              <a:t>sectors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Sectors are typically </a:t>
            </a:r>
            <a:r>
              <a:rPr sz="3800" u="sng" dirty="0"/>
              <a:t>512 bytes</a:t>
            </a:r>
            <a:r>
              <a:rPr sz="3800" dirty="0"/>
              <a:t> or 4096 bytes.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Main operations: reads + writes to </a:t>
            </a:r>
            <a:r>
              <a:rPr sz="3800" dirty="0" smtClean="0"/>
              <a:t>sectors</a:t>
            </a:r>
            <a:endParaRPr lang="en-US" sz="3800" dirty="0" smtClean="0"/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lang="en-US" sz="3800" dirty="0"/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/>
              <a:t>Mechanical (slow) nature makes management “interesting”</a:t>
            </a:r>
            <a:endParaRPr sz="3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Shape 630"/>
          <p:cNvSpPr/>
          <p:nvPr/>
        </p:nvSpPr>
        <p:spPr>
          <a:xfrm>
            <a:off x="4777654" y="985406"/>
            <a:ext cx="3449492" cy="3449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31" name="Shape 631"/>
          <p:cNvSpPr/>
          <p:nvPr/>
        </p:nvSpPr>
        <p:spPr>
          <a:xfrm>
            <a:off x="2011255" y="2386301"/>
            <a:ext cx="1410006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Platter</a:t>
            </a:r>
          </a:p>
        </p:txBody>
      </p:sp>
      <p:sp>
        <p:nvSpPr>
          <p:cNvPr id="632" name="Shape 632"/>
          <p:cNvSpPr/>
          <p:nvPr/>
        </p:nvSpPr>
        <p:spPr>
          <a:xfrm>
            <a:off x="9484902" y="111824"/>
            <a:ext cx="3445818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000" b="1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000" b="1">
                <a:solidFill>
                  <a:srgbClr val="53585F"/>
                </a:solidFill>
              </a:rPr>
              <a:t>Disk Internals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/>
          <p:nvPr/>
        </p:nvSpPr>
        <p:spPr>
          <a:xfrm>
            <a:off x="4777654" y="985406"/>
            <a:ext cx="3449492" cy="3449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35" name="Shape 635"/>
          <p:cNvSpPr/>
          <p:nvPr/>
        </p:nvSpPr>
        <p:spPr>
          <a:xfrm>
            <a:off x="2511272" y="5416550"/>
            <a:ext cx="7982256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Platter is covered with a magnetic film.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Shape 637"/>
          <p:cNvSpPr/>
          <p:nvPr/>
        </p:nvSpPr>
        <p:spPr>
          <a:xfrm>
            <a:off x="4777654" y="985406"/>
            <a:ext cx="3449492" cy="3449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38" name="Shape 638"/>
          <p:cNvSpPr/>
          <p:nvPr/>
        </p:nvSpPr>
        <p:spPr>
          <a:xfrm>
            <a:off x="1884382" y="2386301"/>
            <a:ext cx="166375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Spindle</a:t>
            </a:r>
          </a:p>
        </p:txBody>
      </p:sp>
      <p:sp>
        <p:nvSpPr>
          <p:cNvPr id="639" name="Shape 639"/>
          <p:cNvSpPr/>
          <p:nvPr/>
        </p:nvSpPr>
        <p:spPr>
          <a:xfrm>
            <a:off x="6178550" y="2386301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Shape 641"/>
          <p:cNvSpPr/>
          <p:nvPr/>
        </p:nvSpPr>
        <p:spPr>
          <a:xfrm>
            <a:off x="6324271" y="4236261"/>
            <a:ext cx="1478078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1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100">
                <a:solidFill>
                  <a:srgbClr val="FFFFFF"/>
                </a:solidFill>
              </a:rPr>
              <a:t>Surface</a:t>
            </a:r>
          </a:p>
        </p:txBody>
      </p:sp>
      <p:sp>
        <p:nvSpPr>
          <p:cNvPr id="642" name="Shape 642"/>
          <p:cNvSpPr/>
          <p:nvPr/>
        </p:nvSpPr>
        <p:spPr>
          <a:xfrm flipV="1">
            <a:off x="7063310" y="3481281"/>
            <a:ext cx="1" cy="691177"/>
          </a:xfrm>
          <a:prstGeom prst="line">
            <a:avLst/>
          </a:prstGeom>
          <a:ln w="38100">
            <a:solidFill>
              <a:srgbClr val="FFFFF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43" name="Shape 643"/>
          <p:cNvSpPr/>
          <p:nvPr/>
        </p:nvSpPr>
        <p:spPr>
          <a:xfrm>
            <a:off x="4777654" y="1842920"/>
            <a:ext cx="3449492" cy="1539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A6AAA8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44" name="Shape 644"/>
          <p:cNvSpPr/>
          <p:nvPr/>
        </p:nvSpPr>
        <p:spPr>
          <a:xfrm>
            <a:off x="4777654" y="1779420"/>
            <a:ext cx="3449492" cy="1539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45" name="Shape 645"/>
          <p:cNvSpPr/>
          <p:nvPr/>
        </p:nvSpPr>
        <p:spPr>
          <a:xfrm>
            <a:off x="6178550" y="2386301"/>
            <a:ext cx="647700" cy="325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46" name="Shape 646"/>
          <p:cNvSpPr/>
          <p:nvPr/>
        </p:nvSpPr>
        <p:spPr>
          <a:xfrm>
            <a:off x="6494744" y="662449"/>
            <a:ext cx="169804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Surface</a:t>
            </a:r>
          </a:p>
        </p:txBody>
      </p:sp>
      <p:sp>
        <p:nvSpPr>
          <p:cNvPr id="647" name="Shape 647"/>
          <p:cNvSpPr/>
          <p:nvPr/>
        </p:nvSpPr>
        <p:spPr>
          <a:xfrm>
            <a:off x="7343764" y="1352591"/>
            <a:ext cx="1" cy="935154"/>
          </a:xfrm>
          <a:prstGeom prst="line">
            <a:avLst/>
          </a:prstGeom>
          <a:ln w="50800">
            <a:solidFill>
              <a:srgbClr val="FFFFF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2" name="Group 652"/>
          <p:cNvGrpSpPr/>
          <p:nvPr/>
        </p:nvGrpSpPr>
        <p:grpSpPr>
          <a:xfrm>
            <a:off x="4777654" y="3303420"/>
            <a:ext cx="3449492" cy="1603000"/>
            <a:chOff x="0" y="0"/>
            <a:chExt cx="3449490" cy="1602999"/>
          </a:xfrm>
        </p:grpSpPr>
        <p:sp>
          <p:nvSpPr>
            <p:cNvPr id="649" name="Shape 649"/>
            <p:cNvSpPr/>
            <p:nvPr/>
          </p:nvSpPr>
          <p:spPr>
            <a:xfrm>
              <a:off x="0" y="63500"/>
              <a:ext cx="3449491" cy="153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A6AAA8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650" name="Shape 650"/>
            <p:cNvSpPr/>
            <p:nvPr/>
          </p:nvSpPr>
          <p:spPr>
            <a:xfrm>
              <a:off x="0" y="0"/>
              <a:ext cx="3449491" cy="153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651" name="Shape 651"/>
            <p:cNvSpPr/>
            <p:nvPr/>
          </p:nvSpPr>
          <p:spPr>
            <a:xfrm>
              <a:off x="1400895" y="606881"/>
              <a:ext cx="647701" cy="325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grpSp>
        <p:nvGrpSpPr>
          <p:cNvPr id="656" name="Group 656"/>
          <p:cNvGrpSpPr/>
          <p:nvPr/>
        </p:nvGrpSpPr>
        <p:grpSpPr>
          <a:xfrm>
            <a:off x="4777654" y="2795420"/>
            <a:ext cx="3449492" cy="1603000"/>
            <a:chOff x="0" y="0"/>
            <a:chExt cx="3449490" cy="1602999"/>
          </a:xfrm>
        </p:grpSpPr>
        <p:sp>
          <p:nvSpPr>
            <p:cNvPr id="653" name="Shape 653"/>
            <p:cNvSpPr/>
            <p:nvPr/>
          </p:nvSpPr>
          <p:spPr>
            <a:xfrm>
              <a:off x="0" y="63500"/>
              <a:ext cx="3449491" cy="153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A6AAA8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654" name="Shape 654"/>
            <p:cNvSpPr/>
            <p:nvPr/>
          </p:nvSpPr>
          <p:spPr>
            <a:xfrm>
              <a:off x="0" y="0"/>
              <a:ext cx="3449491" cy="153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655" name="Shape 655"/>
            <p:cNvSpPr/>
            <p:nvPr/>
          </p:nvSpPr>
          <p:spPr>
            <a:xfrm>
              <a:off x="1400895" y="606881"/>
              <a:ext cx="647701" cy="325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grpSp>
        <p:nvGrpSpPr>
          <p:cNvPr id="660" name="Group 660"/>
          <p:cNvGrpSpPr/>
          <p:nvPr/>
        </p:nvGrpSpPr>
        <p:grpSpPr>
          <a:xfrm>
            <a:off x="4777654" y="2287420"/>
            <a:ext cx="3449492" cy="1603000"/>
            <a:chOff x="0" y="0"/>
            <a:chExt cx="3449490" cy="1602999"/>
          </a:xfrm>
        </p:grpSpPr>
        <p:sp>
          <p:nvSpPr>
            <p:cNvPr id="657" name="Shape 657"/>
            <p:cNvSpPr/>
            <p:nvPr/>
          </p:nvSpPr>
          <p:spPr>
            <a:xfrm>
              <a:off x="0" y="63500"/>
              <a:ext cx="3449491" cy="153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A6AAA8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658" name="Shape 658"/>
            <p:cNvSpPr/>
            <p:nvPr/>
          </p:nvSpPr>
          <p:spPr>
            <a:xfrm>
              <a:off x="0" y="0"/>
              <a:ext cx="3449491" cy="153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659" name="Shape 659"/>
            <p:cNvSpPr/>
            <p:nvPr/>
          </p:nvSpPr>
          <p:spPr>
            <a:xfrm>
              <a:off x="1400895" y="606881"/>
              <a:ext cx="647701" cy="325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grpSp>
        <p:nvGrpSpPr>
          <p:cNvPr id="664" name="Group 664"/>
          <p:cNvGrpSpPr/>
          <p:nvPr/>
        </p:nvGrpSpPr>
        <p:grpSpPr>
          <a:xfrm>
            <a:off x="4777654" y="1779420"/>
            <a:ext cx="3449492" cy="1603000"/>
            <a:chOff x="0" y="0"/>
            <a:chExt cx="3449490" cy="1602999"/>
          </a:xfrm>
        </p:grpSpPr>
        <p:sp>
          <p:nvSpPr>
            <p:cNvPr id="661" name="Shape 661"/>
            <p:cNvSpPr/>
            <p:nvPr/>
          </p:nvSpPr>
          <p:spPr>
            <a:xfrm>
              <a:off x="0" y="63500"/>
              <a:ext cx="3449491" cy="153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A6AAA8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662" name="Shape 662"/>
            <p:cNvSpPr/>
            <p:nvPr/>
          </p:nvSpPr>
          <p:spPr>
            <a:xfrm>
              <a:off x="0" y="0"/>
              <a:ext cx="3449491" cy="153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663" name="Shape 663"/>
            <p:cNvSpPr/>
            <p:nvPr/>
          </p:nvSpPr>
          <p:spPr>
            <a:xfrm>
              <a:off x="1400895" y="606881"/>
              <a:ext cx="647701" cy="325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665" name="Shape 665"/>
          <p:cNvSpPr/>
          <p:nvPr/>
        </p:nvSpPr>
        <p:spPr>
          <a:xfrm>
            <a:off x="1998751" y="5830578"/>
            <a:ext cx="900729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Many platters may be bound to the spindle.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/>
        </p:nvSpPr>
        <p:spPr>
          <a:xfrm flipV="1">
            <a:off x="3656383" y="3533666"/>
            <a:ext cx="1" cy="761272"/>
          </a:xfrm>
          <a:prstGeom prst="line">
            <a:avLst/>
          </a:prstGeom>
          <a:ln w="1016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02" name="Shape 102"/>
          <p:cNvSpPr/>
          <p:nvPr/>
        </p:nvSpPr>
        <p:spPr>
          <a:xfrm flipV="1">
            <a:off x="6354220" y="3537547"/>
            <a:ext cx="1" cy="761272"/>
          </a:xfrm>
          <a:prstGeom prst="line">
            <a:avLst/>
          </a:prstGeom>
          <a:ln w="1016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03" name="Shape 103"/>
          <p:cNvSpPr/>
          <p:nvPr/>
        </p:nvSpPr>
        <p:spPr>
          <a:xfrm>
            <a:off x="3021383" y="2487844"/>
            <a:ext cx="1270001" cy="12700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CPU</a:t>
            </a:r>
          </a:p>
        </p:txBody>
      </p:sp>
      <p:sp>
        <p:nvSpPr>
          <p:cNvPr id="104" name="Shape 104"/>
          <p:cNvSpPr/>
          <p:nvPr/>
        </p:nvSpPr>
        <p:spPr>
          <a:xfrm>
            <a:off x="5719220" y="2487844"/>
            <a:ext cx="1270001" cy="1270001"/>
          </a:xfrm>
          <a:prstGeom prst="rect">
            <a:avLst/>
          </a:prstGeom>
          <a:solidFill>
            <a:srgbClr val="5747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FFFF"/>
                </a:solidFill>
              </a:rPr>
              <a:t>RAM</a:t>
            </a:r>
          </a:p>
        </p:txBody>
      </p:sp>
      <p:sp>
        <p:nvSpPr>
          <p:cNvPr id="105" name="Shape 105"/>
          <p:cNvSpPr/>
          <p:nvPr/>
        </p:nvSpPr>
        <p:spPr>
          <a:xfrm flipV="1">
            <a:off x="1423516" y="4261422"/>
            <a:ext cx="7163572" cy="1"/>
          </a:xfrm>
          <a:prstGeom prst="line">
            <a:avLst/>
          </a:prstGeom>
          <a:ln w="101600">
            <a:solidFill>
              <a:srgbClr val="FFFFFF"/>
            </a:solidFill>
            <a:miter lim="400000"/>
            <a:headEnd type="triangle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06" name="Shape 106"/>
          <p:cNvSpPr/>
          <p:nvPr/>
        </p:nvSpPr>
        <p:spPr>
          <a:xfrm flipV="1">
            <a:off x="1423516" y="4896422"/>
            <a:ext cx="7163572" cy="1"/>
          </a:xfrm>
          <a:prstGeom prst="line">
            <a:avLst/>
          </a:prstGeom>
          <a:ln w="76200">
            <a:solidFill>
              <a:srgbClr val="FFFFFF"/>
            </a:solidFill>
            <a:miter lim="400000"/>
            <a:headEnd type="triangle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07" name="Shape 107"/>
          <p:cNvSpPr/>
          <p:nvPr/>
        </p:nvSpPr>
        <p:spPr>
          <a:xfrm flipV="1">
            <a:off x="6354220" y="4885451"/>
            <a:ext cx="1" cy="304801"/>
          </a:xfrm>
          <a:prstGeom prst="line">
            <a:avLst/>
          </a:prstGeom>
          <a:ln w="762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08" name="Shape 108"/>
          <p:cNvSpPr/>
          <p:nvPr/>
        </p:nvSpPr>
        <p:spPr>
          <a:xfrm>
            <a:off x="5393605" y="5145999"/>
            <a:ext cx="1921231" cy="1094119"/>
          </a:xfrm>
          <a:prstGeom prst="rect">
            <a:avLst/>
          </a:prstGeom>
          <a:solidFill>
            <a:srgbClr val="1497FC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Graphics</a:t>
            </a:r>
          </a:p>
        </p:txBody>
      </p:sp>
      <p:sp>
        <p:nvSpPr>
          <p:cNvPr id="109" name="Shape 109"/>
          <p:cNvSpPr/>
          <p:nvPr/>
        </p:nvSpPr>
        <p:spPr>
          <a:xfrm flipV="1">
            <a:off x="5005302" y="4268240"/>
            <a:ext cx="1" cy="628330"/>
          </a:xfrm>
          <a:prstGeom prst="line">
            <a:avLst/>
          </a:prstGeom>
          <a:ln w="762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0" name="Shape 110"/>
          <p:cNvSpPr/>
          <p:nvPr/>
        </p:nvSpPr>
        <p:spPr>
          <a:xfrm flipV="1">
            <a:off x="5005302" y="4903241"/>
            <a:ext cx="0" cy="1747289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1" name="Shape 111"/>
          <p:cNvSpPr/>
          <p:nvPr/>
        </p:nvSpPr>
        <p:spPr>
          <a:xfrm flipV="1">
            <a:off x="1423516" y="6649022"/>
            <a:ext cx="7163572" cy="1"/>
          </a:xfrm>
          <a:prstGeom prst="line">
            <a:avLst/>
          </a:prstGeom>
          <a:ln w="50800">
            <a:solidFill>
              <a:srgbClr val="FFFFFF"/>
            </a:solidFill>
            <a:miter lim="400000"/>
            <a:headEnd type="triangle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2" name="Shape 112"/>
          <p:cNvSpPr/>
          <p:nvPr/>
        </p:nvSpPr>
        <p:spPr>
          <a:xfrm flipV="1">
            <a:off x="7100802" y="6667857"/>
            <a:ext cx="0" cy="304801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grpSp>
        <p:nvGrpSpPr>
          <p:cNvPr id="116" name="Group 116"/>
          <p:cNvGrpSpPr/>
          <p:nvPr/>
        </p:nvGrpSpPr>
        <p:grpSpPr>
          <a:xfrm>
            <a:off x="6465802" y="6886449"/>
            <a:ext cx="1270001" cy="1031241"/>
            <a:chOff x="0" y="0"/>
            <a:chExt cx="1270000" cy="1031240"/>
          </a:xfrm>
        </p:grpSpPr>
        <p:sp>
          <p:nvSpPr>
            <p:cNvPr id="113" name="Shape 113"/>
            <p:cNvSpPr/>
            <p:nvPr/>
          </p:nvSpPr>
          <p:spPr>
            <a:xfrm>
              <a:off x="0" y="635000"/>
              <a:ext cx="1270000" cy="396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97181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>
              <a:off x="3935" y="198120"/>
              <a:ext cx="1262130" cy="628329"/>
            </a:xfrm>
            <a:prstGeom prst="rect">
              <a:avLst/>
            </a:prstGeom>
            <a:solidFill>
              <a:srgbClr val="97181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8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>
              <a:off x="0" y="0"/>
              <a:ext cx="1270001" cy="396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D459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17" name="Shape 117"/>
          <p:cNvSpPr/>
          <p:nvPr/>
        </p:nvSpPr>
        <p:spPr>
          <a:xfrm flipV="1">
            <a:off x="5703802" y="6667857"/>
            <a:ext cx="0" cy="304801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grpSp>
        <p:nvGrpSpPr>
          <p:cNvPr id="121" name="Group 121"/>
          <p:cNvGrpSpPr/>
          <p:nvPr/>
        </p:nvGrpSpPr>
        <p:grpSpPr>
          <a:xfrm>
            <a:off x="5068802" y="6886449"/>
            <a:ext cx="1270001" cy="1031241"/>
            <a:chOff x="0" y="0"/>
            <a:chExt cx="1270000" cy="1031240"/>
          </a:xfrm>
        </p:grpSpPr>
        <p:sp>
          <p:nvSpPr>
            <p:cNvPr id="118" name="Shape 118"/>
            <p:cNvSpPr/>
            <p:nvPr/>
          </p:nvSpPr>
          <p:spPr>
            <a:xfrm>
              <a:off x="0" y="635000"/>
              <a:ext cx="1270000" cy="396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97181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>
              <a:off x="3935" y="198120"/>
              <a:ext cx="1262130" cy="628329"/>
            </a:xfrm>
            <a:prstGeom prst="rect">
              <a:avLst/>
            </a:prstGeom>
            <a:solidFill>
              <a:srgbClr val="97181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8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>
              <a:off x="0" y="0"/>
              <a:ext cx="1270001" cy="396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D459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22" name="Shape 122"/>
          <p:cNvSpPr/>
          <p:nvPr/>
        </p:nvSpPr>
        <p:spPr>
          <a:xfrm flipV="1">
            <a:off x="4306802" y="6667857"/>
            <a:ext cx="0" cy="304801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grpSp>
        <p:nvGrpSpPr>
          <p:cNvPr id="126" name="Group 126"/>
          <p:cNvGrpSpPr/>
          <p:nvPr/>
        </p:nvGrpSpPr>
        <p:grpSpPr>
          <a:xfrm>
            <a:off x="3671802" y="6886449"/>
            <a:ext cx="1270001" cy="1031241"/>
            <a:chOff x="0" y="0"/>
            <a:chExt cx="1270000" cy="1031240"/>
          </a:xfrm>
        </p:grpSpPr>
        <p:sp>
          <p:nvSpPr>
            <p:cNvPr id="123" name="Shape 123"/>
            <p:cNvSpPr/>
            <p:nvPr/>
          </p:nvSpPr>
          <p:spPr>
            <a:xfrm>
              <a:off x="0" y="635000"/>
              <a:ext cx="1270000" cy="396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97181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4" name="Shape 124"/>
            <p:cNvSpPr/>
            <p:nvPr/>
          </p:nvSpPr>
          <p:spPr>
            <a:xfrm>
              <a:off x="3935" y="198120"/>
              <a:ext cx="1262130" cy="628329"/>
            </a:xfrm>
            <a:prstGeom prst="rect">
              <a:avLst/>
            </a:prstGeom>
            <a:solidFill>
              <a:srgbClr val="97181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8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25" name="Shape 125"/>
            <p:cNvSpPr/>
            <p:nvPr/>
          </p:nvSpPr>
          <p:spPr>
            <a:xfrm>
              <a:off x="0" y="0"/>
              <a:ext cx="1270001" cy="396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D459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27" name="Shape 127"/>
          <p:cNvSpPr/>
          <p:nvPr/>
        </p:nvSpPr>
        <p:spPr>
          <a:xfrm flipV="1">
            <a:off x="2909802" y="6667857"/>
            <a:ext cx="0" cy="304801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grpSp>
        <p:nvGrpSpPr>
          <p:cNvPr id="131" name="Group 131"/>
          <p:cNvGrpSpPr/>
          <p:nvPr/>
        </p:nvGrpSpPr>
        <p:grpSpPr>
          <a:xfrm>
            <a:off x="2274802" y="6886449"/>
            <a:ext cx="1270001" cy="1031241"/>
            <a:chOff x="0" y="0"/>
            <a:chExt cx="1270000" cy="1031240"/>
          </a:xfrm>
        </p:grpSpPr>
        <p:sp>
          <p:nvSpPr>
            <p:cNvPr id="128" name="Shape 128"/>
            <p:cNvSpPr/>
            <p:nvPr/>
          </p:nvSpPr>
          <p:spPr>
            <a:xfrm>
              <a:off x="0" y="635000"/>
              <a:ext cx="1270000" cy="396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97181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9" name="Shape 129"/>
            <p:cNvSpPr/>
            <p:nvPr/>
          </p:nvSpPr>
          <p:spPr>
            <a:xfrm>
              <a:off x="3935" y="198120"/>
              <a:ext cx="1262130" cy="628329"/>
            </a:xfrm>
            <a:prstGeom prst="rect">
              <a:avLst/>
            </a:prstGeom>
            <a:solidFill>
              <a:srgbClr val="97181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8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30" name="Shape 130"/>
            <p:cNvSpPr/>
            <p:nvPr/>
          </p:nvSpPr>
          <p:spPr>
            <a:xfrm>
              <a:off x="0" y="0"/>
              <a:ext cx="1270001" cy="396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D459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32" name="Shape 132"/>
          <p:cNvSpPr/>
          <p:nvPr/>
        </p:nvSpPr>
        <p:spPr>
          <a:xfrm>
            <a:off x="8713539" y="3969322"/>
            <a:ext cx="2402333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2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Memory Bus</a:t>
            </a:r>
          </a:p>
        </p:txBody>
      </p:sp>
      <p:sp>
        <p:nvSpPr>
          <p:cNvPr id="133" name="Shape 133"/>
          <p:cNvSpPr/>
          <p:nvPr/>
        </p:nvSpPr>
        <p:spPr>
          <a:xfrm>
            <a:off x="8713539" y="4621173"/>
            <a:ext cx="3141169" cy="106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General I/O Bus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(e.g., PCI)</a:t>
            </a:r>
          </a:p>
        </p:txBody>
      </p:sp>
      <p:sp>
        <p:nvSpPr>
          <p:cNvPr id="134" name="Shape 134"/>
          <p:cNvSpPr/>
          <p:nvPr/>
        </p:nvSpPr>
        <p:spPr>
          <a:xfrm>
            <a:off x="8713539" y="6335673"/>
            <a:ext cx="4420516" cy="106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Peripheral I/O Bus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(e.g., SCSI, SATA, USB)</a:t>
            </a:r>
          </a:p>
        </p:txBody>
      </p:sp>
      <p:sp>
        <p:nvSpPr>
          <p:cNvPr id="135" name="Shape 135"/>
          <p:cNvSpPr/>
          <p:nvPr/>
        </p:nvSpPr>
        <p:spPr>
          <a:xfrm>
            <a:off x="2139754" y="8520778"/>
            <a:ext cx="5604098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i="1"/>
            </a:lvl1pPr>
          </a:lstStyle>
          <a:p>
            <a:pPr lvl="0">
              <a:defRPr sz="1800" i="0">
                <a:solidFill>
                  <a:srgbClr val="000000"/>
                </a:solidFill>
              </a:defRPr>
            </a:pPr>
            <a:r>
              <a:rPr sz="3600" i="0" dirty="0">
                <a:solidFill>
                  <a:srgbClr val="FFFFFF"/>
                </a:solidFill>
              </a:rPr>
              <a:t>Why use hierarchical buses?</a:t>
            </a:r>
          </a:p>
        </p:txBody>
      </p:sp>
      <p:sp>
        <p:nvSpPr>
          <p:cNvPr id="37" name="Title 3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support for I/O</a:t>
            </a:r>
            <a:endParaRPr lang="en-US" dirty="0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Shape 670"/>
          <p:cNvSpPr/>
          <p:nvPr/>
        </p:nvSpPr>
        <p:spPr>
          <a:xfrm>
            <a:off x="4777654" y="985406"/>
            <a:ext cx="3449492" cy="3449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71" name="Shape 671"/>
          <p:cNvSpPr/>
          <p:nvPr/>
        </p:nvSpPr>
        <p:spPr>
          <a:xfrm>
            <a:off x="5158654" y="1366406"/>
            <a:ext cx="2630981" cy="2630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72" name="Shape 672"/>
          <p:cNvSpPr/>
          <p:nvPr/>
        </p:nvSpPr>
        <p:spPr>
          <a:xfrm>
            <a:off x="5666654" y="1876435"/>
            <a:ext cx="1612952" cy="16129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73" name="Shape 673"/>
          <p:cNvSpPr/>
          <p:nvPr/>
        </p:nvSpPr>
        <p:spPr>
          <a:xfrm>
            <a:off x="6178550" y="2386301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74" name="Shape 674"/>
          <p:cNvSpPr/>
          <p:nvPr/>
        </p:nvSpPr>
        <p:spPr>
          <a:xfrm>
            <a:off x="994969" y="5254432"/>
            <a:ext cx="11014863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Each surface is divided into rings called </a:t>
            </a:r>
            <a:r>
              <a:rPr sz="3600" u="sng">
                <a:solidFill>
                  <a:srgbClr val="FFFFFF"/>
                </a:solidFill>
              </a:rPr>
              <a:t>tracks</a:t>
            </a:r>
            <a:r>
              <a:rPr sz="3600">
                <a:solidFill>
                  <a:srgbClr val="FFFFFF"/>
                </a:solidFill>
              </a:rPr>
              <a:t>.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 stack of tracks (across platters) is called a </a:t>
            </a:r>
            <a:r>
              <a:rPr sz="3600" u="sng">
                <a:solidFill>
                  <a:srgbClr val="FFFFFF"/>
                </a:solidFill>
              </a:rPr>
              <a:t>cylinder</a:t>
            </a:r>
            <a:r>
              <a:rPr sz="360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Shape 676"/>
          <p:cNvSpPr/>
          <p:nvPr/>
        </p:nvSpPr>
        <p:spPr>
          <a:xfrm>
            <a:off x="4777654" y="985406"/>
            <a:ext cx="3449492" cy="3449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77" name="Shape 677"/>
          <p:cNvSpPr/>
          <p:nvPr/>
        </p:nvSpPr>
        <p:spPr>
          <a:xfrm>
            <a:off x="5158654" y="1366406"/>
            <a:ext cx="2630981" cy="2630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78" name="Shape 678"/>
          <p:cNvSpPr/>
          <p:nvPr/>
        </p:nvSpPr>
        <p:spPr>
          <a:xfrm>
            <a:off x="5666654" y="1876435"/>
            <a:ext cx="1612952" cy="16129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79" name="Shape 679"/>
          <p:cNvSpPr/>
          <p:nvPr/>
        </p:nvSpPr>
        <p:spPr>
          <a:xfrm>
            <a:off x="4820319" y="2710151"/>
            <a:ext cx="3364162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680" name="Shape 680"/>
          <p:cNvSpPr/>
          <p:nvPr/>
        </p:nvSpPr>
        <p:spPr>
          <a:xfrm flipV="1">
            <a:off x="6502399" y="1028071"/>
            <a:ext cx="1" cy="336416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681" name="Shape 681"/>
          <p:cNvSpPr/>
          <p:nvPr/>
        </p:nvSpPr>
        <p:spPr>
          <a:xfrm flipV="1">
            <a:off x="5312989" y="1520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682" name="Shape 682"/>
          <p:cNvSpPr/>
          <p:nvPr/>
        </p:nvSpPr>
        <p:spPr>
          <a:xfrm flipH="1" flipV="1">
            <a:off x="5312989" y="1520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683" name="Shape 683"/>
          <p:cNvSpPr/>
          <p:nvPr/>
        </p:nvSpPr>
        <p:spPr>
          <a:xfrm>
            <a:off x="6178550" y="2386301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84" name="Shape 684"/>
          <p:cNvSpPr/>
          <p:nvPr/>
        </p:nvSpPr>
        <p:spPr>
          <a:xfrm>
            <a:off x="1740204" y="5527482"/>
            <a:ext cx="952439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The tracks are divided into numbered sectors.</a:t>
            </a:r>
          </a:p>
        </p:txBody>
      </p:sp>
      <p:sp>
        <p:nvSpPr>
          <p:cNvPr id="685" name="Shape 685"/>
          <p:cNvSpPr/>
          <p:nvPr/>
        </p:nvSpPr>
        <p:spPr>
          <a:xfrm>
            <a:off x="6861988" y="2185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</a:t>
            </a:r>
          </a:p>
        </p:txBody>
      </p:sp>
      <p:sp>
        <p:nvSpPr>
          <p:cNvPr id="686" name="Shape 686"/>
          <p:cNvSpPr/>
          <p:nvPr/>
        </p:nvSpPr>
        <p:spPr>
          <a:xfrm>
            <a:off x="6861988" y="26170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2</a:t>
            </a:r>
          </a:p>
        </p:txBody>
      </p:sp>
      <p:sp>
        <p:nvSpPr>
          <p:cNvPr id="687" name="Shape 687"/>
          <p:cNvSpPr/>
          <p:nvPr/>
        </p:nvSpPr>
        <p:spPr>
          <a:xfrm>
            <a:off x="6480988" y="288663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3</a:t>
            </a:r>
          </a:p>
        </p:txBody>
      </p:sp>
      <p:sp>
        <p:nvSpPr>
          <p:cNvPr id="688" name="Shape 688"/>
          <p:cNvSpPr/>
          <p:nvPr/>
        </p:nvSpPr>
        <p:spPr>
          <a:xfrm>
            <a:off x="6480988" y="1931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0</a:t>
            </a:r>
          </a:p>
        </p:txBody>
      </p:sp>
      <p:sp>
        <p:nvSpPr>
          <p:cNvPr id="689" name="Shape 689"/>
          <p:cNvSpPr/>
          <p:nvPr/>
        </p:nvSpPr>
        <p:spPr>
          <a:xfrm>
            <a:off x="5795188" y="2185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6</a:t>
            </a:r>
          </a:p>
        </p:txBody>
      </p:sp>
      <p:sp>
        <p:nvSpPr>
          <p:cNvPr id="690" name="Shape 690"/>
          <p:cNvSpPr/>
          <p:nvPr/>
        </p:nvSpPr>
        <p:spPr>
          <a:xfrm>
            <a:off x="5795188" y="26170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5</a:t>
            </a:r>
          </a:p>
        </p:txBody>
      </p:sp>
      <p:sp>
        <p:nvSpPr>
          <p:cNvPr id="691" name="Shape 691"/>
          <p:cNvSpPr/>
          <p:nvPr/>
        </p:nvSpPr>
        <p:spPr>
          <a:xfrm>
            <a:off x="6112688" y="288663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4</a:t>
            </a:r>
          </a:p>
        </p:txBody>
      </p:sp>
      <p:sp>
        <p:nvSpPr>
          <p:cNvPr id="692" name="Shape 692"/>
          <p:cNvSpPr/>
          <p:nvPr/>
        </p:nvSpPr>
        <p:spPr>
          <a:xfrm>
            <a:off x="6112688" y="1931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7</a:t>
            </a:r>
          </a:p>
        </p:txBody>
      </p:sp>
      <p:sp>
        <p:nvSpPr>
          <p:cNvPr id="693" name="Shape 693"/>
          <p:cNvSpPr/>
          <p:nvPr/>
        </p:nvSpPr>
        <p:spPr>
          <a:xfrm>
            <a:off x="6684188" y="1423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8</a:t>
            </a:r>
          </a:p>
        </p:txBody>
      </p:sp>
      <p:sp>
        <p:nvSpPr>
          <p:cNvPr id="694" name="Shape 694"/>
          <p:cNvSpPr/>
          <p:nvPr/>
        </p:nvSpPr>
        <p:spPr>
          <a:xfrm>
            <a:off x="7268388" y="1987570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9</a:t>
            </a:r>
          </a:p>
        </p:txBody>
      </p:sp>
      <p:sp>
        <p:nvSpPr>
          <p:cNvPr id="695" name="Shape 695"/>
          <p:cNvSpPr/>
          <p:nvPr/>
        </p:nvSpPr>
        <p:spPr>
          <a:xfrm>
            <a:off x="7183630" y="2774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10</a:t>
            </a:r>
          </a:p>
        </p:txBody>
      </p:sp>
      <p:sp>
        <p:nvSpPr>
          <p:cNvPr id="696" name="Shape 696"/>
          <p:cNvSpPr/>
          <p:nvPr/>
        </p:nvSpPr>
        <p:spPr>
          <a:xfrm>
            <a:off x="6615503" y="3374750"/>
            <a:ext cx="490390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11</a:t>
            </a:r>
          </a:p>
        </p:txBody>
      </p:sp>
      <p:sp>
        <p:nvSpPr>
          <p:cNvPr id="697" name="Shape 697"/>
          <p:cNvSpPr/>
          <p:nvPr/>
        </p:nvSpPr>
        <p:spPr>
          <a:xfrm>
            <a:off x="5821877" y="1423252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15</a:t>
            </a:r>
          </a:p>
        </p:txBody>
      </p:sp>
      <p:sp>
        <p:nvSpPr>
          <p:cNvPr id="698" name="Shape 698"/>
          <p:cNvSpPr/>
          <p:nvPr/>
        </p:nvSpPr>
        <p:spPr>
          <a:xfrm>
            <a:off x="5174177" y="1987570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14</a:t>
            </a:r>
          </a:p>
        </p:txBody>
      </p:sp>
      <p:sp>
        <p:nvSpPr>
          <p:cNvPr id="699" name="Shape 699"/>
          <p:cNvSpPr/>
          <p:nvPr/>
        </p:nvSpPr>
        <p:spPr>
          <a:xfrm>
            <a:off x="5202430" y="2774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13</a:t>
            </a:r>
          </a:p>
        </p:txBody>
      </p:sp>
      <p:sp>
        <p:nvSpPr>
          <p:cNvPr id="700" name="Shape 700"/>
          <p:cNvSpPr/>
          <p:nvPr/>
        </p:nvSpPr>
        <p:spPr>
          <a:xfrm>
            <a:off x="5856480" y="337475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12</a:t>
            </a:r>
          </a:p>
        </p:txBody>
      </p:sp>
      <p:sp>
        <p:nvSpPr>
          <p:cNvPr id="701" name="Shape 701"/>
          <p:cNvSpPr/>
          <p:nvPr/>
        </p:nvSpPr>
        <p:spPr>
          <a:xfrm>
            <a:off x="6746924" y="1027918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16</a:t>
            </a:r>
          </a:p>
        </p:txBody>
      </p:sp>
      <p:sp>
        <p:nvSpPr>
          <p:cNvPr id="702" name="Shape 702"/>
          <p:cNvSpPr/>
          <p:nvPr/>
        </p:nvSpPr>
        <p:spPr>
          <a:xfrm>
            <a:off x="7674788" y="1857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17</a:t>
            </a:r>
          </a:p>
        </p:txBody>
      </p:sp>
      <p:sp>
        <p:nvSpPr>
          <p:cNvPr id="703" name="Shape 703"/>
          <p:cNvSpPr/>
          <p:nvPr/>
        </p:nvSpPr>
        <p:spPr>
          <a:xfrm>
            <a:off x="7635161" y="3094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18</a:t>
            </a:r>
          </a:p>
        </p:txBody>
      </p:sp>
      <p:sp>
        <p:nvSpPr>
          <p:cNvPr id="704" name="Shape 704"/>
          <p:cNvSpPr/>
          <p:nvPr/>
        </p:nvSpPr>
        <p:spPr>
          <a:xfrm>
            <a:off x="6805483" y="3842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19</a:t>
            </a:r>
          </a:p>
        </p:txBody>
      </p:sp>
      <p:sp>
        <p:nvSpPr>
          <p:cNvPr id="705" name="Shape 705"/>
          <p:cNvSpPr/>
          <p:nvPr/>
        </p:nvSpPr>
        <p:spPr>
          <a:xfrm>
            <a:off x="5730924" y="1027918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23</a:t>
            </a:r>
          </a:p>
        </p:txBody>
      </p:sp>
      <p:sp>
        <p:nvSpPr>
          <p:cNvPr id="706" name="Shape 706"/>
          <p:cNvSpPr/>
          <p:nvPr/>
        </p:nvSpPr>
        <p:spPr>
          <a:xfrm>
            <a:off x="4855388" y="1857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22</a:t>
            </a:r>
          </a:p>
        </p:txBody>
      </p:sp>
      <p:sp>
        <p:nvSpPr>
          <p:cNvPr id="707" name="Shape 707"/>
          <p:cNvSpPr/>
          <p:nvPr/>
        </p:nvSpPr>
        <p:spPr>
          <a:xfrm>
            <a:off x="4879261" y="3094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21</a:t>
            </a:r>
          </a:p>
        </p:txBody>
      </p:sp>
      <p:sp>
        <p:nvSpPr>
          <p:cNvPr id="708" name="Shape 708"/>
          <p:cNvSpPr/>
          <p:nvPr/>
        </p:nvSpPr>
        <p:spPr>
          <a:xfrm>
            <a:off x="5789483" y="3842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Shape 710"/>
          <p:cNvSpPr/>
          <p:nvPr/>
        </p:nvSpPr>
        <p:spPr>
          <a:xfrm>
            <a:off x="4777654" y="985406"/>
            <a:ext cx="3449492" cy="3449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711" name="Shape 711"/>
          <p:cNvSpPr/>
          <p:nvPr/>
        </p:nvSpPr>
        <p:spPr>
          <a:xfrm>
            <a:off x="5158654" y="1366406"/>
            <a:ext cx="2630981" cy="2630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712" name="Shape 712"/>
          <p:cNvSpPr/>
          <p:nvPr/>
        </p:nvSpPr>
        <p:spPr>
          <a:xfrm>
            <a:off x="5666654" y="1876435"/>
            <a:ext cx="1612952" cy="16129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713" name="Shape 713"/>
          <p:cNvSpPr/>
          <p:nvPr/>
        </p:nvSpPr>
        <p:spPr>
          <a:xfrm>
            <a:off x="4820319" y="2710151"/>
            <a:ext cx="3364162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714" name="Shape 714"/>
          <p:cNvSpPr/>
          <p:nvPr/>
        </p:nvSpPr>
        <p:spPr>
          <a:xfrm flipV="1">
            <a:off x="6502399" y="1028071"/>
            <a:ext cx="1" cy="336416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715" name="Shape 715"/>
          <p:cNvSpPr/>
          <p:nvPr/>
        </p:nvSpPr>
        <p:spPr>
          <a:xfrm flipV="1">
            <a:off x="5312989" y="1520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716" name="Shape 716"/>
          <p:cNvSpPr/>
          <p:nvPr/>
        </p:nvSpPr>
        <p:spPr>
          <a:xfrm flipH="1" flipV="1">
            <a:off x="5312989" y="1520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717" name="Shape 717"/>
          <p:cNvSpPr/>
          <p:nvPr/>
        </p:nvSpPr>
        <p:spPr>
          <a:xfrm>
            <a:off x="6178550" y="2386301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718" name="Shape 718"/>
          <p:cNvSpPr/>
          <p:nvPr/>
        </p:nvSpPr>
        <p:spPr>
          <a:xfrm>
            <a:off x="1032916" y="5654482"/>
            <a:ext cx="1093896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u="sng">
                <a:solidFill>
                  <a:srgbClr val="FFFFFF"/>
                </a:solidFill>
              </a:rPr>
              <a:t>Heads</a:t>
            </a:r>
            <a:r>
              <a:rPr sz="3600">
                <a:solidFill>
                  <a:srgbClr val="FFFFFF"/>
                </a:solidFill>
              </a:rPr>
              <a:t> on a moving </a:t>
            </a:r>
            <a:r>
              <a:rPr sz="3600" u="sng">
                <a:solidFill>
                  <a:srgbClr val="FFFFFF"/>
                </a:solidFill>
              </a:rPr>
              <a:t>arm</a:t>
            </a:r>
            <a:r>
              <a:rPr sz="3600">
                <a:solidFill>
                  <a:srgbClr val="FFFFFF"/>
                </a:solidFill>
              </a:rPr>
              <a:t> can read from each surface.</a:t>
            </a:r>
          </a:p>
        </p:txBody>
      </p:sp>
      <p:sp>
        <p:nvSpPr>
          <p:cNvPr id="719" name="Shape 719"/>
          <p:cNvSpPr/>
          <p:nvPr/>
        </p:nvSpPr>
        <p:spPr>
          <a:xfrm>
            <a:off x="6861988" y="2185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</a:t>
            </a:r>
          </a:p>
        </p:txBody>
      </p:sp>
      <p:sp>
        <p:nvSpPr>
          <p:cNvPr id="720" name="Shape 720"/>
          <p:cNvSpPr/>
          <p:nvPr/>
        </p:nvSpPr>
        <p:spPr>
          <a:xfrm>
            <a:off x="6861988" y="26170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2</a:t>
            </a:r>
          </a:p>
        </p:txBody>
      </p:sp>
      <p:sp>
        <p:nvSpPr>
          <p:cNvPr id="721" name="Shape 721"/>
          <p:cNvSpPr/>
          <p:nvPr/>
        </p:nvSpPr>
        <p:spPr>
          <a:xfrm>
            <a:off x="6480988" y="288663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3</a:t>
            </a:r>
          </a:p>
        </p:txBody>
      </p:sp>
      <p:sp>
        <p:nvSpPr>
          <p:cNvPr id="722" name="Shape 722"/>
          <p:cNvSpPr/>
          <p:nvPr/>
        </p:nvSpPr>
        <p:spPr>
          <a:xfrm>
            <a:off x="6480988" y="1931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0</a:t>
            </a:r>
          </a:p>
        </p:txBody>
      </p:sp>
      <p:sp>
        <p:nvSpPr>
          <p:cNvPr id="723" name="Shape 723"/>
          <p:cNvSpPr/>
          <p:nvPr/>
        </p:nvSpPr>
        <p:spPr>
          <a:xfrm>
            <a:off x="5795188" y="2185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6</a:t>
            </a:r>
          </a:p>
        </p:txBody>
      </p:sp>
      <p:sp>
        <p:nvSpPr>
          <p:cNvPr id="724" name="Shape 724"/>
          <p:cNvSpPr/>
          <p:nvPr/>
        </p:nvSpPr>
        <p:spPr>
          <a:xfrm>
            <a:off x="5795188" y="26170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5</a:t>
            </a:r>
          </a:p>
        </p:txBody>
      </p:sp>
      <p:sp>
        <p:nvSpPr>
          <p:cNvPr id="725" name="Shape 725"/>
          <p:cNvSpPr/>
          <p:nvPr/>
        </p:nvSpPr>
        <p:spPr>
          <a:xfrm>
            <a:off x="6112688" y="288663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4</a:t>
            </a:r>
          </a:p>
        </p:txBody>
      </p:sp>
      <p:sp>
        <p:nvSpPr>
          <p:cNvPr id="726" name="Shape 726"/>
          <p:cNvSpPr/>
          <p:nvPr/>
        </p:nvSpPr>
        <p:spPr>
          <a:xfrm>
            <a:off x="6112688" y="1931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7</a:t>
            </a:r>
          </a:p>
        </p:txBody>
      </p:sp>
      <p:sp>
        <p:nvSpPr>
          <p:cNvPr id="727" name="Shape 727"/>
          <p:cNvSpPr/>
          <p:nvPr/>
        </p:nvSpPr>
        <p:spPr>
          <a:xfrm>
            <a:off x="6684188" y="1423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8</a:t>
            </a:r>
          </a:p>
        </p:txBody>
      </p:sp>
      <p:sp>
        <p:nvSpPr>
          <p:cNvPr id="728" name="Shape 728"/>
          <p:cNvSpPr/>
          <p:nvPr/>
        </p:nvSpPr>
        <p:spPr>
          <a:xfrm>
            <a:off x="7268388" y="1987570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9</a:t>
            </a:r>
          </a:p>
        </p:txBody>
      </p:sp>
      <p:sp>
        <p:nvSpPr>
          <p:cNvPr id="729" name="Shape 729"/>
          <p:cNvSpPr/>
          <p:nvPr/>
        </p:nvSpPr>
        <p:spPr>
          <a:xfrm>
            <a:off x="7183630" y="2774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10</a:t>
            </a:r>
          </a:p>
        </p:txBody>
      </p:sp>
      <p:sp>
        <p:nvSpPr>
          <p:cNvPr id="730" name="Shape 730"/>
          <p:cNvSpPr/>
          <p:nvPr/>
        </p:nvSpPr>
        <p:spPr>
          <a:xfrm>
            <a:off x="6615503" y="3374750"/>
            <a:ext cx="490390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11</a:t>
            </a:r>
          </a:p>
        </p:txBody>
      </p:sp>
      <p:sp>
        <p:nvSpPr>
          <p:cNvPr id="731" name="Shape 731"/>
          <p:cNvSpPr/>
          <p:nvPr/>
        </p:nvSpPr>
        <p:spPr>
          <a:xfrm>
            <a:off x="5821877" y="1423252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15</a:t>
            </a:r>
          </a:p>
        </p:txBody>
      </p:sp>
      <p:sp>
        <p:nvSpPr>
          <p:cNvPr id="732" name="Shape 732"/>
          <p:cNvSpPr/>
          <p:nvPr/>
        </p:nvSpPr>
        <p:spPr>
          <a:xfrm>
            <a:off x="5174177" y="1987570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14</a:t>
            </a:r>
          </a:p>
        </p:txBody>
      </p:sp>
      <p:sp>
        <p:nvSpPr>
          <p:cNvPr id="733" name="Shape 733"/>
          <p:cNvSpPr/>
          <p:nvPr/>
        </p:nvSpPr>
        <p:spPr>
          <a:xfrm>
            <a:off x="5202430" y="2774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13</a:t>
            </a:r>
          </a:p>
        </p:txBody>
      </p:sp>
      <p:sp>
        <p:nvSpPr>
          <p:cNvPr id="734" name="Shape 734"/>
          <p:cNvSpPr/>
          <p:nvPr/>
        </p:nvSpPr>
        <p:spPr>
          <a:xfrm>
            <a:off x="5856480" y="337475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12</a:t>
            </a:r>
          </a:p>
        </p:txBody>
      </p:sp>
      <p:sp>
        <p:nvSpPr>
          <p:cNvPr id="735" name="Shape 735"/>
          <p:cNvSpPr/>
          <p:nvPr/>
        </p:nvSpPr>
        <p:spPr>
          <a:xfrm>
            <a:off x="6746924" y="1027918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16</a:t>
            </a:r>
          </a:p>
        </p:txBody>
      </p:sp>
      <p:sp>
        <p:nvSpPr>
          <p:cNvPr id="736" name="Shape 736"/>
          <p:cNvSpPr/>
          <p:nvPr/>
        </p:nvSpPr>
        <p:spPr>
          <a:xfrm>
            <a:off x="7674788" y="1857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17</a:t>
            </a:r>
          </a:p>
        </p:txBody>
      </p:sp>
      <p:sp>
        <p:nvSpPr>
          <p:cNvPr id="737" name="Shape 737"/>
          <p:cNvSpPr/>
          <p:nvPr/>
        </p:nvSpPr>
        <p:spPr>
          <a:xfrm>
            <a:off x="7635161" y="3094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18</a:t>
            </a:r>
          </a:p>
        </p:txBody>
      </p:sp>
      <p:sp>
        <p:nvSpPr>
          <p:cNvPr id="738" name="Shape 738"/>
          <p:cNvSpPr/>
          <p:nvPr/>
        </p:nvSpPr>
        <p:spPr>
          <a:xfrm>
            <a:off x="6805483" y="3842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19</a:t>
            </a:r>
          </a:p>
        </p:txBody>
      </p:sp>
      <p:sp>
        <p:nvSpPr>
          <p:cNvPr id="739" name="Shape 739"/>
          <p:cNvSpPr/>
          <p:nvPr/>
        </p:nvSpPr>
        <p:spPr>
          <a:xfrm>
            <a:off x="5730924" y="1027918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23</a:t>
            </a:r>
          </a:p>
        </p:txBody>
      </p:sp>
      <p:sp>
        <p:nvSpPr>
          <p:cNvPr id="740" name="Shape 740"/>
          <p:cNvSpPr/>
          <p:nvPr/>
        </p:nvSpPr>
        <p:spPr>
          <a:xfrm>
            <a:off x="4855388" y="1857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22</a:t>
            </a:r>
          </a:p>
        </p:txBody>
      </p:sp>
      <p:sp>
        <p:nvSpPr>
          <p:cNvPr id="741" name="Shape 741"/>
          <p:cNvSpPr/>
          <p:nvPr/>
        </p:nvSpPr>
        <p:spPr>
          <a:xfrm>
            <a:off x="4879261" y="3094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21</a:t>
            </a:r>
          </a:p>
        </p:txBody>
      </p:sp>
      <p:sp>
        <p:nvSpPr>
          <p:cNvPr id="742" name="Shape 742"/>
          <p:cNvSpPr/>
          <p:nvPr/>
        </p:nvSpPr>
        <p:spPr>
          <a:xfrm>
            <a:off x="5789483" y="3842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20</a:t>
            </a:r>
          </a:p>
        </p:txBody>
      </p:sp>
      <p:sp>
        <p:nvSpPr>
          <p:cNvPr id="743" name="Shape 743"/>
          <p:cNvSpPr/>
          <p:nvPr/>
        </p:nvSpPr>
        <p:spPr>
          <a:xfrm>
            <a:off x="4300677" y="4159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/>
          </a:solidFill>
          <a:ln w="25400">
            <a:solidFill>
              <a:schemeClr val="tx1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744" name="Shape 744"/>
          <p:cNvSpPr/>
          <p:nvPr/>
        </p:nvSpPr>
        <p:spPr>
          <a:xfrm>
            <a:off x="4745532" y="2627625"/>
            <a:ext cx="533401" cy="533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/>
          </a:solidFill>
          <a:ln w="12700">
            <a:solidFill>
              <a:schemeClr val="tx1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745" name="Shape 745"/>
          <p:cNvSpPr/>
          <p:nvPr/>
        </p:nvSpPr>
        <p:spPr>
          <a:xfrm flipV="1">
            <a:off x="4699394" y="2959721"/>
            <a:ext cx="290436" cy="1596908"/>
          </a:xfrm>
          <a:prstGeom prst="line">
            <a:avLst/>
          </a:prstGeom>
          <a:ln w="203200">
            <a:solidFill>
              <a:schemeClr val="tx1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Shape 747"/>
          <p:cNvSpPr/>
          <p:nvPr/>
        </p:nvSpPr>
        <p:spPr>
          <a:xfrm>
            <a:off x="4777654" y="985406"/>
            <a:ext cx="3449492" cy="3449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748" name="Shape 748"/>
          <p:cNvSpPr/>
          <p:nvPr/>
        </p:nvSpPr>
        <p:spPr>
          <a:xfrm>
            <a:off x="5158654" y="1366406"/>
            <a:ext cx="2630981" cy="2630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749" name="Shape 749"/>
          <p:cNvSpPr/>
          <p:nvPr/>
        </p:nvSpPr>
        <p:spPr>
          <a:xfrm>
            <a:off x="5666654" y="1876435"/>
            <a:ext cx="1612952" cy="16129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750" name="Shape 750"/>
          <p:cNvSpPr/>
          <p:nvPr/>
        </p:nvSpPr>
        <p:spPr>
          <a:xfrm>
            <a:off x="4820319" y="2710151"/>
            <a:ext cx="3364162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751" name="Shape 751"/>
          <p:cNvSpPr/>
          <p:nvPr/>
        </p:nvSpPr>
        <p:spPr>
          <a:xfrm flipV="1">
            <a:off x="6502399" y="1028071"/>
            <a:ext cx="1" cy="336416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752" name="Shape 752"/>
          <p:cNvSpPr/>
          <p:nvPr/>
        </p:nvSpPr>
        <p:spPr>
          <a:xfrm flipV="1">
            <a:off x="5312989" y="1520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753" name="Shape 753"/>
          <p:cNvSpPr/>
          <p:nvPr/>
        </p:nvSpPr>
        <p:spPr>
          <a:xfrm flipH="1" flipV="1">
            <a:off x="5312989" y="1520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754" name="Shape 754"/>
          <p:cNvSpPr/>
          <p:nvPr/>
        </p:nvSpPr>
        <p:spPr>
          <a:xfrm>
            <a:off x="6178550" y="2386301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755" name="Shape 755"/>
          <p:cNvSpPr/>
          <p:nvPr/>
        </p:nvSpPr>
        <p:spPr>
          <a:xfrm>
            <a:off x="6861988" y="2185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</a:t>
            </a:r>
          </a:p>
        </p:txBody>
      </p:sp>
      <p:sp>
        <p:nvSpPr>
          <p:cNvPr id="756" name="Shape 756"/>
          <p:cNvSpPr/>
          <p:nvPr/>
        </p:nvSpPr>
        <p:spPr>
          <a:xfrm>
            <a:off x="6861988" y="26170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2</a:t>
            </a:r>
          </a:p>
        </p:txBody>
      </p:sp>
      <p:sp>
        <p:nvSpPr>
          <p:cNvPr id="757" name="Shape 757"/>
          <p:cNvSpPr/>
          <p:nvPr/>
        </p:nvSpPr>
        <p:spPr>
          <a:xfrm>
            <a:off x="6480988" y="288663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3</a:t>
            </a:r>
          </a:p>
        </p:txBody>
      </p:sp>
      <p:sp>
        <p:nvSpPr>
          <p:cNvPr id="758" name="Shape 758"/>
          <p:cNvSpPr/>
          <p:nvPr/>
        </p:nvSpPr>
        <p:spPr>
          <a:xfrm>
            <a:off x="6480988" y="1931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0</a:t>
            </a:r>
          </a:p>
        </p:txBody>
      </p:sp>
      <p:sp>
        <p:nvSpPr>
          <p:cNvPr id="759" name="Shape 759"/>
          <p:cNvSpPr/>
          <p:nvPr/>
        </p:nvSpPr>
        <p:spPr>
          <a:xfrm>
            <a:off x="5795188" y="2185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6</a:t>
            </a:r>
          </a:p>
        </p:txBody>
      </p:sp>
      <p:sp>
        <p:nvSpPr>
          <p:cNvPr id="760" name="Shape 760"/>
          <p:cNvSpPr/>
          <p:nvPr/>
        </p:nvSpPr>
        <p:spPr>
          <a:xfrm>
            <a:off x="5795188" y="26170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5</a:t>
            </a:r>
          </a:p>
        </p:txBody>
      </p:sp>
      <p:sp>
        <p:nvSpPr>
          <p:cNvPr id="761" name="Shape 761"/>
          <p:cNvSpPr/>
          <p:nvPr/>
        </p:nvSpPr>
        <p:spPr>
          <a:xfrm>
            <a:off x="6112688" y="288663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4</a:t>
            </a:r>
          </a:p>
        </p:txBody>
      </p:sp>
      <p:sp>
        <p:nvSpPr>
          <p:cNvPr id="762" name="Shape 762"/>
          <p:cNvSpPr/>
          <p:nvPr/>
        </p:nvSpPr>
        <p:spPr>
          <a:xfrm>
            <a:off x="6112688" y="1931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7</a:t>
            </a:r>
          </a:p>
        </p:txBody>
      </p:sp>
      <p:sp>
        <p:nvSpPr>
          <p:cNvPr id="763" name="Shape 763"/>
          <p:cNvSpPr/>
          <p:nvPr/>
        </p:nvSpPr>
        <p:spPr>
          <a:xfrm>
            <a:off x="6684188" y="1423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8</a:t>
            </a:r>
          </a:p>
        </p:txBody>
      </p:sp>
      <p:sp>
        <p:nvSpPr>
          <p:cNvPr id="764" name="Shape 764"/>
          <p:cNvSpPr/>
          <p:nvPr/>
        </p:nvSpPr>
        <p:spPr>
          <a:xfrm>
            <a:off x="7268388" y="1987570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9</a:t>
            </a:r>
          </a:p>
        </p:txBody>
      </p:sp>
      <p:sp>
        <p:nvSpPr>
          <p:cNvPr id="765" name="Shape 765"/>
          <p:cNvSpPr/>
          <p:nvPr/>
        </p:nvSpPr>
        <p:spPr>
          <a:xfrm>
            <a:off x="7183630" y="2774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10</a:t>
            </a:r>
          </a:p>
        </p:txBody>
      </p:sp>
      <p:sp>
        <p:nvSpPr>
          <p:cNvPr id="766" name="Shape 766"/>
          <p:cNvSpPr/>
          <p:nvPr/>
        </p:nvSpPr>
        <p:spPr>
          <a:xfrm>
            <a:off x="6615503" y="3374750"/>
            <a:ext cx="490390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11</a:t>
            </a:r>
          </a:p>
        </p:txBody>
      </p:sp>
      <p:sp>
        <p:nvSpPr>
          <p:cNvPr id="767" name="Shape 767"/>
          <p:cNvSpPr/>
          <p:nvPr/>
        </p:nvSpPr>
        <p:spPr>
          <a:xfrm>
            <a:off x="5821877" y="1423252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15</a:t>
            </a:r>
          </a:p>
        </p:txBody>
      </p:sp>
      <p:sp>
        <p:nvSpPr>
          <p:cNvPr id="768" name="Shape 768"/>
          <p:cNvSpPr/>
          <p:nvPr/>
        </p:nvSpPr>
        <p:spPr>
          <a:xfrm>
            <a:off x="5174177" y="1987570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14</a:t>
            </a:r>
          </a:p>
        </p:txBody>
      </p:sp>
      <p:sp>
        <p:nvSpPr>
          <p:cNvPr id="769" name="Shape 769"/>
          <p:cNvSpPr/>
          <p:nvPr/>
        </p:nvSpPr>
        <p:spPr>
          <a:xfrm>
            <a:off x="5202430" y="2774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13</a:t>
            </a:r>
          </a:p>
        </p:txBody>
      </p:sp>
      <p:sp>
        <p:nvSpPr>
          <p:cNvPr id="770" name="Shape 770"/>
          <p:cNvSpPr/>
          <p:nvPr/>
        </p:nvSpPr>
        <p:spPr>
          <a:xfrm>
            <a:off x="5856480" y="337475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12</a:t>
            </a:r>
          </a:p>
        </p:txBody>
      </p:sp>
      <p:sp>
        <p:nvSpPr>
          <p:cNvPr id="771" name="Shape 771"/>
          <p:cNvSpPr/>
          <p:nvPr/>
        </p:nvSpPr>
        <p:spPr>
          <a:xfrm>
            <a:off x="6746924" y="1027918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16</a:t>
            </a:r>
          </a:p>
        </p:txBody>
      </p:sp>
      <p:sp>
        <p:nvSpPr>
          <p:cNvPr id="772" name="Shape 772"/>
          <p:cNvSpPr/>
          <p:nvPr/>
        </p:nvSpPr>
        <p:spPr>
          <a:xfrm>
            <a:off x="7674788" y="1857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17</a:t>
            </a:r>
          </a:p>
        </p:txBody>
      </p:sp>
      <p:sp>
        <p:nvSpPr>
          <p:cNvPr id="773" name="Shape 773"/>
          <p:cNvSpPr/>
          <p:nvPr/>
        </p:nvSpPr>
        <p:spPr>
          <a:xfrm>
            <a:off x="7635161" y="3094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18</a:t>
            </a:r>
          </a:p>
        </p:txBody>
      </p:sp>
      <p:sp>
        <p:nvSpPr>
          <p:cNvPr id="774" name="Shape 774"/>
          <p:cNvSpPr/>
          <p:nvPr/>
        </p:nvSpPr>
        <p:spPr>
          <a:xfrm>
            <a:off x="6805483" y="3842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19</a:t>
            </a:r>
          </a:p>
        </p:txBody>
      </p:sp>
      <p:sp>
        <p:nvSpPr>
          <p:cNvPr id="775" name="Shape 775"/>
          <p:cNvSpPr/>
          <p:nvPr/>
        </p:nvSpPr>
        <p:spPr>
          <a:xfrm>
            <a:off x="5730924" y="1027918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23</a:t>
            </a:r>
          </a:p>
        </p:txBody>
      </p:sp>
      <p:sp>
        <p:nvSpPr>
          <p:cNvPr id="776" name="Shape 776"/>
          <p:cNvSpPr/>
          <p:nvPr/>
        </p:nvSpPr>
        <p:spPr>
          <a:xfrm>
            <a:off x="4855388" y="1857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22</a:t>
            </a:r>
          </a:p>
        </p:txBody>
      </p:sp>
      <p:sp>
        <p:nvSpPr>
          <p:cNvPr id="777" name="Shape 777"/>
          <p:cNvSpPr/>
          <p:nvPr/>
        </p:nvSpPr>
        <p:spPr>
          <a:xfrm>
            <a:off x="4879261" y="3094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21</a:t>
            </a:r>
          </a:p>
        </p:txBody>
      </p:sp>
      <p:sp>
        <p:nvSpPr>
          <p:cNvPr id="778" name="Shape 778"/>
          <p:cNvSpPr/>
          <p:nvPr/>
        </p:nvSpPr>
        <p:spPr>
          <a:xfrm>
            <a:off x="5789483" y="3842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20</a:t>
            </a:r>
          </a:p>
        </p:txBody>
      </p:sp>
      <p:sp>
        <p:nvSpPr>
          <p:cNvPr id="779" name="Shape 779"/>
          <p:cNvSpPr/>
          <p:nvPr/>
        </p:nvSpPr>
        <p:spPr>
          <a:xfrm>
            <a:off x="4300677" y="4159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780" name="Shape 780"/>
          <p:cNvSpPr/>
          <p:nvPr/>
        </p:nvSpPr>
        <p:spPr>
          <a:xfrm>
            <a:off x="4745532" y="2627625"/>
            <a:ext cx="533401" cy="533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781" name="Shape 781"/>
          <p:cNvSpPr/>
          <p:nvPr/>
        </p:nvSpPr>
        <p:spPr>
          <a:xfrm flipV="1">
            <a:off x="4699394" y="2959721"/>
            <a:ext cx="290436" cy="1596908"/>
          </a:xfrm>
          <a:prstGeom prst="line">
            <a:avLst/>
          </a:prstGeom>
          <a:ln w="2032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782" name="Shape 782"/>
          <p:cNvSpPr/>
          <p:nvPr/>
        </p:nvSpPr>
        <p:spPr>
          <a:xfrm rot="1267083">
            <a:off x="6793428" y="395226"/>
            <a:ext cx="97795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spin</a:t>
            </a:r>
          </a:p>
        </p:txBody>
      </p:sp>
      <p:sp>
        <p:nvSpPr>
          <p:cNvPr id="785" name="Shape 785"/>
          <p:cNvSpPr/>
          <p:nvPr/>
        </p:nvSpPr>
        <p:spPr>
          <a:xfrm>
            <a:off x="5913760" y="455896"/>
            <a:ext cx="843050" cy="191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498" extrusionOk="0">
                <a:moveTo>
                  <a:pt x="0" y="16498"/>
                </a:moveTo>
                <a:cubicBezTo>
                  <a:pt x="6330" y="-2544"/>
                  <a:pt x="13530" y="-5102"/>
                  <a:pt x="21600" y="8823"/>
                </a:cubicBezTo>
              </a:path>
            </a:pathLst>
          </a:custGeom>
          <a:ln w="38100">
            <a:solidFill>
              <a:srgbClr val="FFFFFF"/>
            </a:solidFill>
            <a:miter lim="400000"/>
            <a:headEnd type="triangle"/>
          </a:ln>
        </p:spPr>
        <p:txBody>
          <a:bodyPr/>
          <a:lstStyle/>
          <a:p>
            <a:pPr lvl="0"/>
            <a:endParaRPr/>
          </a:p>
        </p:txBody>
      </p:sp>
      <p:sp>
        <p:nvSpPr>
          <p:cNvPr id="784" name="Shape 784"/>
          <p:cNvSpPr/>
          <p:nvPr/>
        </p:nvSpPr>
        <p:spPr>
          <a:xfrm>
            <a:off x="3523970" y="5654482"/>
            <a:ext cx="5956860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Spindle/platters rapidly spin.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208" name="Oval 24"/>
          <p:cNvSpPr>
            <a:spLocks noChangeArrowheads="1"/>
          </p:cNvSpPr>
          <p:nvPr/>
        </p:nvSpPr>
        <p:spPr bwMode="auto">
          <a:xfrm>
            <a:off x="3251200" y="5201920"/>
            <a:ext cx="6068907" cy="1842347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209" name="Oval 25"/>
          <p:cNvSpPr>
            <a:spLocks noChangeArrowheads="1"/>
          </p:cNvSpPr>
          <p:nvPr/>
        </p:nvSpPr>
        <p:spPr bwMode="auto">
          <a:xfrm>
            <a:off x="3576320" y="5418667"/>
            <a:ext cx="5310293" cy="140885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210" name="Oval 26"/>
          <p:cNvSpPr>
            <a:spLocks noChangeArrowheads="1"/>
          </p:cNvSpPr>
          <p:nvPr/>
        </p:nvSpPr>
        <p:spPr bwMode="auto">
          <a:xfrm>
            <a:off x="4009813" y="5635413"/>
            <a:ext cx="4443307" cy="97536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211" name="Oval 27"/>
          <p:cNvSpPr>
            <a:spLocks noChangeArrowheads="1"/>
          </p:cNvSpPr>
          <p:nvPr/>
        </p:nvSpPr>
        <p:spPr bwMode="auto">
          <a:xfrm>
            <a:off x="4660054" y="5852160"/>
            <a:ext cx="3359573" cy="54186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212" name="Oval 28"/>
          <p:cNvSpPr>
            <a:spLocks noChangeArrowheads="1"/>
          </p:cNvSpPr>
          <p:nvPr/>
        </p:nvSpPr>
        <p:spPr bwMode="auto">
          <a:xfrm>
            <a:off x="5527040" y="5960533"/>
            <a:ext cx="1733973" cy="32512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202" name="Oval 18"/>
          <p:cNvSpPr>
            <a:spLocks noChangeArrowheads="1"/>
          </p:cNvSpPr>
          <p:nvPr/>
        </p:nvSpPr>
        <p:spPr bwMode="auto">
          <a:xfrm>
            <a:off x="3251200" y="4334933"/>
            <a:ext cx="6068907" cy="18423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203" name="Oval 19"/>
          <p:cNvSpPr>
            <a:spLocks noChangeArrowheads="1"/>
          </p:cNvSpPr>
          <p:nvPr/>
        </p:nvSpPr>
        <p:spPr bwMode="auto">
          <a:xfrm>
            <a:off x="3576320" y="4551680"/>
            <a:ext cx="5310293" cy="140885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204" name="Oval 20"/>
          <p:cNvSpPr>
            <a:spLocks noChangeArrowheads="1"/>
          </p:cNvSpPr>
          <p:nvPr/>
        </p:nvSpPr>
        <p:spPr bwMode="auto">
          <a:xfrm>
            <a:off x="4009813" y="4768427"/>
            <a:ext cx="4443307" cy="97536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205" name="Oval 21"/>
          <p:cNvSpPr>
            <a:spLocks noChangeArrowheads="1"/>
          </p:cNvSpPr>
          <p:nvPr/>
        </p:nvSpPr>
        <p:spPr bwMode="auto">
          <a:xfrm>
            <a:off x="4660054" y="4985173"/>
            <a:ext cx="3359573" cy="54186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206" name="Oval 22"/>
          <p:cNvSpPr>
            <a:spLocks noChangeArrowheads="1"/>
          </p:cNvSpPr>
          <p:nvPr/>
        </p:nvSpPr>
        <p:spPr bwMode="auto">
          <a:xfrm>
            <a:off x="5527040" y="5093547"/>
            <a:ext cx="1733973" cy="32512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196" name="Oval 12"/>
          <p:cNvSpPr>
            <a:spLocks noChangeArrowheads="1"/>
          </p:cNvSpPr>
          <p:nvPr/>
        </p:nvSpPr>
        <p:spPr bwMode="auto">
          <a:xfrm>
            <a:off x="3359573" y="3467947"/>
            <a:ext cx="6068907" cy="184234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197" name="Oval 13"/>
          <p:cNvSpPr>
            <a:spLocks noChangeArrowheads="1"/>
          </p:cNvSpPr>
          <p:nvPr/>
        </p:nvSpPr>
        <p:spPr bwMode="auto">
          <a:xfrm>
            <a:off x="3684694" y="3684694"/>
            <a:ext cx="5310293" cy="140885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198" name="Oval 14"/>
          <p:cNvSpPr>
            <a:spLocks noChangeArrowheads="1"/>
          </p:cNvSpPr>
          <p:nvPr/>
        </p:nvSpPr>
        <p:spPr bwMode="auto">
          <a:xfrm>
            <a:off x="4118187" y="3901440"/>
            <a:ext cx="4443307" cy="97536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199" name="Oval 15"/>
          <p:cNvSpPr>
            <a:spLocks noChangeArrowheads="1"/>
          </p:cNvSpPr>
          <p:nvPr/>
        </p:nvSpPr>
        <p:spPr bwMode="auto">
          <a:xfrm>
            <a:off x="4768427" y="4118187"/>
            <a:ext cx="3359573" cy="54186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Disk Terminology</a:t>
            </a:r>
          </a:p>
        </p:txBody>
      </p:sp>
      <p:grpSp>
        <p:nvGrpSpPr>
          <p:cNvPr id="349247" name="Group 63"/>
          <p:cNvGrpSpPr>
            <a:grpSpLocks/>
          </p:cNvGrpSpPr>
          <p:nvPr/>
        </p:nvGrpSpPr>
        <p:grpSpPr bwMode="auto">
          <a:xfrm>
            <a:off x="3359573" y="2059093"/>
            <a:ext cx="6068907" cy="2492587"/>
            <a:chOff x="1488" y="912"/>
            <a:chExt cx="2688" cy="1104"/>
          </a:xfrm>
        </p:grpSpPr>
        <p:sp>
          <p:nvSpPr>
            <p:cNvPr id="349200" name="Oval 16"/>
            <p:cNvSpPr>
              <a:spLocks noChangeArrowheads="1"/>
            </p:cNvSpPr>
            <p:nvPr/>
          </p:nvSpPr>
          <p:spPr bwMode="auto">
            <a:xfrm>
              <a:off x="2496" y="1872"/>
              <a:ext cx="768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189" name="Oval 5"/>
            <p:cNvSpPr>
              <a:spLocks noChangeArrowheads="1"/>
            </p:cNvSpPr>
            <p:nvPr/>
          </p:nvSpPr>
          <p:spPr bwMode="auto">
            <a:xfrm>
              <a:off x="1488" y="1200"/>
              <a:ext cx="2688" cy="81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190" name="Oval 6"/>
            <p:cNvSpPr>
              <a:spLocks noChangeArrowheads="1"/>
            </p:cNvSpPr>
            <p:nvPr/>
          </p:nvSpPr>
          <p:spPr bwMode="auto">
            <a:xfrm>
              <a:off x="1632" y="1296"/>
              <a:ext cx="2352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191" name="Oval 7"/>
            <p:cNvSpPr>
              <a:spLocks noChangeArrowheads="1"/>
            </p:cNvSpPr>
            <p:nvPr/>
          </p:nvSpPr>
          <p:spPr bwMode="auto">
            <a:xfrm>
              <a:off x="1824" y="1392"/>
              <a:ext cx="1968" cy="43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192" name="Oval 8"/>
            <p:cNvSpPr>
              <a:spLocks noChangeArrowheads="1"/>
            </p:cNvSpPr>
            <p:nvPr/>
          </p:nvSpPr>
          <p:spPr bwMode="auto">
            <a:xfrm>
              <a:off x="2112" y="1488"/>
              <a:ext cx="14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193" name="Oval 9"/>
            <p:cNvSpPr>
              <a:spLocks noChangeArrowheads="1"/>
            </p:cNvSpPr>
            <p:nvPr/>
          </p:nvSpPr>
          <p:spPr bwMode="auto">
            <a:xfrm>
              <a:off x="2496" y="1536"/>
              <a:ext cx="768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213" name="Line 29"/>
            <p:cNvSpPr>
              <a:spLocks noChangeShapeType="1"/>
            </p:cNvSpPr>
            <p:nvPr/>
          </p:nvSpPr>
          <p:spPr bwMode="auto">
            <a:xfrm>
              <a:off x="2880" y="912"/>
              <a:ext cx="0" cy="7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</p:grpSp>
      <p:sp>
        <p:nvSpPr>
          <p:cNvPr id="349214" name="Line 30"/>
          <p:cNvSpPr>
            <a:spLocks noChangeShapeType="1"/>
          </p:cNvSpPr>
          <p:nvPr/>
        </p:nvSpPr>
        <p:spPr bwMode="auto">
          <a:xfrm>
            <a:off x="6394027" y="7044267"/>
            <a:ext cx="0" cy="866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grpSp>
        <p:nvGrpSpPr>
          <p:cNvPr id="349222" name="Group 38"/>
          <p:cNvGrpSpPr>
            <a:grpSpLocks/>
          </p:cNvGrpSpPr>
          <p:nvPr/>
        </p:nvGrpSpPr>
        <p:grpSpPr bwMode="auto">
          <a:xfrm>
            <a:off x="325120" y="2926080"/>
            <a:ext cx="3142827" cy="866987"/>
            <a:chOff x="144" y="1296"/>
            <a:chExt cx="1392" cy="528"/>
          </a:xfrm>
        </p:grpSpPr>
        <p:sp>
          <p:nvSpPr>
            <p:cNvPr id="349215" name="Rectangle 31"/>
            <p:cNvSpPr>
              <a:spLocks noChangeArrowheads="1"/>
            </p:cNvSpPr>
            <p:nvPr/>
          </p:nvSpPr>
          <p:spPr bwMode="auto">
            <a:xfrm>
              <a:off x="144" y="1488"/>
              <a:ext cx="1200" cy="144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220" name="AutoShape 36"/>
            <p:cNvSpPr>
              <a:spLocks noChangeArrowheads="1"/>
            </p:cNvSpPr>
            <p:nvPr/>
          </p:nvSpPr>
          <p:spPr bwMode="auto">
            <a:xfrm>
              <a:off x="1344" y="1632"/>
              <a:ext cx="192" cy="192"/>
            </a:xfrm>
            <a:prstGeom prst="plus">
              <a:avLst>
                <a:gd name="adj" fmla="val 2500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221" name="AutoShape 37"/>
            <p:cNvSpPr>
              <a:spLocks noChangeArrowheads="1"/>
            </p:cNvSpPr>
            <p:nvPr/>
          </p:nvSpPr>
          <p:spPr bwMode="auto">
            <a:xfrm>
              <a:off x="1344" y="1296"/>
              <a:ext cx="192" cy="192"/>
            </a:xfrm>
            <a:prstGeom prst="plus">
              <a:avLst>
                <a:gd name="adj" fmla="val 2500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</p:grpSp>
      <p:grpSp>
        <p:nvGrpSpPr>
          <p:cNvPr id="349223" name="Group 39"/>
          <p:cNvGrpSpPr>
            <a:grpSpLocks/>
          </p:cNvGrpSpPr>
          <p:nvPr/>
        </p:nvGrpSpPr>
        <p:grpSpPr bwMode="auto">
          <a:xfrm>
            <a:off x="325120" y="4009813"/>
            <a:ext cx="3142827" cy="866987"/>
            <a:chOff x="144" y="1296"/>
            <a:chExt cx="1392" cy="528"/>
          </a:xfrm>
        </p:grpSpPr>
        <p:sp>
          <p:nvSpPr>
            <p:cNvPr id="349224" name="Rectangle 40"/>
            <p:cNvSpPr>
              <a:spLocks noChangeArrowheads="1"/>
            </p:cNvSpPr>
            <p:nvPr/>
          </p:nvSpPr>
          <p:spPr bwMode="auto">
            <a:xfrm>
              <a:off x="144" y="1488"/>
              <a:ext cx="1200" cy="144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225" name="AutoShape 41"/>
            <p:cNvSpPr>
              <a:spLocks noChangeArrowheads="1"/>
            </p:cNvSpPr>
            <p:nvPr/>
          </p:nvSpPr>
          <p:spPr bwMode="auto">
            <a:xfrm>
              <a:off x="1344" y="1632"/>
              <a:ext cx="192" cy="192"/>
            </a:xfrm>
            <a:prstGeom prst="plus">
              <a:avLst>
                <a:gd name="adj" fmla="val 2500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226" name="AutoShape 42"/>
            <p:cNvSpPr>
              <a:spLocks noChangeArrowheads="1"/>
            </p:cNvSpPr>
            <p:nvPr/>
          </p:nvSpPr>
          <p:spPr bwMode="auto">
            <a:xfrm>
              <a:off x="1344" y="1296"/>
              <a:ext cx="192" cy="192"/>
            </a:xfrm>
            <a:prstGeom prst="plus">
              <a:avLst>
                <a:gd name="adj" fmla="val 2500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</p:grpSp>
      <p:grpSp>
        <p:nvGrpSpPr>
          <p:cNvPr id="349227" name="Group 43"/>
          <p:cNvGrpSpPr>
            <a:grpSpLocks/>
          </p:cNvGrpSpPr>
          <p:nvPr/>
        </p:nvGrpSpPr>
        <p:grpSpPr bwMode="auto">
          <a:xfrm>
            <a:off x="325120" y="4985173"/>
            <a:ext cx="3142827" cy="866987"/>
            <a:chOff x="144" y="1296"/>
            <a:chExt cx="1392" cy="528"/>
          </a:xfrm>
        </p:grpSpPr>
        <p:sp>
          <p:nvSpPr>
            <p:cNvPr id="349228" name="Rectangle 44"/>
            <p:cNvSpPr>
              <a:spLocks noChangeArrowheads="1"/>
            </p:cNvSpPr>
            <p:nvPr/>
          </p:nvSpPr>
          <p:spPr bwMode="auto">
            <a:xfrm>
              <a:off x="144" y="1488"/>
              <a:ext cx="1200" cy="144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229" name="AutoShape 45"/>
            <p:cNvSpPr>
              <a:spLocks noChangeArrowheads="1"/>
            </p:cNvSpPr>
            <p:nvPr/>
          </p:nvSpPr>
          <p:spPr bwMode="auto">
            <a:xfrm>
              <a:off x="1344" y="1632"/>
              <a:ext cx="192" cy="192"/>
            </a:xfrm>
            <a:prstGeom prst="plus">
              <a:avLst>
                <a:gd name="adj" fmla="val 2500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230" name="AutoShape 46"/>
            <p:cNvSpPr>
              <a:spLocks noChangeArrowheads="1"/>
            </p:cNvSpPr>
            <p:nvPr/>
          </p:nvSpPr>
          <p:spPr bwMode="auto">
            <a:xfrm>
              <a:off x="1344" y="1296"/>
              <a:ext cx="192" cy="192"/>
            </a:xfrm>
            <a:prstGeom prst="plus">
              <a:avLst>
                <a:gd name="adj" fmla="val 2500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</p:grpSp>
      <p:grpSp>
        <p:nvGrpSpPr>
          <p:cNvPr id="349231" name="Group 47"/>
          <p:cNvGrpSpPr>
            <a:grpSpLocks/>
          </p:cNvGrpSpPr>
          <p:nvPr/>
        </p:nvGrpSpPr>
        <p:grpSpPr bwMode="auto">
          <a:xfrm>
            <a:off x="325120" y="5960533"/>
            <a:ext cx="3142827" cy="866987"/>
            <a:chOff x="144" y="1296"/>
            <a:chExt cx="1392" cy="528"/>
          </a:xfrm>
        </p:grpSpPr>
        <p:sp>
          <p:nvSpPr>
            <p:cNvPr id="349232" name="Rectangle 48"/>
            <p:cNvSpPr>
              <a:spLocks noChangeArrowheads="1"/>
            </p:cNvSpPr>
            <p:nvPr/>
          </p:nvSpPr>
          <p:spPr bwMode="auto">
            <a:xfrm>
              <a:off x="144" y="1488"/>
              <a:ext cx="1200" cy="144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233" name="AutoShape 49"/>
            <p:cNvSpPr>
              <a:spLocks noChangeArrowheads="1"/>
            </p:cNvSpPr>
            <p:nvPr/>
          </p:nvSpPr>
          <p:spPr bwMode="auto">
            <a:xfrm>
              <a:off x="1344" y="1632"/>
              <a:ext cx="192" cy="192"/>
            </a:xfrm>
            <a:prstGeom prst="plus">
              <a:avLst>
                <a:gd name="adj" fmla="val 2500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  <p:sp>
          <p:nvSpPr>
            <p:cNvPr id="349234" name="AutoShape 50"/>
            <p:cNvSpPr>
              <a:spLocks noChangeArrowheads="1"/>
            </p:cNvSpPr>
            <p:nvPr/>
          </p:nvSpPr>
          <p:spPr bwMode="auto">
            <a:xfrm>
              <a:off x="1344" y="1296"/>
              <a:ext cx="192" cy="192"/>
            </a:xfrm>
            <a:prstGeom prst="plus">
              <a:avLst>
                <a:gd name="adj" fmla="val 25000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5120"/>
            </a:p>
          </p:txBody>
        </p:sp>
      </p:grpSp>
      <p:sp>
        <p:nvSpPr>
          <p:cNvPr id="349235" name="Text Box 51"/>
          <p:cNvSpPr txBox="1">
            <a:spLocks noChangeArrowheads="1"/>
          </p:cNvSpPr>
          <p:nvPr/>
        </p:nvSpPr>
        <p:spPr bwMode="auto">
          <a:xfrm>
            <a:off x="6542741" y="1842347"/>
            <a:ext cx="1287532" cy="530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44"/>
              <a:t>spindle</a:t>
            </a:r>
          </a:p>
        </p:txBody>
      </p:sp>
      <p:sp>
        <p:nvSpPr>
          <p:cNvPr id="349236" name="Text Box 52"/>
          <p:cNvSpPr txBox="1">
            <a:spLocks noChangeArrowheads="1"/>
          </p:cNvSpPr>
          <p:nvPr/>
        </p:nvSpPr>
        <p:spPr bwMode="auto">
          <a:xfrm>
            <a:off x="9968580" y="2722881"/>
            <a:ext cx="1175322" cy="530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44"/>
              <a:t>platter</a:t>
            </a:r>
          </a:p>
        </p:txBody>
      </p:sp>
      <p:sp>
        <p:nvSpPr>
          <p:cNvPr id="349237" name="Text Box 53"/>
          <p:cNvSpPr txBox="1">
            <a:spLocks noChangeArrowheads="1"/>
          </p:cNvSpPr>
          <p:nvPr/>
        </p:nvSpPr>
        <p:spPr bwMode="auto">
          <a:xfrm>
            <a:off x="10158866" y="4240107"/>
            <a:ext cx="1277914" cy="530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44"/>
              <a:t>surface</a:t>
            </a:r>
          </a:p>
        </p:txBody>
      </p:sp>
      <p:sp>
        <p:nvSpPr>
          <p:cNvPr id="349238" name="Text Box 54"/>
          <p:cNvSpPr txBox="1">
            <a:spLocks noChangeArrowheads="1"/>
          </p:cNvSpPr>
          <p:nvPr/>
        </p:nvSpPr>
        <p:spPr bwMode="auto">
          <a:xfrm>
            <a:off x="8116050" y="6827521"/>
            <a:ext cx="954107" cy="530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44">
                <a:solidFill>
                  <a:srgbClr val="FF00FF"/>
                </a:solidFill>
              </a:rPr>
              <a:t>track</a:t>
            </a:r>
            <a:endParaRPr lang="en-US" altLang="en-US" sz="2844"/>
          </a:p>
        </p:txBody>
      </p:sp>
      <p:sp>
        <p:nvSpPr>
          <p:cNvPr id="349239" name="Text Box 55"/>
          <p:cNvSpPr txBox="1">
            <a:spLocks noChangeArrowheads="1"/>
          </p:cNvSpPr>
          <p:nvPr/>
        </p:nvSpPr>
        <p:spPr bwMode="auto">
          <a:xfrm>
            <a:off x="3961087" y="7044267"/>
            <a:ext cx="1431802" cy="530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44">
                <a:solidFill>
                  <a:schemeClr val="bg2"/>
                </a:solidFill>
              </a:rPr>
              <a:t>cylinder</a:t>
            </a:r>
          </a:p>
        </p:txBody>
      </p:sp>
      <p:sp>
        <p:nvSpPr>
          <p:cNvPr id="349241" name="Text Box 57"/>
          <p:cNvSpPr txBox="1">
            <a:spLocks noChangeArrowheads="1"/>
          </p:cNvSpPr>
          <p:nvPr/>
        </p:nvSpPr>
        <p:spPr bwMode="auto">
          <a:xfrm>
            <a:off x="9524035" y="5093547"/>
            <a:ext cx="1093569" cy="530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44">
                <a:solidFill>
                  <a:schemeClr val="hlink"/>
                </a:solidFill>
              </a:rPr>
              <a:t>sector</a:t>
            </a:r>
          </a:p>
        </p:txBody>
      </p:sp>
      <p:sp>
        <p:nvSpPr>
          <p:cNvPr id="349242" name="Text Box 58"/>
          <p:cNvSpPr txBox="1">
            <a:spLocks noChangeArrowheads="1"/>
          </p:cNvSpPr>
          <p:nvPr/>
        </p:nvSpPr>
        <p:spPr bwMode="auto">
          <a:xfrm>
            <a:off x="679785" y="2275841"/>
            <a:ext cx="2677336" cy="530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44"/>
              <a:t>read/write head</a:t>
            </a:r>
          </a:p>
        </p:txBody>
      </p:sp>
      <p:sp>
        <p:nvSpPr>
          <p:cNvPr id="349243" name="Freeform 59"/>
          <p:cNvSpPr>
            <a:spLocks/>
          </p:cNvSpPr>
          <p:nvPr/>
        </p:nvSpPr>
        <p:spPr bwMode="auto">
          <a:xfrm>
            <a:off x="9428480" y="3142827"/>
            <a:ext cx="866987" cy="325120"/>
          </a:xfrm>
          <a:custGeom>
            <a:avLst/>
            <a:gdLst>
              <a:gd name="T0" fmla="*/ 384 w 384"/>
              <a:gd name="T1" fmla="*/ 0 h 144"/>
              <a:gd name="T2" fmla="*/ 0 w 384"/>
              <a:gd name="T3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84" h="144">
                <a:moveTo>
                  <a:pt x="384" y="0"/>
                </a:moveTo>
                <a:cubicBezTo>
                  <a:pt x="224" y="60"/>
                  <a:pt x="64" y="120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244" name="Freeform 60"/>
          <p:cNvSpPr>
            <a:spLocks/>
          </p:cNvSpPr>
          <p:nvPr/>
        </p:nvSpPr>
        <p:spPr bwMode="auto">
          <a:xfrm>
            <a:off x="8994987" y="3991751"/>
            <a:ext cx="1625600" cy="451556"/>
          </a:xfrm>
          <a:custGeom>
            <a:avLst/>
            <a:gdLst>
              <a:gd name="T0" fmla="*/ 720 w 720"/>
              <a:gd name="T1" fmla="*/ 200 h 200"/>
              <a:gd name="T2" fmla="*/ 624 w 720"/>
              <a:gd name="T3" fmla="*/ 56 h 200"/>
              <a:gd name="T4" fmla="*/ 480 w 720"/>
              <a:gd name="T5" fmla="*/ 8 h 200"/>
              <a:gd name="T6" fmla="*/ 288 w 720"/>
              <a:gd name="T7" fmla="*/ 8 h 200"/>
              <a:gd name="T8" fmla="*/ 96 w 720"/>
              <a:gd name="T9" fmla="*/ 56 h 200"/>
              <a:gd name="T10" fmla="*/ 0 w 720"/>
              <a:gd name="T11" fmla="*/ 152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20" h="200">
                <a:moveTo>
                  <a:pt x="720" y="200"/>
                </a:moveTo>
                <a:cubicBezTo>
                  <a:pt x="692" y="144"/>
                  <a:pt x="664" y="88"/>
                  <a:pt x="624" y="56"/>
                </a:cubicBezTo>
                <a:cubicBezTo>
                  <a:pt x="584" y="24"/>
                  <a:pt x="536" y="16"/>
                  <a:pt x="480" y="8"/>
                </a:cubicBezTo>
                <a:cubicBezTo>
                  <a:pt x="424" y="0"/>
                  <a:pt x="352" y="0"/>
                  <a:pt x="288" y="8"/>
                </a:cubicBezTo>
                <a:cubicBezTo>
                  <a:pt x="224" y="16"/>
                  <a:pt x="144" y="32"/>
                  <a:pt x="96" y="56"/>
                </a:cubicBezTo>
                <a:cubicBezTo>
                  <a:pt x="48" y="80"/>
                  <a:pt x="16" y="136"/>
                  <a:pt x="0" y="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  <p:sp>
        <p:nvSpPr>
          <p:cNvPr id="349245" name="Rectangle 61"/>
          <p:cNvSpPr>
            <a:spLocks noChangeArrowheads="1"/>
          </p:cNvSpPr>
          <p:nvPr/>
        </p:nvSpPr>
        <p:spPr bwMode="auto">
          <a:xfrm>
            <a:off x="8886614" y="5201920"/>
            <a:ext cx="433493" cy="216747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5120"/>
          </a:p>
        </p:txBody>
      </p:sp>
    </p:spTree>
    <p:extLst>
      <p:ext uri="{BB962C8B-B14F-4D97-AF65-F5344CB8AC3E}">
        <p14:creationId xmlns:p14="http://schemas.microsoft.com/office/powerpoint/2010/main" val="24349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Shape 78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6480" dirty="0" smtClean="0">
                <a:solidFill>
                  <a:srgbClr val="FFFFFF"/>
                </a:solidFill>
              </a:rPr>
              <a:t>Hard Drive Demo</a:t>
            </a:r>
            <a:endParaRPr sz="6480" dirty="0">
              <a:solidFill>
                <a:srgbClr val="FFFFFF"/>
              </a:solidFill>
            </a:endParaRPr>
          </a:p>
        </p:txBody>
      </p:sp>
      <p:sp>
        <p:nvSpPr>
          <p:cNvPr id="788" name="Shape 788"/>
          <p:cNvSpPr>
            <a:spLocks noGrp="1"/>
          </p:cNvSpPr>
          <p:nvPr>
            <p:ph type="body" idx="4294967295"/>
          </p:nvPr>
        </p:nvSpPr>
        <p:spPr>
          <a:xfrm>
            <a:off x="543697" y="2786749"/>
            <a:ext cx="11099800" cy="5862981"/>
          </a:xfrm>
          <a:prstGeom prst="rect">
            <a:avLst/>
          </a:prstGeom>
        </p:spPr>
        <p:txBody>
          <a:bodyPr/>
          <a:lstStyle>
            <a:lvl1pPr algn="ctr">
              <a:defRPr sz="3600" u="sng">
                <a:hlinkClick r:id="rId2"/>
              </a:defRPr>
            </a:lvl1pPr>
          </a:lstStyle>
          <a:p>
            <a:pPr lvl="0">
              <a:defRPr sz="1800" u="none">
                <a:solidFill>
                  <a:srgbClr val="000000"/>
                </a:solidFill>
              </a:defRPr>
            </a:pPr>
            <a:r>
              <a:rPr sz="3600" u="sng" dirty="0">
                <a:solidFill>
                  <a:srgbClr val="FFFFFF"/>
                </a:solidFill>
                <a:hlinkClick r:id="rId2"/>
              </a:rPr>
              <a:t>http://</a:t>
            </a:r>
            <a:r>
              <a:rPr sz="3600" u="sng" dirty="0" smtClean="0">
                <a:solidFill>
                  <a:srgbClr val="FFFFFF"/>
                </a:solidFill>
                <a:hlinkClick r:id="rId2"/>
              </a:rPr>
              <a:t>youtu.be/9eMWG3fwiEU?t=30s</a:t>
            </a:r>
            <a:endParaRPr lang="en-US" sz="3600" u="sng" dirty="0" smtClean="0">
              <a:solidFill>
                <a:srgbClr val="FFFFFF"/>
              </a:solidFill>
            </a:endParaRPr>
          </a:p>
          <a:p>
            <a:pPr lvl="0">
              <a:defRPr sz="1800" u="none">
                <a:solidFill>
                  <a:srgbClr val="000000"/>
                </a:solidFill>
              </a:defRPr>
            </a:pPr>
            <a:endParaRPr lang="en-US" dirty="0">
              <a:solidFill>
                <a:srgbClr val="FFFFFF"/>
              </a:solidFill>
            </a:endParaRPr>
          </a:p>
          <a:p>
            <a:pPr lvl="0">
              <a:defRPr sz="1800" u="none">
                <a:solidFill>
                  <a:srgbClr val="000000"/>
                </a:solidFill>
              </a:defRPr>
            </a:pPr>
            <a:r>
              <a:rPr lang="en-US" sz="2800" dirty="0">
                <a:solidFill>
                  <a:srgbClr val="FFFFFF"/>
                </a:solidFill>
              </a:rPr>
              <a:t>https://</a:t>
            </a:r>
            <a:r>
              <a:rPr lang="en-US" sz="2800" dirty="0" err="1">
                <a:solidFill>
                  <a:srgbClr val="FFFFFF"/>
                </a:solidFill>
              </a:rPr>
              <a:t>www.youtube.com</a:t>
            </a:r>
            <a:r>
              <a:rPr lang="en-US" sz="2800" dirty="0">
                <a:solidFill>
                  <a:srgbClr val="FFFFFF"/>
                </a:solidFill>
              </a:rPr>
              <a:t>/</a:t>
            </a:r>
            <a:r>
              <a:rPr lang="en-US" sz="2800" dirty="0" err="1">
                <a:solidFill>
                  <a:srgbClr val="FFFFFF"/>
                </a:solidFill>
              </a:rPr>
              <a:t>watch?v</a:t>
            </a:r>
            <a:r>
              <a:rPr lang="en-US" sz="2800" dirty="0">
                <a:solidFill>
                  <a:srgbClr val="FFFFFF"/>
                </a:solidFill>
              </a:rPr>
              <a:t>=L0nbo1VOF4M</a:t>
            </a:r>
            <a:endParaRPr sz="8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Shape 79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Let’s Read 12!</a:t>
            </a:r>
          </a:p>
        </p:txBody>
      </p:sp>
      <p:grpSp>
        <p:nvGrpSpPr>
          <p:cNvPr id="823" name="Group 823"/>
          <p:cNvGrpSpPr/>
          <p:nvPr/>
        </p:nvGrpSpPr>
        <p:grpSpPr>
          <a:xfrm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791" name="Shape 791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2" name="Shape 792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3" name="Shape 793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4" name="Shape 794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5" name="Shape 795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6" name="Shape 796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7" name="Shape 797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8" name="Shape 798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9" name="Shape 799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800" name="Shape 800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801" name="Shape 801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802" name="Shape 802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803" name="Shape 803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804" name="Shape 804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805" name="Shape 805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806" name="Shape 806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807" name="Shape 807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808" name="Shape 808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809" name="Shape 809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810" name="Shape 810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811" name="Shape 811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812" name="Shape 812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813" name="Shape 813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814" name="Shape 814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815" name="Shape 815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816" name="Shape 816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817" name="Shape 817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818" name="Shape 818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819" name="Shape 819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820" name="Shape 820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821" name="Shape 821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822" name="Shape 822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824" name="Shape 824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825" name="Shape 825"/>
          <p:cNvSpPr/>
          <p:nvPr/>
        </p:nvSpPr>
        <p:spPr>
          <a:xfrm flipV="1">
            <a:off x="4699394" y="3995784"/>
            <a:ext cx="286966" cy="1576845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Positioning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8984" y="2600961"/>
            <a:ext cx="12134335" cy="611180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413" dirty="0"/>
              <a:t>Drive servo system keeps head on track</a:t>
            </a:r>
          </a:p>
          <a:p>
            <a:pPr lvl="1"/>
            <a:r>
              <a:rPr lang="en-US" altLang="en-US" sz="2844" dirty="0"/>
              <a:t>How does the disk head know where it is?</a:t>
            </a:r>
          </a:p>
          <a:p>
            <a:pPr lvl="1"/>
            <a:r>
              <a:rPr lang="en-US" altLang="en-US" sz="2844" dirty="0"/>
              <a:t>Platters not perfectly aligned, tracks not perfectly concentric (</a:t>
            </a:r>
            <a:r>
              <a:rPr lang="en-US" altLang="en-US" sz="2844" dirty="0" err="1"/>
              <a:t>runout</a:t>
            </a:r>
            <a:r>
              <a:rPr lang="en-US" altLang="en-US" sz="2844" dirty="0"/>
              <a:t>) -- difficult to stay on track</a:t>
            </a:r>
          </a:p>
          <a:p>
            <a:pPr lvl="1"/>
            <a:r>
              <a:rPr lang="en-US" altLang="en-US" sz="2844" dirty="0"/>
              <a:t>More difficult as density of disk increase</a:t>
            </a:r>
          </a:p>
          <a:p>
            <a:pPr lvl="2"/>
            <a:r>
              <a:rPr lang="en-US" altLang="en-US" sz="2560" dirty="0"/>
              <a:t>More bits per inch (BPI), more tracks per inch (TPI)</a:t>
            </a:r>
          </a:p>
          <a:p>
            <a:pPr marL="0" indent="0">
              <a:buNone/>
            </a:pPr>
            <a:r>
              <a:rPr lang="en-US" altLang="en-US" sz="3413" dirty="0"/>
              <a:t>Use servo burst:</a:t>
            </a:r>
          </a:p>
          <a:p>
            <a:pPr lvl="1"/>
            <a:r>
              <a:rPr lang="en-US" altLang="en-US" sz="2844" dirty="0"/>
              <a:t>Record placement information every few (3-5) sectors</a:t>
            </a:r>
          </a:p>
          <a:p>
            <a:pPr lvl="1"/>
            <a:r>
              <a:rPr lang="en-US" altLang="en-US" sz="2844" dirty="0"/>
              <a:t>When head cross servo burst, figure out location and adjust as needed</a:t>
            </a:r>
          </a:p>
          <a:p>
            <a:pPr lvl="1"/>
            <a:endParaRPr lang="en-US" altLang="en-US" sz="2844" dirty="0"/>
          </a:p>
        </p:txBody>
      </p:sp>
    </p:spTree>
    <p:extLst>
      <p:ext uri="{BB962C8B-B14F-4D97-AF65-F5344CB8AC3E}">
        <p14:creationId xmlns:p14="http://schemas.microsoft.com/office/powerpoint/2010/main" val="89975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Shape 79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Let’s Read 12!</a:t>
            </a:r>
          </a:p>
        </p:txBody>
      </p:sp>
      <p:grpSp>
        <p:nvGrpSpPr>
          <p:cNvPr id="823" name="Group 823"/>
          <p:cNvGrpSpPr/>
          <p:nvPr/>
        </p:nvGrpSpPr>
        <p:grpSpPr>
          <a:xfrm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791" name="Shape 791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2" name="Shape 792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3" name="Shape 793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4" name="Shape 794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5" name="Shape 795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6" name="Shape 796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7" name="Shape 797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8" name="Shape 798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799" name="Shape 799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800" name="Shape 800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801" name="Shape 801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802" name="Shape 802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803" name="Shape 803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804" name="Shape 804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805" name="Shape 805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806" name="Shape 806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807" name="Shape 807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808" name="Shape 808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809" name="Shape 809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810" name="Shape 810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811" name="Shape 811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812" name="Shape 812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813" name="Shape 813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814" name="Shape 814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815" name="Shape 815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816" name="Shape 816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817" name="Shape 817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818" name="Shape 818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819" name="Shape 819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820" name="Shape 820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821" name="Shape 821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822" name="Shape 822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824" name="Shape 824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825" name="Shape 825"/>
          <p:cNvSpPr/>
          <p:nvPr/>
        </p:nvSpPr>
        <p:spPr>
          <a:xfrm flipV="1">
            <a:off x="4699394" y="3995784"/>
            <a:ext cx="286966" cy="1576845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61494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Shape 8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Seek to right track.</a:t>
            </a:r>
          </a:p>
        </p:txBody>
      </p:sp>
      <p:grpSp>
        <p:nvGrpSpPr>
          <p:cNvPr id="860" name="Group 860"/>
          <p:cNvGrpSpPr/>
          <p:nvPr/>
        </p:nvGrpSpPr>
        <p:grpSpPr>
          <a:xfrm rot="21053941"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828" name="Shape 828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29" name="Shape 829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30" name="Shape 830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31" name="Shape 831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32" name="Shape 832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33" name="Shape 833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34" name="Shape 834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35" name="Shape 835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36" name="Shape 836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837" name="Shape 837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838" name="Shape 838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839" name="Shape 839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840" name="Shape 840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841" name="Shape 841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842" name="Shape 842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843" name="Shape 843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844" name="Shape 844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845" name="Shape 845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846" name="Shape 846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847" name="Shape 847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848" name="Shape 848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849" name="Shape 849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850" name="Shape 850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851" name="Shape 851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852" name="Shape 852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853" name="Shape 853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854" name="Shape 854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855" name="Shape 855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856" name="Shape 856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857" name="Shape 857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858" name="Shape 858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859" name="Shape 859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861" name="Shape 861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862" name="Shape 862"/>
          <p:cNvSpPr/>
          <p:nvPr/>
        </p:nvSpPr>
        <p:spPr>
          <a:xfrm flipV="1">
            <a:off x="4699394" y="3994131"/>
            <a:ext cx="349118" cy="1578498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Canonical Device</a:t>
            </a:r>
          </a:p>
        </p:txBody>
      </p:sp>
      <p:sp>
        <p:nvSpPr>
          <p:cNvPr id="148" name="Shape 148"/>
          <p:cNvSpPr/>
          <p:nvPr/>
        </p:nvSpPr>
        <p:spPr>
          <a:xfrm>
            <a:off x="3329428" y="3596554"/>
            <a:ext cx="6345944" cy="2475762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8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9" name="Shape 149"/>
          <p:cNvSpPr/>
          <p:nvPr/>
        </p:nvSpPr>
        <p:spPr>
          <a:xfrm>
            <a:off x="3837428" y="3590793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Status</a:t>
            </a:r>
          </a:p>
        </p:txBody>
      </p:sp>
      <p:sp>
        <p:nvSpPr>
          <p:cNvPr id="150" name="Shape 150"/>
          <p:cNvSpPr/>
          <p:nvPr/>
        </p:nvSpPr>
        <p:spPr>
          <a:xfrm>
            <a:off x="5397144" y="3590793"/>
            <a:ext cx="2210512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COMMAND</a:t>
            </a:r>
          </a:p>
        </p:txBody>
      </p:sp>
      <p:sp>
        <p:nvSpPr>
          <p:cNvPr id="151" name="Shape 151"/>
          <p:cNvSpPr/>
          <p:nvPr/>
        </p:nvSpPr>
        <p:spPr>
          <a:xfrm>
            <a:off x="7846672" y="3590793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DATA</a:t>
            </a:r>
          </a:p>
        </p:txBody>
      </p:sp>
      <p:sp>
        <p:nvSpPr>
          <p:cNvPr id="152" name="Shape 152"/>
          <p:cNvSpPr/>
          <p:nvPr/>
        </p:nvSpPr>
        <p:spPr>
          <a:xfrm>
            <a:off x="3922570" y="3171721"/>
            <a:ext cx="5159660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53" name="Shape 153"/>
          <p:cNvSpPr/>
          <p:nvPr/>
        </p:nvSpPr>
        <p:spPr>
          <a:xfrm flipH="1">
            <a:off x="3832097" y="3171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54" name="Shape 154"/>
          <p:cNvSpPr/>
          <p:nvPr/>
        </p:nvSpPr>
        <p:spPr>
          <a:xfrm>
            <a:off x="9089897" y="3171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55" name="Shape 155"/>
          <p:cNvSpPr/>
          <p:nvPr/>
        </p:nvSpPr>
        <p:spPr>
          <a:xfrm>
            <a:off x="4501896" y="2618107"/>
            <a:ext cx="4001009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2600"/>
                </a:solidFill>
              </a:rPr>
              <a:t>OS reads/writes to these</a:t>
            </a:r>
          </a:p>
        </p:txBody>
      </p:sp>
      <p:sp>
        <p:nvSpPr>
          <p:cNvPr id="156" name="Shape 156"/>
          <p:cNvSpPr/>
          <p:nvPr/>
        </p:nvSpPr>
        <p:spPr>
          <a:xfrm>
            <a:off x="64357" y="3620185"/>
            <a:ext cx="3148941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 algn="r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Device Registers: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Shape 86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Seek to right track.</a:t>
            </a:r>
          </a:p>
        </p:txBody>
      </p:sp>
      <p:grpSp>
        <p:nvGrpSpPr>
          <p:cNvPr id="897" name="Group 897"/>
          <p:cNvGrpSpPr/>
          <p:nvPr/>
        </p:nvGrpSpPr>
        <p:grpSpPr>
          <a:xfrm rot="20213804"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865" name="Shape 865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66" name="Shape 866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67" name="Shape 867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68" name="Shape 868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69" name="Shape 869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70" name="Shape 870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71" name="Shape 871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72" name="Shape 872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873" name="Shape 873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874" name="Shape 874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875" name="Shape 875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876" name="Shape 876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877" name="Shape 877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878" name="Shape 878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879" name="Shape 879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880" name="Shape 880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881" name="Shape 881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882" name="Shape 882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883" name="Shape 883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884" name="Shape 884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885" name="Shape 885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886" name="Shape 886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887" name="Shape 887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888" name="Shape 888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889" name="Shape 889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890" name="Shape 890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891" name="Shape 891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892" name="Shape 892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893" name="Shape 893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894" name="Shape 894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895" name="Shape 895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896" name="Shape 896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898" name="Shape 898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899" name="Shape 899"/>
          <p:cNvSpPr/>
          <p:nvPr/>
        </p:nvSpPr>
        <p:spPr>
          <a:xfrm flipV="1">
            <a:off x="4699394" y="4101045"/>
            <a:ext cx="500371" cy="1471583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Shape 90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Seek to right track.</a:t>
            </a:r>
          </a:p>
        </p:txBody>
      </p:sp>
      <p:grpSp>
        <p:nvGrpSpPr>
          <p:cNvPr id="934" name="Group 934"/>
          <p:cNvGrpSpPr/>
          <p:nvPr/>
        </p:nvGrpSpPr>
        <p:grpSpPr>
          <a:xfrm rot="19415429"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902" name="Shape 902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03" name="Shape 903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04" name="Shape 904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05" name="Shape 905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06" name="Shape 906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07" name="Shape 907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08" name="Shape 908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09" name="Shape 909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10" name="Shape 910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911" name="Shape 911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912" name="Shape 912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913" name="Shape 913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914" name="Shape 914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915" name="Shape 915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916" name="Shape 916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917" name="Shape 917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918" name="Shape 918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919" name="Shape 919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920" name="Shape 920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921" name="Shape 921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922" name="Shape 922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923" name="Shape 923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924" name="Shape 924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925" name="Shape 925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926" name="Shape 926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927" name="Shape 927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928" name="Shape 928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929" name="Shape 929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930" name="Shape 930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931" name="Shape 931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932" name="Shape 932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933" name="Shape 933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935" name="Shape 935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936" name="Shape 936"/>
          <p:cNvSpPr/>
          <p:nvPr/>
        </p:nvSpPr>
        <p:spPr>
          <a:xfrm flipV="1">
            <a:off x="4699394" y="4342821"/>
            <a:ext cx="877373" cy="1229808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Shape 9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Wait for rotation.</a:t>
            </a:r>
          </a:p>
        </p:txBody>
      </p:sp>
      <p:grpSp>
        <p:nvGrpSpPr>
          <p:cNvPr id="971" name="Group 971"/>
          <p:cNvGrpSpPr/>
          <p:nvPr/>
        </p:nvGrpSpPr>
        <p:grpSpPr>
          <a:xfrm rot="18193314"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939" name="Shape 939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40" name="Shape 940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41" name="Shape 941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42" name="Shape 942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43" name="Shape 943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44" name="Shape 944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45" name="Shape 945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46" name="Shape 946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47" name="Shape 947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948" name="Shape 948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949" name="Shape 949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950" name="Shape 950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951" name="Shape 951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952" name="Shape 952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953" name="Shape 953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954" name="Shape 954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955" name="Shape 955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956" name="Shape 956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957" name="Shape 957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958" name="Shape 958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959" name="Shape 959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960" name="Shape 960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961" name="Shape 961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962" name="Shape 962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963" name="Shape 963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964" name="Shape 964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965" name="Shape 965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966" name="Shape 966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967" name="Shape 967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968" name="Shape 968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969" name="Shape 969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970" name="Shape 970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972" name="Shape 972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973" name="Shape 973"/>
          <p:cNvSpPr/>
          <p:nvPr/>
        </p:nvSpPr>
        <p:spPr>
          <a:xfrm flipV="1">
            <a:off x="4699394" y="4342821"/>
            <a:ext cx="877373" cy="1229808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Shape 97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Wait for rotation.</a:t>
            </a:r>
          </a:p>
        </p:txBody>
      </p:sp>
      <p:grpSp>
        <p:nvGrpSpPr>
          <p:cNvPr id="1008" name="Group 1008"/>
          <p:cNvGrpSpPr/>
          <p:nvPr/>
        </p:nvGrpSpPr>
        <p:grpSpPr>
          <a:xfrm rot="16244006"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976" name="Shape 976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77" name="Shape 977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78" name="Shape 978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79" name="Shape 979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80" name="Shape 980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81" name="Shape 981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82" name="Shape 982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83" name="Shape 983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984" name="Shape 984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985" name="Shape 985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986" name="Shape 986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987" name="Shape 987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988" name="Shape 988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989" name="Shape 989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990" name="Shape 990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991" name="Shape 991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992" name="Shape 992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993" name="Shape 993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994" name="Shape 994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995" name="Shape 995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996" name="Shape 996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997" name="Shape 997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998" name="Shape 998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999" name="Shape 999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1000" name="Shape 1000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1001" name="Shape 1001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1002" name="Shape 1002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1003" name="Shape 1003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1004" name="Shape 1004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1005" name="Shape 1005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1006" name="Shape 1006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1007" name="Shape 1007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1009" name="Shape 1009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1010" name="Shape 1010"/>
          <p:cNvSpPr/>
          <p:nvPr/>
        </p:nvSpPr>
        <p:spPr>
          <a:xfrm flipV="1">
            <a:off x="4699394" y="4342821"/>
            <a:ext cx="877373" cy="1229808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Shape 101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Wait for rotation.</a:t>
            </a:r>
          </a:p>
        </p:txBody>
      </p:sp>
      <p:grpSp>
        <p:nvGrpSpPr>
          <p:cNvPr id="1045" name="Group 1045"/>
          <p:cNvGrpSpPr/>
          <p:nvPr/>
        </p:nvGrpSpPr>
        <p:grpSpPr>
          <a:xfrm rot="13090288"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1013" name="Shape 1013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14" name="Shape 1014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15" name="Shape 1015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16" name="Shape 1016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17" name="Shape 1017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18" name="Shape 1018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19" name="Shape 1019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20" name="Shape 1020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21" name="Shape 1021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1022" name="Shape 1022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1023" name="Shape 1023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1024" name="Shape 1024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1025" name="Shape 1025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1026" name="Shape 1026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1027" name="Shape 1027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1028" name="Shape 1028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1029" name="Shape 1029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1030" name="Shape 1030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1031" name="Shape 1031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1032" name="Shape 1032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1033" name="Shape 1033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1034" name="Shape 1034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1035" name="Shape 1035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1036" name="Shape 1036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1037" name="Shape 1037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1038" name="Shape 1038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1039" name="Shape 1039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1040" name="Shape 1040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1041" name="Shape 1041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1042" name="Shape 1042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1043" name="Shape 1043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1044" name="Shape 1044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1046" name="Shape 1046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1047" name="Shape 1047"/>
          <p:cNvSpPr/>
          <p:nvPr/>
        </p:nvSpPr>
        <p:spPr>
          <a:xfrm flipV="1">
            <a:off x="4699394" y="4342821"/>
            <a:ext cx="877373" cy="1229808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Shape 104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Wait for rotation.</a:t>
            </a:r>
          </a:p>
        </p:txBody>
      </p:sp>
      <p:grpSp>
        <p:nvGrpSpPr>
          <p:cNvPr id="1082" name="Group 1082"/>
          <p:cNvGrpSpPr/>
          <p:nvPr/>
        </p:nvGrpSpPr>
        <p:grpSpPr>
          <a:xfrm rot="10497827"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1050" name="Shape 1050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51" name="Shape 1051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52" name="Shape 1052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53" name="Shape 1053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54" name="Shape 1054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55" name="Shape 1055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56" name="Shape 1056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57" name="Shape 1057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58" name="Shape 1058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1059" name="Shape 1059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1060" name="Shape 1060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1061" name="Shape 1061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1062" name="Shape 1062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1063" name="Shape 1063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1064" name="Shape 1064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1065" name="Shape 1065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1066" name="Shape 1066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1067" name="Shape 1067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1068" name="Shape 1068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1069" name="Shape 1069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1070" name="Shape 1070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1071" name="Shape 1071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1072" name="Shape 1072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1073" name="Shape 1073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1074" name="Shape 1074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1075" name="Shape 1075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1076" name="Shape 1076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1077" name="Shape 1077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1078" name="Shape 1078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1079" name="Shape 1079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1080" name="Shape 1080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1081" name="Shape 1081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1083" name="Shape 1083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1084" name="Shape 1084"/>
          <p:cNvSpPr/>
          <p:nvPr/>
        </p:nvSpPr>
        <p:spPr>
          <a:xfrm flipV="1">
            <a:off x="4699394" y="4342821"/>
            <a:ext cx="877373" cy="1229808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Shape 108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Wait for rotation.</a:t>
            </a:r>
          </a:p>
        </p:txBody>
      </p:sp>
      <p:grpSp>
        <p:nvGrpSpPr>
          <p:cNvPr id="1119" name="Group 1119"/>
          <p:cNvGrpSpPr/>
          <p:nvPr/>
        </p:nvGrpSpPr>
        <p:grpSpPr>
          <a:xfrm rot="8041568"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1087" name="Shape 1087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88" name="Shape 1088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89" name="Shape 1089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90" name="Shape 1090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91" name="Shape 1091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92" name="Shape 1092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93" name="Shape 1093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94" name="Shape 1094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095" name="Shape 1095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1096" name="Shape 1096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1097" name="Shape 1097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1098" name="Shape 1098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1099" name="Shape 1099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1100" name="Shape 1100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1101" name="Shape 1101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1102" name="Shape 1102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1103" name="Shape 1103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1104" name="Shape 1104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1105" name="Shape 1105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1106" name="Shape 1106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1107" name="Shape 1107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1108" name="Shape 1108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1109" name="Shape 1109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1110" name="Shape 1110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1111" name="Shape 1111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1112" name="Shape 1112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1113" name="Shape 1113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1114" name="Shape 1114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1115" name="Shape 1115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1116" name="Shape 1116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1117" name="Shape 1117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1118" name="Shape 1118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1120" name="Shape 1120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1121" name="Shape 1121"/>
          <p:cNvSpPr/>
          <p:nvPr/>
        </p:nvSpPr>
        <p:spPr>
          <a:xfrm flipV="1">
            <a:off x="4699394" y="4342821"/>
            <a:ext cx="877373" cy="1229808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Shape 1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Wait for rotation.</a:t>
            </a:r>
          </a:p>
        </p:txBody>
      </p:sp>
      <p:grpSp>
        <p:nvGrpSpPr>
          <p:cNvPr id="1156" name="Group 1156"/>
          <p:cNvGrpSpPr/>
          <p:nvPr/>
        </p:nvGrpSpPr>
        <p:grpSpPr>
          <a:xfrm rot="5065994"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1124" name="Shape 1124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25" name="Shape 1125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26" name="Shape 1126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27" name="Shape 1127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28" name="Shape 1128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29" name="Shape 1129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30" name="Shape 1130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31" name="Shape 1131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32" name="Shape 1132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1133" name="Shape 1133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1134" name="Shape 1134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1135" name="Shape 1135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1136" name="Shape 1136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1137" name="Shape 1137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1138" name="Shape 1138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1139" name="Shape 1139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1140" name="Shape 1140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1141" name="Shape 1141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1142" name="Shape 1142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1143" name="Shape 1143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1144" name="Shape 1144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1145" name="Shape 1145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1146" name="Shape 1146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1147" name="Shape 1147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1148" name="Shape 1148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1149" name="Shape 1149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1150" name="Shape 1150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1151" name="Shape 1151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1152" name="Shape 1152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1153" name="Shape 1153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1154" name="Shape 1154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1155" name="Shape 1155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1157" name="Shape 1157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1158" name="Shape 1158"/>
          <p:cNvSpPr/>
          <p:nvPr/>
        </p:nvSpPr>
        <p:spPr>
          <a:xfrm flipV="1">
            <a:off x="4699394" y="4342821"/>
            <a:ext cx="877373" cy="1229808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Shape 116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Transfer data.</a:t>
            </a:r>
          </a:p>
        </p:txBody>
      </p:sp>
      <p:grpSp>
        <p:nvGrpSpPr>
          <p:cNvPr id="1193" name="Group 1193"/>
          <p:cNvGrpSpPr/>
          <p:nvPr/>
        </p:nvGrpSpPr>
        <p:grpSpPr>
          <a:xfrm rot="3502961"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1161" name="Shape 1161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62" name="Shape 1162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63" name="Shape 1163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64" name="Shape 1164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65" name="Shape 1165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66" name="Shape 1166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67" name="Shape 1167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68" name="Shape 1168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69" name="Shape 1169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1170" name="Shape 1170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1171" name="Shape 1171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1172" name="Shape 1172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1173" name="Shape 1173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1174" name="Shape 1174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1175" name="Shape 1175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1176" name="Shape 1176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1177" name="Shape 1177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1178" name="Shape 1178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1179" name="Shape 1179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1180" name="Shape 1180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1181" name="Shape 1181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1182" name="Shape 1182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1183" name="Shape 1183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1184" name="Shape 1184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1185" name="Shape 1185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1186" name="Shape 1186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1187" name="Shape 1187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1188" name="Shape 1188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1189" name="Shape 1189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1190" name="Shape 1190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1191" name="Shape 1191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1192" name="Shape 1192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1194" name="Shape 1194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1195" name="Shape 1195"/>
          <p:cNvSpPr/>
          <p:nvPr/>
        </p:nvSpPr>
        <p:spPr>
          <a:xfrm flipV="1">
            <a:off x="4699394" y="4342821"/>
            <a:ext cx="877373" cy="1229808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Shape 11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Transfer data.</a:t>
            </a:r>
          </a:p>
        </p:txBody>
      </p:sp>
      <p:grpSp>
        <p:nvGrpSpPr>
          <p:cNvPr id="1230" name="Group 1230"/>
          <p:cNvGrpSpPr/>
          <p:nvPr/>
        </p:nvGrpSpPr>
        <p:grpSpPr>
          <a:xfrm rot="2295057"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1198" name="Shape 1198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199" name="Shape 1199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00" name="Shape 1200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01" name="Shape 1201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02" name="Shape 1202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03" name="Shape 1203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04" name="Shape 1204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05" name="Shape 1205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06" name="Shape 1206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1207" name="Shape 1207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1208" name="Shape 1208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1209" name="Shape 1209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1210" name="Shape 1210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1211" name="Shape 1211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1212" name="Shape 1212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1213" name="Shape 1213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1214" name="Shape 1214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1215" name="Shape 1215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1216" name="Shape 1216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1217" name="Shape 1217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1218" name="Shape 1218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1219" name="Shape 1219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1220" name="Shape 1220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1221" name="Shape 1221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1222" name="Shape 1222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1223" name="Shape 1223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1224" name="Shape 1224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1225" name="Shape 1225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1226" name="Shape 1226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1227" name="Shape 1227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1228" name="Shape 1228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1229" name="Shape 1229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1231" name="Shape 1231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1232" name="Shape 1232"/>
          <p:cNvSpPr/>
          <p:nvPr/>
        </p:nvSpPr>
        <p:spPr>
          <a:xfrm flipV="1">
            <a:off x="4699394" y="4342821"/>
            <a:ext cx="877373" cy="1229808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Canonical Device</a:t>
            </a:r>
          </a:p>
        </p:txBody>
      </p:sp>
      <p:sp>
        <p:nvSpPr>
          <p:cNvPr id="159" name="Shape 159"/>
          <p:cNvSpPr/>
          <p:nvPr/>
        </p:nvSpPr>
        <p:spPr>
          <a:xfrm>
            <a:off x="3329428" y="3596554"/>
            <a:ext cx="6345944" cy="2475762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8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3837428" y="3590793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Status</a:t>
            </a:r>
          </a:p>
        </p:txBody>
      </p:sp>
      <p:sp>
        <p:nvSpPr>
          <p:cNvPr id="161" name="Shape 161"/>
          <p:cNvSpPr/>
          <p:nvPr/>
        </p:nvSpPr>
        <p:spPr>
          <a:xfrm>
            <a:off x="5397144" y="3590793"/>
            <a:ext cx="2210512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COMMAND</a:t>
            </a:r>
          </a:p>
        </p:txBody>
      </p:sp>
      <p:sp>
        <p:nvSpPr>
          <p:cNvPr id="162" name="Shape 162"/>
          <p:cNvSpPr/>
          <p:nvPr/>
        </p:nvSpPr>
        <p:spPr>
          <a:xfrm>
            <a:off x="7846672" y="3590793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DATA</a:t>
            </a:r>
          </a:p>
        </p:txBody>
      </p:sp>
      <p:sp>
        <p:nvSpPr>
          <p:cNvPr id="163" name="Shape 163"/>
          <p:cNvSpPr/>
          <p:nvPr/>
        </p:nvSpPr>
        <p:spPr>
          <a:xfrm>
            <a:off x="64357" y="3620185"/>
            <a:ext cx="3148941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 algn="r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Device Registers:</a:t>
            </a:r>
          </a:p>
        </p:txBody>
      </p:sp>
      <p:sp>
        <p:nvSpPr>
          <p:cNvPr id="164" name="Shape 164"/>
          <p:cNvSpPr/>
          <p:nvPr/>
        </p:nvSpPr>
        <p:spPr>
          <a:xfrm>
            <a:off x="3922570" y="3171721"/>
            <a:ext cx="5159660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65" name="Shape 165"/>
          <p:cNvSpPr/>
          <p:nvPr/>
        </p:nvSpPr>
        <p:spPr>
          <a:xfrm flipH="1">
            <a:off x="3832097" y="3171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66" name="Shape 166"/>
          <p:cNvSpPr/>
          <p:nvPr/>
        </p:nvSpPr>
        <p:spPr>
          <a:xfrm>
            <a:off x="9089897" y="3171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67" name="Shape 167"/>
          <p:cNvSpPr/>
          <p:nvPr/>
        </p:nvSpPr>
        <p:spPr>
          <a:xfrm>
            <a:off x="4501896" y="2618107"/>
            <a:ext cx="4001009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2600"/>
                </a:solidFill>
              </a:rPr>
              <a:t>OS reads/writes to these</a:t>
            </a:r>
          </a:p>
        </p:txBody>
      </p:sp>
      <p:sp>
        <p:nvSpPr>
          <p:cNvPr id="168" name="Shape 168"/>
          <p:cNvSpPr/>
          <p:nvPr/>
        </p:nvSpPr>
        <p:spPr>
          <a:xfrm>
            <a:off x="136900" y="4890185"/>
            <a:ext cx="3076398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 algn="r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Hidden Internals:</a:t>
            </a:r>
          </a:p>
        </p:txBody>
      </p:sp>
      <p:sp>
        <p:nvSpPr>
          <p:cNvPr id="169" name="Shape 169"/>
          <p:cNvSpPr/>
          <p:nvPr/>
        </p:nvSpPr>
        <p:spPr>
          <a:xfrm>
            <a:off x="3336744" y="4406900"/>
            <a:ext cx="6371344" cy="0"/>
          </a:xfrm>
          <a:prstGeom prst="line">
            <a:avLst/>
          </a:prstGeom>
          <a:ln w="254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0" name="Shape 170"/>
          <p:cNvSpPr/>
          <p:nvPr/>
        </p:nvSpPr>
        <p:spPr>
          <a:xfrm>
            <a:off x="6102350" y="4833035"/>
            <a:ext cx="8001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???</a:t>
            </a: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" name="Shape 123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Transfer data.</a:t>
            </a:r>
          </a:p>
        </p:txBody>
      </p:sp>
      <p:grpSp>
        <p:nvGrpSpPr>
          <p:cNvPr id="1267" name="Group 1267"/>
          <p:cNvGrpSpPr/>
          <p:nvPr/>
        </p:nvGrpSpPr>
        <p:grpSpPr>
          <a:xfrm rot="1445817">
            <a:off x="4777654" y="2001406"/>
            <a:ext cx="3449492" cy="3449491"/>
            <a:chOff x="0" y="0"/>
            <a:chExt cx="3449490" cy="3449490"/>
          </a:xfrm>
        </p:grpSpPr>
        <p:sp>
          <p:nvSpPr>
            <p:cNvPr id="1235" name="Shape 1235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36" name="Shape 1236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37" name="Shape 1237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38" name="Shape 1238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39" name="Shape 1239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40" name="Shape 1240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41" name="Shape 1241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42" name="Shape 1242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43" name="Shape 1243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1244" name="Shape 1244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1245" name="Shape 1245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1246" name="Shape 1246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1247" name="Shape 1247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1248" name="Shape 1248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1249" name="Shape 1249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1250" name="Shape 1250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1251" name="Shape 1251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1252" name="Shape 1252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1253" name="Shape 1253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1254" name="Shape 1254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1255" name="Shape 1255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1256" name="Shape 1256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1257" name="Shape 1257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1258" name="Shape 1258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1259" name="Shape 1259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1260" name="Shape 1260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1261" name="Shape 1261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1262" name="Shape 1262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1263" name="Shape 1263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1264" name="Shape 1264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1265" name="Shape 1265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1266" name="Shape 1266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1268" name="Shape 1268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1269" name="Shape 1269"/>
          <p:cNvSpPr/>
          <p:nvPr/>
        </p:nvSpPr>
        <p:spPr>
          <a:xfrm flipV="1">
            <a:off x="4699394" y="4342821"/>
            <a:ext cx="877373" cy="1229808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1" name="Shape 127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Yay!</a:t>
            </a:r>
          </a:p>
        </p:txBody>
      </p:sp>
      <p:grpSp>
        <p:nvGrpSpPr>
          <p:cNvPr id="1304" name="Group 1304"/>
          <p:cNvGrpSpPr/>
          <p:nvPr/>
        </p:nvGrpSpPr>
        <p:grpSpPr>
          <a:xfrm rot="837938">
            <a:off x="4777654" y="2026120"/>
            <a:ext cx="3449492" cy="3449491"/>
            <a:chOff x="0" y="0"/>
            <a:chExt cx="3449490" cy="3449490"/>
          </a:xfrm>
        </p:grpSpPr>
        <p:sp>
          <p:nvSpPr>
            <p:cNvPr id="1272" name="Shape 1272"/>
            <p:cNvSpPr/>
            <p:nvPr/>
          </p:nvSpPr>
          <p:spPr>
            <a:xfrm>
              <a:off x="0" y="0"/>
              <a:ext cx="3449491" cy="3449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73" name="Shape 1273"/>
            <p:cNvSpPr/>
            <p:nvPr/>
          </p:nvSpPr>
          <p:spPr>
            <a:xfrm>
              <a:off x="381000" y="381000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74" name="Shape 1274"/>
            <p:cNvSpPr/>
            <p:nvPr/>
          </p:nvSpPr>
          <p:spPr>
            <a:xfrm>
              <a:off x="889000" y="891028"/>
              <a:ext cx="1612951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53585F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75" name="Shape 1275"/>
            <p:cNvSpPr/>
            <p:nvPr/>
          </p:nvSpPr>
          <p:spPr>
            <a:xfrm>
              <a:off x="42664" y="1724745"/>
              <a:ext cx="3364162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76" name="Shape 1276"/>
            <p:cNvSpPr/>
            <p:nvPr/>
          </p:nvSpPr>
          <p:spPr>
            <a:xfrm flipV="1">
              <a:off x="1724744" y="42664"/>
              <a:ext cx="1" cy="336416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77" name="Shape 1277"/>
            <p:cNvSpPr/>
            <p:nvPr/>
          </p:nvSpPr>
          <p:spPr>
            <a:xfrm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78" name="Shape 1278"/>
            <p:cNvSpPr/>
            <p:nvPr/>
          </p:nvSpPr>
          <p:spPr>
            <a:xfrm flipH="1" flipV="1">
              <a:off x="535334" y="535334"/>
              <a:ext cx="2378822" cy="2378822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79" name="Shape 1279"/>
            <p:cNvSpPr/>
            <p:nvPr/>
          </p:nvSpPr>
          <p:spPr>
            <a:xfrm>
              <a:off x="1400895" y="1400895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280" name="Shape 1280"/>
            <p:cNvSpPr/>
            <p:nvPr/>
          </p:nvSpPr>
          <p:spPr>
            <a:xfrm>
              <a:off x="20843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</a:t>
              </a:r>
            </a:p>
          </p:txBody>
        </p:sp>
        <p:sp>
          <p:nvSpPr>
            <p:cNvPr id="1281" name="Shape 1281"/>
            <p:cNvSpPr/>
            <p:nvPr/>
          </p:nvSpPr>
          <p:spPr>
            <a:xfrm>
              <a:off x="20843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2</a:t>
              </a:r>
            </a:p>
          </p:txBody>
        </p:sp>
        <p:sp>
          <p:nvSpPr>
            <p:cNvPr id="1282" name="Shape 1282"/>
            <p:cNvSpPr/>
            <p:nvPr/>
          </p:nvSpPr>
          <p:spPr>
            <a:xfrm>
              <a:off x="17033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3</a:t>
              </a:r>
            </a:p>
          </p:txBody>
        </p:sp>
        <p:sp>
          <p:nvSpPr>
            <p:cNvPr id="1283" name="Shape 1283"/>
            <p:cNvSpPr/>
            <p:nvPr/>
          </p:nvSpPr>
          <p:spPr>
            <a:xfrm>
              <a:off x="17033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0</a:t>
              </a:r>
            </a:p>
          </p:txBody>
        </p:sp>
        <p:sp>
          <p:nvSpPr>
            <p:cNvPr id="1284" name="Shape 1284"/>
            <p:cNvSpPr/>
            <p:nvPr/>
          </p:nvSpPr>
          <p:spPr>
            <a:xfrm>
              <a:off x="1017533" y="1199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6</a:t>
              </a:r>
            </a:p>
          </p:txBody>
        </p:sp>
        <p:sp>
          <p:nvSpPr>
            <p:cNvPr id="1285" name="Shape 1285"/>
            <p:cNvSpPr/>
            <p:nvPr/>
          </p:nvSpPr>
          <p:spPr>
            <a:xfrm>
              <a:off x="1017533" y="16316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5</a:t>
              </a:r>
            </a:p>
          </p:txBody>
        </p:sp>
        <p:sp>
          <p:nvSpPr>
            <p:cNvPr id="1286" name="Shape 1286"/>
            <p:cNvSpPr/>
            <p:nvPr/>
          </p:nvSpPr>
          <p:spPr>
            <a:xfrm>
              <a:off x="1335033" y="1901226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4</a:t>
              </a:r>
            </a:p>
          </p:txBody>
        </p:sp>
        <p:sp>
          <p:nvSpPr>
            <p:cNvPr id="1287" name="Shape 1287"/>
            <p:cNvSpPr/>
            <p:nvPr/>
          </p:nvSpPr>
          <p:spPr>
            <a:xfrm>
              <a:off x="1335033" y="945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7</a:t>
              </a:r>
            </a:p>
          </p:txBody>
        </p:sp>
        <p:sp>
          <p:nvSpPr>
            <p:cNvPr id="1288" name="Shape 1288"/>
            <p:cNvSpPr/>
            <p:nvPr/>
          </p:nvSpPr>
          <p:spPr>
            <a:xfrm>
              <a:off x="1906533" y="437845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8</a:t>
              </a:r>
            </a:p>
          </p:txBody>
        </p:sp>
        <p:sp>
          <p:nvSpPr>
            <p:cNvPr id="1289" name="Shape 1289"/>
            <p:cNvSpPr/>
            <p:nvPr/>
          </p:nvSpPr>
          <p:spPr>
            <a:xfrm>
              <a:off x="2490733" y="1002163"/>
              <a:ext cx="34032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9</a:t>
              </a:r>
            </a:p>
          </p:txBody>
        </p:sp>
        <p:sp>
          <p:nvSpPr>
            <p:cNvPr id="1290" name="Shape 1290"/>
            <p:cNvSpPr/>
            <p:nvPr/>
          </p:nvSpPr>
          <p:spPr>
            <a:xfrm>
              <a:off x="24059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10</a:t>
              </a:r>
            </a:p>
          </p:txBody>
        </p:sp>
        <p:sp>
          <p:nvSpPr>
            <p:cNvPr id="1291" name="Shape 1291"/>
            <p:cNvSpPr/>
            <p:nvPr/>
          </p:nvSpPr>
          <p:spPr>
            <a:xfrm>
              <a:off x="1837849" y="2389344"/>
              <a:ext cx="490389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11</a:t>
              </a:r>
            </a:p>
          </p:txBody>
        </p:sp>
        <p:sp>
          <p:nvSpPr>
            <p:cNvPr id="1292" name="Shape 1292"/>
            <p:cNvSpPr/>
            <p:nvPr/>
          </p:nvSpPr>
          <p:spPr>
            <a:xfrm>
              <a:off x="1044223" y="437845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15</a:t>
              </a:r>
            </a:p>
          </p:txBody>
        </p:sp>
        <p:sp>
          <p:nvSpPr>
            <p:cNvPr id="1293" name="Shape 1293"/>
            <p:cNvSpPr/>
            <p:nvPr/>
          </p:nvSpPr>
          <p:spPr>
            <a:xfrm>
              <a:off x="396523" y="1002163"/>
              <a:ext cx="566341" cy="584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3200" b="1"/>
                <a:t>14</a:t>
              </a:r>
            </a:p>
          </p:txBody>
        </p:sp>
        <p:sp>
          <p:nvSpPr>
            <p:cNvPr id="1294" name="Shape 1294"/>
            <p:cNvSpPr/>
            <p:nvPr/>
          </p:nvSpPr>
          <p:spPr>
            <a:xfrm>
              <a:off x="424775" y="178956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800" b="1"/>
                <a:t>13</a:t>
              </a:r>
            </a:p>
          </p:txBody>
        </p:sp>
        <p:sp>
          <p:nvSpPr>
            <p:cNvPr id="1295" name="Shape 1295"/>
            <p:cNvSpPr/>
            <p:nvPr/>
          </p:nvSpPr>
          <p:spPr>
            <a:xfrm>
              <a:off x="1078825" y="2389344"/>
              <a:ext cx="509837" cy="533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b="1">
                  <a:solidFill>
                    <a:srgbClr val="971817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800" b="1">
                  <a:solidFill>
                    <a:srgbClr val="971817"/>
                  </a:solidFill>
                </a:rPr>
                <a:t>12</a:t>
              </a:r>
            </a:p>
          </p:txBody>
        </p:sp>
        <p:sp>
          <p:nvSpPr>
            <p:cNvPr id="1296" name="Shape 1296"/>
            <p:cNvSpPr/>
            <p:nvPr/>
          </p:nvSpPr>
          <p:spPr>
            <a:xfrm>
              <a:off x="1969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16</a:t>
              </a:r>
            </a:p>
          </p:txBody>
        </p:sp>
        <p:sp>
          <p:nvSpPr>
            <p:cNvPr id="1297" name="Shape 1297"/>
            <p:cNvSpPr/>
            <p:nvPr/>
          </p:nvSpPr>
          <p:spPr>
            <a:xfrm>
              <a:off x="28971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17</a:t>
              </a:r>
            </a:p>
          </p:txBody>
        </p:sp>
        <p:sp>
          <p:nvSpPr>
            <p:cNvPr id="1298" name="Shape 1298"/>
            <p:cNvSpPr/>
            <p:nvPr/>
          </p:nvSpPr>
          <p:spPr>
            <a:xfrm>
              <a:off x="28575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18</a:t>
              </a:r>
            </a:p>
          </p:txBody>
        </p:sp>
        <p:sp>
          <p:nvSpPr>
            <p:cNvPr id="1299" name="Shape 1299"/>
            <p:cNvSpPr/>
            <p:nvPr/>
          </p:nvSpPr>
          <p:spPr>
            <a:xfrm>
              <a:off x="2027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19</a:t>
              </a:r>
            </a:p>
          </p:txBody>
        </p:sp>
        <p:sp>
          <p:nvSpPr>
            <p:cNvPr id="1300" name="Shape 1300"/>
            <p:cNvSpPr/>
            <p:nvPr/>
          </p:nvSpPr>
          <p:spPr>
            <a:xfrm>
              <a:off x="953269" y="42512"/>
              <a:ext cx="453332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23</a:t>
              </a:r>
            </a:p>
          </p:txBody>
        </p:sp>
        <p:sp>
          <p:nvSpPr>
            <p:cNvPr id="1301" name="Shape 1301"/>
            <p:cNvSpPr/>
            <p:nvPr/>
          </p:nvSpPr>
          <p:spPr>
            <a:xfrm>
              <a:off x="77733" y="872343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22</a:t>
              </a:r>
            </a:p>
          </p:txBody>
        </p:sp>
        <p:sp>
          <p:nvSpPr>
            <p:cNvPr id="1302" name="Shape 1302"/>
            <p:cNvSpPr/>
            <p:nvPr/>
          </p:nvSpPr>
          <p:spPr>
            <a:xfrm>
              <a:off x="101606" y="210862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21</a:t>
              </a:r>
            </a:p>
          </p:txBody>
        </p:sp>
        <p:sp>
          <p:nvSpPr>
            <p:cNvPr id="1303" name="Shape 1303"/>
            <p:cNvSpPr/>
            <p:nvPr/>
          </p:nvSpPr>
          <p:spPr>
            <a:xfrm>
              <a:off x="1011828" y="2857195"/>
              <a:ext cx="453331" cy="469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 lvl="0">
                <a:defRPr sz="1800" b="0"/>
              </a:pPr>
              <a:r>
                <a:rPr sz="2400" b="1"/>
                <a:t>20</a:t>
              </a:r>
            </a:p>
          </p:txBody>
        </p:sp>
      </p:grpSp>
      <p:sp>
        <p:nvSpPr>
          <p:cNvPr id="1305" name="Shape 1305"/>
          <p:cNvSpPr/>
          <p:nvPr/>
        </p:nvSpPr>
        <p:spPr>
          <a:xfrm>
            <a:off x="4300677" y="5200213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/>
          </a:solidFill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1306" name="Shape 1306"/>
          <p:cNvSpPr/>
          <p:nvPr/>
        </p:nvSpPr>
        <p:spPr>
          <a:xfrm flipV="1">
            <a:off x="4699394" y="4367535"/>
            <a:ext cx="877373" cy="1229808"/>
          </a:xfrm>
          <a:prstGeom prst="line">
            <a:avLst/>
          </a:prstGeom>
          <a:ln w="139700">
            <a:solidFill>
              <a:srgbClr val="971817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Read/write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8412" y="2625675"/>
            <a:ext cx="11837772" cy="611180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Three components:</a:t>
            </a:r>
          </a:p>
          <a:p>
            <a:pPr marL="0" indent="0">
              <a:buNone/>
            </a:pPr>
            <a:r>
              <a:rPr lang="en-US" dirty="0" smtClean="0"/>
              <a:t>Time = seek + rotation + transfer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2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" name="Shape 130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 defTabSz="473201">
              <a:defRPr sz="1800">
                <a:solidFill>
                  <a:srgbClr val="000000"/>
                </a:solidFill>
              </a:defRPr>
            </a:pPr>
            <a:r>
              <a:rPr sz="6480" dirty="0">
                <a:solidFill>
                  <a:srgbClr val="333333"/>
                </a:solidFill>
              </a:rPr>
              <a:t>Seek</a:t>
            </a:r>
            <a:r>
              <a:rPr sz="6480" dirty="0">
                <a:solidFill>
                  <a:srgbClr val="FFFFFF"/>
                </a:solidFill>
              </a:rPr>
              <a:t>, Rotate, Transfer</a:t>
            </a:r>
          </a:p>
        </p:txBody>
      </p:sp>
      <p:sp>
        <p:nvSpPr>
          <p:cNvPr id="1309" name="Shape 1309"/>
          <p:cNvSpPr>
            <a:spLocks noGrp="1"/>
          </p:cNvSpPr>
          <p:nvPr>
            <p:ph type="body" idx="4294967295"/>
          </p:nvPr>
        </p:nvSpPr>
        <p:spPr>
          <a:xfrm>
            <a:off x="423318" y="2377337"/>
            <a:ext cx="12471272" cy="6822635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>
                <a:solidFill>
                  <a:srgbClr val="333333"/>
                </a:solidFill>
              </a:rPr>
              <a:t>Seek cost: Function of cylinder distance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3500" dirty="0" smtClean="0">
                <a:solidFill>
                  <a:srgbClr val="333333"/>
                </a:solidFill>
              </a:rPr>
              <a:t>Not purely linear cost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 smtClean="0">
                <a:solidFill>
                  <a:srgbClr val="333333"/>
                </a:solidFill>
              </a:rPr>
              <a:t>Must </a:t>
            </a:r>
            <a:r>
              <a:rPr sz="3800" dirty="0">
                <a:solidFill>
                  <a:srgbClr val="333333"/>
                </a:solidFill>
              </a:rPr>
              <a:t>accelerate, coast, decelerate, </a:t>
            </a:r>
            <a:r>
              <a:rPr sz="3800" dirty="0" smtClean="0">
                <a:solidFill>
                  <a:srgbClr val="333333"/>
                </a:solidFill>
              </a:rPr>
              <a:t>settle</a:t>
            </a:r>
            <a:endParaRPr sz="3800" dirty="0">
              <a:solidFill>
                <a:srgbClr val="333333"/>
              </a:solidFill>
            </a:endParaRPr>
          </a:p>
          <a:p>
            <a:pPr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>
                <a:solidFill>
                  <a:srgbClr val="333333"/>
                </a:solidFill>
              </a:rPr>
              <a:t>Settling alone can take 0.5 - 2 </a:t>
            </a:r>
            <a:r>
              <a:rPr lang="en-US" sz="3800" dirty="0" err="1" smtClean="0">
                <a:solidFill>
                  <a:srgbClr val="333333"/>
                </a:solidFill>
              </a:rPr>
              <a:t>ms</a:t>
            </a:r>
            <a:endParaRPr lang="en-US" sz="3800" dirty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>
                <a:solidFill>
                  <a:srgbClr val="333333"/>
                </a:solidFill>
              </a:rPr>
              <a:t>Entire </a:t>
            </a:r>
            <a:r>
              <a:rPr lang="en-US" sz="3800" dirty="0">
                <a:solidFill>
                  <a:srgbClr val="333333"/>
                </a:solidFill>
              </a:rPr>
              <a:t>s</a:t>
            </a:r>
            <a:r>
              <a:rPr sz="3800" dirty="0" smtClean="0">
                <a:solidFill>
                  <a:srgbClr val="333333"/>
                </a:solidFill>
              </a:rPr>
              <a:t>eeks </a:t>
            </a:r>
            <a:r>
              <a:rPr sz="3800" dirty="0">
                <a:solidFill>
                  <a:srgbClr val="333333"/>
                </a:solidFill>
              </a:rPr>
              <a:t>often </a:t>
            </a:r>
            <a:r>
              <a:rPr sz="3800" dirty="0" smtClean="0">
                <a:solidFill>
                  <a:srgbClr val="333333"/>
                </a:solidFill>
              </a:rPr>
              <a:t>take</a:t>
            </a:r>
            <a:r>
              <a:rPr lang="en-US" sz="3800" dirty="0" smtClean="0">
                <a:solidFill>
                  <a:srgbClr val="333333"/>
                </a:solidFill>
              </a:rPr>
              <a:t>s</a:t>
            </a:r>
            <a:r>
              <a:rPr sz="3800" dirty="0" smtClean="0">
                <a:solidFill>
                  <a:srgbClr val="333333"/>
                </a:solidFill>
              </a:rPr>
              <a:t> </a:t>
            </a:r>
            <a:r>
              <a:rPr sz="3800" dirty="0">
                <a:solidFill>
                  <a:srgbClr val="333333"/>
                </a:solidFill>
              </a:rPr>
              <a:t>several </a:t>
            </a:r>
            <a:r>
              <a:rPr sz="3800" dirty="0" smtClean="0">
                <a:solidFill>
                  <a:srgbClr val="333333"/>
                </a:solidFill>
              </a:rPr>
              <a:t>milliseconds</a:t>
            </a:r>
            <a:endParaRPr lang="en-US" sz="3800" dirty="0" smtClean="0">
              <a:solidFill>
                <a:srgbClr val="333333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500" dirty="0" smtClean="0">
                <a:solidFill>
                  <a:srgbClr val="333333"/>
                </a:solidFill>
              </a:rPr>
              <a:t>4 </a:t>
            </a:r>
            <a:r>
              <a:rPr sz="3500" dirty="0">
                <a:solidFill>
                  <a:srgbClr val="333333"/>
                </a:solidFill>
              </a:rPr>
              <a:t>- 10 </a:t>
            </a:r>
            <a:r>
              <a:rPr sz="3500" dirty="0" smtClean="0">
                <a:solidFill>
                  <a:srgbClr val="333333"/>
                </a:solidFill>
              </a:rPr>
              <a:t>ms</a:t>
            </a:r>
            <a:endParaRPr lang="en-US" sz="3500" dirty="0" smtClean="0">
              <a:solidFill>
                <a:srgbClr val="333333"/>
              </a:solidFill>
            </a:endParaRPr>
          </a:p>
          <a:p>
            <a:pPr mar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>
                <a:solidFill>
                  <a:srgbClr val="333333"/>
                </a:solidFill>
              </a:rPr>
              <a:t>Approximate average seek distance = 1/3 max seek distance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" name="Shape 13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 defTabSz="473201">
              <a:defRPr sz="1800">
                <a:solidFill>
                  <a:srgbClr val="000000"/>
                </a:solidFill>
              </a:defRPr>
            </a:pPr>
            <a:r>
              <a:rPr sz="6480" dirty="0">
                <a:solidFill>
                  <a:srgbClr val="FFFFFF"/>
                </a:solidFill>
              </a:rPr>
              <a:t>Seek, </a:t>
            </a:r>
            <a:r>
              <a:rPr sz="6480" dirty="0">
                <a:solidFill>
                  <a:srgbClr val="333333"/>
                </a:solidFill>
              </a:rPr>
              <a:t>Rotate</a:t>
            </a:r>
            <a:r>
              <a:rPr sz="6480" dirty="0">
                <a:solidFill>
                  <a:srgbClr val="FFFFFF"/>
                </a:solidFill>
              </a:rPr>
              <a:t>, Transfer</a:t>
            </a:r>
          </a:p>
        </p:txBody>
      </p:sp>
      <p:sp>
        <p:nvSpPr>
          <p:cNvPr id="1312" name="Shape 1312"/>
          <p:cNvSpPr>
            <a:spLocks noGrp="1"/>
          </p:cNvSpPr>
          <p:nvPr>
            <p:ph type="body" idx="4294967295"/>
          </p:nvPr>
        </p:nvSpPr>
        <p:spPr>
          <a:xfrm>
            <a:off x="569850" y="2361054"/>
            <a:ext cx="11099800" cy="679006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333333"/>
                </a:solidFill>
              </a:rPr>
              <a:t>Depends on rotations per minute (RPM</a:t>
            </a:r>
            <a:r>
              <a:rPr sz="3800" dirty="0" smtClean="0">
                <a:solidFill>
                  <a:srgbClr val="333333"/>
                </a:solidFill>
              </a:rPr>
              <a:t>)</a:t>
            </a:r>
            <a:endParaRPr lang="en-US" sz="3800" dirty="0" smtClean="0">
              <a:solidFill>
                <a:srgbClr val="333333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500" dirty="0" smtClean="0">
                <a:solidFill>
                  <a:srgbClr val="333333"/>
                </a:solidFill>
              </a:rPr>
              <a:t>7200 </a:t>
            </a:r>
            <a:r>
              <a:rPr sz="3500" dirty="0">
                <a:solidFill>
                  <a:srgbClr val="333333"/>
                </a:solidFill>
              </a:rPr>
              <a:t>RPM is common, 15000 RPM is high end.</a:t>
            </a:r>
            <a:endParaRPr sz="3500" dirty="0" smtClean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>
                <a:solidFill>
                  <a:srgbClr val="333333"/>
                </a:solidFill>
              </a:rPr>
              <a:t>With 7200 RPM, how long to rotate around?</a:t>
            </a:r>
            <a:endParaRPr sz="3800" dirty="0" smtClean="0">
              <a:solidFill>
                <a:srgbClr val="333333"/>
              </a:solidFill>
            </a:endParaRPr>
          </a:p>
          <a:p>
            <a:pPr lvl="1">
              <a:buNone/>
              <a:defRPr sz="1800">
                <a:solidFill>
                  <a:srgbClr val="000000"/>
                </a:solidFill>
              </a:defRPr>
            </a:pPr>
            <a:r>
              <a:rPr sz="3500" dirty="0">
                <a:solidFill>
                  <a:srgbClr val="333333"/>
                </a:solidFill>
              </a:rPr>
              <a:t>1 / 7200 RPM =</a:t>
            </a:r>
          </a:p>
          <a:p>
            <a:pPr lvl="1">
              <a:buNone/>
              <a:defRPr sz="1800">
                <a:solidFill>
                  <a:srgbClr val="000000"/>
                </a:solidFill>
              </a:defRPr>
            </a:pPr>
            <a:r>
              <a:rPr sz="3500" dirty="0">
                <a:solidFill>
                  <a:srgbClr val="333333"/>
                </a:solidFill>
              </a:rPr>
              <a:t>1 minute / 7200 rotations = </a:t>
            </a:r>
          </a:p>
          <a:p>
            <a:pPr lvl="1">
              <a:buNone/>
              <a:defRPr sz="1800">
                <a:solidFill>
                  <a:srgbClr val="000000"/>
                </a:solidFill>
              </a:defRPr>
            </a:pPr>
            <a:r>
              <a:rPr sz="3500" dirty="0">
                <a:solidFill>
                  <a:srgbClr val="333333"/>
                </a:solidFill>
              </a:rPr>
              <a:t>1 second / 120 rotations =</a:t>
            </a:r>
            <a:endParaRPr sz="3500" dirty="0" smtClean="0">
              <a:solidFill>
                <a:srgbClr val="333333"/>
              </a:solidFill>
            </a:endParaRPr>
          </a:p>
          <a:p>
            <a:pPr lvl="1">
              <a:buNone/>
              <a:defRPr sz="1800">
                <a:solidFill>
                  <a:srgbClr val="000000"/>
                </a:solidFill>
              </a:defRPr>
            </a:pPr>
            <a:r>
              <a:rPr lang="en-US" sz="3500" dirty="0" smtClean="0">
                <a:solidFill>
                  <a:srgbClr val="333333"/>
                </a:solidFill>
              </a:rPr>
              <a:t>8.3</a:t>
            </a:r>
            <a:r>
              <a:rPr sz="3500" dirty="0" smtClean="0">
                <a:solidFill>
                  <a:srgbClr val="333333"/>
                </a:solidFill>
              </a:rPr>
              <a:t> </a:t>
            </a:r>
            <a:r>
              <a:rPr sz="3500" dirty="0">
                <a:solidFill>
                  <a:srgbClr val="333333"/>
                </a:solidFill>
              </a:rPr>
              <a:t>ms / </a:t>
            </a:r>
            <a:r>
              <a:rPr sz="3500" dirty="0" smtClean="0">
                <a:solidFill>
                  <a:srgbClr val="333333"/>
                </a:solidFill>
              </a:rPr>
              <a:t>rotation</a:t>
            </a:r>
            <a:endParaRPr lang="en-US" sz="3500" dirty="0" smtClean="0">
              <a:solidFill>
                <a:srgbClr val="333333"/>
              </a:solidFill>
            </a:endParaRPr>
          </a:p>
          <a:p>
            <a:pPr lvl="1">
              <a:buNone/>
              <a:defRPr sz="1800">
                <a:solidFill>
                  <a:srgbClr val="000000"/>
                </a:solidFill>
              </a:defRPr>
            </a:pPr>
            <a:endParaRPr lang="en-US" sz="3500" dirty="0" smtClean="0">
              <a:solidFill>
                <a:srgbClr val="333333"/>
              </a:solidFill>
            </a:endParaRPr>
          </a:p>
          <a:p>
            <a:pPr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>
                <a:solidFill>
                  <a:srgbClr val="333333"/>
                </a:solidFill>
              </a:rPr>
              <a:t>Average rotation?</a:t>
            </a:r>
          </a:p>
          <a:p>
            <a:pPr lvl="1">
              <a:buNone/>
              <a:defRPr sz="1800">
                <a:solidFill>
                  <a:srgbClr val="000000"/>
                </a:solidFill>
              </a:defRPr>
            </a:pPr>
            <a:r>
              <a:rPr lang="en-US" sz="3500" dirty="0" smtClean="0">
                <a:solidFill>
                  <a:srgbClr val="333333"/>
                </a:solidFill>
              </a:rPr>
              <a:t>8.3 ms / 2 = 4.15 ms </a:t>
            </a:r>
            <a:endParaRPr sz="3500" dirty="0">
              <a:solidFill>
                <a:srgbClr val="33333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2" grpId="0" uiExpand="1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8" name="Shape 13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 defTabSz="473201">
              <a:defRPr sz="1800">
                <a:solidFill>
                  <a:srgbClr val="000000"/>
                </a:solidFill>
              </a:defRPr>
            </a:pPr>
            <a:r>
              <a:rPr sz="6480" dirty="0">
                <a:solidFill>
                  <a:srgbClr val="FFFFFF"/>
                </a:solidFill>
              </a:rPr>
              <a:t>Seek, Rotate, </a:t>
            </a:r>
            <a:r>
              <a:rPr sz="6480" dirty="0">
                <a:solidFill>
                  <a:srgbClr val="333333"/>
                </a:solidFill>
              </a:rPr>
              <a:t>Transfer</a:t>
            </a:r>
          </a:p>
        </p:txBody>
      </p:sp>
      <p:sp>
        <p:nvSpPr>
          <p:cNvPr id="1319" name="Shape 1319"/>
          <p:cNvSpPr>
            <a:spLocks noGrp="1"/>
          </p:cNvSpPr>
          <p:nvPr>
            <p:ph type="body" idx="4294967295"/>
          </p:nvPr>
        </p:nvSpPr>
        <p:spPr>
          <a:xfrm>
            <a:off x="504724" y="2198688"/>
            <a:ext cx="11099800" cy="72397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333333"/>
                </a:solidFill>
              </a:rPr>
              <a:t>Pretty fast — depends on RPM and sector density.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333333"/>
                </a:solidFill>
              </a:rPr>
              <a:t>100+ MB/s is </a:t>
            </a:r>
            <a:r>
              <a:rPr sz="3800" dirty="0" smtClean="0">
                <a:solidFill>
                  <a:srgbClr val="333333"/>
                </a:solidFill>
              </a:rPr>
              <a:t>typical</a:t>
            </a:r>
            <a:r>
              <a:rPr lang="en-US" sz="3800" dirty="0" smtClean="0">
                <a:solidFill>
                  <a:srgbClr val="333333"/>
                </a:solidFill>
              </a:rPr>
              <a:t> for maximum transfer rate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lang="en-US" sz="3800" dirty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>
                <a:solidFill>
                  <a:srgbClr val="333333"/>
                </a:solidFill>
              </a:rPr>
              <a:t>How long to transfer 512-bytes?</a:t>
            </a:r>
            <a:endParaRPr sz="3800" dirty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>
                <a:solidFill>
                  <a:srgbClr val="333333"/>
                </a:solidFill>
              </a:rPr>
              <a:t>512 bytes * (</a:t>
            </a:r>
            <a:r>
              <a:rPr sz="3800" dirty="0" smtClean="0">
                <a:solidFill>
                  <a:srgbClr val="333333"/>
                </a:solidFill>
              </a:rPr>
              <a:t>1s </a:t>
            </a:r>
            <a:r>
              <a:rPr sz="3800" dirty="0">
                <a:solidFill>
                  <a:srgbClr val="333333"/>
                </a:solidFill>
              </a:rPr>
              <a:t>/ 100 </a:t>
            </a:r>
            <a:r>
              <a:rPr sz="3800" dirty="0" smtClean="0">
                <a:solidFill>
                  <a:srgbClr val="333333"/>
                </a:solidFill>
              </a:rPr>
              <a:t>MB</a:t>
            </a:r>
            <a:r>
              <a:rPr lang="en-US" sz="3800" dirty="0" smtClean="0">
                <a:solidFill>
                  <a:srgbClr val="333333"/>
                </a:solidFill>
              </a:rPr>
              <a:t>)</a:t>
            </a:r>
            <a:r>
              <a:rPr sz="3800" dirty="0" smtClean="0">
                <a:solidFill>
                  <a:srgbClr val="333333"/>
                </a:solidFill>
              </a:rPr>
              <a:t> = </a:t>
            </a:r>
            <a:r>
              <a:rPr lang="en-US" sz="3800" dirty="0" smtClean="0">
                <a:solidFill>
                  <a:srgbClr val="333333"/>
                </a:solidFill>
              </a:rPr>
              <a:t>5 us</a:t>
            </a:r>
            <a:endParaRPr sz="3800" dirty="0">
              <a:solidFill>
                <a:srgbClr val="33333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9" grpId="0" uiExpand="1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Shape 13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 dirty="0" smtClean="0">
                <a:solidFill>
                  <a:srgbClr val="FFFFFF"/>
                </a:solidFill>
              </a:rPr>
              <a:t>Workload</a:t>
            </a:r>
            <a:r>
              <a:rPr lang="en-US" sz="6480" dirty="0" smtClean="0">
                <a:solidFill>
                  <a:srgbClr val="FFFFFF"/>
                </a:solidFill>
              </a:rPr>
              <a:t> Performance</a:t>
            </a:r>
            <a:endParaRPr sz="6480" dirty="0">
              <a:solidFill>
                <a:srgbClr val="FFFFFF"/>
              </a:solidFill>
            </a:endParaRPr>
          </a:p>
        </p:txBody>
      </p:sp>
      <p:sp>
        <p:nvSpPr>
          <p:cNvPr id="1325" name="Shape 1325"/>
          <p:cNvSpPr>
            <a:spLocks noGrp="1"/>
          </p:cNvSpPr>
          <p:nvPr>
            <p:ph type="body" idx="4294967295"/>
          </p:nvPr>
        </p:nvSpPr>
        <p:spPr>
          <a:xfrm>
            <a:off x="374474" y="2181941"/>
            <a:ext cx="12011025" cy="729484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333333"/>
                </a:solidFill>
              </a:rPr>
              <a:t>So…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333333"/>
                </a:solidFill>
              </a:rPr>
              <a:t> - seeks are slow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333333"/>
                </a:solidFill>
              </a:rPr>
              <a:t> - rotations are slow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333333"/>
                </a:solidFill>
              </a:rPr>
              <a:t> - transfers are fast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endParaRPr sz="3800" dirty="0">
              <a:solidFill>
                <a:srgbClr val="333333"/>
              </a:solidFill>
            </a:endParaRP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333333"/>
                </a:solidFill>
              </a:rPr>
              <a:t>What kind of workload is fastest for disks?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200" b="1" dirty="0">
                <a:solidFill>
                  <a:srgbClr val="333333"/>
                </a:solidFill>
                <a:latin typeface="Helvetica"/>
                <a:ea typeface="Helvetica"/>
                <a:cs typeface="Helvetica"/>
                <a:sym typeface="Helvetica"/>
              </a:rPr>
              <a:t>Sequential</a:t>
            </a:r>
            <a:r>
              <a:rPr sz="3200" dirty="0">
                <a:solidFill>
                  <a:srgbClr val="333333"/>
                </a:solidFill>
              </a:rPr>
              <a:t>: access sectors in order (transfer dominated)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200" b="1" dirty="0">
                <a:solidFill>
                  <a:srgbClr val="333333"/>
                </a:solidFill>
                <a:latin typeface="Helvetica"/>
                <a:ea typeface="Helvetica"/>
                <a:cs typeface="Helvetica"/>
                <a:sym typeface="Helvetica"/>
              </a:rPr>
              <a:t>Random</a:t>
            </a:r>
            <a:r>
              <a:rPr sz="3200" dirty="0">
                <a:solidFill>
                  <a:srgbClr val="333333"/>
                </a:solidFill>
              </a:rPr>
              <a:t>: access sectors arbitrarily (seek+rotation dominated)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5" grpId="0" uiExpand="1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0" name="Shape 133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Disk Spec</a:t>
            </a:r>
          </a:p>
        </p:txBody>
      </p:sp>
      <p:graphicFrame>
        <p:nvGraphicFramePr>
          <p:cNvPr id="1331" name="Table 1331"/>
          <p:cNvGraphicFramePr/>
          <p:nvPr/>
        </p:nvGraphicFramePr>
        <p:xfrm>
          <a:off x="1804335" y="2724072"/>
          <a:ext cx="8929303" cy="38354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Capacity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300 GB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 TB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 dirty="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Platters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Cache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16 MB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 dirty="0">
                          <a:solidFill>
                            <a:srgbClr val="FFFFFF"/>
                          </a:solidFill>
                        </a:rPr>
                        <a:t>32 MB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332" name="Shape 1332"/>
          <p:cNvSpPr/>
          <p:nvPr/>
        </p:nvSpPr>
        <p:spPr>
          <a:xfrm>
            <a:off x="1108570" y="7064373"/>
            <a:ext cx="1032083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Sequential workload: what is throughput for each?</a:t>
            </a:r>
          </a:p>
        </p:txBody>
      </p:sp>
      <p:sp>
        <p:nvSpPr>
          <p:cNvPr id="5" name="Shape 1336"/>
          <p:cNvSpPr/>
          <p:nvPr/>
        </p:nvSpPr>
        <p:spPr>
          <a:xfrm>
            <a:off x="4209084" y="7995021"/>
            <a:ext cx="4586631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r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Cheeta: 125 MB/s.</a:t>
            </a:r>
          </a:p>
          <a:p>
            <a:pPr lvl="0" algn="r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Barracuda: 105 MB/s.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" name="Shape 13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Disk Spec</a:t>
            </a:r>
          </a:p>
        </p:txBody>
      </p:sp>
      <p:sp>
        <p:nvSpPr>
          <p:cNvPr id="1340" name="Shape 1340"/>
          <p:cNvSpPr/>
          <p:nvPr/>
        </p:nvSpPr>
        <p:spPr>
          <a:xfrm>
            <a:off x="1261045" y="7165119"/>
            <a:ext cx="10015882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Random workload: what is throughput for each?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(what else do you need to know?)</a:t>
            </a:r>
          </a:p>
        </p:txBody>
      </p:sp>
      <p:graphicFrame>
        <p:nvGraphicFramePr>
          <p:cNvPr id="6" name="Table 1331"/>
          <p:cNvGraphicFramePr/>
          <p:nvPr/>
        </p:nvGraphicFramePr>
        <p:xfrm>
          <a:off x="1804335" y="2724072"/>
          <a:ext cx="8929303" cy="38354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Capacity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300 GB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 TB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 dirty="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Platters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 dirty="0">
                          <a:solidFill>
                            <a:srgbClr val="FFFFFF"/>
                          </a:solidFill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Cache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16 MB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 dirty="0">
                          <a:solidFill>
                            <a:srgbClr val="FFFFFF"/>
                          </a:solidFill>
                        </a:rPr>
                        <a:t>32 MB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894739" y="8641401"/>
            <a:ext cx="65024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2800" dirty="0" smtClean="0"/>
              <a:t>What is size of each random read?</a:t>
            </a:r>
            <a:endParaRPr lang="en-US" sz="2800" dirty="0"/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2800" dirty="0"/>
              <a:t>Assume 16-KB </a:t>
            </a:r>
            <a:r>
              <a:rPr lang="en-US" sz="2800" dirty="0" smtClean="0"/>
              <a:t>reads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50" name="Table 1350"/>
          <p:cNvGraphicFramePr/>
          <p:nvPr/>
        </p:nvGraphicFramePr>
        <p:xfrm>
          <a:off x="2037748" y="483050"/>
          <a:ext cx="8929303" cy="21971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351" name="Shape 1351"/>
          <p:cNvSpPr/>
          <p:nvPr/>
        </p:nvSpPr>
        <p:spPr>
          <a:xfrm>
            <a:off x="630351" y="2806908"/>
            <a:ext cx="10307309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chemeClr val="tx1"/>
                </a:solidFill>
              </a:rPr>
              <a:t>How long does an average </a:t>
            </a:r>
            <a:r>
              <a:rPr lang="en-US" sz="3600" dirty="0" smtClean="0">
                <a:solidFill>
                  <a:schemeClr val="tx1"/>
                </a:solidFill>
              </a:rPr>
              <a:t>random </a:t>
            </a:r>
            <a:r>
              <a:rPr sz="3600" dirty="0" smtClean="0">
                <a:solidFill>
                  <a:schemeClr val="tx1"/>
                </a:solidFill>
              </a:rPr>
              <a:t>16-KB </a:t>
            </a:r>
            <a:r>
              <a:rPr sz="3600" dirty="0">
                <a:solidFill>
                  <a:schemeClr val="tx1"/>
                </a:solidFill>
              </a:rPr>
              <a:t>read take </a:t>
            </a:r>
            <a:r>
              <a:rPr lang="en-US" sz="3600" dirty="0" smtClean="0">
                <a:solidFill>
                  <a:schemeClr val="tx1"/>
                </a:solidFill>
              </a:rPr>
              <a:t/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sz="3600" dirty="0" smtClean="0">
                <a:solidFill>
                  <a:schemeClr val="tx1"/>
                </a:solidFill>
              </a:rPr>
              <a:t>w</a:t>
            </a:r>
            <a:r>
              <a:rPr sz="3600" dirty="0">
                <a:solidFill>
                  <a:schemeClr val="tx1"/>
                </a:solidFill>
              </a:rPr>
              <a:t>/ Cheetah</a:t>
            </a:r>
            <a:r>
              <a:rPr sz="3600" dirty="0" smtClean="0">
                <a:solidFill>
                  <a:schemeClr val="tx1"/>
                </a:solidFill>
              </a:rPr>
              <a:t>?</a:t>
            </a:r>
            <a:endParaRPr sz="3600" dirty="0">
              <a:solidFill>
                <a:schemeClr val="tx1"/>
              </a:solidFill>
            </a:endParaRPr>
          </a:p>
        </p:txBody>
      </p:sp>
      <p:sp>
        <p:nvSpPr>
          <p:cNvPr id="4" name="Shape 1351"/>
          <p:cNvSpPr/>
          <p:nvPr/>
        </p:nvSpPr>
        <p:spPr>
          <a:xfrm>
            <a:off x="630351" y="4447269"/>
            <a:ext cx="5129609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600" dirty="0" smtClean="0">
                <a:solidFill>
                  <a:schemeClr val="tx1"/>
                </a:solidFill>
              </a:rPr>
              <a:t>Seek + rotation + transfer</a:t>
            </a:r>
            <a:endParaRPr sz="3600" dirty="0">
              <a:solidFill>
                <a:schemeClr val="tx1"/>
              </a:solidFill>
            </a:endParaRPr>
          </a:p>
        </p:txBody>
      </p:sp>
      <p:sp>
        <p:nvSpPr>
          <p:cNvPr id="5" name="Shape 1351"/>
          <p:cNvSpPr/>
          <p:nvPr/>
        </p:nvSpPr>
        <p:spPr>
          <a:xfrm>
            <a:off x="630351" y="5940054"/>
            <a:ext cx="2478243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600" dirty="0" smtClean="0">
                <a:solidFill>
                  <a:schemeClr val="tx1"/>
                </a:solidFill>
              </a:rPr>
              <a:t>Seek = 4 </a:t>
            </a:r>
            <a:r>
              <a:rPr lang="en-US" sz="3600" dirty="0" err="1" smtClean="0">
                <a:solidFill>
                  <a:schemeClr val="tx1"/>
                </a:solidFill>
              </a:rPr>
              <a:t>ms</a:t>
            </a:r>
            <a:endParaRPr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Canonical Device</a:t>
            </a:r>
          </a:p>
        </p:txBody>
      </p:sp>
      <p:sp>
        <p:nvSpPr>
          <p:cNvPr id="173" name="Shape 173"/>
          <p:cNvSpPr/>
          <p:nvPr/>
        </p:nvSpPr>
        <p:spPr>
          <a:xfrm>
            <a:off x="3329428" y="3596554"/>
            <a:ext cx="6345944" cy="2475762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8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4" name="Shape 174"/>
          <p:cNvSpPr/>
          <p:nvPr/>
        </p:nvSpPr>
        <p:spPr>
          <a:xfrm>
            <a:off x="3837428" y="3590793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Status</a:t>
            </a:r>
          </a:p>
        </p:txBody>
      </p:sp>
      <p:sp>
        <p:nvSpPr>
          <p:cNvPr id="175" name="Shape 175"/>
          <p:cNvSpPr/>
          <p:nvPr/>
        </p:nvSpPr>
        <p:spPr>
          <a:xfrm>
            <a:off x="5397144" y="3590793"/>
            <a:ext cx="2210512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COMMAND</a:t>
            </a:r>
          </a:p>
        </p:txBody>
      </p:sp>
      <p:sp>
        <p:nvSpPr>
          <p:cNvPr id="176" name="Shape 176"/>
          <p:cNvSpPr/>
          <p:nvPr/>
        </p:nvSpPr>
        <p:spPr>
          <a:xfrm>
            <a:off x="7846672" y="3590793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DATA</a:t>
            </a:r>
          </a:p>
        </p:txBody>
      </p:sp>
      <p:sp>
        <p:nvSpPr>
          <p:cNvPr id="177" name="Shape 177"/>
          <p:cNvSpPr/>
          <p:nvPr/>
        </p:nvSpPr>
        <p:spPr>
          <a:xfrm>
            <a:off x="64357" y="3620185"/>
            <a:ext cx="3148941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 algn="r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Device Registers:</a:t>
            </a:r>
          </a:p>
        </p:txBody>
      </p:sp>
      <p:sp>
        <p:nvSpPr>
          <p:cNvPr id="178" name="Shape 178"/>
          <p:cNvSpPr/>
          <p:nvPr/>
        </p:nvSpPr>
        <p:spPr>
          <a:xfrm>
            <a:off x="3922570" y="3171721"/>
            <a:ext cx="5159660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9" name="Shape 179"/>
          <p:cNvSpPr/>
          <p:nvPr/>
        </p:nvSpPr>
        <p:spPr>
          <a:xfrm flipH="1">
            <a:off x="3832097" y="3171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9089897" y="3171721"/>
            <a:ext cx="90474" cy="151732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1" name="Shape 181"/>
          <p:cNvSpPr/>
          <p:nvPr/>
        </p:nvSpPr>
        <p:spPr>
          <a:xfrm>
            <a:off x="4501896" y="2618107"/>
            <a:ext cx="4001009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2600"/>
                </a:solidFill>
              </a:rPr>
              <a:t>OS reads/writes to these</a:t>
            </a:r>
          </a:p>
        </p:txBody>
      </p:sp>
      <p:sp>
        <p:nvSpPr>
          <p:cNvPr id="182" name="Shape 182"/>
          <p:cNvSpPr/>
          <p:nvPr/>
        </p:nvSpPr>
        <p:spPr>
          <a:xfrm>
            <a:off x="136900" y="4890185"/>
            <a:ext cx="3076398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 algn="r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Hidden Internals:</a:t>
            </a:r>
          </a:p>
        </p:txBody>
      </p:sp>
      <p:sp>
        <p:nvSpPr>
          <p:cNvPr id="183" name="Shape 183"/>
          <p:cNvSpPr/>
          <p:nvPr/>
        </p:nvSpPr>
        <p:spPr>
          <a:xfrm>
            <a:off x="3336744" y="4406900"/>
            <a:ext cx="6371344" cy="0"/>
          </a:xfrm>
          <a:prstGeom prst="line">
            <a:avLst/>
          </a:prstGeom>
          <a:ln w="254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4" name="Shape 184"/>
          <p:cNvSpPr/>
          <p:nvPr/>
        </p:nvSpPr>
        <p:spPr>
          <a:xfrm>
            <a:off x="3856066" y="4534585"/>
            <a:ext cx="4659225" cy="139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Microcontroller (CPU+RAM)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Extra RAM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Other special-purpose chips</a:t>
            </a:r>
          </a:p>
        </p:txBody>
      </p:sp>
    </p:spTree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1" name="Table 1391"/>
          <p:cNvGraphicFramePr/>
          <p:nvPr/>
        </p:nvGraphicFramePr>
        <p:xfrm>
          <a:off x="2037748" y="483050"/>
          <a:ext cx="8929303" cy="21971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392" name="Shape 1392"/>
          <p:cNvSpPr/>
          <p:nvPr/>
        </p:nvSpPr>
        <p:spPr>
          <a:xfrm>
            <a:off x="630351" y="2806908"/>
            <a:ext cx="10307309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How long does an average </a:t>
            </a:r>
            <a:r>
              <a:rPr lang="en-US" sz="3600" dirty="0" smtClean="0">
                <a:solidFill>
                  <a:srgbClr val="FFFFFF"/>
                </a:solidFill>
              </a:rPr>
              <a:t>random </a:t>
            </a:r>
            <a:r>
              <a:rPr sz="3600" dirty="0" smtClean="0">
                <a:solidFill>
                  <a:srgbClr val="FFFFFF"/>
                </a:solidFill>
              </a:rPr>
              <a:t>16-KB </a:t>
            </a:r>
            <a:r>
              <a:rPr sz="3600" dirty="0">
                <a:solidFill>
                  <a:srgbClr val="FFFFFF"/>
                </a:solidFill>
              </a:rPr>
              <a:t>read take </a:t>
            </a:r>
            <a:r>
              <a:rPr lang="en-US" sz="3600" dirty="0" smtClean="0">
                <a:solidFill>
                  <a:srgbClr val="FFFFFF"/>
                </a:solidFill>
              </a:rPr>
              <a:t/>
            </a:r>
            <a:br>
              <a:rPr lang="en-US" sz="3600" dirty="0" smtClean="0">
                <a:solidFill>
                  <a:srgbClr val="FFFFFF"/>
                </a:solidFill>
              </a:rPr>
            </a:br>
            <a:r>
              <a:rPr sz="3600" dirty="0" smtClean="0">
                <a:solidFill>
                  <a:srgbClr val="FFFFFF"/>
                </a:solidFill>
              </a:rPr>
              <a:t>w</a:t>
            </a:r>
            <a:r>
              <a:rPr sz="3600" dirty="0">
                <a:solidFill>
                  <a:srgbClr val="FFFFFF"/>
                </a:solidFill>
              </a:rPr>
              <a:t>/ Cheetah?</a:t>
            </a:r>
          </a:p>
        </p:txBody>
      </p:sp>
      <p:sp>
        <p:nvSpPr>
          <p:cNvPr id="1393" name="Shape 1393"/>
          <p:cNvSpPr/>
          <p:nvPr/>
        </p:nvSpPr>
        <p:spPr>
          <a:xfrm>
            <a:off x="558429" y="5955048"/>
            <a:ext cx="307604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avg rotation = </a:t>
            </a:r>
          </a:p>
        </p:txBody>
      </p:sp>
      <p:sp>
        <p:nvSpPr>
          <p:cNvPr id="1394" name="Shape 1394"/>
          <p:cNvSpPr/>
          <p:nvPr/>
        </p:nvSpPr>
        <p:spPr>
          <a:xfrm>
            <a:off x="3923221" y="6311456"/>
            <a:ext cx="53187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395" name="Shape 1395"/>
          <p:cNvSpPr/>
          <p:nvPr/>
        </p:nvSpPr>
        <p:spPr>
          <a:xfrm>
            <a:off x="3992970" y="5574048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396" name="Shape 1396"/>
          <p:cNvSpPr/>
          <p:nvPr/>
        </p:nvSpPr>
        <p:spPr>
          <a:xfrm>
            <a:off x="3992970" y="6336048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397" name="Shape 1397"/>
          <p:cNvSpPr/>
          <p:nvPr/>
        </p:nvSpPr>
        <p:spPr>
          <a:xfrm>
            <a:off x="5066221" y="6311456"/>
            <a:ext cx="1270001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398" name="Shape 1398"/>
          <p:cNvSpPr/>
          <p:nvPr/>
        </p:nvSpPr>
        <p:spPr>
          <a:xfrm>
            <a:off x="5085144" y="5574048"/>
            <a:ext cx="123215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 min</a:t>
            </a:r>
          </a:p>
        </p:txBody>
      </p:sp>
      <p:sp>
        <p:nvSpPr>
          <p:cNvPr id="1399" name="Shape 1399"/>
          <p:cNvSpPr/>
          <p:nvPr/>
        </p:nvSpPr>
        <p:spPr>
          <a:xfrm>
            <a:off x="5008563" y="6336048"/>
            <a:ext cx="1385317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15000</a:t>
            </a:r>
          </a:p>
        </p:txBody>
      </p:sp>
      <p:grpSp>
        <p:nvGrpSpPr>
          <p:cNvPr id="1402" name="Group 1402"/>
          <p:cNvGrpSpPr/>
          <p:nvPr/>
        </p:nvGrpSpPr>
        <p:grpSpPr>
          <a:xfrm>
            <a:off x="4621991" y="6167149"/>
            <a:ext cx="277334" cy="277334"/>
            <a:chOff x="0" y="0"/>
            <a:chExt cx="277333" cy="277333"/>
          </a:xfrm>
        </p:grpSpPr>
        <p:sp>
          <p:nvSpPr>
            <p:cNvPr id="1400" name="Shape 1400"/>
            <p:cNvSpPr/>
            <p:nvPr/>
          </p:nvSpPr>
          <p:spPr>
            <a:xfrm flipV="1">
              <a:off x="-1" y="0"/>
              <a:ext cx="277335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401" name="Shape 1401"/>
            <p:cNvSpPr/>
            <p:nvPr/>
          </p:nvSpPr>
          <p:spPr>
            <a:xfrm>
              <a:off x="0" y="0"/>
              <a:ext cx="277334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403" name="Shape 1403"/>
          <p:cNvSpPr/>
          <p:nvPr/>
        </p:nvSpPr>
        <p:spPr>
          <a:xfrm>
            <a:off x="7161721" y="6311456"/>
            <a:ext cx="1270001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404" name="Shape 1404"/>
          <p:cNvSpPr/>
          <p:nvPr/>
        </p:nvSpPr>
        <p:spPr>
          <a:xfrm>
            <a:off x="7053314" y="5574048"/>
            <a:ext cx="148681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60 sec</a:t>
            </a:r>
          </a:p>
        </p:txBody>
      </p:sp>
      <p:sp>
        <p:nvSpPr>
          <p:cNvPr id="1405" name="Shape 1405"/>
          <p:cNvSpPr/>
          <p:nvPr/>
        </p:nvSpPr>
        <p:spPr>
          <a:xfrm>
            <a:off x="7180644" y="6336048"/>
            <a:ext cx="123215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 min</a:t>
            </a:r>
          </a:p>
        </p:txBody>
      </p:sp>
      <p:grpSp>
        <p:nvGrpSpPr>
          <p:cNvPr id="1408" name="Group 1408"/>
          <p:cNvGrpSpPr/>
          <p:nvPr/>
        </p:nvGrpSpPr>
        <p:grpSpPr>
          <a:xfrm>
            <a:off x="6653991" y="6167149"/>
            <a:ext cx="277334" cy="277334"/>
            <a:chOff x="0" y="0"/>
            <a:chExt cx="277333" cy="277333"/>
          </a:xfrm>
        </p:grpSpPr>
        <p:sp>
          <p:nvSpPr>
            <p:cNvPr id="1406" name="Shape 1406"/>
            <p:cNvSpPr/>
            <p:nvPr/>
          </p:nvSpPr>
          <p:spPr>
            <a:xfrm flipV="1">
              <a:off x="-1" y="0"/>
              <a:ext cx="277335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407" name="Shape 1407"/>
            <p:cNvSpPr/>
            <p:nvPr/>
          </p:nvSpPr>
          <p:spPr>
            <a:xfrm>
              <a:off x="0" y="0"/>
              <a:ext cx="277334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409" name="Shape 1409"/>
          <p:cNvSpPr/>
          <p:nvPr/>
        </p:nvSpPr>
        <p:spPr>
          <a:xfrm>
            <a:off x="9193721" y="6311456"/>
            <a:ext cx="1678998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410" name="Shape 1410"/>
          <p:cNvSpPr/>
          <p:nvPr/>
        </p:nvSpPr>
        <p:spPr>
          <a:xfrm>
            <a:off x="9099388" y="5574048"/>
            <a:ext cx="186766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1000 ms</a:t>
            </a:r>
          </a:p>
        </p:txBody>
      </p:sp>
      <p:sp>
        <p:nvSpPr>
          <p:cNvPr id="1411" name="Shape 1411"/>
          <p:cNvSpPr/>
          <p:nvPr/>
        </p:nvSpPr>
        <p:spPr>
          <a:xfrm>
            <a:off x="9416914" y="6336048"/>
            <a:ext cx="123261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 sec</a:t>
            </a:r>
          </a:p>
        </p:txBody>
      </p:sp>
      <p:grpSp>
        <p:nvGrpSpPr>
          <p:cNvPr id="1414" name="Group 1414"/>
          <p:cNvGrpSpPr/>
          <p:nvPr/>
        </p:nvGrpSpPr>
        <p:grpSpPr>
          <a:xfrm>
            <a:off x="8685991" y="6167149"/>
            <a:ext cx="277334" cy="277334"/>
            <a:chOff x="0" y="0"/>
            <a:chExt cx="277333" cy="277333"/>
          </a:xfrm>
        </p:grpSpPr>
        <p:sp>
          <p:nvSpPr>
            <p:cNvPr id="1412" name="Shape 1412"/>
            <p:cNvSpPr/>
            <p:nvPr/>
          </p:nvSpPr>
          <p:spPr>
            <a:xfrm flipV="1">
              <a:off x="-1" y="0"/>
              <a:ext cx="277335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413" name="Shape 1413"/>
            <p:cNvSpPr/>
            <p:nvPr/>
          </p:nvSpPr>
          <p:spPr>
            <a:xfrm>
              <a:off x="0" y="0"/>
              <a:ext cx="277334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415" name="Shape 1415"/>
          <p:cNvSpPr/>
          <p:nvPr/>
        </p:nvSpPr>
        <p:spPr>
          <a:xfrm>
            <a:off x="11231970" y="5955048"/>
            <a:ext cx="166100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= 2 ms</a:t>
            </a:r>
          </a:p>
        </p:txBody>
      </p:sp>
      <p:sp>
        <p:nvSpPr>
          <p:cNvPr id="2" name="Rectangle 1"/>
          <p:cNvSpPr/>
          <p:nvPr/>
        </p:nvSpPr>
        <p:spPr>
          <a:xfrm>
            <a:off x="630351" y="3939177"/>
            <a:ext cx="48445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chemeClr val="tx1"/>
                </a:solidFill>
              </a:rPr>
              <a:t>Average rotation </a:t>
            </a:r>
            <a:r>
              <a:rPr lang="en-US" dirty="0" smtClean="0">
                <a:solidFill>
                  <a:schemeClr val="tx1"/>
                </a:solidFill>
              </a:rPr>
              <a:t>in </a:t>
            </a:r>
            <a:r>
              <a:rPr lang="en-US" dirty="0" err="1" smtClean="0">
                <a:solidFill>
                  <a:schemeClr val="tx1"/>
                </a:solidFill>
              </a:rPr>
              <a:t>ms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3" grpId="0" animBg="1"/>
      <p:bldP spid="1394" grpId="0" animBg="1"/>
      <p:bldP spid="1395" grpId="0" animBg="1"/>
      <p:bldP spid="1396" grpId="0" animBg="1"/>
      <p:bldP spid="1397" grpId="0" animBg="1"/>
      <p:bldP spid="1398" grpId="0" animBg="1"/>
      <p:bldP spid="1399" grpId="0" animBg="1"/>
      <p:bldP spid="1403" grpId="0" animBg="1"/>
      <p:bldP spid="1404" grpId="0" animBg="1"/>
      <p:bldP spid="1405" grpId="0" animBg="1"/>
      <p:bldP spid="1409" grpId="0" animBg="1"/>
      <p:bldP spid="1410" grpId="0" animBg="1"/>
      <p:bldP spid="1411" grpId="0" animBg="1"/>
      <p:bldP spid="1415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5" name="Table 1445"/>
          <p:cNvGraphicFramePr/>
          <p:nvPr/>
        </p:nvGraphicFramePr>
        <p:xfrm>
          <a:off x="2037748" y="483050"/>
          <a:ext cx="8929303" cy="21971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446" name="Shape 1446"/>
          <p:cNvSpPr/>
          <p:nvPr/>
        </p:nvSpPr>
        <p:spPr>
          <a:xfrm>
            <a:off x="630351" y="2806908"/>
            <a:ext cx="10307309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How long does an average </a:t>
            </a:r>
            <a:r>
              <a:rPr lang="en-US" sz="3600" dirty="0" smtClean="0">
                <a:solidFill>
                  <a:srgbClr val="FFFFFF"/>
                </a:solidFill>
              </a:rPr>
              <a:t>random </a:t>
            </a:r>
            <a:r>
              <a:rPr sz="3600" dirty="0" smtClean="0">
                <a:solidFill>
                  <a:srgbClr val="FFFFFF"/>
                </a:solidFill>
              </a:rPr>
              <a:t>16-KB </a:t>
            </a:r>
            <a:r>
              <a:rPr sz="3600" dirty="0">
                <a:solidFill>
                  <a:srgbClr val="FFFFFF"/>
                </a:solidFill>
              </a:rPr>
              <a:t>read take </a:t>
            </a:r>
            <a:r>
              <a:rPr lang="en-US" sz="3600" dirty="0" smtClean="0">
                <a:solidFill>
                  <a:srgbClr val="FFFFFF"/>
                </a:solidFill>
              </a:rPr>
              <a:t/>
            </a:r>
            <a:br>
              <a:rPr lang="en-US" sz="3600" dirty="0" smtClean="0">
                <a:solidFill>
                  <a:srgbClr val="FFFFFF"/>
                </a:solidFill>
              </a:rPr>
            </a:br>
            <a:r>
              <a:rPr sz="3600" dirty="0" smtClean="0">
                <a:solidFill>
                  <a:srgbClr val="FFFFFF"/>
                </a:solidFill>
              </a:rPr>
              <a:t>w</a:t>
            </a:r>
            <a:r>
              <a:rPr sz="3600" dirty="0">
                <a:solidFill>
                  <a:srgbClr val="FFFFFF"/>
                </a:solidFill>
              </a:rPr>
              <a:t>/ Cheetah?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30351" y="6364881"/>
            <a:ext cx="11605739" cy="1409701"/>
            <a:chOff x="599908" y="5425768"/>
            <a:chExt cx="11605739" cy="1409701"/>
          </a:xfrm>
        </p:grpSpPr>
        <p:sp>
          <p:nvSpPr>
            <p:cNvPr id="1447" name="Shape 1447"/>
            <p:cNvSpPr/>
            <p:nvPr/>
          </p:nvSpPr>
          <p:spPr>
            <a:xfrm>
              <a:off x="599908" y="5806768"/>
              <a:ext cx="2220164" cy="64770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anchor="ctr">
              <a:spAutoFit/>
            </a:bodyPr>
            <a:lstStyle/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600">
                  <a:solidFill>
                    <a:srgbClr val="FFFFFF"/>
                  </a:solidFill>
                </a:rPr>
                <a:t>transfer = </a:t>
              </a:r>
            </a:p>
          </p:txBody>
        </p:sp>
        <p:sp>
          <p:nvSpPr>
            <p:cNvPr id="1448" name="Shape 1448"/>
            <p:cNvSpPr/>
            <p:nvPr/>
          </p:nvSpPr>
          <p:spPr>
            <a:xfrm>
              <a:off x="2941118" y="6163176"/>
              <a:ext cx="1524001" cy="1"/>
            </a:xfrm>
            <a:prstGeom prst="line">
              <a:avLst/>
            </a:prstGeom>
            <a:ln w="25400">
              <a:solidFill>
                <a:srgbClr val="FFFFFF"/>
              </a:solidFill>
              <a:miter lim="400000"/>
            </a:ln>
          </p:spPr>
          <p:txBody>
            <a:bodyPr lIns="50800" tIns="50800" rIns="50800" bIns="50800" anchor="ctr"/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449" name="Shape 1449"/>
            <p:cNvSpPr/>
            <p:nvPr/>
          </p:nvSpPr>
          <p:spPr>
            <a:xfrm>
              <a:off x="3086813" y="5425768"/>
              <a:ext cx="1232612" cy="64770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anchor="ctr">
              <a:spAutoFit/>
            </a:bodyPr>
            <a:lstStyle/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600">
                  <a:solidFill>
                    <a:srgbClr val="FFFFFF"/>
                  </a:solidFill>
                </a:rPr>
                <a:t>1 sec</a:t>
              </a:r>
            </a:p>
          </p:txBody>
        </p:sp>
        <p:sp>
          <p:nvSpPr>
            <p:cNvPr id="1450" name="Shape 1450"/>
            <p:cNvSpPr/>
            <p:nvPr/>
          </p:nvSpPr>
          <p:spPr>
            <a:xfrm>
              <a:off x="2858213" y="6187768"/>
              <a:ext cx="1689812" cy="64770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anchor="ctr">
              <a:spAutoFit/>
            </a:bodyPr>
            <a:lstStyle/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600">
                  <a:solidFill>
                    <a:srgbClr val="FFFFFF"/>
                  </a:solidFill>
                </a:rPr>
                <a:t>125 MB</a:t>
              </a:r>
            </a:p>
          </p:txBody>
        </p:sp>
        <p:sp>
          <p:nvSpPr>
            <p:cNvPr id="1451" name="Shape 1451"/>
            <p:cNvSpPr/>
            <p:nvPr/>
          </p:nvSpPr>
          <p:spPr>
            <a:xfrm>
              <a:off x="5142686" y="5806768"/>
              <a:ext cx="1359713" cy="64770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anchor="ctr">
              <a:spAutoFit/>
            </a:bodyPr>
            <a:lstStyle/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600">
                  <a:solidFill>
                    <a:srgbClr val="FFFFFF"/>
                  </a:solidFill>
                </a:rPr>
                <a:t>16 KB</a:t>
              </a:r>
            </a:p>
          </p:txBody>
        </p:sp>
        <p:grpSp>
          <p:nvGrpSpPr>
            <p:cNvPr id="1454" name="Group 1454"/>
            <p:cNvGrpSpPr/>
            <p:nvPr/>
          </p:nvGrpSpPr>
          <p:grpSpPr>
            <a:xfrm>
              <a:off x="4655888" y="6018869"/>
              <a:ext cx="277334" cy="277334"/>
              <a:chOff x="0" y="0"/>
              <a:chExt cx="277333" cy="277333"/>
            </a:xfrm>
          </p:grpSpPr>
          <p:sp>
            <p:nvSpPr>
              <p:cNvPr id="1452" name="Shape 1452"/>
              <p:cNvSpPr/>
              <p:nvPr/>
            </p:nvSpPr>
            <p:spPr>
              <a:xfrm flipV="1">
                <a:off x="-1" y="0"/>
                <a:ext cx="277335" cy="277334"/>
              </a:xfrm>
              <a:prstGeom prst="line">
                <a:avLst/>
              </a:prstGeom>
              <a:noFill/>
              <a:ln w="25400" cap="flat">
                <a:solidFill>
                  <a:srgbClr val="FFFFFF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 sz="2600"/>
                </a:pPr>
                <a:endParaRPr/>
              </a:p>
            </p:txBody>
          </p:sp>
          <p:sp>
            <p:nvSpPr>
              <p:cNvPr id="1453" name="Shape 1453"/>
              <p:cNvSpPr/>
              <p:nvPr/>
            </p:nvSpPr>
            <p:spPr>
              <a:xfrm>
                <a:off x="0" y="0"/>
                <a:ext cx="277334" cy="277334"/>
              </a:xfrm>
              <a:prstGeom prst="line">
                <a:avLst/>
              </a:prstGeom>
              <a:noFill/>
              <a:ln w="25400" cap="flat">
                <a:solidFill>
                  <a:srgbClr val="FFFFFF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 sz="2600"/>
                </a:pPr>
                <a:endParaRPr/>
              </a:p>
            </p:txBody>
          </p:sp>
        </p:grpSp>
        <p:sp>
          <p:nvSpPr>
            <p:cNvPr id="1455" name="Shape 1455"/>
            <p:cNvSpPr/>
            <p:nvPr/>
          </p:nvSpPr>
          <p:spPr>
            <a:xfrm>
              <a:off x="7259118" y="6163176"/>
              <a:ext cx="2617482" cy="1"/>
            </a:xfrm>
            <a:prstGeom prst="line">
              <a:avLst/>
            </a:prstGeom>
            <a:ln w="25400">
              <a:solidFill>
                <a:srgbClr val="FFFFFF"/>
              </a:solidFill>
              <a:miter lim="400000"/>
            </a:ln>
          </p:spPr>
          <p:txBody>
            <a:bodyPr lIns="50800" tIns="50800" rIns="50800" bIns="50800" anchor="ctr"/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456" name="Shape 1456"/>
            <p:cNvSpPr/>
            <p:nvPr/>
          </p:nvSpPr>
          <p:spPr>
            <a:xfrm>
              <a:off x="7097060" y="5425768"/>
              <a:ext cx="2757832" cy="64770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anchor="ctr">
              <a:spAutoFit/>
            </a:bodyPr>
            <a:lstStyle/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600">
                  <a:solidFill>
                    <a:srgbClr val="FFFFFF"/>
                  </a:solidFill>
                </a:rPr>
                <a:t>1,000,000 us</a:t>
              </a:r>
            </a:p>
          </p:txBody>
        </p:sp>
        <p:sp>
          <p:nvSpPr>
            <p:cNvPr id="1457" name="Shape 1457"/>
            <p:cNvSpPr/>
            <p:nvPr/>
          </p:nvSpPr>
          <p:spPr>
            <a:xfrm>
              <a:off x="7859670" y="6187768"/>
              <a:ext cx="1232612" cy="64770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anchor="ctr">
              <a:spAutoFit/>
            </a:bodyPr>
            <a:lstStyle/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600">
                  <a:solidFill>
                    <a:srgbClr val="FFFFFF"/>
                  </a:solidFill>
                </a:rPr>
                <a:t>1 sec</a:t>
              </a:r>
            </a:p>
          </p:txBody>
        </p:sp>
        <p:grpSp>
          <p:nvGrpSpPr>
            <p:cNvPr id="1460" name="Group 1460"/>
            <p:cNvGrpSpPr/>
            <p:nvPr/>
          </p:nvGrpSpPr>
          <p:grpSpPr>
            <a:xfrm>
              <a:off x="6687888" y="6018869"/>
              <a:ext cx="277334" cy="277334"/>
              <a:chOff x="0" y="0"/>
              <a:chExt cx="277333" cy="277333"/>
            </a:xfrm>
          </p:grpSpPr>
          <p:sp>
            <p:nvSpPr>
              <p:cNvPr id="1458" name="Shape 1458"/>
              <p:cNvSpPr/>
              <p:nvPr/>
            </p:nvSpPr>
            <p:spPr>
              <a:xfrm flipV="1">
                <a:off x="-1" y="0"/>
                <a:ext cx="277335" cy="277334"/>
              </a:xfrm>
              <a:prstGeom prst="line">
                <a:avLst/>
              </a:prstGeom>
              <a:noFill/>
              <a:ln w="25400" cap="flat">
                <a:solidFill>
                  <a:srgbClr val="FFFFFF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 sz="2600"/>
                </a:pPr>
                <a:endParaRPr/>
              </a:p>
            </p:txBody>
          </p:sp>
          <p:sp>
            <p:nvSpPr>
              <p:cNvPr id="1459" name="Shape 1459"/>
              <p:cNvSpPr/>
              <p:nvPr/>
            </p:nvSpPr>
            <p:spPr>
              <a:xfrm>
                <a:off x="0" y="0"/>
                <a:ext cx="277334" cy="277334"/>
              </a:xfrm>
              <a:prstGeom prst="line">
                <a:avLst/>
              </a:prstGeom>
              <a:noFill/>
              <a:ln w="25400" cap="flat">
                <a:solidFill>
                  <a:srgbClr val="FFFFFF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 sz="2600"/>
                </a:pPr>
                <a:endParaRPr/>
              </a:p>
            </p:txBody>
          </p:sp>
        </p:grpSp>
        <p:sp>
          <p:nvSpPr>
            <p:cNvPr id="1461" name="Shape 1461"/>
            <p:cNvSpPr/>
            <p:nvPr/>
          </p:nvSpPr>
          <p:spPr>
            <a:xfrm>
              <a:off x="10289978" y="5806768"/>
              <a:ext cx="1915669" cy="64770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anchor="ctr">
              <a:spAutoFit/>
            </a:bodyPr>
            <a:lstStyle/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600">
                  <a:solidFill>
                    <a:srgbClr val="FFFFFF"/>
                  </a:solidFill>
                </a:rPr>
                <a:t>= 125 us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627195" y="4334453"/>
            <a:ext cx="38683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chemeClr val="tx1"/>
                </a:solidFill>
              </a:rPr>
              <a:t>Transfer of 16 KB?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63" name="Table 1463"/>
          <p:cNvGraphicFramePr/>
          <p:nvPr/>
        </p:nvGraphicFramePr>
        <p:xfrm>
          <a:off x="2037748" y="483050"/>
          <a:ext cx="8929303" cy="21971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464" name="Shape 1464"/>
          <p:cNvSpPr/>
          <p:nvPr/>
        </p:nvSpPr>
        <p:spPr>
          <a:xfrm>
            <a:off x="630351" y="2806908"/>
            <a:ext cx="10307309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How long does an average </a:t>
            </a:r>
            <a:r>
              <a:rPr lang="en-US" sz="3600" dirty="0" smtClean="0">
                <a:solidFill>
                  <a:srgbClr val="FFFFFF"/>
                </a:solidFill>
              </a:rPr>
              <a:t>random </a:t>
            </a:r>
            <a:r>
              <a:rPr sz="3600" dirty="0" smtClean="0">
                <a:solidFill>
                  <a:srgbClr val="FFFFFF"/>
                </a:solidFill>
              </a:rPr>
              <a:t>16-KB </a:t>
            </a:r>
            <a:r>
              <a:rPr sz="3600" dirty="0">
                <a:solidFill>
                  <a:srgbClr val="FFFFFF"/>
                </a:solidFill>
              </a:rPr>
              <a:t>read take </a:t>
            </a:r>
            <a:r>
              <a:rPr lang="en-US" sz="3600" dirty="0" smtClean="0">
                <a:solidFill>
                  <a:srgbClr val="FFFFFF"/>
                </a:solidFill>
              </a:rPr>
              <a:t/>
            </a:r>
            <a:br>
              <a:rPr lang="en-US" sz="3600" dirty="0" smtClean="0">
                <a:solidFill>
                  <a:srgbClr val="FFFFFF"/>
                </a:solidFill>
              </a:rPr>
            </a:br>
            <a:r>
              <a:rPr sz="3600" dirty="0" smtClean="0">
                <a:solidFill>
                  <a:srgbClr val="FFFFFF"/>
                </a:solidFill>
              </a:rPr>
              <a:t>w</a:t>
            </a:r>
            <a:r>
              <a:rPr sz="3600" dirty="0">
                <a:solidFill>
                  <a:srgbClr val="FFFFFF"/>
                </a:solidFill>
              </a:rPr>
              <a:t>/ Cheetah?</a:t>
            </a:r>
          </a:p>
        </p:txBody>
      </p:sp>
      <p:sp>
        <p:nvSpPr>
          <p:cNvPr id="1465" name="Shape 1465"/>
          <p:cNvSpPr/>
          <p:nvPr/>
        </p:nvSpPr>
        <p:spPr>
          <a:xfrm>
            <a:off x="1928342" y="4137903"/>
            <a:ext cx="9274760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Cheetah time = 4ms + 2ms + 125us = </a:t>
            </a:r>
            <a:r>
              <a:rPr sz="3600" dirty="0" smtClean="0">
                <a:solidFill>
                  <a:srgbClr val="FFFFFF"/>
                </a:solidFill>
              </a:rPr>
              <a:t>6.1ms</a:t>
            </a:r>
            <a:endParaRPr sz="3600" dirty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56430" y="6013342"/>
            <a:ext cx="27093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Throughput?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" name="Table 1495"/>
          <p:cNvGraphicFramePr/>
          <p:nvPr/>
        </p:nvGraphicFramePr>
        <p:xfrm>
          <a:off x="2037748" y="483050"/>
          <a:ext cx="8929303" cy="21971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496" name="Shape 1496"/>
          <p:cNvSpPr/>
          <p:nvPr/>
        </p:nvSpPr>
        <p:spPr>
          <a:xfrm>
            <a:off x="630351" y="2806908"/>
            <a:ext cx="10307309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How long does an average </a:t>
            </a:r>
            <a:r>
              <a:rPr lang="en-US" sz="3600" dirty="0" smtClean="0">
                <a:solidFill>
                  <a:srgbClr val="FFFFFF"/>
                </a:solidFill>
              </a:rPr>
              <a:t>random </a:t>
            </a:r>
            <a:r>
              <a:rPr sz="3600" dirty="0" smtClean="0">
                <a:solidFill>
                  <a:srgbClr val="FFFFFF"/>
                </a:solidFill>
              </a:rPr>
              <a:t>16-KB </a:t>
            </a:r>
            <a:r>
              <a:rPr sz="3600" dirty="0">
                <a:solidFill>
                  <a:srgbClr val="FFFFFF"/>
                </a:solidFill>
              </a:rPr>
              <a:t>read take </a:t>
            </a:r>
            <a:r>
              <a:rPr lang="en-US" sz="3600" dirty="0" smtClean="0">
                <a:solidFill>
                  <a:srgbClr val="FFFFFF"/>
                </a:solidFill>
              </a:rPr>
              <a:t/>
            </a:r>
            <a:br>
              <a:rPr lang="en-US" sz="3600" dirty="0" smtClean="0">
                <a:solidFill>
                  <a:srgbClr val="FFFFFF"/>
                </a:solidFill>
              </a:rPr>
            </a:br>
            <a:r>
              <a:rPr sz="3600" dirty="0" smtClean="0">
                <a:solidFill>
                  <a:srgbClr val="FFFFFF"/>
                </a:solidFill>
              </a:rPr>
              <a:t>w</a:t>
            </a:r>
            <a:r>
              <a:rPr sz="3600" dirty="0">
                <a:solidFill>
                  <a:srgbClr val="FFFFFF"/>
                </a:solidFill>
              </a:rPr>
              <a:t>/ Cheetah?</a:t>
            </a:r>
          </a:p>
        </p:txBody>
      </p:sp>
      <p:sp>
        <p:nvSpPr>
          <p:cNvPr id="1497" name="Shape 1497"/>
          <p:cNvSpPr/>
          <p:nvPr/>
        </p:nvSpPr>
        <p:spPr>
          <a:xfrm>
            <a:off x="1928342" y="4137903"/>
            <a:ext cx="9274760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Cheetah time = 4ms + 2ms + 125us = 6.1ms</a:t>
            </a:r>
          </a:p>
        </p:txBody>
      </p:sp>
      <p:sp>
        <p:nvSpPr>
          <p:cNvPr id="1498" name="Shape 1498"/>
          <p:cNvSpPr/>
          <p:nvPr/>
        </p:nvSpPr>
        <p:spPr>
          <a:xfrm>
            <a:off x="336062" y="5416550"/>
            <a:ext cx="289819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throughput = </a:t>
            </a:r>
          </a:p>
        </p:txBody>
      </p:sp>
      <p:sp>
        <p:nvSpPr>
          <p:cNvPr id="1499" name="Shape 1499"/>
          <p:cNvSpPr/>
          <p:nvPr/>
        </p:nvSpPr>
        <p:spPr>
          <a:xfrm>
            <a:off x="3425023" y="5772958"/>
            <a:ext cx="1524001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500" name="Shape 1500"/>
          <p:cNvSpPr/>
          <p:nvPr/>
        </p:nvSpPr>
        <p:spPr>
          <a:xfrm>
            <a:off x="3507167" y="5035550"/>
            <a:ext cx="135971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16 KB</a:t>
            </a:r>
          </a:p>
        </p:txBody>
      </p:sp>
      <p:sp>
        <p:nvSpPr>
          <p:cNvPr id="1501" name="Shape 1501"/>
          <p:cNvSpPr/>
          <p:nvPr/>
        </p:nvSpPr>
        <p:spPr>
          <a:xfrm>
            <a:off x="3507395" y="5797550"/>
            <a:ext cx="1359257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6.1ms</a:t>
            </a:r>
          </a:p>
        </p:txBody>
      </p:sp>
      <p:grpSp>
        <p:nvGrpSpPr>
          <p:cNvPr id="1504" name="Group 1504"/>
          <p:cNvGrpSpPr/>
          <p:nvPr/>
        </p:nvGrpSpPr>
        <p:grpSpPr>
          <a:xfrm>
            <a:off x="5139793" y="5601733"/>
            <a:ext cx="277334" cy="277334"/>
            <a:chOff x="0" y="0"/>
            <a:chExt cx="277333" cy="277333"/>
          </a:xfrm>
        </p:grpSpPr>
        <p:sp>
          <p:nvSpPr>
            <p:cNvPr id="1502" name="Shape 1502"/>
            <p:cNvSpPr/>
            <p:nvPr/>
          </p:nvSpPr>
          <p:spPr>
            <a:xfrm flipV="1">
              <a:off x="-1" y="0"/>
              <a:ext cx="277335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503" name="Shape 1503"/>
            <p:cNvSpPr/>
            <p:nvPr/>
          </p:nvSpPr>
          <p:spPr>
            <a:xfrm>
              <a:off x="0" y="0"/>
              <a:ext cx="277334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505" name="Shape 1505"/>
          <p:cNvSpPr/>
          <p:nvPr/>
        </p:nvSpPr>
        <p:spPr>
          <a:xfrm>
            <a:off x="5711023" y="5772958"/>
            <a:ext cx="1524001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506" name="Shape 1506"/>
          <p:cNvSpPr/>
          <p:nvPr/>
        </p:nvSpPr>
        <p:spPr>
          <a:xfrm>
            <a:off x="5882321" y="5035550"/>
            <a:ext cx="118140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 MB</a:t>
            </a:r>
          </a:p>
        </p:txBody>
      </p:sp>
      <p:sp>
        <p:nvSpPr>
          <p:cNvPr id="1507" name="Shape 1507"/>
          <p:cNvSpPr/>
          <p:nvPr/>
        </p:nvSpPr>
        <p:spPr>
          <a:xfrm>
            <a:off x="5538963" y="5797550"/>
            <a:ext cx="186812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1024 KB</a:t>
            </a:r>
          </a:p>
        </p:txBody>
      </p:sp>
      <p:grpSp>
        <p:nvGrpSpPr>
          <p:cNvPr id="1510" name="Group 1510"/>
          <p:cNvGrpSpPr/>
          <p:nvPr/>
        </p:nvGrpSpPr>
        <p:grpSpPr>
          <a:xfrm>
            <a:off x="7552793" y="5601733"/>
            <a:ext cx="277334" cy="277334"/>
            <a:chOff x="0" y="0"/>
            <a:chExt cx="277333" cy="277333"/>
          </a:xfrm>
        </p:grpSpPr>
        <p:sp>
          <p:nvSpPr>
            <p:cNvPr id="1508" name="Shape 1508"/>
            <p:cNvSpPr/>
            <p:nvPr/>
          </p:nvSpPr>
          <p:spPr>
            <a:xfrm flipV="1">
              <a:off x="-1" y="0"/>
              <a:ext cx="277335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509" name="Shape 1509"/>
            <p:cNvSpPr/>
            <p:nvPr/>
          </p:nvSpPr>
          <p:spPr>
            <a:xfrm>
              <a:off x="0" y="0"/>
              <a:ext cx="277334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511" name="Shape 1511"/>
          <p:cNvSpPr/>
          <p:nvPr/>
        </p:nvSpPr>
        <p:spPr>
          <a:xfrm>
            <a:off x="8124023" y="5772958"/>
            <a:ext cx="2025935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512" name="Shape 1512"/>
          <p:cNvSpPr/>
          <p:nvPr/>
        </p:nvSpPr>
        <p:spPr>
          <a:xfrm>
            <a:off x="8295057" y="5035550"/>
            <a:ext cx="1613460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100 ms</a:t>
            </a:r>
          </a:p>
        </p:txBody>
      </p:sp>
      <p:sp>
        <p:nvSpPr>
          <p:cNvPr id="1513" name="Shape 1513"/>
          <p:cNvSpPr/>
          <p:nvPr/>
        </p:nvSpPr>
        <p:spPr>
          <a:xfrm>
            <a:off x="8520684" y="5797550"/>
            <a:ext cx="123261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 sec</a:t>
            </a:r>
          </a:p>
        </p:txBody>
      </p:sp>
      <p:sp>
        <p:nvSpPr>
          <p:cNvPr id="1514" name="Shape 1514"/>
          <p:cNvSpPr/>
          <p:nvPr/>
        </p:nvSpPr>
        <p:spPr>
          <a:xfrm>
            <a:off x="10373447" y="5416550"/>
            <a:ext cx="2347266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= 2.5 MB/s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16" name="Table 1516"/>
          <p:cNvGraphicFramePr/>
          <p:nvPr/>
        </p:nvGraphicFramePr>
        <p:xfrm>
          <a:off x="2037748" y="483050"/>
          <a:ext cx="8929303" cy="21971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517" name="Shape 1517"/>
          <p:cNvSpPr/>
          <p:nvPr/>
        </p:nvSpPr>
        <p:spPr>
          <a:xfrm>
            <a:off x="630351" y="2806908"/>
            <a:ext cx="10307309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How long does an average </a:t>
            </a:r>
            <a:r>
              <a:rPr lang="en-US" sz="3600" dirty="0" smtClean="0">
                <a:solidFill>
                  <a:srgbClr val="FFFFFF"/>
                </a:solidFill>
              </a:rPr>
              <a:t>random </a:t>
            </a:r>
            <a:r>
              <a:rPr sz="3600" dirty="0" smtClean="0">
                <a:solidFill>
                  <a:srgbClr val="FFFFFF"/>
                </a:solidFill>
              </a:rPr>
              <a:t>16-KB </a:t>
            </a:r>
            <a:r>
              <a:rPr sz="3600" dirty="0">
                <a:solidFill>
                  <a:srgbClr val="FFFFFF"/>
                </a:solidFill>
              </a:rPr>
              <a:t>read take </a:t>
            </a:r>
            <a:r>
              <a:rPr lang="en-US" sz="3600" dirty="0" smtClean="0">
                <a:solidFill>
                  <a:srgbClr val="FFFFFF"/>
                </a:solidFill>
              </a:rPr>
              <a:t/>
            </a:r>
            <a:br>
              <a:rPr lang="en-US" sz="3600" dirty="0" smtClean="0">
                <a:solidFill>
                  <a:srgbClr val="FFFFFF"/>
                </a:solidFill>
              </a:rPr>
            </a:br>
            <a:r>
              <a:rPr sz="3600" dirty="0" smtClean="0">
                <a:solidFill>
                  <a:srgbClr val="FFFFFF"/>
                </a:solidFill>
              </a:rPr>
              <a:t>w</a:t>
            </a:r>
            <a:r>
              <a:rPr sz="3600" dirty="0">
                <a:solidFill>
                  <a:srgbClr val="FFFFFF"/>
                </a:solidFill>
              </a:rPr>
              <a:t>/ Barracuda?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0351" y="4399005"/>
            <a:ext cx="67104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 = seek + rotation + transfer</a:t>
            </a:r>
          </a:p>
          <a:p>
            <a:r>
              <a:rPr lang="en-US" dirty="0" smtClean="0"/>
              <a:t>Seek = 9ms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7" name="Table 1557"/>
          <p:cNvGraphicFramePr/>
          <p:nvPr/>
        </p:nvGraphicFramePr>
        <p:xfrm>
          <a:off x="2037748" y="483050"/>
          <a:ext cx="8929303" cy="21971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558" name="Shape 1558"/>
          <p:cNvSpPr/>
          <p:nvPr/>
        </p:nvSpPr>
        <p:spPr>
          <a:xfrm>
            <a:off x="630351" y="2806908"/>
            <a:ext cx="10307309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How long does an average </a:t>
            </a:r>
            <a:r>
              <a:rPr lang="en-US" sz="3600" dirty="0" smtClean="0">
                <a:solidFill>
                  <a:srgbClr val="FFFFFF"/>
                </a:solidFill>
              </a:rPr>
              <a:t>random </a:t>
            </a:r>
            <a:r>
              <a:rPr sz="3600" dirty="0" smtClean="0">
                <a:solidFill>
                  <a:srgbClr val="FFFFFF"/>
                </a:solidFill>
              </a:rPr>
              <a:t>16-KB </a:t>
            </a:r>
            <a:r>
              <a:rPr sz="3600" dirty="0">
                <a:solidFill>
                  <a:srgbClr val="FFFFFF"/>
                </a:solidFill>
              </a:rPr>
              <a:t>read take </a:t>
            </a:r>
            <a:r>
              <a:rPr lang="en-US" sz="3600" dirty="0" smtClean="0">
                <a:solidFill>
                  <a:srgbClr val="FFFFFF"/>
                </a:solidFill>
              </a:rPr>
              <a:t/>
            </a:r>
            <a:br>
              <a:rPr lang="en-US" sz="3600" dirty="0" smtClean="0">
                <a:solidFill>
                  <a:srgbClr val="FFFFFF"/>
                </a:solidFill>
              </a:rPr>
            </a:br>
            <a:r>
              <a:rPr sz="3600" dirty="0" smtClean="0">
                <a:solidFill>
                  <a:srgbClr val="FFFFFF"/>
                </a:solidFill>
              </a:rPr>
              <a:t>w</a:t>
            </a:r>
            <a:r>
              <a:rPr sz="3600" dirty="0">
                <a:solidFill>
                  <a:srgbClr val="FFFFFF"/>
                </a:solidFill>
              </a:rPr>
              <a:t>/ Barracuda?</a:t>
            </a:r>
          </a:p>
        </p:txBody>
      </p:sp>
      <p:sp>
        <p:nvSpPr>
          <p:cNvPr id="1559" name="Shape 1559"/>
          <p:cNvSpPr/>
          <p:nvPr/>
        </p:nvSpPr>
        <p:spPr>
          <a:xfrm>
            <a:off x="399195" y="4966508"/>
            <a:ext cx="307604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avg rotation = </a:t>
            </a:r>
          </a:p>
        </p:txBody>
      </p:sp>
      <p:sp>
        <p:nvSpPr>
          <p:cNvPr id="1560" name="Shape 1560"/>
          <p:cNvSpPr/>
          <p:nvPr/>
        </p:nvSpPr>
        <p:spPr>
          <a:xfrm>
            <a:off x="3763987" y="5322916"/>
            <a:ext cx="531874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561" name="Shape 1561"/>
          <p:cNvSpPr/>
          <p:nvPr/>
        </p:nvSpPr>
        <p:spPr>
          <a:xfrm>
            <a:off x="3833736" y="4585508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562" name="Shape 1562"/>
          <p:cNvSpPr/>
          <p:nvPr/>
        </p:nvSpPr>
        <p:spPr>
          <a:xfrm>
            <a:off x="3833736" y="5347508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563" name="Shape 1563"/>
          <p:cNvSpPr/>
          <p:nvPr/>
        </p:nvSpPr>
        <p:spPr>
          <a:xfrm>
            <a:off x="4906987" y="5322916"/>
            <a:ext cx="1270001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564" name="Shape 1564"/>
          <p:cNvSpPr/>
          <p:nvPr/>
        </p:nvSpPr>
        <p:spPr>
          <a:xfrm>
            <a:off x="4925910" y="4585508"/>
            <a:ext cx="123215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 min</a:t>
            </a:r>
          </a:p>
        </p:txBody>
      </p:sp>
      <p:sp>
        <p:nvSpPr>
          <p:cNvPr id="1565" name="Shape 1565"/>
          <p:cNvSpPr/>
          <p:nvPr/>
        </p:nvSpPr>
        <p:spPr>
          <a:xfrm>
            <a:off x="4976431" y="5347508"/>
            <a:ext cx="113111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7200</a:t>
            </a:r>
          </a:p>
        </p:txBody>
      </p:sp>
      <p:grpSp>
        <p:nvGrpSpPr>
          <p:cNvPr id="1568" name="Group 1568"/>
          <p:cNvGrpSpPr/>
          <p:nvPr/>
        </p:nvGrpSpPr>
        <p:grpSpPr>
          <a:xfrm>
            <a:off x="4462757" y="5178609"/>
            <a:ext cx="277334" cy="277334"/>
            <a:chOff x="0" y="0"/>
            <a:chExt cx="277333" cy="277333"/>
          </a:xfrm>
        </p:grpSpPr>
        <p:sp>
          <p:nvSpPr>
            <p:cNvPr id="1566" name="Shape 1566"/>
            <p:cNvSpPr/>
            <p:nvPr/>
          </p:nvSpPr>
          <p:spPr>
            <a:xfrm flipV="1">
              <a:off x="-1" y="0"/>
              <a:ext cx="277335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567" name="Shape 1567"/>
            <p:cNvSpPr/>
            <p:nvPr/>
          </p:nvSpPr>
          <p:spPr>
            <a:xfrm>
              <a:off x="0" y="0"/>
              <a:ext cx="277334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569" name="Shape 1569"/>
          <p:cNvSpPr/>
          <p:nvPr/>
        </p:nvSpPr>
        <p:spPr>
          <a:xfrm>
            <a:off x="7002487" y="5322916"/>
            <a:ext cx="1270001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570" name="Shape 1570"/>
          <p:cNvSpPr/>
          <p:nvPr/>
        </p:nvSpPr>
        <p:spPr>
          <a:xfrm>
            <a:off x="6894080" y="4585508"/>
            <a:ext cx="148681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60 sec</a:t>
            </a:r>
          </a:p>
        </p:txBody>
      </p:sp>
      <p:sp>
        <p:nvSpPr>
          <p:cNvPr id="1571" name="Shape 1571"/>
          <p:cNvSpPr/>
          <p:nvPr/>
        </p:nvSpPr>
        <p:spPr>
          <a:xfrm>
            <a:off x="7021410" y="5347508"/>
            <a:ext cx="123215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 min</a:t>
            </a:r>
          </a:p>
        </p:txBody>
      </p:sp>
      <p:grpSp>
        <p:nvGrpSpPr>
          <p:cNvPr id="1574" name="Group 1574"/>
          <p:cNvGrpSpPr/>
          <p:nvPr/>
        </p:nvGrpSpPr>
        <p:grpSpPr>
          <a:xfrm>
            <a:off x="6494757" y="5178609"/>
            <a:ext cx="277334" cy="277334"/>
            <a:chOff x="0" y="0"/>
            <a:chExt cx="277333" cy="277333"/>
          </a:xfrm>
        </p:grpSpPr>
        <p:sp>
          <p:nvSpPr>
            <p:cNvPr id="1572" name="Shape 1572"/>
            <p:cNvSpPr/>
            <p:nvPr/>
          </p:nvSpPr>
          <p:spPr>
            <a:xfrm flipV="1">
              <a:off x="-1" y="0"/>
              <a:ext cx="277335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573" name="Shape 1573"/>
            <p:cNvSpPr/>
            <p:nvPr/>
          </p:nvSpPr>
          <p:spPr>
            <a:xfrm>
              <a:off x="0" y="0"/>
              <a:ext cx="277334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575" name="Shape 1575"/>
          <p:cNvSpPr/>
          <p:nvPr/>
        </p:nvSpPr>
        <p:spPr>
          <a:xfrm>
            <a:off x="9034487" y="5322916"/>
            <a:ext cx="1678998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576" name="Shape 1576"/>
          <p:cNvSpPr/>
          <p:nvPr/>
        </p:nvSpPr>
        <p:spPr>
          <a:xfrm>
            <a:off x="8940154" y="4585508"/>
            <a:ext cx="186766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1000 ms</a:t>
            </a:r>
          </a:p>
        </p:txBody>
      </p:sp>
      <p:sp>
        <p:nvSpPr>
          <p:cNvPr id="1577" name="Shape 1577"/>
          <p:cNvSpPr/>
          <p:nvPr/>
        </p:nvSpPr>
        <p:spPr>
          <a:xfrm>
            <a:off x="9257680" y="5347508"/>
            <a:ext cx="123261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 sec</a:t>
            </a:r>
          </a:p>
        </p:txBody>
      </p:sp>
      <p:grpSp>
        <p:nvGrpSpPr>
          <p:cNvPr id="1580" name="Group 1580"/>
          <p:cNvGrpSpPr/>
          <p:nvPr/>
        </p:nvGrpSpPr>
        <p:grpSpPr>
          <a:xfrm>
            <a:off x="8526757" y="5178609"/>
            <a:ext cx="277334" cy="277334"/>
            <a:chOff x="0" y="0"/>
            <a:chExt cx="277333" cy="277333"/>
          </a:xfrm>
        </p:grpSpPr>
        <p:sp>
          <p:nvSpPr>
            <p:cNvPr id="1578" name="Shape 1578"/>
            <p:cNvSpPr/>
            <p:nvPr/>
          </p:nvSpPr>
          <p:spPr>
            <a:xfrm flipV="1">
              <a:off x="-1" y="0"/>
              <a:ext cx="277335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579" name="Shape 1579"/>
            <p:cNvSpPr/>
            <p:nvPr/>
          </p:nvSpPr>
          <p:spPr>
            <a:xfrm>
              <a:off x="0" y="0"/>
              <a:ext cx="277334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581" name="Shape 1581"/>
          <p:cNvSpPr/>
          <p:nvPr/>
        </p:nvSpPr>
        <p:spPr>
          <a:xfrm>
            <a:off x="10882083" y="4966508"/>
            <a:ext cx="204231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= 4.1 ms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11" name="Table 1611"/>
          <p:cNvGraphicFramePr/>
          <p:nvPr/>
        </p:nvGraphicFramePr>
        <p:xfrm>
          <a:off x="2037748" y="483050"/>
          <a:ext cx="8929303" cy="21971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612" name="Shape 1612"/>
          <p:cNvSpPr/>
          <p:nvPr/>
        </p:nvSpPr>
        <p:spPr>
          <a:xfrm>
            <a:off x="612422" y="2999508"/>
            <a:ext cx="10307309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How long does an average </a:t>
            </a:r>
            <a:r>
              <a:rPr lang="en-US" sz="3600" smtClean="0">
                <a:solidFill>
                  <a:srgbClr val="FFFFFF"/>
                </a:solidFill>
              </a:rPr>
              <a:t>random </a:t>
            </a:r>
            <a:r>
              <a:rPr sz="3600" smtClean="0">
                <a:solidFill>
                  <a:srgbClr val="FFFFFF"/>
                </a:solidFill>
              </a:rPr>
              <a:t>16-KB </a:t>
            </a:r>
            <a:r>
              <a:rPr sz="3600">
                <a:solidFill>
                  <a:srgbClr val="FFFFFF"/>
                </a:solidFill>
              </a:rPr>
              <a:t>read take </a:t>
            </a:r>
            <a:r>
              <a:rPr lang="en-US" sz="3600" smtClean="0">
                <a:solidFill>
                  <a:srgbClr val="FFFFFF"/>
                </a:solidFill>
              </a:rPr>
              <a:t/>
            </a:r>
            <a:br>
              <a:rPr lang="en-US" sz="3600" smtClean="0">
                <a:solidFill>
                  <a:srgbClr val="FFFFFF"/>
                </a:solidFill>
              </a:rPr>
            </a:br>
            <a:r>
              <a:rPr sz="3600" smtClean="0">
                <a:solidFill>
                  <a:srgbClr val="FFFFFF"/>
                </a:solidFill>
              </a:rPr>
              <a:t>w</a:t>
            </a:r>
            <a:r>
              <a:rPr sz="3600">
                <a:solidFill>
                  <a:srgbClr val="FFFFFF"/>
                </a:solidFill>
              </a:rPr>
              <a:t>/ Barracuda?</a:t>
            </a:r>
          </a:p>
        </p:txBody>
      </p:sp>
      <p:sp>
        <p:nvSpPr>
          <p:cNvPr id="1613" name="Shape 1613"/>
          <p:cNvSpPr/>
          <p:nvPr/>
        </p:nvSpPr>
        <p:spPr>
          <a:xfrm>
            <a:off x="487927" y="4966508"/>
            <a:ext cx="222016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transfer = </a:t>
            </a:r>
          </a:p>
        </p:txBody>
      </p:sp>
      <p:sp>
        <p:nvSpPr>
          <p:cNvPr id="1614" name="Shape 1614"/>
          <p:cNvSpPr/>
          <p:nvPr/>
        </p:nvSpPr>
        <p:spPr>
          <a:xfrm>
            <a:off x="2829137" y="5322916"/>
            <a:ext cx="1524001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615" name="Shape 1615"/>
          <p:cNvSpPr/>
          <p:nvPr/>
        </p:nvSpPr>
        <p:spPr>
          <a:xfrm>
            <a:off x="2974832" y="4585508"/>
            <a:ext cx="123261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 sec</a:t>
            </a:r>
          </a:p>
        </p:txBody>
      </p:sp>
      <p:sp>
        <p:nvSpPr>
          <p:cNvPr id="1616" name="Shape 1616"/>
          <p:cNvSpPr/>
          <p:nvPr/>
        </p:nvSpPr>
        <p:spPr>
          <a:xfrm>
            <a:off x="2746232" y="5347508"/>
            <a:ext cx="168981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105 MB</a:t>
            </a:r>
          </a:p>
        </p:txBody>
      </p:sp>
      <p:sp>
        <p:nvSpPr>
          <p:cNvPr id="1617" name="Shape 1617"/>
          <p:cNvSpPr/>
          <p:nvPr/>
        </p:nvSpPr>
        <p:spPr>
          <a:xfrm>
            <a:off x="5030705" y="4966508"/>
            <a:ext cx="135971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16 KB</a:t>
            </a:r>
          </a:p>
        </p:txBody>
      </p:sp>
      <p:grpSp>
        <p:nvGrpSpPr>
          <p:cNvPr id="1620" name="Group 1620"/>
          <p:cNvGrpSpPr/>
          <p:nvPr/>
        </p:nvGrpSpPr>
        <p:grpSpPr>
          <a:xfrm>
            <a:off x="4543907" y="5178609"/>
            <a:ext cx="277334" cy="277334"/>
            <a:chOff x="0" y="0"/>
            <a:chExt cx="277333" cy="277333"/>
          </a:xfrm>
        </p:grpSpPr>
        <p:sp>
          <p:nvSpPr>
            <p:cNvPr id="1618" name="Shape 1618"/>
            <p:cNvSpPr/>
            <p:nvPr/>
          </p:nvSpPr>
          <p:spPr>
            <a:xfrm flipV="1">
              <a:off x="-1" y="0"/>
              <a:ext cx="277335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619" name="Shape 1619"/>
            <p:cNvSpPr/>
            <p:nvPr/>
          </p:nvSpPr>
          <p:spPr>
            <a:xfrm>
              <a:off x="0" y="0"/>
              <a:ext cx="277334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621" name="Shape 1621"/>
          <p:cNvSpPr/>
          <p:nvPr/>
        </p:nvSpPr>
        <p:spPr>
          <a:xfrm>
            <a:off x="7147137" y="5322916"/>
            <a:ext cx="2617482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622" name="Shape 1622"/>
          <p:cNvSpPr/>
          <p:nvPr/>
        </p:nvSpPr>
        <p:spPr>
          <a:xfrm>
            <a:off x="6985079" y="4585508"/>
            <a:ext cx="275783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1,000,000 us</a:t>
            </a:r>
          </a:p>
        </p:txBody>
      </p:sp>
      <p:sp>
        <p:nvSpPr>
          <p:cNvPr id="1623" name="Shape 1623"/>
          <p:cNvSpPr/>
          <p:nvPr/>
        </p:nvSpPr>
        <p:spPr>
          <a:xfrm>
            <a:off x="7747689" y="5347508"/>
            <a:ext cx="123261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 sec</a:t>
            </a:r>
          </a:p>
        </p:txBody>
      </p:sp>
      <p:grpSp>
        <p:nvGrpSpPr>
          <p:cNvPr id="1626" name="Group 1626"/>
          <p:cNvGrpSpPr/>
          <p:nvPr/>
        </p:nvGrpSpPr>
        <p:grpSpPr>
          <a:xfrm>
            <a:off x="6575907" y="5178609"/>
            <a:ext cx="277334" cy="277334"/>
            <a:chOff x="0" y="0"/>
            <a:chExt cx="277333" cy="277333"/>
          </a:xfrm>
        </p:grpSpPr>
        <p:sp>
          <p:nvSpPr>
            <p:cNvPr id="1624" name="Shape 1624"/>
            <p:cNvSpPr/>
            <p:nvPr/>
          </p:nvSpPr>
          <p:spPr>
            <a:xfrm flipV="1">
              <a:off x="-1" y="0"/>
              <a:ext cx="277335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625" name="Shape 1625"/>
            <p:cNvSpPr/>
            <p:nvPr/>
          </p:nvSpPr>
          <p:spPr>
            <a:xfrm>
              <a:off x="0" y="0"/>
              <a:ext cx="277334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627" name="Shape 1627"/>
          <p:cNvSpPr/>
          <p:nvPr/>
        </p:nvSpPr>
        <p:spPr>
          <a:xfrm>
            <a:off x="10177997" y="4966508"/>
            <a:ext cx="191566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= 149 us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29" name="Table 1629"/>
          <p:cNvGraphicFramePr/>
          <p:nvPr/>
        </p:nvGraphicFramePr>
        <p:xfrm>
          <a:off x="2037748" y="483050"/>
          <a:ext cx="8929303" cy="21971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630" name="Shape 1630"/>
          <p:cNvSpPr/>
          <p:nvPr/>
        </p:nvSpPr>
        <p:spPr>
          <a:xfrm>
            <a:off x="630351" y="2806908"/>
            <a:ext cx="10307309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How long does an average </a:t>
            </a:r>
            <a:r>
              <a:rPr lang="en-US" sz="3600" dirty="0" smtClean="0">
                <a:solidFill>
                  <a:srgbClr val="FFFFFF"/>
                </a:solidFill>
              </a:rPr>
              <a:t>random </a:t>
            </a:r>
            <a:r>
              <a:rPr sz="3600" dirty="0" smtClean="0">
                <a:solidFill>
                  <a:srgbClr val="FFFFFF"/>
                </a:solidFill>
              </a:rPr>
              <a:t>16-KB </a:t>
            </a:r>
            <a:r>
              <a:rPr sz="3600" dirty="0">
                <a:solidFill>
                  <a:srgbClr val="FFFFFF"/>
                </a:solidFill>
              </a:rPr>
              <a:t>read take </a:t>
            </a:r>
            <a:r>
              <a:rPr lang="en-US" sz="3600" dirty="0" smtClean="0">
                <a:solidFill>
                  <a:srgbClr val="FFFFFF"/>
                </a:solidFill>
              </a:rPr>
              <a:t/>
            </a:r>
            <a:br>
              <a:rPr lang="en-US" sz="3600" dirty="0" smtClean="0">
                <a:solidFill>
                  <a:srgbClr val="FFFFFF"/>
                </a:solidFill>
              </a:rPr>
            </a:br>
            <a:r>
              <a:rPr sz="3600" dirty="0" smtClean="0">
                <a:solidFill>
                  <a:srgbClr val="FFFFFF"/>
                </a:solidFill>
              </a:rPr>
              <a:t>w</a:t>
            </a:r>
            <a:r>
              <a:rPr sz="3600" dirty="0">
                <a:solidFill>
                  <a:srgbClr val="FFFFFF"/>
                </a:solidFill>
              </a:rPr>
              <a:t>/ Barracuda?</a:t>
            </a:r>
          </a:p>
        </p:txBody>
      </p:sp>
      <p:sp>
        <p:nvSpPr>
          <p:cNvPr id="1631" name="Shape 1631"/>
          <p:cNvSpPr/>
          <p:nvPr/>
        </p:nvSpPr>
        <p:spPr>
          <a:xfrm>
            <a:off x="1649222" y="4137903"/>
            <a:ext cx="1034186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Barracuda time = 9ms + 4.1ms + 149us = 13.2ms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61" name="Table 1661"/>
          <p:cNvGraphicFramePr/>
          <p:nvPr/>
        </p:nvGraphicFramePr>
        <p:xfrm>
          <a:off x="2037748" y="483050"/>
          <a:ext cx="8929303" cy="21971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1662" name="Shape 1662"/>
          <p:cNvSpPr/>
          <p:nvPr/>
        </p:nvSpPr>
        <p:spPr>
          <a:xfrm>
            <a:off x="630351" y="2806908"/>
            <a:ext cx="10307309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FFFFFF"/>
                </a:solidFill>
              </a:rPr>
              <a:t>How long does an average </a:t>
            </a:r>
            <a:r>
              <a:rPr lang="en-US" sz="3600" dirty="0" smtClean="0">
                <a:solidFill>
                  <a:srgbClr val="FFFFFF"/>
                </a:solidFill>
              </a:rPr>
              <a:t>random </a:t>
            </a:r>
            <a:r>
              <a:rPr sz="3600" dirty="0" smtClean="0">
                <a:solidFill>
                  <a:srgbClr val="FFFFFF"/>
                </a:solidFill>
              </a:rPr>
              <a:t>16-KB </a:t>
            </a:r>
            <a:r>
              <a:rPr sz="3600" dirty="0">
                <a:solidFill>
                  <a:srgbClr val="FFFFFF"/>
                </a:solidFill>
              </a:rPr>
              <a:t>read take </a:t>
            </a:r>
            <a:r>
              <a:rPr lang="en-US" sz="3600" dirty="0" smtClean="0">
                <a:solidFill>
                  <a:srgbClr val="FFFFFF"/>
                </a:solidFill>
              </a:rPr>
              <a:t/>
            </a:r>
            <a:br>
              <a:rPr lang="en-US" sz="3600" dirty="0" smtClean="0">
                <a:solidFill>
                  <a:srgbClr val="FFFFFF"/>
                </a:solidFill>
              </a:rPr>
            </a:br>
            <a:r>
              <a:rPr sz="3600" dirty="0" smtClean="0">
                <a:solidFill>
                  <a:srgbClr val="FFFFFF"/>
                </a:solidFill>
              </a:rPr>
              <a:t>w</a:t>
            </a:r>
            <a:r>
              <a:rPr sz="3600" dirty="0">
                <a:solidFill>
                  <a:srgbClr val="FFFFFF"/>
                </a:solidFill>
              </a:rPr>
              <a:t>/ Barracuda?</a:t>
            </a:r>
          </a:p>
        </p:txBody>
      </p:sp>
      <p:sp>
        <p:nvSpPr>
          <p:cNvPr id="1663" name="Shape 1663"/>
          <p:cNvSpPr/>
          <p:nvPr/>
        </p:nvSpPr>
        <p:spPr>
          <a:xfrm>
            <a:off x="336062" y="5416550"/>
            <a:ext cx="289819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throughput = </a:t>
            </a:r>
          </a:p>
        </p:txBody>
      </p:sp>
      <p:sp>
        <p:nvSpPr>
          <p:cNvPr id="1664" name="Shape 1664"/>
          <p:cNvSpPr/>
          <p:nvPr/>
        </p:nvSpPr>
        <p:spPr>
          <a:xfrm>
            <a:off x="3425023" y="5772958"/>
            <a:ext cx="1524001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665" name="Shape 1665"/>
          <p:cNvSpPr/>
          <p:nvPr/>
        </p:nvSpPr>
        <p:spPr>
          <a:xfrm>
            <a:off x="3507167" y="5035550"/>
            <a:ext cx="135971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16 KB</a:t>
            </a:r>
          </a:p>
        </p:txBody>
      </p:sp>
      <p:sp>
        <p:nvSpPr>
          <p:cNvPr id="1666" name="Shape 1666"/>
          <p:cNvSpPr/>
          <p:nvPr/>
        </p:nvSpPr>
        <p:spPr>
          <a:xfrm>
            <a:off x="3380294" y="5797550"/>
            <a:ext cx="161345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13.2ms</a:t>
            </a:r>
          </a:p>
        </p:txBody>
      </p:sp>
      <p:sp>
        <p:nvSpPr>
          <p:cNvPr id="1667" name="Shape 1667"/>
          <p:cNvSpPr/>
          <p:nvPr/>
        </p:nvSpPr>
        <p:spPr>
          <a:xfrm>
            <a:off x="1649222" y="4137903"/>
            <a:ext cx="1034186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Barracuda time = 9ms + 4.1ms + 149us = 13.2ms</a:t>
            </a:r>
          </a:p>
        </p:txBody>
      </p:sp>
      <p:grpSp>
        <p:nvGrpSpPr>
          <p:cNvPr id="1670" name="Group 1670"/>
          <p:cNvGrpSpPr/>
          <p:nvPr/>
        </p:nvGrpSpPr>
        <p:grpSpPr>
          <a:xfrm>
            <a:off x="5139793" y="5601733"/>
            <a:ext cx="277334" cy="277334"/>
            <a:chOff x="0" y="0"/>
            <a:chExt cx="277333" cy="277333"/>
          </a:xfrm>
        </p:grpSpPr>
        <p:sp>
          <p:nvSpPr>
            <p:cNvPr id="1668" name="Shape 1668"/>
            <p:cNvSpPr/>
            <p:nvPr/>
          </p:nvSpPr>
          <p:spPr>
            <a:xfrm flipV="1">
              <a:off x="-1" y="0"/>
              <a:ext cx="277335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669" name="Shape 1669"/>
            <p:cNvSpPr/>
            <p:nvPr/>
          </p:nvSpPr>
          <p:spPr>
            <a:xfrm>
              <a:off x="0" y="0"/>
              <a:ext cx="277334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671" name="Shape 1671"/>
          <p:cNvSpPr/>
          <p:nvPr/>
        </p:nvSpPr>
        <p:spPr>
          <a:xfrm>
            <a:off x="5711023" y="5772958"/>
            <a:ext cx="1524001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672" name="Shape 1672"/>
          <p:cNvSpPr/>
          <p:nvPr/>
        </p:nvSpPr>
        <p:spPr>
          <a:xfrm>
            <a:off x="5882321" y="5035550"/>
            <a:ext cx="118140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 MB</a:t>
            </a:r>
          </a:p>
        </p:txBody>
      </p:sp>
      <p:sp>
        <p:nvSpPr>
          <p:cNvPr id="1673" name="Shape 1673"/>
          <p:cNvSpPr/>
          <p:nvPr/>
        </p:nvSpPr>
        <p:spPr>
          <a:xfrm>
            <a:off x="5538963" y="5797550"/>
            <a:ext cx="186812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1024 KB</a:t>
            </a:r>
          </a:p>
        </p:txBody>
      </p:sp>
      <p:grpSp>
        <p:nvGrpSpPr>
          <p:cNvPr id="1676" name="Group 1676"/>
          <p:cNvGrpSpPr/>
          <p:nvPr/>
        </p:nvGrpSpPr>
        <p:grpSpPr>
          <a:xfrm>
            <a:off x="7552793" y="5601733"/>
            <a:ext cx="277334" cy="277334"/>
            <a:chOff x="0" y="0"/>
            <a:chExt cx="277333" cy="277333"/>
          </a:xfrm>
        </p:grpSpPr>
        <p:sp>
          <p:nvSpPr>
            <p:cNvPr id="1674" name="Shape 1674"/>
            <p:cNvSpPr/>
            <p:nvPr/>
          </p:nvSpPr>
          <p:spPr>
            <a:xfrm flipV="1">
              <a:off x="-1" y="0"/>
              <a:ext cx="277335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675" name="Shape 1675"/>
            <p:cNvSpPr/>
            <p:nvPr/>
          </p:nvSpPr>
          <p:spPr>
            <a:xfrm>
              <a:off x="0" y="0"/>
              <a:ext cx="277334" cy="277334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677" name="Shape 1677"/>
          <p:cNvSpPr/>
          <p:nvPr/>
        </p:nvSpPr>
        <p:spPr>
          <a:xfrm>
            <a:off x="8124023" y="5772958"/>
            <a:ext cx="2025935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678" name="Shape 1678"/>
          <p:cNvSpPr/>
          <p:nvPr/>
        </p:nvSpPr>
        <p:spPr>
          <a:xfrm>
            <a:off x="8167956" y="5035550"/>
            <a:ext cx="186766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1000 ms</a:t>
            </a:r>
          </a:p>
        </p:txBody>
      </p:sp>
      <p:sp>
        <p:nvSpPr>
          <p:cNvPr id="1679" name="Shape 1679"/>
          <p:cNvSpPr/>
          <p:nvPr/>
        </p:nvSpPr>
        <p:spPr>
          <a:xfrm>
            <a:off x="8520684" y="5797550"/>
            <a:ext cx="123261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 sec</a:t>
            </a:r>
          </a:p>
        </p:txBody>
      </p:sp>
      <p:sp>
        <p:nvSpPr>
          <p:cNvPr id="1680" name="Shape 1680"/>
          <p:cNvSpPr/>
          <p:nvPr/>
        </p:nvSpPr>
        <p:spPr>
          <a:xfrm>
            <a:off x="10394911" y="5416550"/>
            <a:ext cx="234726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= 1.2 MB/s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2" name="Table 1682"/>
          <p:cNvGraphicFramePr/>
          <p:nvPr>
            <p:extLst>
              <p:ext uri="{D42A27DB-BD31-4B8C-83A1-F6EECF244321}">
                <p14:modId xmlns:p14="http://schemas.microsoft.com/office/powerpoint/2010/main" val="317345474"/>
              </p:ext>
            </p:extLst>
          </p:nvPr>
        </p:nvGraphicFramePr>
        <p:xfrm>
          <a:off x="1691759" y="7348722"/>
          <a:ext cx="8929303" cy="16510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Sequential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 dirty="0">
                          <a:solidFill>
                            <a:srgbClr val="FFFFFF"/>
                          </a:solidFill>
                        </a:rPr>
                        <a:t>Random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2600"/>
                          </a:solidFill>
                        </a:rPr>
                        <a:t>2.5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 dirty="0">
                          <a:solidFill>
                            <a:srgbClr val="FF2600"/>
                          </a:solidFill>
                        </a:rPr>
                        <a:t>1.2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 1331"/>
          <p:cNvGraphicFramePr/>
          <p:nvPr>
            <p:extLst>
              <p:ext uri="{D42A27DB-BD31-4B8C-83A1-F6EECF244321}">
                <p14:modId xmlns:p14="http://schemas.microsoft.com/office/powerpoint/2010/main" val="1106833571"/>
              </p:ext>
            </p:extLst>
          </p:nvPr>
        </p:nvGraphicFramePr>
        <p:xfrm>
          <a:off x="1691758" y="1857517"/>
          <a:ext cx="8929303" cy="383540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2427749"/>
                <a:gridCol w="3115598"/>
                <a:gridCol w="3385956"/>
              </a:tblGrid>
              <a:tr h="552450">
                <a:tc>
                  <a:txBody>
                    <a:bodyPr/>
                    <a:lstStyle/>
                    <a:p>
                      <a:pPr lvl="0" defTabSz="914400">
                        <a:defRPr sz="28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Cheetah 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Barracuda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Capacity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300 GB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 TB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 dirty="0">
                          <a:solidFill>
                            <a:srgbClr val="FFFFFF"/>
                          </a:solidFill>
                        </a:rPr>
                        <a:t>RPM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15,000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7,200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Avg Seek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4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9 ms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Max Transfer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125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105 MB/s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Platters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 dirty="0">
                          <a:solidFill>
                            <a:srgbClr val="FFFFFF"/>
                          </a:solidFill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Cache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16 MB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 dirty="0">
                          <a:solidFill>
                            <a:srgbClr val="FFFFFF"/>
                          </a:solidFill>
                        </a:rPr>
                        <a:t>32 MB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00" dirty="0">
                <a:solidFill>
                  <a:srgbClr val="FFFFFF"/>
                </a:solidFill>
              </a:rPr>
              <a:t>Example </a:t>
            </a:r>
            <a:r>
              <a:rPr lang="en-US" sz="6400" dirty="0" smtClean="0">
                <a:solidFill>
                  <a:srgbClr val="FFFFFF"/>
                </a:solidFill>
              </a:rPr>
              <a:t>Write </a:t>
            </a:r>
            <a:r>
              <a:rPr sz="6400" dirty="0" smtClean="0">
                <a:solidFill>
                  <a:srgbClr val="FFFFFF"/>
                </a:solidFill>
              </a:rPr>
              <a:t>Protocol</a:t>
            </a:r>
            <a:endParaRPr sz="6400" dirty="0">
              <a:solidFill>
                <a:srgbClr val="FFFFFF"/>
              </a:solidFill>
            </a:endParaRPr>
          </a:p>
        </p:txBody>
      </p:sp>
      <p:sp>
        <p:nvSpPr>
          <p:cNvPr id="187" name="Shape 187"/>
          <p:cNvSpPr>
            <a:spLocks noGrp="1"/>
          </p:cNvSpPr>
          <p:nvPr>
            <p:ph type="body" idx="4294967295"/>
          </p:nvPr>
        </p:nvSpPr>
        <p:spPr>
          <a:xfrm>
            <a:off x="732665" y="5108712"/>
            <a:ext cx="11510978" cy="4394721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200" dirty="0">
                <a:latin typeface="Menlo"/>
                <a:ea typeface="Menlo"/>
                <a:cs typeface="Menlo"/>
                <a:sym typeface="Menlo"/>
              </a:rPr>
              <a:t>while (STATUS == BUSY)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200" dirty="0">
                <a:latin typeface="Menlo"/>
                <a:ea typeface="Menlo"/>
                <a:cs typeface="Menlo"/>
                <a:sym typeface="Menlo"/>
              </a:rPr>
              <a:t>	; // spin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200" dirty="0">
                <a:latin typeface="Menlo"/>
                <a:ea typeface="Menlo"/>
                <a:cs typeface="Menlo"/>
                <a:sym typeface="Menlo"/>
              </a:rPr>
              <a:t>Write data to DATA register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200" dirty="0">
                <a:latin typeface="Menlo"/>
                <a:ea typeface="Menlo"/>
                <a:cs typeface="Menlo"/>
                <a:sym typeface="Menlo"/>
              </a:rPr>
              <a:t>Write command to COMMAND register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200" dirty="0">
                <a:latin typeface="Menlo"/>
                <a:ea typeface="Menlo"/>
                <a:cs typeface="Menlo"/>
                <a:sym typeface="Menlo"/>
              </a:rPr>
              <a:t>while (STATUS == BUSY)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200" dirty="0">
                <a:latin typeface="Menlo"/>
                <a:ea typeface="Menlo"/>
                <a:cs typeface="Menlo"/>
                <a:sym typeface="Menlo"/>
              </a:rPr>
              <a:t>	; // spin</a:t>
            </a:r>
          </a:p>
        </p:txBody>
      </p:sp>
      <p:sp>
        <p:nvSpPr>
          <p:cNvPr id="4" name="Shape 173"/>
          <p:cNvSpPr/>
          <p:nvPr/>
        </p:nvSpPr>
        <p:spPr>
          <a:xfrm>
            <a:off x="3315182" y="2466326"/>
            <a:ext cx="6345944" cy="2475762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8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" name="Shape 174"/>
          <p:cNvSpPr/>
          <p:nvPr/>
        </p:nvSpPr>
        <p:spPr>
          <a:xfrm>
            <a:off x="3823182" y="2460565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Status</a:t>
            </a:r>
          </a:p>
        </p:txBody>
      </p:sp>
      <p:sp>
        <p:nvSpPr>
          <p:cNvPr id="6" name="Shape 175"/>
          <p:cNvSpPr/>
          <p:nvPr/>
        </p:nvSpPr>
        <p:spPr>
          <a:xfrm>
            <a:off x="5382898" y="2460565"/>
            <a:ext cx="2210512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COMMAND</a:t>
            </a:r>
          </a:p>
        </p:txBody>
      </p:sp>
      <p:sp>
        <p:nvSpPr>
          <p:cNvPr id="7" name="Shape 176"/>
          <p:cNvSpPr/>
          <p:nvPr/>
        </p:nvSpPr>
        <p:spPr>
          <a:xfrm>
            <a:off x="7832426" y="2460565"/>
            <a:ext cx="1320700" cy="592185"/>
          </a:xfrm>
          <a:prstGeom prst="rect">
            <a:avLst/>
          </a:prstGeom>
          <a:solidFill/>
          <a:ln w="254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FFFFFF"/>
                </a:solidFill>
              </a:rPr>
              <a:t>DATA</a:t>
            </a:r>
          </a:p>
        </p:txBody>
      </p:sp>
      <p:sp>
        <p:nvSpPr>
          <p:cNvPr id="12" name="Shape 183"/>
          <p:cNvSpPr/>
          <p:nvPr/>
        </p:nvSpPr>
        <p:spPr>
          <a:xfrm>
            <a:off x="3322498" y="3276672"/>
            <a:ext cx="6371344" cy="0"/>
          </a:xfrm>
          <a:prstGeom prst="line">
            <a:avLst/>
          </a:prstGeom>
          <a:ln w="254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3" name="Shape 184"/>
          <p:cNvSpPr/>
          <p:nvPr/>
        </p:nvSpPr>
        <p:spPr>
          <a:xfrm>
            <a:off x="3841820" y="3404357"/>
            <a:ext cx="4659225" cy="139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Microcontroller (CPU+RAM)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Extra RAM</a:t>
            </a: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Other special-purpose chips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" name="Shape 168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Other Improvements</a:t>
            </a:r>
          </a:p>
        </p:txBody>
      </p:sp>
      <p:sp>
        <p:nvSpPr>
          <p:cNvPr id="1686" name="Shape 1686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Track Skew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Zones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Cache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1" name="Shape 1691"/>
          <p:cNvSpPr/>
          <p:nvPr/>
        </p:nvSpPr>
        <p:spPr>
          <a:xfrm>
            <a:off x="4777654" y="2001406"/>
            <a:ext cx="3449492" cy="3449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692" name="Shape 1692"/>
          <p:cNvSpPr/>
          <p:nvPr/>
        </p:nvSpPr>
        <p:spPr>
          <a:xfrm>
            <a:off x="5158654" y="2382406"/>
            <a:ext cx="2630981" cy="2630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693" name="Shape 1693"/>
          <p:cNvSpPr/>
          <p:nvPr/>
        </p:nvSpPr>
        <p:spPr>
          <a:xfrm>
            <a:off x="5666654" y="2892435"/>
            <a:ext cx="1612952" cy="16129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694" name="Shape 1694"/>
          <p:cNvSpPr/>
          <p:nvPr/>
        </p:nvSpPr>
        <p:spPr>
          <a:xfrm>
            <a:off x="4820319" y="3726151"/>
            <a:ext cx="3364162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695" name="Shape 1695"/>
          <p:cNvSpPr/>
          <p:nvPr/>
        </p:nvSpPr>
        <p:spPr>
          <a:xfrm flipV="1">
            <a:off x="6502399" y="2044071"/>
            <a:ext cx="1" cy="336416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696" name="Shape 1696"/>
          <p:cNvSpPr/>
          <p:nvPr/>
        </p:nvSpPr>
        <p:spPr>
          <a:xfrm flipV="1">
            <a:off x="5312989" y="2536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697" name="Shape 1697"/>
          <p:cNvSpPr/>
          <p:nvPr/>
        </p:nvSpPr>
        <p:spPr>
          <a:xfrm flipH="1" flipV="1">
            <a:off x="5312989" y="2536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698" name="Shape 1698"/>
          <p:cNvSpPr/>
          <p:nvPr/>
        </p:nvSpPr>
        <p:spPr>
          <a:xfrm>
            <a:off x="6178550" y="3402301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699" name="Shape 1699"/>
          <p:cNvSpPr/>
          <p:nvPr/>
        </p:nvSpPr>
        <p:spPr>
          <a:xfrm>
            <a:off x="6684188" y="2439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8</a:t>
            </a:r>
          </a:p>
        </p:txBody>
      </p:sp>
      <p:sp>
        <p:nvSpPr>
          <p:cNvPr id="1700" name="Shape 1700"/>
          <p:cNvSpPr/>
          <p:nvPr/>
        </p:nvSpPr>
        <p:spPr>
          <a:xfrm>
            <a:off x="7268388" y="3003570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9</a:t>
            </a:r>
          </a:p>
        </p:txBody>
      </p:sp>
      <p:sp>
        <p:nvSpPr>
          <p:cNvPr id="1701" name="Shape 1701"/>
          <p:cNvSpPr/>
          <p:nvPr/>
        </p:nvSpPr>
        <p:spPr>
          <a:xfrm>
            <a:off x="7183630" y="3790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10</a:t>
            </a:r>
          </a:p>
        </p:txBody>
      </p:sp>
      <p:sp>
        <p:nvSpPr>
          <p:cNvPr id="1702" name="Shape 1702"/>
          <p:cNvSpPr/>
          <p:nvPr/>
        </p:nvSpPr>
        <p:spPr>
          <a:xfrm>
            <a:off x="6615503" y="4390750"/>
            <a:ext cx="490390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11</a:t>
            </a:r>
          </a:p>
        </p:txBody>
      </p:sp>
      <p:sp>
        <p:nvSpPr>
          <p:cNvPr id="1703" name="Shape 1703"/>
          <p:cNvSpPr/>
          <p:nvPr/>
        </p:nvSpPr>
        <p:spPr>
          <a:xfrm>
            <a:off x="5821877" y="2439252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15</a:t>
            </a:r>
          </a:p>
        </p:txBody>
      </p:sp>
      <p:sp>
        <p:nvSpPr>
          <p:cNvPr id="1704" name="Shape 1704"/>
          <p:cNvSpPr/>
          <p:nvPr/>
        </p:nvSpPr>
        <p:spPr>
          <a:xfrm>
            <a:off x="5174177" y="3003570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14</a:t>
            </a:r>
          </a:p>
        </p:txBody>
      </p:sp>
      <p:sp>
        <p:nvSpPr>
          <p:cNvPr id="1705" name="Shape 1705"/>
          <p:cNvSpPr/>
          <p:nvPr/>
        </p:nvSpPr>
        <p:spPr>
          <a:xfrm>
            <a:off x="5202430" y="3790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13</a:t>
            </a:r>
          </a:p>
        </p:txBody>
      </p:sp>
      <p:sp>
        <p:nvSpPr>
          <p:cNvPr id="1706" name="Shape 1706"/>
          <p:cNvSpPr/>
          <p:nvPr/>
        </p:nvSpPr>
        <p:spPr>
          <a:xfrm>
            <a:off x="5856480" y="439075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12</a:t>
            </a:r>
          </a:p>
        </p:txBody>
      </p:sp>
      <p:sp>
        <p:nvSpPr>
          <p:cNvPr id="1707" name="Shape 1707"/>
          <p:cNvSpPr/>
          <p:nvPr/>
        </p:nvSpPr>
        <p:spPr>
          <a:xfrm>
            <a:off x="6746924" y="2043919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16</a:t>
            </a:r>
          </a:p>
        </p:txBody>
      </p:sp>
      <p:sp>
        <p:nvSpPr>
          <p:cNvPr id="1708" name="Shape 1708"/>
          <p:cNvSpPr/>
          <p:nvPr/>
        </p:nvSpPr>
        <p:spPr>
          <a:xfrm>
            <a:off x="7674788" y="2873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17</a:t>
            </a:r>
          </a:p>
        </p:txBody>
      </p:sp>
      <p:sp>
        <p:nvSpPr>
          <p:cNvPr id="1709" name="Shape 1709"/>
          <p:cNvSpPr/>
          <p:nvPr/>
        </p:nvSpPr>
        <p:spPr>
          <a:xfrm>
            <a:off x="7635161" y="4110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18</a:t>
            </a:r>
          </a:p>
        </p:txBody>
      </p:sp>
      <p:sp>
        <p:nvSpPr>
          <p:cNvPr id="1710" name="Shape 1710"/>
          <p:cNvSpPr/>
          <p:nvPr/>
        </p:nvSpPr>
        <p:spPr>
          <a:xfrm>
            <a:off x="6805483" y="4858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19</a:t>
            </a:r>
          </a:p>
        </p:txBody>
      </p:sp>
      <p:sp>
        <p:nvSpPr>
          <p:cNvPr id="1711" name="Shape 1711"/>
          <p:cNvSpPr/>
          <p:nvPr/>
        </p:nvSpPr>
        <p:spPr>
          <a:xfrm>
            <a:off x="5730924" y="2043919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23</a:t>
            </a:r>
          </a:p>
        </p:txBody>
      </p:sp>
      <p:sp>
        <p:nvSpPr>
          <p:cNvPr id="1712" name="Shape 1712"/>
          <p:cNvSpPr/>
          <p:nvPr/>
        </p:nvSpPr>
        <p:spPr>
          <a:xfrm>
            <a:off x="4855388" y="2873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22</a:t>
            </a:r>
          </a:p>
        </p:txBody>
      </p:sp>
      <p:sp>
        <p:nvSpPr>
          <p:cNvPr id="1713" name="Shape 1713"/>
          <p:cNvSpPr/>
          <p:nvPr/>
        </p:nvSpPr>
        <p:spPr>
          <a:xfrm>
            <a:off x="4879261" y="4110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21</a:t>
            </a:r>
          </a:p>
        </p:txBody>
      </p:sp>
      <p:sp>
        <p:nvSpPr>
          <p:cNvPr id="1714" name="Shape 1714"/>
          <p:cNvSpPr/>
          <p:nvPr/>
        </p:nvSpPr>
        <p:spPr>
          <a:xfrm>
            <a:off x="5789483" y="4858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20</a:t>
            </a:r>
          </a:p>
        </p:txBody>
      </p:sp>
      <p:sp>
        <p:nvSpPr>
          <p:cNvPr id="1715" name="Shape 1715"/>
          <p:cNvSpPr/>
          <p:nvPr/>
        </p:nvSpPr>
        <p:spPr>
          <a:xfrm>
            <a:off x="4300677" y="51754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/>
          </a:solidFill>
          <a:ln w="25400">
            <a:solidFill>
              <a:schemeClr val="tx1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1716" name="Shape 1716"/>
          <p:cNvSpPr/>
          <p:nvPr/>
        </p:nvSpPr>
        <p:spPr>
          <a:xfrm flipV="1">
            <a:off x="4699394" y="3995784"/>
            <a:ext cx="286966" cy="1576845"/>
          </a:xfrm>
          <a:prstGeom prst="line">
            <a:avLst/>
          </a:prstGeom>
          <a:ln w="139700">
            <a:solidFill>
              <a:schemeClr val="tx1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755037" y="410137"/>
            <a:ext cx="97209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Imagine sequential reading</a:t>
            </a:r>
            <a:r>
              <a:rPr lang="en-US" smtClean="0"/>
              <a:t>, </a:t>
            </a:r>
            <a:br>
              <a:rPr lang="en-US" smtClean="0"/>
            </a:br>
            <a:r>
              <a:rPr lang="en-US" smtClean="0"/>
              <a:t>how </a:t>
            </a:r>
            <a:r>
              <a:rPr lang="en-US" dirty="0" smtClean="0"/>
              <a:t>should </a:t>
            </a:r>
            <a:r>
              <a:rPr lang="en-US" smtClean="0"/>
              <a:t>sectors numbers be </a:t>
            </a:r>
            <a:r>
              <a:rPr lang="en-US" dirty="0" smtClean="0"/>
              <a:t>laid </a:t>
            </a:r>
            <a:r>
              <a:rPr lang="en-US" smtClean="0"/>
              <a:t>out on disk? 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8" name="Shape 1718"/>
          <p:cNvSpPr/>
          <p:nvPr/>
        </p:nvSpPr>
        <p:spPr>
          <a:xfrm>
            <a:off x="4777654" y="2001406"/>
            <a:ext cx="3449492" cy="3449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19" name="Shape 1719"/>
          <p:cNvSpPr/>
          <p:nvPr/>
        </p:nvSpPr>
        <p:spPr>
          <a:xfrm>
            <a:off x="5158654" y="2382406"/>
            <a:ext cx="2630981" cy="2630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20" name="Shape 1720"/>
          <p:cNvSpPr/>
          <p:nvPr/>
        </p:nvSpPr>
        <p:spPr>
          <a:xfrm>
            <a:off x="5666654" y="2892435"/>
            <a:ext cx="1612952" cy="16129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21" name="Shape 1721"/>
          <p:cNvSpPr/>
          <p:nvPr/>
        </p:nvSpPr>
        <p:spPr>
          <a:xfrm>
            <a:off x="4820319" y="3726151"/>
            <a:ext cx="3364162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722" name="Shape 1722"/>
          <p:cNvSpPr/>
          <p:nvPr/>
        </p:nvSpPr>
        <p:spPr>
          <a:xfrm flipV="1">
            <a:off x="6502399" y="2044071"/>
            <a:ext cx="1" cy="336416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723" name="Shape 1723"/>
          <p:cNvSpPr/>
          <p:nvPr/>
        </p:nvSpPr>
        <p:spPr>
          <a:xfrm flipV="1">
            <a:off x="5312989" y="2536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724" name="Shape 1724"/>
          <p:cNvSpPr/>
          <p:nvPr/>
        </p:nvSpPr>
        <p:spPr>
          <a:xfrm flipH="1" flipV="1">
            <a:off x="5312989" y="2536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725" name="Shape 1725"/>
          <p:cNvSpPr/>
          <p:nvPr/>
        </p:nvSpPr>
        <p:spPr>
          <a:xfrm>
            <a:off x="6178550" y="3402301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26" name="Shape 1726"/>
          <p:cNvSpPr/>
          <p:nvPr/>
        </p:nvSpPr>
        <p:spPr>
          <a:xfrm>
            <a:off x="6684188" y="2439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8</a:t>
            </a:r>
          </a:p>
        </p:txBody>
      </p:sp>
      <p:sp>
        <p:nvSpPr>
          <p:cNvPr id="1727" name="Shape 1727"/>
          <p:cNvSpPr/>
          <p:nvPr/>
        </p:nvSpPr>
        <p:spPr>
          <a:xfrm>
            <a:off x="7268388" y="3003570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9</a:t>
            </a:r>
          </a:p>
        </p:txBody>
      </p:sp>
      <p:sp>
        <p:nvSpPr>
          <p:cNvPr id="1728" name="Shape 1728"/>
          <p:cNvSpPr/>
          <p:nvPr/>
        </p:nvSpPr>
        <p:spPr>
          <a:xfrm>
            <a:off x="7183630" y="3790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10</a:t>
            </a:r>
          </a:p>
        </p:txBody>
      </p:sp>
      <p:sp>
        <p:nvSpPr>
          <p:cNvPr id="1729" name="Shape 1729"/>
          <p:cNvSpPr/>
          <p:nvPr/>
        </p:nvSpPr>
        <p:spPr>
          <a:xfrm>
            <a:off x="6615503" y="4390750"/>
            <a:ext cx="490390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11</a:t>
            </a:r>
          </a:p>
        </p:txBody>
      </p:sp>
      <p:sp>
        <p:nvSpPr>
          <p:cNvPr id="1730" name="Shape 1730"/>
          <p:cNvSpPr/>
          <p:nvPr/>
        </p:nvSpPr>
        <p:spPr>
          <a:xfrm>
            <a:off x="5821877" y="2439252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2600"/>
                </a:solidFill>
              </a:rPr>
              <a:t>15</a:t>
            </a:r>
          </a:p>
        </p:txBody>
      </p:sp>
      <p:sp>
        <p:nvSpPr>
          <p:cNvPr id="1731" name="Shape 1731"/>
          <p:cNvSpPr/>
          <p:nvPr/>
        </p:nvSpPr>
        <p:spPr>
          <a:xfrm>
            <a:off x="5174177" y="3003570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14</a:t>
            </a:r>
          </a:p>
        </p:txBody>
      </p:sp>
      <p:sp>
        <p:nvSpPr>
          <p:cNvPr id="1732" name="Shape 1732"/>
          <p:cNvSpPr/>
          <p:nvPr/>
        </p:nvSpPr>
        <p:spPr>
          <a:xfrm>
            <a:off x="5202430" y="3790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13</a:t>
            </a:r>
          </a:p>
        </p:txBody>
      </p:sp>
      <p:sp>
        <p:nvSpPr>
          <p:cNvPr id="1733" name="Shape 1733"/>
          <p:cNvSpPr/>
          <p:nvPr/>
        </p:nvSpPr>
        <p:spPr>
          <a:xfrm>
            <a:off x="5856480" y="439075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12</a:t>
            </a:r>
          </a:p>
        </p:txBody>
      </p:sp>
      <p:sp>
        <p:nvSpPr>
          <p:cNvPr id="1734" name="Shape 1734"/>
          <p:cNvSpPr/>
          <p:nvPr/>
        </p:nvSpPr>
        <p:spPr>
          <a:xfrm>
            <a:off x="6746924" y="2043919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2600"/>
                </a:solidFill>
              </a:rPr>
              <a:t>16</a:t>
            </a:r>
          </a:p>
        </p:txBody>
      </p:sp>
      <p:sp>
        <p:nvSpPr>
          <p:cNvPr id="1735" name="Shape 1735"/>
          <p:cNvSpPr/>
          <p:nvPr/>
        </p:nvSpPr>
        <p:spPr>
          <a:xfrm>
            <a:off x="7674788" y="2873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17</a:t>
            </a:r>
          </a:p>
        </p:txBody>
      </p:sp>
      <p:sp>
        <p:nvSpPr>
          <p:cNvPr id="1736" name="Shape 1736"/>
          <p:cNvSpPr/>
          <p:nvPr/>
        </p:nvSpPr>
        <p:spPr>
          <a:xfrm>
            <a:off x="7635161" y="4110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18</a:t>
            </a:r>
          </a:p>
        </p:txBody>
      </p:sp>
      <p:sp>
        <p:nvSpPr>
          <p:cNvPr id="1737" name="Shape 1737"/>
          <p:cNvSpPr/>
          <p:nvPr/>
        </p:nvSpPr>
        <p:spPr>
          <a:xfrm>
            <a:off x="6805483" y="4858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19</a:t>
            </a:r>
          </a:p>
        </p:txBody>
      </p:sp>
      <p:sp>
        <p:nvSpPr>
          <p:cNvPr id="1738" name="Shape 1738"/>
          <p:cNvSpPr/>
          <p:nvPr/>
        </p:nvSpPr>
        <p:spPr>
          <a:xfrm>
            <a:off x="5730924" y="2043919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23</a:t>
            </a:r>
          </a:p>
        </p:txBody>
      </p:sp>
      <p:sp>
        <p:nvSpPr>
          <p:cNvPr id="1739" name="Shape 1739"/>
          <p:cNvSpPr/>
          <p:nvPr/>
        </p:nvSpPr>
        <p:spPr>
          <a:xfrm>
            <a:off x="4855388" y="2873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22</a:t>
            </a:r>
          </a:p>
        </p:txBody>
      </p:sp>
      <p:sp>
        <p:nvSpPr>
          <p:cNvPr id="1740" name="Shape 1740"/>
          <p:cNvSpPr/>
          <p:nvPr/>
        </p:nvSpPr>
        <p:spPr>
          <a:xfrm>
            <a:off x="4879261" y="4110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21</a:t>
            </a:r>
          </a:p>
        </p:txBody>
      </p:sp>
      <p:sp>
        <p:nvSpPr>
          <p:cNvPr id="1741" name="Shape 1741"/>
          <p:cNvSpPr/>
          <p:nvPr/>
        </p:nvSpPr>
        <p:spPr>
          <a:xfrm>
            <a:off x="5789483" y="4858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20</a:t>
            </a:r>
          </a:p>
        </p:txBody>
      </p:sp>
      <p:sp>
        <p:nvSpPr>
          <p:cNvPr id="1744" name="Shape 1744"/>
          <p:cNvSpPr/>
          <p:nvPr/>
        </p:nvSpPr>
        <p:spPr>
          <a:xfrm flipV="1">
            <a:off x="6342554" y="2216292"/>
            <a:ext cx="449025" cy="331499"/>
          </a:xfrm>
          <a:prstGeom prst="line">
            <a:avLst/>
          </a:prstGeom>
          <a:ln w="88900">
            <a:solidFill>
              <a:srgbClr val="FF26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45" name="Shape 1745"/>
          <p:cNvSpPr/>
          <p:nvPr/>
        </p:nvSpPr>
        <p:spPr>
          <a:xfrm>
            <a:off x="1533183" y="76875"/>
            <a:ext cx="9881922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When reading 16 after 15, the head won’t settle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quick enough, so we need to do a rotation.</a:t>
            </a:r>
          </a:p>
        </p:txBody>
      </p:sp>
      <p:sp>
        <p:nvSpPr>
          <p:cNvPr id="30" name="Shape 1715"/>
          <p:cNvSpPr/>
          <p:nvPr/>
        </p:nvSpPr>
        <p:spPr>
          <a:xfrm>
            <a:off x="4453077" y="53278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/>
          </a:solidFill>
          <a:ln w="25400">
            <a:solidFill>
              <a:schemeClr val="tx1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31" name="Shape 1716"/>
          <p:cNvSpPr/>
          <p:nvPr/>
        </p:nvSpPr>
        <p:spPr>
          <a:xfrm flipV="1">
            <a:off x="4851794" y="4148184"/>
            <a:ext cx="286966" cy="1576845"/>
          </a:xfrm>
          <a:prstGeom prst="line">
            <a:avLst/>
          </a:prstGeom>
          <a:ln w="139700">
            <a:solidFill>
              <a:schemeClr val="tx1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7" name="Shape 1747"/>
          <p:cNvSpPr/>
          <p:nvPr/>
        </p:nvSpPr>
        <p:spPr>
          <a:xfrm>
            <a:off x="4777654" y="2001406"/>
            <a:ext cx="3449492" cy="3449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48" name="Shape 1748"/>
          <p:cNvSpPr/>
          <p:nvPr/>
        </p:nvSpPr>
        <p:spPr>
          <a:xfrm>
            <a:off x="5158654" y="2382406"/>
            <a:ext cx="2630981" cy="2630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49" name="Shape 1749"/>
          <p:cNvSpPr/>
          <p:nvPr/>
        </p:nvSpPr>
        <p:spPr>
          <a:xfrm>
            <a:off x="5666654" y="2892435"/>
            <a:ext cx="1612952" cy="16129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50" name="Shape 1750"/>
          <p:cNvSpPr/>
          <p:nvPr/>
        </p:nvSpPr>
        <p:spPr>
          <a:xfrm>
            <a:off x="4820319" y="3726151"/>
            <a:ext cx="3364162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751" name="Shape 1751"/>
          <p:cNvSpPr/>
          <p:nvPr/>
        </p:nvSpPr>
        <p:spPr>
          <a:xfrm flipV="1">
            <a:off x="6502399" y="2044071"/>
            <a:ext cx="1" cy="336416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752" name="Shape 1752"/>
          <p:cNvSpPr/>
          <p:nvPr/>
        </p:nvSpPr>
        <p:spPr>
          <a:xfrm flipV="1">
            <a:off x="5312989" y="2536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753" name="Shape 1753"/>
          <p:cNvSpPr/>
          <p:nvPr/>
        </p:nvSpPr>
        <p:spPr>
          <a:xfrm flipH="1" flipV="1">
            <a:off x="5312989" y="2536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754" name="Shape 1754"/>
          <p:cNvSpPr/>
          <p:nvPr/>
        </p:nvSpPr>
        <p:spPr>
          <a:xfrm>
            <a:off x="6178550" y="3402301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55" name="Shape 1755"/>
          <p:cNvSpPr/>
          <p:nvPr/>
        </p:nvSpPr>
        <p:spPr>
          <a:xfrm>
            <a:off x="6684188" y="2439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8</a:t>
            </a:r>
          </a:p>
        </p:txBody>
      </p:sp>
      <p:sp>
        <p:nvSpPr>
          <p:cNvPr id="1756" name="Shape 1756"/>
          <p:cNvSpPr/>
          <p:nvPr/>
        </p:nvSpPr>
        <p:spPr>
          <a:xfrm>
            <a:off x="7268388" y="3003570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9</a:t>
            </a:r>
          </a:p>
        </p:txBody>
      </p:sp>
      <p:sp>
        <p:nvSpPr>
          <p:cNvPr id="1757" name="Shape 1757"/>
          <p:cNvSpPr/>
          <p:nvPr/>
        </p:nvSpPr>
        <p:spPr>
          <a:xfrm>
            <a:off x="7183630" y="3790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10</a:t>
            </a:r>
          </a:p>
        </p:txBody>
      </p:sp>
      <p:sp>
        <p:nvSpPr>
          <p:cNvPr id="1758" name="Shape 1758"/>
          <p:cNvSpPr/>
          <p:nvPr/>
        </p:nvSpPr>
        <p:spPr>
          <a:xfrm>
            <a:off x="6615503" y="4390750"/>
            <a:ext cx="490390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11</a:t>
            </a:r>
          </a:p>
        </p:txBody>
      </p:sp>
      <p:sp>
        <p:nvSpPr>
          <p:cNvPr id="1759" name="Shape 1759"/>
          <p:cNvSpPr/>
          <p:nvPr/>
        </p:nvSpPr>
        <p:spPr>
          <a:xfrm>
            <a:off x="5821877" y="2439252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2600"/>
                </a:solidFill>
              </a:rPr>
              <a:t>15</a:t>
            </a:r>
          </a:p>
        </p:txBody>
      </p:sp>
      <p:sp>
        <p:nvSpPr>
          <p:cNvPr id="1760" name="Shape 1760"/>
          <p:cNvSpPr/>
          <p:nvPr/>
        </p:nvSpPr>
        <p:spPr>
          <a:xfrm>
            <a:off x="5174177" y="3003570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14</a:t>
            </a:r>
          </a:p>
        </p:txBody>
      </p:sp>
      <p:sp>
        <p:nvSpPr>
          <p:cNvPr id="1761" name="Shape 1761"/>
          <p:cNvSpPr/>
          <p:nvPr/>
        </p:nvSpPr>
        <p:spPr>
          <a:xfrm>
            <a:off x="5202430" y="3790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13</a:t>
            </a:r>
          </a:p>
        </p:txBody>
      </p:sp>
      <p:sp>
        <p:nvSpPr>
          <p:cNvPr id="1762" name="Shape 1762"/>
          <p:cNvSpPr/>
          <p:nvPr/>
        </p:nvSpPr>
        <p:spPr>
          <a:xfrm>
            <a:off x="5856480" y="439075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12</a:t>
            </a:r>
          </a:p>
        </p:txBody>
      </p:sp>
      <p:sp>
        <p:nvSpPr>
          <p:cNvPr id="1763" name="Shape 1763"/>
          <p:cNvSpPr/>
          <p:nvPr/>
        </p:nvSpPr>
        <p:spPr>
          <a:xfrm>
            <a:off x="6746924" y="2043919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23</a:t>
            </a:r>
          </a:p>
        </p:txBody>
      </p:sp>
      <p:sp>
        <p:nvSpPr>
          <p:cNvPr id="1764" name="Shape 1764"/>
          <p:cNvSpPr/>
          <p:nvPr/>
        </p:nvSpPr>
        <p:spPr>
          <a:xfrm>
            <a:off x="7674788" y="2873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23</a:t>
            </a:r>
          </a:p>
        </p:txBody>
      </p:sp>
      <p:sp>
        <p:nvSpPr>
          <p:cNvPr id="1765" name="Shape 1765"/>
          <p:cNvSpPr/>
          <p:nvPr/>
        </p:nvSpPr>
        <p:spPr>
          <a:xfrm>
            <a:off x="7635161" y="4110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2600"/>
                </a:solidFill>
              </a:rPr>
              <a:t>16</a:t>
            </a:r>
          </a:p>
        </p:txBody>
      </p:sp>
      <p:sp>
        <p:nvSpPr>
          <p:cNvPr id="1766" name="Shape 1766"/>
          <p:cNvSpPr/>
          <p:nvPr/>
        </p:nvSpPr>
        <p:spPr>
          <a:xfrm>
            <a:off x="6805483" y="4858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17</a:t>
            </a:r>
          </a:p>
        </p:txBody>
      </p:sp>
      <p:sp>
        <p:nvSpPr>
          <p:cNvPr id="1767" name="Shape 1767"/>
          <p:cNvSpPr/>
          <p:nvPr/>
        </p:nvSpPr>
        <p:spPr>
          <a:xfrm>
            <a:off x="5730924" y="2043919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21</a:t>
            </a:r>
          </a:p>
        </p:txBody>
      </p:sp>
      <p:sp>
        <p:nvSpPr>
          <p:cNvPr id="1768" name="Shape 1768"/>
          <p:cNvSpPr/>
          <p:nvPr/>
        </p:nvSpPr>
        <p:spPr>
          <a:xfrm>
            <a:off x="4855388" y="2873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20</a:t>
            </a:r>
          </a:p>
        </p:txBody>
      </p:sp>
      <p:sp>
        <p:nvSpPr>
          <p:cNvPr id="1769" name="Shape 1769"/>
          <p:cNvSpPr/>
          <p:nvPr/>
        </p:nvSpPr>
        <p:spPr>
          <a:xfrm>
            <a:off x="4879261" y="4110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19</a:t>
            </a:r>
          </a:p>
        </p:txBody>
      </p:sp>
      <p:sp>
        <p:nvSpPr>
          <p:cNvPr id="1770" name="Shape 1770"/>
          <p:cNvSpPr/>
          <p:nvPr/>
        </p:nvSpPr>
        <p:spPr>
          <a:xfrm>
            <a:off x="5789483" y="4858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18</a:t>
            </a:r>
          </a:p>
        </p:txBody>
      </p:sp>
      <p:sp>
        <p:nvSpPr>
          <p:cNvPr id="28" name="Shape 1715"/>
          <p:cNvSpPr/>
          <p:nvPr/>
        </p:nvSpPr>
        <p:spPr>
          <a:xfrm>
            <a:off x="4453077" y="53278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/>
          </a:solidFill>
          <a:ln w="25400">
            <a:solidFill>
              <a:schemeClr val="tx1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29" name="Shape 1716"/>
          <p:cNvSpPr/>
          <p:nvPr/>
        </p:nvSpPr>
        <p:spPr>
          <a:xfrm flipV="1">
            <a:off x="4851794" y="4148184"/>
            <a:ext cx="286966" cy="1576845"/>
          </a:xfrm>
          <a:prstGeom prst="line">
            <a:avLst/>
          </a:prstGeom>
          <a:ln w="139700">
            <a:solidFill>
              <a:schemeClr val="tx1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4" name="Shape 1774"/>
          <p:cNvSpPr/>
          <p:nvPr/>
        </p:nvSpPr>
        <p:spPr>
          <a:xfrm>
            <a:off x="4777654" y="2001406"/>
            <a:ext cx="3449492" cy="3449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75" name="Shape 1775"/>
          <p:cNvSpPr/>
          <p:nvPr/>
        </p:nvSpPr>
        <p:spPr>
          <a:xfrm>
            <a:off x="5158654" y="2382406"/>
            <a:ext cx="2630981" cy="2630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76" name="Shape 1776"/>
          <p:cNvSpPr/>
          <p:nvPr/>
        </p:nvSpPr>
        <p:spPr>
          <a:xfrm>
            <a:off x="5666654" y="2892435"/>
            <a:ext cx="1612952" cy="16129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77" name="Shape 1777"/>
          <p:cNvSpPr/>
          <p:nvPr/>
        </p:nvSpPr>
        <p:spPr>
          <a:xfrm>
            <a:off x="4820319" y="3726151"/>
            <a:ext cx="3364162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778" name="Shape 1778"/>
          <p:cNvSpPr/>
          <p:nvPr/>
        </p:nvSpPr>
        <p:spPr>
          <a:xfrm flipV="1">
            <a:off x="6502399" y="2044071"/>
            <a:ext cx="1" cy="336416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779" name="Shape 1779"/>
          <p:cNvSpPr/>
          <p:nvPr/>
        </p:nvSpPr>
        <p:spPr>
          <a:xfrm flipV="1">
            <a:off x="5312989" y="2536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780" name="Shape 1780"/>
          <p:cNvSpPr/>
          <p:nvPr/>
        </p:nvSpPr>
        <p:spPr>
          <a:xfrm flipH="1" flipV="1">
            <a:off x="5312989" y="2536741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781" name="Shape 1781"/>
          <p:cNvSpPr/>
          <p:nvPr/>
        </p:nvSpPr>
        <p:spPr>
          <a:xfrm>
            <a:off x="6178550" y="3402301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782" name="Shape 1782"/>
          <p:cNvSpPr/>
          <p:nvPr/>
        </p:nvSpPr>
        <p:spPr>
          <a:xfrm>
            <a:off x="6684188" y="2439252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8</a:t>
            </a:r>
          </a:p>
        </p:txBody>
      </p:sp>
      <p:sp>
        <p:nvSpPr>
          <p:cNvPr id="1783" name="Shape 1783"/>
          <p:cNvSpPr/>
          <p:nvPr/>
        </p:nvSpPr>
        <p:spPr>
          <a:xfrm>
            <a:off x="7268388" y="3003570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9</a:t>
            </a:r>
          </a:p>
        </p:txBody>
      </p:sp>
      <p:sp>
        <p:nvSpPr>
          <p:cNvPr id="1784" name="Shape 1784"/>
          <p:cNvSpPr/>
          <p:nvPr/>
        </p:nvSpPr>
        <p:spPr>
          <a:xfrm>
            <a:off x="7183630" y="3790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10</a:t>
            </a:r>
          </a:p>
        </p:txBody>
      </p:sp>
      <p:sp>
        <p:nvSpPr>
          <p:cNvPr id="1785" name="Shape 1785"/>
          <p:cNvSpPr/>
          <p:nvPr/>
        </p:nvSpPr>
        <p:spPr>
          <a:xfrm>
            <a:off x="6615503" y="4390750"/>
            <a:ext cx="490390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11</a:t>
            </a:r>
          </a:p>
        </p:txBody>
      </p:sp>
      <p:sp>
        <p:nvSpPr>
          <p:cNvPr id="1786" name="Shape 1786"/>
          <p:cNvSpPr/>
          <p:nvPr/>
        </p:nvSpPr>
        <p:spPr>
          <a:xfrm>
            <a:off x="5821877" y="2439252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2600"/>
                </a:solidFill>
              </a:rPr>
              <a:t>15</a:t>
            </a:r>
          </a:p>
        </p:txBody>
      </p:sp>
      <p:sp>
        <p:nvSpPr>
          <p:cNvPr id="1787" name="Shape 1787"/>
          <p:cNvSpPr/>
          <p:nvPr/>
        </p:nvSpPr>
        <p:spPr>
          <a:xfrm>
            <a:off x="5174177" y="3003570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14</a:t>
            </a:r>
          </a:p>
        </p:txBody>
      </p:sp>
      <p:sp>
        <p:nvSpPr>
          <p:cNvPr id="1788" name="Shape 1788"/>
          <p:cNvSpPr/>
          <p:nvPr/>
        </p:nvSpPr>
        <p:spPr>
          <a:xfrm>
            <a:off x="5202430" y="379097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13</a:t>
            </a:r>
          </a:p>
        </p:txBody>
      </p:sp>
      <p:sp>
        <p:nvSpPr>
          <p:cNvPr id="1789" name="Shape 1789"/>
          <p:cNvSpPr/>
          <p:nvPr/>
        </p:nvSpPr>
        <p:spPr>
          <a:xfrm>
            <a:off x="5856480" y="4390750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12</a:t>
            </a:r>
          </a:p>
        </p:txBody>
      </p:sp>
      <p:sp>
        <p:nvSpPr>
          <p:cNvPr id="1790" name="Shape 1790"/>
          <p:cNvSpPr/>
          <p:nvPr/>
        </p:nvSpPr>
        <p:spPr>
          <a:xfrm>
            <a:off x="6746924" y="2043919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23</a:t>
            </a:r>
          </a:p>
        </p:txBody>
      </p:sp>
      <p:sp>
        <p:nvSpPr>
          <p:cNvPr id="1791" name="Shape 1791"/>
          <p:cNvSpPr/>
          <p:nvPr/>
        </p:nvSpPr>
        <p:spPr>
          <a:xfrm>
            <a:off x="7674788" y="2873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23</a:t>
            </a:r>
          </a:p>
        </p:txBody>
      </p:sp>
      <p:sp>
        <p:nvSpPr>
          <p:cNvPr id="1792" name="Shape 1792"/>
          <p:cNvSpPr/>
          <p:nvPr/>
        </p:nvSpPr>
        <p:spPr>
          <a:xfrm>
            <a:off x="7635161" y="4110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2600"/>
                </a:solidFill>
              </a:rPr>
              <a:t>16</a:t>
            </a:r>
          </a:p>
        </p:txBody>
      </p:sp>
      <p:sp>
        <p:nvSpPr>
          <p:cNvPr id="1793" name="Shape 1793"/>
          <p:cNvSpPr/>
          <p:nvPr/>
        </p:nvSpPr>
        <p:spPr>
          <a:xfrm>
            <a:off x="6805483" y="4858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17</a:t>
            </a:r>
          </a:p>
        </p:txBody>
      </p:sp>
      <p:sp>
        <p:nvSpPr>
          <p:cNvPr id="1794" name="Shape 1794"/>
          <p:cNvSpPr/>
          <p:nvPr/>
        </p:nvSpPr>
        <p:spPr>
          <a:xfrm>
            <a:off x="5730924" y="2043919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21</a:t>
            </a:r>
          </a:p>
        </p:txBody>
      </p:sp>
      <p:sp>
        <p:nvSpPr>
          <p:cNvPr id="1795" name="Shape 1795"/>
          <p:cNvSpPr/>
          <p:nvPr/>
        </p:nvSpPr>
        <p:spPr>
          <a:xfrm>
            <a:off x="4855388" y="2873750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20</a:t>
            </a:r>
          </a:p>
        </p:txBody>
      </p:sp>
      <p:sp>
        <p:nvSpPr>
          <p:cNvPr id="1796" name="Shape 1796"/>
          <p:cNvSpPr/>
          <p:nvPr/>
        </p:nvSpPr>
        <p:spPr>
          <a:xfrm>
            <a:off x="4879261" y="4110032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19</a:t>
            </a:r>
          </a:p>
        </p:txBody>
      </p:sp>
      <p:sp>
        <p:nvSpPr>
          <p:cNvPr id="1797" name="Shape 1797"/>
          <p:cNvSpPr/>
          <p:nvPr/>
        </p:nvSpPr>
        <p:spPr>
          <a:xfrm>
            <a:off x="5789483" y="4858601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18</a:t>
            </a:r>
          </a:p>
        </p:txBody>
      </p:sp>
      <p:sp>
        <p:nvSpPr>
          <p:cNvPr id="1800" name="Shape 1800"/>
          <p:cNvSpPr/>
          <p:nvPr/>
        </p:nvSpPr>
        <p:spPr>
          <a:xfrm>
            <a:off x="3829833" y="424253"/>
            <a:ext cx="534924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enough time to settle now</a:t>
            </a:r>
          </a:p>
        </p:txBody>
      </p:sp>
      <p:cxnSp>
        <p:nvCxnSpPr>
          <p:cNvPr id="1801" name="Connector 1801"/>
          <p:cNvCxnSpPr>
            <a:stCxn id="1786" idx="0"/>
            <a:endCxn id="1792" idx="0"/>
          </p:cNvCxnSpPr>
          <p:nvPr/>
        </p:nvCxnSpPr>
        <p:spPr>
          <a:xfrm>
            <a:off x="6105048" y="2731352"/>
            <a:ext cx="1756779" cy="1613631"/>
          </a:xfrm>
          <a:prstGeom prst="straightConnector1">
            <a:avLst/>
          </a:prstGeom>
          <a:ln w="63500">
            <a:solidFill>
              <a:srgbClr val="FF2600"/>
            </a:solidFill>
            <a:miter lim="400000"/>
            <a:tailEnd type="triangle"/>
          </a:ln>
        </p:spPr>
      </p:cxnSp>
      <p:sp>
        <p:nvSpPr>
          <p:cNvPr id="30" name="Shape 1715"/>
          <p:cNvSpPr/>
          <p:nvPr/>
        </p:nvSpPr>
        <p:spPr>
          <a:xfrm>
            <a:off x="4453077" y="5327899"/>
            <a:ext cx="746846" cy="746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/>
          </a:solidFill>
          <a:ln w="25400">
            <a:solidFill>
              <a:schemeClr val="tx1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31" name="Shape 1716"/>
          <p:cNvSpPr/>
          <p:nvPr/>
        </p:nvSpPr>
        <p:spPr>
          <a:xfrm flipV="1">
            <a:off x="4851794" y="4148184"/>
            <a:ext cx="286966" cy="1576845"/>
          </a:xfrm>
          <a:prstGeom prst="line">
            <a:avLst/>
          </a:prstGeom>
          <a:ln w="139700">
            <a:solidFill>
              <a:schemeClr val="tx1"/>
            </a:solidFill>
            <a:miter lim="400000"/>
            <a:tailEnd type="oval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3" name="Shape 180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Other Improvements</a:t>
            </a:r>
          </a:p>
        </p:txBody>
      </p:sp>
      <p:sp>
        <p:nvSpPr>
          <p:cNvPr id="4" name="Shape 1686"/>
          <p:cNvSpPr txBox="1">
            <a:spLocks/>
          </p:cNvSpPr>
          <p:nvPr/>
        </p:nvSpPr>
        <p:spPr>
          <a:xfrm>
            <a:off x="1108570" y="2600961"/>
            <a:ext cx="10785405" cy="6111805"/>
          </a:xfrm>
          <a:prstGeom prst="rect">
            <a:avLst/>
          </a:prstGeom>
        </p:spPr>
        <p:txBody>
          <a:bodyPr/>
          <a:lstStyle>
            <a:lvl1pPr marL="401878" indent="-401878" algn="l" defTabSz="1300460" rtl="0" eaLnBrk="1" latinLnBrk="0" hangingPunct="1">
              <a:spcBef>
                <a:spcPts val="2844"/>
              </a:spcBef>
              <a:buFont typeface="Calisto MT" pitchFamily="18" charset="0"/>
              <a:buChar char="•"/>
              <a:defRPr sz="3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821818" indent="-419940" algn="l" defTabSz="1300460" rtl="0" eaLnBrk="1" latinLnBrk="0" hangingPunct="1">
              <a:spcBef>
                <a:spcPts val="853"/>
              </a:spcBef>
              <a:buClr>
                <a:schemeClr val="bg2">
                  <a:lumMod val="60000"/>
                  <a:lumOff val="40000"/>
                </a:schemeClr>
              </a:buClr>
              <a:buFont typeface="Calisto MT" pitchFamily="18" charset="0"/>
              <a:buChar char="•"/>
              <a:defRPr sz="31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223696" indent="-401878" algn="l" defTabSz="1300460" rtl="0" eaLnBrk="1" latinLnBrk="0" hangingPunct="1">
              <a:spcBef>
                <a:spcPts val="853"/>
              </a:spcBef>
              <a:buFont typeface="Calisto MT" pitchFamily="18" charset="0"/>
              <a:buChar char="•"/>
              <a:defRPr sz="2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25575" indent="-401878" algn="l" defTabSz="1300460" rtl="0" eaLnBrk="1" latinLnBrk="0" hangingPunct="1">
              <a:spcBef>
                <a:spcPts val="853"/>
              </a:spcBef>
              <a:buClr>
                <a:schemeClr val="bg2">
                  <a:lumMod val="60000"/>
                  <a:lumOff val="40000"/>
                </a:schemeClr>
              </a:buClr>
              <a:buFont typeface="Calisto MT" pitchFamily="18" charset="0"/>
              <a:buChar char="•"/>
              <a:defRPr sz="2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27453" indent="-401878" algn="l" defTabSz="1300460" rtl="0" eaLnBrk="1" latinLnBrk="0" hangingPunct="1">
              <a:spcBef>
                <a:spcPts val="853"/>
              </a:spcBef>
              <a:buFont typeface="Calisto MT" pitchFamily="18" charset="0"/>
              <a:buChar char="•"/>
              <a:defRPr sz="2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3576264" indent="-325115" algn="l" defTabSz="13004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13004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13004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13004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sto MT" pitchFamily="18" charset="0"/>
              <a:buNone/>
              <a:defRPr sz="1800">
                <a:solidFill>
                  <a:srgbClr val="000000"/>
                </a:solidFill>
              </a:defRPr>
            </a:pPr>
            <a:r>
              <a:rPr lang="en-US" sz="3800" smtClean="0">
                <a:solidFill>
                  <a:srgbClr val="000000"/>
                </a:solidFill>
              </a:rPr>
              <a:t>Track Skew</a:t>
            </a:r>
          </a:p>
          <a:p>
            <a:pPr marL="0" indent="0">
              <a:buFont typeface="Calisto MT" pitchFamily="18" charset="0"/>
              <a:buNone/>
              <a:defRPr sz="1800">
                <a:solidFill>
                  <a:srgbClr val="000000"/>
                </a:solidFill>
              </a:defRPr>
            </a:pPr>
            <a:endParaRPr lang="en-US" sz="3800" smtClean="0">
              <a:solidFill>
                <a:srgbClr val="000000"/>
              </a:solidFill>
            </a:endParaRPr>
          </a:p>
          <a:p>
            <a:pPr marL="0" indent="0">
              <a:buFont typeface="Calisto MT" pitchFamily="18" charset="0"/>
              <a:buNone/>
              <a:defRPr sz="1800">
                <a:solidFill>
                  <a:srgbClr val="000000"/>
                </a:solidFill>
              </a:defRPr>
            </a:pPr>
            <a:r>
              <a:rPr lang="en-US" sz="3800" smtClean="0">
                <a:solidFill>
                  <a:srgbClr val="000000"/>
                </a:solidFill>
              </a:rPr>
              <a:t>Zones</a:t>
            </a:r>
          </a:p>
          <a:p>
            <a:pPr marL="0" indent="0">
              <a:buFont typeface="Calisto MT" pitchFamily="18" charset="0"/>
              <a:buNone/>
              <a:defRPr sz="1800">
                <a:solidFill>
                  <a:srgbClr val="000000"/>
                </a:solidFill>
              </a:defRPr>
            </a:pPr>
            <a:endParaRPr lang="en-US" sz="3800" smtClean="0">
              <a:solidFill>
                <a:srgbClr val="000000"/>
              </a:solidFill>
            </a:endParaRPr>
          </a:p>
          <a:p>
            <a:pPr marL="0" indent="0">
              <a:buFont typeface="Calisto MT" pitchFamily="18" charset="0"/>
              <a:buNone/>
              <a:defRPr sz="1800">
                <a:solidFill>
                  <a:srgbClr val="000000"/>
                </a:solidFill>
              </a:defRPr>
            </a:pPr>
            <a:r>
              <a:rPr lang="en-US" sz="3800" smtClean="0">
                <a:solidFill>
                  <a:srgbClr val="000000"/>
                </a:solidFill>
              </a:rPr>
              <a:t>Cache</a:t>
            </a:r>
            <a:endParaRPr lang="en-US" sz="3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6" name="Shape 1806"/>
          <p:cNvSpPr/>
          <p:nvPr/>
        </p:nvSpPr>
        <p:spPr>
          <a:xfrm>
            <a:off x="4346078" y="1508966"/>
            <a:ext cx="4312645" cy="43126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07" name="Shape 1807"/>
          <p:cNvSpPr/>
          <p:nvPr/>
        </p:nvSpPr>
        <p:spPr>
          <a:xfrm>
            <a:off x="4777654" y="1940543"/>
            <a:ext cx="3449492" cy="3449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08" name="Shape 1808"/>
          <p:cNvSpPr/>
          <p:nvPr/>
        </p:nvSpPr>
        <p:spPr>
          <a:xfrm>
            <a:off x="5158654" y="2321543"/>
            <a:ext cx="2630981" cy="2630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09" name="Shape 1809"/>
          <p:cNvSpPr/>
          <p:nvPr/>
        </p:nvSpPr>
        <p:spPr>
          <a:xfrm>
            <a:off x="5666654" y="2831572"/>
            <a:ext cx="1612952" cy="1612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10" name="Shape 1810"/>
          <p:cNvSpPr/>
          <p:nvPr/>
        </p:nvSpPr>
        <p:spPr>
          <a:xfrm>
            <a:off x="6178550" y="3341439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" name="Shape 1812"/>
          <p:cNvSpPr/>
          <p:nvPr/>
        </p:nvSpPr>
        <p:spPr>
          <a:xfrm>
            <a:off x="4346078" y="1508966"/>
            <a:ext cx="4312645" cy="43126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13" name="Shape 1813"/>
          <p:cNvSpPr/>
          <p:nvPr/>
        </p:nvSpPr>
        <p:spPr>
          <a:xfrm>
            <a:off x="4777654" y="1940543"/>
            <a:ext cx="3449492" cy="3449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14" name="Shape 1814"/>
          <p:cNvSpPr/>
          <p:nvPr/>
        </p:nvSpPr>
        <p:spPr>
          <a:xfrm>
            <a:off x="5158654" y="2321543"/>
            <a:ext cx="2630981" cy="2630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15" name="Shape 1815"/>
          <p:cNvSpPr/>
          <p:nvPr/>
        </p:nvSpPr>
        <p:spPr>
          <a:xfrm>
            <a:off x="5666654" y="2831572"/>
            <a:ext cx="1612952" cy="1612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16" name="Shape 1816"/>
          <p:cNvSpPr/>
          <p:nvPr/>
        </p:nvSpPr>
        <p:spPr>
          <a:xfrm>
            <a:off x="4320678" y="3665289"/>
            <a:ext cx="4363445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817" name="Shape 1817"/>
          <p:cNvSpPr/>
          <p:nvPr/>
        </p:nvSpPr>
        <p:spPr>
          <a:xfrm flipV="1">
            <a:off x="6502400" y="1483567"/>
            <a:ext cx="1" cy="4363445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grpSp>
        <p:nvGrpSpPr>
          <p:cNvPr id="1820" name="Group 1820"/>
          <p:cNvGrpSpPr/>
          <p:nvPr/>
        </p:nvGrpSpPr>
        <p:grpSpPr>
          <a:xfrm rot="18900000">
            <a:off x="4320678" y="1483567"/>
            <a:ext cx="4363445" cy="4363445"/>
            <a:chOff x="0" y="0"/>
            <a:chExt cx="4363444" cy="4363444"/>
          </a:xfrm>
        </p:grpSpPr>
        <p:sp>
          <p:nvSpPr>
            <p:cNvPr id="1818" name="Shape 1818"/>
            <p:cNvSpPr/>
            <p:nvPr/>
          </p:nvSpPr>
          <p:spPr>
            <a:xfrm>
              <a:off x="0" y="2181722"/>
              <a:ext cx="4363445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819" name="Shape 1819"/>
            <p:cNvSpPr/>
            <p:nvPr/>
          </p:nvSpPr>
          <p:spPr>
            <a:xfrm flipV="1">
              <a:off x="2181722" y="0"/>
              <a:ext cx="1" cy="4363445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821" name="Shape 1821"/>
          <p:cNvSpPr/>
          <p:nvPr/>
        </p:nvSpPr>
        <p:spPr>
          <a:xfrm>
            <a:off x="6178550" y="3341439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3" name="Shape 1823"/>
          <p:cNvSpPr/>
          <p:nvPr/>
        </p:nvSpPr>
        <p:spPr>
          <a:xfrm>
            <a:off x="4346078" y="1508966"/>
            <a:ext cx="4312645" cy="43126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1497FC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24" name="Shape 1824"/>
          <p:cNvSpPr/>
          <p:nvPr/>
        </p:nvSpPr>
        <p:spPr>
          <a:xfrm>
            <a:off x="4777654" y="1940543"/>
            <a:ext cx="3449492" cy="3449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1497FC"/>
          </a:solidFill>
          <a:ln w="50800">
            <a:solidFill/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25" name="Shape 1825"/>
          <p:cNvSpPr/>
          <p:nvPr/>
        </p:nvSpPr>
        <p:spPr>
          <a:xfrm>
            <a:off x="5158654" y="2321543"/>
            <a:ext cx="2630981" cy="2630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/>
          </a:solidFill>
          <a:ln w="50800">
            <a:solidFill/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26" name="Shape 1826"/>
          <p:cNvSpPr/>
          <p:nvPr/>
        </p:nvSpPr>
        <p:spPr>
          <a:xfrm>
            <a:off x="5666654" y="2831572"/>
            <a:ext cx="1612952" cy="1612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/>
          </a:solidFill>
          <a:ln w="50800">
            <a:solidFill/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27" name="Shape 1827"/>
          <p:cNvSpPr/>
          <p:nvPr/>
        </p:nvSpPr>
        <p:spPr>
          <a:xfrm>
            <a:off x="4320678" y="3665289"/>
            <a:ext cx="4363445" cy="1"/>
          </a:xfrm>
          <a:prstGeom prst="line">
            <a:avLst/>
          </a:prstGeom>
          <a:ln w="63500">
            <a:solidFill/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28" name="Shape 1828"/>
          <p:cNvSpPr/>
          <p:nvPr/>
        </p:nvSpPr>
        <p:spPr>
          <a:xfrm flipV="1">
            <a:off x="6502400" y="1483567"/>
            <a:ext cx="1" cy="4363445"/>
          </a:xfrm>
          <a:prstGeom prst="line">
            <a:avLst/>
          </a:prstGeom>
          <a:ln w="63500">
            <a:solidFill/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29" name="Shape 1829"/>
          <p:cNvSpPr/>
          <p:nvPr/>
        </p:nvSpPr>
        <p:spPr>
          <a:xfrm flipV="1">
            <a:off x="4959689" y="2122578"/>
            <a:ext cx="3085422" cy="3085422"/>
          </a:xfrm>
          <a:prstGeom prst="line">
            <a:avLst/>
          </a:prstGeom>
          <a:ln w="63500">
            <a:solidFill/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30" name="Shape 1830"/>
          <p:cNvSpPr/>
          <p:nvPr/>
        </p:nvSpPr>
        <p:spPr>
          <a:xfrm flipH="1" flipV="1">
            <a:off x="4959689" y="2122578"/>
            <a:ext cx="3085422" cy="3085422"/>
          </a:xfrm>
          <a:prstGeom prst="line">
            <a:avLst/>
          </a:prstGeom>
          <a:ln w="63500">
            <a:solidFill/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831" name="Shape 1831"/>
          <p:cNvSpPr/>
          <p:nvPr/>
        </p:nvSpPr>
        <p:spPr>
          <a:xfrm>
            <a:off x="6178550" y="3341439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7" name="Group 1847"/>
          <p:cNvGrpSpPr/>
          <p:nvPr/>
        </p:nvGrpSpPr>
        <p:grpSpPr>
          <a:xfrm rot="20220000">
            <a:off x="4320678" y="1483567"/>
            <a:ext cx="4363445" cy="4363445"/>
            <a:chOff x="0" y="0"/>
            <a:chExt cx="4363444" cy="4363444"/>
          </a:xfrm>
        </p:grpSpPr>
        <p:sp>
          <p:nvSpPr>
            <p:cNvPr id="1833" name="Shape 1833"/>
            <p:cNvSpPr/>
            <p:nvPr/>
          </p:nvSpPr>
          <p:spPr>
            <a:xfrm>
              <a:off x="25400" y="25399"/>
              <a:ext cx="4312645" cy="4312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1497FC"/>
            </a:solidFill>
            <a:ln w="50800" cap="flat">
              <a:solidFill>
                <a:srgbClr val="A6AAA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834" name="Shape 1834"/>
            <p:cNvSpPr/>
            <p:nvPr/>
          </p:nvSpPr>
          <p:spPr>
            <a:xfrm>
              <a:off x="456976" y="456976"/>
              <a:ext cx="3449492" cy="3449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1497FC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grpSp>
          <p:nvGrpSpPr>
            <p:cNvPr id="1839" name="Group 1839"/>
            <p:cNvGrpSpPr/>
            <p:nvPr/>
          </p:nvGrpSpPr>
          <p:grpSpPr>
            <a:xfrm>
              <a:off x="-1" y="0"/>
              <a:ext cx="4363446" cy="4363445"/>
              <a:chOff x="0" y="0"/>
              <a:chExt cx="4363444" cy="4363444"/>
            </a:xfrm>
          </p:grpSpPr>
          <p:sp>
            <p:nvSpPr>
              <p:cNvPr id="1835" name="Shape 1835"/>
              <p:cNvSpPr/>
              <p:nvPr/>
            </p:nvSpPr>
            <p:spPr>
              <a:xfrm>
                <a:off x="0" y="2181722"/>
                <a:ext cx="4363445" cy="1"/>
              </a:xfrm>
              <a:prstGeom prst="lin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2600"/>
                </a:pPr>
                <a:endParaRPr/>
              </a:p>
            </p:txBody>
          </p:sp>
          <p:sp>
            <p:nvSpPr>
              <p:cNvPr id="1836" name="Shape 1836"/>
              <p:cNvSpPr/>
              <p:nvPr/>
            </p:nvSpPr>
            <p:spPr>
              <a:xfrm flipV="1">
                <a:off x="2181722" y="0"/>
                <a:ext cx="1" cy="4363445"/>
              </a:xfrm>
              <a:prstGeom prst="lin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2600"/>
                </a:pPr>
                <a:endParaRPr/>
              </a:p>
            </p:txBody>
          </p:sp>
          <p:sp>
            <p:nvSpPr>
              <p:cNvPr id="1837" name="Shape 1837"/>
              <p:cNvSpPr/>
              <p:nvPr/>
            </p:nvSpPr>
            <p:spPr>
              <a:xfrm flipV="1">
                <a:off x="639011" y="639011"/>
                <a:ext cx="3085422" cy="3085422"/>
              </a:xfrm>
              <a:prstGeom prst="lin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2600"/>
                </a:pPr>
                <a:endParaRPr/>
              </a:p>
            </p:txBody>
          </p:sp>
          <p:sp>
            <p:nvSpPr>
              <p:cNvPr id="1838" name="Shape 1838"/>
              <p:cNvSpPr/>
              <p:nvPr/>
            </p:nvSpPr>
            <p:spPr>
              <a:xfrm flipH="1" flipV="1">
                <a:off x="639011" y="639011"/>
                <a:ext cx="3085422" cy="3085422"/>
              </a:xfrm>
              <a:prstGeom prst="lin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2600"/>
                </a:pPr>
                <a:endParaRPr/>
              </a:p>
            </p:txBody>
          </p:sp>
        </p:grpSp>
        <p:sp>
          <p:nvSpPr>
            <p:cNvPr id="1840" name="Shape 1840"/>
            <p:cNvSpPr/>
            <p:nvPr/>
          </p:nvSpPr>
          <p:spPr>
            <a:xfrm>
              <a:off x="837976" y="837976"/>
              <a:ext cx="2630980" cy="2630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E8A433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841" name="Shape 1841"/>
            <p:cNvSpPr/>
            <p:nvPr/>
          </p:nvSpPr>
          <p:spPr>
            <a:xfrm>
              <a:off x="1345976" y="1348005"/>
              <a:ext cx="1612952" cy="1612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E8A433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842" name="Shape 1842"/>
            <p:cNvSpPr/>
            <p:nvPr/>
          </p:nvSpPr>
          <p:spPr>
            <a:xfrm>
              <a:off x="1857871" y="1857872"/>
              <a:ext cx="647701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843" name="Shape 1843"/>
            <p:cNvSpPr/>
            <p:nvPr/>
          </p:nvSpPr>
          <p:spPr>
            <a:xfrm flipV="1">
              <a:off x="158864" y="1364434"/>
              <a:ext cx="4045716" cy="1634576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844" name="Shape 1844"/>
            <p:cNvSpPr/>
            <p:nvPr/>
          </p:nvSpPr>
          <p:spPr>
            <a:xfrm flipH="1" flipV="1">
              <a:off x="1364434" y="158864"/>
              <a:ext cx="1634576" cy="4045716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845" name="Shape 1845"/>
            <p:cNvSpPr/>
            <p:nvPr/>
          </p:nvSpPr>
          <p:spPr>
            <a:xfrm flipV="1">
              <a:off x="1329255" y="173436"/>
              <a:ext cx="1704934" cy="4016572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846" name="Shape 1846"/>
            <p:cNvSpPr/>
            <p:nvPr/>
          </p:nvSpPr>
          <p:spPr>
            <a:xfrm flipH="1" flipV="1">
              <a:off x="173436" y="1329255"/>
              <a:ext cx="4016572" cy="1704934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7" name="Text Box 62"/>
          <p:cNvSpPr txBox="1">
            <a:spLocks noChangeArrowheads="1"/>
          </p:cNvSpPr>
          <p:nvPr/>
        </p:nvSpPr>
        <p:spPr bwMode="auto">
          <a:xfrm>
            <a:off x="1043935" y="8313017"/>
            <a:ext cx="10623421" cy="617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413" dirty="0"/>
              <a:t>ZBR (Zoned bit recording): More sectors on outer tracks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/>
          </p:cNvSpPr>
          <p:nvPr>
            <p:ph type="body" idx="4294967295"/>
          </p:nvPr>
        </p:nvSpPr>
        <p:spPr>
          <a:xfrm>
            <a:off x="1595581" y="3960813"/>
            <a:ext cx="9156700" cy="509261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while (STATUS == BUSY)             // 1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	;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Write data to DATA register        // 2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Write command to COMMAND register  // 3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while (STATUS == BUSY)             // 4</a:t>
            </a:r>
          </a:p>
          <a:p>
            <a:pPr lvl="0">
              <a:buNone/>
              <a:defRPr sz="1800">
                <a:solidFill>
                  <a:srgbClr val="000000"/>
                </a:solidFill>
              </a:defRPr>
            </a:pPr>
            <a:r>
              <a:rPr sz="3000" dirty="0">
                <a:latin typeface="Menlo"/>
                <a:ea typeface="Menlo"/>
                <a:cs typeface="Menlo"/>
                <a:sym typeface="Menlo"/>
              </a:rPr>
              <a:t>	;</a:t>
            </a:r>
          </a:p>
        </p:txBody>
      </p:sp>
      <p:sp>
        <p:nvSpPr>
          <p:cNvPr id="190" name="Shape 190"/>
          <p:cNvSpPr/>
          <p:nvPr/>
        </p:nvSpPr>
        <p:spPr>
          <a:xfrm>
            <a:off x="1208113" y="1619889"/>
            <a:ext cx="11809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CPU:</a:t>
            </a:r>
          </a:p>
        </p:txBody>
      </p:sp>
      <p:sp>
        <p:nvSpPr>
          <p:cNvPr id="191" name="Shape 191"/>
          <p:cNvSpPr/>
          <p:nvPr/>
        </p:nvSpPr>
        <p:spPr>
          <a:xfrm>
            <a:off x="1258862" y="2629541"/>
            <a:ext cx="113019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Disk: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" name="Shape 184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Other Improvements</a:t>
            </a:r>
          </a:p>
        </p:txBody>
      </p:sp>
      <p:sp>
        <p:nvSpPr>
          <p:cNvPr id="4" name="Shape 1686"/>
          <p:cNvSpPr txBox="1">
            <a:spLocks/>
          </p:cNvSpPr>
          <p:nvPr/>
        </p:nvSpPr>
        <p:spPr>
          <a:xfrm>
            <a:off x="1108570" y="2600961"/>
            <a:ext cx="10785405" cy="6111805"/>
          </a:xfrm>
          <a:prstGeom prst="rect">
            <a:avLst/>
          </a:prstGeom>
        </p:spPr>
        <p:txBody>
          <a:bodyPr vert="horz" lIns="130046" tIns="65023" rIns="130046" bIns="65023" rtlCol="0">
            <a:normAutofit/>
          </a:bodyPr>
          <a:lstStyle>
            <a:lvl1pPr marL="401878" indent="-401878" algn="l" defTabSz="1300460" rtl="0" eaLnBrk="1" latinLnBrk="0" hangingPunct="1">
              <a:spcBef>
                <a:spcPts val="2844"/>
              </a:spcBef>
              <a:buFont typeface="Calisto MT" pitchFamily="18" charset="0"/>
              <a:buChar char="•"/>
              <a:defRPr sz="3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821818" indent="-419940" algn="l" defTabSz="1300460" rtl="0" eaLnBrk="1" latinLnBrk="0" hangingPunct="1">
              <a:spcBef>
                <a:spcPts val="853"/>
              </a:spcBef>
              <a:buClr>
                <a:schemeClr val="bg2">
                  <a:lumMod val="60000"/>
                  <a:lumOff val="40000"/>
                </a:schemeClr>
              </a:buClr>
              <a:buFont typeface="Calisto MT" pitchFamily="18" charset="0"/>
              <a:buChar char="•"/>
              <a:defRPr sz="31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223696" indent="-401878" algn="l" defTabSz="1300460" rtl="0" eaLnBrk="1" latinLnBrk="0" hangingPunct="1">
              <a:spcBef>
                <a:spcPts val="853"/>
              </a:spcBef>
              <a:buFont typeface="Calisto MT" pitchFamily="18" charset="0"/>
              <a:buChar char="•"/>
              <a:defRPr sz="2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25575" indent="-401878" algn="l" defTabSz="1300460" rtl="0" eaLnBrk="1" latinLnBrk="0" hangingPunct="1">
              <a:spcBef>
                <a:spcPts val="853"/>
              </a:spcBef>
              <a:buClr>
                <a:schemeClr val="bg2">
                  <a:lumMod val="60000"/>
                  <a:lumOff val="40000"/>
                </a:schemeClr>
              </a:buClr>
              <a:buFont typeface="Calisto MT" pitchFamily="18" charset="0"/>
              <a:buChar char="•"/>
              <a:defRPr sz="2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27453" indent="-401878" algn="l" defTabSz="1300460" rtl="0" eaLnBrk="1" latinLnBrk="0" hangingPunct="1">
              <a:spcBef>
                <a:spcPts val="853"/>
              </a:spcBef>
              <a:buFont typeface="Calisto MT" pitchFamily="18" charset="0"/>
              <a:buChar char="•"/>
              <a:defRPr sz="2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3576264" indent="-325115" algn="l" defTabSz="13004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13004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13004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13004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sto MT" pitchFamily="18" charset="0"/>
              <a:buNone/>
              <a:defRPr sz="1800">
                <a:solidFill>
                  <a:srgbClr val="000000"/>
                </a:solidFill>
              </a:defRPr>
            </a:pPr>
            <a:r>
              <a:rPr lang="en-US" sz="3800" smtClean="0">
                <a:solidFill>
                  <a:srgbClr val="000000"/>
                </a:solidFill>
              </a:rPr>
              <a:t>Track Skew</a:t>
            </a:r>
          </a:p>
          <a:p>
            <a:pPr marL="0" indent="0">
              <a:buFont typeface="Calisto MT" pitchFamily="18" charset="0"/>
              <a:buNone/>
              <a:defRPr sz="1800">
                <a:solidFill>
                  <a:srgbClr val="000000"/>
                </a:solidFill>
              </a:defRPr>
            </a:pPr>
            <a:endParaRPr lang="en-US" sz="3800" smtClean="0">
              <a:solidFill>
                <a:srgbClr val="000000"/>
              </a:solidFill>
            </a:endParaRPr>
          </a:p>
          <a:p>
            <a:pPr marL="0" indent="0">
              <a:buFont typeface="Calisto MT" pitchFamily="18" charset="0"/>
              <a:buNone/>
              <a:defRPr sz="1800">
                <a:solidFill>
                  <a:srgbClr val="000000"/>
                </a:solidFill>
              </a:defRPr>
            </a:pPr>
            <a:r>
              <a:rPr lang="en-US" sz="3800" smtClean="0">
                <a:solidFill>
                  <a:srgbClr val="000000"/>
                </a:solidFill>
              </a:rPr>
              <a:t>Zones</a:t>
            </a:r>
          </a:p>
          <a:p>
            <a:pPr marL="0" indent="0">
              <a:buFont typeface="Calisto MT" pitchFamily="18" charset="0"/>
              <a:buNone/>
              <a:defRPr sz="1800">
                <a:solidFill>
                  <a:srgbClr val="000000"/>
                </a:solidFill>
              </a:defRPr>
            </a:pPr>
            <a:endParaRPr lang="en-US" sz="3800" smtClean="0">
              <a:solidFill>
                <a:srgbClr val="000000"/>
              </a:solidFill>
            </a:endParaRPr>
          </a:p>
          <a:p>
            <a:pPr marL="0" indent="0">
              <a:buFont typeface="Calisto MT" pitchFamily="18" charset="0"/>
              <a:buNone/>
              <a:defRPr sz="1800">
                <a:solidFill>
                  <a:srgbClr val="000000"/>
                </a:solidFill>
              </a:defRPr>
            </a:pPr>
            <a:r>
              <a:rPr lang="en-US" sz="3800" smtClean="0">
                <a:solidFill>
                  <a:srgbClr val="000000"/>
                </a:solidFill>
              </a:rPr>
              <a:t>Cache</a:t>
            </a:r>
            <a:endParaRPr lang="en-US" sz="3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2" name="Shape 185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Drive Cache</a:t>
            </a:r>
          </a:p>
        </p:txBody>
      </p:sp>
      <p:sp>
        <p:nvSpPr>
          <p:cNvPr id="1853" name="Shape 1853"/>
          <p:cNvSpPr>
            <a:spLocks noGrp="1"/>
          </p:cNvSpPr>
          <p:nvPr>
            <p:ph type="body" idx="4294967295"/>
          </p:nvPr>
        </p:nvSpPr>
        <p:spPr>
          <a:xfrm>
            <a:off x="290520" y="2208993"/>
            <a:ext cx="11836944" cy="71977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Drives may cache both reads and </a:t>
            </a:r>
            <a:r>
              <a:rPr sz="3800" dirty="0" smtClean="0"/>
              <a:t>writes.</a:t>
            </a:r>
            <a:endParaRPr lang="en-US" sz="3800" dirty="0" smtClean="0"/>
          </a:p>
          <a:p>
            <a:pPr marL="877140" lvl="1" indent="-457200">
              <a:defRPr sz="1800">
                <a:solidFill>
                  <a:srgbClr val="000000"/>
                </a:solidFill>
              </a:defRPr>
            </a:pPr>
            <a:r>
              <a:rPr sz="3500" dirty="0" smtClean="0"/>
              <a:t>OS </a:t>
            </a:r>
            <a:r>
              <a:rPr lang="en-US" sz="3500" dirty="0" smtClean="0"/>
              <a:t>caches data too</a:t>
            </a:r>
            <a:endParaRPr sz="35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lang="en-US" sz="3800" dirty="0" smtClean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lang="en-US" sz="3800" dirty="0" smtClean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 smtClean="0"/>
              <a:t>What </a:t>
            </a:r>
            <a:r>
              <a:rPr sz="3800" dirty="0"/>
              <a:t>advantage does </a:t>
            </a:r>
            <a:r>
              <a:rPr lang="en-US" sz="3800" dirty="0" smtClean="0"/>
              <a:t>caching in </a:t>
            </a:r>
            <a:r>
              <a:rPr sz="3800" b="1" dirty="0" smtClean="0"/>
              <a:t>drive </a:t>
            </a:r>
            <a:r>
              <a:rPr sz="3800" dirty="0"/>
              <a:t>have for reads?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What advantage does </a:t>
            </a:r>
            <a:r>
              <a:rPr lang="en-US" sz="3800" dirty="0" smtClean="0"/>
              <a:t>caching in </a:t>
            </a:r>
            <a:r>
              <a:rPr sz="3800" b="1" dirty="0" smtClean="0"/>
              <a:t>drive</a:t>
            </a:r>
            <a:r>
              <a:rPr sz="3800" dirty="0" smtClean="0"/>
              <a:t> </a:t>
            </a:r>
            <a:r>
              <a:rPr sz="3800" dirty="0"/>
              <a:t>have for writes?</a:t>
            </a:r>
          </a:p>
        </p:txBody>
      </p:sp>
      <p:sp>
        <p:nvSpPr>
          <p:cNvPr id="4" name="Shape 1691"/>
          <p:cNvSpPr/>
          <p:nvPr/>
        </p:nvSpPr>
        <p:spPr>
          <a:xfrm>
            <a:off x="9003665" y="2208993"/>
            <a:ext cx="3449492" cy="3449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5" name="Shape 1692"/>
          <p:cNvSpPr/>
          <p:nvPr/>
        </p:nvSpPr>
        <p:spPr>
          <a:xfrm>
            <a:off x="9384665" y="2589993"/>
            <a:ext cx="2630981" cy="2630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6" name="Shape 1693"/>
          <p:cNvSpPr/>
          <p:nvPr/>
        </p:nvSpPr>
        <p:spPr>
          <a:xfrm>
            <a:off x="9892665" y="3100022"/>
            <a:ext cx="1612952" cy="16129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53585F"/>
          </a:solidFill>
          <a:ln w="50800">
            <a:solidFill>
              <a:srgbClr val="A6AAA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7" name="Shape 1694"/>
          <p:cNvSpPr/>
          <p:nvPr/>
        </p:nvSpPr>
        <p:spPr>
          <a:xfrm>
            <a:off x="9046330" y="3933738"/>
            <a:ext cx="3364162" cy="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8" name="Shape 1695"/>
          <p:cNvSpPr/>
          <p:nvPr/>
        </p:nvSpPr>
        <p:spPr>
          <a:xfrm flipV="1">
            <a:off x="10728410" y="2251658"/>
            <a:ext cx="1" cy="336416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9" name="Shape 1696"/>
          <p:cNvSpPr/>
          <p:nvPr/>
        </p:nvSpPr>
        <p:spPr>
          <a:xfrm flipV="1">
            <a:off x="9539000" y="2744328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0" name="Shape 1697"/>
          <p:cNvSpPr/>
          <p:nvPr/>
        </p:nvSpPr>
        <p:spPr>
          <a:xfrm flipH="1" flipV="1">
            <a:off x="9539000" y="2744328"/>
            <a:ext cx="2378822" cy="2378822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2600"/>
            </a:pPr>
            <a:endParaRPr/>
          </a:p>
        </p:txBody>
      </p:sp>
      <p:sp>
        <p:nvSpPr>
          <p:cNvPr id="11" name="Shape 1698"/>
          <p:cNvSpPr/>
          <p:nvPr/>
        </p:nvSpPr>
        <p:spPr>
          <a:xfrm>
            <a:off x="10404561" y="3609888"/>
            <a:ext cx="647700" cy="647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2" name="Shape 1699"/>
          <p:cNvSpPr/>
          <p:nvPr/>
        </p:nvSpPr>
        <p:spPr>
          <a:xfrm>
            <a:off x="10910199" y="2646839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8</a:t>
            </a:r>
          </a:p>
        </p:txBody>
      </p:sp>
      <p:sp>
        <p:nvSpPr>
          <p:cNvPr id="13" name="Shape 1700"/>
          <p:cNvSpPr/>
          <p:nvPr/>
        </p:nvSpPr>
        <p:spPr>
          <a:xfrm>
            <a:off x="11494399" y="3211157"/>
            <a:ext cx="3403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9</a:t>
            </a:r>
          </a:p>
        </p:txBody>
      </p:sp>
      <p:sp>
        <p:nvSpPr>
          <p:cNvPr id="14" name="Shape 1701"/>
          <p:cNvSpPr/>
          <p:nvPr/>
        </p:nvSpPr>
        <p:spPr>
          <a:xfrm>
            <a:off x="11409641" y="3998557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10</a:t>
            </a:r>
          </a:p>
        </p:txBody>
      </p:sp>
      <p:sp>
        <p:nvSpPr>
          <p:cNvPr id="15" name="Shape 1702"/>
          <p:cNvSpPr/>
          <p:nvPr/>
        </p:nvSpPr>
        <p:spPr>
          <a:xfrm>
            <a:off x="10841514" y="4598337"/>
            <a:ext cx="490390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11</a:t>
            </a:r>
          </a:p>
        </p:txBody>
      </p:sp>
      <p:sp>
        <p:nvSpPr>
          <p:cNvPr id="16" name="Shape 1703"/>
          <p:cNvSpPr/>
          <p:nvPr/>
        </p:nvSpPr>
        <p:spPr>
          <a:xfrm>
            <a:off x="10047888" y="2646839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15</a:t>
            </a:r>
          </a:p>
        </p:txBody>
      </p:sp>
      <p:sp>
        <p:nvSpPr>
          <p:cNvPr id="17" name="Shape 1704"/>
          <p:cNvSpPr/>
          <p:nvPr/>
        </p:nvSpPr>
        <p:spPr>
          <a:xfrm>
            <a:off x="9400188" y="3211157"/>
            <a:ext cx="56634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3200" b="1"/>
              <a:t>14</a:t>
            </a:r>
          </a:p>
        </p:txBody>
      </p:sp>
      <p:sp>
        <p:nvSpPr>
          <p:cNvPr id="18" name="Shape 1705"/>
          <p:cNvSpPr/>
          <p:nvPr/>
        </p:nvSpPr>
        <p:spPr>
          <a:xfrm>
            <a:off x="9428441" y="3998557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13</a:t>
            </a:r>
          </a:p>
        </p:txBody>
      </p:sp>
      <p:sp>
        <p:nvSpPr>
          <p:cNvPr id="19" name="Shape 1706"/>
          <p:cNvSpPr/>
          <p:nvPr/>
        </p:nvSpPr>
        <p:spPr>
          <a:xfrm>
            <a:off x="10082491" y="4598337"/>
            <a:ext cx="50983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800" b="1"/>
              <a:t>12</a:t>
            </a:r>
          </a:p>
        </p:txBody>
      </p:sp>
      <p:sp>
        <p:nvSpPr>
          <p:cNvPr id="20" name="Shape 1707"/>
          <p:cNvSpPr/>
          <p:nvPr/>
        </p:nvSpPr>
        <p:spPr>
          <a:xfrm>
            <a:off x="10972935" y="2251506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16</a:t>
            </a:r>
          </a:p>
        </p:txBody>
      </p:sp>
      <p:sp>
        <p:nvSpPr>
          <p:cNvPr id="21" name="Shape 1708"/>
          <p:cNvSpPr/>
          <p:nvPr/>
        </p:nvSpPr>
        <p:spPr>
          <a:xfrm>
            <a:off x="11900799" y="3081337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17</a:t>
            </a:r>
          </a:p>
        </p:txBody>
      </p:sp>
      <p:sp>
        <p:nvSpPr>
          <p:cNvPr id="22" name="Shape 1709"/>
          <p:cNvSpPr/>
          <p:nvPr/>
        </p:nvSpPr>
        <p:spPr>
          <a:xfrm>
            <a:off x="11861172" y="4317619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18</a:t>
            </a:r>
          </a:p>
        </p:txBody>
      </p:sp>
      <p:sp>
        <p:nvSpPr>
          <p:cNvPr id="23" name="Shape 1710"/>
          <p:cNvSpPr/>
          <p:nvPr/>
        </p:nvSpPr>
        <p:spPr>
          <a:xfrm>
            <a:off x="11031494" y="5066188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19</a:t>
            </a:r>
          </a:p>
        </p:txBody>
      </p:sp>
      <p:sp>
        <p:nvSpPr>
          <p:cNvPr id="24" name="Shape 1711"/>
          <p:cNvSpPr/>
          <p:nvPr/>
        </p:nvSpPr>
        <p:spPr>
          <a:xfrm>
            <a:off x="9956935" y="2251506"/>
            <a:ext cx="453332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23</a:t>
            </a:r>
          </a:p>
        </p:txBody>
      </p:sp>
      <p:sp>
        <p:nvSpPr>
          <p:cNvPr id="25" name="Shape 1712"/>
          <p:cNvSpPr/>
          <p:nvPr/>
        </p:nvSpPr>
        <p:spPr>
          <a:xfrm>
            <a:off x="9081399" y="3081337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22</a:t>
            </a:r>
          </a:p>
        </p:txBody>
      </p:sp>
      <p:sp>
        <p:nvSpPr>
          <p:cNvPr id="26" name="Shape 1713"/>
          <p:cNvSpPr/>
          <p:nvPr/>
        </p:nvSpPr>
        <p:spPr>
          <a:xfrm>
            <a:off x="9105272" y="4317619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21</a:t>
            </a:r>
          </a:p>
        </p:txBody>
      </p:sp>
      <p:sp>
        <p:nvSpPr>
          <p:cNvPr id="27" name="Shape 1714"/>
          <p:cNvSpPr/>
          <p:nvPr/>
        </p:nvSpPr>
        <p:spPr>
          <a:xfrm>
            <a:off x="10015494" y="5066188"/>
            <a:ext cx="453331" cy="46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2400" b="1"/>
              <a:t>20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Buffering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925" y="2073737"/>
            <a:ext cx="12029440" cy="747776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413" dirty="0"/>
              <a:t>Disks contain internal memory (2MB-16MB) used as cache</a:t>
            </a:r>
          </a:p>
          <a:p>
            <a:pPr marL="0" indent="0">
              <a:buNone/>
            </a:pPr>
            <a:r>
              <a:rPr lang="en-US" altLang="en-US" sz="3413" dirty="0"/>
              <a:t>Read-ahead: “Track buffer”</a:t>
            </a:r>
          </a:p>
          <a:p>
            <a:pPr lvl="1"/>
            <a:r>
              <a:rPr lang="en-US" altLang="en-US" sz="2844" dirty="0"/>
              <a:t>Read contents of entire track into memory during rotational delay</a:t>
            </a:r>
          </a:p>
          <a:p>
            <a:pPr marL="0" indent="0">
              <a:buNone/>
            </a:pPr>
            <a:r>
              <a:rPr lang="en-US" altLang="en-US" sz="3413" dirty="0"/>
              <a:t>Write caching with volatile memory</a:t>
            </a:r>
          </a:p>
          <a:p>
            <a:pPr lvl="1"/>
            <a:r>
              <a:rPr lang="en-US" altLang="en-US" sz="2844" dirty="0"/>
              <a:t>Immediate reporting: Claim written to disk when not</a:t>
            </a:r>
          </a:p>
          <a:p>
            <a:pPr lvl="1"/>
            <a:r>
              <a:rPr lang="en-US" altLang="en-US" sz="2844" dirty="0"/>
              <a:t>Data could be lost on power failure</a:t>
            </a:r>
          </a:p>
          <a:p>
            <a:pPr marL="0" indent="0">
              <a:buNone/>
            </a:pPr>
            <a:r>
              <a:rPr lang="en-US" altLang="en-US" sz="3413" dirty="0" smtClean="0"/>
              <a:t>Tagged command </a:t>
            </a:r>
            <a:r>
              <a:rPr lang="en-US" altLang="en-US" sz="3413" dirty="0"/>
              <a:t>queueing</a:t>
            </a:r>
          </a:p>
          <a:p>
            <a:pPr lvl="1"/>
            <a:r>
              <a:rPr lang="en-US" altLang="en-US" sz="2844" dirty="0"/>
              <a:t>Have multiple outstanding requests to the disk</a:t>
            </a:r>
          </a:p>
          <a:p>
            <a:pPr lvl="1"/>
            <a:r>
              <a:rPr lang="en-US" altLang="en-US" sz="2844" dirty="0"/>
              <a:t>Disk can reorder (schedule) requests for better performance</a:t>
            </a:r>
          </a:p>
        </p:txBody>
      </p:sp>
    </p:spTree>
    <p:extLst>
      <p:ext uri="{BB962C8B-B14F-4D97-AF65-F5344CB8AC3E}">
        <p14:creationId xmlns:p14="http://schemas.microsoft.com/office/powerpoint/2010/main" val="177068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5" name="Shape 1855"/>
          <p:cNvSpPr>
            <a:spLocks noGrp="1"/>
          </p:cNvSpPr>
          <p:nvPr>
            <p:ph type="title"/>
          </p:nvPr>
        </p:nvSpPr>
        <p:spPr>
          <a:xfrm>
            <a:off x="1070331" y="1638300"/>
            <a:ext cx="10864138" cy="3302000"/>
          </a:xfrm>
          <a:prstGeom prst="rect">
            <a:avLst/>
          </a:prstGeom>
        </p:spPr>
        <p:txBody>
          <a:bodyPr/>
          <a:lstStyle>
            <a:lvl1pPr>
              <a:defRPr sz="72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7200" dirty="0" smtClean="0">
                <a:solidFill>
                  <a:srgbClr val="FFFFFF"/>
                </a:solidFill>
              </a:rPr>
              <a:t>I/O </a:t>
            </a:r>
            <a:r>
              <a:rPr sz="7200" dirty="0" smtClean="0">
                <a:solidFill>
                  <a:srgbClr val="FFFFFF"/>
                </a:solidFill>
              </a:rPr>
              <a:t>Schedulers</a:t>
            </a:r>
            <a:endParaRPr sz="72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7" name="Shape 18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6480" dirty="0" smtClean="0">
                <a:solidFill>
                  <a:srgbClr val="FFFFFF"/>
                </a:solidFill>
              </a:rPr>
              <a:t>I/O </a:t>
            </a:r>
            <a:r>
              <a:rPr sz="6480" dirty="0" smtClean="0">
                <a:solidFill>
                  <a:srgbClr val="FFFFFF"/>
                </a:solidFill>
              </a:rPr>
              <a:t>Schedulers</a:t>
            </a:r>
            <a:endParaRPr sz="6480" dirty="0">
              <a:solidFill>
                <a:srgbClr val="FFFFFF"/>
              </a:solidFill>
            </a:endParaRPr>
          </a:p>
        </p:txBody>
      </p:sp>
      <p:sp>
        <p:nvSpPr>
          <p:cNvPr id="1858" name="Shape 1858"/>
          <p:cNvSpPr>
            <a:spLocks noGrp="1"/>
          </p:cNvSpPr>
          <p:nvPr>
            <p:ph type="body" idx="4294967295"/>
          </p:nvPr>
        </p:nvSpPr>
        <p:spPr>
          <a:xfrm>
            <a:off x="433952" y="2257237"/>
            <a:ext cx="12150672" cy="673848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Given a stream of </a:t>
            </a:r>
            <a:r>
              <a:rPr lang="en-US" sz="3800" dirty="0" smtClean="0"/>
              <a:t>I/O </a:t>
            </a:r>
            <a:r>
              <a:rPr sz="3800" dirty="0" smtClean="0"/>
              <a:t>requests</a:t>
            </a:r>
            <a:r>
              <a:rPr sz="3800" dirty="0"/>
              <a:t>, in what order should they be served</a:t>
            </a:r>
            <a:r>
              <a:rPr sz="3800" dirty="0" smtClean="0"/>
              <a:t>?</a:t>
            </a:r>
            <a:endParaRPr lang="en-US" sz="3800" dirty="0" smtClean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lang="en-US"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/>
              <a:t>Much different than CPU scheduling</a:t>
            </a:r>
            <a:endParaRPr lang="en-US"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lang="en-US"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/>
              <a:t>Position of disk head relative to request position matters more than length of job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0" name="Shape 186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defRPr sz="6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00" dirty="0">
                <a:solidFill>
                  <a:srgbClr val="FFFFFF"/>
                </a:solidFill>
              </a:rPr>
              <a:t>FCFS </a:t>
            </a:r>
            <a:r>
              <a:rPr lang="en-US" sz="6400" dirty="0" smtClean="0">
                <a:solidFill>
                  <a:srgbClr val="FFFFFF"/>
                </a:solidFill>
              </a:rPr>
              <a:t/>
            </a:r>
            <a:br>
              <a:rPr lang="en-US" sz="6400" dirty="0" smtClean="0">
                <a:solidFill>
                  <a:srgbClr val="FFFFFF"/>
                </a:solidFill>
              </a:rPr>
            </a:br>
            <a:r>
              <a:rPr sz="6400" dirty="0" smtClean="0">
                <a:solidFill>
                  <a:srgbClr val="FFFFFF"/>
                </a:solidFill>
              </a:rPr>
              <a:t>(</a:t>
            </a:r>
            <a:r>
              <a:rPr sz="6400" dirty="0">
                <a:solidFill>
                  <a:srgbClr val="FFFFFF"/>
                </a:solidFill>
              </a:rPr>
              <a:t>First-Come-First-Serve)</a:t>
            </a:r>
          </a:p>
        </p:txBody>
      </p:sp>
      <p:sp>
        <p:nvSpPr>
          <p:cNvPr id="1861" name="Shape 1861"/>
          <p:cNvSpPr>
            <a:spLocks noGrp="1"/>
          </p:cNvSpPr>
          <p:nvPr>
            <p:ph type="body" idx="4294967295"/>
          </p:nvPr>
        </p:nvSpPr>
        <p:spPr>
          <a:xfrm>
            <a:off x="639763" y="2474213"/>
            <a:ext cx="12365037" cy="5054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Assume seek+rotate = 10 ms </a:t>
            </a:r>
            <a:r>
              <a:rPr lang="en-US" sz="3800" dirty="0" smtClean="0"/>
              <a:t>for random request</a:t>
            </a: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How long (roughly) does the below workload take?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3500" dirty="0" smtClean="0"/>
              <a:t>Requests are given in </a:t>
            </a:r>
            <a:r>
              <a:rPr sz="3500" dirty="0" smtClean="0"/>
              <a:t>sector numbers</a:t>
            </a:r>
            <a:endParaRPr sz="3500" dirty="0"/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400" dirty="0"/>
              <a:t>300001, 700001, 300002, 700002, 300003, 700003</a:t>
            </a:r>
          </a:p>
        </p:txBody>
      </p:sp>
      <p:sp>
        <p:nvSpPr>
          <p:cNvPr id="2" name="Rectangle 1"/>
          <p:cNvSpPr/>
          <p:nvPr/>
        </p:nvSpPr>
        <p:spPr>
          <a:xfrm>
            <a:off x="5216553" y="8088828"/>
            <a:ext cx="1531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~</a:t>
            </a:r>
            <a:r>
              <a:rPr lang="en-US" dirty="0">
                <a:solidFill>
                  <a:schemeClr val="bg1"/>
                </a:solidFill>
              </a:rPr>
              <a:t>60ms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0" name="Shape 186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defRPr sz="6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00" dirty="0">
                <a:solidFill>
                  <a:srgbClr val="FFFFFF"/>
                </a:solidFill>
              </a:rPr>
              <a:t>FCFS </a:t>
            </a:r>
            <a:r>
              <a:rPr lang="en-US" sz="6400" dirty="0" smtClean="0">
                <a:solidFill>
                  <a:srgbClr val="FFFFFF"/>
                </a:solidFill>
              </a:rPr>
              <a:t/>
            </a:r>
            <a:br>
              <a:rPr lang="en-US" sz="6400" dirty="0" smtClean="0">
                <a:solidFill>
                  <a:srgbClr val="FFFFFF"/>
                </a:solidFill>
              </a:rPr>
            </a:br>
            <a:r>
              <a:rPr sz="6400" dirty="0" smtClean="0">
                <a:solidFill>
                  <a:srgbClr val="FFFFFF"/>
                </a:solidFill>
              </a:rPr>
              <a:t>(</a:t>
            </a:r>
            <a:r>
              <a:rPr sz="6400" dirty="0">
                <a:solidFill>
                  <a:srgbClr val="FFFFFF"/>
                </a:solidFill>
              </a:rPr>
              <a:t>First-Come-First-Serve)</a:t>
            </a:r>
          </a:p>
        </p:txBody>
      </p:sp>
      <p:sp>
        <p:nvSpPr>
          <p:cNvPr id="1861" name="Shape 1861"/>
          <p:cNvSpPr>
            <a:spLocks noGrp="1"/>
          </p:cNvSpPr>
          <p:nvPr>
            <p:ph type="body" idx="4294967295"/>
          </p:nvPr>
        </p:nvSpPr>
        <p:spPr>
          <a:xfrm>
            <a:off x="639763" y="2474212"/>
            <a:ext cx="12365037" cy="62743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Assume seek+rotate = 10 ms </a:t>
            </a:r>
            <a:r>
              <a:rPr lang="en-US" sz="3800" dirty="0" smtClean="0"/>
              <a:t>for random request</a:t>
            </a: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How long (roughly) does the below workload take?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3500" dirty="0" smtClean="0"/>
              <a:t>Requests are given in </a:t>
            </a:r>
            <a:r>
              <a:rPr sz="3500" dirty="0" smtClean="0"/>
              <a:t>sector numbers</a:t>
            </a:r>
            <a:endParaRPr sz="3500" dirty="0"/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500" dirty="0"/>
              <a:t>300001, 700001, 300002, 700002, 300003, </a:t>
            </a:r>
            <a:r>
              <a:rPr sz="3500" dirty="0" smtClean="0"/>
              <a:t>700003</a:t>
            </a:r>
            <a:endParaRPr lang="en-US" sz="35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500" dirty="0" smtClean="0">
                <a:solidFill>
                  <a:schemeClr val="bg1"/>
                </a:solidFill>
              </a:rPr>
              <a:t>300001, 300002, 300003, 700001, 700002, 700003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sz="3400" dirty="0"/>
          </a:p>
        </p:txBody>
      </p:sp>
      <p:sp>
        <p:nvSpPr>
          <p:cNvPr id="2" name="Rectangle 1"/>
          <p:cNvSpPr/>
          <p:nvPr/>
        </p:nvSpPr>
        <p:spPr>
          <a:xfrm>
            <a:off x="10207007" y="5857072"/>
            <a:ext cx="1531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~</a:t>
            </a:r>
            <a:r>
              <a:rPr lang="en-US" dirty="0">
                <a:solidFill>
                  <a:schemeClr val="bg1"/>
                </a:solidFill>
              </a:rPr>
              <a:t>60ms</a:t>
            </a:r>
          </a:p>
        </p:txBody>
      </p:sp>
      <p:sp>
        <p:nvSpPr>
          <p:cNvPr id="4" name="Rectangle 3"/>
          <p:cNvSpPr/>
          <p:nvPr/>
        </p:nvSpPr>
        <p:spPr>
          <a:xfrm>
            <a:off x="10555511" y="8126967"/>
            <a:ext cx="1531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~</a:t>
            </a:r>
            <a:r>
              <a:rPr lang="en-US" dirty="0">
                <a:solidFill>
                  <a:schemeClr val="bg1"/>
                </a:solidFill>
              </a:rPr>
              <a:t>20ms</a:t>
            </a:r>
          </a:p>
        </p:txBody>
      </p:sp>
    </p:spTree>
    <p:extLst>
      <p:ext uri="{BB962C8B-B14F-4D97-AF65-F5344CB8AC3E}">
        <p14:creationId xmlns:p14="http://schemas.microsoft.com/office/powerpoint/2010/main" val="203220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0" name="Shape 188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Schedulers</a:t>
            </a:r>
          </a:p>
        </p:txBody>
      </p:sp>
      <p:grpSp>
        <p:nvGrpSpPr>
          <p:cNvPr id="1884" name="Group 1884"/>
          <p:cNvGrpSpPr/>
          <p:nvPr/>
        </p:nvGrpSpPr>
        <p:grpSpPr>
          <a:xfrm>
            <a:off x="4382923" y="5539622"/>
            <a:ext cx="3247062" cy="2636614"/>
            <a:chOff x="0" y="0"/>
            <a:chExt cx="3247061" cy="2636613"/>
          </a:xfrm>
        </p:grpSpPr>
        <p:sp>
          <p:nvSpPr>
            <p:cNvPr id="1881" name="Shape 1881"/>
            <p:cNvSpPr/>
            <p:nvPr/>
          </p:nvSpPr>
          <p:spPr>
            <a:xfrm>
              <a:off x="0" y="1623530"/>
              <a:ext cx="3247062" cy="10130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97181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  <p:sp>
          <p:nvSpPr>
            <p:cNvPr id="1882" name="Shape 1882"/>
            <p:cNvSpPr/>
            <p:nvPr/>
          </p:nvSpPr>
          <p:spPr>
            <a:xfrm>
              <a:off x="10062" y="506541"/>
              <a:ext cx="3226937" cy="1606475"/>
            </a:xfrm>
            <a:prstGeom prst="rect">
              <a:avLst/>
            </a:prstGeom>
            <a:solidFill>
              <a:srgbClr val="97181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8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883" name="Shape 1883"/>
            <p:cNvSpPr/>
            <p:nvPr/>
          </p:nvSpPr>
          <p:spPr>
            <a:xfrm>
              <a:off x="0" y="0"/>
              <a:ext cx="3247062" cy="10130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D4595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600"/>
              </a:pPr>
              <a:endParaRPr/>
            </a:p>
          </p:txBody>
        </p:sp>
      </p:grpSp>
      <p:sp>
        <p:nvSpPr>
          <p:cNvPr id="1885" name="Shape 1885"/>
          <p:cNvSpPr/>
          <p:nvPr/>
        </p:nvSpPr>
        <p:spPr>
          <a:xfrm>
            <a:off x="4389861" y="2909259"/>
            <a:ext cx="3233186" cy="2026827"/>
          </a:xfrm>
          <a:prstGeom prst="rect">
            <a:avLst/>
          </a:prstGeom>
          <a:solidFill>
            <a:srgbClr val="0065C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>
              <a:defRPr sz="3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</a:rPr>
              <a:t>OS</a:t>
            </a:r>
          </a:p>
        </p:txBody>
      </p:sp>
      <p:sp>
        <p:nvSpPr>
          <p:cNvPr id="1886" name="Shape 1886"/>
          <p:cNvSpPr/>
          <p:nvPr/>
        </p:nvSpPr>
        <p:spPr>
          <a:xfrm>
            <a:off x="5466431" y="7349329"/>
            <a:ext cx="1080046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FFFF"/>
                </a:solidFill>
              </a:rPr>
              <a:t>Disk</a:t>
            </a:r>
          </a:p>
        </p:txBody>
      </p:sp>
      <p:sp>
        <p:nvSpPr>
          <p:cNvPr id="1887" name="Shape 1887"/>
          <p:cNvSpPr/>
          <p:nvPr/>
        </p:nvSpPr>
        <p:spPr>
          <a:xfrm>
            <a:off x="4538275" y="4194900"/>
            <a:ext cx="2936358" cy="647701"/>
          </a:xfrm>
          <a:prstGeom prst="rect">
            <a:avLst/>
          </a:prstGeom>
          <a:solidFill>
            <a:srgbClr val="A6AAA8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>
              <a:defRPr sz="3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</a:rPr>
              <a:t>Scheduler</a:t>
            </a:r>
          </a:p>
        </p:txBody>
      </p:sp>
      <p:sp>
        <p:nvSpPr>
          <p:cNvPr id="1888" name="Shape 1888"/>
          <p:cNvSpPr/>
          <p:nvPr/>
        </p:nvSpPr>
        <p:spPr>
          <a:xfrm>
            <a:off x="4538275" y="6643444"/>
            <a:ext cx="2936358" cy="647701"/>
          </a:xfrm>
          <a:prstGeom prst="rect">
            <a:avLst/>
          </a:prstGeom>
          <a:solidFill>
            <a:srgbClr val="A6AAA8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>
              <a:defRPr sz="3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800" b="1">
                <a:solidFill>
                  <a:srgbClr val="FFFFFF"/>
                </a:solidFill>
              </a:rPr>
              <a:t>Scheduler</a:t>
            </a:r>
          </a:p>
        </p:txBody>
      </p:sp>
      <p:sp>
        <p:nvSpPr>
          <p:cNvPr id="1889" name="Shape 1889"/>
          <p:cNvSpPr/>
          <p:nvPr/>
        </p:nvSpPr>
        <p:spPr>
          <a:xfrm>
            <a:off x="8330842" y="4746342"/>
            <a:ext cx="3577903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chemeClr val="bg1"/>
                </a:solidFill>
              </a:rPr>
              <a:t>Where should the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chemeClr val="bg1"/>
                </a:solidFill>
              </a:rPr>
              <a:t>scheduler go?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1" name="Shape 189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73887">
              <a:defRPr sz="5119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119" dirty="0">
                <a:solidFill>
                  <a:srgbClr val="FFFFFF"/>
                </a:solidFill>
              </a:rPr>
              <a:t>SPTF </a:t>
            </a:r>
            <a:r>
              <a:rPr sz="5119" dirty="0" smtClean="0">
                <a:solidFill>
                  <a:srgbClr val="FFFFFF"/>
                </a:solidFill>
              </a:rPr>
              <a:t>(</a:t>
            </a:r>
            <a:r>
              <a:rPr sz="5119" dirty="0">
                <a:solidFill>
                  <a:srgbClr val="FFFFFF"/>
                </a:solidFill>
              </a:rPr>
              <a:t>Shortest Positioning Time First)</a:t>
            </a:r>
          </a:p>
        </p:txBody>
      </p:sp>
      <p:sp>
        <p:nvSpPr>
          <p:cNvPr id="1892" name="Shape 1892"/>
          <p:cNvSpPr>
            <a:spLocks noGrp="1"/>
          </p:cNvSpPr>
          <p:nvPr>
            <p:ph type="body" idx="4294967295"/>
          </p:nvPr>
        </p:nvSpPr>
        <p:spPr>
          <a:xfrm>
            <a:off x="433953" y="2174789"/>
            <a:ext cx="12119674" cy="7389341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b="1" dirty="0">
                <a:latin typeface="Helvetica"/>
                <a:ea typeface="Helvetica"/>
                <a:cs typeface="Helvetica"/>
                <a:sym typeface="Helvetica"/>
              </a:rPr>
              <a:t>Strategy</a:t>
            </a:r>
            <a:r>
              <a:rPr sz="3800" dirty="0"/>
              <a:t>: always choose </a:t>
            </a:r>
            <a:r>
              <a:rPr sz="3800" dirty="0" smtClean="0"/>
              <a:t>request </a:t>
            </a:r>
            <a:r>
              <a:rPr sz="3800" dirty="0"/>
              <a:t>that </a:t>
            </a:r>
            <a:r>
              <a:rPr lang="en-US" sz="3800" dirty="0" smtClean="0"/>
              <a:t>requires </a:t>
            </a:r>
            <a:r>
              <a:rPr sz="3800" dirty="0" smtClean="0"/>
              <a:t>least </a:t>
            </a:r>
            <a:r>
              <a:rPr lang="en-US" sz="3800" dirty="0" smtClean="0"/>
              <a:t>positioning </a:t>
            </a:r>
            <a:r>
              <a:rPr sz="3800" dirty="0" smtClean="0"/>
              <a:t>time </a:t>
            </a:r>
            <a:r>
              <a:rPr lang="en-US" sz="3800" dirty="0" smtClean="0"/>
              <a:t>(time </a:t>
            </a:r>
            <a:r>
              <a:rPr sz="3800" dirty="0" smtClean="0"/>
              <a:t>for </a:t>
            </a:r>
            <a:r>
              <a:rPr sz="3800" dirty="0"/>
              <a:t>seeking and </a:t>
            </a:r>
            <a:r>
              <a:rPr sz="3800" dirty="0" smtClean="0"/>
              <a:t>rotating</a:t>
            </a:r>
            <a:r>
              <a:rPr lang="en-US" sz="3800" dirty="0" smtClean="0"/>
              <a:t>)</a:t>
            </a:r>
          </a:p>
          <a:p>
            <a:pPr marL="877140" lvl="1" indent="-457200">
              <a:defRPr sz="1800">
                <a:solidFill>
                  <a:srgbClr val="000000"/>
                </a:solidFill>
              </a:defRPr>
            </a:pPr>
            <a:r>
              <a:rPr lang="en-US" sz="3500" dirty="0" smtClean="0"/>
              <a:t>Greedy algorithm (just looks for best NEXT decision)</a:t>
            </a:r>
            <a:endParaRPr sz="3800" dirty="0"/>
          </a:p>
          <a:p>
            <a:pPr mar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/>
              <a:t>How to implement in </a:t>
            </a:r>
            <a:r>
              <a:rPr lang="en-US" sz="3800" b="1" dirty="0"/>
              <a:t>disk</a:t>
            </a:r>
            <a:r>
              <a:rPr lang="en-US" sz="3800" dirty="0"/>
              <a:t>?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lang="en-US" sz="3800" dirty="0" smtClean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 smtClean="0"/>
              <a:t>How </a:t>
            </a:r>
            <a:r>
              <a:rPr sz="3800" dirty="0"/>
              <a:t>to implement in </a:t>
            </a:r>
            <a:r>
              <a:rPr sz="3800" b="1" dirty="0"/>
              <a:t>OS</a:t>
            </a:r>
            <a:r>
              <a:rPr sz="3800" dirty="0" smtClean="0"/>
              <a:t>?</a:t>
            </a:r>
            <a:endParaRPr lang="en-US" sz="3800" dirty="0" smtClean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/>
              <a:t>	</a:t>
            </a:r>
            <a:r>
              <a:rPr lang="en-US" sz="3800" dirty="0" smtClean="0"/>
              <a:t>Use Shortest Seek Time First (SSTF) instead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lang="en-US"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/>
              <a:t>Disadvantages?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/>
              <a:t>	</a:t>
            </a:r>
            <a:r>
              <a:rPr lang="en-US" sz="3800" dirty="0" smtClean="0"/>
              <a:t>Easy for far away requests to </a:t>
            </a:r>
            <a:r>
              <a:rPr lang="en-US" sz="3800" b="1" dirty="0" smtClean="0"/>
              <a:t>starve</a:t>
            </a:r>
            <a:endParaRPr sz="3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2" grpId="0" uiExpand="1" build="p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7" name="Shape 18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80">
                <a:solidFill>
                  <a:srgbClr val="FFFFFF"/>
                </a:solidFill>
              </a:rPr>
              <a:t>SCAN</a:t>
            </a:r>
          </a:p>
        </p:txBody>
      </p:sp>
      <p:sp>
        <p:nvSpPr>
          <p:cNvPr id="1898" name="Shape 1898"/>
          <p:cNvSpPr>
            <a:spLocks noGrp="1"/>
          </p:cNvSpPr>
          <p:nvPr>
            <p:ph type="body" idx="4294967295"/>
          </p:nvPr>
        </p:nvSpPr>
        <p:spPr>
          <a:xfrm>
            <a:off x="480448" y="2164947"/>
            <a:ext cx="12524352" cy="72261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 smtClean="0"/>
              <a:t>Elevator Algorithm: </a:t>
            </a:r>
          </a:p>
          <a:p>
            <a:pPr marL="877140" lvl="1" indent="-457200">
              <a:defRPr sz="1800">
                <a:solidFill>
                  <a:srgbClr val="000000"/>
                </a:solidFill>
              </a:defRPr>
            </a:pPr>
            <a:r>
              <a:rPr sz="3500" dirty="0" smtClean="0"/>
              <a:t>Sweep </a:t>
            </a:r>
            <a:r>
              <a:rPr sz="3500" dirty="0"/>
              <a:t>back and forth, from one end of </a:t>
            </a:r>
            <a:r>
              <a:rPr sz="3500" dirty="0" smtClean="0"/>
              <a:t>disk </a:t>
            </a:r>
            <a:r>
              <a:rPr sz="3500" dirty="0"/>
              <a:t>other, serving requests as </a:t>
            </a:r>
            <a:r>
              <a:rPr lang="en-US" sz="3500" dirty="0" smtClean="0"/>
              <a:t>pass that cylinder</a:t>
            </a:r>
            <a:endParaRPr lang="en-US" sz="3500" dirty="0"/>
          </a:p>
          <a:p>
            <a:pPr marL="991440" lvl="1" indent="-571500">
              <a:defRPr sz="1800">
                <a:solidFill>
                  <a:srgbClr val="000000"/>
                </a:solidFill>
              </a:defRPr>
            </a:pPr>
            <a:r>
              <a:rPr lang="en-US" sz="3800" dirty="0" smtClean="0"/>
              <a:t>Sorts by cylinder number; ignores rotation delays</a:t>
            </a: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sz="3800" dirty="0"/>
              <a:t>Pros/Cons</a:t>
            </a:r>
            <a:r>
              <a:rPr sz="3800" dirty="0" smtClean="0"/>
              <a:t>?</a:t>
            </a:r>
            <a:endParaRPr lang="en-US" sz="3800" dirty="0" smtClean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endParaRPr lang="en-US" sz="3800" dirty="0"/>
          </a:p>
          <a:p>
            <a:pPr marL="0" lvl="0" indent="0">
              <a:buNone/>
              <a:defRPr sz="1800">
                <a:solidFill>
                  <a:srgbClr val="000000"/>
                </a:solidFill>
              </a:defRPr>
            </a:pPr>
            <a:r>
              <a:rPr lang="en-US" sz="3800" dirty="0"/>
              <a:t>Better: C-SCAN (circular </a:t>
            </a:r>
            <a:r>
              <a:rPr lang="en-US" sz="3800" dirty="0" smtClean="0"/>
              <a:t>scan)</a:t>
            </a:r>
          </a:p>
          <a:p>
            <a:pPr marL="877140" lvl="1" indent="-457200">
              <a:defRPr sz="1800">
                <a:solidFill>
                  <a:srgbClr val="000000"/>
                </a:solidFill>
              </a:defRPr>
            </a:pPr>
            <a:r>
              <a:rPr lang="en-US" sz="3500" dirty="0"/>
              <a:t>O</a:t>
            </a:r>
            <a:r>
              <a:rPr lang="en-US" sz="3500" dirty="0" smtClean="0"/>
              <a:t>nly </a:t>
            </a:r>
            <a:r>
              <a:rPr lang="en-US" sz="3500" dirty="0"/>
              <a:t>sweep in one direction</a:t>
            </a:r>
          </a:p>
          <a:p>
            <a:pPr marL="0" indent="0">
              <a:buNone/>
              <a:defRPr sz="1800">
                <a:solidFill>
                  <a:srgbClr val="000000"/>
                </a:solidFill>
              </a:defRPr>
            </a:pPr>
            <a:endParaRPr sz="3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8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theme/theme1.xml><?xml version="1.0" encoding="utf-8"?>
<a:theme xmlns:a="http://schemas.openxmlformats.org/drawingml/2006/main" name="CS537-Theme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537-Theme" id="{A3B37B17-3632-DC45-8802-8C4EDBDFA1AF}" vid="{33C7E3AB-E050-6441-A050-2D3D49AF61B4}"/>
    </a:ext>
  </a:extLst>
</a:theme>
</file>

<file path=ppt/theme/theme2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3549</TotalTime>
  <Words>3070</Words>
  <Application>Microsoft Macintosh PowerPoint</Application>
  <PresentationFormat>Custom</PresentationFormat>
  <Paragraphs>1400</Paragraphs>
  <Slides>103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103</vt:i4>
      </vt:variant>
    </vt:vector>
  </HeadingPairs>
  <TitlesOfParts>
    <vt:vector size="112" baseType="lpstr">
      <vt:lpstr>Avenir Book</vt:lpstr>
      <vt:lpstr>Calisto MT</vt:lpstr>
      <vt:lpstr>Helvetica</vt:lpstr>
      <vt:lpstr>Helvetica Light</vt:lpstr>
      <vt:lpstr>Menlo</vt:lpstr>
      <vt:lpstr>Perpetua Titling MT</vt:lpstr>
      <vt:lpstr>Arial</vt:lpstr>
      <vt:lpstr>CS537-Theme</vt:lpstr>
      <vt:lpstr>Precedent</vt:lpstr>
      <vt:lpstr>Announcements</vt:lpstr>
      <vt:lpstr>Persistence: I/O devices</vt:lpstr>
      <vt:lpstr>Motivation</vt:lpstr>
      <vt:lpstr>Hardware support for I/O</vt:lpstr>
      <vt:lpstr>Canonical Device</vt:lpstr>
      <vt:lpstr>Canonical Device</vt:lpstr>
      <vt:lpstr>Canonical Device</vt:lpstr>
      <vt:lpstr>Example Write Protocol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Interrupts vs. Polling</vt:lpstr>
      <vt:lpstr>Protocol Variants</vt:lpstr>
      <vt:lpstr>PowerPoint Presentation</vt:lpstr>
      <vt:lpstr>Programmed I/O vs.  Direct Memory Access</vt:lpstr>
      <vt:lpstr>PowerPoint Presentation</vt:lpstr>
      <vt:lpstr>PowerPoint Presentation</vt:lpstr>
      <vt:lpstr>PowerPoint Presentation</vt:lpstr>
      <vt:lpstr>Protocol Variants</vt:lpstr>
      <vt:lpstr>PowerPoint Presentation</vt:lpstr>
      <vt:lpstr>Special Instructions vs.  Mem-Mapped I/O</vt:lpstr>
      <vt:lpstr>Protocol Variants</vt:lpstr>
      <vt:lpstr>Variety is a Challenge</vt:lpstr>
      <vt:lpstr>Storage Stack</vt:lpstr>
      <vt:lpstr>Hard Disks</vt:lpstr>
      <vt:lpstr>Basic Interface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Disk Terminology</vt:lpstr>
      <vt:lpstr>Hard Drive Demo</vt:lpstr>
      <vt:lpstr>Let’s Read 12!</vt:lpstr>
      <vt:lpstr>Positioning</vt:lpstr>
      <vt:lpstr>Let’s Read 12!</vt:lpstr>
      <vt:lpstr>Seek to right track.</vt:lpstr>
      <vt:lpstr>Seek to right track.</vt:lpstr>
      <vt:lpstr>Seek to right track.</vt:lpstr>
      <vt:lpstr>Wait for rotation.</vt:lpstr>
      <vt:lpstr>Wait for rotation.</vt:lpstr>
      <vt:lpstr>Wait for rotation.</vt:lpstr>
      <vt:lpstr>Wait for rotation.</vt:lpstr>
      <vt:lpstr>Wait for rotation.</vt:lpstr>
      <vt:lpstr>Wait for rotation.</vt:lpstr>
      <vt:lpstr>Transfer data.</vt:lpstr>
      <vt:lpstr>Transfer data.</vt:lpstr>
      <vt:lpstr>Transfer data.</vt:lpstr>
      <vt:lpstr>Yay!</vt:lpstr>
      <vt:lpstr>Time to Read/write</vt:lpstr>
      <vt:lpstr>Seek, Rotate, Transfer</vt:lpstr>
      <vt:lpstr>Seek, Rotate, Transfer</vt:lpstr>
      <vt:lpstr>Seek, Rotate, Transfer</vt:lpstr>
      <vt:lpstr>Workload Performance</vt:lpstr>
      <vt:lpstr>Disk Spec</vt:lpstr>
      <vt:lpstr>Disk Spec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Other Improvements</vt:lpstr>
      <vt:lpstr>PowerPoint Presentation</vt:lpstr>
      <vt:lpstr>PowerPoint Presentation</vt:lpstr>
      <vt:lpstr>PowerPoint Presentation</vt:lpstr>
      <vt:lpstr>PowerPoint Presentation</vt:lpstr>
      <vt:lpstr>Other Improvements</vt:lpstr>
      <vt:lpstr>PowerPoint Presentation</vt:lpstr>
      <vt:lpstr>PowerPoint Presentation</vt:lpstr>
      <vt:lpstr>PowerPoint Presentation</vt:lpstr>
      <vt:lpstr>PowerPoint Presentation</vt:lpstr>
      <vt:lpstr>Other Improvements</vt:lpstr>
      <vt:lpstr>Drive Cache</vt:lpstr>
      <vt:lpstr>Buffering</vt:lpstr>
      <vt:lpstr>I/O Schedulers</vt:lpstr>
      <vt:lpstr>I/O Schedulers</vt:lpstr>
      <vt:lpstr>FCFS  (First-Come-First-Serve)</vt:lpstr>
      <vt:lpstr>FCFS  (First-Come-First-Serve)</vt:lpstr>
      <vt:lpstr>Schedulers</vt:lpstr>
      <vt:lpstr>SPTF (Shortest Positioning Time First)</vt:lpstr>
      <vt:lpstr>SCAN</vt:lpstr>
      <vt:lpstr>What happens? </vt:lpstr>
      <vt:lpstr>Work Conservation</vt:lpstr>
      <vt:lpstr>CFQ (Linux Default)</vt:lpstr>
      <vt:lpstr>I/O Device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cp:lastModifiedBy>ANDREA C ARPACI-DUSSEAU</cp:lastModifiedBy>
  <cp:revision>20</cp:revision>
  <dcterms:created xsi:type="dcterms:W3CDTF">2015-10-26T19:44:41Z</dcterms:created>
  <dcterms:modified xsi:type="dcterms:W3CDTF">2015-10-31T21:34:10Z</dcterms:modified>
</cp:coreProperties>
</file>